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3" d="100"/>
          <a:sy n="43" d="100"/>
        </p:scale>
        <p:origin x="78"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25960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699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3390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708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92023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8037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92875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3712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2232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0193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418331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27923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C30D2-7A5D-4B95-B39A-E0FBA41D25F6}"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10926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848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C30D2-7A5D-4B95-B39A-E0FBA41D25F6}"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85395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940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6539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3C30D2-7A5D-4B95-B39A-E0FBA41D25F6}" type="datetimeFigureOut">
              <a:rPr lang="en-US" smtClean="0"/>
              <a:t>11/28/2021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DFC452-E9AB-4F14-80A1-04D9245F1EF9}" type="slidenum">
              <a:rPr lang="en-US" smtClean="0"/>
              <a:t>‹#›</a:t>
            </a:fld>
            <a:endParaRPr lang="en-US"/>
          </a:p>
        </p:txBody>
      </p:sp>
    </p:spTree>
    <p:extLst>
      <p:ext uri="{BB962C8B-B14F-4D97-AF65-F5344CB8AC3E}">
        <p14:creationId xmlns:p14="http://schemas.microsoft.com/office/powerpoint/2010/main" val="32448140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BED0-C312-4957-8B72-FEB2073B60F0}"/>
              </a:ext>
            </a:extLst>
          </p:cNvPr>
          <p:cNvSpPr>
            <a:spLocks noGrp="1"/>
          </p:cNvSpPr>
          <p:nvPr>
            <p:ph type="ctrTitle"/>
          </p:nvPr>
        </p:nvSpPr>
        <p:spPr/>
        <p:txBody>
          <a:bodyPr/>
          <a:lstStyle/>
          <a:p>
            <a:r>
              <a:rPr lang="en-US"/>
              <a:t>Chapter 4</a:t>
            </a:r>
            <a:endParaRPr lang="en-US" dirty="0"/>
          </a:p>
        </p:txBody>
      </p:sp>
      <p:sp>
        <p:nvSpPr>
          <p:cNvPr id="3" name="Subtitle 2">
            <a:extLst>
              <a:ext uri="{FF2B5EF4-FFF2-40B4-BE49-F238E27FC236}">
                <a16:creationId xmlns:a16="http://schemas.microsoft.com/office/drawing/2014/main" id="{EE336434-5867-4933-A1E3-6152EBED0992}"/>
              </a:ext>
            </a:extLst>
          </p:cNvPr>
          <p:cNvSpPr>
            <a:spLocks noGrp="1"/>
          </p:cNvSpPr>
          <p:nvPr>
            <p:ph type="subTitle" idx="1"/>
          </p:nvPr>
        </p:nvSpPr>
        <p:spPr/>
        <p:txBody>
          <a:bodyPr/>
          <a:lstStyle/>
          <a:p>
            <a:r>
              <a:rPr lang="en-US" dirty="0"/>
              <a:t>Digital Forensics in Internet of Things </a:t>
            </a:r>
          </a:p>
        </p:txBody>
      </p:sp>
    </p:spTree>
    <p:extLst>
      <p:ext uri="{BB962C8B-B14F-4D97-AF65-F5344CB8AC3E}">
        <p14:creationId xmlns:p14="http://schemas.microsoft.com/office/powerpoint/2010/main" val="310420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What is Digital Forensic?</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3C61E30-B9E7-4B32-A4CC-D1ED0947D278}"/>
              </a:ext>
            </a:extLst>
          </p:cNvPr>
          <p:cNvGraphicFramePr>
            <a:graphicFrameLocks noGrp="1"/>
          </p:cNvGraphicFramePr>
          <p:nvPr>
            <p:ph idx="1"/>
            <p:extLst>
              <p:ext uri="{D42A27DB-BD31-4B8C-83A1-F6EECF244321}">
                <p14:modId xmlns:p14="http://schemas.microsoft.com/office/powerpoint/2010/main" val="56239129"/>
              </p:ext>
            </p:extLst>
          </p:nvPr>
        </p:nvGraphicFramePr>
        <p:xfrm>
          <a:off x="1137490" y="1442807"/>
          <a:ext cx="5926046" cy="3972389"/>
        </p:xfrm>
        <a:graphic>
          <a:graphicData uri="http://schemas.openxmlformats.org/drawingml/2006/table">
            <a:tbl>
              <a:tblPr firstRow="1" firstCol="1" bandRow="1">
                <a:tableStyleId>{5C22544A-7EE6-4342-B048-85BDC9FD1C3A}</a:tableStyleId>
              </a:tblPr>
              <a:tblGrid>
                <a:gridCol w="850687">
                  <a:extLst>
                    <a:ext uri="{9D8B030D-6E8A-4147-A177-3AD203B41FA5}">
                      <a16:colId xmlns:a16="http://schemas.microsoft.com/office/drawing/2014/main" val="2466643821"/>
                    </a:ext>
                  </a:extLst>
                </a:gridCol>
                <a:gridCol w="1496212">
                  <a:extLst>
                    <a:ext uri="{9D8B030D-6E8A-4147-A177-3AD203B41FA5}">
                      <a16:colId xmlns:a16="http://schemas.microsoft.com/office/drawing/2014/main" val="88801737"/>
                    </a:ext>
                  </a:extLst>
                </a:gridCol>
                <a:gridCol w="3579147">
                  <a:extLst>
                    <a:ext uri="{9D8B030D-6E8A-4147-A177-3AD203B41FA5}">
                      <a16:colId xmlns:a16="http://schemas.microsoft.com/office/drawing/2014/main" val="4242378161"/>
                    </a:ext>
                  </a:extLst>
                </a:gridCol>
              </a:tblGrid>
              <a:tr h="325132">
                <a:tc>
                  <a:txBody>
                    <a:bodyPr/>
                    <a:lstStyle/>
                    <a:p>
                      <a:pPr marL="0" marR="0" algn="ctr">
                        <a:lnSpc>
                          <a:spcPct val="107000"/>
                        </a:lnSpc>
                        <a:spcBef>
                          <a:spcPts val="0"/>
                        </a:spcBef>
                        <a:spcAft>
                          <a:spcPts val="0"/>
                        </a:spcAft>
                      </a:pPr>
                      <a:r>
                        <a:rPr lang="en-US" sz="1600">
                          <a:effectLst/>
                        </a:rPr>
                        <a:t>Order</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0" algn="ctr">
                        <a:lnSpc>
                          <a:spcPct val="107000"/>
                        </a:lnSpc>
                        <a:spcBef>
                          <a:spcPts val="0"/>
                        </a:spcBef>
                        <a:spcAft>
                          <a:spcPts val="0"/>
                        </a:spcAft>
                      </a:pPr>
                      <a:r>
                        <a:rPr lang="en-US" sz="1600">
                          <a:effectLst/>
                        </a:rPr>
                        <a:t>Step </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0" algn="ctr">
                        <a:lnSpc>
                          <a:spcPct val="107000"/>
                        </a:lnSpc>
                        <a:spcBef>
                          <a:spcPts val="0"/>
                        </a:spcBef>
                        <a:spcAft>
                          <a:spcPts val="0"/>
                        </a:spcAft>
                      </a:pPr>
                      <a:r>
                        <a:rPr lang="en-US" sz="1600">
                          <a:effectLst/>
                        </a:rPr>
                        <a:t>Description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extLst>
                  <a:ext uri="{0D108BD9-81ED-4DB2-BD59-A6C34878D82A}">
                    <a16:rowId xmlns:a16="http://schemas.microsoft.com/office/drawing/2014/main" val="4104814475"/>
                  </a:ext>
                </a:extLst>
              </a:tr>
              <a:tr h="1368123">
                <a:tc>
                  <a:txBody>
                    <a:bodyPr/>
                    <a:lstStyle/>
                    <a:p>
                      <a:pPr marL="0" marR="0" algn="ctr">
                        <a:lnSpc>
                          <a:spcPct val="107000"/>
                        </a:lnSpc>
                        <a:spcBef>
                          <a:spcPts val="0"/>
                        </a:spcBef>
                        <a:spcAft>
                          <a:spcPts val="0"/>
                        </a:spcAft>
                      </a:pPr>
                      <a:r>
                        <a:rPr lang="en-US" sz="1600">
                          <a:effectLst/>
                        </a:rPr>
                        <a:t>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0" algn="ctr">
                        <a:lnSpc>
                          <a:spcPct val="107000"/>
                        </a:lnSpc>
                        <a:spcBef>
                          <a:spcPts val="0"/>
                        </a:spcBef>
                        <a:spcAft>
                          <a:spcPts val="0"/>
                        </a:spcAft>
                      </a:pPr>
                      <a:r>
                        <a:rPr lang="en-US" sz="1600">
                          <a:effectLst/>
                        </a:rPr>
                        <a:t>Identification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8255" marR="13335" algn="justLow">
                        <a:lnSpc>
                          <a:spcPct val="107000"/>
                        </a:lnSpc>
                        <a:spcBef>
                          <a:spcPts val="0"/>
                        </a:spcBef>
                        <a:spcAft>
                          <a:spcPts val="0"/>
                        </a:spcAft>
                      </a:pPr>
                      <a:r>
                        <a:rPr lang="en-US" sz="1600">
                          <a:effectLst/>
                        </a:rPr>
                        <a:t>Characterizes the prerequisites for evidence administration, realizing it is current while informed about the corresponding kind, position, and format.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extLst>
                  <a:ext uri="{0D108BD9-81ED-4DB2-BD59-A6C34878D82A}">
                    <a16:rowId xmlns:a16="http://schemas.microsoft.com/office/drawing/2014/main" val="2167640019"/>
                  </a:ext>
                </a:extLst>
              </a:tr>
              <a:tr h="846627">
                <a:tc>
                  <a:txBody>
                    <a:bodyPr/>
                    <a:lstStyle/>
                    <a:p>
                      <a:pPr marL="20955" marR="0" algn="ctr">
                        <a:lnSpc>
                          <a:spcPct val="107000"/>
                        </a:lnSpc>
                        <a:spcBef>
                          <a:spcPts val="0"/>
                        </a:spcBef>
                        <a:spcAft>
                          <a:spcPts val="0"/>
                        </a:spcAft>
                      </a:pPr>
                      <a:r>
                        <a:rPr lang="en-US" sz="1600">
                          <a:effectLst/>
                        </a:rPr>
                        <a:t>2</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20955" marR="0" algn="ctr">
                        <a:lnSpc>
                          <a:spcPct val="107000"/>
                        </a:lnSpc>
                        <a:spcBef>
                          <a:spcPts val="0"/>
                        </a:spcBef>
                        <a:spcAft>
                          <a:spcPts val="0"/>
                        </a:spcAft>
                      </a:pPr>
                      <a:r>
                        <a:rPr lang="en-US" sz="1600">
                          <a:effectLst/>
                        </a:rPr>
                        <a:t>Preservation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0" algn="justLow">
                        <a:lnSpc>
                          <a:spcPct val="107000"/>
                        </a:lnSpc>
                        <a:spcBef>
                          <a:spcPts val="0"/>
                        </a:spcBef>
                        <a:spcAft>
                          <a:spcPts val="0"/>
                        </a:spcAft>
                      </a:pPr>
                      <a:r>
                        <a:rPr lang="en-US" sz="1600">
                          <a:effectLst/>
                        </a:rPr>
                        <a:t>Emphasis guaranteeing that the evidential data stays untouched or modified slightly.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extLst>
                  <a:ext uri="{0D108BD9-81ED-4DB2-BD59-A6C34878D82A}">
                    <a16:rowId xmlns:a16="http://schemas.microsoft.com/office/drawing/2014/main" val="3782262030"/>
                  </a:ext>
                </a:extLst>
              </a:tr>
              <a:tr h="585880">
                <a:tc>
                  <a:txBody>
                    <a:bodyPr/>
                    <a:lstStyle/>
                    <a:p>
                      <a:pPr marL="0" marR="5080" algn="ctr">
                        <a:lnSpc>
                          <a:spcPct val="107000"/>
                        </a:lnSpc>
                        <a:spcBef>
                          <a:spcPts val="0"/>
                        </a:spcBef>
                        <a:spcAft>
                          <a:spcPts val="0"/>
                        </a:spcAft>
                      </a:pPr>
                      <a:r>
                        <a:rPr lang="en-US" sz="1600">
                          <a:effectLst/>
                        </a:rPr>
                        <a:t>3</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5080" algn="ctr">
                        <a:lnSpc>
                          <a:spcPct val="107000"/>
                        </a:lnSpc>
                        <a:spcBef>
                          <a:spcPts val="0"/>
                        </a:spcBef>
                        <a:spcAft>
                          <a:spcPts val="0"/>
                        </a:spcAft>
                      </a:pPr>
                      <a:r>
                        <a:rPr lang="en-US" sz="1600">
                          <a:effectLst/>
                        </a:rPr>
                        <a:t>Analysis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13335" marR="0" algn="justLow">
                        <a:lnSpc>
                          <a:spcPct val="107000"/>
                        </a:lnSpc>
                        <a:spcBef>
                          <a:spcPts val="0"/>
                        </a:spcBef>
                        <a:spcAft>
                          <a:spcPts val="0"/>
                        </a:spcAft>
                      </a:pPr>
                      <a:r>
                        <a:rPr lang="en-US" sz="1600">
                          <a:effectLst/>
                        </a:rPr>
                        <a:t>Interprets and transforms the data collected into evidence.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extLst>
                  <a:ext uri="{0D108BD9-81ED-4DB2-BD59-A6C34878D82A}">
                    <a16:rowId xmlns:a16="http://schemas.microsoft.com/office/drawing/2014/main" val="1309966805"/>
                  </a:ext>
                </a:extLst>
              </a:tr>
              <a:tr h="846627">
                <a:tc>
                  <a:txBody>
                    <a:bodyPr/>
                    <a:lstStyle/>
                    <a:p>
                      <a:pPr marL="17780" marR="0" algn="ctr">
                        <a:lnSpc>
                          <a:spcPct val="107000"/>
                        </a:lnSpc>
                        <a:spcBef>
                          <a:spcPts val="0"/>
                        </a:spcBef>
                        <a:spcAft>
                          <a:spcPts val="0"/>
                        </a:spcAft>
                      </a:pPr>
                      <a:r>
                        <a:rPr lang="en-US" sz="1600">
                          <a:effectLst/>
                        </a:rPr>
                        <a:t>4</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17780" marR="0" algn="ctr">
                        <a:lnSpc>
                          <a:spcPct val="107000"/>
                        </a:lnSpc>
                        <a:spcBef>
                          <a:spcPts val="0"/>
                        </a:spcBef>
                        <a:spcAft>
                          <a:spcPts val="0"/>
                        </a:spcAft>
                      </a:pPr>
                      <a:r>
                        <a:rPr lang="en-US" sz="1600">
                          <a:effectLst/>
                        </a:rPr>
                        <a:t>Presentation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tc>
                  <a:txBody>
                    <a:bodyPr/>
                    <a:lstStyle/>
                    <a:p>
                      <a:pPr marL="0" marR="0" algn="justLow">
                        <a:lnSpc>
                          <a:spcPct val="107000"/>
                        </a:lnSpc>
                        <a:spcBef>
                          <a:spcPts val="0"/>
                        </a:spcBef>
                        <a:spcAft>
                          <a:spcPts val="0"/>
                        </a:spcAft>
                      </a:pPr>
                      <a:r>
                        <a:rPr lang="en-US" sz="1600">
                          <a:effectLst/>
                        </a:rPr>
                        <a:t>Presents evidence to the judges in terms of offering specialist proof on the analysis of the evidence.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7294" marR="97294" marT="28765" marB="0" anchor="ctr"/>
                </a:tc>
                <a:extLst>
                  <a:ext uri="{0D108BD9-81ED-4DB2-BD59-A6C34878D82A}">
                    <a16:rowId xmlns:a16="http://schemas.microsoft.com/office/drawing/2014/main" val="3700177096"/>
                  </a:ext>
                </a:extLst>
              </a:tr>
            </a:tbl>
          </a:graphicData>
        </a:graphic>
      </p:graphicFrame>
    </p:spTree>
    <p:extLst>
      <p:ext uri="{BB962C8B-B14F-4D97-AF65-F5344CB8AC3E}">
        <p14:creationId xmlns:p14="http://schemas.microsoft.com/office/powerpoint/2010/main" val="33239743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What is Digital Forensic?</a:t>
            </a:r>
          </a:p>
        </p:txBody>
      </p:sp>
      <p:sp>
        <p:nvSpPr>
          <p:cNvPr id="18" name="Rectangle 12">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ABE06A30-DA27-4D7E-BFF5-D4930BEB60C5}"/>
              </a:ext>
            </a:extLst>
          </p:cNvPr>
          <p:cNvGraphicFramePr>
            <a:graphicFrameLocks noGrp="1"/>
          </p:cNvGraphicFramePr>
          <p:nvPr>
            <p:ph idx="1"/>
            <p:extLst>
              <p:ext uri="{D42A27DB-BD31-4B8C-83A1-F6EECF244321}">
                <p14:modId xmlns:p14="http://schemas.microsoft.com/office/powerpoint/2010/main" val="1869235472"/>
              </p:ext>
            </p:extLst>
          </p:nvPr>
        </p:nvGraphicFramePr>
        <p:xfrm>
          <a:off x="1137490" y="1523065"/>
          <a:ext cx="5926046" cy="3960974"/>
        </p:xfrm>
        <a:graphic>
          <a:graphicData uri="http://schemas.openxmlformats.org/drawingml/2006/table">
            <a:tbl>
              <a:tblPr firstRow="1" firstCol="1" bandRow="1">
                <a:tableStyleId>{5C22544A-7EE6-4342-B048-85BDC9FD1C3A}</a:tableStyleId>
              </a:tblPr>
              <a:tblGrid>
                <a:gridCol w="975457">
                  <a:extLst>
                    <a:ext uri="{9D8B030D-6E8A-4147-A177-3AD203B41FA5}">
                      <a16:colId xmlns:a16="http://schemas.microsoft.com/office/drawing/2014/main" val="1207347634"/>
                    </a:ext>
                  </a:extLst>
                </a:gridCol>
                <a:gridCol w="1154859">
                  <a:extLst>
                    <a:ext uri="{9D8B030D-6E8A-4147-A177-3AD203B41FA5}">
                      <a16:colId xmlns:a16="http://schemas.microsoft.com/office/drawing/2014/main" val="3166371036"/>
                    </a:ext>
                  </a:extLst>
                </a:gridCol>
                <a:gridCol w="3795730">
                  <a:extLst>
                    <a:ext uri="{9D8B030D-6E8A-4147-A177-3AD203B41FA5}">
                      <a16:colId xmlns:a16="http://schemas.microsoft.com/office/drawing/2014/main" val="1822676173"/>
                    </a:ext>
                  </a:extLst>
                </a:gridCol>
              </a:tblGrid>
              <a:tr h="247112">
                <a:tc>
                  <a:txBody>
                    <a:bodyPr/>
                    <a:lstStyle/>
                    <a:p>
                      <a:pPr marL="0" marR="0" algn="ctr">
                        <a:lnSpc>
                          <a:spcPct val="107000"/>
                        </a:lnSpc>
                        <a:spcBef>
                          <a:spcPts val="0"/>
                        </a:spcBef>
                        <a:spcAft>
                          <a:spcPts val="0"/>
                        </a:spcAft>
                      </a:pPr>
                      <a:r>
                        <a:rPr lang="en-US" sz="1200">
                          <a:effectLst/>
                        </a:rPr>
                        <a:t>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0" algn="ctr">
                        <a:lnSpc>
                          <a:spcPct val="107000"/>
                        </a:lnSpc>
                        <a:spcBef>
                          <a:spcPts val="0"/>
                        </a:spcBef>
                        <a:spcAft>
                          <a:spcPts val="0"/>
                        </a:spcAft>
                      </a:pPr>
                      <a:r>
                        <a:rPr lang="en-US" sz="1200">
                          <a:effectLst/>
                        </a:rPr>
                        <a:t>Steps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0" algn="ctr">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extLst>
                  <a:ext uri="{0D108BD9-81ED-4DB2-BD59-A6C34878D82A}">
                    <a16:rowId xmlns:a16="http://schemas.microsoft.com/office/drawing/2014/main" val="4110820180"/>
                  </a:ext>
                </a:extLst>
              </a:tr>
              <a:tr h="1039824">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0" algn="ctr">
                        <a:lnSpc>
                          <a:spcPct val="107000"/>
                        </a:lnSpc>
                        <a:spcBef>
                          <a:spcPts val="0"/>
                        </a:spcBef>
                        <a:spcAft>
                          <a:spcPts val="0"/>
                        </a:spcAft>
                      </a:pPr>
                      <a:r>
                        <a:rPr lang="en-US" sz="1200">
                          <a:effectLst/>
                        </a:rPr>
                        <a:t>Collection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8255" marR="13335" algn="justLow">
                        <a:lnSpc>
                          <a:spcPct val="107000"/>
                        </a:lnSpc>
                        <a:spcBef>
                          <a:spcPts val="0"/>
                        </a:spcBef>
                        <a:spcAft>
                          <a:spcPts val="0"/>
                        </a:spcAft>
                      </a:pPr>
                      <a:r>
                        <a:rPr lang="en-US" sz="1200">
                          <a:effectLst/>
                        </a:rPr>
                        <a:t>This step aims to detect any possible sources of data related to the confrontation and then to tag and record them. Next, the data situated in these sources ought to be obtained whilst maintaining the sources’ integrity.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extLst>
                  <a:ext uri="{0D108BD9-81ED-4DB2-BD59-A6C34878D82A}">
                    <a16:rowId xmlns:a16="http://schemas.microsoft.com/office/drawing/2014/main" val="3700101289"/>
                  </a:ext>
                </a:extLst>
              </a:tr>
              <a:tr h="841646">
                <a:tc>
                  <a:txBody>
                    <a:bodyPr/>
                    <a:lstStyle/>
                    <a:p>
                      <a:pPr marL="20955"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20955" marR="0" algn="ctr">
                        <a:lnSpc>
                          <a:spcPct val="107000"/>
                        </a:lnSpc>
                        <a:spcBef>
                          <a:spcPts val="0"/>
                        </a:spcBef>
                        <a:spcAft>
                          <a:spcPts val="0"/>
                        </a:spcAft>
                      </a:pPr>
                      <a:r>
                        <a:rPr lang="en-US" sz="1200">
                          <a:effectLst/>
                        </a:rPr>
                        <a:t>Examination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0" algn="justLow">
                        <a:lnSpc>
                          <a:spcPct val="107000"/>
                        </a:lnSpc>
                        <a:spcBef>
                          <a:spcPts val="0"/>
                        </a:spcBef>
                        <a:spcAft>
                          <a:spcPts val="0"/>
                        </a:spcAft>
                      </a:pPr>
                      <a:r>
                        <a:rPr lang="en-US" sz="1200">
                          <a:effectLst/>
                        </a:rPr>
                        <a:t>This step entails evaluating the obtained data from the previous step (i.e., Collection) and extricating the data related to the incident whilst conserving its integrity.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extLst>
                  <a:ext uri="{0D108BD9-81ED-4DB2-BD59-A6C34878D82A}">
                    <a16:rowId xmlns:a16="http://schemas.microsoft.com/office/drawing/2014/main" val="600057061"/>
                  </a:ext>
                </a:extLst>
              </a:tr>
              <a:tr h="841646">
                <a:tc>
                  <a:txBody>
                    <a:bodyPr/>
                    <a:lstStyle/>
                    <a:p>
                      <a:pPr marL="0" marR="508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5080" algn="ctr">
                        <a:lnSpc>
                          <a:spcPct val="107000"/>
                        </a:lnSpc>
                        <a:spcBef>
                          <a:spcPts val="0"/>
                        </a:spcBef>
                        <a:spcAft>
                          <a:spcPts val="0"/>
                        </a:spcAft>
                      </a:pPr>
                      <a:r>
                        <a:rPr lang="en-US" sz="1200">
                          <a:effectLst/>
                        </a:rPr>
                        <a:t>Analysis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13335" marR="0" algn="justLow">
                        <a:lnSpc>
                          <a:spcPct val="107000"/>
                        </a:lnSpc>
                        <a:spcBef>
                          <a:spcPts val="0"/>
                        </a:spcBef>
                        <a:spcAft>
                          <a:spcPts val="0"/>
                        </a:spcAft>
                      </a:pPr>
                      <a:r>
                        <a:rPr lang="en-US" sz="1200">
                          <a:effectLst/>
                        </a:rPr>
                        <a:t>This step entails exploring the information mined by the investigation to answer the 5WH questions and/or decide that no or incomplete decision can be taken.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extLst>
                  <a:ext uri="{0D108BD9-81ED-4DB2-BD59-A6C34878D82A}">
                    <a16:rowId xmlns:a16="http://schemas.microsoft.com/office/drawing/2014/main" val="4005491946"/>
                  </a:ext>
                </a:extLst>
              </a:tr>
              <a:tr h="841646">
                <a:tc>
                  <a:txBody>
                    <a:bodyPr/>
                    <a:lstStyle/>
                    <a:p>
                      <a:pPr marL="1778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17780" marR="0" algn="ctr">
                        <a:lnSpc>
                          <a:spcPct val="107000"/>
                        </a:lnSpc>
                        <a:spcBef>
                          <a:spcPts val="0"/>
                        </a:spcBef>
                        <a:spcAft>
                          <a:spcPts val="0"/>
                        </a:spcAft>
                      </a:pPr>
                      <a:r>
                        <a:rPr lang="en-US" sz="1200">
                          <a:effectLst/>
                        </a:rPr>
                        <a:t>Reporting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tc>
                  <a:txBody>
                    <a:bodyPr/>
                    <a:lstStyle/>
                    <a:p>
                      <a:pPr marL="0" marR="0" algn="justLow">
                        <a:lnSpc>
                          <a:spcPct val="107000"/>
                        </a:lnSpc>
                        <a:spcBef>
                          <a:spcPts val="0"/>
                        </a:spcBef>
                        <a:spcAft>
                          <a:spcPts val="0"/>
                        </a:spcAft>
                      </a:pPr>
                      <a:r>
                        <a:rPr lang="en-US" sz="1200" dirty="0">
                          <a:effectLst/>
                        </a:rPr>
                        <a:t>This step describes the process of formulating and presenting the practice, techniques and devices employed in the investigation together with the findings and outcomes gained from the analysis step.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73947" marR="73947" marT="21863" marB="0" anchor="ctr"/>
                </a:tc>
                <a:extLst>
                  <a:ext uri="{0D108BD9-81ED-4DB2-BD59-A6C34878D82A}">
                    <a16:rowId xmlns:a16="http://schemas.microsoft.com/office/drawing/2014/main" val="1692192336"/>
                  </a:ext>
                </a:extLst>
              </a:tr>
            </a:tbl>
          </a:graphicData>
        </a:graphic>
      </p:graphicFrame>
    </p:spTree>
    <p:extLst>
      <p:ext uri="{BB962C8B-B14F-4D97-AF65-F5344CB8AC3E}">
        <p14:creationId xmlns:p14="http://schemas.microsoft.com/office/powerpoint/2010/main" val="11838642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3700">
                <a:solidFill>
                  <a:srgbClr val="FFFFFF"/>
                </a:solidFill>
              </a:rPr>
              <a:t>McKemmish NIST Key elements</a:t>
            </a:r>
          </a:p>
        </p:txBody>
      </p:sp>
      <p:sp>
        <p:nvSpPr>
          <p:cNvPr id="14" name="Rectangle 13">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365455B-8328-48AA-A5F3-F4B75D36E1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bwMode="auto">
          <a:xfrm>
            <a:off x="1137490" y="1540074"/>
            <a:ext cx="5926045" cy="3777853"/>
          </a:xfrm>
          <a:prstGeom prst="rect">
            <a:avLst/>
          </a:prstGeom>
          <a:noFill/>
        </p:spPr>
      </p:pic>
      <p:sp>
        <p:nvSpPr>
          <p:cNvPr id="16" name="Rectangle 15">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9796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72D8-5413-4F4C-BF22-75905696F75A}"/>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Digital Forensic Life cycle</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DFA0A24-FC47-4E12-95EF-4BFF2D5A634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37490" y="1206735"/>
            <a:ext cx="5926045" cy="4444531"/>
          </a:xfrm>
          <a:prstGeom prst="rect">
            <a:avLst/>
          </a:prstGeom>
          <a:noFill/>
        </p:spPr>
      </p:pic>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7772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DC178-1558-4602-84F2-E2C999189222}"/>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Digital evidence</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8F29EB9-14FF-4CA0-9BA6-852FA9F464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37490" y="1206733"/>
            <a:ext cx="5926045" cy="4444535"/>
          </a:xfrm>
          <a:prstGeom prst="rect">
            <a:avLst/>
          </a:prstGeom>
          <a:noFill/>
        </p:spPr>
      </p:pic>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0157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F9A74-C221-4EAF-BF7B-2859992AF6F2}"/>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The Cyber Kill Chain</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4B96A09-56D7-4C65-B8AA-F3F7811DC6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52350" y="1114868"/>
            <a:ext cx="5696324" cy="4628265"/>
          </a:xfrm>
          <a:prstGeom prst="rect">
            <a:avLst/>
          </a:prstGeom>
          <a:noFill/>
        </p:spPr>
      </p:pic>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1754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B5E1E-E186-411C-8AC0-7E256000D590}"/>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IoT Forensics</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C177960-8608-4413-9244-CFA77B9C4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bwMode="auto">
          <a:xfrm>
            <a:off x="1137490" y="1666003"/>
            <a:ext cx="5926045" cy="3525995"/>
          </a:xfrm>
          <a:prstGeom prst="rect">
            <a:avLst/>
          </a:prstGeom>
          <a:noFill/>
        </p:spPr>
      </p:pic>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9735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9C1AA-B4E2-419E-83A6-FDE4DE23338D}"/>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Security vs forensics</a:t>
            </a:r>
          </a:p>
        </p:txBody>
      </p:sp>
      <p:sp>
        <p:nvSpPr>
          <p:cNvPr id="11" name="Rectangle 10">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2BBFCB4-2D18-4E5F-A9F4-5FB18EB1013F}"/>
              </a:ext>
            </a:extLst>
          </p:cNvPr>
          <p:cNvGraphicFramePr>
            <a:graphicFrameLocks noGrp="1"/>
          </p:cNvGraphicFramePr>
          <p:nvPr>
            <p:ph idx="1"/>
            <p:extLst>
              <p:ext uri="{D42A27DB-BD31-4B8C-83A1-F6EECF244321}">
                <p14:modId xmlns:p14="http://schemas.microsoft.com/office/powerpoint/2010/main" val="2364521053"/>
              </p:ext>
            </p:extLst>
          </p:nvPr>
        </p:nvGraphicFramePr>
        <p:xfrm>
          <a:off x="1137490" y="1475904"/>
          <a:ext cx="5926046" cy="4039456"/>
        </p:xfrm>
        <a:graphic>
          <a:graphicData uri="http://schemas.openxmlformats.org/drawingml/2006/table">
            <a:tbl>
              <a:tblPr firstRow="1" firstCol="1" bandRow="1">
                <a:tableStyleId>{5C22544A-7EE6-4342-B048-85BDC9FD1C3A}</a:tableStyleId>
              </a:tblPr>
              <a:tblGrid>
                <a:gridCol w="2966815">
                  <a:extLst>
                    <a:ext uri="{9D8B030D-6E8A-4147-A177-3AD203B41FA5}">
                      <a16:colId xmlns:a16="http://schemas.microsoft.com/office/drawing/2014/main" val="2281633994"/>
                    </a:ext>
                  </a:extLst>
                </a:gridCol>
                <a:gridCol w="2959231">
                  <a:extLst>
                    <a:ext uri="{9D8B030D-6E8A-4147-A177-3AD203B41FA5}">
                      <a16:colId xmlns:a16="http://schemas.microsoft.com/office/drawing/2014/main" val="1800023751"/>
                    </a:ext>
                  </a:extLst>
                </a:gridCol>
              </a:tblGrid>
              <a:tr h="182846">
                <a:tc>
                  <a:txBody>
                    <a:bodyPr/>
                    <a:lstStyle/>
                    <a:p>
                      <a:pPr marL="0" marR="0" algn="ctr">
                        <a:lnSpc>
                          <a:spcPct val="107000"/>
                        </a:lnSpc>
                        <a:spcBef>
                          <a:spcPts val="0"/>
                        </a:spcBef>
                        <a:spcAft>
                          <a:spcPts val="0"/>
                        </a:spcAft>
                      </a:pPr>
                      <a:r>
                        <a:rPr lang="en-US" sz="1000">
                          <a:effectLst/>
                        </a:rPr>
                        <a:t>IoT Security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IoT Forensics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3435827917"/>
                  </a:ext>
                </a:extLst>
              </a:tr>
              <a:tr h="448501">
                <a:tc>
                  <a:txBody>
                    <a:bodyPr/>
                    <a:lstStyle/>
                    <a:p>
                      <a:pPr marL="0" marR="0" algn="ctr">
                        <a:lnSpc>
                          <a:spcPct val="107000"/>
                        </a:lnSpc>
                        <a:spcBef>
                          <a:spcPts val="0"/>
                        </a:spcBef>
                        <a:spcAft>
                          <a:spcPts val="0"/>
                        </a:spcAft>
                      </a:pPr>
                      <a:r>
                        <a:rPr lang="en-US" sz="900">
                          <a:effectLst/>
                        </a:rPr>
                        <a:t>Delivers security insurance for physical and cybersecurity concerns.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900">
                          <a:effectLst/>
                        </a:rPr>
                        <a:t>Determine and recreates the chain of incidents by examining physical and digital evidence cyber-physical context.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2771765563"/>
                  </a:ext>
                </a:extLst>
              </a:tr>
              <a:tr h="308303">
                <a:tc>
                  <a:txBody>
                    <a:bodyPr/>
                    <a:lstStyle/>
                    <a:p>
                      <a:pPr marL="0" marR="0" algn="ctr">
                        <a:lnSpc>
                          <a:spcPct val="107000"/>
                        </a:lnSpc>
                        <a:spcBef>
                          <a:spcPts val="0"/>
                        </a:spcBef>
                        <a:spcAft>
                          <a:spcPts val="0"/>
                        </a:spcAft>
                      </a:pPr>
                      <a:r>
                        <a:rPr lang="en-US" sz="900">
                          <a:effectLst/>
                        </a:rPr>
                        <a:t>Applies different security procedures to reduce the scale of the attack and avoid potential destruction.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900">
                          <a:effectLst/>
                        </a:rPr>
                        <a:t>Applies investigative procedures for recognizing, capturing, preserving, and analyzing digital information.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2121685382"/>
                  </a:ext>
                </a:extLst>
              </a:tr>
              <a:tr h="494425">
                <a:tc>
                  <a:txBody>
                    <a:bodyPr/>
                    <a:lstStyle/>
                    <a:p>
                      <a:pPr marL="0" marR="0" algn="ctr">
                        <a:lnSpc>
                          <a:spcPct val="107000"/>
                        </a:lnSpc>
                        <a:spcBef>
                          <a:spcPts val="0"/>
                        </a:spcBef>
                        <a:spcAft>
                          <a:spcPts val="0"/>
                        </a:spcAft>
                      </a:pPr>
                      <a:r>
                        <a:rPr lang="en-US" sz="1000">
                          <a:effectLst/>
                        </a:rPr>
                        <a:t>Real-time reply: applies a variety of techniques to tackle the threats throughout a live event.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Post-mortem investigation: recognizes shortages following the occurrence of an incident or whilst the IoT system is inactive.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553178811"/>
                  </a:ext>
                </a:extLst>
              </a:tr>
              <a:tr h="338636">
                <a:tc>
                  <a:txBody>
                    <a:bodyPr/>
                    <a:lstStyle/>
                    <a:p>
                      <a:pPr marL="0" marR="0" algn="ctr">
                        <a:lnSpc>
                          <a:spcPct val="107000"/>
                        </a:lnSpc>
                        <a:spcBef>
                          <a:spcPts val="0"/>
                        </a:spcBef>
                        <a:spcAft>
                          <a:spcPts val="0"/>
                        </a:spcAft>
                      </a:pPr>
                      <a:r>
                        <a:rPr lang="en-US" sz="1000">
                          <a:effectLst/>
                        </a:rPr>
                        <a:t>Generalized: exploring for any potential damaging actions.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Case-focused: rebuilding a provided criminal situation.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1337555227"/>
                  </a:ext>
                </a:extLst>
              </a:tr>
              <a:tr h="338636">
                <a:tc>
                  <a:txBody>
                    <a:bodyPr/>
                    <a:lstStyle/>
                    <a:p>
                      <a:pPr marL="0" marR="0" algn="ctr">
                        <a:lnSpc>
                          <a:spcPct val="107000"/>
                        </a:lnSpc>
                        <a:spcBef>
                          <a:spcPts val="0"/>
                        </a:spcBef>
                        <a:spcAft>
                          <a:spcPts val="0"/>
                        </a:spcAft>
                      </a:pPr>
                      <a:r>
                        <a:rPr lang="en-US" sz="1000">
                          <a:effectLst/>
                        </a:rPr>
                        <a:t>Uninterrupted practice: stays on the alert for 24 hours per day.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Time-confined practice: following a crime is claimed to have taken place.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736465032"/>
                  </a:ext>
                </a:extLst>
              </a:tr>
              <a:tr h="961792">
                <a:tc>
                  <a:txBody>
                    <a:bodyPr/>
                    <a:lstStyle/>
                    <a:p>
                      <a:pPr marL="0" marR="0" algn="ctr">
                        <a:lnSpc>
                          <a:spcPct val="107000"/>
                        </a:lnSpc>
                        <a:spcBef>
                          <a:spcPts val="0"/>
                        </a:spcBef>
                        <a:spcAft>
                          <a:spcPts val="0"/>
                        </a:spcAft>
                      </a:pPr>
                      <a:r>
                        <a:rPr lang="en-US" sz="1000">
                          <a:effectLst/>
                        </a:rPr>
                        <a:t>Security training and practices use a set of security procedures, practices, and specifications, with the aim to realize a reliable IoT system and avoid imminent cyber-physical threats from going 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Forensic Readiness: fulfill the forensics needs and employs forensics standards, to be willing to carry out an investigation; takes weights to augment the forensic significance of the possible evidence, and reduce the number of consumed resources on the investigation.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2558599339"/>
                  </a:ext>
                </a:extLst>
              </a:tr>
              <a:tr h="494425">
                <a:tc>
                  <a:txBody>
                    <a:bodyPr/>
                    <a:lstStyle/>
                    <a:p>
                      <a:pPr marL="0" marR="0" algn="ctr">
                        <a:lnSpc>
                          <a:spcPct val="107000"/>
                        </a:lnSpc>
                        <a:spcBef>
                          <a:spcPts val="0"/>
                        </a:spcBef>
                        <a:spcAft>
                          <a:spcPts val="0"/>
                        </a:spcAft>
                      </a:pPr>
                      <a:r>
                        <a:rPr lang="en-US" sz="900">
                          <a:effectLst/>
                        </a:rPr>
                        <a:t>Indicates the legal state and legal facets in service legal accords concerning the security requirements and goals.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Stipulate the legal state and legal facets in service legal accords concerning the forensics requirements and goals.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628717008"/>
                  </a:ext>
                </a:extLst>
              </a:tr>
              <a:tr h="338636">
                <a:tc>
                  <a:txBody>
                    <a:bodyPr/>
                    <a:lstStyle/>
                    <a:p>
                      <a:pPr marL="0" marR="0" algn="ctr">
                        <a:lnSpc>
                          <a:spcPct val="107000"/>
                        </a:lnSpc>
                        <a:spcBef>
                          <a:spcPts val="0"/>
                        </a:spcBef>
                        <a:spcAft>
                          <a:spcPts val="0"/>
                        </a:spcAft>
                      </a:pPr>
                      <a:r>
                        <a:rPr lang="en-US" sz="1000">
                          <a:effectLst/>
                        </a:rPr>
                        <a:t>The well-founded discipline of computer science.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tc>
                  <a:txBody>
                    <a:bodyPr/>
                    <a:lstStyle/>
                    <a:p>
                      <a:pPr marL="0" marR="0" algn="ctr">
                        <a:lnSpc>
                          <a:spcPct val="107000"/>
                        </a:lnSpc>
                        <a:spcBef>
                          <a:spcPts val="0"/>
                        </a:spcBef>
                        <a:spcAft>
                          <a:spcPts val="0"/>
                        </a:spcAft>
                      </a:pPr>
                      <a:r>
                        <a:rPr lang="en-US" sz="1000">
                          <a:effectLst/>
                        </a:rPr>
                        <a:t>The fresh and unexplored discipline of Digital forensics.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9274" marR="49274" marT="0" marB="0"/>
                </a:tc>
                <a:extLst>
                  <a:ext uri="{0D108BD9-81ED-4DB2-BD59-A6C34878D82A}">
                    <a16:rowId xmlns:a16="http://schemas.microsoft.com/office/drawing/2014/main" val="2997528994"/>
                  </a:ext>
                </a:extLst>
              </a:tr>
            </a:tbl>
          </a:graphicData>
        </a:graphic>
      </p:graphicFrame>
    </p:spTree>
    <p:extLst>
      <p:ext uri="{BB962C8B-B14F-4D97-AF65-F5344CB8AC3E}">
        <p14:creationId xmlns:p14="http://schemas.microsoft.com/office/powerpoint/2010/main" val="207236635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TotalTime>
  <Words>521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Chapter 4</vt:lpstr>
      <vt:lpstr>What is Digital Forensic?</vt:lpstr>
      <vt:lpstr>What is Digital Forensic?</vt:lpstr>
      <vt:lpstr>McKemmish NIST Key elements</vt:lpstr>
      <vt:lpstr>Digital Forensic Life cycle</vt:lpstr>
      <vt:lpstr>Digital evidence</vt:lpstr>
      <vt:lpstr>The Cyber Kill Chain</vt:lpstr>
      <vt:lpstr>IoT Forensics</vt:lpstr>
      <vt:lpstr>Security vs forensics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Hossam Reda Mohamed AbdElmeged Hawash</dc:creator>
  <cp:lastModifiedBy>Hossam Reda Mohamed AbdElmeged Hawash</cp:lastModifiedBy>
  <cp:revision>3</cp:revision>
  <dcterms:created xsi:type="dcterms:W3CDTF">2021-11-28T15:18:42Z</dcterms:created>
  <dcterms:modified xsi:type="dcterms:W3CDTF">2021-11-28T17:24:00Z</dcterms:modified>
</cp:coreProperties>
</file>