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Federated Learning for Privacy-Preserving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Definition of Federated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6F3CDC-538B-47AF-8D4F-1CF7ACF42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09"/>
              </p:ext>
            </p:extLst>
          </p:nvPr>
        </p:nvGraphicFramePr>
        <p:xfrm>
          <a:off x="1020796" y="497632"/>
          <a:ext cx="10150405" cy="3500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847">
                  <a:extLst>
                    <a:ext uri="{9D8B030D-6E8A-4147-A177-3AD203B41FA5}">
                      <a16:colId xmlns:a16="http://schemas.microsoft.com/office/drawing/2014/main" val="1667091600"/>
                    </a:ext>
                  </a:extLst>
                </a:gridCol>
                <a:gridCol w="1471440">
                  <a:extLst>
                    <a:ext uri="{9D8B030D-6E8A-4147-A177-3AD203B41FA5}">
                      <a16:colId xmlns:a16="http://schemas.microsoft.com/office/drawing/2014/main" val="3681653207"/>
                    </a:ext>
                  </a:extLst>
                </a:gridCol>
                <a:gridCol w="3837559">
                  <a:extLst>
                    <a:ext uri="{9D8B030D-6E8A-4147-A177-3AD203B41FA5}">
                      <a16:colId xmlns:a16="http://schemas.microsoft.com/office/drawing/2014/main" val="3262361312"/>
                    </a:ext>
                  </a:extLst>
                </a:gridCol>
                <a:gridCol w="3837559">
                  <a:extLst>
                    <a:ext uri="{9D8B030D-6E8A-4147-A177-3AD203B41FA5}">
                      <a16:colId xmlns:a16="http://schemas.microsoft.com/office/drawing/2014/main" val="3299672533"/>
                    </a:ext>
                  </a:extLst>
                </a:gridCol>
              </a:tblGrid>
              <a:tr h="2632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Aggregation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Technique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Challenge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Primary notion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Discussion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3537023986"/>
                  </a:ext>
                </a:extLst>
              </a:tr>
              <a:tr h="263224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FedSGD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 rowSpan="4"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Statistical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Based on the configurations large-batch synchronous stochastic gradient descent.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 local gradients are shared instead of parameters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single step of gradient descent is performed per communication 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4061546729"/>
                  </a:ext>
                </a:extLst>
              </a:tr>
              <a:tr h="498244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FedAvg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Participants carry out multiple batch upgrades using the local data to upload the updated parameters to the FL servers instead of local gradients.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Statistically, the FedAvg is demonstrated to diverge under situations where the data is irregularly dispersed among participants.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Systematically, FedAvg did not permit participants to execute varying quantities of local learning depending on relevant restraints.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2676093549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FedProx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local training for each participant incorporates a proximate factor aiming to restrict the contribution of local upgrades to the global 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finetune the convergence of models in case of high heterogeneity data.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Like FedAvg, the FedProx did not consider the computing power of participants, and thereby treat them evenly during the aggregation.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1902687300"/>
                  </a:ext>
                </a:extLst>
              </a:tr>
              <a:tr h="615754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FedMA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Consider the mutation invariance of the neurons prior to completing the aggregation to facilitate adjustment of the size of the final model.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Employ Bayesian non-parametric technique to adapt the size of the global network to the heterogeneousness dissemination of data.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The FedMA is susceptible to contaminating attack, in which an opponent could effortlessly trap the federate scheme to enlarge the final network to set up contaminated local network.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2724830267"/>
                  </a:ext>
                </a:extLst>
              </a:tr>
              <a:tr h="263224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FedPAQ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 rowSpan="2"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Communication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participants are allowed to conduct several local parameter updates before sharing the updated parameters with the server.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FedPAQ compute the global parameters by averaging the local parameters, which necessitates high complication in either greatly convex or non-convex situations.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1632317281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HierFAVG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tiered participant-edge-cloud aggregation construction in which edge tier aggregate the local updates from the participants, then upload them to the FL server at the cloud.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This multi-level configuration facilitates effective model interchange throughout the present edge-cloud network.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 it is prone to the troubles of laggards and machine failures.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897968414"/>
                  </a:ext>
                </a:extLst>
              </a:tr>
              <a:tr h="733265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Turbo-Aggregate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Communication and security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 multi-grouping scheme that divides the participants into multiple groups where the parameter upgrades are common between parties in a rotary fashion. A collective trusted communicating method is employed to protect the confidentiality of local data.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 It is relatively appropriate for wireless network topology, where network circumstances and user accessibility can change rapidly.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 The employed secure aggregation method is effective in handling user failures, yet unable to acclimate to new participants joining the network. Thus, it necessitates developing a self-configurable protocol to assist new participants by in such a way that preserve the privacy.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344" marR="51344" marT="0" marB="0" anchor="ctr"/>
                </a:tc>
                <a:extLst>
                  <a:ext uri="{0D108BD9-81ED-4DB2-BD59-A6C34878D82A}">
                    <a16:rowId xmlns:a16="http://schemas.microsoft.com/office/drawing/2014/main" val="235303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A4CE5-EA98-4D55-8815-0D682247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Taxonomy of Federated Learning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2A783-5AB1-4C8F-B475-3B6752E6D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63529"/>
              </p:ext>
            </p:extLst>
          </p:nvPr>
        </p:nvGraphicFramePr>
        <p:xfrm>
          <a:off x="718311" y="497632"/>
          <a:ext cx="10755373" cy="3398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5437">
                  <a:extLst>
                    <a:ext uri="{9D8B030D-6E8A-4147-A177-3AD203B41FA5}">
                      <a16:colId xmlns:a16="http://schemas.microsoft.com/office/drawing/2014/main" val="2794166967"/>
                    </a:ext>
                  </a:extLst>
                </a:gridCol>
                <a:gridCol w="1885855">
                  <a:extLst>
                    <a:ext uri="{9D8B030D-6E8A-4147-A177-3AD203B41FA5}">
                      <a16:colId xmlns:a16="http://schemas.microsoft.com/office/drawing/2014/main" val="3957621815"/>
                    </a:ext>
                  </a:extLst>
                </a:gridCol>
                <a:gridCol w="4221821">
                  <a:extLst>
                    <a:ext uri="{9D8B030D-6E8A-4147-A177-3AD203B41FA5}">
                      <a16:colId xmlns:a16="http://schemas.microsoft.com/office/drawing/2014/main" val="2256659882"/>
                    </a:ext>
                  </a:extLst>
                </a:gridCol>
                <a:gridCol w="2922260">
                  <a:extLst>
                    <a:ext uri="{9D8B030D-6E8A-4147-A177-3AD203B41FA5}">
                      <a16:colId xmlns:a16="http://schemas.microsoft.com/office/drawing/2014/main" val="4277756864"/>
                    </a:ext>
                  </a:extLst>
                </a:gridCol>
              </a:tblGrid>
              <a:tr h="2145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Aspect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Categories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Advantage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201281939"/>
                  </a:ext>
                </a:extLst>
              </a:tr>
              <a:tr h="387598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splitting methodology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FTL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Upsurge the number of samples and expanding the dimensionality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Knowledge transfer, cross-domain learning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extLst>
                  <a:ext uri="{0D108BD9-81ED-4DB2-BD59-A6C34878D82A}">
                    <a16:rowId xmlns:a16="http://schemas.microsoft.com/office/drawing/2014/main" val="2886778530"/>
                  </a:ext>
                </a:extLst>
              </a:tr>
              <a:tr h="21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VFL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Expansion of input dimensionality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Distributed dep learning solutions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extLst>
                  <a:ext uri="{0D108BD9-81ED-4DB2-BD59-A6C34878D82A}">
                    <a16:rowId xmlns:a16="http://schemas.microsoft.com/office/drawing/2014/main" val="1840585536"/>
                  </a:ext>
                </a:extLst>
              </a:tr>
              <a:tr h="21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HFL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Rise the number of samples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Learning on resource-constrained devices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/>
                </a:tc>
                <a:extLst>
                  <a:ext uri="{0D108BD9-81ED-4DB2-BD59-A6C34878D82A}">
                    <a16:rowId xmlns:a16="http://schemas.microsoft.com/office/drawing/2014/main" val="3768096522"/>
                  </a:ext>
                </a:extLst>
              </a:tr>
              <a:tr h="387598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privacy-preservation techniques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Secure parameters aggregation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Escape communicating the initial data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 federated solutions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1130393191"/>
                  </a:ext>
                </a:extLst>
              </a:tr>
              <a:tr h="21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Homomorphic encryption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Clients could compute and handle the encoded data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Distributed learning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2389288194"/>
                  </a:ext>
                </a:extLst>
              </a:tr>
              <a:tr h="38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Differential privacy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Could effectively safeguard the confidentiality of users’ data by injecting noise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Privacy preserving artificial intelligence solutions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1328762246"/>
                  </a:ext>
                </a:extLst>
              </a:tr>
              <a:tr h="387598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Heterogeneity handling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Asynchronous communication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Enable handling the communication latency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 heterogeneity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380135782"/>
                  </a:ext>
                </a:extLst>
              </a:tr>
              <a:tr h="38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Evade immediate learning with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various IoT devices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Pulling Reduction with Local Compensation (PRLC)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1616888564"/>
                  </a:ext>
                </a:extLst>
              </a:tr>
              <a:tr h="38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Fault-tolerant approaches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Could thwart the entire system from disintegrating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Laying-off techniques,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Sensitive applications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1431149463"/>
                  </a:ext>
                </a:extLst>
              </a:tr>
              <a:tr h="21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Heterogeneous design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Could handle the issues related to the heterogeneous devices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5G, B5G, 6G systems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464" marR="69464" marT="0" marB="0" anchor="ctr"/>
                </a:tc>
                <a:extLst>
                  <a:ext uri="{0D108BD9-81ED-4DB2-BD59-A6C34878D82A}">
                    <a16:rowId xmlns:a16="http://schemas.microsoft.com/office/drawing/2014/main" val="283787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A4CE5-EA98-4D55-8815-0D682247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Taxonomy of Federated Learning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948BE7-30F0-4250-88EF-7C29A4975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603" y="497632"/>
            <a:ext cx="10376789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762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F881A-7441-46C5-ADC2-75244320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Horizontal federated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C653257F-D979-48E4-8EB2-F8747B09F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49" y="497632"/>
            <a:ext cx="11051696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14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7E2-020A-4FDF-AF37-FFEB2E48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Vertical federated learning</a:t>
            </a:r>
          </a:p>
        </p:txBody>
      </p:sp>
      <p:pic>
        <p:nvPicPr>
          <p:cNvPr id="4" name="Content Placeholder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BF0E98E-42F8-4D95-B6D3-A1DBE96FD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260" y="643467"/>
            <a:ext cx="6773333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56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</TotalTime>
  <Words>618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Chapter 9</vt:lpstr>
      <vt:lpstr>Definition of Federated Learning</vt:lpstr>
      <vt:lpstr>Taxonomy of Federated Learning solutions</vt:lpstr>
      <vt:lpstr>Taxonomy of Federated Learning solutions</vt:lpstr>
      <vt:lpstr>Horizontal federated learning</vt:lpstr>
      <vt:lpstr>Vertical federated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3</cp:revision>
  <dcterms:created xsi:type="dcterms:W3CDTF">2021-11-28T15:18:42Z</dcterms:created>
  <dcterms:modified xsi:type="dcterms:W3CDTF">2021-11-28T17:38:16Z</dcterms:modified>
</cp:coreProperties>
</file>