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6" r:id="rId10"/>
    <p:sldId id="282" r:id="rId11"/>
    <p:sldId id="270" r:id="rId12"/>
    <p:sldId id="283" r:id="rId13"/>
    <p:sldId id="274" r:id="rId14"/>
    <p:sldId id="275" r:id="rId15"/>
    <p:sldId id="277" r:id="rId16"/>
    <p:sldId id="278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8"/>
    <p:restoredTop sz="93717"/>
  </p:normalViewPr>
  <p:slideViewPr>
    <p:cSldViewPr snapToGrid="0" snapToObjects="1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2" y="1671466"/>
            <a:ext cx="5672124" cy="1209122"/>
          </a:xfrm>
        </p:spPr>
        <p:txBody>
          <a:bodyPr/>
          <a:lstStyle/>
          <a:p>
            <a:pPr algn="ctr"/>
            <a:r>
              <a:rPr kumimoji="1" lang="en-US" altLang="zh-CN" sz="3600" dirty="0"/>
              <a:t>The PCB structure of Unix &amp; its queue discipline</a:t>
            </a:r>
            <a:endParaRPr kumimoji="1"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3459" y="5247525"/>
            <a:ext cx="5182170" cy="660905"/>
          </a:xfrm>
        </p:spPr>
        <p:txBody>
          <a:bodyPr/>
          <a:lstStyle/>
          <a:p>
            <a:pPr algn="ctr"/>
            <a:r>
              <a:rPr kumimoji="1" lang="zh-CN" altLang="en-US" b="1" dirty="0"/>
              <a:t>张可 </a:t>
            </a:r>
            <a:endParaRPr kumimoji="1" lang="en-US" altLang="zh-CN" b="1" dirty="0"/>
          </a:p>
          <a:p>
            <a:pPr algn="ctr"/>
            <a:r>
              <a:rPr kumimoji="1" lang="en-US" altLang="zh-CN" b="1" dirty="0"/>
              <a:t>2017.03.09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800" b="1" dirty="0"/>
              <a:t>Details</a:t>
            </a:r>
            <a:endParaRPr kumimoji="1"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83459" y="862351"/>
            <a:ext cx="6268572" cy="611731"/>
          </a:xfrm>
        </p:spPr>
        <p:txBody>
          <a:bodyPr/>
          <a:lstStyle/>
          <a:p>
            <a:r>
              <a:rPr lang="en-US" altLang="zh-CN" dirty="0"/>
              <a:t>It allocates a slot in the process table for the new process.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71650" y="870347"/>
            <a:ext cx="611809" cy="611731"/>
          </a:xfrm>
        </p:spPr>
        <p:txBody>
          <a:bodyPr/>
          <a:lstStyle/>
          <a:p>
            <a:r>
              <a:rPr lang="en-US" altLang="zh-CN" sz="3600" dirty="0"/>
              <a:t>1.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583459" y="1968582"/>
            <a:ext cx="6268572" cy="458093"/>
          </a:xfrm>
        </p:spPr>
        <p:txBody>
          <a:bodyPr/>
          <a:lstStyle/>
          <a:p>
            <a:r>
              <a:rPr lang="en-US" altLang="zh-CN" dirty="0"/>
              <a:t>It assigns a </a:t>
            </a:r>
            <a:r>
              <a:rPr lang="en-US" altLang="zh-CN" dirty="0">
                <a:highlight>
                  <a:srgbClr val="FFFF00"/>
                </a:highlight>
              </a:rPr>
              <a:t>unique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process ID </a:t>
            </a:r>
            <a:r>
              <a:rPr lang="en-US" altLang="zh-CN" dirty="0"/>
              <a:t>to the child process.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71650" y="1814944"/>
            <a:ext cx="611809" cy="611731"/>
          </a:xfrm>
        </p:spPr>
        <p:txBody>
          <a:bodyPr/>
          <a:lstStyle/>
          <a:p>
            <a:r>
              <a:rPr lang="en-US" altLang="zh-CN" sz="3600" dirty="0"/>
              <a:t>2.</a:t>
            </a:r>
            <a:endParaRPr lang="zh-CN" alt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5583459" y="2766467"/>
            <a:ext cx="6385803" cy="662533"/>
          </a:xfrm>
        </p:spPr>
        <p:txBody>
          <a:bodyPr/>
          <a:lstStyle/>
          <a:p>
            <a:r>
              <a:rPr lang="en-US" altLang="zh-CN" dirty="0"/>
              <a:t>It makes a copy of the </a:t>
            </a:r>
            <a:r>
              <a:rPr lang="en-US" altLang="zh-CN" dirty="0">
                <a:highlight>
                  <a:srgbClr val="FFFF00"/>
                </a:highlight>
              </a:rPr>
              <a:t>process image </a:t>
            </a:r>
            <a:r>
              <a:rPr lang="en-US" altLang="zh-CN" dirty="0"/>
              <a:t>of the parent, with the exception of any shared memory.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971650" y="2766468"/>
            <a:ext cx="611809" cy="611731"/>
          </a:xfrm>
        </p:spPr>
        <p:txBody>
          <a:bodyPr/>
          <a:lstStyle/>
          <a:p>
            <a:r>
              <a:rPr lang="en-US" altLang="zh-CN" sz="3600" dirty="0"/>
              <a:t>3.</a:t>
            </a:r>
            <a:endParaRPr lang="zh-CN" altLang="en-US" sz="36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583459" y="3652084"/>
            <a:ext cx="6268572" cy="362708"/>
          </a:xfrm>
        </p:spPr>
        <p:txBody>
          <a:bodyPr/>
          <a:lstStyle/>
          <a:p>
            <a:r>
              <a:rPr lang="en-US" altLang="zh-CN" dirty="0"/>
              <a:t>It </a:t>
            </a:r>
            <a:r>
              <a:rPr lang="en-US" altLang="zh-CN" dirty="0">
                <a:highlight>
                  <a:srgbClr val="FFFF00"/>
                </a:highlight>
              </a:rPr>
              <a:t>increments counters </a:t>
            </a:r>
            <a:r>
              <a:rPr lang="en-US" altLang="zh-CN" dirty="0"/>
              <a:t>for any files owned by the parent, to reflect that an additional process now also owns those files.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4971650" y="3711065"/>
            <a:ext cx="611809" cy="611731"/>
          </a:xfrm>
        </p:spPr>
        <p:txBody>
          <a:bodyPr/>
          <a:lstStyle/>
          <a:p>
            <a:r>
              <a:rPr lang="en-US" altLang="zh-CN" sz="3600" dirty="0"/>
              <a:t>4.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5583458" y="4780173"/>
            <a:ext cx="6268573" cy="362708"/>
          </a:xfrm>
        </p:spPr>
        <p:txBody>
          <a:bodyPr/>
          <a:lstStyle/>
          <a:p>
            <a:r>
              <a:rPr lang="en-US" altLang="zh-CN" dirty="0"/>
              <a:t>It assigns the child process to the Ready to Run state.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4971650" y="4655662"/>
            <a:ext cx="611809" cy="611731"/>
          </a:xfrm>
        </p:spPr>
        <p:txBody>
          <a:bodyPr/>
          <a:lstStyle/>
          <a:p>
            <a:r>
              <a:rPr lang="en-US" altLang="zh-CN" sz="3600" dirty="0"/>
              <a:t>5.</a:t>
            </a:r>
            <a:endParaRPr lang="zh-CN" altLang="en-US" sz="36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5583459" y="5701850"/>
            <a:ext cx="6268572" cy="640335"/>
          </a:xfrm>
        </p:spPr>
        <p:txBody>
          <a:bodyPr/>
          <a:lstStyle/>
          <a:p>
            <a:r>
              <a:rPr lang="en-US" altLang="zh-CN" dirty="0"/>
              <a:t>It returns the ID number of the child to the parent process, and a 0 value to the child process.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>
          <a:xfrm>
            <a:off x="4971650" y="5600259"/>
            <a:ext cx="611809" cy="611731"/>
          </a:xfrm>
        </p:spPr>
        <p:txBody>
          <a:bodyPr/>
          <a:lstStyle/>
          <a:p>
            <a:r>
              <a:rPr lang="en-US" altLang="zh-CN" sz="3600" dirty="0"/>
              <a:t>6.</a:t>
            </a:r>
            <a:endParaRPr lang="zh-CN" altLang="en-US" sz="36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034545" y="862351"/>
            <a:ext cx="2353424" cy="1564324"/>
          </a:xfrm>
        </p:spPr>
        <p:txBody>
          <a:bodyPr/>
          <a:lstStyle/>
          <a:p>
            <a:pPr algn="l"/>
            <a:r>
              <a:rPr lang="en-US" altLang="zh-CN" b="0" dirty="0"/>
              <a:t>Process creation </a:t>
            </a:r>
          </a:p>
          <a:p>
            <a:pPr algn="l"/>
            <a:r>
              <a:rPr lang="en-US" altLang="zh-CN" b="0" dirty="0"/>
              <a:t>in UNIX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800" b="1" dirty="0"/>
              <a:t>Queue discipline</a:t>
            </a:r>
            <a:endParaRPr kumimoji="1"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每一个进程都有一个</a:t>
            </a:r>
            <a:r>
              <a:rPr lang="en-US" altLang="zh-CN" sz="1600" b="1" dirty="0" err="1">
                <a:solidFill>
                  <a:srgbClr val="000000"/>
                </a:solidFill>
                <a:latin typeface="+mn-ea"/>
              </a:rPr>
              <a:t>p_pri</a:t>
            </a:r>
            <a:endParaRPr lang="en-US" altLang="zh-CN" sz="1600" b="1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-127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＜</a:t>
            </a:r>
            <a:r>
              <a:rPr lang="en-US" altLang="zh-CN" sz="1200" dirty="0" err="1">
                <a:solidFill>
                  <a:srgbClr val="000000"/>
                </a:solidFill>
                <a:latin typeface="+mn-ea"/>
              </a:rPr>
              <a:t>p_pri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&lt;127,</a:t>
            </a: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0 is the highest level.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优先数调度算法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调度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：组织维护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ready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进程队列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分派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CPU free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使得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ready queue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首投入运行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调度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分派结构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I/O waiting queue</a:t>
            </a:r>
          </a:p>
          <a:p>
            <a:pPr lvl="0">
              <a:lnSpc>
                <a:spcPct val="130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Low priority ready queue</a:t>
            </a:r>
          </a:p>
          <a:p>
            <a:pPr lvl="0">
              <a:lnSpc>
                <a:spcPct val="130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High priority ready queue</a:t>
            </a:r>
            <a:endParaRPr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队列结构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CPU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空闲时，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高有限就绪队列非空，从高优先就绪队列中选择一个进程执行；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高优先就绪队列为空，从低优先就绪队列中选择一个进程执行。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5869255" y="4986560"/>
            <a:ext cx="29196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92D050"/>
                </a:solidFill>
                <a:latin typeface="+mn-ea"/>
              </a:rPr>
              <a:t>进程调度算法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8669" y="624177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Queue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b="1" dirty="0"/>
              <a:t>Reference and Quote</a:t>
            </a:r>
            <a:endParaRPr kumimoji="1"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</p:spPr>
        <p:txBody>
          <a:bodyPr/>
          <a:lstStyle/>
          <a:p>
            <a:r>
              <a:rPr kumimoji="1" lang="en-US" altLang="zh-CN" sz="2400" dirty="0"/>
              <a:t>Reference and Quote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7375" y="929204"/>
            <a:ext cx="112127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GOOD94 </a:t>
            </a:r>
            <a:r>
              <a:rPr lang="en-US" altLang="zh-CN" dirty="0" err="1"/>
              <a:t>Goodheart</a:t>
            </a:r>
            <a:r>
              <a:rPr lang="en-US" altLang="zh-CN" dirty="0"/>
              <a:t>, B., and Cox, J. </a:t>
            </a:r>
            <a:r>
              <a:rPr lang="en-US" altLang="zh-CN" i="1" dirty="0"/>
              <a:t>The Magic Garden Explained: The Internals of</a:t>
            </a:r>
          </a:p>
          <a:p>
            <a:r>
              <a:rPr lang="en-US" altLang="zh-CN" i="1" dirty="0"/>
              <a:t>UNIX System V Release 4. </a:t>
            </a:r>
            <a:r>
              <a:rPr lang="en-US" altLang="zh-CN" dirty="0"/>
              <a:t>Englewood Cliffs, NJ: Prentice Hall, 1994.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375" y="1744549"/>
            <a:ext cx="918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Syed </a:t>
            </a:r>
            <a:r>
              <a:rPr lang="en-US" altLang="zh-CN" dirty="0" err="1"/>
              <a:t>Mansoor</a:t>
            </a:r>
            <a:r>
              <a:rPr lang="en-US" altLang="zh-CN" dirty="0"/>
              <a:t> </a:t>
            </a:r>
            <a:r>
              <a:rPr lang="en-US" altLang="zh-CN" dirty="0" err="1"/>
              <a:t>Sarwar</a:t>
            </a:r>
            <a:r>
              <a:rPr lang="en-US" altLang="zh-CN" dirty="0"/>
              <a:t>, Robert </a:t>
            </a:r>
            <a:r>
              <a:rPr lang="en-US" altLang="zh-CN" dirty="0" err="1"/>
              <a:t>M.Koretsky</a:t>
            </a:r>
            <a:r>
              <a:rPr lang="en-US" altLang="zh-CN" dirty="0"/>
              <a:t>, </a:t>
            </a:r>
            <a:r>
              <a:rPr lang="en-US" altLang="zh-CN" i="1" dirty="0"/>
              <a:t>UNIX, Third Edition: The Textbook,</a:t>
            </a:r>
          </a:p>
          <a:p>
            <a:r>
              <a:rPr lang="en-US" altLang="zh-CN" dirty="0"/>
              <a:t>@2017 by Taylor &amp; Francis </a:t>
            </a:r>
            <a:r>
              <a:rPr lang="en-US" altLang="zh-CN" dirty="0" err="1"/>
              <a:t>Group,LLC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375" y="2605624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William Stallings, </a:t>
            </a:r>
            <a:r>
              <a:rPr lang="en-US" altLang="zh-CN" i="1" u="sng" dirty="0"/>
              <a:t>Operating systems : internals and design principles  — 7th ed.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7375" y="303036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http://www.unix.com/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7375" y="378063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http://dl.acm.org/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7375" y="4530914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http://ieeexplore.ieee.org/Xplore/home.jsp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Thanks for listening</a:t>
            </a:r>
            <a:r>
              <a:rPr kumimoji="1" lang="zh-CN" altLang="en-US" dirty="0"/>
              <a:t>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84877" y="5247525"/>
            <a:ext cx="5772586" cy="602289"/>
          </a:xfrm>
        </p:spPr>
        <p:txBody>
          <a:bodyPr/>
          <a:lstStyle/>
          <a:p>
            <a:pPr algn="ctr"/>
            <a:r>
              <a:rPr kumimoji="1" lang="zh-CN" altLang="en-US" dirty="0"/>
              <a:t>张可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2017.03.09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Overview of PCB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Unix PCB structure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Queue discipline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Reference &amp; Quote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b="1" dirty="0"/>
              <a:t>Overview of PCB</a:t>
            </a:r>
            <a:endParaRPr kumimoji="1"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8884" y="144228"/>
            <a:ext cx="3819097" cy="362708"/>
          </a:xfrm>
        </p:spPr>
        <p:txBody>
          <a:bodyPr/>
          <a:lstStyle/>
          <a:p>
            <a:r>
              <a:rPr kumimoji="1" lang="en-US" altLang="zh-CN" sz="2400" dirty="0"/>
              <a:t>Overview of PCB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7"/>
            <a:ext cx="1089371" cy="421590"/>
          </a:xfrm>
        </p:spPr>
        <p:txBody>
          <a:bodyPr/>
          <a:lstStyle/>
          <a:p>
            <a:r>
              <a:rPr kumimoji="1" lang="en-US" altLang="zh-CN" sz="4000" dirty="0"/>
              <a:t>01</a:t>
            </a:r>
            <a:endParaRPr kumimoji="1" lang="zh-CN" altLang="en-US" sz="4000" dirty="0"/>
          </a:p>
        </p:txBody>
      </p:sp>
      <p:sp>
        <p:nvSpPr>
          <p:cNvPr id="4" name="文本框 8"/>
          <p:cNvSpPr txBox="1"/>
          <p:nvPr/>
        </p:nvSpPr>
        <p:spPr>
          <a:xfrm>
            <a:off x="886691" y="2888033"/>
            <a:ext cx="428308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Process Control Block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447119" y="1855714"/>
            <a:ext cx="606112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6195756" y="1745956"/>
            <a:ext cx="55711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Process identification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5447119" y="3163824"/>
            <a:ext cx="606112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6195756" y="2983645"/>
            <a:ext cx="55711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Processor state information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5447119" y="4471933"/>
            <a:ext cx="606112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6195755" y="4362175"/>
            <a:ext cx="55711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Process control information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Overview of PCB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0" y="672825"/>
            <a:ext cx="4696261" cy="58964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672825"/>
            <a:ext cx="4324350" cy="61341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4275117" y="961901"/>
            <a:ext cx="1944708" cy="166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75117" y="2208810"/>
            <a:ext cx="1944708" cy="368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275117" y="1838325"/>
            <a:ext cx="1944708" cy="2276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75117" y="1533525"/>
            <a:ext cx="3554433" cy="47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24963" cy="362708"/>
          </a:xfrm>
        </p:spPr>
        <p:txBody>
          <a:bodyPr/>
          <a:lstStyle/>
          <a:p>
            <a:r>
              <a:rPr kumimoji="1" lang="en-US" altLang="zh-CN" sz="2400" b="1" dirty="0"/>
              <a:t>Unix process control lock</a:t>
            </a:r>
            <a:endParaRPr kumimoji="1"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/>
              <a:t>Unix process control lock</a:t>
            </a:r>
            <a:endParaRPr kumimoji="1"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15" name="直线连接符 14"/>
          <p:cNvCxnSpPr/>
          <p:nvPr/>
        </p:nvCxnSpPr>
        <p:spPr>
          <a:xfrm>
            <a:off x="4328216" y="1853668"/>
            <a:ext cx="0" cy="10466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164396"/>
            <a:ext cx="7292162" cy="47557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2615" y="1547446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PID(Process Identification)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PPID(Parent’s PID)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UID(Unique Identification)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GUID(Global UID)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800" b="1" dirty="0"/>
              <a:t>Comparison</a:t>
            </a:r>
            <a:endParaRPr kumimoji="1"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Comparison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3" y="1164396"/>
            <a:ext cx="7292162" cy="47557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39" y="672825"/>
            <a:ext cx="4696261" cy="58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183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448</Words>
  <Application>Microsoft Office PowerPoint</Application>
  <PresentationFormat>宽屏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Leslie Zhang</cp:lastModifiedBy>
  <cp:revision>113</cp:revision>
  <dcterms:created xsi:type="dcterms:W3CDTF">2015-08-18T02:51:41Z</dcterms:created>
  <dcterms:modified xsi:type="dcterms:W3CDTF">2017-03-09T05:29:21Z</dcterms:modified>
  <cp:category/>
</cp:coreProperties>
</file>