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01" r:id="rId2"/>
    <p:sldId id="977" r:id="rId3"/>
    <p:sldId id="978" r:id="rId4"/>
    <p:sldId id="979" r:id="rId5"/>
    <p:sldId id="980" r:id="rId6"/>
    <p:sldId id="981" r:id="rId7"/>
    <p:sldId id="982" r:id="rId8"/>
    <p:sldId id="983" r:id="rId9"/>
    <p:sldId id="984" r:id="rId10"/>
    <p:sldId id="985" r:id="rId11"/>
    <p:sldId id="986" r:id="rId12"/>
    <p:sldId id="987" r:id="rId13"/>
    <p:sldId id="988" r:id="rId14"/>
    <p:sldId id="989" r:id="rId15"/>
    <p:sldId id="990" r:id="rId16"/>
    <p:sldId id="991" r:id="rId17"/>
    <p:sldId id="992" r:id="rId18"/>
    <p:sldId id="995" r:id="rId19"/>
    <p:sldId id="993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04" r:id="rId29"/>
    <p:sldId id="1005" r:id="rId30"/>
    <p:sldId id="1006" r:id="rId31"/>
    <p:sldId id="1007" r:id="rId32"/>
    <p:sldId id="1008" r:id="rId33"/>
    <p:sldId id="1009" r:id="rId34"/>
    <p:sldId id="1010" r:id="rId35"/>
    <p:sldId id="1011" r:id="rId36"/>
    <p:sldId id="1012" r:id="rId37"/>
    <p:sldId id="1013" r:id="rId38"/>
    <p:sldId id="1014" r:id="rId39"/>
    <p:sldId id="1015" r:id="rId40"/>
    <p:sldId id="1016" r:id="rId41"/>
    <p:sldId id="1017" r:id="rId42"/>
    <p:sldId id="1018" r:id="rId43"/>
    <p:sldId id="1019" r:id="rId44"/>
    <p:sldId id="1020" r:id="rId45"/>
    <p:sldId id="1021" r:id="rId46"/>
    <p:sldId id="1022" r:id="rId47"/>
    <p:sldId id="1023" r:id="rId48"/>
    <p:sldId id="1024" r:id="rId49"/>
    <p:sldId id="1025" r:id="rId50"/>
    <p:sldId id="1026" r:id="rId51"/>
    <p:sldId id="1028" r:id="rId52"/>
    <p:sldId id="1029" r:id="rId53"/>
    <p:sldId id="1027" r:id="rId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87" autoAdjust="0"/>
    <p:restoredTop sz="87097" autoAdjust="0"/>
  </p:normalViewPr>
  <p:slideViewPr>
    <p:cSldViewPr snapToGrid="0">
      <p:cViewPr>
        <p:scale>
          <a:sx n="50" d="100"/>
          <a:sy n="50" d="100"/>
        </p:scale>
        <p:origin x="-2652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5B10F2-3E70-4B7F-95CD-112105445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DA7492-8E00-45CB-840B-EE8FB7A3E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FB391-0293-462F-B098-4C338BA479B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C26B7-704A-4EB1-BEC3-29C7D101DD8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758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4D8A9-665F-40C6-AC86-4B84D9EEF01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861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764A-A054-4711-8304-3B21FE145CF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963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7B6F5-82DE-4FE2-A7A2-E2C8A0C6729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066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70CA0-DAFA-4194-8477-4AD72455079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270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EC7C-B4D5-4CF6-8D54-280CD4D3C579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19638-7424-424B-9BD1-FC29037E126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B1AE0-F1B2-48D9-A6E7-0A8A4068570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578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34514-94DE-4AC9-84AA-013CF0F25B8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680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69C04-60C8-4542-835B-2B45DD8603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939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1822C-9502-4A7F-93AE-167BD99CC77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782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5E1E4-1737-4F20-A59B-A9C9A0BEC41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885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04614-DC69-4EEE-855E-BD7F084C69A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987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88A48-6D5A-4B3E-8D91-EB619F3AD573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090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D166C-B823-4C73-A172-C654E23EC945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192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99156-9D1C-4B18-958D-CA05F6C08844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294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0C9CE-83CC-4871-AE4B-1056361129E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397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A887C-9603-4C5A-8649-1BBAD2589271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499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06E73-207F-4498-B021-E7F0A1E4191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602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065E1-7725-4B4B-9926-31CCDAA929E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704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DC526-4931-4E58-90E6-00141E521DE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0CAB51-C635-46DB-A442-9CC99DDFCAB7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D8FE9-0F39-4889-BC67-4A89C697CCCA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ED784-9033-40E1-BD19-6D539E8B8D1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011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73FC2-86F7-4369-950C-3F554243B6B3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114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15077-6B20-4746-A9D8-711CFBD963E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216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B4284-5717-46D2-985C-B1E942286731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318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DB88C-BC08-4220-A42D-81F0DAED3C8E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421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1F86F-296E-4034-B5E3-9F874C37B88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523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F5FB8-C51D-42D0-88FD-270207BA2138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626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22094-1899-451B-990F-6B844B3A8710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728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5DCF8-BACC-4150-9F45-C41C52B7846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144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363FD-E905-4BDE-A0CB-ACC725F4302E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830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19CCA-09CB-4E06-A25C-F85718284607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933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2BC17-F7DE-4D71-862A-D2256EB4C485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035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67C35-08D5-44BB-B5CD-018219A153E3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71484-3499-4D2A-89F8-E16947FD1BFC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240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8C2F6-5906-46D9-84E6-908C9510F1A5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3D6F3-94F4-45F4-8165-9289A1EF5DCD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445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3CD8F-FEED-41B0-9A49-4729E3419BA7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547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5FA15-B4A3-435A-B117-85D6702FEFC2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650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FF659-4C1C-45D7-8617-EC508E7CFF1B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752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CB9D1-7E74-4D37-BB84-44085706A40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B7157-1366-4447-8256-6D37205BEE21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8548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5CFC2-FB37-4C5F-AACE-548831D91B94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957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D44CE-9052-44D3-8444-C91F29FFC6D5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1059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156F2-D226-475B-BBDA-82EE5D6202A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2022B-0F52-4937-92E4-0DC324EE9F5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4516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031A6-787B-4A45-9583-43EE5E5DDF3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5540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2CF0F-60F3-47D9-8E05-6E7FFE9553F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6564" name="Text Box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FB63D-CA29-467F-8FF9-C08A4A324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30CF-B227-4CFF-8D22-DAC0B332A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FC0A-8850-49CC-810A-D7E15DEC3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877E2-5D08-4FE4-B3B0-C09223396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0660-6D44-43D2-9860-09FBD28CF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2819A-3305-4D8E-A5CF-911B50D10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7ED7D-8917-421B-86D8-2CEE09F84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8E64-E076-4820-BF9F-E8696F767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259E5-D69A-4C64-8CB8-259A9022D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27D71-A9C7-437C-A715-C8C301710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8B2E-F1F7-447C-AB6D-6BB7E8396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EB97B7-9648-4D48-8E3F-E6AB6A67E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fs.devloop.org.uk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ml.devloop.org.uk/index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内核模块模型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驱动和一般应用程序的执行方式很大不同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一般应用由</a:t>
            </a:r>
            <a:r>
              <a:rPr lang="en-US" altLang="zh-CN" smtClean="0">
                <a:latin typeface="宋体" pitchFamily="2" charset="-122"/>
              </a:rPr>
              <a:t>main</a:t>
            </a:r>
            <a:r>
              <a:rPr lang="zh-CN" altLang="en-US" smtClean="0">
                <a:latin typeface="宋体" pitchFamily="2" charset="-122"/>
              </a:rPr>
              <a:t>函数开始执行，流程基本由程序自身控制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驱动程序没有</a:t>
            </a:r>
            <a:r>
              <a:rPr lang="en-US" altLang="zh-CN" smtClean="0">
                <a:latin typeface="宋体" pitchFamily="2" charset="-122"/>
              </a:rPr>
              <a:t>main</a:t>
            </a:r>
            <a:r>
              <a:rPr lang="zh-CN" altLang="en-US" smtClean="0">
                <a:latin typeface="宋体" pitchFamily="2" charset="-122"/>
              </a:rPr>
              <a:t>函数，由回调方式驱动运行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回调方式：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先向内核注册函数，然后应用程序触发这些函数的执行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例如：驱动程序在初始化时，向内核注册处理某个设备写操作的函数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当应用程序使用</a:t>
            </a:r>
            <a:r>
              <a:rPr lang="en-US" altLang="zh-CN" smtClean="0">
                <a:latin typeface="宋体" pitchFamily="2" charset="-122"/>
              </a:rPr>
              <a:t>write</a:t>
            </a:r>
            <a:r>
              <a:rPr lang="zh-CN" altLang="en-US" smtClean="0">
                <a:latin typeface="宋体" pitchFamily="2" charset="-122"/>
              </a:rPr>
              <a:t>系统调用写该设备时，内核就会调用注册的上述函数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内核模块常见的回调函数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DriverInitialize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驱动初始化函数，通过宏静态注册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#insmod PrintModule.ko</a:t>
            </a:r>
            <a:r>
              <a:rPr lang="zh-CN" altLang="en-US" smtClean="0">
                <a:latin typeface="宋体" pitchFamily="2" charset="-122"/>
              </a:rPr>
              <a:t>，安装驱动并触发该函数，通常会创建设备对象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DriverUninitialize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驱动销毁函数，通过宏静态注册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#rmmod PrintModule</a:t>
            </a:r>
            <a:r>
              <a:rPr lang="zh-CN" altLang="en-US" smtClean="0">
                <a:latin typeface="宋体" pitchFamily="2" charset="-122"/>
              </a:rPr>
              <a:t>，卸载驱动并触发该函数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DriverOpen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打开设备函数，动态注册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应用调用</a:t>
            </a:r>
            <a:r>
              <a:rPr lang="en-US" altLang="zh-CN" smtClean="0">
                <a:latin typeface="宋体" pitchFamily="2" charset="-122"/>
              </a:rPr>
              <a:t>open</a:t>
            </a:r>
            <a:r>
              <a:rPr lang="zh-CN" altLang="en-US" smtClean="0">
                <a:latin typeface="宋体" pitchFamily="2" charset="-122"/>
              </a:rPr>
              <a:t>函数打开设备对象时，会触发该函数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内核模块常见的回调函数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06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DriverRead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读设备函数，动态注册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read</a:t>
            </a:r>
            <a:r>
              <a:rPr lang="zh-CN" altLang="en-US" sz="2400" smtClean="0">
                <a:latin typeface="宋体" pitchFamily="2" charset="-122"/>
              </a:rPr>
              <a:t>函数读设备时，会触发该函数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DriverWrite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写设备函数，动态注册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write</a:t>
            </a:r>
            <a:r>
              <a:rPr lang="zh-CN" altLang="en-US" sz="2400" smtClean="0">
                <a:latin typeface="宋体" pitchFamily="2" charset="-122"/>
              </a:rPr>
              <a:t>函数写设备时，会触发该函数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DriverIOControl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设备控制函数，动态注册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ioctl</a:t>
            </a:r>
            <a:r>
              <a:rPr lang="zh-CN" altLang="en-US" sz="2400" smtClean="0">
                <a:latin typeface="宋体" pitchFamily="2" charset="-122"/>
              </a:rPr>
              <a:t>函数操作设备时，会触发该函数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设备内存映射函数，动态注册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mmap</a:t>
            </a:r>
            <a:r>
              <a:rPr lang="zh-CN" altLang="en-US" sz="2400" smtClean="0">
                <a:latin typeface="宋体" pitchFamily="2" charset="-122"/>
              </a:rPr>
              <a:t>函数时，会触发该函数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smtClean="0">
                <a:latin typeface="宋体" pitchFamily="2" charset="-122"/>
              </a:rPr>
              <a:t>1.1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输出调试信息的函数</a:t>
            </a:r>
            <a:r>
              <a:rPr lang="en-US" altLang="zh-CN" smtClean="0">
                <a:latin typeface="宋体" pitchFamily="2" charset="-122"/>
              </a:rPr>
              <a:t>printk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#include&lt;linux/kernel.h&gt;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printk(const char * fmt, …)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#dmesg</a:t>
            </a:r>
            <a:r>
              <a:rPr lang="zh-CN" altLang="en-US" smtClean="0">
                <a:latin typeface="宋体" pitchFamily="2" charset="-122"/>
              </a:rPr>
              <a:t>命令查看调试信息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包裹宏</a:t>
            </a:r>
            <a:r>
              <a:rPr lang="en-US" altLang="zh-CN" smtClean="0">
                <a:latin typeface="宋体" pitchFamily="2" charset="-122"/>
              </a:rPr>
              <a:t>DEBUG_PRINT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参考资料：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《Linux</a:t>
            </a:r>
            <a:r>
              <a:rPr lang="zh-CN" altLang="en-US" smtClean="0">
                <a:latin typeface="宋体" pitchFamily="2" charset="-122"/>
              </a:rPr>
              <a:t>设备驱动程序</a:t>
            </a:r>
            <a:r>
              <a:rPr lang="en-US" altLang="zh-CN" smtClean="0">
                <a:latin typeface="宋体" pitchFamily="2" charset="-122"/>
              </a:rPr>
              <a:t>》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481137"/>
          </a:xfrm>
          <a:prstGeom prst="wedgeRectCallout">
            <a:avLst>
              <a:gd name="adj1" fmla="val -79785"/>
              <a:gd name="adj2" fmla="val -196205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检查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中是否定义了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KERNELRELEASE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当前未定义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3263900" y="5029200"/>
            <a:ext cx="4603750" cy="725488"/>
          </a:xfrm>
          <a:prstGeom prst="wedgeRectCallout">
            <a:avLst>
              <a:gd name="adj1" fmla="val -101018"/>
              <a:gd name="adj2" fmla="val -305179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子句；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KERNELDIR ?= /lib/modules/$(shell uname -r)/build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$(shell uname -r)</a:t>
            </a:r>
            <a:r>
              <a:rPr lang="zh-CN" altLang="en-US" smtClean="0"/>
              <a:t>：获取当前内核版本号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/lib/modules/$(shell uname -r)</a:t>
            </a:r>
            <a:r>
              <a:rPr lang="zh-CN" altLang="en-US" smtClean="0"/>
              <a:t>目录存放了各种编译好的内核模块、符号信息等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build</a:t>
            </a:r>
            <a:r>
              <a:rPr lang="zh-CN" altLang="en-US" smtClean="0"/>
              <a:t>往往是一个符号链接，指向的目录包含了内核头文件，用于编译内核模块的各个</a:t>
            </a:r>
            <a:r>
              <a:rPr lang="en-US" altLang="zh-CN" smtClean="0"/>
              <a:t>Makefile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PWD := $(shell pwd)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保存当前目录</a:t>
            </a:r>
            <a:endParaRPr lang="en-US" altLang="zh-CN" smtClean="0"/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2916238" y="2365375"/>
            <a:ext cx="4603750" cy="723900"/>
          </a:xfrm>
          <a:prstGeom prst="wedgeRectCallout">
            <a:avLst>
              <a:gd name="adj1" fmla="val -70539"/>
              <a:gd name="adj2" fmla="val 231778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执行</a:t>
            </a:r>
            <a:r>
              <a:rPr lang="en-US" altLang="zh-CN" sz="2800" dirty="0"/>
              <a:t>default</a:t>
            </a:r>
            <a:r>
              <a:rPr lang="zh-CN" altLang="en-US" sz="2800" dirty="0"/>
              <a:t>子句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2338" cy="1144588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自我介绍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527175"/>
            <a:ext cx="8228012" cy="47863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姓名：李林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专业：计算机系统结构</a:t>
            </a:r>
            <a:endParaRPr lang="zh-CN" altLang="en-US" smtClean="0">
              <a:latin typeface="宋体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学位：博士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zh-CN" altLang="en-US" smtClean="0">
                <a:latin typeface="宋体" pitchFamily="2" charset="-122"/>
              </a:rPr>
              <a:t>职称：副教授</a:t>
            </a:r>
            <a:endParaRPr lang="zh-CN" altLang="en-US" smtClean="0">
              <a:latin typeface="宋体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研究方向：</a:t>
            </a:r>
            <a:endParaRPr lang="zh-CN" altLang="en-US" smtClean="0">
              <a:latin typeface="宋体" pitchFamily="2" charset="-122"/>
            </a:endParaRP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smtClean="0">
                <a:latin typeface="宋体" pitchFamily="2" charset="-122"/>
              </a:rPr>
              <a:t>操作系统及安全</a:t>
            </a: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smtClean="0">
                <a:latin typeface="宋体" pitchFamily="2" charset="-122"/>
              </a:rPr>
              <a:t>分布式计算</a:t>
            </a: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smtClean="0">
                <a:latin typeface="宋体" pitchFamily="2" charset="-122"/>
              </a:rPr>
              <a:t>计算机网络</a:t>
            </a:r>
            <a:r>
              <a:rPr lang="en-US" altLang="zh-CN" sz="3200" smtClean="0">
                <a:latin typeface="宋体" pitchFamily="2" charset="-122"/>
              </a:rPr>
              <a:t>QoS</a:t>
            </a:r>
            <a:endParaRPr lang="zh-CN" altLang="en-US" sz="320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$(MAKE) -C $(KERNELDIR) M=$(PWD) modules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MAKE</a:t>
            </a:r>
            <a:r>
              <a:rPr lang="zh-CN" altLang="en-US" smtClean="0"/>
              <a:t>：执行</a:t>
            </a:r>
            <a:r>
              <a:rPr lang="en-US" altLang="zh-CN" smtClean="0"/>
              <a:t>make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-C</a:t>
            </a:r>
            <a:r>
              <a:rPr lang="zh-CN" altLang="en-US" smtClean="0"/>
              <a:t>：切换目录到</a:t>
            </a:r>
            <a:r>
              <a:rPr lang="en-US" altLang="zh-CN" smtClean="0"/>
              <a:t>$(KERNELDIR)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此时，开始执行</a:t>
            </a:r>
            <a:r>
              <a:rPr lang="en-US" altLang="zh-CN" smtClean="0"/>
              <a:t>$(KERNELDIR) </a:t>
            </a:r>
            <a:r>
              <a:rPr lang="zh-CN" altLang="en-US" smtClean="0"/>
              <a:t>目录下的</a:t>
            </a:r>
            <a:r>
              <a:rPr lang="en-US" altLang="zh-CN" smtClean="0"/>
              <a:t>Makefile</a:t>
            </a:r>
            <a:r>
              <a:rPr lang="zh-CN" altLang="en-US" smtClean="0"/>
              <a:t>（顶层</a:t>
            </a:r>
            <a:r>
              <a:rPr lang="en-US" altLang="zh-CN" smtClean="0"/>
              <a:t>Makefile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在该</a:t>
            </a:r>
            <a:r>
              <a:rPr lang="en-US" altLang="zh-CN" smtClean="0"/>
              <a:t>Makefile</a:t>
            </a:r>
            <a:r>
              <a:rPr lang="zh-CN" altLang="en-US" smtClean="0"/>
              <a:t>中，定义了</a:t>
            </a:r>
            <a:r>
              <a:rPr lang="en-US" altLang="zh-CN" smtClean="0"/>
              <a:t>KERNELRELEASE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M</a:t>
            </a:r>
            <a:r>
              <a:rPr lang="zh-CN" altLang="en-US" smtClean="0"/>
              <a:t>：表示在构造模块之前，回到目录</a:t>
            </a:r>
            <a:r>
              <a:rPr lang="en-US" altLang="zh-CN" smtClean="0"/>
              <a:t>PWD</a:t>
            </a:r>
            <a:r>
              <a:rPr lang="zh-CN" altLang="en-US" smtClean="0"/>
              <a:t>，再次执行当前目录下的</a:t>
            </a:r>
            <a:r>
              <a:rPr lang="en-US" altLang="zh-CN" smtClean="0"/>
              <a:t>Makefile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3555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481137"/>
          </a:xfrm>
          <a:prstGeom prst="wedgeRectCallout">
            <a:avLst>
              <a:gd name="adj1" fmla="val -79785"/>
              <a:gd name="adj2" fmla="val -196205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检查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中是否定义了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KERNELRELEASE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此时已定义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828800"/>
          </a:xfrm>
          <a:prstGeom prst="wedgeRectCallout">
            <a:avLst>
              <a:gd name="adj1" fmla="val -55470"/>
              <a:gd name="adj2" fmla="val -147141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800" dirty="0" err="1"/>
              <a:t>obj</a:t>
            </a:r>
            <a:r>
              <a:rPr lang="en-US" altLang="zh-CN" sz="2800" dirty="0"/>
              <a:t>-m</a:t>
            </a:r>
            <a:r>
              <a:rPr lang="zh-CN" altLang="en-US" sz="2800" dirty="0"/>
              <a:t>说明有一个模块需要从目标文件</a:t>
            </a:r>
            <a:r>
              <a:rPr lang="en-US" altLang="zh-CN" sz="2800" dirty="0" err="1"/>
              <a:t>PrintModule.o</a:t>
            </a:r>
            <a:r>
              <a:rPr lang="zh-CN" altLang="en-US" sz="2800" dirty="0"/>
              <a:t>中构造，而该模块名为</a:t>
            </a:r>
            <a:r>
              <a:rPr lang="en-US" altLang="zh-CN" sz="2800" dirty="0" err="1"/>
              <a:t>PrintModule.ko</a:t>
            </a:r>
            <a:endParaRPr lang="zh-CN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4003675" y="4414838"/>
            <a:ext cx="4603750" cy="1828800"/>
          </a:xfrm>
          <a:prstGeom prst="wedgeRectCallout">
            <a:avLst>
              <a:gd name="adj1" fmla="val -73963"/>
              <a:gd name="adj2" fmla="val -153176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说明</a:t>
            </a:r>
            <a:r>
              <a:rPr lang="en-US" altLang="zh-CN" sz="2800" dirty="0" err="1"/>
              <a:t>PrintModule</a:t>
            </a:r>
            <a:r>
              <a:rPr lang="zh-CN" altLang="en-US" sz="2800" dirty="0"/>
              <a:t>由多个目标文件构成；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一个编译单元一个目标文件（</a:t>
            </a:r>
            <a:r>
              <a:rPr lang="en-US" altLang="zh-CN" sz="2800" dirty="0"/>
              <a:t>.o</a:t>
            </a:r>
            <a:r>
              <a:rPr lang="zh-CN" altLang="en-US" sz="2800" dirty="0"/>
              <a:t>文件）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333625" y="5029200"/>
            <a:ext cx="6353175" cy="1544638"/>
          </a:xfrm>
          <a:prstGeom prst="wedgeRectCallout">
            <a:avLst>
              <a:gd name="adj1" fmla="val -59785"/>
              <a:gd name="adj2" fmla="val -190508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800" dirty="0"/>
              <a:t>-DTEST_DEBUG</a:t>
            </a:r>
            <a:r>
              <a:rPr lang="zh-CN" altLang="en-US" sz="2800" dirty="0"/>
              <a:t>：自定义宏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-</a:t>
            </a:r>
            <a:r>
              <a:rPr lang="en-US" altLang="zh-CN" sz="2800" dirty="0" err="1"/>
              <a:t>ggdb</a:t>
            </a:r>
            <a:r>
              <a:rPr lang="zh-CN" altLang="en-US" sz="2800" dirty="0"/>
              <a:t>：加入调试信息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-O0</a:t>
            </a:r>
            <a:r>
              <a:rPr lang="zh-CN" altLang="en-US" sz="2800" dirty="0"/>
              <a:t>：优化级别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1009650" y="1892300"/>
            <a:ext cx="4602163" cy="898525"/>
          </a:xfrm>
          <a:prstGeom prst="wedgeRectCallout">
            <a:avLst>
              <a:gd name="adj1" fmla="val 89049"/>
              <a:gd name="adj2" fmla="val 228269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直接构造内核模块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修改内核源码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需要重新编译内核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环境：</a:t>
            </a:r>
            <a:r>
              <a:rPr lang="en-US" altLang="zh-CN" smtClean="0">
                <a:latin typeface="宋体" pitchFamily="2" charset="-122"/>
              </a:rPr>
              <a:t>Ubuntu 14.04,</a:t>
            </a:r>
            <a:r>
              <a:rPr lang="zh-CN" altLang="en-US" smtClean="0">
                <a:latin typeface="宋体" pitchFamily="2" charset="-122"/>
              </a:rPr>
              <a:t>内核版本</a:t>
            </a:r>
            <a:r>
              <a:rPr lang="en-US" altLang="zh-CN" smtClean="0">
                <a:latin typeface="宋体" pitchFamily="2" charset="-122"/>
              </a:rPr>
              <a:t>3.13.0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第一步：下载内核源码</a:t>
            </a:r>
            <a:r>
              <a:rPr lang="en-US" altLang="zh-CN" smtClean="0">
                <a:latin typeface="宋体" pitchFamily="2" charset="-122"/>
                <a:hlinkClick r:id="rId3"/>
              </a:rPr>
              <a:t>ftp://kernel.org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为了简便，下载与当前系统同版本内核</a:t>
            </a:r>
            <a:r>
              <a:rPr lang="en-US" altLang="zh-CN" smtClean="0">
                <a:latin typeface="宋体" pitchFamily="2" charset="-122"/>
              </a:rPr>
              <a:t>3.13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第二步：配置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为了简便，可以在当前系统的</a:t>
            </a:r>
            <a:r>
              <a:rPr lang="en-US" altLang="zh-CN" smtClean="0">
                <a:latin typeface="宋体" pitchFamily="2" charset="-122"/>
              </a:rPr>
              <a:t>config</a:t>
            </a:r>
            <a:r>
              <a:rPr lang="zh-CN" altLang="en-US" smtClean="0">
                <a:latin typeface="宋体" pitchFamily="2" charset="-122"/>
              </a:rPr>
              <a:t>文件基础上进行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假设当前工作目录是源码所在目录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cp /boot/config-3.13.0-32-generic .config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第一步：下载内核源码</a:t>
            </a:r>
            <a:r>
              <a:rPr lang="en-US" altLang="zh-CN" smtClean="0">
                <a:latin typeface="宋体" pitchFamily="2" charset="-122"/>
                <a:hlinkClick r:id="rId3"/>
              </a:rPr>
              <a:t>ftp://kernel.org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第二步：配置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执行配置操作</a:t>
            </a:r>
            <a:r>
              <a:rPr lang="en-US" altLang="zh-CN" smtClean="0">
                <a:latin typeface="宋体" pitchFamily="2" charset="-122"/>
              </a:rPr>
              <a:t>make oldconfig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也可以使用</a:t>
            </a:r>
            <a:r>
              <a:rPr lang="en-US" altLang="zh-CN" smtClean="0">
                <a:latin typeface="宋体" pitchFamily="2" charset="-122"/>
              </a:rPr>
              <a:t>make menuconfig</a:t>
            </a:r>
            <a:r>
              <a:rPr lang="zh-CN" altLang="en-US" smtClean="0">
                <a:latin typeface="宋体" pitchFamily="2" charset="-122"/>
              </a:rPr>
              <a:t>设置配置项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第三步：编译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make-kpkg clean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>
                <a:latin typeface="宋体" pitchFamily="2" charset="-122"/>
              </a:rPr>
              <a:t>make-kpkg --initrd kernel-headers kernel_image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之前需要使用</a:t>
            </a:r>
            <a:r>
              <a:rPr lang="en-US" altLang="zh-CN" smtClean="0">
                <a:latin typeface="宋体" pitchFamily="2" charset="-122"/>
              </a:rPr>
              <a:t>apt</a:t>
            </a:r>
            <a:r>
              <a:rPr lang="zh-CN" altLang="en-US" smtClean="0">
                <a:latin typeface="宋体" pitchFamily="2" charset="-122"/>
              </a:rPr>
              <a:t>安装</a:t>
            </a:r>
            <a:r>
              <a:rPr lang="en-US" altLang="zh-CN" smtClean="0">
                <a:latin typeface="宋体" pitchFamily="2" charset="-122"/>
              </a:rPr>
              <a:t>kernel-package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 libncurses5-dev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在上一级目录生成两个</a:t>
            </a:r>
            <a:r>
              <a:rPr lang="en-US" altLang="zh-CN" smtClean="0">
                <a:latin typeface="宋体" pitchFamily="2" charset="-122"/>
              </a:rPr>
              <a:t>.deb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第一步：下载内核源码</a:t>
            </a:r>
            <a:r>
              <a:rPr lang="en-US" altLang="zh-CN" smtClean="0">
                <a:latin typeface="宋体" pitchFamily="2" charset="-122"/>
                <a:hlinkClick r:id="rId3"/>
              </a:rPr>
              <a:t>ftp://kernel.org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第二步：配置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第三步：编译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第四步：安装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cd ../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dpkg -i *.deb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reboot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2338" cy="1144588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自我介绍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92250"/>
            <a:ext cx="8228013" cy="467836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技术背景：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windows</a:t>
            </a:r>
            <a:r>
              <a:rPr lang="en-US" smtClean="0">
                <a:latin typeface="宋体" pitchFamily="2" charset="-122"/>
              </a:rPr>
              <a:t>内核程序设计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windows API/MFC/ATL/WTL</a:t>
            </a:r>
            <a:r>
              <a:rPr lang="en-US" smtClean="0">
                <a:latin typeface="宋体" pitchFamily="2" charset="-122"/>
              </a:rPr>
              <a:t>的应用开发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en-US" smtClean="0">
                <a:latin typeface="宋体" pitchFamily="2" charset="-122"/>
              </a:rPr>
              <a:t>下基于</a:t>
            </a:r>
            <a:r>
              <a:rPr lang="en-US" altLang="zh-CN" smtClean="0">
                <a:latin typeface="宋体" pitchFamily="2" charset="-122"/>
              </a:rPr>
              <a:t>API</a:t>
            </a:r>
            <a:r>
              <a:rPr lang="en-US" smtClean="0">
                <a:latin typeface="宋体" pitchFamily="2" charset="-122"/>
              </a:rPr>
              <a:t>的应用开发</a:t>
            </a:r>
            <a:endParaRPr lang="zh-CN" altLang="en-US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下网络应用程序开发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en-US" smtClean="0">
                <a:latin typeface="宋体" pitchFamily="2" charset="-122"/>
              </a:rPr>
              <a:t>内核网络模块开发</a:t>
            </a:r>
            <a:endParaRPr lang="zh-CN" altLang="en-US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熟悉</a:t>
            </a:r>
            <a:r>
              <a:rPr lang="en-US" altLang="zh-CN" smtClean="0">
                <a:latin typeface="宋体" pitchFamily="2" charset="-122"/>
              </a:rPr>
              <a:t>erlang</a:t>
            </a:r>
            <a:r>
              <a:rPr lang="zh-CN" altLang="en-US" smtClean="0">
                <a:latin typeface="宋体" pitchFamily="2" charset="-122"/>
              </a:rPr>
              <a:t>应用开发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Email</a:t>
            </a:r>
            <a:r>
              <a:rPr lang="en-US" smtClean="0">
                <a:latin typeface="宋体" pitchFamily="2" charset="-122"/>
              </a:rPr>
              <a:t>：</a:t>
            </a:r>
            <a:r>
              <a:rPr lang="en-US" altLang="zh-CN" smtClean="0">
                <a:latin typeface="宋体" pitchFamily="2" charset="-122"/>
              </a:rPr>
              <a:t>lilin@uestc.edu.cn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上述编译内核后结果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/boot</a:t>
            </a:r>
            <a:r>
              <a:rPr lang="zh-CN" altLang="en-US" smtClean="0">
                <a:latin typeface="宋体" pitchFamily="2" charset="-122"/>
              </a:rPr>
              <a:t>增加的文件：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config-3.13.0</a:t>
            </a:r>
            <a:r>
              <a:rPr lang="zh-CN" altLang="en-US" smtClean="0">
                <a:latin typeface="宋体" pitchFamily="2" charset="-122"/>
              </a:rPr>
              <a:t>：配置文件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initrd.img-3.13.0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System.map-3.13.0</a:t>
            </a:r>
            <a:r>
              <a:rPr lang="zh-CN" altLang="en-US" smtClean="0">
                <a:latin typeface="宋体" pitchFamily="2" charset="-122"/>
              </a:rPr>
              <a:t>：符号表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vmlinuz-3.13.0</a:t>
            </a:r>
            <a:r>
              <a:rPr lang="zh-CN" altLang="en-US" smtClean="0">
                <a:latin typeface="宋体" pitchFamily="2" charset="-122"/>
              </a:rPr>
              <a:t>：内核映像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/boot/grub/grub.cfg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存放了</a:t>
            </a:r>
            <a:r>
              <a:rPr lang="en-US" altLang="zh-CN" smtClean="0">
                <a:latin typeface="宋体" pitchFamily="2" charset="-122"/>
              </a:rPr>
              <a:t>grub</a:t>
            </a:r>
            <a:r>
              <a:rPr lang="zh-CN" altLang="en-US" smtClean="0">
                <a:latin typeface="宋体" pitchFamily="2" charset="-122"/>
              </a:rPr>
              <a:t>各种启动时菜单选项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在系统启动过程中，一个重要的任务就是</a:t>
            </a:r>
            <a:r>
              <a:rPr lang="en-US" altLang="zh-CN" smtClean="0">
                <a:latin typeface="宋体" pitchFamily="2" charset="-122"/>
              </a:rPr>
              <a:t>mount</a:t>
            </a:r>
            <a:r>
              <a:rPr lang="zh-CN" altLang="en-US" smtClean="0">
                <a:latin typeface="宋体" pitchFamily="2" charset="-122"/>
              </a:rPr>
              <a:t>根文件系统。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存放了大部分系统程序，通常位于磁盘上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而要</a:t>
            </a:r>
            <a:r>
              <a:rPr lang="en-US" altLang="zh-CN" smtClean="0">
                <a:latin typeface="宋体" pitchFamily="2" charset="-122"/>
              </a:rPr>
              <a:t>mount</a:t>
            </a:r>
            <a:r>
              <a:rPr lang="zh-CN" altLang="en-US" smtClean="0">
                <a:latin typeface="宋体" pitchFamily="2" charset="-122"/>
              </a:rPr>
              <a:t>根文件系统，则必须有磁盘的驱动程序和文件系统驱动程序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对于建立在</a:t>
            </a:r>
            <a:r>
              <a:rPr lang="en-US" altLang="zh-CN" smtClean="0">
                <a:latin typeface="宋体" pitchFamily="2" charset="-122"/>
              </a:rPr>
              <a:t>IDE</a:t>
            </a:r>
            <a:r>
              <a:rPr lang="zh-CN" altLang="en-US" smtClean="0">
                <a:latin typeface="宋体" pitchFamily="2" charset="-122"/>
              </a:rPr>
              <a:t>硬盘上的</a:t>
            </a:r>
            <a:r>
              <a:rPr lang="en-US" altLang="zh-CN" smtClean="0">
                <a:latin typeface="宋体" pitchFamily="2" charset="-122"/>
              </a:rPr>
              <a:t>ext</a:t>
            </a:r>
            <a:r>
              <a:rPr lang="zh-CN" altLang="en-US" smtClean="0">
                <a:latin typeface="宋体" pitchFamily="2" charset="-122"/>
              </a:rPr>
              <a:t>文件系统，内核映像通常都包含有</a:t>
            </a:r>
            <a:r>
              <a:rPr lang="en-US" altLang="zh-CN" smtClean="0">
                <a:latin typeface="宋体" pitchFamily="2" charset="-122"/>
              </a:rPr>
              <a:t>IDE</a:t>
            </a:r>
            <a:r>
              <a:rPr lang="zh-CN" altLang="en-US" smtClean="0">
                <a:latin typeface="宋体" pitchFamily="2" charset="-122"/>
              </a:rPr>
              <a:t>硬盘驱动和</a:t>
            </a:r>
            <a:r>
              <a:rPr lang="en-US" altLang="zh-CN" smtClean="0">
                <a:latin typeface="宋体" pitchFamily="2" charset="-122"/>
              </a:rPr>
              <a:t>ext</a:t>
            </a:r>
            <a:r>
              <a:rPr lang="zh-CN" altLang="en-US" smtClean="0">
                <a:latin typeface="宋体" pitchFamily="2" charset="-122"/>
              </a:rPr>
              <a:t>文件系统驱动。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但是对于其他设备、其他文件系统，内核映像就不一定有相应的驱动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为什么？</a:t>
            </a:r>
            <a:endParaRPr lang="en-US" altLang="zh-CN" sz="28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由于硬件和兼容性的限制，内核映像的大小不能太大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>
                <a:latin typeface="宋体" pitchFamily="2" charset="-122"/>
              </a:rPr>
              <a:t>Linux</a:t>
            </a:r>
            <a:r>
              <a:rPr lang="zh-CN" altLang="en-US" sz="2400" smtClean="0">
                <a:latin typeface="宋体" pitchFamily="2" charset="-122"/>
              </a:rPr>
              <a:t>需要尽可能多地支持各种各种的硬件设备，但是由于内核映像大小受限，不能随便把硬件设备驱动程序放入内核映像中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可能的解决办法：</a:t>
            </a:r>
            <a:endParaRPr lang="en-US" altLang="zh-CN" sz="28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发行商提供预先编译好的支持各种设备的不同内核，用户安装时选择不同的内核。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>
                <a:latin typeface="宋体" pitchFamily="2" charset="-122"/>
              </a:rPr>
              <a:t>硬件总类、组合太多，不可行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让用户根据自己机器的配置情况，自己制作启动盘加载根文件系统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>
                <a:latin typeface="宋体" pitchFamily="2" charset="-122"/>
              </a:rPr>
              <a:t>太麻烦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当前的解决方法：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将各种硬件设备、文件系统的驱动程序模块化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发行商提供内核映像、系统安装程序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系统安装过程中，会根据当前硬件配置情况，选出系统启动需要的驱动程序，并据此制作成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initrd</a:t>
            </a:r>
            <a:r>
              <a:rPr lang="zh-CN" altLang="en-US" smtClean="0">
                <a:latin typeface="宋体" pitchFamily="2" charset="-122"/>
              </a:rPr>
              <a:t>相当于一个临时的根文件系统，其中存放了系统启动必须的各种驱动程序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构建于内存盘之上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 descr="C:\Users\Administrator\AppData\Roaming\Tencent\Users\526968771\QQ\WinTemp\RichOle\U](S3U{4`L`TBA3(ZVEMEY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3783013"/>
            <a:ext cx="6634162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013700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kgdb</a:t>
            </a:r>
            <a:r>
              <a:rPr lang="zh-CN" altLang="en-US" sz="2800" smtClean="0">
                <a:latin typeface="宋体" pitchFamily="2" charset="-122"/>
              </a:rPr>
              <a:t>提供了一种使用</a:t>
            </a:r>
            <a:r>
              <a:rPr lang="en-US" altLang="zh-CN" sz="2800" smtClean="0">
                <a:latin typeface="宋体" pitchFamily="2" charset="-122"/>
              </a:rPr>
              <a:t>gdb</a:t>
            </a:r>
            <a:r>
              <a:rPr lang="zh-CN" altLang="en-US" sz="2800" smtClean="0">
                <a:latin typeface="宋体" pitchFamily="2" charset="-122"/>
              </a:rPr>
              <a:t>调试</a:t>
            </a:r>
            <a:r>
              <a:rPr lang="en-US" altLang="zh-CN" sz="2800" smtClean="0">
                <a:latin typeface="宋体" pitchFamily="2" charset="-122"/>
              </a:rPr>
              <a:t>Linux</a:t>
            </a:r>
            <a:r>
              <a:rPr lang="zh-CN" altLang="en-US" sz="2800" smtClean="0">
                <a:latin typeface="宋体" pitchFamily="2" charset="-122"/>
              </a:rPr>
              <a:t>内核的机制</a:t>
            </a:r>
            <a:r>
              <a:rPr lang="en-US" altLang="zh-CN" sz="2800" smtClean="0">
                <a:latin typeface="宋体" pitchFamily="2" charset="-122"/>
              </a:rPr>
              <a:t>——</a:t>
            </a:r>
            <a:r>
              <a:rPr lang="zh-CN" altLang="en-US" sz="2800" smtClean="0">
                <a:latin typeface="宋体" pitchFamily="2" charset="-122"/>
              </a:rPr>
              <a:t>源码级调试</a:t>
            </a:r>
            <a:endParaRPr lang="en-US" altLang="zh-CN" sz="28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需要使用两台</a:t>
            </a:r>
            <a:r>
              <a:rPr lang="en-US" altLang="zh-CN" sz="2800" smtClean="0">
                <a:latin typeface="宋体" pitchFamily="2" charset="-122"/>
              </a:rPr>
              <a:t>Linux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一台目标机，或称</a:t>
            </a:r>
            <a:r>
              <a:rPr lang="en-US" altLang="zh-CN" sz="2400" smtClean="0">
                <a:latin typeface="宋体" pitchFamily="2" charset="-122"/>
              </a:rPr>
              <a:t>target</a:t>
            </a:r>
            <a:r>
              <a:rPr lang="zh-CN" altLang="en-US" sz="2400" smtClean="0">
                <a:latin typeface="宋体" pitchFamily="2" charset="-122"/>
              </a:rPr>
              <a:t>、服务器，运行</a:t>
            </a:r>
            <a:r>
              <a:rPr lang="en-US" altLang="zh-CN" sz="2400" smtClean="0">
                <a:latin typeface="宋体" pitchFamily="2" charset="-122"/>
              </a:rPr>
              <a:t>kgdb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一台开发机，或称</a:t>
            </a:r>
            <a:r>
              <a:rPr lang="en-US" altLang="zh-CN" sz="2400" smtClean="0">
                <a:latin typeface="宋体" pitchFamily="2" charset="-122"/>
              </a:rPr>
              <a:t>host</a:t>
            </a:r>
            <a:r>
              <a:rPr lang="zh-CN" altLang="en-US" sz="2400" smtClean="0">
                <a:latin typeface="宋体" pitchFamily="2" charset="-122"/>
              </a:rPr>
              <a:t>、客户端，运行</a:t>
            </a:r>
            <a:r>
              <a:rPr lang="en-US" altLang="zh-CN" sz="2400" smtClean="0">
                <a:latin typeface="宋体" pitchFamily="2" charset="-122"/>
              </a:rPr>
              <a:t>gdb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两台机器使用串口相连，也可以使用网络相连</a:t>
            </a:r>
            <a:endParaRPr lang="en-US" altLang="zh-CN" sz="240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:\Users\Administrator\AppData\Roaming\Tencent\Users\526968771\QQ\WinTemp\RichOle\U](S3U{4`L`TBA3(ZVEMEY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3783013"/>
            <a:ext cx="6634162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013700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被调试的内核运行在目标机上。需要调试时，目标机将启动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，就控制权移交给</a:t>
            </a: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开发机使用</a:t>
            </a:r>
            <a:r>
              <a:rPr lang="en-US" altLang="zh-CN" smtClean="0">
                <a:latin typeface="宋体" pitchFamily="2" charset="-122"/>
              </a:rPr>
              <a:t>gdb</a:t>
            </a:r>
            <a:r>
              <a:rPr lang="zh-CN" altLang="en-US" smtClean="0">
                <a:latin typeface="宋体" pitchFamily="2" charset="-122"/>
              </a:rPr>
              <a:t>连接目标机的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（所以目标机又称为服务器），然后同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发送各种调试命令。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第一步：编译内核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在此过程中，要尽量去优化编译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内核编译使用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，调试时显示代码混乱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去优化方法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变成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，为什么不是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-O0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不设置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CONFIG_CC_OPTIMIZE_FOR_SIZE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否则，使用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CONFIG_DEBUG_SECTION_MISMATCH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相当于</a:t>
            </a:r>
            <a:r>
              <a:rPr lang="en-US" altLang="zh-CN" smtClean="0"/>
              <a:t>-fno-inline-functions-called-once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避免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优化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第二步：利用</a:t>
            </a:r>
            <a:r>
              <a:rPr lang="en-US" altLang="zh-CN" smtClean="0">
                <a:latin typeface="宋体" pitchFamily="2" charset="-122"/>
              </a:rPr>
              <a:t>VMWare clone</a:t>
            </a:r>
            <a:r>
              <a:rPr lang="zh-CN" altLang="en-US" smtClean="0">
                <a:latin typeface="宋体" pitchFamily="2" charset="-122"/>
              </a:rPr>
              <a:t>虚拟机，变成两个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系统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第三步：为两个系统配置串口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206500"/>
            <a:ext cx="8154988" cy="7477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开发机配置：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1988" name="AutoShape 2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9" name="AutoShape 3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9269" name="Picture 5" descr="C:\Users\Administrator\AppData\Roaming\Tencent\Users\526968771\QQ\WinTemp\RichOle\0T`%0W95~%AD81H}8S39S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563" y="1733550"/>
            <a:ext cx="7593012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206500"/>
            <a:ext cx="8154988" cy="7477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目标机配置：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3012" name="AutoShape 2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AutoShape 3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1313" name="Picture 1" descr="C:\Users\Administrator\AppData\Roaming\Tencent\Users\526968771\QQ\WinTemp\RichOle\6K$YPLMM41I]Z$G(C3ZSHQ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722438"/>
            <a:ext cx="7272338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串口测试：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目标机执行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#cat /dev/ttyS1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开发机执行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#echo “test” &gt; /dev/ttyS1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第四步：配置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grub.cfg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/boot/grub/grub.cfg</a:t>
            </a:r>
            <a:r>
              <a:rPr lang="zh-CN" altLang="en-US" smtClean="0"/>
              <a:t>内，对应的待调试内核的</a:t>
            </a:r>
            <a:r>
              <a:rPr lang="en-US" altLang="zh-CN" smtClean="0"/>
              <a:t>menuentry</a:t>
            </a:r>
            <a:r>
              <a:rPr lang="zh-CN" altLang="en-US" smtClean="0"/>
              <a:t>中加入：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/>
              <a:t>rootdelay=90quiet splash text kgdboc=ttyS1,115200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目标机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echo g &gt; /proc/sysrq-trigger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控制权限交给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，目标机进入假死状态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开发机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gdb ./vmlinux </a:t>
            </a:r>
            <a:r>
              <a:rPr lang="zh-CN" altLang="en-US" smtClean="0">
                <a:latin typeface="宋体" pitchFamily="2" charset="-122"/>
              </a:rPr>
              <a:t>内核映像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target remote /dev/ttyS1 </a:t>
            </a:r>
            <a:r>
              <a:rPr lang="zh-CN" altLang="en-US" smtClean="0">
                <a:latin typeface="宋体" pitchFamily="2" charset="-122"/>
              </a:rPr>
              <a:t>通过串口连接</a:t>
            </a: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handle SIGSEGV noprint nostop pass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break sys_clone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continue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step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代码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：内核模块的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Makefile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开发机：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break kernel/module.c:3014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do_init_module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函数地址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该函数将调用驱动程序的初始化函数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要源码级调试，需要加载内核模块符号信息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add-symbol-file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内核模块名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.text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段基址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-s .data .data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段基址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–s .bss .bss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段基址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static int do_init_module(struct module *mod)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THIS_MODULE</a:t>
            </a:r>
            <a:r>
              <a:rPr lang="zh-CN" altLang="en-US" smtClean="0">
                <a:latin typeface="宋体" pitchFamily="2" charset="-122"/>
              </a:rPr>
              <a:t>实际上等于</a:t>
            </a:r>
            <a:r>
              <a:rPr lang="en-US" altLang="zh-CN" smtClean="0">
                <a:latin typeface="宋体" pitchFamily="2" charset="-122"/>
              </a:rPr>
              <a:t>mod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mod-&gt;sect_attrs-&gt;nsections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的个数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mod-&gt;sect_attrs-&gt;attrs[0]-&gt;name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个</a:t>
            </a: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的名字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mod-&gt;sect_attrs-&gt;attrs[0]-&gt;address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个</a:t>
            </a: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的基地址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</a:rPr>
              <a:t>UML</a:t>
            </a:r>
            <a:endParaRPr lang="zh-CN" altLang="en-US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：</a:t>
            </a:r>
            <a:r>
              <a:rPr lang="en-US" altLang="zh-CN" smtClean="0">
                <a:latin typeface="宋体" pitchFamily="2" charset="-122"/>
              </a:rPr>
              <a:t>User Model Linux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实际上相当于一种依赖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系统调用所实现的虚拟机，以用户态进程的方式运行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因此，可以使用</a:t>
            </a:r>
            <a:r>
              <a:rPr lang="en-US" altLang="zh-CN" smtClean="0">
                <a:latin typeface="宋体" pitchFamily="2" charset="-122"/>
              </a:rPr>
              <a:t>gdb</a:t>
            </a:r>
            <a:r>
              <a:rPr lang="zh-CN" altLang="en-US" smtClean="0">
                <a:latin typeface="宋体" pitchFamily="2" charset="-122"/>
              </a:rPr>
              <a:t>调试</a:t>
            </a:r>
            <a:r>
              <a:rPr lang="en-US" altLang="zh-CN" smtClean="0">
                <a:latin typeface="宋体" pitchFamily="2" charset="-122"/>
              </a:rPr>
              <a:t>UML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目前只能运行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，不能运行其他</a:t>
            </a:r>
            <a:r>
              <a:rPr lang="en-US" altLang="zh-CN" smtClean="0">
                <a:latin typeface="宋体" pitchFamily="2" charset="-122"/>
              </a:rPr>
              <a:t>OS</a:t>
            </a:r>
            <a:r>
              <a:rPr lang="zh-CN" altLang="en-US" smtClean="0">
                <a:latin typeface="宋体" pitchFamily="2" charset="-122"/>
              </a:rPr>
              <a:t>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虚拟机模拟出的硬件平台称为</a:t>
            </a:r>
            <a:r>
              <a:rPr lang="en-US" altLang="zh-CN" smtClean="0">
                <a:latin typeface="宋体" pitchFamily="2" charset="-122"/>
              </a:rPr>
              <a:t>um</a:t>
            </a:r>
            <a:r>
              <a:rPr lang="zh-CN" altLang="en-US" smtClean="0">
                <a:latin typeface="宋体" pitchFamily="2" charset="-122"/>
              </a:rPr>
              <a:t>（内核源码</a:t>
            </a:r>
            <a:r>
              <a:rPr lang="en-US" altLang="zh-CN" smtClean="0">
                <a:latin typeface="宋体" pitchFamily="2" charset="-122"/>
              </a:rPr>
              <a:t>arch/um</a:t>
            </a:r>
            <a:r>
              <a:rPr lang="zh-CN" altLang="en-US" smtClean="0">
                <a:latin typeface="宋体" pitchFamily="2" charset="-122"/>
              </a:rPr>
              <a:t>目录中）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需要一个根文件系统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使用的根文件系统，存在于一个文件中。即将该文件当作一个磁盘使用。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可以从</a:t>
            </a:r>
            <a:r>
              <a:rPr lang="en-US" altLang="zh-CN" smtClean="0">
                <a:latin typeface="宋体" pitchFamily="2" charset="-122"/>
                <a:hlinkClick r:id="rId3"/>
              </a:rPr>
              <a:t>http://fs.devloop.org.uk/</a:t>
            </a:r>
            <a:r>
              <a:rPr lang="zh-CN" altLang="en-US" smtClean="0">
                <a:latin typeface="宋体" pitchFamily="2" charset="-122"/>
              </a:rPr>
              <a:t>下载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需要一个内核映像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  <a:hlinkClick r:id="rId4"/>
              </a:rPr>
              <a:t>http://uml.devloop.org.uk/index.html</a:t>
            </a:r>
            <a:r>
              <a:rPr lang="zh-CN" altLang="en-US" smtClean="0">
                <a:latin typeface="宋体" pitchFamily="2" charset="-122"/>
              </a:rPr>
              <a:t>下载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建议自己编译内核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可以支持模块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内核源码去优化编译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针对</a:t>
            </a:r>
            <a:r>
              <a:rPr lang="en-US" altLang="zh-CN" smtClean="0">
                <a:latin typeface="宋体" pitchFamily="2" charset="-122"/>
              </a:rPr>
              <a:t>um</a:t>
            </a:r>
            <a:r>
              <a:rPr lang="zh-CN" altLang="en-US" smtClean="0">
                <a:latin typeface="宋体" pitchFamily="2" charset="-122"/>
              </a:rPr>
              <a:t>编译内核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从</a:t>
            </a:r>
            <a:r>
              <a:rPr lang="en-US" altLang="zh-CN" smtClean="0">
                <a:latin typeface="宋体" pitchFamily="2" charset="-122"/>
              </a:rPr>
              <a:t>http://uml.devloop.org.uk/index.html</a:t>
            </a:r>
            <a:r>
              <a:rPr lang="zh-CN" altLang="en-US" smtClean="0">
                <a:latin typeface="宋体" pitchFamily="2" charset="-122"/>
              </a:rPr>
              <a:t>下载</a:t>
            </a:r>
            <a:r>
              <a:rPr lang="en-US" altLang="zh-CN" smtClean="0">
                <a:latin typeface="宋体" pitchFamily="2" charset="-122"/>
              </a:rPr>
              <a:t>config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修改配置文件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ARCH=um oldconfig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ARCH=um 2&gt;&amp;1 | tee build.log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modules ARCH=um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modules_install INSTALL_MOD_PATH=mods ARCH=um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文件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运行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./linux ubda=root_fs mem=256m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另一个终端中：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查询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进程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ps -ef | grep linux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gdb ./linux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handle SIGSEGV noprint nostop pass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attach pid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break kernel/module.c:3015 do_init_module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加入符号信息，开始调试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内核学习方法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调试启动过程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gdb ./linux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handle SIGSEGV noprint nostop pass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break start_kernel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run ubda=root_fs mem=256m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本课程环境说明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内核版本号：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3.13.0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X86 64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位：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SMP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CONFIG_SMP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使用代码检索工具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http://lxr.free-electrons.com/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本课程环境说明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5529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5300" name="Picture 1" descr="C:\Users\Administrator\AppData\Roaming\Tencent\Users\526968771\QQ\WinTemp\RichOle\G}[[{)2PG%@`BUWJ5R@@U]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04800"/>
            <a:ext cx="90122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本课程的目的不仅仅是了解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内核的基本原理和结构特征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更重要的是掌握如何探索这些原理和特征的方法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内核不断在进步，当前内核版本已经是</a:t>
            </a:r>
            <a:r>
              <a:rPr lang="en-US" altLang="zh-CN" smtClean="0">
                <a:latin typeface="宋体" pitchFamily="2" charset="-122"/>
              </a:rPr>
              <a:t>4.4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而大部分内核书籍还是</a:t>
            </a:r>
            <a:r>
              <a:rPr lang="en-US" altLang="zh-CN" smtClean="0">
                <a:latin typeface="宋体" pitchFamily="2" charset="-122"/>
              </a:rPr>
              <a:t>2.6.*</a:t>
            </a:r>
            <a:r>
              <a:rPr lang="zh-CN" altLang="en-US" smtClean="0">
                <a:latin typeface="宋体" pitchFamily="2" charset="-122"/>
              </a:rPr>
              <a:t>，非常落后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开发环境是</a:t>
            </a:r>
            <a:r>
              <a:rPr lang="en-US" altLang="zh-CN" smtClean="0">
                <a:latin typeface="宋体" pitchFamily="2" charset="-122"/>
              </a:rPr>
              <a:t>3.*</a:t>
            </a:r>
            <a:r>
              <a:rPr lang="zh-CN" altLang="en-US" smtClean="0">
                <a:latin typeface="宋体" pitchFamily="2" charset="-122"/>
              </a:rPr>
              <a:t>，又当如何？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达到上述目的的方法：内核实证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动手：利用程序员的手段，来了解、理解、掌握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内核基本原理和关键技术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千万不能只看书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程序员手段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编写内核模块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驱动程序，站在内核使用者的角度，感性认识内核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了解内核的编程接口、关键数据结构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</a:t>
            </a:r>
            <a:r>
              <a:rPr lang="en-US" altLang="zh-CN" smtClean="0">
                <a:latin typeface="宋体" pitchFamily="2" charset="-122"/>
              </a:rPr>
              <a:t>kmalloc</a:t>
            </a:r>
            <a:r>
              <a:rPr lang="zh-CN" altLang="en-US" smtClean="0">
                <a:latin typeface="宋体" pitchFamily="2" charset="-122"/>
              </a:rPr>
              <a:t>、四级页表结构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程序员手段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编写内核模块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调试内核及内核模块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帮助理解内核的内部处理流程、关键数据结构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</a:t>
            </a:r>
            <a:r>
              <a:rPr lang="en-US" altLang="zh-CN" smtClean="0">
                <a:latin typeface="宋体" pitchFamily="2" charset="-122"/>
              </a:rPr>
              <a:t>sys_clone</a:t>
            </a:r>
            <a:r>
              <a:rPr lang="zh-CN" altLang="en-US" smtClean="0">
                <a:latin typeface="宋体" pitchFamily="2" charset="-122"/>
              </a:rPr>
              <a:t>的处理流程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为内核增加新功能，验证新方法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比如增加新的系统调用，测试新的调度算法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汇编与反汇编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内核与体系结构关系密切，比如</a:t>
            </a:r>
            <a:r>
              <a:rPr lang="en-US" altLang="zh-CN" smtClean="0">
                <a:latin typeface="宋体" pitchFamily="2" charset="-122"/>
              </a:rPr>
              <a:t>GDTR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CR3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int 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内核实证的好处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敢动手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对内核有感性认识，而不仅仅是背诵原理，今后相关项目中上手快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破除误解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学了等于没学，内核知识感觉没什么用处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刺激学习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内核知识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体系结构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编译、链接、调试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17289</TotalTime>
  <Words>2100</Words>
  <Application>Microsoft Office PowerPoint</Application>
  <PresentationFormat>全屏显示(4:3)</PresentationFormat>
  <Paragraphs>484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Arial</vt:lpstr>
      <vt:lpstr>宋体</vt:lpstr>
      <vt:lpstr>Wingdings</vt:lpstr>
      <vt:lpstr>Wingdings 2</vt:lpstr>
      <vt:lpstr>Times New Roman</vt:lpstr>
      <vt:lpstr>CDESIGNO</vt:lpstr>
      <vt:lpstr>Linux操作系统内核技术</vt:lpstr>
      <vt:lpstr>自我介绍</vt:lpstr>
      <vt:lpstr>自我介绍</vt:lpstr>
      <vt:lpstr>内核实证</vt:lpstr>
      <vt:lpstr>内核实证</vt:lpstr>
      <vt:lpstr>内核学习方法</vt:lpstr>
      <vt:lpstr>内核学习方法</vt:lpstr>
      <vt:lpstr>内核学习方法</vt:lpstr>
      <vt:lpstr>内核实证的好处</vt:lpstr>
      <vt:lpstr>内核实证</vt:lpstr>
      <vt:lpstr>内核模块模型</vt:lpstr>
      <vt:lpstr>内核模块常见的回调函数</vt:lpstr>
      <vt:lpstr>内核模块常见的回调函数</vt:lpstr>
      <vt:lpstr>内核模块模型</vt:lpstr>
      <vt:lpstr>Makefile文件</vt:lpstr>
      <vt:lpstr>Makefile文件</vt:lpstr>
      <vt:lpstr>Makefile文件</vt:lpstr>
      <vt:lpstr>Makefile</vt:lpstr>
      <vt:lpstr>Makefile文件</vt:lpstr>
      <vt:lpstr>Makefile</vt:lpstr>
      <vt:lpstr>Makefile文件</vt:lpstr>
      <vt:lpstr>Makefile文件</vt:lpstr>
      <vt:lpstr>Makefile文件</vt:lpstr>
      <vt:lpstr>Makefile文件</vt:lpstr>
      <vt:lpstr>Makefile文件</vt:lpstr>
      <vt:lpstr>内核实证</vt:lpstr>
      <vt:lpstr>修改内核源码</vt:lpstr>
      <vt:lpstr>修改内核源码</vt:lpstr>
      <vt:lpstr>修改内核源码</vt:lpstr>
      <vt:lpstr>上述编译内核后结果</vt:lpstr>
      <vt:lpstr>什么是initrd</vt:lpstr>
      <vt:lpstr>什么是initrd</vt:lpstr>
      <vt:lpstr>什么是initrd</vt:lpstr>
      <vt:lpstr>内核实证</vt:lpstr>
      <vt:lpstr>kgdb原理</vt:lpstr>
      <vt:lpstr>kgdb原理</vt:lpstr>
      <vt:lpstr>kgdb环境搭建</vt:lpstr>
      <vt:lpstr>kgdb环境搭建</vt:lpstr>
      <vt:lpstr>kgdb环境搭建</vt:lpstr>
      <vt:lpstr>kgdb环境搭建</vt:lpstr>
      <vt:lpstr>kgdb环境搭建</vt:lpstr>
      <vt:lpstr>kgdb调试内核源码</vt:lpstr>
      <vt:lpstr>kgdb调试内核模块</vt:lpstr>
      <vt:lpstr>kgdb调试内核模块</vt:lpstr>
      <vt:lpstr>内核实证</vt:lpstr>
      <vt:lpstr>UML原理</vt:lpstr>
      <vt:lpstr>UML原理</vt:lpstr>
      <vt:lpstr>针对um编译内核</vt:lpstr>
      <vt:lpstr>UML调试内核模块</vt:lpstr>
      <vt:lpstr>UML调试启动过程</vt:lpstr>
      <vt:lpstr>本课程环境说明</vt:lpstr>
      <vt:lpstr>本课程环境说明</vt:lpstr>
      <vt:lpstr>内核实证</vt:lpstr>
    </vt:vector>
  </TitlesOfParts>
  <Company>UESTC108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Microsoft</cp:lastModifiedBy>
  <cp:revision>1206</cp:revision>
  <dcterms:created xsi:type="dcterms:W3CDTF">2000-01-15T01:57:56Z</dcterms:created>
  <dcterms:modified xsi:type="dcterms:W3CDTF">2016-02-02T08:26:35Z</dcterms:modified>
</cp:coreProperties>
</file>