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701" r:id="rId2"/>
    <p:sldId id="979" r:id="rId3"/>
    <p:sldId id="1046" r:id="rId4"/>
    <p:sldId id="984" r:id="rId5"/>
    <p:sldId id="985" r:id="rId6"/>
    <p:sldId id="986" r:id="rId7"/>
    <p:sldId id="987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1047" r:id="rId17"/>
    <p:sldId id="998" r:id="rId18"/>
    <p:sldId id="999" r:id="rId19"/>
    <p:sldId id="1000" r:id="rId20"/>
    <p:sldId id="1001" r:id="rId21"/>
    <p:sldId id="1002" r:id="rId22"/>
    <p:sldId id="1003" r:id="rId23"/>
    <p:sldId id="1004" r:id="rId24"/>
    <p:sldId id="1005" r:id="rId25"/>
    <p:sldId id="1006" r:id="rId26"/>
    <p:sldId id="1007" r:id="rId27"/>
    <p:sldId id="1008" r:id="rId28"/>
    <p:sldId id="1009" r:id="rId29"/>
    <p:sldId id="1010" r:id="rId30"/>
    <p:sldId id="1011" r:id="rId31"/>
    <p:sldId id="1012" r:id="rId32"/>
    <p:sldId id="1013" r:id="rId33"/>
    <p:sldId id="1014" r:id="rId34"/>
    <p:sldId id="1015" r:id="rId35"/>
    <p:sldId id="1016" r:id="rId36"/>
    <p:sldId id="1017" r:id="rId37"/>
    <p:sldId id="1018" r:id="rId38"/>
    <p:sldId id="1019" r:id="rId39"/>
    <p:sldId id="1020" r:id="rId40"/>
    <p:sldId id="1021" r:id="rId41"/>
    <p:sldId id="1022" r:id="rId42"/>
    <p:sldId id="1048" r:id="rId43"/>
    <p:sldId id="1024" r:id="rId44"/>
    <p:sldId id="1025" r:id="rId45"/>
    <p:sldId id="1026" r:id="rId46"/>
    <p:sldId id="1027" r:id="rId47"/>
    <p:sldId id="1028" r:id="rId48"/>
    <p:sldId id="1032" r:id="rId49"/>
    <p:sldId id="1029" r:id="rId50"/>
    <p:sldId id="1030" r:id="rId51"/>
    <p:sldId id="1031" r:id="rId52"/>
    <p:sldId id="1033" r:id="rId53"/>
    <p:sldId id="1034" r:id="rId54"/>
    <p:sldId id="1035" r:id="rId55"/>
    <p:sldId id="1037" r:id="rId56"/>
    <p:sldId id="1038" r:id="rId57"/>
    <p:sldId id="1039" r:id="rId58"/>
    <p:sldId id="1040" r:id="rId59"/>
    <p:sldId id="1041" r:id="rId60"/>
    <p:sldId id="1042" r:id="rId61"/>
    <p:sldId id="1043" r:id="rId62"/>
    <p:sldId id="1044" r:id="rId63"/>
    <p:sldId id="1045" r:id="rId64"/>
    <p:sldId id="1049" r:id="rId6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87" autoAdjust="0"/>
    <p:restoredTop sz="93301" autoAdjust="0"/>
  </p:normalViewPr>
  <p:slideViewPr>
    <p:cSldViewPr snapToGrid="0">
      <p:cViewPr>
        <p:scale>
          <a:sx n="100" d="100"/>
          <a:sy n="100" d="100"/>
        </p:scale>
        <p:origin x="-67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4760-4A50-464A-9F2D-98F61932A19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01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27CC3-6C1B-4719-ACA6-DB62660110C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120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72E92-31A5-43E1-86AF-0B748CE3A1F0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6698A-FAFE-4AF0-9807-B45BD5AA59D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32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EFD4D-14B0-43DE-99CE-9C30EC5DE78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427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4A09A-DBE4-486A-BE48-15156B54897A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530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F4932-D6A7-4792-BE8E-7070D0F5DC3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C830C-0DFC-44C3-8C78-EF98B5BE5B09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C08ED-3BE9-401A-A226-8433A7665E86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837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4706A-A18A-48C3-A0CB-09B9AAF5C254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087D9-7C81-43AE-AB95-85AADAE6E22C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04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57E28-CE58-494D-ACB6-4E18A6C5D81B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14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C5048-5F31-432D-8610-255837E7AC4A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24BDA-47DA-4CEC-B3BD-7D55B89C9E0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4DB9B-D2CA-4485-B62B-2270FB59E157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B6D3C-1823-4257-930E-40F048334AA1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55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C8257-B0C9-4683-A530-432E1E5C9B22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656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21CB1-9AA4-47F8-B6B5-EE31E525308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75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E7C0E-B894-4D6F-A297-58021FDDE811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86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4D5A4-57DE-481C-A0EF-7184A078BACB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96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29BC1-78DE-497E-9D07-B1C89342AA6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06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6F177-6CAD-41F1-9417-9352FDAAC855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71C45-EA98-4361-8A78-CAB20F1FA8DB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27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FDDFA-A870-491F-9DB1-264ACD99EBD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37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FDDFA-A870-491F-9DB1-264ACD99EBDC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37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09F0F-7759-4DA4-A848-1271924AB76A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40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27012-C9A2-4018-B35A-F7620934079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50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EEF20-6AE3-4792-8721-DF404A9A2C8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60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52A86-4388-4BA1-9C73-2D00BC47505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71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FE457-8D44-4054-A615-518CF1DDCECA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81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740DF-36AD-4A7B-96A6-9518DE4FFA1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91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03750" y="390207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00   cf   fb   00   00   00   ff   ff</a:t>
            </a:r>
            <a:endParaRPr lang="zh-CN" altLang="en-US" sz="24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03750" y="343852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598988" y="29765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…………………………</a:t>
            </a:r>
            <a:endParaRPr lang="zh-CN" altLang="en-US" sz="240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98988" y="43481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598988" y="48053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613275" y="2478088"/>
            <a:ext cx="279717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2400"/>
              <a:t>内核维护的</a:t>
            </a:r>
            <a:r>
              <a:rPr lang="en-US" altLang="zh-CN" sz="2400"/>
              <a:t>GDT</a:t>
            </a:r>
            <a:r>
              <a:rPr lang="zh-CN" altLang="en-US" sz="2400"/>
              <a:t>表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8063" y="6045200"/>
            <a:ext cx="197167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de 80 00 00</a:t>
            </a:r>
            <a:endParaRPr lang="zh-CN" altLang="en-US" sz="200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68338" y="5727700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48</a:t>
            </a: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971800" y="6045200"/>
            <a:ext cx="152082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00     ff</a:t>
            </a:r>
            <a:endParaRPr lang="zh-CN" altLang="en-US" sz="200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911600" y="573881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17775" y="5732463"/>
            <a:ext cx="1360488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16   15</a:t>
            </a:r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14300" y="5278438"/>
            <a:ext cx="226695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GDTR</a:t>
            </a:r>
            <a:r>
              <a:rPr lang="zh-CN" altLang="en-US" sz="2400"/>
              <a:t>寄存器</a:t>
            </a: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V="1">
            <a:off x="1955800" y="5643563"/>
            <a:ext cx="79533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2333625" y="5249863"/>
            <a:ext cx="2222500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28638" y="2214563"/>
            <a:ext cx="20574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14</a:t>
            </a:r>
            <a:endParaRPr lang="zh-CN" altLang="en-US" sz="24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587625" y="2214563"/>
            <a:ext cx="431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019425" y="2214563"/>
            <a:ext cx="584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892425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1   0</a:t>
            </a:r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39925" y="1909763"/>
            <a:ext cx="13081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     3   2</a:t>
            </a:r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11138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39713" y="140017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32</a:t>
            </a:r>
            <a:r>
              <a:rPr lang="zh-CN" altLang="en-US" sz="2400"/>
              <a:t>位机用户态</a:t>
            </a:r>
            <a:r>
              <a:rPr lang="en-US" altLang="zh-CN" sz="2400"/>
              <a:t>CS</a:t>
            </a:r>
            <a:endParaRPr lang="zh-CN" altLang="en-US" sz="2400"/>
          </a:p>
        </p:txBody>
      </p:sp>
      <p:cxnSp>
        <p:nvCxnSpPr>
          <p:cNvPr id="55" name="直接连接符 54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892969" y="3336132"/>
            <a:ext cx="1347787" cy="190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7" name="直接箭头连接符 56"/>
          <p:cNvCxnSpPr>
            <a:cxnSpLocks noChangeShapeType="1"/>
          </p:cNvCxnSpPr>
          <p:nvPr/>
        </p:nvCxnSpPr>
        <p:spPr bwMode="auto">
          <a:xfrm flipV="1">
            <a:off x="1560513" y="4019550"/>
            <a:ext cx="2995612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段描述符</a:t>
            </a:r>
            <a:endParaRPr lang="en-US" smtClean="0">
              <a:latin typeface="宋体" pitchFamily="2" charset="-122"/>
            </a:endParaRPr>
          </a:p>
        </p:txBody>
      </p:sp>
      <p:pic>
        <p:nvPicPr>
          <p:cNvPr id="33793" name="Picture 1" descr="C:\Users\Administrator\AppData\Roaming\Tencent\Users\526968771\QQ\WinTemp\RichOle\HK]FK3Q(~ISOBX`BTLII(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2112963"/>
            <a:ext cx="8555038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52450" y="3049588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00000000   1   100  1  1  1  1   FB  00   00   00     FF    FF</a:t>
            </a:r>
            <a:endParaRPr lang="zh-CN" altLang="en-US" sz="24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6100" y="2146300"/>
            <a:ext cx="7983538" cy="4572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000"/>
              <a:t>63            56   55           51          48           39	     16     15             0</a:t>
            </a:r>
            <a:endParaRPr lang="zh-CN" altLang="en-US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9713" y="140017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32</a:t>
            </a:r>
            <a:r>
              <a:rPr lang="zh-CN" altLang="en-US" sz="2400"/>
              <a:t>位机用户态</a:t>
            </a:r>
            <a:r>
              <a:rPr lang="en-US" altLang="zh-CN" sz="2400"/>
              <a:t>CS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1975" y="2508250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     00               C           F         FB  00   00   00     FF    FF</a:t>
            </a:r>
            <a:endParaRPr lang="zh-CN" altLang="en-US" sz="2400"/>
          </a:p>
        </p:txBody>
      </p: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 rot="16200000" flipH="1">
            <a:off x="1190626" y="3003550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rot="16200000" flipH="1">
            <a:off x="2336007" y="3013869"/>
            <a:ext cx="1798637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rot="16200000" flipH="1">
            <a:off x="3733801" y="3024187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16200000" flipH="1">
            <a:off x="4333082" y="3040856"/>
            <a:ext cx="1797050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 rot="16200000" flipH="1">
            <a:off x="6092825" y="3067050"/>
            <a:ext cx="1798638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59000" y="4216400"/>
            <a:ext cx="2690813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base[31:24] = 0</a:t>
            </a:r>
            <a:endParaRPr lang="zh-CN" altLang="en-US" sz="2400"/>
          </a:p>
        </p:txBody>
      </p:sp>
      <p:cxnSp>
        <p:nvCxnSpPr>
          <p:cNvPr id="16" name="肘形连接符 15"/>
          <p:cNvCxnSpPr>
            <a:cxnSpLocks noChangeShapeType="1"/>
            <a:endCxn id="14" idx="1"/>
          </p:cNvCxnSpPr>
          <p:nvPr/>
        </p:nvCxnSpPr>
        <p:spPr bwMode="auto">
          <a:xfrm rot="16200000" flipH="1">
            <a:off x="1240632" y="3520281"/>
            <a:ext cx="938212" cy="8985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168525" y="481012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base[23:  0] = 0</a:t>
            </a:r>
            <a:endParaRPr lang="zh-CN" altLang="en-US" sz="2400"/>
          </a:p>
        </p:txBody>
      </p:sp>
      <p:cxnSp>
        <p:nvCxnSpPr>
          <p:cNvPr id="21" name="肘形连接符 20"/>
          <p:cNvCxnSpPr>
            <a:cxnSpLocks noChangeShapeType="1"/>
          </p:cNvCxnSpPr>
          <p:nvPr/>
        </p:nvCxnSpPr>
        <p:spPr bwMode="auto">
          <a:xfrm rot="10800000" flipV="1">
            <a:off x="4460875" y="3500438"/>
            <a:ext cx="1577975" cy="1512887"/>
          </a:xfrm>
          <a:prstGeom prst="bentConnector3">
            <a:avLst>
              <a:gd name="adj1" fmla="val 2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047875" y="5919788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3200"/>
              <a:t>段基址等于</a:t>
            </a:r>
            <a:r>
              <a:rPr lang="en-US" altLang="zh-CN" sz="3200"/>
              <a:t>0</a:t>
            </a:r>
            <a:endParaRPr lang="zh-CN" altLang="en-US" sz="3200"/>
          </a:p>
        </p:txBody>
      </p:sp>
      <p:sp>
        <p:nvSpPr>
          <p:cNvPr id="27" name="下箭头 26"/>
          <p:cNvSpPr>
            <a:spLocks noChangeArrowheads="1"/>
          </p:cNvSpPr>
          <p:nvPr/>
        </p:nvSpPr>
        <p:spPr bwMode="auto">
          <a:xfrm>
            <a:off x="3152775" y="5281613"/>
            <a:ext cx="331788" cy="693737"/>
          </a:xfrm>
          <a:prstGeom prst="downArrow">
            <a:avLst>
              <a:gd name="adj1" fmla="val 50000"/>
              <a:gd name="adj2" fmla="val 49901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4" grpId="0"/>
      <p:bldP spid="18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552450" y="3049588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00000000   1   100  1  1  1  1   FB  00   00   00     FF    FF</a:t>
            </a:r>
            <a:endParaRPr lang="zh-CN" altLang="en-US" sz="2400"/>
          </a:p>
        </p:txBody>
      </p:sp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546100" y="2146300"/>
            <a:ext cx="7983538" cy="4572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000"/>
              <a:t>63            56   55           51          48           39	     16     15             0</a:t>
            </a:r>
            <a:endParaRPr lang="zh-CN" altLang="en-US" sz="2000"/>
          </a:p>
        </p:txBody>
      </p:sp>
      <p:sp>
        <p:nvSpPr>
          <p:cNvPr id="15365" name="矩形 5"/>
          <p:cNvSpPr>
            <a:spLocks noChangeArrowheads="1"/>
          </p:cNvSpPr>
          <p:nvPr/>
        </p:nvSpPr>
        <p:spPr bwMode="auto">
          <a:xfrm>
            <a:off x="239713" y="140017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32</a:t>
            </a:r>
            <a:r>
              <a:rPr lang="zh-CN" altLang="en-US" sz="2400"/>
              <a:t>位机用户态</a:t>
            </a:r>
            <a:r>
              <a:rPr lang="en-US" altLang="zh-CN" sz="2400"/>
              <a:t>CS</a:t>
            </a:r>
            <a:endParaRPr lang="zh-CN" altLang="en-US" sz="2400"/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561975" y="2508250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     00               C           F         FB  00   00   00     FF    FF</a:t>
            </a:r>
            <a:endParaRPr lang="zh-CN" altLang="en-US" sz="2400"/>
          </a:p>
        </p:txBody>
      </p:sp>
      <p:cxnSp>
        <p:nvCxnSpPr>
          <p:cNvPr id="15367" name="直接连接符 8"/>
          <p:cNvCxnSpPr>
            <a:cxnSpLocks noChangeShapeType="1"/>
          </p:cNvCxnSpPr>
          <p:nvPr/>
        </p:nvCxnSpPr>
        <p:spPr bwMode="auto">
          <a:xfrm rot="16200000" flipH="1">
            <a:off x="1190626" y="3003550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68" name="直接连接符 9"/>
          <p:cNvCxnSpPr>
            <a:cxnSpLocks noChangeShapeType="1"/>
          </p:cNvCxnSpPr>
          <p:nvPr/>
        </p:nvCxnSpPr>
        <p:spPr bwMode="auto">
          <a:xfrm rot="16200000" flipH="1">
            <a:off x="2336007" y="3013869"/>
            <a:ext cx="1798637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69" name="直接连接符 10"/>
          <p:cNvCxnSpPr>
            <a:cxnSpLocks noChangeShapeType="1"/>
          </p:cNvCxnSpPr>
          <p:nvPr/>
        </p:nvCxnSpPr>
        <p:spPr bwMode="auto">
          <a:xfrm rot="16200000" flipH="1">
            <a:off x="3733801" y="3024187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70" name="直接连接符 11"/>
          <p:cNvCxnSpPr>
            <a:cxnSpLocks noChangeShapeType="1"/>
          </p:cNvCxnSpPr>
          <p:nvPr/>
        </p:nvCxnSpPr>
        <p:spPr bwMode="auto">
          <a:xfrm rot="16200000" flipH="1">
            <a:off x="4333082" y="3040856"/>
            <a:ext cx="1797050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71" name="直接连接符 12"/>
          <p:cNvCxnSpPr>
            <a:cxnSpLocks noChangeShapeType="1"/>
          </p:cNvCxnSpPr>
          <p:nvPr/>
        </p:nvCxnSpPr>
        <p:spPr bwMode="auto">
          <a:xfrm rot="16200000" flipH="1">
            <a:off x="6092825" y="3067050"/>
            <a:ext cx="1798638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87800" y="4216400"/>
            <a:ext cx="2690813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limit[19:16] = 0xF</a:t>
            </a:r>
            <a:endParaRPr lang="zh-CN" altLang="en-US" sz="240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97325" y="4810125"/>
            <a:ext cx="3144838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limit[15:  0] = 0xFFFF</a:t>
            </a:r>
            <a:endParaRPr lang="zh-CN" altLang="en-US" sz="240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374775" y="5997575"/>
            <a:ext cx="4379913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3200"/>
              <a:t>段界限为</a:t>
            </a:r>
            <a:r>
              <a:rPr lang="en-US" altLang="zh-CN" sz="3200"/>
              <a:t>0xFFFFFFFF</a:t>
            </a:r>
            <a:endParaRPr lang="zh-CN" altLang="en-US" sz="3200"/>
          </a:p>
        </p:txBody>
      </p:sp>
      <p:sp>
        <p:nvSpPr>
          <p:cNvPr id="27" name="下箭头 26"/>
          <p:cNvSpPr>
            <a:spLocks noChangeArrowheads="1"/>
          </p:cNvSpPr>
          <p:nvPr/>
        </p:nvSpPr>
        <p:spPr bwMode="auto">
          <a:xfrm>
            <a:off x="3325813" y="5202238"/>
            <a:ext cx="331787" cy="693737"/>
          </a:xfrm>
          <a:prstGeom prst="downArrow">
            <a:avLst>
              <a:gd name="adj1" fmla="val 50000"/>
              <a:gd name="adj2" fmla="val 49901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1" name="形状 30"/>
          <p:cNvCxnSpPr>
            <a:cxnSpLocks noChangeShapeType="1"/>
            <a:endCxn id="18" idx="3"/>
          </p:cNvCxnSpPr>
          <p:nvPr/>
        </p:nvCxnSpPr>
        <p:spPr bwMode="auto">
          <a:xfrm rot="5400000">
            <a:off x="6731000" y="3943351"/>
            <a:ext cx="1500187" cy="6778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4" name="形状 33"/>
          <p:cNvCxnSpPr>
            <a:cxnSpLocks noChangeShapeType="1"/>
            <a:endCxn id="14" idx="1"/>
          </p:cNvCxnSpPr>
          <p:nvPr/>
        </p:nvCxnSpPr>
        <p:spPr bwMode="auto">
          <a:xfrm rot="16200000" flipH="1">
            <a:off x="3275013" y="3725863"/>
            <a:ext cx="954087" cy="47148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376363" y="4459288"/>
            <a:ext cx="202882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2400"/>
              <a:t>段粒度为</a:t>
            </a:r>
            <a:r>
              <a:rPr lang="en-US" altLang="zh-CN" sz="2400"/>
              <a:t>4KB</a:t>
            </a:r>
            <a:endParaRPr lang="zh-CN" altLang="en-US" sz="2400"/>
          </a:p>
        </p:txBody>
      </p:sp>
      <p:cxnSp>
        <p:nvCxnSpPr>
          <p:cNvPr id="37" name="直接箭头连接符 36"/>
          <p:cNvCxnSpPr>
            <a:cxnSpLocks noChangeShapeType="1"/>
          </p:cNvCxnSpPr>
          <p:nvPr/>
        </p:nvCxnSpPr>
        <p:spPr bwMode="auto">
          <a:xfrm rot="16200000" flipH="1">
            <a:off x="1939925" y="3910013"/>
            <a:ext cx="835025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6" grpId="0"/>
      <p:bldP spid="27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内存模式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位机中，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将应用程序的代码段范围设为了</a:t>
            </a:r>
            <a:r>
              <a:rPr lang="en-US" altLang="zh-CN" smtClean="0">
                <a:latin typeface="宋体" pitchFamily="2" charset="-122"/>
              </a:rPr>
              <a:t>[0, 0xffffffff]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用户态</a:t>
            </a:r>
            <a:r>
              <a:rPr lang="en-US" altLang="zh-CN" smtClean="0">
                <a:latin typeface="宋体" pitchFamily="2" charset="-122"/>
              </a:rPr>
              <a:t>DS</a:t>
            </a:r>
            <a:r>
              <a:rPr lang="zh-CN" altLang="en-US" smtClean="0">
                <a:latin typeface="宋体" pitchFamily="2" charset="-122"/>
              </a:rPr>
              <a:t>和</a:t>
            </a:r>
            <a:r>
              <a:rPr lang="en-US" altLang="zh-CN" smtClean="0">
                <a:latin typeface="宋体" pitchFamily="2" charset="-122"/>
              </a:rPr>
              <a:t>SS</a:t>
            </a:r>
            <a:r>
              <a:rPr lang="zh-CN" altLang="en-US" smtClean="0">
                <a:latin typeface="宋体" pitchFamily="2" charset="-122"/>
              </a:rPr>
              <a:t>、内核态</a:t>
            </a:r>
            <a:r>
              <a:rPr lang="en-US" altLang="zh-CN" smtClean="0">
                <a:latin typeface="宋体" pitchFamily="2" charset="-122"/>
              </a:rPr>
              <a:t>CS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DS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SS</a:t>
            </a:r>
            <a:r>
              <a:rPr lang="zh-CN" altLang="en-US" smtClean="0">
                <a:latin typeface="宋体" pitchFamily="2" charset="-122"/>
              </a:rPr>
              <a:t>同样。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位机寻址范围通常也为</a:t>
            </a:r>
            <a:r>
              <a:rPr lang="en-US" altLang="zh-CN" smtClean="0">
                <a:latin typeface="宋体" pitchFamily="2" charset="-122"/>
              </a:rPr>
              <a:t>[0, 0xffffffff]</a:t>
            </a:r>
            <a:r>
              <a:rPr lang="zh-CN" altLang="en-US" smtClean="0">
                <a:latin typeface="宋体" pitchFamily="2" charset="-122"/>
              </a:rPr>
              <a:t>，因此，全局只有一个段。</a:t>
            </a:r>
            <a:r>
              <a:rPr lang="en-US" altLang="zh-CN" smtClean="0">
                <a:latin typeface="宋体" pitchFamily="2" charset="-122"/>
              </a:rPr>
              <a:t>——flat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段基址 </a:t>
            </a:r>
            <a:r>
              <a:rPr lang="en-US" altLang="zh-CN" smtClean="0">
                <a:latin typeface="宋体" pitchFamily="2" charset="-122"/>
              </a:rPr>
              <a:t>+ </a:t>
            </a:r>
            <a:r>
              <a:rPr lang="zh-CN" altLang="en-US" smtClean="0">
                <a:latin typeface="宋体" pitchFamily="2" charset="-122"/>
              </a:rPr>
              <a:t>偏移量 </a:t>
            </a:r>
            <a:r>
              <a:rPr lang="en-US" altLang="zh-CN" smtClean="0">
                <a:latin typeface="宋体" pitchFamily="2" charset="-122"/>
              </a:rPr>
              <a:t>= </a:t>
            </a:r>
            <a:r>
              <a:rPr lang="zh-CN" altLang="en-US" smtClean="0">
                <a:latin typeface="宋体" pitchFamily="2" charset="-122"/>
              </a:rPr>
              <a:t>线性地址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偏移量 </a:t>
            </a:r>
            <a:r>
              <a:rPr lang="en-US" altLang="zh-CN" smtClean="0">
                <a:latin typeface="宋体" pitchFamily="2" charset="-122"/>
              </a:rPr>
              <a:t>= </a:t>
            </a:r>
            <a:r>
              <a:rPr lang="zh-CN" altLang="en-US" smtClean="0">
                <a:latin typeface="宋体" pitchFamily="2" charset="-122"/>
              </a:rPr>
              <a:t>线性地址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int *p = &amp;a; p</a:t>
            </a:r>
            <a:r>
              <a:rPr lang="zh-CN" altLang="en-US" smtClean="0">
                <a:latin typeface="宋体" pitchFamily="2" charset="-122"/>
              </a:rPr>
              <a:t>既存储偏移量，也存储线性地址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6388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内存模式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全局只有一个段，相当于没有段，感觉起来绕开了分段机制，因此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经常使用线性地址空间，代替逻辑地址空间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通常编程时，不用关心段寄存器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不仅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使用</a:t>
            </a: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内存模式，</a:t>
            </a:r>
            <a:r>
              <a:rPr lang="en-US" altLang="zh-CN" smtClean="0">
                <a:latin typeface="宋体" pitchFamily="2" charset="-122"/>
              </a:rPr>
              <a:t>windows</a:t>
            </a:r>
            <a:r>
              <a:rPr lang="zh-CN" altLang="en-US" smtClean="0">
                <a:latin typeface="宋体" pitchFamily="2" charset="-122"/>
              </a:rPr>
              <a:t>也采用了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在</a:t>
            </a:r>
            <a:r>
              <a:rPr lang="en-US" altLang="zh-CN" smtClean="0">
                <a:latin typeface="宋体" pitchFamily="2" charset="-122"/>
              </a:rPr>
              <a:t>x64</a:t>
            </a:r>
            <a:r>
              <a:rPr lang="zh-CN" altLang="en-US" smtClean="0">
                <a:latin typeface="宋体" pitchFamily="2" charset="-122"/>
              </a:rPr>
              <a:t>中，忽略了段描述符中的段基址和段界限。即</a:t>
            </a:r>
            <a:r>
              <a:rPr lang="en-US" altLang="zh-CN" smtClean="0">
                <a:latin typeface="宋体" pitchFamily="2" charset="-122"/>
              </a:rPr>
              <a:t>cpu</a:t>
            </a:r>
            <a:r>
              <a:rPr lang="zh-CN" altLang="en-US" smtClean="0">
                <a:latin typeface="宋体" pitchFamily="2" charset="-122"/>
              </a:rPr>
              <a:t>直接支持</a:t>
            </a: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模式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fs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gs</a:t>
            </a:r>
            <a:r>
              <a:rPr lang="zh-CN" altLang="en-US" smtClean="0">
                <a:latin typeface="宋体" pitchFamily="2" charset="-122"/>
              </a:rPr>
              <a:t>例外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7412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的分段管理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smtClean="0">
                <a:latin typeface="宋体" pitchFamily="2" charset="-122"/>
              </a:rPr>
              <a:t>2.2</a:t>
            </a:r>
            <a:r>
              <a:rPr lang="zh-CN" altLang="en-US" smtClean="0">
                <a:latin typeface="宋体" pitchFamily="2" charset="-122"/>
              </a:rPr>
              <a:t>（</a:t>
            </a:r>
            <a:r>
              <a:rPr lang="en-US" altLang="zh-CN" smtClean="0">
                <a:latin typeface="宋体" pitchFamily="2" charset="-122"/>
              </a:rPr>
              <a:t>64</a:t>
            </a:r>
            <a:r>
              <a:rPr lang="zh-CN" altLang="en-US" smtClean="0">
                <a:latin typeface="宋体" pitchFamily="2" charset="-122"/>
              </a:rPr>
              <a:t>位环境）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表大小为</a:t>
            </a:r>
            <a:r>
              <a:rPr lang="en-US" altLang="zh-CN" smtClean="0">
                <a:latin typeface="宋体" pitchFamily="2" charset="-122"/>
              </a:rPr>
              <a:t>0x7f</a:t>
            </a:r>
            <a:r>
              <a:rPr lang="zh-CN" altLang="en-US" smtClean="0">
                <a:latin typeface="宋体" pitchFamily="2" charset="-122"/>
              </a:rPr>
              <a:t>，即</a:t>
            </a:r>
            <a:r>
              <a:rPr lang="en-US" altLang="zh-CN" smtClean="0">
                <a:latin typeface="宋体" pitchFamily="2" charset="-122"/>
              </a:rPr>
              <a:t>16</a:t>
            </a:r>
            <a:r>
              <a:rPr lang="zh-CN" altLang="en-US" smtClean="0">
                <a:latin typeface="宋体" pitchFamily="2" charset="-122"/>
              </a:rPr>
              <a:t>个表项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arch/x86/include/asm/segment.h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#define GDT_ENTRIES 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0483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92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1507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6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线形标注 1 15"/>
          <p:cNvSpPr>
            <a:spLocks/>
          </p:cNvSpPr>
          <p:nvPr/>
        </p:nvSpPr>
        <p:spPr bwMode="auto">
          <a:xfrm>
            <a:off x="3211513" y="1265238"/>
            <a:ext cx="5932487" cy="574675"/>
          </a:xfrm>
          <a:prstGeom prst="borderCallout1">
            <a:avLst>
              <a:gd name="adj1" fmla="val 45778"/>
              <a:gd name="adj2" fmla="val -620"/>
              <a:gd name="adj3" fmla="val 173264"/>
              <a:gd name="adj4" fmla="val -19769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GDT_ENTRY_KERNEL32_CS 1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2531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40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1" name="线形标注 1 15"/>
          <p:cNvSpPr>
            <a:spLocks/>
          </p:cNvSpPr>
          <p:nvPr/>
        </p:nvSpPr>
        <p:spPr bwMode="auto">
          <a:xfrm>
            <a:off x="3211513" y="1265238"/>
            <a:ext cx="593248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7083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GDT_ENTRY_KERNEL_CS 2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3555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6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3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64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线形标注 1 15"/>
          <p:cNvSpPr>
            <a:spLocks/>
          </p:cNvSpPr>
          <p:nvPr/>
        </p:nvSpPr>
        <p:spPr bwMode="auto">
          <a:xfrm>
            <a:off x="2955925" y="2084388"/>
            <a:ext cx="5932488" cy="573087"/>
          </a:xfrm>
          <a:prstGeom prst="borderCallout1">
            <a:avLst>
              <a:gd name="adj1" fmla="val 45778"/>
              <a:gd name="adj2" fmla="val -620"/>
              <a:gd name="adj3" fmla="val 234370"/>
              <a:gd name="adj4" fmla="val -12602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GDT_ENTRY_KERNEL_DS 3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4579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588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9" name="线形标注 1 15"/>
          <p:cNvSpPr>
            <a:spLocks/>
          </p:cNvSpPr>
          <p:nvPr/>
        </p:nvSpPr>
        <p:spPr bwMode="auto">
          <a:xfrm>
            <a:off x="1679575" y="2200275"/>
            <a:ext cx="6932613" cy="574675"/>
          </a:xfrm>
          <a:prstGeom prst="borderCallout1">
            <a:avLst>
              <a:gd name="adj1" fmla="val 45778"/>
              <a:gd name="adj2" fmla="val -620"/>
              <a:gd name="adj3" fmla="val 312148"/>
              <a:gd name="adj4" fmla="val -9227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GDT_ENTRY_DEFAULT_USER32_CS 4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5603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5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0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5612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线形标注 1 15"/>
          <p:cNvSpPr>
            <a:spLocks/>
          </p:cNvSpPr>
          <p:nvPr/>
        </p:nvSpPr>
        <p:spPr bwMode="auto">
          <a:xfrm>
            <a:off x="2179638" y="2828925"/>
            <a:ext cx="6665912" cy="573088"/>
          </a:xfrm>
          <a:prstGeom prst="borderCallout1">
            <a:avLst>
              <a:gd name="adj1" fmla="val 45778"/>
              <a:gd name="adj2" fmla="val -620"/>
              <a:gd name="adj3" fmla="val 288074"/>
              <a:gd name="adj4" fmla="val -11009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GDT_ENTRY_DEFAULT_USER_DS 5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6627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36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7" name="线形标注 1 15"/>
          <p:cNvSpPr>
            <a:spLocks/>
          </p:cNvSpPr>
          <p:nvPr/>
        </p:nvSpPr>
        <p:spPr bwMode="auto">
          <a:xfrm>
            <a:off x="2179638" y="2828925"/>
            <a:ext cx="6665912" cy="573088"/>
          </a:xfrm>
          <a:prstGeom prst="borderCallout1">
            <a:avLst>
              <a:gd name="adj1" fmla="val 45778"/>
              <a:gd name="adj2" fmla="val -620"/>
              <a:gd name="adj3" fmla="val 404741"/>
              <a:gd name="adj4" fmla="val -12602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GDT_ENTRY_DEFAULT_USER_CS 6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7651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2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5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60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线形标注 1 15"/>
          <p:cNvSpPr>
            <a:spLocks/>
          </p:cNvSpPr>
          <p:nvPr/>
        </p:nvSpPr>
        <p:spPr bwMode="auto">
          <a:xfrm>
            <a:off x="2243138" y="3424238"/>
            <a:ext cx="4487862" cy="573087"/>
          </a:xfrm>
          <a:prstGeom prst="borderCallout1">
            <a:avLst>
              <a:gd name="adj1" fmla="val 45778"/>
              <a:gd name="adj2" fmla="val -620"/>
              <a:gd name="adj3" fmla="val -193398"/>
              <a:gd name="adj4" fmla="val -14023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GDT_ENTRY_TSS 8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8675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9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1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84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线形标注 1 15"/>
          <p:cNvSpPr>
            <a:spLocks/>
          </p:cNvSpPr>
          <p:nvPr/>
        </p:nvSpPr>
        <p:spPr bwMode="auto">
          <a:xfrm>
            <a:off x="2243138" y="4306888"/>
            <a:ext cx="4487862" cy="573087"/>
          </a:xfrm>
          <a:prstGeom prst="borderCallout1">
            <a:avLst>
              <a:gd name="adj1" fmla="val 45778"/>
              <a:gd name="adj2" fmla="val -620"/>
              <a:gd name="adj3" fmla="val -193398"/>
              <a:gd name="adj4" fmla="val -14023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GDT_ENTRY_LDT 10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9699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0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5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7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8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9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0723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4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8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9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0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1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32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1747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8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2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3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5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56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  <p:sp>
        <p:nvSpPr>
          <p:cNvPr id="31758" name="线形标注 1 13"/>
          <p:cNvSpPr>
            <a:spLocks/>
          </p:cNvSpPr>
          <p:nvPr/>
        </p:nvSpPr>
        <p:spPr bwMode="auto">
          <a:xfrm>
            <a:off x="2076450" y="6032500"/>
            <a:ext cx="5380038" cy="574675"/>
          </a:xfrm>
          <a:prstGeom prst="borderCallout1">
            <a:avLst>
              <a:gd name="adj1" fmla="val 45778"/>
              <a:gd name="adj2" fmla="val -620"/>
              <a:gd name="adj3" fmla="val -167472"/>
              <a:gd name="adj4" fmla="val -16745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GDT_ENTRY_TLS_MAX 14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Flat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内存模式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2771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2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80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  <p:sp>
        <p:nvSpPr>
          <p:cNvPr id="32782" name="线形标注 1 13"/>
          <p:cNvSpPr>
            <a:spLocks/>
          </p:cNvSpPr>
          <p:nvPr/>
        </p:nvSpPr>
        <p:spPr bwMode="auto">
          <a:xfrm>
            <a:off x="2076450" y="6032500"/>
            <a:ext cx="5380038" cy="574675"/>
          </a:xfrm>
          <a:prstGeom prst="borderCallout1">
            <a:avLst>
              <a:gd name="adj1" fmla="val 45778"/>
              <a:gd name="adj2" fmla="val -620"/>
              <a:gd name="adj3" fmla="val -167472"/>
              <a:gd name="adj4" fmla="val -16745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GDT_ENTRY_TLS_MAX 14</a:t>
            </a:r>
            <a:endParaRPr lang="zh-CN" altLang="en-US" sz="2400"/>
          </a:p>
        </p:txBody>
      </p:sp>
      <p:sp>
        <p:nvSpPr>
          <p:cNvPr id="32783" name="线形标注 1 14"/>
          <p:cNvSpPr>
            <a:spLocks/>
          </p:cNvSpPr>
          <p:nvPr/>
        </p:nvSpPr>
        <p:spPr bwMode="auto">
          <a:xfrm>
            <a:off x="3579813" y="5354638"/>
            <a:ext cx="2970212" cy="574675"/>
          </a:xfrm>
          <a:prstGeom prst="borderCallout1">
            <a:avLst>
              <a:gd name="adj1" fmla="val 45778"/>
              <a:gd name="adj2" fmla="val -620"/>
              <a:gd name="adj3" fmla="val -134139"/>
              <a:gd name="adj4" fmla="val -32856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GS_TLS 1</a:t>
            </a:r>
            <a:endParaRPr lang="zh-CN" altLang="en-US" sz="2400"/>
          </a:p>
        </p:txBody>
      </p:sp>
      <p:sp>
        <p:nvSpPr>
          <p:cNvPr id="32784" name="线形标注 1 16"/>
          <p:cNvSpPr>
            <a:spLocks/>
          </p:cNvSpPr>
          <p:nvPr/>
        </p:nvSpPr>
        <p:spPr bwMode="auto">
          <a:xfrm>
            <a:off x="4402138" y="2763838"/>
            <a:ext cx="2970212" cy="574675"/>
          </a:xfrm>
          <a:prstGeom prst="borderCallout1">
            <a:avLst>
              <a:gd name="adj1" fmla="val 45778"/>
              <a:gd name="adj2" fmla="val -620"/>
              <a:gd name="adj3" fmla="val 141782"/>
              <a:gd name="adj4" fmla="val -46102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FS_TLS 0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3795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6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1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2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3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3804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线形标注 1 15"/>
          <p:cNvSpPr>
            <a:spLocks/>
          </p:cNvSpPr>
          <p:nvPr/>
        </p:nvSpPr>
        <p:spPr bwMode="auto">
          <a:xfrm>
            <a:off x="2487613" y="3849688"/>
            <a:ext cx="5380037" cy="573087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GDT_ENTRY_PER_CPU 15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selector</a:t>
            </a:r>
            <a:r>
              <a:rPr lang="zh-CN" altLang="en-US" dirty="0" smtClean="0">
                <a:latin typeface="宋体" pitchFamily="2" charset="-122"/>
              </a:rPr>
              <a:t>的值：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__KERNEL32_CS	1 * 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__KERNEL_CS 	2 * 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__KERNEL_DS 	3 * 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__USER32_CS   	4 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__USER_DS 		5 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__USER_CS 		6 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FS_TLS_SEL 		12*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GS_TLS_SEL 		13*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altLang="zh-CN" dirty="0" smtClean="0">
                <a:latin typeface="宋体" pitchFamily="2" charset="-122"/>
              </a:rPr>
              <a:t>#define __PER_CPU_SEG 	15* 8 + 3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600200"/>
            <a:ext cx="8770937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都有自己的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而这些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表被放在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DEFINE_PER_CPU_PAGE_ALIGNED(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,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__attribute__((section (".data..</a:t>
            </a:r>
            <a:r>
              <a:rPr lang="en-US" altLang="zh-CN" sz="2400" dirty="0" err="1" smtClean="0">
                <a:latin typeface="宋体" pitchFamily="2" charset="-122"/>
              </a:rPr>
              <a:t>percpu</a:t>
            </a:r>
            <a:r>
              <a:rPr lang="en-US" altLang="zh-CN" sz="2400" dirty="0" smtClean="0">
                <a:latin typeface="宋体" pitchFamily="2" charset="-122"/>
              </a:rPr>
              <a:t>..</a:t>
            </a:r>
            <a:r>
              <a:rPr lang="en-US" altLang="zh-CN" sz="2400" dirty="0" err="1" smtClean="0">
                <a:latin typeface="宋体" pitchFamily="2" charset="-122"/>
              </a:rPr>
              <a:t>page_aligned</a:t>
            </a:r>
            <a:r>
              <a:rPr lang="en-US" altLang="zh-CN" sz="2400" dirty="0" smtClean="0">
                <a:latin typeface="宋体" pitchFamily="2" charset="-122"/>
              </a:rPr>
              <a:t>")))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	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  __attribute__((aligned(4096)))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变量是怎么工作的？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假设有一个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x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存在于内核映像文件</a:t>
            </a:r>
            <a:r>
              <a:rPr lang="en-US" altLang="zh-CN" dirty="0" smtClean="0">
                <a:latin typeface="宋体" pitchFamily="2" charset="-122"/>
              </a:rPr>
              <a:t>.data..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r>
              <a:rPr lang="zh-CN" altLang="en-US" dirty="0" smtClean="0">
                <a:latin typeface="宋体" pitchFamily="2" charset="-122"/>
              </a:rPr>
              <a:t>段内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当系统初始化时，内核会为每个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都分配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内存空间，并向其中复制一份</a:t>
            </a:r>
            <a:r>
              <a:rPr lang="en-US" altLang="zh-CN" dirty="0" smtClean="0">
                <a:latin typeface="宋体" pitchFamily="2" charset="-122"/>
              </a:rPr>
              <a:t>.data..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r>
              <a:rPr lang="zh-CN" altLang="en-US" dirty="0" smtClean="0">
                <a:latin typeface="宋体" pitchFamily="2" charset="-122"/>
              </a:rPr>
              <a:t>段内的所有内容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即，每个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都有一个变量</a:t>
            </a:r>
            <a:r>
              <a:rPr lang="en-US" altLang="zh-CN" dirty="0" smtClean="0">
                <a:latin typeface="宋体" pitchFamily="2" charset="-122"/>
              </a:rPr>
              <a:t>x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函数需要修改其当前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所属的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，而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可能在多个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上运行，如何才能让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函数区分操作不同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而言，生成的代码、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的地址都是固定的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76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解决办法：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都有自己的段寄存器和</a:t>
            </a:r>
            <a:r>
              <a:rPr lang="en-US" altLang="zh-CN" dirty="0" smtClean="0">
                <a:latin typeface="宋体" pitchFamily="2" charset="-122"/>
              </a:rPr>
              <a:t>GDT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虽然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位下采用了</a:t>
            </a: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内存模式，但仍然为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段寄存器提供了段基址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如果将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放入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段内，若每个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段的段基址不同，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即使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的地址（偏移量）都一样，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函数访问的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还是各是各的。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asm</a:t>
            </a:r>
            <a:r>
              <a:rPr lang="en-US" altLang="zh-CN" sz="2400" dirty="0" smtClean="0">
                <a:latin typeface="宋体" pitchFamily="2" charset="-122"/>
              </a:rPr>
              <a:t> volatile ("</a:t>
            </a:r>
            <a:r>
              <a:rPr lang="en-US" altLang="zh-CN" sz="2400" dirty="0" err="1" smtClean="0">
                <a:latin typeface="宋体" pitchFamily="2" charset="-122"/>
              </a:rPr>
              <a:t>mov</a:t>
            </a:r>
            <a:r>
              <a:rPr lang="en-US" altLang="zh-CN" sz="2400" dirty="0" smtClean="0">
                <a:latin typeface="宋体" pitchFamily="2" charset="-122"/>
              </a:rPr>
              <a:t> %%</a:t>
            </a:r>
            <a:r>
              <a:rPr lang="en-US" altLang="zh-CN" sz="2400" dirty="0" err="1" smtClean="0">
                <a:latin typeface="宋体" pitchFamily="2" charset="-122"/>
              </a:rPr>
              <a:t>gs</a:t>
            </a:r>
            <a:r>
              <a:rPr lang="en-US" altLang="zh-CN" sz="2400" dirty="0" smtClean="0">
                <a:latin typeface="宋体" pitchFamily="2" charset="-122"/>
              </a:rPr>
              <a:t>:%P1, %0":"=r"(y):"m"(x))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变量：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位平台采用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，而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位平台采用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好处：提供并发性，减少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冲突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en-US" altLang="zh-CN" dirty="0" smtClean="0">
                <a:latin typeface="宋体" pitchFamily="2" charset="-122"/>
              </a:rPr>
              <a:t> 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	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	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desc_struct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gdt</a:t>
            </a:r>
            <a:r>
              <a:rPr lang="en-US" altLang="zh-CN" dirty="0" smtClean="0">
                <a:latin typeface="宋体" pitchFamily="2" charset="-122"/>
              </a:rPr>
              <a:t>[16];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} __attribute__((aligned(4096)));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desc_struct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	union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		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			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a;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			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b;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		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  ………………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采用了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段，但段描述符总共只有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字节，如何容纳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字节的段基址？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的段基址并未放在段描述符中，而是放在</a:t>
            </a: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类寄存器中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放在</a:t>
            </a:r>
            <a:r>
              <a:rPr lang="en-US" altLang="zh-CN" dirty="0" smtClean="0">
                <a:latin typeface="宋体" pitchFamily="2" charset="-122"/>
              </a:rPr>
              <a:t>IA32_FS_BASE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放在</a:t>
            </a:r>
            <a:r>
              <a:rPr lang="en-US" altLang="zh-CN" dirty="0" smtClean="0">
                <a:latin typeface="宋体" pitchFamily="2" charset="-122"/>
              </a:rPr>
              <a:t>IA32_GS_BASE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</a:t>
            </a:r>
            <a:r>
              <a:rPr lang="en-US" altLang="zh-CN" dirty="0" smtClean="0">
                <a:latin typeface="宋体" pitchFamily="2" charset="-122"/>
              </a:rPr>
              <a:t>Intel</a:t>
            </a:r>
            <a:r>
              <a:rPr lang="zh-CN" altLang="en-US" dirty="0" smtClean="0">
                <a:latin typeface="宋体" pitchFamily="2" charset="-122"/>
              </a:rPr>
              <a:t>手册：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IA32_FS_BASE</a:t>
            </a:r>
            <a:r>
              <a:rPr lang="zh-CN" altLang="en-US" dirty="0" smtClean="0">
                <a:latin typeface="宋体" pitchFamily="2" charset="-122"/>
              </a:rPr>
              <a:t>的地址是</a:t>
            </a:r>
            <a:r>
              <a:rPr lang="en-US" altLang="zh-CN" dirty="0" smtClean="0">
                <a:latin typeface="宋体" pitchFamily="2" charset="-122"/>
              </a:rPr>
              <a:t>0xc0000100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IA32_GS_BASE</a:t>
            </a:r>
            <a:r>
              <a:rPr lang="zh-CN" altLang="en-US" dirty="0" smtClean="0">
                <a:latin typeface="宋体" pitchFamily="2" charset="-122"/>
              </a:rPr>
              <a:t>的地址是</a:t>
            </a:r>
            <a:r>
              <a:rPr lang="en-US" altLang="zh-CN" dirty="0" smtClean="0">
                <a:latin typeface="宋体" pitchFamily="2" charset="-122"/>
              </a:rPr>
              <a:t>0xc0000101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arch/x86/include/</a:t>
            </a:r>
            <a:r>
              <a:rPr lang="en-US" altLang="zh-CN" dirty="0" err="1" smtClean="0">
                <a:latin typeface="宋体" pitchFamily="2" charset="-122"/>
              </a:rPr>
              <a:t>uapi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asm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msr-index.h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MSR_FS_BASE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 MSR_GS_BASE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如何读</a:t>
            </a:r>
            <a:r>
              <a:rPr lang="en-US" altLang="zh-CN" dirty="0" smtClean="0">
                <a:latin typeface="宋体" pitchFamily="2" charset="-122"/>
              </a:rPr>
              <a:t>MSR_GS_BASE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类寄存器的访问不能使用</a:t>
            </a:r>
            <a:r>
              <a:rPr lang="en-US" altLang="zh-CN" dirty="0" err="1" smtClean="0">
                <a:latin typeface="宋体" pitchFamily="2" charset="-122"/>
              </a:rPr>
              <a:t>mov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ecx</a:t>
            </a:r>
            <a:r>
              <a:rPr lang="zh-CN" altLang="en-US" dirty="0" smtClean="0">
                <a:latin typeface="宋体" pitchFamily="2" charset="-122"/>
              </a:rPr>
              <a:t>保存要访问的</a:t>
            </a: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寄存器地址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执行</a:t>
            </a:r>
            <a:r>
              <a:rPr lang="en-US" altLang="zh-CN" dirty="0" err="1" smtClean="0">
                <a:latin typeface="宋体" pitchFamily="2" charset="-122"/>
              </a:rPr>
              <a:t>rdmsr</a:t>
            </a:r>
            <a:r>
              <a:rPr lang="zh-CN" altLang="en-US" dirty="0" smtClean="0">
                <a:latin typeface="宋体" pitchFamily="2" charset="-122"/>
              </a:rPr>
              <a:t>指令，结果返回在</a:t>
            </a:r>
            <a:r>
              <a:rPr lang="en-US" altLang="zh-CN" dirty="0" err="1" smtClean="0">
                <a:latin typeface="宋体" pitchFamily="2" charset="-122"/>
              </a:rPr>
              <a:t>edx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eax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 smtClean="0">
                <a:latin typeface="宋体" pitchFamily="2" charset="-122"/>
              </a:rPr>
              <a:t>asm</a:t>
            </a:r>
            <a:r>
              <a:rPr lang="en-US" altLang="zh-CN" sz="2800" dirty="0" smtClean="0">
                <a:latin typeface="宋体" pitchFamily="2" charset="-122"/>
              </a:rPr>
              <a:t> volatile (“</a:t>
            </a:r>
            <a:r>
              <a:rPr lang="en-US" altLang="zh-CN" sz="2800" dirty="0" err="1" smtClean="0">
                <a:latin typeface="宋体" pitchFamily="2" charset="-122"/>
              </a:rPr>
              <a:t>mov</a:t>
            </a:r>
            <a:r>
              <a:rPr lang="en-US" altLang="zh-CN" sz="2800" dirty="0" smtClean="0">
                <a:latin typeface="宋体" pitchFamily="2" charset="-122"/>
              </a:rPr>
              <a:t> $0xc0000101, %%</a:t>
            </a:r>
            <a:r>
              <a:rPr lang="en-US" altLang="zh-CN" sz="2800" dirty="0" err="1" smtClean="0">
                <a:latin typeface="宋体" pitchFamily="2" charset="-122"/>
              </a:rPr>
              <a:t>ecx</a:t>
            </a:r>
            <a:r>
              <a:rPr lang="en-US" altLang="zh-CN" sz="2800" dirty="0" smtClean="0">
                <a:latin typeface="宋体" pitchFamily="2" charset="-122"/>
              </a:rPr>
              <a:t> \n\t”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smtClean="0">
                <a:latin typeface="宋体" pitchFamily="2" charset="-122"/>
              </a:rPr>
              <a:t>		"</a:t>
            </a:r>
            <a:r>
              <a:rPr lang="en-US" altLang="zh-CN" sz="2800" dirty="0" err="1" smtClean="0">
                <a:latin typeface="宋体" pitchFamily="2" charset="-122"/>
              </a:rPr>
              <a:t>rdmsr</a:t>
            </a:r>
            <a:r>
              <a:rPr lang="en-US" altLang="zh-CN" sz="2800" dirty="0" smtClean="0">
                <a:latin typeface="宋体" pitchFamily="2" charset="-122"/>
              </a:rPr>
              <a:t> \n\t" : 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smtClean="0">
                <a:latin typeface="宋体" pitchFamily="2" charset="-122"/>
              </a:rPr>
              <a:t>		"=d"(high),"=a"(low)::"%</a:t>
            </a:r>
            <a:r>
              <a:rPr lang="en-US" altLang="zh-CN" sz="2800" dirty="0" err="1" smtClean="0">
                <a:latin typeface="宋体" pitchFamily="2" charset="-122"/>
              </a:rPr>
              <a:t>ecx</a:t>
            </a:r>
            <a:r>
              <a:rPr lang="en-US" altLang="zh-CN" sz="2800" dirty="0" smtClean="0">
                <a:latin typeface="宋体" pitchFamily="2" charset="-122"/>
              </a:rPr>
              <a:t>", "memory");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疑问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逻辑地址（段基址：偏移量）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物理地址</a:t>
            </a:r>
            <a:r>
              <a:rPr lang="en-US" altLang="zh-CN" smtClean="0">
                <a:latin typeface="宋体" pitchFamily="2" charset="-122"/>
              </a:rPr>
              <a:t>=</a:t>
            </a:r>
            <a:r>
              <a:rPr lang="zh-CN" altLang="en-US" smtClean="0">
                <a:latin typeface="宋体" pitchFamily="2" charset="-122"/>
              </a:rPr>
              <a:t>段基址（段寄存器*</a:t>
            </a:r>
            <a:r>
              <a:rPr lang="en-US" altLang="zh-CN" smtClean="0">
                <a:latin typeface="宋体" pitchFamily="2" charset="-122"/>
              </a:rPr>
              <a:t>10H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en-US" altLang="zh-CN" smtClean="0">
                <a:latin typeface="宋体" pitchFamily="2" charset="-122"/>
              </a:rPr>
              <a:t>+  </a:t>
            </a:r>
            <a:r>
              <a:rPr lang="zh-CN" altLang="en-US" smtClean="0">
                <a:latin typeface="宋体" pitchFamily="2" charset="-122"/>
              </a:rPr>
              <a:t>偏移量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near jmp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far jmp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页表转换 </a:t>
            </a:r>
            <a:r>
              <a:rPr lang="en-US" altLang="zh-CN" smtClean="0">
                <a:latin typeface="宋体" pitchFamily="2" charset="-122"/>
              </a:rPr>
              <a:t>=&gt; </a:t>
            </a:r>
            <a:r>
              <a:rPr lang="zh-CN" altLang="en-US" smtClean="0">
                <a:latin typeface="宋体" pitchFamily="2" charset="-122"/>
              </a:rPr>
              <a:t>物理地址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x86</a:t>
            </a:r>
            <a:r>
              <a:rPr lang="zh-CN" altLang="en-US" smtClean="0">
                <a:latin typeface="宋体" pitchFamily="2" charset="-122"/>
              </a:rPr>
              <a:t>的地址转换机制：分段</a:t>
            </a:r>
            <a:r>
              <a:rPr lang="en-US" altLang="zh-CN" smtClean="0">
                <a:latin typeface="宋体" pitchFamily="2" charset="-122"/>
              </a:rPr>
              <a:t>+</a:t>
            </a:r>
            <a:r>
              <a:rPr lang="zh-CN" altLang="en-US" smtClean="0">
                <a:latin typeface="宋体" pitchFamily="2" charset="-122"/>
              </a:rPr>
              <a:t>分页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901700" y="49403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逻辑地址</a:t>
            </a:r>
          </a:p>
        </p:txBody>
      </p:sp>
      <p:cxnSp>
        <p:nvCxnSpPr>
          <p:cNvPr id="7" name="直接箭头连接符 6"/>
          <p:cNvCxnSpPr>
            <a:cxnSpLocks noChangeShapeType="1"/>
            <a:stCxn id="4" idx="3"/>
          </p:cNvCxnSpPr>
          <p:nvPr/>
        </p:nvCxnSpPr>
        <p:spPr bwMode="auto">
          <a:xfrm flipV="1">
            <a:off x="2425700" y="51689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3810000" y="49403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线性地址</a:t>
            </a: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336800" y="47625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分段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359400" y="51689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5257800" y="47625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分页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6731000" y="49276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物理地址</a:t>
            </a:r>
          </a:p>
        </p:txBody>
      </p:sp>
      <p:cxnSp>
        <p:nvCxnSpPr>
          <p:cNvPr id="24" name="直接连接符 23"/>
          <p:cNvCxnSpPr>
            <a:cxnSpLocks noChangeShapeType="1"/>
            <a:stCxn id="8" idx="2"/>
          </p:cNvCxnSpPr>
          <p:nvPr/>
        </p:nvCxnSpPr>
        <p:spPr bwMode="auto">
          <a:xfrm rot="5400000">
            <a:off x="4343401" y="5651500"/>
            <a:ext cx="457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rot="16200000" flipH="1">
            <a:off x="6032500" y="4419600"/>
            <a:ext cx="12700" cy="2933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1" name="直接箭头连接符 30"/>
          <p:cNvCxnSpPr>
            <a:cxnSpLocks noChangeShapeType="1"/>
            <a:endCxn id="12" idx="2"/>
          </p:cNvCxnSpPr>
          <p:nvPr/>
        </p:nvCxnSpPr>
        <p:spPr bwMode="auto">
          <a:xfrm rot="16200000" flipV="1">
            <a:off x="7258050" y="5645150"/>
            <a:ext cx="4826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6158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内核提供了</a:t>
            </a:r>
            <a:r>
              <a:rPr lang="en-US" altLang="zh-CN" dirty="0" err="1" smtClean="0">
                <a:latin typeface="宋体" pitchFamily="2" charset="-122"/>
              </a:rPr>
              <a:t>rdmsr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wrmsr</a:t>
            </a:r>
            <a:r>
              <a:rPr lang="zh-CN" altLang="en-US" dirty="0" smtClean="0">
                <a:latin typeface="宋体" pitchFamily="2" charset="-122"/>
              </a:rPr>
              <a:t>等宏，读取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zh-CN" altLang="en-US" dirty="0" smtClean="0">
                <a:latin typeface="宋体" pitchFamily="2" charset="-122"/>
              </a:rPr>
              <a:t>写入</a:t>
            </a: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寄存器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&amp;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是段内的偏移量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MSR_GS_BASE</a:t>
            </a:r>
            <a:r>
              <a:rPr lang="zh-CN" altLang="en-US" dirty="0" smtClean="0">
                <a:latin typeface="宋体" pitchFamily="2" charset="-122"/>
              </a:rPr>
              <a:t>存储了段基址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两者之和是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位平台中，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用于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变量，而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用于什么？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2.5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被用作线程局部存储，相当于</a:t>
            </a:r>
            <a:r>
              <a:rPr lang="en-US" altLang="zh-CN" dirty="0" smtClean="0">
                <a:latin typeface="宋体" pitchFamily="2" charset="-122"/>
              </a:rPr>
              <a:t>per thread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</a:t>
            </a:r>
            <a:r>
              <a:rPr lang="en-US" altLang="zh-CN" dirty="0" smtClean="0">
                <a:latin typeface="宋体" pitchFamily="2" charset="-122"/>
              </a:rPr>
              <a:t>__thread</a:t>
            </a:r>
            <a:r>
              <a:rPr lang="zh-CN" altLang="en-US" dirty="0" smtClean="0">
                <a:latin typeface="宋体" pitchFamily="2" charset="-122"/>
              </a:rPr>
              <a:t>修饰的变量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，放置在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段内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为什么输出</a:t>
            </a:r>
            <a:r>
              <a:rPr lang="en-US" altLang="zh-CN" dirty="0" smtClean="0">
                <a:latin typeface="宋体" pitchFamily="2" charset="-122"/>
              </a:rPr>
              <a:t>&amp;x</a:t>
            </a:r>
            <a:r>
              <a:rPr lang="zh-CN" altLang="en-US" dirty="0" smtClean="0">
                <a:latin typeface="宋体" pitchFamily="2" charset="-122"/>
              </a:rPr>
              <a:t>，得到的不是偏移量，而是线性地址？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线性地址在页表作用下，可转换成物理地址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疑问：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谁执行</a:t>
            </a:r>
            <a:r>
              <a:rPr lang="en-US" altLang="zh-CN" dirty="0" smtClean="0">
                <a:latin typeface="宋体" pitchFamily="2" charset="-122"/>
              </a:rPr>
              <a:t>page walk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页表由谁创建？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谁会设置或修改页表？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1139825" y="20447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逻辑地址</a:t>
            </a:r>
          </a:p>
        </p:txBody>
      </p:sp>
      <p:cxnSp>
        <p:nvCxnSpPr>
          <p:cNvPr id="5" name="直接箭头连接符 4"/>
          <p:cNvCxnSpPr>
            <a:cxnSpLocks noChangeShapeType="1"/>
            <a:stCxn id="4" idx="3"/>
          </p:cNvCxnSpPr>
          <p:nvPr/>
        </p:nvCxnSpPr>
        <p:spPr bwMode="auto">
          <a:xfrm flipV="1">
            <a:off x="2663825" y="22733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4048125" y="20447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线性地址</a:t>
            </a: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2574925" y="18669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分段</a:t>
            </a: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5597525" y="22733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5495925" y="18669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分页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6969125" y="20320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物理地址</a:t>
            </a:r>
          </a:p>
        </p:txBody>
      </p:sp>
      <p:cxnSp>
        <p:nvCxnSpPr>
          <p:cNvPr id="11" name="直接连接符 10"/>
          <p:cNvCxnSpPr>
            <a:cxnSpLocks noChangeShapeType="1"/>
            <a:stCxn id="6" idx="2"/>
          </p:cNvCxnSpPr>
          <p:nvPr/>
        </p:nvCxnSpPr>
        <p:spPr bwMode="auto">
          <a:xfrm rot="5400000">
            <a:off x="4581526" y="2755900"/>
            <a:ext cx="457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16200000" flipH="1">
            <a:off x="6270625" y="1524000"/>
            <a:ext cx="12700" cy="2933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直接箭头连接符 12"/>
          <p:cNvCxnSpPr>
            <a:cxnSpLocks noChangeShapeType="1"/>
            <a:endCxn id="10" idx="2"/>
          </p:cNvCxnSpPr>
          <p:nvPr/>
        </p:nvCxnSpPr>
        <p:spPr bwMode="auto">
          <a:xfrm rot="16200000" flipV="1">
            <a:off x="7496175" y="2749550"/>
            <a:ext cx="4826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体系结构制订了页表的规范，内核只是按照这个规范组织页表等数据结构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Intel CPU</a:t>
            </a:r>
            <a:r>
              <a:rPr lang="zh-CN" altLang="en-US" dirty="0" smtClean="0">
                <a:latin typeface="宋体" pitchFamily="2" charset="-122"/>
              </a:rPr>
              <a:t>提供了多种页表结构：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二级页表：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位非</a:t>
            </a:r>
            <a:r>
              <a:rPr lang="en-US" altLang="zh-CN" dirty="0" smtClean="0">
                <a:latin typeface="宋体" pitchFamily="2" charset="-122"/>
              </a:rPr>
              <a:t>PAE</a:t>
            </a:r>
            <a:r>
              <a:rPr lang="zh-CN" altLang="en-US" dirty="0" smtClean="0">
                <a:latin typeface="宋体" pitchFamily="2" charset="-122"/>
              </a:rPr>
              <a:t>模式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三级页表：</a:t>
            </a:r>
            <a:r>
              <a:rPr lang="en-US" altLang="zh-CN" dirty="0" smtClean="0">
                <a:latin typeface="宋体" pitchFamily="2" charset="-122"/>
              </a:rPr>
              <a:t>PAE</a:t>
            </a:r>
            <a:r>
              <a:rPr lang="zh-CN" altLang="en-US" dirty="0" smtClean="0">
                <a:latin typeface="宋体" pitchFamily="2" charset="-122"/>
              </a:rPr>
              <a:t>模式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四级页表：</a:t>
            </a:r>
            <a:r>
              <a:rPr lang="en-US" altLang="zh-CN" dirty="0" smtClean="0">
                <a:latin typeface="宋体" pitchFamily="2" charset="-122"/>
              </a:rPr>
              <a:t>IA-32e</a:t>
            </a:r>
            <a:r>
              <a:rPr lang="zh-CN" altLang="en-US" dirty="0" smtClean="0">
                <a:latin typeface="宋体" pitchFamily="2" charset="-122"/>
              </a:rPr>
              <a:t>，即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位模式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2049" name="Picture 1" descr="C:\Users\Administrator\AppData\Roaming\Tencent\Users\526968771\QQ\WinTemp\RichOle\5WM0S2K2RS)6_IKS(UJEH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" y="1485899"/>
            <a:ext cx="8353425" cy="510800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PAE</a:t>
            </a:r>
            <a:r>
              <a:rPr lang="zh-CN" altLang="en-US" dirty="0" smtClean="0">
                <a:latin typeface="宋体" pitchFamily="2" charset="-122"/>
              </a:rPr>
              <a:t>的页表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09569" name="Picture 1" descr="C:\Users\Administrator\AppData\Roaming\Tencent\Users\526968771\QQ\WinTemp\RichOle\BVB211L{)W3B1P_$8CU9_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1485899"/>
            <a:ext cx="8789364" cy="50006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r>
              <a:rPr lang="en-US" altLang="zh-CN" dirty="0" smtClean="0">
                <a:latin typeface="宋体" pitchFamily="2" charset="-122"/>
              </a:rPr>
              <a:t>——4KB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1617" name="Picture 1" descr="C:\Users\Administrator\AppData\Roaming\Tencent\Users\526968771\QQ\WinTemp\RichOle\BV}ZT4[8L_LS9{T$F)00W8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49" y="1133474"/>
            <a:ext cx="7800975" cy="574394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x64</a:t>
            </a:r>
            <a:r>
              <a:rPr lang="zh-CN" altLang="en-US" dirty="0" smtClean="0">
                <a:latin typeface="宋体" pitchFamily="2" charset="-122"/>
              </a:rPr>
              <a:t>只实现了</a:t>
            </a:r>
            <a:r>
              <a:rPr lang="en-US" altLang="zh-CN" dirty="0" smtClean="0">
                <a:latin typeface="宋体" pitchFamily="2" charset="-122"/>
              </a:rPr>
              <a:t>48</a:t>
            </a:r>
            <a:r>
              <a:rPr lang="zh-CN" altLang="en-US" dirty="0" smtClean="0">
                <a:latin typeface="宋体" pitchFamily="2" charset="-122"/>
              </a:rPr>
              <a:t>位的虚拟地址，剩下的高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位是符号扩展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1500" y="4438650"/>
            <a:ext cx="1447800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无效区域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343526" y="4676775"/>
            <a:ext cx="355282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0x00008000_00000000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43526" y="51530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0x00007FFF_FFFFFFFF</a:t>
            </a:r>
            <a:endParaRPr lang="zh-CN" altLang="en-US" sz="2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34001" y="5895975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0x00000000_00000000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有效的线性地址范围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95575" y="5172075"/>
            <a:ext cx="271462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canonical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43526" y="40862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0xFFFF7FFF_FFFFFFFF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95575" y="4114800"/>
            <a:ext cx="271462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n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on-canonical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1" y="36957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0xFFFF8000_00000000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24476" y="29908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0xFFFFFFFF_FFFFFFFF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695575" y="3057525"/>
            <a:ext cx="271462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canonical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1914525" y="4133850"/>
            <a:ext cx="733425" cy="10287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8" grpId="0" animBg="1"/>
      <p:bldP spid="7" grpId="0" animBg="1"/>
      <p:bldP spid="6" grpId="0" animBg="1"/>
      <p:bldP spid="10" grpId="0" animBg="1"/>
      <p:bldP spid="5" grpId="0" animBg="1"/>
      <p:bldP spid="11" grpId="0" animBg="1"/>
      <p:bldP spid="13" grpId="0" animBg="1"/>
      <p:bldP spid="4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r>
              <a:rPr lang="en-US" altLang="zh-CN" dirty="0" smtClean="0">
                <a:latin typeface="宋体" pitchFamily="2" charset="-122"/>
              </a:rPr>
              <a:t>——2MB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3665" name="Picture 1" descr="C:\Users\Administrator\AppData\Roaming\Tencent\Users\526968771\QQ\WinTemp\RichOle\RTCI381~QGA~{NGB7JH[]X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4" y="1152524"/>
            <a:ext cx="7934325" cy="572533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疑问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int *p = &amp;a;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p</a:t>
            </a:r>
            <a:r>
              <a:rPr lang="zh-CN" altLang="en-US" smtClean="0">
                <a:latin typeface="宋体" pitchFamily="2" charset="-122"/>
              </a:rPr>
              <a:t>存储的是：偏移量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疑问：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写程序时基本没有考虑过段寄存器、</a:t>
            </a:r>
            <a:r>
              <a:rPr lang="en-US" altLang="zh-CN" smtClean="0">
                <a:latin typeface="宋体" pitchFamily="2" charset="-122"/>
              </a:rPr>
              <a:t>near/far jmp/call</a:t>
            </a:r>
            <a:r>
              <a:rPr lang="zh-CN" altLang="en-US" smtClean="0">
                <a:latin typeface="宋体" pitchFamily="2" charset="-122"/>
              </a:rPr>
              <a:t>等等，但是程序好像依然能“正确”运行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为什么经常提到的是“进程线性地址空间”，而不是“进程逻辑地址空间”？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好像将分段机制绕开了！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7172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r>
              <a:rPr lang="en-US" altLang="zh-CN" dirty="0" smtClean="0">
                <a:latin typeface="宋体" pitchFamily="2" charset="-122"/>
              </a:rPr>
              <a:t>——1GB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5713" name="Picture 1" descr="C:\Users\Administrator\AppData\Roaming\Tencent\Users\526968771\QQ\WinTemp\RichOle\YX4R$35IR07K4}Z`2$)7V~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4" y="1143000"/>
            <a:ext cx="7762875" cy="569425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7761" name="Picture 1" descr="C:\Users\Administrator\AppData\Roaming\Tencent\Users\526968771\QQ\WinTemp\RichOle\`BSDFMZQEZ@0MW59XYSDA_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1447800"/>
            <a:ext cx="8491758" cy="50482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 bwMode="auto">
          <a:xfrm>
            <a:off x="1314451" y="6315075"/>
            <a:ext cx="1866900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38525" y="5905500"/>
            <a:ext cx="885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pud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3950" y="5381625"/>
            <a:ext cx="885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pmd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38900" y="4695825"/>
            <a:ext cx="885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81350" y="175260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PML4T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或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pgd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48375" y="17526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43175" y="17526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390775" y="14573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10225" y="14668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33474" y="2019300"/>
            <a:ext cx="981075" cy="4667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CR3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171825" y="335280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PDPT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或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pud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38850" y="33528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33650" y="33528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381250" y="30575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00700" y="30670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677025" y="335280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686550" y="3048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48525" y="335280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258050" y="3048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66726" y="3429000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PML4E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pgd</a:t>
            </a:r>
            <a:r>
              <a:rPr lang="zh-CN" altLang="en-US" sz="2400" dirty="0" smtClean="0"/>
              <a:t>的表项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52775" y="493395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PDT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或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pmd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19800" y="49339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14600" y="49339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362200" y="46386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81650" y="46482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800975" y="49339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7810500" y="46291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72475" y="49339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382000" y="46291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15100" y="4933950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PS=0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667500" y="46291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29475" y="49339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90526" y="4953000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PDPTE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pud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(4K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和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2M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52775" y="18764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1G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[51:30]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198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146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362200" y="1524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81650" y="15335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30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800975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7810500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72475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382000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15100" y="1876425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PS=1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667500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29475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90526" y="1895475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PDPTE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pud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(1GB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114675" y="352425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PT</a:t>
            </a:r>
            <a:r>
              <a:rPr kumimoji="1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81700" y="35242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476500" y="35242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324100" y="32289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543550" y="32385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762875" y="35242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7772400" y="32194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34375" y="35242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343900" y="32194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77000" y="3524250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PS=0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6629400" y="32194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191375" y="35242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52426" y="3543300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pmd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(4KB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105150" y="50768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2MB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[51:21]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972175" y="50768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466975" y="50768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314575" y="47815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534025" y="47910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753350" y="50768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7762875" y="47720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324850" y="50768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34375" y="47720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467475" y="5076825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PS=1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6619875" y="47720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181850" y="50768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42901" y="5095875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pmd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(2MB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52775" y="18764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4KB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198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146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362200" y="1524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81650" y="15335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648450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657975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219950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29475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71476" y="2190750"/>
            <a:ext cx="176212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PTE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8154988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972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zh-CN" sz="3200" kern="0" dirty="0" smtClean="0">
              <a:latin typeface="宋体" pitchFamily="2" charset="-122"/>
              <a:ea typeface="+mn-ea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zh-CN" sz="3200" kern="0" dirty="0" smtClean="0">
              <a:latin typeface="宋体" pitchFamily="2" charset="-122"/>
              <a:ea typeface="+mn-ea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代码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2.6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：调试查找驱动入口函数的物理地址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4003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ffff880000000000 - ffffc7ffffffffff</a:t>
            </a:r>
            <a:r>
              <a:rPr lang="zh-CN" altLang="en-US" dirty="0" smtClean="0">
                <a:latin typeface="宋体" pitchFamily="2" charset="-122"/>
              </a:rPr>
              <a:t>区域映射当前系统的所有内存，并使该区域内的线性地址与物理地址保持固定的差值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</a:rPr>
              <a:t>物理地址</a:t>
            </a:r>
            <a:r>
              <a:rPr lang="en-US" altLang="zh-CN" dirty="0" smtClean="0">
                <a:latin typeface="宋体" pitchFamily="2" charset="-122"/>
              </a:rPr>
              <a:t>+0xffff880000000000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内核代码：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va</a:t>
            </a:r>
            <a:r>
              <a:rPr lang="en-US" altLang="zh-CN" dirty="0" smtClean="0">
                <a:latin typeface="宋体" pitchFamily="2" charset="-122"/>
              </a:rPr>
              <a:t>(x) ((void *)((unsigned long)(x)+PAGE_OFFSET))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PAGE_OFFSET 0xffff880000000000UL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断点处的代码为何是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</a:rPr>
              <a:t>的机器码是</a:t>
            </a:r>
            <a:r>
              <a:rPr lang="en-US" altLang="zh-CN" dirty="0" smtClean="0">
                <a:latin typeface="宋体" pitchFamily="2" charset="-122"/>
              </a:rPr>
              <a:t>0xcc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加载驱动后，断点处是何值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调试器的基本原理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设置断点并</a:t>
            </a:r>
            <a:r>
              <a:rPr lang="en-US" altLang="zh-CN" dirty="0" smtClean="0">
                <a:latin typeface="宋体" pitchFamily="2" charset="-122"/>
              </a:rPr>
              <a:t>continue</a:t>
            </a:r>
            <a:r>
              <a:rPr lang="zh-CN" altLang="en-US" dirty="0" smtClean="0">
                <a:latin typeface="宋体" pitchFamily="2" charset="-122"/>
              </a:rPr>
              <a:t>后，调试器会将断点处的内存修改为</a:t>
            </a:r>
            <a:r>
              <a:rPr lang="en-US" altLang="zh-CN" dirty="0" smtClean="0">
                <a:latin typeface="宋体" pitchFamily="2" charset="-122"/>
              </a:rPr>
              <a:t>0xcc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运行到断点处后，相当于执行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</a:rPr>
              <a:t>的中断处理函数，即调试器的主要工作环境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同时，调试器会将断点处的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修改为原值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不能往下执行的原因：在于没有将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改回原值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为什么没有改回原值？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查看页面的读写属性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当前页面是只读的。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让</a:t>
            </a: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可以继续调试驱动的方法：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err="1" smtClean="0">
                <a:latin typeface="宋体" pitchFamily="2" charset="-122"/>
              </a:rPr>
              <a:t>pte</a:t>
            </a:r>
            <a:r>
              <a:rPr lang="zh-CN" altLang="en-US" dirty="0" smtClean="0">
                <a:latin typeface="宋体" pitchFamily="2" charset="-122"/>
              </a:rPr>
              <a:t>改为可读写属性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改回原值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set {unsigned char}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</a:rPr>
              <a:t>原值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手工方式很麻烦，如何能够自动化？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为了方便页表操作，内核提供了若干类型、宏、函数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2.8——</a:t>
            </a:r>
            <a:r>
              <a:rPr lang="zh-CN" altLang="en-US" dirty="0" smtClean="0">
                <a:latin typeface="宋体" pitchFamily="2" charset="-122"/>
              </a:rPr>
              <a:t>内核代码截取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2.9——</a:t>
            </a:r>
            <a:r>
              <a:rPr lang="zh-CN" altLang="en-US" dirty="0" smtClean="0">
                <a:latin typeface="宋体" pitchFamily="2" charset="-122"/>
              </a:rPr>
              <a:t>使用内核接口访问页表，修改页面读写属性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3665538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使用程序员的手段，来认识、了解、理解、掌握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内核技术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如何实证？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关键在于弄清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是如何使用分段机制的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构建页表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一些高性能应用希望能绕开内核，直接管理物理页面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更适应应用场景的页面管理算法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优化的算法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可以在内核命令行限制内核只使用一部分物理内存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应用要使用剩余的物理内存，就需要为其建立页表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构建页表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查看内存布局情况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iomem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查看内存使用情况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meminfo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修改内核命令行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/etc/default/grub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GRUB_CMDLINE_LINUX_DEFAULT="</a:t>
            </a:r>
            <a:r>
              <a:rPr lang="en-US" altLang="zh-CN" dirty="0" err="1" smtClean="0">
                <a:latin typeface="宋体" pitchFamily="2" charset="-122"/>
              </a:rPr>
              <a:t>memmap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en-US" altLang="zh-CN" dirty="0" err="1" smtClean="0">
                <a:latin typeface="宋体" pitchFamily="2" charset="-122"/>
              </a:rPr>
              <a:t>exactmap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memmap</a:t>
            </a:r>
            <a:r>
              <a:rPr lang="en-US" altLang="zh-CN" dirty="0" smtClean="0">
                <a:latin typeface="宋体" pitchFamily="2" charset="-122"/>
              </a:rPr>
              <a:t>=640K@0 </a:t>
            </a:r>
            <a:r>
              <a:rPr lang="en-US" altLang="zh-CN" dirty="0" err="1" smtClean="0">
                <a:latin typeface="宋体" pitchFamily="2" charset="-122"/>
              </a:rPr>
              <a:t>memmap</a:t>
            </a:r>
            <a:r>
              <a:rPr lang="en-US" altLang="zh-CN" dirty="0" smtClean="0">
                <a:latin typeface="宋体" pitchFamily="2" charset="-122"/>
              </a:rPr>
              <a:t>=896M@1M“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640K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1MB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896MB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update-grub</a:t>
            </a:r>
            <a:r>
              <a:rPr lang="zh-CN" altLang="en-US" dirty="0" smtClean="0">
                <a:latin typeface="宋体" pitchFamily="2" charset="-122"/>
              </a:rPr>
              <a:t>，重启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构建页表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iomem</a:t>
            </a:r>
            <a:r>
              <a:rPr lang="zh-CN" altLang="en-US" dirty="0" smtClean="0">
                <a:latin typeface="宋体" pitchFamily="2" charset="-122"/>
              </a:rPr>
              <a:t>可知，内核未占用范围是：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0x3c000000——0x3fffffff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64MB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如何为上述范围建立页表？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选择映射的线性地址范围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采用直接映射，起始线性地址</a:t>
            </a:r>
            <a:r>
              <a:rPr lang="en-US" altLang="zh-CN" dirty="0" smtClean="0">
                <a:latin typeface="宋体" pitchFamily="2" charset="-122"/>
              </a:rPr>
              <a:t>0xffff88003c000000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确定需要建立哪些表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都不需要建立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需要修改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构建</a:t>
            </a:r>
            <a:r>
              <a:rPr lang="en-US" altLang="zh-CN" dirty="0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，设置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表项，建立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表项，建立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90550" y="25622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2MB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[51:21]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5750" y="2562225"/>
            <a:ext cx="42862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G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152400" y="2562225"/>
            <a:ext cx="43815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150" y="22669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019425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915275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7924800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47725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486775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524375" y="2562225"/>
            <a:ext cx="54292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4505325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343775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U/S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7362825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21030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6219825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4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772275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PWT</a:t>
            </a:r>
            <a:endParaRPr kumimoji="1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1800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63880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5657850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5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06730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086350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6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019550" y="2286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8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457575" y="25622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5450" y="4558784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arch/x86/include/</a:t>
            </a:r>
            <a:r>
              <a:rPr lang="en-US" altLang="zh-CN" sz="2400" dirty="0" err="1" smtClean="0"/>
              <a:t>asm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pgtable_types.h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回顾</a:t>
            </a:r>
            <a:r>
              <a:rPr lang="en-US" altLang="zh-CN" smtClean="0">
                <a:latin typeface="宋体" pitchFamily="2" charset="-122"/>
              </a:rPr>
              <a:t>x86</a:t>
            </a:r>
            <a:r>
              <a:rPr lang="zh-CN" altLang="en-US" smtClean="0">
                <a:latin typeface="宋体" pitchFamily="2" charset="-122"/>
              </a:rPr>
              <a:t>的分段机制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03750" y="390207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000"/>
              <a:t>段描述符</a:t>
            </a:r>
            <a:r>
              <a:rPr lang="en-US" altLang="zh-CN" sz="2000"/>
              <a:t>8</a:t>
            </a:r>
            <a:r>
              <a:rPr lang="zh-CN" altLang="en-US" sz="2000"/>
              <a:t>字节</a:t>
            </a:r>
            <a:r>
              <a:rPr lang="en-US" altLang="zh-CN" sz="2000"/>
              <a:t>(</a:t>
            </a:r>
            <a:r>
              <a:rPr lang="zh-CN" altLang="en-US" sz="2000"/>
              <a:t>段基址，段界限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03750" y="343852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000"/>
              <a:t>段描述符</a:t>
            </a:r>
            <a:r>
              <a:rPr lang="en-US" altLang="zh-CN" sz="2000"/>
              <a:t>8</a:t>
            </a:r>
            <a:r>
              <a:rPr lang="zh-CN" altLang="en-US" sz="2000"/>
              <a:t>字节</a:t>
            </a:r>
            <a:r>
              <a:rPr lang="en-US" altLang="zh-CN" sz="2000"/>
              <a:t>(</a:t>
            </a:r>
            <a:r>
              <a:rPr lang="zh-CN" altLang="en-US" sz="2000"/>
              <a:t>段基址，段界限</a:t>
            </a:r>
            <a:r>
              <a:rPr lang="en-US" altLang="zh-CN" sz="2000"/>
              <a:t>)</a:t>
            </a:r>
            <a:endParaRPr lang="zh-CN" altLang="en-US" sz="2000"/>
          </a:p>
          <a:p>
            <a:endParaRPr lang="zh-CN" altLang="en-US" sz="24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598988" y="29765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…………………………</a:t>
            </a:r>
            <a:endParaRPr lang="zh-CN" altLang="en-US" sz="240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98988" y="43481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000"/>
              <a:t>段描述符</a:t>
            </a:r>
            <a:r>
              <a:rPr lang="en-US" altLang="zh-CN" sz="2000"/>
              <a:t>8</a:t>
            </a:r>
            <a:r>
              <a:rPr lang="zh-CN" altLang="en-US" sz="2000"/>
              <a:t>字节</a:t>
            </a:r>
            <a:r>
              <a:rPr lang="en-US" altLang="zh-CN" sz="2000"/>
              <a:t>(</a:t>
            </a:r>
            <a:r>
              <a:rPr lang="zh-CN" altLang="en-US" sz="2000"/>
              <a:t>段基址，段界限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598988" y="48053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613275" y="2478088"/>
            <a:ext cx="19431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GDT</a:t>
            </a:r>
            <a:r>
              <a:rPr lang="zh-CN" altLang="en-US" sz="2400"/>
              <a:t>表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8063" y="6045200"/>
            <a:ext cx="197167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32</a:t>
            </a:r>
            <a:r>
              <a:rPr lang="zh-CN" altLang="en-US" sz="2000"/>
              <a:t>位</a:t>
            </a:r>
            <a:r>
              <a:rPr lang="en-US" altLang="zh-CN" sz="2000"/>
              <a:t>base</a:t>
            </a:r>
            <a:endParaRPr lang="zh-CN" altLang="en-US" sz="200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68338" y="5727700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48</a:t>
            </a: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971800" y="6045200"/>
            <a:ext cx="152082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16</a:t>
            </a:r>
            <a:r>
              <a:rPr lang="zh-CN" altLang="en-US" sz="2000"/>
              <a:t>位</a:t>
            </a:r>
            <a:r>
              <a:rPr lang="en-US" altLang="zh-CN" sz="2000"/>
              <a:t>Limit</a:t>
            </a:r>
            <a:endParaRPr lang="zh-CN" altLang="en-US" sz="200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911600" y="573881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17775" y="5732463"/>
            <a:ext cx="1360488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16   15</a:t>
            </a:r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14300" y="5278438"/>
            <a:ext cx="226695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GDTR</a:t>
            </a:r>
            <a:r>
              <a:rPr lang="zh-CN" altLang="en-US" sz="2400"/>
              <a:t>寄存器</a:t>
            </a: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V="1">
            <a:off x="1955800" y="5643563"/>
            <a:ext cx="79533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2333625" y="5249863"/>
            <a:ext cx="2222500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28638" y="2214563"/>
            <a:ext cx="20574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index</a:t>
            </a:r>
            <a:endParaRPr lang="zh-CN" altLang="en-US" sz="24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587625" y="2214563"/>
            <a:ext cx="431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019425" y="2214563"/>
            <a:ext cx="584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892425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1   0</a:t>
            </a:r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39925" y="1909763"/>
            <a:ext cx="13081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     3   2</a:t>
            </a:r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11138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39713" y="1400175"/>
            <a:ext cx="19431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2400"/>
              <a:t>段寄存器</a:t>
            </a:r>
          </a:p>
        </p:txBody>
      </p:sp>
      <p:cxnSp>
        <p:nvCxnSpPr>
          <p:cNvPr id="49" name="直接连接符 48"/>
          <p:cNvCxnSpPr>
            <a:cxnSpLocks noChangeShapeType="1"/>
          </p:cNvCxnSpPr>
          <p:nvPr/>
        </p:nvCxnSpPr>
        <p:spPr bwMode="auto">
          <a:xfrm flipV="1">
            <a:off x="2884488" y="1703388"/>
            <a:ext cx="1971675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 rot="5400000">
            <a:off x="4461669" y="2128044"/>
            <a:ext cx="8191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 rot="16200000" flipH="1">
            <a:off x="2546351" y="2057400"/>
            <a:ext cx="72390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5" name="直接连接符 54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892969" y="3336132"/>
            <a:ext cx="1347787" cy="190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7" name="直接箭头连接符 56"/>
          <p:cNvCxnSpPr>
            <a:cxnSpLocks noChangeShapeType="1"/>
          </p:cNvCxnSpPr>
          <p:nvPr/>
        </p:nvCxnSpPr>
        <p:spPr bwMode="auto">
          <a:xfrm flipV="1">
            <a:off x="1560513" y="4019550"/>
            <a:ext cx="2995612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82613" y="3357563"/>
            <a:ext cx="3232150" cy="1560512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3200"/>
              <a:t>弄清</a:t>
            </a:r>
            <a:r>
              <a:rPr lang="en-US" altLang="zh-CN" sz="3200"/>
              <a:t>Linux</a:t>
            </a:r>
            <a:r>
              <a:rPr lang="zh-CN" altLang="en-US" sz="3200"/>
              <a:t>如何设置段寄存器和</a:t>
            </a:r>
            <a:r>
              <a:rPr lang="en-US" altLang="zh-CN" sz="3200"/>
              <a:t>GDT</a:t>
            </a:r>
            <a:r>
              <a:rPr lang="zh-CN" altLang="en-US" sz="3200"/>
              <a:t>表</a:t>
            </a:r>
          </a:p>
        </p:txBody>
      </p:sp>
      <p:sp>
        <p:nvSpPr>
          <p:cNvPr id="31" name="下箭头 30"/>
          <p:cNvSpPr>
            <a:spLocks noChangeArrowheads="1"/>
          </p:cNvSpPr>
          <p:nvPr/>
        </p:nvSpPr>
        <p:spPr bwMode="auto">
          <a:xfrm rot="10800000">
            <a:off x="1403350" y="2663825"/>
            <a:ext cx="314325" cy="709613"/>
          </a:xfrm>
          <a:prstGeom prst="downArrow">
            <a:avLst>
              <a:gd name="adj1" fmla="val 50000"/>
              <a:gd name="adj2" fmla="val 50168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右箭头 33"/>
          <p:cNvSpPr>
            <a:spLocks noChangeArrowheads="1"/>
          </p:cNvSpPr>
          <p:nvPr/>
        </p:nvSpPr>
        <p:spPr bwMode="auto">
          <a:xfrm>
            <a:off x="3814763" y="3862388"/>
            <a:ext cx="804862" cy="347662"/>
          </a:xfrm>
          <a:prstGeom prst="rightArrow">
            <a:avLst>
              <a:gd name="adj1" fmla="val 50000"/>
              <a:gd name="adj2" fmla="val 49935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  <p:bldP spid="29" grpId="0" animBg="1"/>
      <p:bldP spid="31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实证的思路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程序步骤：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编写用户态程序，获取其</a:t>
            </a:r>
            <a:r>
              <a:rPr lang="en-US" altLang="zh-CN" smtClean="0">
                <a:latin typeface="宋体" pitchFamily="2" charset="-122"/>
              </a:rPr>
              <a:t>CS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DS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SS</a:t>
            </a:r>
            <a:r>
              <a:rPr lang="zh-CN" altLang="en-US" smtClean="0">
                <a:latin typeface="宋体" pitchFamily="2" charset="-122"/>
              </a:rPr>
              <a:t>，以弄清使用的是</a:t>
            </a: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 </a:t>
            </a:r>
            <a:r>
              <a:rPr lang="en-US" altLang="zh-CN" smtClean="0">
                <a:latin typeface="宋体" pitchFamily="2" charset="-122"/>
              </a:rPr>
              <a:t>or LDT</a:t>
            </a:r>
            <a:r>
              <a:rPr lang="zh-CN" altLang="en-US" smtClean="0">
                <a:latin typeface="宋体" pitchFamily="2" charset="-122"/>
              </a:rPr>
              <a:t>，以及</a:t>
            </a:r>
            <a:r>
              <a:rPr lang="en-US" altLang="zh-CN" smtClean="0">
                <a:latin typeface="宋体" pitchFamily="2" charset="-122"/>
              </a:rPr>
              <a:t>index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进入内核，读取</a:t>
            </a:r>
            <a:r>
              <a:rPr lang="en-US" altLang="zh-CN" smtClean="0">
                <a:latin typeface="宋体" pitchFamily="2" charset="-122"/>
              </a:rPr>
              <a:t>GDTR</a:t>
            </a:r>
            <a:r>
              <a:rPr lang="zh-CN" altLang="en-US" smtClean="0">
                <a:latin typeface="宋体" pitchFamily="2" charset="-122"/>
              </a:rPr>
              <a:t>寄存器，获取</a:t>
            </a: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的基地址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打印出</a:t>
            </a: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表格的内容，并找出各个段寄存器对应的表项，即段描述符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分析段描述符内的基地址、段界限等信息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smtClean="0">
                <a:latin typeface="宋体" pitchFamily="2" charset="-122"/>
              </a:rPr>
              <a:t>2.1</a:t>
            </a:r>
            <a:r>
              <a:rPr lang="zh-CN" altLang="en-US" smtClean="0">
                <a:latin typeface="宋体" pitchFamily="2" charset="-122"/>
              </a:rPr>
              <a:t>（</a:t>
            </a: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位）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0244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504950"/>
            <a:ext cx="8154987" cy="592138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位机用户态的</a:t>
            </a:r>
            <a:r>
              <a:rPr lang="en-US" altLang="zh-CN" smtClean="0">
                <a:latin typeface="宋体" pitchFamily="2" charset="-122"/>
              </a:rPr>
              <a:t>CS=0x73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1268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41525" y="3192463"/>
            <a:ext cx="31623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             0  1    1   1  0</a:t>
            </a:r>
            <a:endParaRPr lang="zh-CN" altLang="en-US" sz="240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203825" y="3192463"/>
            <a:ext cx="431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635625" y="3192463"/>
            <a:ext cx="812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1   1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508625" y="2874963"/>
            <a:ext cx="1349375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1        0</a:t>
            </a: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56125" y="2887663"/>
            <a:ext cx="13081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     3   2</a:t>
            </a: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724025" y="28749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080125" y="3865563"/>
            <a:ext cx="68262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GDT</a:t>
            </a:r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57538" y="3859213"/>
            <a:ext cx="120967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Index=14</a:t>
            </a:r>
            <a:endParaRPr lang="zh-CN" altLang="en-US"/>
          </a:p>
        </p:txBody>
      </p:sp>
      <p:sp>
        <p:nvSpPr>
          <p:cNvPr id="11277" name="矩形 16"/>
          <p:cNvSpPr>
            <a:spLocks noChangeArrowheads="1"/>
          </p:cNvSpPr>
          <p:nvPr/>
        </p:nvSpPr>
        <p:spPr bwMode="auto">
          <a:xfrm>
            <a:off x="5049838" y="4017963"/>
            <a:ext cx="75247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/>
          </a:p>
        </p:txBody>
      </p:sp>
      <p:cxnSp>
        <p:nvCxnSpPr>
          <p:cNvPr id="31" name="直接连接符 30"/>
          <p:cNvCxnSpPr>
            <a:cxnSpLocks noChangeShapeType="1"/>
            <a:stCxn id="20" idx="2"/>
            <a:endCxn id="11277" idx="0"/>
          </p:cNvCxnSpPr>
          <p:nvPr/>
        </p:nvCxnSpPr>
        <p:spPr bwMode="auto">
          <a:xfrm rot="16200000" flipH="1">
            <a:off x="5238750" y="3830638"/>
            <a:ext cx="368300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3" name="直接箭头连接符 32"/>
          <p:cNvCxnSpPr>
            <a:cxnSpLocks noChangeShapeType="1"/>
            <a:stCxn id="11277" idx="0"/>
          </p:cNvCxnSpPr>
          <p:nvPr/>
        </p:nvCxnSpPr>
        <p:spPr bwMode="auto">
          <a:xfrm rot="16200000" flipH="1">
            <a:off x="5754688" y="3689350"/>
            <a:ext cx="1587" cy="6588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1280" name="矩形 35"/>
          <p:cNvSpPr>
            <a:spLocks noChangeArrowheads="1"/>
          </p:cNvSpPr>
          <p:nvPr/>
        </p:nvSpPr>
        <p:spPr bwMode="auto">
          <a:xfrm>
            <a:off x="2274888" y="4049713"/>
            <a:ext cx="684212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/>
          </a:p>
        </p:txBody>
      </p:sp>
      <p:cxnSp>
        <p:nvCxnSpPr>
          <p:cNvPr id="38" name="直接连接符 37"/>
          <p:cNvCxnSpPr>
            <a:cxnSpLocks noChangeShapeType="1"/>
            <a:endCxn id="11280" idx="0"/>
          </p:cNvCxnSpPr>
          <p:nvPr/>
        </p:nvCxnSpPr>
        <p:spPr bwMode="auto">
          <a:xfrm rot="5400000">
            <a:off x="2413000" y="3844925"/>
            <a:ext cx="40798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2" name="直接箭头连接符 41"/>
          <p:cNvCxnSpPr>
            <a:cxnSpLocks noChangeShapeType="1"/>
            <a:stCxn id="11280" idx="0"/>
          </p:cNvCxnSpPr>
          <p:nvPr/>
        </p:nvCxnSpPr>
        <p:spPr bwMode="auto">
          <a:xfrm rot="5400000" flipH="1" flipV="1">
            <a:off x="2853531" y="3798094"/>
            <a:ext cx="14288" cy="488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/>
      <p:bldP spid="24" grpId="0"/>
      <p:bldP spid="27" grpId="0"/>
      <p:bldP spid="30" grpId="0"/>
    </p:bld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19787</TotalTime>
  <Words>2315</Words>
  <Application>Microsoft Office PowerPoint</Application>
  <PresentationFormat>全屏显示(4:3)</PresentationFormat>
  <Paragraphs>547</Paragraphs>
  <Slides>64</Slides>
  <Notes>64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CDESIGNO</vt:lpstr>
      <vt:lpstr>Linux操作系统内核技术</vt:lpstr>
      <vt:lpstr>地址转换</vt:lpstr>
      <vt:lpstr>地址转换</vt:lpstr>
      <vt:lpstr>疑问</vt:lpstr>
      <vt:lpstr>疑问</vt:lpstr>
      <vt:lpstr>实证</vt:lpstr>
      <vt:lpstr>回顾x86的分段机制</vt:lpstr>
      <vt:lpstr>实证的思路</vt:lpstr>
      <vt:lpstr>实证</vt:lpstr>
      <vt:lpstr>实证</vt:lpstr>
      <vt:lpstr>段描述符</vt:lpstr>
      <vt:lpstr>实证</vt:lpstr>
      <vt:lpstr>实证</vt:lpstr>
      <vt:lpstr>Flat内存模式</vt:lpstr>
      <vt:lpstr>Flat内存模式</vt:lpstr>
      <vt:lpstr>地址转换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地址转换</vt:lpstr>
      <vt:lpstr>Linux的分页管理</vt:lpstr>
      <vt:lpstr>Linux的分页管理</vt:lpstr>
      <vt:lpstr>32位的页表</vt:lpstr>
      <vt:lpstr>PAE的页表</vt:lpstr>
      <vt:lpstr>64位的页表——4KB页面</vt:lpstr>
      <vt:lpstr>有效的线性地址范围</vt:lpstr>
      <vt:lpstr>64位的页表——2MB页面</vt:lpstr>
      <vt:lpstr>64位的页表——1GB页面</vt:lpstr>
      <vt:lpstr>Linux的分页管理</vt:lpstr>
      <vt:lpstr>页表表项结构</vt:lpstr>
      <vt:lpstr>页表表项结构</vt:lpstr>
      <vt:lpstr>页表表项结构</vt:lpstr>
      <vt:lpstr>Linux内核线性地址空间布局</vt:lpstr>
      <vt:lpstr>Linux的分页管理</vt:lpstr>
      <vt:lpstr>Linux的分页管理</vt:lpstr>
      <vt:lpstr>Linux的分页管理</vt:lpstr>
      <vt:lpstr>Linux的分页管理</vt:lpstr>
      <vt:lpstr>Linux的分页管理——构建页表</vt:lpstr>
      <vt:lpstr>Linux的分页管理——构建页表</vt:lpstr>
      <vt:lpstr>Linux的分页管理——构建页表</vt:lpstr>
      <vt:lpstr>2MB页表项结构</vt:lpstr>
      <vt:lpstr>地址转换</vt:lpstr>
    </vt:vector>
  </TitlesOfParts>
  <Company>UESTC108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Microsoft</cp:lastModifiedBy>
  <cp:revision>1383</cp:revision>
  <dcterms:created xsi:type="dcterms:W3CDTF">2000-01-15T01:57:56Z</dcterms:created>
  <dcterms:modified xsi:type="dcterms:W3CDTF">2016-02-24T14:06:04Z</dcterms:modified>
</cp:coreProperties>
</file>