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26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0"/>
  </p:notesMasterIdLst>
  <p:handoutMasterIdLst>
    <p:handoutMasterId r:id="rId141"/>
  </p:handoutMasterIdLst>
  <p:sldIdLst>
    <p:sldId id="701" r:id="rId2"/>
    <p:sldId id="1044" r:id="rId3"/>
    <p:sldId id="1189" r:id="rId4"/>
    <p:sldId id="1047" r:id="rId5"/>
    <p:sldId id="1048" r:id="rId6"/>
    <p:sldId id="1049" r:id="rId7"/>
    <p:sldId id="1050" r:id="rId8"/>
    <p:sldId id="1051" r:id="rId9"/>
    <p:sldId id="1052" r:id="rId10"/>
    <p:sldId id="1053" r:id="rId11"/>
    <p:sldId id="1054" r:id="rId12"/>
    <p:sldId id="1055" r:id="rId13"/>
    <p:sldId id="1057" r:id="rId14"/>
    <p:sldId id="1058" r:id="rId15"/>
    <p:sldId id="1056" r:id="rId16"/>
    <p:sldId id="1059" r:id="rId17"/>
    <p:sldId id="1060" r:id="rId18"/>
    <p:sldId id="1061" r:id="rId19"/>
    <p:sldId id="1062" r:id="rId20"/>
    <p:sldId id="1064" r:id="rId21"/>
    <p:sldId id="1065" r:id="rId22"/>
    <p:sldId id="1190" r:id="rId23"/>
    <p:sldId id="1067" r:id="rId24"/>
    <p:sldId id="1068" r:id="rId25"/>
    <p:sldId id="1069" r:id="rId26"/>
    <p:sldId id="1070" r:id="rId27"/>
    <p:sldId id="1071" r:id="rId28"/>
    <p:sldId id="1072" r:id="rId29"/>
    <p:sldId id="1073" r:id="rId30"/>
    <p:sldId id="1074" r:id="rId31"/>
    <p:sldId id="1075" r:id="rId32"/>
    <p:sldId id="1076" r:id="rId33"/>
    <p:sldId id="1077" r:id="rId34"/>
    <p:sldId id="1078" r:id="rId35"/>
    <p:sldId id="1079" r:id="rId36"/>
    <p:sldId id="1080" r:id="rId37"/>
    <p:sldId id="1081" r:id="rId38"/>
    <p:sldId id="1082" r:id="rId39"/>
    <p:sldId id="1083" r:id="rId40"/>
    <p:sldId id="1084" r:id="rId41"/>
    <p:sldId id="1085" r:id="rId42"/>
    <p:sldId id="1086" r:id="rId43"/>
    <p:sldId id="1087" r:id="rId44"/>
    <p:sldId id="1088" r:id="rId45"/>
    <p:sldId id="1089" r:id="rId46"/>
    <p:sldId id="1090" r:id="rId47"/>
    <p:sldId id="1091" r:id="rId48"/>
    <p:sldId id="1092" r:id="rId49"/>
    <p:sldId id="1093" r:id="rId50"/>
    <p:sldId id="1094" r:id="rId51"/>
    <p:sldId id="1095" r:id="rId52"/>
    <p:sldId id="1096" r:id="rId53"/>
    <p:sldId id="1097" r:id="rId54"/>
    <p:sldId id="1191" r:id="rId55"/>
    <p:sldId id="1099" r:id="rId56"/>
    <p:sldId id="1100" r:id="rId57"/>
    <p:sldId id="1101" r:id="rId58"/>
    <p:sldId id="1102" r:id="rId59"/>
    <p:sldId id="1103" r:id="rId60"/>
    <p:sldId id="1104" r:id="rId61"/>
    <p:sldId id="1105" r:id="rId62"/>
    <p:sldId id="1106" r:id="rId63"/>
    <p:sldId id="1107" r:id="rId64"/>
    <p:sldId id="1108" r:id="rId65"/>
    <p:sldId id="1109" r:id="rId66"/>
    <p:sldId id="1198" r:id="rId67"/>
    <p:sldId id="1110" r:id="rId68"/>
    <p:sldId id="1111" r:id="rId69"/>
    <p:sldId id="1112" r:id="rId70"/>
    <p:sldId id="1113" r:id="rId71"/>
    <p:sldId id="1116" r:id="rId72"/>
    <p:sldId id="1117" r:id="rId73"/>
    <p:sldId id="1192" r:id="rId74"/>
    <p:sldId id="1115" r:id="rId75"/>
    <p:sldId id="1182" r:id="rId76"/>
    <p:sldId id="1119" r:id="rId77"/>
    <p:sldId id="1120" r:id="rId78"/>
    <p:sldId id="1121" r:id="rId79"/>
    <p:sldId id="1122" r:id="rId80"/>
    <p:sldId id="1123" r:id="rId81"/>
    <p:sldId id="1124" r:id="rId82"/>
    <p:sldId id="1125" r:id="rId83"/>
    <p:sldId id="1126" r:id="rId84"/>
    <p:sldId id="1127" r:id="rId85"/>
    <p:sldId id="1128" r:id="rId86"/>
    <p:sldId id="1183" r:id="rId87"/>
    <p:sldId id="1130" r:id="rId88"/>
    <p:sldId id="1131" r:id="rId89"/>
    <p:sldId id="1132" r:id="rId90"/>
    <p:sldId id="1133" r:id="rId91"/>
    <p:sldId id="1136" r:id="rId92"/>
    <p:sldId id="1184" r:id="rId93"/>
    <p:sldId id="1135" r:id="rId94"/>
    <p:sldId id="1137" r:id="rId95"/>
    <p:sldId id="1138" r:id="rId96"/>
    <p:sldId id="1139" r:id="rId97"/>
    <p:sldId id="1185" r:id="rId98"/>
    <p:sldId id="1141" r:id="rId99"/>
    <p:sldId id="1145" r:id="rId100"/>
    <p:sldId id="1142" r:id="rId101"/>
    <p:sldId id="1143" r:id="rId102"/>
    <p:sldId id="1144" r:id="rId103"/>
    <p:sldId id="1146" r:id="rId104"/>
    <p:sldId id="1147" r:id="rId105"/>
    <p:sldId id="1148" r:id="rId106"/>
    <p:sldId id="1149" r:id="rId107"/>
    <p:sldId id="1150" r:id="rId108"/>
    <p:sldId id="1151" r:id="rId109"/>
    <p:sldId id="1152" r:id="rId110"/>
    <p:sldId id="1153" r:id="rId111"/>
    <p:sldId id="1154" r:id="rId112"/>
    <p:sldId id="1155" r:id="rId113"/>
    <p:sldId id="1156" r:id="rId114"/>
    <p:sldId id="1157" r:id="rId115"/>
    <p:sldId id="1158" r:id="rId116"/>
    <p:sldId id="1159" r:id="rId117"/>
    <p:sldId id="1160" r:id="rId118"/>
    <p:sldId id="1186" r:id="rId119"/>
    <p:sldId id="1162" r:id="rId120"/>
    <p:sldId id="1163" r:id="rId121"/>
    <p:sldId id="1164" r:id="rId122"/>
    <p:sldId id="1165" r:id="rId123"/>
    <p:sldId id="1166" r:id="rId124"/>
    <p:sldId id="1167" r:id="rId125"/>
    <p:sldId id="1168" r:id="rId126"/>
    <p:sldId id="1171" r:id="rId127"/>
    <p:sldId id="1169" r:id="rId128"/>
    <p:sldId id="1172" r:id="rId129"/>
    <p:sldId id="1173" r:id="rId130"/>
    <p:sldId id="1175" r:id="rId131"/>
    <p:sldId id="1176" r:id="rId132"/>
    <p:sldId id="1177" r:id="rId133"/>
    <p:sldId id="1187" r:id="rId134"/>
    <p:sldId id="1178" r:id="rId135"/>
    <p:sldId id="1180" r:id="rId136"/>
    <p:sldId id="1181" r:id="rId137"/>
    <p:sldId id="1188" r:id="rId138"/>
    <p:sldId id="1193" r:id="rId13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00FFFF"/>
    <a:srgbClr val="FF9900"/>
    <a:srgbClr val="00FF00"/>
    <a:srgbClr val="A50021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25" autoAdjust="0"/>
    <p:restoredTop sz="93301" autoAdjust="0"/>
  </p:normalViewPr>
  <p:slideViewPr>
    <p:cSldViewPr snapToGrid="0">
      <p:cViewPr>
        <p:scale>
          <a:sx n="50" d="100"/>
          <a:sy n="50" d="100"/>
        </p:scale>
        <p:origin x="-1380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1FB340-C17D-43F7-9F67-49D53E5A6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EC0D40-DE97-4F1F-AA81-3FEF64A661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2EB55-D860-46B3-9EAD-7C94905782F7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118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133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137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138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73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74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86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89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92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97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26"/>
          <p:cNvSpPr>
            <a:spLocks/>
          </p:cNvSpPr>
          <p:nvPr/>
        </p:nvSpPr>
        <p:spPr bwMode="auto">
          <a:xfrm>
            <a:off x="4832350" y="33338"/>
            <a:ext cx="4306888" cy="4010025"/>
          </a:xfrm>
          <a:custGeom>
            <a:avLst/>
            <a:gdLst/>
            <a:ahLst/>
            <a:cxnLst>
              <a:cxn ang="0">
                <a:pos x="53" y="41"/>
              </a:cxn>
              <a:cxn ang="0">
                <a:pos x="4" y="163"/>
              </a:cxn>
              <a:cxn ang="0">
                <a:pos x="13" y="354"/>
              </a:cxn>
              <a:cxn ang="0">
                <a:pos x="27" y="432"/>
              </a:cxn>
              <a:cxn ang="0">
                <a:pos x="36" y="562"/>
              </a:cxn>
              <a:cxn ang="0">
                <a:pos x="49" y="802"/>
              </a:cxn>
              <a:cxn ang="0">
                <a:pos x="62" y="1234"/>
              </a:cxn>
              <a:cxn ang="0">
                <a:pos x="76" y="1653"/>
              </a:cxn>
              <a:cxn ang="0">
                <a:pos x="80" y="1820"/>
              </a:cxn>
              <a:cxn ang="0">
                <a:pos x="85" y="1938"/>
              </a:cxn>
              <a:cxn ang="0">
                <a:pos x="85" y="1999"/>
              </a:cxn>
              <a:cxn ang="0">
                <a:pos x="89" y="2016"/>
              </a:cxn>
              <a:cxn ang="0">
                <a:pos x="116" y="2101"/>
              </a:cxn>
              <a:cxn ang="0">
                <a:pos x="183" y="2268"/>
              </a:cxn>
              <a:cxn ang="0">
                <a:pos x="219" y="2321"/>
              </a:cxn>
              <a:cxn ang="0">
                <a:pos x="273" y="2342"/>
              </a:cxn>
              <a:cxn ang="0">
                <a:pos x="429" y="2382"/>
              </a:cxn>
              <a:cxn ang="0">
                <a:pos x="653" y="2435"/>
              </a:cxn>
              <a:cxn ang="0">
                <a:pos x="743" y="2456"/>
              </a:cxn>
              <a:cxn ang="0">
                <a:pos x="774" y="2464"/>
              </a:cxn>
              <a:cxn ang="0">
                <a:pos x="859" y="2496"/>
              </a:cxn>
              <a:cxn ang="0">
                <a:pos x="971" y="2525"/>
              </a:cxn>
              <a:cxn ang="0">
                <a:pos x="1029" y="2525"/>
              </a:cxn>
              <a:cxn ang="0">
                <a:pos x="1123" y="2521"/>
              </a:cxn>
              <a:cxn ang="0">
                <a:pos x="1271" y="2517"/>
              </a:cxn>
              <a:cxn ang="0">
                <a:pos x="1665" y="2500"/>
              </a:cxn>
              <a:cxn ang="0">
                <a:pos x="2090" y="2480"/>
              </a:cxn>
              <a:cxn ang="0">
                <a:pos x="2398" y="2460"/>
              </a:cxn>
              <a:cxn ang="0">
                <a:pos x="2533" y="2443"/>
              </a:cxn>
              <a:cxn ang="0">
                <a:pos x="2609" y="2427"/>
              </a:cxn>
              <a:cxn ang="0">
                <a:pos x="2631" y="2399"/>
              </a:cxn>
              <a:cxn ang="0">
                <a:pos x="2649" y="2317"/>
              </a:cxn>
              <a:cxn ang="0">
                <a:pos x="2667" y="2187"/>
              </a:cxn>
              <a:cxn ang="0">
                <a:pos x="2694" y="1841"/>
              </a:cxn>
              <a:cxn ang="0">
                <a:pos x="2712" y="1315"/>
              </a:cxn>
              <a:cxn ang="0">
                <a:pos x="2707" y="1034"/>
              </a:cxn>
              <a:cxn ang="0">
                <a:pos x="2694" y="908"/>
              </a:cxn>
              <a:cxn ang="0">
                <a:pos x="2667" y="794"/>
              </a:cxn>
              <a:cxn ang="0">
                <a:pos x="2551" y="615"/>
              </a:cxn>
              <a:cxn ang="0">
                <a:pos x="2304" y="363"/>
              </a:cxn>
              <a:cxn ang="0">
                <a:pos x="2103" y="200"/>
              </a:cxn>
              <a:cxn ang="0">
                <a:pos x="1929" y="94"/>
              </a:cxn>
              <a:cxn ang="0">
                <a:pos x="1808" y="73"/>
              </a:cxn>
              <a:cxn ang="0">
                <a:pos x="1575" y="98"/>
              </a:cxn>
              <a:cxn ang="0">
                <a:pos x="1338" y="126"/>
              </a:cxn>
              <a:cxn ang="0">
                <a:pos x="1248" y="135"/>
              </a:cxn>
              <a:cxn ang="0">
                <a:pos x="971" y="49"/>
              </a:cxn>
              <a:cxn ang="0">
                <a:pos x="711" y="0"/>
              </a:cxn>
              <a:cxn ang="0">
                <a:pos x="635" y="0"/>
              </a:cxn>
              <a:cxn ang="0">
                <a:pos x="510" y="0"/>
              </a:cxn>
              <a:cxn ang="0">
                <a:pos x="183" y="4"/>
              </a:cxn>
            </a:cxnLst>
            <a:rect l="0" t="0" r="r" b="b"/>
            <a:pathLst>
              <a:path w="2713" h="2526">
                <a:moveTo>
                  <a:pt x="71" y="12"/>
                </a:moveTo>
                <a:lnTo>
                  <a:pt x="67" y="21"/>
                </a:lnTo>
                <a:lnTo>
                  <a:pt x="53" y="41"/>
                </a:lnTo>
                <a:lnTo>
                  <a:pt x="36" y="69"/>
                </a:lnTo>
                <a:lnTo>
                  <a:pt x="22" y="114"/>
                </a:lnTo>
                <a:lnTo>
                  <a:pt x="4" y="163"/>
                </a:lnTo>
                <a:lnTo>
                  <a:pt x="0" y="224"/>
                </a:lnTo>
                <a:lnTo>
                  <a:pt x="0" y="285"/>
                </a:lnTo>
                <a:lnTo>
                  <a:pt x="13" y="354"/>
                </a:lnTo>
                <a:lnTo>
                  <a:pt x="18" y="371"/>
                </a:lnTo>
                <a:lnTo>
                  <a:pt x="22" y="399"/>
                </a:lnTo>
                <a:lnTo>
                  <a:pt x="27" y="432"/>
                </a:lnTo>
                <a:lnTo>
                  <a:pt x="27" y="468"/>
                </a:lnTo>
                <a:lnTo>
                  <a:pt x="31" y="513"/>
                </a:lnTo>
                <a:lnTo>
                  <a:pt x="36" y="562"/>
                </a:lnTo>
                <a:lnTo>
                  <a:pt x="40" y="619"/>
                </a:lnTo>
                <a:lnTo>
                  <a:pt x="40" y="676"/>
                </a:lnTo>
                <a:lnTo>
                  <a:pt x="49" y="802"/>
                </a:lnTo>
                <a:lnTo>
                  <a:pt x="53" y="941"/>
                </a:lnTo>
                <a:lnTo>
                  <a:pt x="58" y="1087"/>
                </a:lnTo>
                <a:lnTo>
                  <a:pt x="62" y="1234"/>
                </a:lnTo>
                <a:lnTo>
                  <a:pt x="67" y="1381"/>
                </a:lnTo>
                <a:lnTo>
                  <a:pt x="71" y="1523"/>
                </a:lnTo>
                <a:lnTo>
                  <a:pt x="76" y="1653"/>
                </a:lnTo>
                <a:lnTo>
                  <a:pt x="76" y="1710"/>
                </a:lnTo>
                <a:lnTo>
                  <a:pt x="80" y="1767"/>
                </a:lnTo>
                <a:lnTo>
                  <a:pt x="80" y="1820"/>
                </a:lnTo>
                <a:lnTo>
                  <a:pt x="80" y="1865"/>
                </a:lnTo>
                <a:lnTo>
                  <a:pt x="85" y="1906"/>
                </a:lnTo>
                <a:lnTo>
                  <a:pt x="85" y="1938"/>
                </a:lnTo>
                <a:lnTo>
                  <a:pt x="85" y="1967"/>
                </a:lnTo>
                <a:lnTo>
                  <a:pt x="85" y="1987"/>
                </a:lnTo>
                <a:lnTo>
                  <a:pt x="85" y="1999"/>
                </a:lnTo>
                <a:lnTo>
                  <a:pt x="85" y="2004"/>
                </a:lnTo>
                <a:lnTo>
                  <a:pt x="85" y="2008"/>
                </a:lnTo>
                <a:lnTo>
                  <a:pt x="89" y="2016"/>
                </a:lnTo>
                <a:lnTo>
                  <a:pt x="94" y="2032"/>
                </a:lnTo>
                <a:lnTo>
                  <a:pt x="98" y="2052"/>
                </a:lnTo>
                <a:lnTo>
                  <a:pt x="116" y="2101"/>
                </a:lnTo>
                <a:lnTo>
                  <a:pt x="134" y="2158"/>
                </a:lnTo>
                <a:lnTo>
                  <a:pt x="156" y="2215"/>
                </a:lnTo>
                <a:lnTo>
                  <a:pt x="183" y="2268"/>
                </a:lnTo>
                <a:lnTo>
                  <a:pt x="197" y="2289"/>
                </a:lnTo>
                <a:lnTo>
                  <a:pt x="210" y="2309"/>
                </a:lnTo>
                <a:lnTo>
                  <a:pt x="219" y="2321"/>
                </a:lnTo>
                <a:lnTo>
                  <a:pt x="232" y="2329"/>
                </a:lnTo>
                <a:lnTo>
                  <a:pt x="250" y="2337"/>
                </a:lnTo>
                <a:lnTo>
                  <a:pt x="273" y="2342"/>
                </a:lnTo>
                <a:lnTo>
                  <a:pt x="304" y="2354"/>
                </a:lnTo>
                <a:lnTo>
                  <a:pt x="344" y="2362"/>
                </a:lnTo>
                <a:lnTo>
                  <a:pt x="429" y="2382"/>
                </a:lnTo>
                <a:lnTo>
                  <a:pt x="523" y="2407"/>
                </a:lnTo>
                <a:lnTo>
                  <a:pt x="613" y="2427"/>
                </a:lnTo>
                <a:lnTo>
                  <a:pt x="653" y="2435"/>
                </a:lnTo>
                <a:lnTo>
                  <a:pt x="689" y="2443"/>
                </a:lnTo>
                <a:lnTo>
                  <a:pt x="720" y="2451"/>
                </a:lnTo>
                <a:lnTo>
                  <a:pt x="743" y="2456"/>
                </a:lnTo>
                <a:lnTo>
                  <a:pt x="761" y="2460"/>
                </a:lnTo>
                <a:lnTo>
                  <a:pt x="765" y="2460"/>
                </a:lnTo>
                <a:lnTo>
                  <a:pt x="774" y="2464"/>
                </a:lnTo>
                <a:lnTo>
                  <a:pt x="792" y="2472"/>
                </a:lnTo>
                <a:lnTo>
                  <a:pt x="823" y="2484"/>
                </a:lnTo>
                <a:lnTo>
                  <a:pt x="859" y="2496"/>
                </a:lnTo>
                <a:lnTo>
                  <a:pt x="899" y="2508"/>
                </a:lnTo>
                <a:lnTo>
                  <a:pt x="935" y="2521"/>
                </a:lnTo>
                <a:lnTo>
                  <a:pt x="971" y="2525"/>
                </a:lnTo>
                <a:lnTo>
                  <a:pt x="1002" y="2525"/>
                </a:lnTo>
                <a:lnTo>
                  <a:pt x="1011" y="2525"/>
                </a:lnTo>
                <a:lnTo>
                  <a:pt x="1029" y="2525"/>
                </a:lnTo>
                <a:lnTo>
                  <a:pt x="1056" y="2525"/>
                </a:lnTo>
                <a:lnTo>
                  <a:pt x="1087" y="2521"/>
                </a:lnTo>
                <a:lnTo>
                  <a:pt x="1123" y="2521"/>
                </a:lnTo>
                <a:lnTo>
                  <a:pt x="1168" y="2521"/>
                </a:lnTo>
                <a:lnTo>
                  <a:pt x="1217" y="2517"/>
                </a:lnTo>
                <a:lnTo>
                  <a:pt x="1271" y="2517"/>
                </a:lnTo>
                <a:lnTo>
                  <a:pt x="1392" y="2513"/>
                </a:lnTo>
                <a:lnTo>
                  <a:pt x="1521" y="2508"/>
                </a:lnTo>
                <a:lnTo>
                  <a:pt x="1665" y="2500"/>
                </a:lnTo>
                <a:lnTo>
                  <a:pt x="1808" y="2496"/>
                </a:lnTo>
                <a:lnTo>
                  <a:pt x="1951" y="2488"/>
                </a:lnTo>
                <a:lnTo>
                  <a:pt x="2090" y="2480"/>
                </a:lnTo>
                <a:lnTo>
                  <a:pt x="2224" y="2472"/>
                </a:lnTo>
                <a:lnTo>
                  <a:pt x="2345" y="2464"/>
                </a:lnTo>
                <a:lnTo>
                  <a:pt x="2398" y="2460"/>
                </a:lnTo>
                <a:lnTo>
                  <a:pt x="2448" y="2456"/>
                </a:lnTo>
                <a:lnTo>
                  <a:pt x="2492" y="2451"/>
                </a:lnTo>
                <a:lnTo>
                  <a:pt x="2533" y="2443"/>
                </a:lnTo>
                <a:lnTo>
                  <a:pt x="2564" y="2439"/>
                </a:lnTo>
                <a:lnTo>
                  <a:pt x="2586" y="2435"/>
                </a:lnTo>
                <a:lnTo>
                  <a:pt x="2609" y="2427"/>
                </a:lnTo>
                <a:lnTo>
                  <a:pt x="2618" y="2423"/>
                </a:lnTo>
                <a:lnTo>
                  <a:pt x="2622" y="2415"/>
                </a:lnTo>
                <a:lnTo>
                  <a:pt x="2631" y="2399"/>
                </a:lnTo>
                <a:lnTo>
                  <a:pt x="2636" y="2378"/>
                </a:lnTo>
                <a:lnTo>
                  <a:pt x="2645" y="2350"/>
                </a:lnTo>
                <a:lnTo>
                  <a:pt x="2649" y="2317"/>
                </a:lnTo>
                <a:lnTo>
                  <a:pt x="2654" y="2276"/>
                </a:lnTo>
                <a:lnTo>
                  <a:pt x="2662" y="2236"/>
                </a:lnTo>
                <a:lnTo>
                  <a:pt x="2667" y="2187"/>
                </a:lnTo>
                <a:lnTo>
                  <a:pt x="2676" y="2085"/>
                </a:lnTo>
                <a:lnTo>
                  <a:pt x="2685" y="1967"/>
                </a:lnTo>
                <a:lnTo>
                  <a:pt x="2694" y="1841"/>
                </a:lnTo>
                <a:lnTo>
                  <a:pt x="2703" y="1710"/>
                </a:lnTo>
                <a:lnTo>
                  <a:pt x="2712" y="1446"/>
                </a:lnTo>
                <a:lnTo>
                  <a:pt x="2712" y="1315"/>
                </a:lnTo>
                <a:lnTo>
                  <a:pt x="2712" y="1193"/>
                </a:lnTo>
                <a:lnTo>
                  <a:pt x="2712" y="1083"/>
                </a:lnTo>
                <a:lnTo>
                  <a:pt x="2707" y="1034"/>
                </a:lnTo>
                <a:lnTo>
                  <a:pt x="2703" y="986"/>
                </a:lnTo>
                <a:lnTo>
                  <a:pt x="2698" y="945"/>
                </a:lnTo>
                <a:lnTo>
                  <a:pt x="2694" y="908"/>
                </a:lnTo>
                <a:lnTo>
                  <a:pt x="2689" y="876"/>
                </a:lnTo>
                <a:lnTo>
                  <a:pt x="2685" y="847"/>
                </a:lnTo>
                <a:lnTo>
                  <a:pt x="2667" y="794"/>
                </a:lnTo>
                <a:lnTo>
                  <a:pt x="2636" y="741"/>
                </a:lnTo>
                <a:lnTo>
                  <a:pt x="2600" y="680"/>
                </a:lnTo>
                <a:lnTo>
                  <a:pt x="2551" y="615"/>
                </a:lnTo>
                <a:lnTo>
                  <a:pt x="2497" y="554"/>
                </a:lnTo>
                <a:lnTo>
                  <a:pt x="2439" y="489"/>
                </a:lnTo>
                <a:lnTo>
                  <a:pt x="2304" y="363"/>
                </a:lnTo>
                <a:lnTo>
                  <a:pt x="2237" y="301"/>
                </a:lnTo>
                <a:lnTo>
                  <a:pt x="2170" y="249"/>
                </a:lnTo>
                <a:lnTo>
                  <a:pt x="2103" y="200"/>
                </a:lnTo>
                <a:lnTo>
                  <a:pt x="2040" y="155"/>
                </a:lnTo>
                <a:lnTo>
                  <a:pt x="1982" y="118"/>
                </a:lnTo>
                <a:lnTo>
                  <a:pt x="1929" y="94"/>
                </a:lnTo>
                <a:lnTo>
                  <a:pt x="1884" y="78"/>
                </a:lnTo>
                <a:lnTo>
                  <a:pt x="1844" y="73"/>
                </a:lnTo>
                <a:lnTo>
                  <a:pt x="1808" y="73"/>
                </a:lnTo>
                <a:lnTo>
                  <a:pt x="1767" y="78"/>
                </a:lnTo>
                <a:lnTo>
                  <a:pt x="1673" y="86"/>
                </a:lnTo>
                <a:lnTo>
                  <a:pt x="1575" y="98"/>
                </a:lnTo>
                <a:lnTo>
                  <a:pt x="1472" y="106"/>
                </a:lnTo>
                <a:lnTo>
                  <a:pt x="1378" y="118"/>
                </a:lnTo>
                <a:lnTo>
                  <a:pt x="1338" y="126"/>
                </a:lnTo>
                <a:lnTo>
                  <a:pt x="1302" y="130"/>
                </a:lnTo>
                <a:lnTo>
                  <a:pt x="1271" y="135"/>
                </a:lnTo>
                <a:lnTo>
                  <a:pt x="1248" y="135"/>
                </a:lnTo>
                <a:lnTo>
                  <a:pt x="1235" y="139"/>
                </a:lnTo>
                <a:lnTo>
                  <a:pt x="1230" y="139"/>
                </a:lnTo>
                <a:lnTo>
                  <a:pt x="971" y="49"/>
                </a:lnTo>
                <a:lnTo>
                  <a:pt x="729" y="0"/>
                </a:lnTo>
                <a:lnTo>
                  <a:pt x="725" y="0"/>
                </a:lnTo>
                <a:lnTo>
                  <a:pt x="711" y="0"/>
                </a:lnTo>
                <a:lnTo>
                  <a:pt x="693" y="0"/>
                </a:lnTo>
                <a:lnTo>
                  <a:pt x="667" y="0"/>
                </a:lnTo>
                <a:lnTo>
                  <a:pt x="635" y="0"/>
                </a:lnTo>
                <a:lnTo>
                  <a:pt x="595" y="0"/>
                </a:lnTo>
                <a:lnTo>
                  <a:pt x="555" y="0"/>
                </a:lnTo>
                <a:lnTo>
                  <a:pt x="510" y="0"/>
                </a:lnTo>
                <a:lnTo>
                  <a:pt x="407" y="0"/>
                </a:lnTo>
                <a:lnTo>
                  <a:pt x="295" y="0"/>
                </a:lnTo>
                <a:lnTo>
                  <a:pt x="183" y="4"/>
                </a:lnTo>
                <a:lnTo>
                  <a:pt x="71" y="12"/>
                </a:lnTo>
              </a:path>
            </a:pathLst>
          </a:custGeom>
          <a:solidFill>
            <a:schemeClr val="accent2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4770438" y="28575"/>
            <a:ext cx="4356100" cy="4043363"/>
            <a:chOff x="3005" y="18"/>
            <a:chExt cx="2744" cy="2547"/>
          </a:xfrm>
        </p:grpSpPr>
        <p:sp>
          <p:nvSpPr>
            <p:cNvPr id="6" name="Freeform 1027"/>
            <p:cNvSpPr>
              <a:spLocks/>
            </p:cNvSpPr>
            <p:nvPr/>
          </p:nvSpPr>
          <p:spPr bwMode="auto">
            <a:xfrm>
              <a:off x="3055" y="18"/>
              <a:ext cx="454" cy="152"/>
            </a:xfrm>
            <a:custGeom>
              <a:avLst/>
              <a:gdLst/>
              <a:ahLst/>
              <a:cxnLst>
                <a:cxn ang="0">
                  <a:pos x="350" y="123"/>
                </a:cxn>
                <a:cxn ang="0">
                  <a:pos x="382" y="114"/>
                </a:cxn>
                <a:cxn ang="0">
                  <a:pos x="406" y="108"/>
                </a:cxn>
                <a:cxn ang="0">
                  <a:pos x="426" y="104"/>
                </a:cxn>
                <a:cxn ang="0">
                  <a:pos x="434" y="100"/>
                </a:cxn>
                <a:cxn ang="0">
                  <a:pos x="435" y="96"/>
                </a:cxn>
                <a:cxn ang="0">
                  <a:pos x="437" y="93"/>
                </a:cxn>
                <a:cxn ang="0">
                  <a:pos x="439" y="87"/>
                </a:cxn>
                <a:cxn ang="0">
                  <a:pos x="447" y="75"/>
                </a:cxn>
                <a:cxn ang="0">
                  <a:pos x="452" y="63"/>
                </a:cxn>
                <a:cxn ang="0">
                  <a:pos x="452" y="40"/>
                </a:cxn>
                <a:cxn ang="0">
                  <a:pos x="441" y="18"/>
                </a:cxn>
                <a:cxn ang="0">
                  <a:pos x="431" y="8"/>
                </a:cxn>
                <a:cxn ang="0">
                  <a:pos x="419" y="0"/>
                </a:cxn>
                <a:cxn ang="0">
                  <a:pos x="83" y="3"/>
                </a:cxn>
                <a:cxn ang="0">
                  <a:pos x="57" y="11"/>
                </a:cxn>
                <a:cxn ang="0">
                  <a:pos x="35" y="20"/>
                </a:cxn>
                <a:cxn ang="0">
                  <a:pos x="18" y="32"/>
                </a:cxn>
                <a:cxn ang="0">
                  <a:pos x="6" y="46"/>
                </a:cxn>
                <a:cxn ang="0">
                  <a:pos x="0" y="62"/>
                </a:cxn>
                <a:cxn ang="0">
                  <a:pos x="2" y="80"/>
                </a:cxn>
                <a:cxn ang="0">
                  <a:pos x="12" y="101"/>
                </a:cxn>
                <a:cxn ang="0">
                  <a:pos x="21" y="113"/>
                </a:cxn>
                <a:cxn ang="0">
                  <a:pos x="25" y="115"/>
                </a:cxn>
                <a:cxn ang="0">
                  <a:pos x="37" y="123"/>
                </a:cxn>
                <a:cxn ang="0">
                  <a:pos x="60" y="133"/>
                </a:cxn>
                <a:cxn ang="0">
                  <a:pos x="94" y="143"/>
                </a:cxn>
                <a:cxn ang="0">
                  <a:pos x="125" y="148"/>
                </a:cxn>
                <a:cxn ang="0">
                  <a:pos x="149" y="151"/>
                </a:cxn>
                <a:cxn ang="0">
                  <a:pos x="176" y="151"/>
                </a:cxn>
                <a:cxn ang="0">
                  <a:pos x="205" y="150"/>
                </a:cxn>
                <a:cxn ang="0">
                  <a:pos x="238" y="147"/>
                </a:cxn>
                <a:cxn ang="0">
                  <a:pos x="274" y="142"/>
                </a:cxn>
                <a:cxn ang="0">
                  <a:pos x="312" y="133"/>
                </a:cxn>
              </a:cxnLst>
              <a:rect l="0" t="0" r="r" b="b"/>
              <a:pathLst>
                <a:path w="454" h="152">
                  <a:moveTo>
                    <a:pt x="332" y="128"/>
                  </a:moveTo>
                  <a:lnTo>
                    <a:pt x="350" y="123"/>
                  </a:lnTo>
                  <a:lnTo>
                    <a:pt x="367" y="118"/>
                  </a:lnTo>
                  <a:lnTo>
                    <a:pt x="382" y="114"/>
                  </a:lnTo>
                  <a:lnTo>
                    <a:pt x="395" y="111"/>
                  </a:lnTo>
                  <a:lnTo>
                    <a:pt x="406" y="108"/>
                  </a:lnTo>
                  <a:lnTo>
                    <a:pt x="417" y="106"/>
                  </a:lnTo>
                  <a:lnTo>
                    <a:pt x="426" y="104"/>
                  </a:lnTo>
                  <a:lnTo>
                    <a:pt x="434" y="102"/>
                  </a:lnTo>
                  <a:lnTo>
                    <a:pt x="434" y="100"/>
                  </a:lnTo>
                  <a:lnTo>
                    <a:pt x="434" y="99"/>
                  </a:lnTo>
                  <a:lnTo>
                    <a:pt x="435" y="96"/>
                  </a:lnTo>
                  <a:lnTo>
                    <a:pt x="435" y="95"/>
                  </a:lnTo>
                  <a:lnTo>
                    <a:pt x="437" y="93"/>
                  </a:lnTo>
                  <a:lnTo>
                    <a:pt x="437" y="90"/>
                  </a:lnTo>
                  <a:lnTo>
                    <a:pt x="439" y="87"/>
                  </a:lnTo>
                  <a:lnTo>
                    <a:pt x="444" y="81"/>
                  </a:lnTo>
                  <a:lnTo>
                    <a:pt x="447" y="75"/>
                  </a:lnTo>
                  <a:lnTo>
                    <a:pt x="450" y="69"/>
                  </a:lnTo>
                  <a:lnTo>
                    <a:pt x="452" y="63"/>
                  </a:lnTo>
                  <a:lnTo>
                    <a:pt x="453" y="51"/>
                  </a:lnTo>
                  <a:lnTo>
                    <a:pt x="452" y="40"/>
                  </a:lnTo>
                  <a:lnTo>
                    <a:pt x="448" y="28"/>
                  </a:lnTo>
                  <a:lnTo>
                    <a:pt x="441" y="18"/>
                  </a:lnTo>
                  <a:lnTo>
                    <a:pt x="437" y="13"/>
                  </a:lnTo>
                  <a:lnTo>
                    <a:pt x="431" y="8"/>
                  </a:lnTo>
                  <a:lnTo>
                    <a:pt x="425" y="4"/>
                  </a:lnTo>
                  <a:lnTo>
                    <a:pt x="419" y="0"/>
                  </a:lnTo>
                  <a:lnTo>
                    <a:pt x="97" y="0"/>
                  </a:lnTo>
                  <a:lnTo>
                    <a:pt x="83" y="3"/>
                  </a:lnTo>
                  <a:lnTo>
                    <a:pt x="69" y="7"/>
                  </a:lnTo>
                  <a:lnTo>
                    <a:pt x="57" y="11"/>
                  </a:lnTo>
                  <a:lnTo>
                    <a:pt x="45" y="15"/>
                  </a:lnTo>
                  <a:lnTo>
                    <a:pt x="35" y="20"/>
                  </a:lnTo>
                  <a:lnTo>
                    <a:pt x="25" y="26"/>
                  </a:lnTo>
                  <a:lnTo>
                    <a:pt x="18" y="32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2" y="54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2" y="80"/>
                  </a:lnTo>
                  <a:lnTo>
                    <a:pt x="6" y="90"/>
                  </a:lnTo>
                  <a:lnTo>
                    <a:pt x="12" y="101"/>
                  </a:lnTo>
                  <a:lnTo>
                    <a:pt x="20" y="112"/>
                  </a:lnTo>
                  <a:lnTo>
                    <a:pt x="21" y="113"/>
                  </a:lnTo>
                  <a:lnTo>
                    <a:pt x="22" y="114"/>
                  </a:lnTo>
                  <a:lnTo>
                    <a:pt x="25" y="115"/>
                  </a:lnTo>
                  <a:lnTo>
                    <a:pt x="30" y="119"/>
                  </a:lnTo>
                  <a:lnTo>
                    <a:pt x="37" y="123"/>
                  </a:lnTo>
                  <a:lnTo>
                    <a:pt x="48" y="128"/>
                  </a:lnTo>
                  <a:lnTo>
                    <a:pt x="60" y="133"/>
                  </a:lnTo>
                  <a:lnTo>
                    <a:pt x="76" y="138"/>
                  </a:lnTo>
                  <a:lnTo>
                    <a:pt x="94" y="143"/>
                  </a:lnTo>
                  <a:lnTo>
                    <a:pt x="114" y="147"/>
                  </a:lnTo>
                  <a:lnTo>
                    <a:pt x="125" y="148"/>
                  </a:lnTo>
                  <a:lnTo>
                    <a:pt x="137" y="150"/>
                  </a:lnTo>
                  <a:lnTo>
                    <a:pt x="149" y="151"/>
                  </a:lnTo>
                  <a:lnTo>
                    <a:pt x="162" y="151"/>
                  </a:lnTo>
                  <a:lnTo>
                    <a:pt x="176" y="151"/>
                  </a:lnTo>
                  <a:lnTo>
                    <a:pt x="190" y="151"/>
                  </a:lnTo>
                  <a:lnTo>
                    <a:pt x="205" y="150"/>
                  </a:lnTo>
                  <a:lnTo>
                    <a:pt x="221" y="149"/>
                  </a:lnTo>
                  <a:lnTo>
                    <a:pt x="238" y="147"/>
                  </a:lnTo>
                  <a:lnTo>
                    <a:pt x="255" y="145"/>
                  </a:lnTo>
                  <a:lnTo>
                    <a:pt x="274" y="142"/>
                  </a:lnTo>
                  <a:lnTo>
                    <a:pt x="292" y="138"/>
                  </a:lnTo>
                  <a:lnTo>
                    <a:pt x="312" y="133"/>
                  </a:lnTo>
                  <a:lnTo>
                    <a:pt x="332" y="128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28"/>
            <p:cNvSpPr>
              <a:spLocks/>
            </p:cNvSpPr>
            <p:nvPr/>
          </p:nvSpPr>
          <p:spPr bwMode="auto">
            <a:xfrm>
              <a:off x="3005" y="18"/>
              <a:ext cx="2734" cy="2547"/>
            </a:xfrm>
            <a:custGeom>
              <a:avLst/>
              <a:gdLst/>
              <a:ahLst/>
              <a:cxnLst>
                <a:cxn ang="0">
                  <a:pos x="2392" y="0"/>
                </a:cxn>
                <a:cxn ang="0">
                  <a:pos x="877" y="96"/>
                </a:cxn>
                <a:cxn ang="0">
                  <a:pos x="1107" y="127"/>
                </a:cxn>
                <a:cxn ang="0">
                  <a:pos x="676" y="201"/>
                </a:cxn>
                <a:cxn ang="0">
                  <a:pos x="892" y="297"/>
                </a:cxn>
                <a:cxn ang="0">
                  <a:pos x="738" y="385"/>
                </a:cxn>
                <a:cxn ang="0">
                  <a:pos x="196" y="420"/>
                </a:cxn>
                <a:cxn ang="0">
                  <a:pos x="359" y="302"/>
                </a:cxn>
                <a:cxn ang="0">
                  <a:pos x="422" y="214"/>
                </a:cxn>
                <a:cxn ang="0">
                  <a:pos x="9" y="324"/>
                </a:cxn>
                <a:cxn ang="0">
                  <a:pos x="57" y="1369"/>
                </a:cxn>
                <a:cxn ang="0">
                  <a:pos x="67" y="2117"/>
                </a:cxn>
                <a:cxn ang="0">
                  <a:pos x="585" y="2511"/>
                </a:cxn>
                <a:cxn ang="0">
                  <a:pos x="800" y="2397"/>
                </a:cxn>
                <a:cxn ang="0">
                  <a:pos x="724" y="1925"/>
                </a:cxn>
                <a:cxn ang="0">
                  <a:pos x="527" y="1802"/>
                </a:cxn>
                <a:cxn ang="0">
                  <a:pos x="513" y="2003"/>
                </a:cxn>
                <a:cxn ang="0">
                  <a:pos x="412" y="2100"/>
                </a:cxn>
                <a:cxn ang="0">
                  <a:pos x="374" y="2248"/>
                </a:cxn>
                <a:cxn ang="0">
                  <a:pos x="326" y="1802"/>
                </a:cxn>
                <a:cxn ang="0">
                  <a:pos x="527" y="1325"/>
                </a:cxn>
                <a:cxn ang="0">
                  <a:pos x="594" y="1085"/>
                </a:cxn>
                <a:cxn ang="0">
                  <a:pos x="685" y="1290"/>
                </a:cxn>
                <a:cxn ang="0">
                  <a:pos x="935" y="1076"/>
                </a:cxn>
                <a:cxn ang="0">
                  <a:pos x="901" y="1330"/>
                </a:cxn>
                <a:cxn ang="0">
                  <a:pos x="772" y="1619"/>
                </a:cxn>
                <a:cxn ang="0">
                  <a:pos x="863" y="2108"/>
                </a:cxn>
                <a:cxn ang="0">
                  <a:pos x="1088" y="2537"/>
                </a:cxn>
                <a:cxn ang="0">
                  <a:pos x="1961" y="2507"/>
                </a:cxn>
                <a:cxn ang="0">
                  <a:pos x="2704" y="2419"/>
                </a:cxn>
                <a:cxn ang="0">
                  <a:pos x="2268" y="2266"/>
                </a:cxn>
                <a:cxn ang="0">
                  <a:pos x="2119" y="2060"/>
                </a:cxn>
                <a:cxn ang="0">
                  <a:pos x="1985" y="1815"/>
                </a:cxn>
                <a:cxn ang="0">
                  <a:pos x="1961" y="1632"/>
                </a:cxn>
                <a:cxn ang="0">
                  <a:pos x="1956" y="1269"/>
                </a:cxn>
                <a:cxn ang="0">
                  <a:pos x="2201" y="1317"/>
                </a:cxn>
                <a:cxn ang="0">
                  <a:pos x="2181" y="1255"/>
                </a:cxn>
                <a:cxn ang="0">
                  <a:pos x="1994" y="1076"/>
                </a:cxn>
                <a:cxn ang="0">
                  <a:pos x="2201" y="1185"/>
                </a:cxn>
                <a:cxn ang="0">
                  <a:pos x="2119" y="1072"/>
                </a:cxn>
                <a:cxn ang="0">
                  <a:pos x="1803" y="1072"/>
                </a:cxn>
                <a:cxn ang="0">
                  <a:pos x="1769" y="1531"/>
                </a:cxn>
                <a:cxn ang="0">
                  <a:pos x="1692" y="1719"/>
                </a:cxn>
                <a:cxn ang="0">
                  <a:pos x="1649" y="1308"/>
                </a:cxn>
                <a:cxn ang="0">
                  <a:pos x="1587" y="1028"/>
                </a:cxn>
                <a:cxn ang="0">
                  <a:pos x="1649" y="945"/>
                </a:cxn>
                <a:cxn ang="0">
                  <a:pos x="1587" y="665"/>
                </a:cxn>
                <a:cxn ang="0">
                  <a:pos x="1649" y="512"/>
                </a:cxn>
                <a:cxn ang="0">
                  <a:pos x="1539" y="411"/>
                </a:cxn>
                <a:cxn ang="0">
                  <a:pos x="1644" y="223"/>
                </a:cxn>
                <a:cxn ang="0">
                  <a:pos x="1760" y="529"/>
                </a:cxn>
                <a:cxn ang="0">
                  <a:pos x="1961" y="171"/>
                </a:cxn>
                <a:cxn ang="0">
                  <a:pos x="2018" y="446"/>
                </a:cxn>
                <a:cxn ang="0">
                  <a:pos x="1889" y="507"/>
                </a:cxn>
                <a:cxn ang="0">
                  <a:pos x="1999" y="652"/>
                </a:cxn>
                <a:cxn ang="0">
                  <a:pos x="1812" y="879"/>
                </a:cxn>
                <a:cxn ang="0">
                  <a:pos x="2354" y="971"/>
                </a:cxn>
                <a:cxn ang="0">
                  <a:pos x="2733" y="927"/>
                </a:cxn>
              </a:cxnLst>
              <a:rect l="0" t="0" r="r" b="b"/>
              <a:pathLst>
                <a:path w="2734" h="2547">
                  <a:moveTo>
                    <a:pt x="2714" y="389"/>
                  </a:moveTo>
                  <a:lnTo>
                    <a:pt x="2709" y="311"/>
                  </a:lnTo>
                  <a:lnTo>
                    <a:pt x="2695" y="241"/>
                  </a:lnTo>
                  <a:lnTo>
                    <a:pt x="2680" y="179"/>
                  </a:lnTo>
                  <a:lnTo>
                    <a:pt x="2656" y="127"/>
                  </a:lnTo>
                  <a:lnTo>
                    <a:pt x="2623" y="87"/>
                  </a:lnTo>
                  <a:lnTo>
                    <a:pt x="2579" y="52"/>
                  </a:lnTo>
                  <a:lnTo>
                    <a:pt x="2522" y="26"/>
                  </a:lnTo>
                  <a:lnTo>
                    <a:pt x="2455" y="4"/>
                  </a:lnTo>
                  <a:lnTo>
                    <a:pt x="2416" y="4"/>
                  </a:lnTo>
                  <a:lnTo>
                    <a:pt x="2392" y="0"/>
                  </a:lnTo>
                  <a:lnTo>
                    <a:pt x="2364" y="0"/>
                  </a:lnTo>
                  <a:lnTo>
                    <a:pt x="681" y="0"/>
                  </a:lnTo>
                  <a:lnTo>
                    <a:pt x="676" y="26"/>
                  </a:lnTo>
                  <a:lnTo>
                    <a:pt x="671" y="52"/>
                  </a:lnTo>
                  <a:lnTo>
                    <a:pt x="671" y="79"/>
                  </a:lnTo>
                  <a:lnTo>
                    <a:pt x="676" y="83"/>
                  </a:lnTo>
                  <a:lnTo>
                    <a:pt x="685" y="87"/>
                  </a:lnTo>
                  <a:lnTo>
                    <a:pt x="719" y="87"/>
                  </a:lnTo>
                  <a:lnTo>
                    <a:pt x="767" y="92"/>
                  </a:lnTo>
                  <a:lnTo>
                    <a:pt x="820" y="92"/>
                  </a:lnTo>
                  <a:lnTo>
                    <a:pt x="877" y="96"/>
                  </a:lnTo>
                  <a:lnTo>
                    <a:pt x="930" y="101"/>
                  </a:lnTo>
                  <a:lnTo>
                    <a:pt x="978" y="101"/>
                  </a:lnTo>
                  <a:lnTo>
                    <a:pt x="1011" y="105"/>
                  </a:lnTo>
                  <a:lnTo>
                    <a:pt x="1021" y="105"/>
                  </a:lnTo>
                  <a:lnTo>
                    <a:pt x="1026" y="105"/>
                  </a:lnTo>
                  <a:lnTo>
                    <a:pt x="1031" y="105"/>
                  </a:lnTo>
                  <a:lnTo>
                    <a:pt x="1045" y="101"/>
                  </a:lnTo>
                  <a:lnTo>
                    <a:pt x="1083" y="101"/>
                  </a:lnTo>
                  <a:lnTo>
                    <a:pt x="1098" y="105"/>
                  </a:lnTo>
                  <a:lnTo>
                    <a:pt x="1107" y="114"/>
                  </a:lnTo>
                  <a:lnTo>
                    <a:pt x="1107" y="127"/>
                  </a:lnTo>
                  <a:lnTo>
                    <a:pt x="1088" y="144"/>
                  </a:lnTo>
                  <a:lnTo>
                    <a:pt x="1059" y="166"/>
                  </a:lnTo>
                  <a:lnTo>
                    <a:pt x="1021" y="184"/>
                  </a:lnTo>
                  <a:lnTo>
                    <a:pt x="978" y="192"/>
                  </a:lnTo>
                  <a:lnTo>
                    <a:pt x="935" y="201"/>
                  </a:lnTo>
                  <a:lnTo>
                    <a:pt x="844" y="206"/>
                  </a:lnTo>
                  <a:lnTo>
                    <a:pt x="805" y="206"/>
                  </a:lnTo>
                  <a:lnTo>
                    <a:pt x="767" y="201"/>
                  </a:lnTo>
                  <a:lnTo>
                    <a:pt x="729" y="201"/>
                  </a:lnTo>
                  <a:lnTo>
                    <a:pt x="700" y="201"/>
                  </a:lnTo>
                  <a:lnTo>
                    <a:pt x="676" y="201"/>
                  </a:lnTo>
                  <a:lnTo>
                    <a:pt x="657" y="206"/>
                  </a:lnTo>
                  <a:lnTo>
                    <a:pt x="647" y="214"/>
                  </a:lnTo>
                  <a:lnTo>
                    <a:pt x="637" y="223"/>
                  </a:lnTo>
                  <a:lnTo>
                    <a:pt x="637" y="241"/>
                  </a:lnTo>
                  <a:lnTo>
                    <a:pt x="652" y="258"/>
                  </a:lnTo>
                  <a:lnTo>
                    <a:pt x="671" y="271"/>
                  </a:lnTo>
                  <a:lnTo>
                    <a:pt x="705" y="284"/>
                  </a:lnTo>
                  <a:lnTo>
                    <a:pt x="733" y="289"/>
                  </a:lnTo>
                  <a:lnTo>
                    <a:pt x="781" y="289"/>
                  </a:lnTo>
                  <a:lnTo>
                    <a:pt x="820" y="293"/>
                  </a:lnTo>
                  <a:lnTo>
                    <a:pt x="892" y="297"/>
                  </a:lnTo>
                  <a:lnTo>
                    <a:pt x="940" y="311"/>
                  </a:lnTo>
                  <a:lnTo>
                    <a:pt x="973" y="319"/>
                  </a:lnTo>
                  <a:lnTo>
                    <a:pt x="987" y="332"/>
                  </a:lnTo>
                  <a:lnTo>
                    <a:pt x="987" y="346"/>
                  </a:lnTo>
                  <a:lnTo>
                    <a:pt x="968" y="354"/>
                  </a:lnTo>
                  <a:lnTo>
                    <a:pt x="935" y="363"/>
                  </a:lnTo>
                  <a:lnTo>
                    <a:pt x="901" y="367"/>
                  </a:lnTo>
                  <a:lnTo>
                    <a:pt x="868" y="372"/>
                  </a:lnTo>
                  <a:lnTo>
                    <a:pt x="820" y="376"/>
                  </a:lnTo>
                  <a:lnTo>
                    <a:pt x="767" y="381"/>
                  </a:lnTo>
                  <a:lnTo>
                    <a:pt x="738" y="385"/>
                  </a:lnTo>
                  <a:lnTo>
                    <a:pt x="705" y="389"/>
                  </a:lnTo>
                  <a:lnTo>
                    <a:pt x="633" y="402"/>
                  </a:lnTo>
                  <a:lnTo>
                    <a:pt x="570" y="411"/>
                  </a:lnTo>
                  <a:lnTo>
                    <a:pt x="508" y="416"/>
                  </a:lnTo>
                  <a:lnTo>
                    <a:pt x="455" y="424"/>
                  </a:lnTo>
                  <a:lnTo>
                    <a:pt x="407" y="424"/>
                  </a:lnTo>
                  <a:lnTo>
                    <a:pt x="364" y="429"/>
                  </a:lnTo>
                  <a:lnTo>
                    <a:pt x="326" y="429"/>
                  </a:lnTo>
                  <a:lnTo>
                    <a:pt x="287" y="429"/>
                  </a:lnTo>
                  <a:lnTo>
                    <a:pt x="235" y="424"/>
                  </a:lnTo>
                  <a:lnTo>
                    <a:pt x="196" y="420"/>
                  </a:lnTo>
                  <a:lnTo>
                    <a:pt x="168" y="407"/>
                  </a:lnTo>
                  <a:lnTo>
                    <a:pt x="153" y="394"/>
                  </a:lnTo>
                  <a:lnTo>
                    <a:pt x="148" y="381"/>
                  </a:lnTo>
                  <a:lnTo>
                    <a:pt x="153" y="367"/>
                  </a:lnTo>
                  <a:lnTo>
                    <a:pt x="168" y="350"/>
                  </a:lnTo>
                  <a:lnTo>
                    <a:pt x="182" y="337"/>
                  </a:lnTo>
                  <a:lnTo>
                    <a:pt x="220" y="315"/>
                  </a:lnTo>
                  <a:lnTo>
                    <a:pt x="239" y="311"/>
                  </a:lnTo>
                  <a:lnTo>
                    <a:pt x="254" y="306"/>
                  </a:lnTo>
                  <a:lnTo>
                    <a:pt x="311" y="306"/>
                  </a:lnTo>
                  <a:lnTo>
                    <a:pt x="359" y="302"/>
                  </a:lnTo>
                  <a:lnTo>
                    <a:pt x="398" y="293"/>
                  </a:lnTo>
                  <a:lnTo>
                    <a:pt x="431" y="284"/>
                  </a:lnTo>
                  <a:lnTo>
                    <a:pt x="455" y="280"/>
                  </a:lnTo>
                  <a:lnTo>
                    <a:pt x="474" y="267"/>
                  </a:lnTo>
                  <a:lnTo>
                    <a:pt x="484" y="258"/>
                  </a:lnTo>
                  <a:lnTo>
                    <a:pt x="494" y="249"/>
                  </a:lnTo>
                  <a:lnTo>
                    <a:pt x="494" y="241"/>
                  </a:lnTo>
                  <a:lnTo>
                    <a:pt x="494" y="232"/>
                  </a:lnTo>
                  <a:lnTo>
                    <a:pt x="474" y="219"/>
                  </a:lnTo>
                  <a:lnTo>
                    <a:pt x="450" y="210"/>
                  </a:lnTo>
                  <a:lnTo>
                    <a:pt x="422" y="214"/>
                  </a:lnTo>
                  <a:lnTo>
                    <a:pt x="402" y="219"/>
                  </a:lnTo>
                  <a:lnTo>
                    <a:pt x="383" y="219"/>
                  </a:lnTo>
                  <a:lnTo>
                    <a:pt x="331" y="214"/>
                  </a:lnTo>
                  <a:lnTo>
                    <a:pt x="263" y="210"/>
                  </a:lnTo>
                  <a:lnTo>
                    <a:pt x="201" y="210"/>
                  </a:lnTo>
                  <a:lnTo>
                    <a:pt x="134" y="214"/>
                  </a:lnTo>
                  <a:lnTo>
                    <a:pt x="76" y="232"/>
                  </a:lnTo>
                  <a:lnTo>
                    <a:pt x="52" y="249"/>
                  </a:lnTo>
                  <a:lnTo>
                    <a:pt x="33" y="267"/>
                  </a:lnTo>
                  <a:lnTo>
                    <a:pt x="19" y="293"/>
                  </a:lnTo>
                  <a:lnTo>
                    <a:pt x="9" y="324"/>
                  </a:lnTo>
                  <a:lnTo>
                    <a:pt x="4" y="367"/>
                  </a:lnTo>
                  <a:lnTo>
                    <a:pt x="0" y="424"/>
                  </a:lnTo>
                  <a:lnTo>
                    <a:pt x="4" y="499"/>
                  </a:lnTo>
                  <a:lnTo>
                    <a:pt x="4" y="582"/>
                  </a:lnTo>
                  <a:lnTo>
                    <a:pt x="9" y="674"/>
                  </a:lnTo>
                  <a:lnTo>
                    <a:pt x="19" y="770"/>
                  </a:lnTo>
                  <a:lnTo>
                    <a:pt x="33" y="975"/>
                  </a:lnTo>
                  <a:lnTo>
                    <a:pt x="38" y="1080"/>
                  </a:lnTo>
                  <a:lnTo>
                    <a:pt x="48" y="1181"/>
                  </a:lnTo>
                  <a:lnTo>
                    <a:pt x="52" y="1282"/>
                  </a:lnTo>
                  <a:lnTo>
                    <a:pt x="57" y="1369"/>
                  </a:lnTo>
                  <a:lnTo>
                    <a:pt x="62" y="1452"/>
                  </a:lnTo>
                  <a:lnTo>
                    <a:pt x="62" y="1522"/>
                  </a:lnTo>
                  <a:lnTo>
                    <a:pt x="62" y="1579"/>
                  </a:lnTo>
                  <a:lnTo>
                    <a:pt x="62" y="1605"/>
                  </a:lnTo>
                  <a:lnTo>
                    <a:pt x="57" y="1623"/>
                  </a:lnTo>
                  <a:lnTo>
                    <a:pt x="43" y="1724"/>
                  </a:lnTo>
                  <a:lnTo>
                    <a:pt x="38" y="1815"/>
                  </a:lnTo>
                  <a:lnTo>
                    <a:pt x="38" y="1903"/>
                  </a:lnTo>
                  <a:lnTo>
                    <a:pt x="43" y="1982"/>
                  </a:lnTo>
                  <a:lnTo>
                    <a:pt x="52" y="2052"/>
                  </a:lnTo>
                  <a:lnTo>
                    <a:pt x="67" y="2117"/>
                  </a:lnTo>
                  <a:lnTo>
                    <a:pt x="86" y="2174"/>
                  </a:lnTo>
                  <a:lnTo>
                    <a:pt x="110" y="2227"/>
                  </a:lnTo>
                  <a:lnTo>
                    <a:pt x="139" y="2275"/>
                  </a:lnTo>
                  <a:lnTo>
                    <a:pt x="172" y="2318"/>
                  </a:lnTo>
                  <a:lnTo>
                    <a:pt x="206" y="2353"/>
                  </a:lnTo>
                  <a:lnTo>
                    <a:pt x="244" y="2388"/>
                  </a:lnTo>
                  <a:lnTo>
                    <a:pt x="283" y="2415"/>
                  </a:lnTo>
                  <a:lnTo>
                    <a:pt x="321" y="2437"/>
                  </a:lnTo>
                  <a:lnTo>
                    <a:pt x="407" y="2476"/>
                  </a:lnTo>
                  <a:lnTo>
                    <a:pt x="498" y="2498"/>
                  </a:lnTo>
                  <a:lnTo>
                    <a:pt x="585" y="2511"/>
                  </a:lnTo>
                  <a:lnTo>
                    <a:pt x="666" y="2515"/>
                  </a:lnTo>
                  <a:lnTo>
                    <a:pt x="738" y="2515"/>
                  </a:lnTo>
                  <a:lnTo>
                    <a:pt x="805" y="2507"/>
                  </a:lnTo>
                  <a:lnTo>
                    <a:pt x="853" y="2502"/>
                  </a:lnTo>
                  <a:lnTo>
                    <a:pt x="872" y="2498"/>
                  </a:lnTo>
                  <a:lnTo>
                    <a:pt x="887" y="2498"/>
                  </a:lnTo>
                  <a:lnTo>
                    <a:pt x="892" y="2493"/>
                  </a:lnTo>
                  <a:lnTo>
                    <a:pt x="896" y="2493"/>
                  </a:lnTo>
                  <a:lnTo>
                    <a:pt x="858" y="2463"/>
                  </a:lnTo>
                  <a:lnTo>
                    <a:pt x="829" y="2428"/>
                  </a:lnTo>
                  <a:lnTo>
                    <a:pt x="800" y="2397"/>
                  </a:lnTo>
                  <a:lnTo>
                    <a:pt x="781" y="2367"/>
                  </a:lnTo>
                  <a:lnTo>
                    <a:pt x="767" y="2336"/>
                  </a:lnTo>
                  <a:lnTo>
                    <a:pt x="757" y="2305"/>
                  </a:lnTo>
                  <a:lnTo>
                    <a:pt x="748" y="2248"/>
                  </a:lnTo>
                  <a:lnTo>
                    <a:pt x="748" y="2196"/>
                  </a:lnTo>
                  <a:lnTo>
                    <a:pt x="753" y="2148"/>
                  </a:lnTo>
                  <a:lnTo>
                    <a:pt x="753" y="2104"/>
                  </a:lnTo>
                  <a:lnTo>
                    <a:pt x="753" y="2065"/>
                  </a:lnTo>
                  <a:lnTo>
                    <a:pt x="743" y="2012"/>
                  </a:lnTo>
                  <a:lnTo>
                    <a:pt x="733" y="1964"/>
                  </a:lnTo>
                  <a:lnTo>
                    <a:pt x="724" y="1925"/>
                  </a:lnTo>
                  <a:lnTo>
                    <a:pt x="714" y="1885"/>
                  </a:lnTo>
                  <a:lnTo>
                    <a:pt x="709" y="1855"/>
                  </a:lnTo>
                  <a:lnTo>
                    <a:pt x="700" y="1828"/>
                  </a:lnTo>
                  <a:lnTo>
                    <a:pt x="685" y="1785"/>
                  </a:lnTo>
                  <a:lnTo>
                    <a:pt x="666" y="1759"/>
                  </a:lnTo>
                  <a:lnTo>
                    <a:pt x="652" y="1745"/>
                  </a:lnTo>
                  <a:lnTo>
                    <a:pt x="633" y="1741"/>
                  </a:lnTo>
                  <a:lnTo>
                    <a:pt x="613" y="1745"/>
                  </a:lnTo>
                  <a:lnTo>
                    <a:pt x="575" y="1767"/>
                  </a:lnTo>
                  <a:lnTo>
                    <a:pt x="546" y="1785"/>
                  </a:lnTo>
                  <a:lnTo>
                    <a:pt x="527" y="1802"/>
                  </a:lnTo>
                  <a:lnTo>
                    <a:pt x="518" y="1815"/>
                  </a:lnTo>
                  <a:lnTo>
                    <a:pt x="513" y="1833"/>
                  </a:lnTo>
                  <a:lnTo>
                    <a:pt x="513" y="1846"/>
                  </a:lnTo>
                  <a:lnTo>
                    <a:pt x="522" y="1877"/>
                  </a:lnTo>
                  <a:lnTo>
                    <a:pt x="537" y="1920"/>
                  </a:lnTo>
                  <a:lnTo>
                    <a:pt x="542" y="1951"/>
                  </a:lnTo>
                  <a:lnTo>
                    <a:pt x="542" y="1977"/>
                  </a:lnTo>
                  <a:lnTo>
                    <a:pt x="542" y="1990"/>
                  </a:lnTo>
                  <a:lnTo>
                    <a:pt x="532" y="1999"/>
                  </a:lnTo>
                  <a:lnTo>
                    <a:pt x="522" y="2003"/>
                  </a:lnTo>
                  <a:lnTo>
                    <a:pt x="513" y="2003"/>
                  </a:lnTo>
                  <a:lnTo>
                    <a:pt x="498" y="1995"/>
                  </a:lnTo>
                  <a:lnTo>
                    <a:pt x="470" y="1977"/>
                  </a:lnTo>
                  <a:lnTo>
                    <a:pt x="441" y="1951"/>
                  </a:lnTo>
                  <a:lnTo>
                    <a:pt x="422" y="1933"/>
                  </a:lnTo>
                  <a:lnTo>
                    <a:pt x="412" y="1929"/>
                  </a:lnTo>
                  <a:lnTo>
                    <a:pt x="412" y="1925"/>
                  </a:lnTo>
                  <a:lnTo>
                    <a:pt x="393" y="1947"/>
                  </a:lnTo>
                  <a:lnTo>
                    <a:pt x="378" y="1973"/>
                  </a:lnTo>
                  <a:lnTo>
                    <a:pt x="374" y="2008"/>
                  </a:lnTo>
                  <a:lnTo>
                    <a:pt x="383" y="2043"/>
                  </a:lnTo>
                  <a:lnTo>
                    <a:pt x="412" y="2100"/>
                  </a:lnTo>
                  <a:lnTo>
                    <a:pt x="431" y="2148"/>
                  </a:lnTo>
                  <a:lnTo>
                    <a:pt x="446" y="2187"/>
                  </a:lnTo>
                  <a:lnTo>
                    <a:pt x="455" y="2218"/>
                  </a:lnTo>
                  <a:lnTo>
                    <a:pt x="455" y="2244"/>
                  </a:lnTo>
                  <a:lnTo>
                    <a:pt x="455" y="2262"/>
                  </a:lnTo>
                  <a:lnTo>
                    <a:pt x="450" y="2270"/>
                  </a:lnTo>
                  <a:lnTo>
                    <a:pt x="446" y="2279"/>
                  </a:lnTo>
                  <a:lnTo>
                    <a:pt x="436" y="2283"/>
                  </a:lnTo>
                  <a:lnTo>
                    <a:pt x="422" y="2279"/>
                  </a:lnTo>
                  <a:lnTo>
                    <a:pt x="398" y="2270"/>
                  </a:lnTo>
                  <a:lnTo>
                    <a:pt x="374" y="2248"/>
                  </a:lnTo>
                  <a:lnTo>
                    <a:pt x="355" y="2227"/>
                  </a:lnTo>
                  <a:lnTo>
                    <a:pt x="326" y="2183"/>
                  </a:lnTo>
                  <a:lnTo>
                    <a:pt x="307" y="2143"/>
                  </a:lnTo>
                  <a:lnTo>
                    <a:pt x="292" y="2108"/>
                  </a:lnTo>
                  <a:lnTo>
                    <a:pt x="283" y="2073"/>
                  </a:lnTo>
                  <a:lnTo>
                    <a:pt x="278" y="2008"/>
                  </a:lnTo>
                  <a:lnTo>
                    <a:pt x="283" y="1955"/>
                  </a:lnTo>
                  <a:lnTo>
                    <a:pt x="297" y="1907"/>
                  </a:lnTo>
                  <a:lnTo>
                    <a:pt x="316" y="1863"/>
                  </a:lnTo>
                  <a:lnTo>
                    <a:pt x="326" y="1833"/>
                  </a:lnTo>
                  <a:lnTo>
                    <a:pt x="326" y="1802"/>
                  </a:lnTo>
                  <a:lnTo>
                    <a:pt x="316" y="1750"/>
                  </a:lnTo>
                  <a:lnTo>
                    <a:pt x="311" y="1702"/>
                  </a:lnTo>
                  <a:lnTo>
                    <a:pt x="316" y="1658"/>
                  </a:lnTo>
                  <a:lnTo>
                    <a:pt x="321" y="1614"/>
                  </a:lnTo>
                  <a:lnTo>
                    <a:pt x="345" y="1544"/>
                  </a:lnTo>
                  <a:lnTo>
                    <a:pt x="383" y="1487"/>
                  </a:lnTo>
                  <a:lnTo>
                    <a:pt x="422" y="1439"/>
                  </a:lnTo>
                  <a:lnTo>
                    <a:pt x="460" y="1404"/>
                  </a:lnTo>
                  <a:lnTo>
                    <a:pt x="489" y="1378"/>
                  </a:lnTo>
                  <a:lnTo>
                    <a:pt x="508" y="1356"/>
                  </a:lnTo>
                  <a:lnTo>
                    <a:pt x="527" y="1325"/>
                  </a:lnTo>
                  <a:lnTo>
                    <a:pt x="532" y="1295"/>
                  </a:lnTo>
                  <a:lnTo>
                    <a:pt x="532" y="1277"/>
                  </a:lnTo>
                  <a:lnTo>
                    <a:pt x="532" y="1255"/>
                  </a:lnTo>
                  <a:lnTo>
                    <a:pt x="532" y="1229"/>
                  </a:lnTo>
                  <a:lnTo>
                    <a:pt x="537" y="1199"/>
                  </a:lnTo>
                  <a:lnTo>
                    <a:pt x="542" y="1164"/>
                  </a:lnTo>
                  <a:lnTo>
                    <a:pt x="551" y="1137"/>
                  </a:lnTo>
                  <a:lnTo>
                    <a:pt x="561" y="1115"/>
                  </a:lnTo>
                  <a:lnTo>
                    <a:pt x="570" y="1102"/>
                  </a:lnTo>
                  <a:lnTo>
                    <a:pt x="585" y="1089"/>
                  </a:lnTo>
                  <a:lnTo>
                    <a:pt x="594" y="1085"/>
                  </a:lnTo>
                  <a:lnTo>
                    <a:pt x="613" y="1085"/>
                  </a:lnTo>
                  <a:lnTo>
                    <a:pt x="633" y="1098"/>
                  </a:lnTo>
                  <a:lnTo>
                    <a:pt x="647" y="1120"/>
                  </a:lnTo>
                  <a:lnTo>
                    <a:pt x="657" y="1142"/>
                  </a:lnTo>
                  <a:lnTo>
                    <a:pt x="657" y="1168"/>
                  </a:lnTo>
                  <a:lnTo>
                    <a:pt x="652" y="1207"/>
                  </a:lnTo>
                  <a:lnTo>
                    <a:pt x="657" y="1238"/>
                  </a:lnTo>
                  <a:lnTo>
                    <a:pt x="661" y="1260"/>
                  </a:lnTo>
                  <a:lnTo>
                    <a:pt x="666" y="1277"/>
                  </a:lnTo>
                  <a:lnTo>
                    <a:pt x="676" y="1286"/>
                  </a:lnTo>
                  <a:lnTo>
                    <a:pt x="685" y="1290"/>
                  </a:lnTo>
                  <a:lnTo>
                    <a:pt x="700" y="1290"/>
                  </a:lnTo>
                  <a:lnTo>
                    <a:pt x="714" y="1282"/>
                  </a:lnTo>
                  <a:lnTo>
                    <a:pt x="743" y="1260"/>
                  </a:lnTo>
                  <a:lnTo>
                    <a:pt x="776" y="1229"/>
                  </a:lnTo>
                  <a:lnTo>
                    <a:pt x="805" y="1199"/>
                  </a:lnTo>
                  <a:lnTo>
                    <a:pt x="829" y="1168"/>
                  </a:lnTo>
                  <a:lnTo>
                    <a:pt x="858" y="1133"/>
                  </a:lnTo>
                  <a:lnTo>
                    <a:pt x="882" y="1107"/>
                  </a:lnTo>
                  <a:lnTo>
                    <a:pt x="901" y="1089"/>
                  </a:lnTo>
                  <a:lnTo>
                    <a:pt x="920" y="1080"/>
                  </a:lnTo>
                  <a:lnTo>
                    <a:pt x="935" y="1076"/>
                  </a:lnTo>
                  <a:lnTo>
                    <a:pt x="944" y="1076"/>
                  </a:lnTo>
                  <a:lnTo>
                    <a:pt x="954" y="1085"/>
                  </a:lnTo>
                  <a:lnTo>
                    <a:pt x="959" y="1094"/>
                  </a:lnTo>
                  <a:lnTo>
                    <a:pt x="964" y="1124"/>
                  </a:lnTo>
                  <a:lnTo>
                    <a:pt x="964" y="1159"/>
                  </a:lnTo>
                  <a:lnTo>
                    <a:pt x="954" y="1190"/>
                  </a:lnTo>
                  <a:lnTo>
                    <a:pt x="944" y="1212"/>
                  </a:lnTo>
                  <a:lnTo>
                    <a:pt x="925" y="1242"/>
                  </a:lnTo>
                  <a:lnTo>
                    <a:pt x="906" y="1277"/>
                  </a:lnTo>
                  <a:lnTo>
                    <a:pt x="896" y="1308"/>
                  </a:lnTo>
                  <a:lnTo>
                    <a:pt x="901" y="1330"/>
                  </a:lnTo>
                  <a:lnTo>
                    <a:pt x="911" y="1374"/>
                  </a:lnTo>
                  <a:lnTo>
                    <a:pt x="911" y="1417"/>
                  </a:lnTo>
                  <a:lnTo>
                    <a:pt x="906" y="1457"/>
                  </a:lnTo>
                  <a:lnTo>
                    <a:pt x="892" y="1492"/>
                  </a:lnTo>
                  <a:lnTo>
                    <a:pt x="877" y="1522"/>
                  </a:lnTo>
                  <a:lnTo>
                    <a:pt x="863" y="1544"/>
                  </a:lnTo>
                  <a:lnTo>
                    <a:pt x="848" y="1562"/>
                  </a:lnTo>
                  <a:lnTo>
                    <a:pt x="839" y="1566"/>
                  </a:lnTo>
                  <a:lnTo>
                    <a:pt x="815" y="1579"/>
                  </a:lnTo>
                  <a:lnTo>
                    <a:pt x="786" y="1601"/>
                  </a:lnTo>
                  <a:lnTo>
                    <a:pt x="772" y="1619"/>
                  </a:lnTo>
                  <a:lnTo>
                    <a:pt x="757" y="1640"/>
                  </a:lnTo>
                  <a:lnTo>
                    <a:pt x="753" y="1667"/>
                  </a:lnTo>
                  <a:lnTo>
                    <a:pt x="748" y="1697"/>
                  </a:lnTo>
                  <a:lnTo>
                    <a:pt x="753" y="1737"/>
                  </a:lnTo>
                  <a:lnTo>
                    <a:pt x="767" y="1776"/>
                  </a:lnTo>
                  <a:lnTo>
                    <a:pt x="805" y="1868"/>
                  </a:lnTo>
                  <a:lnTo>
                    <a:pt x="824" y="1916"/>
                  </a:lnTo>
                  <a:lnTo>
                    <a:pt x="844" y="1955"/>
                  </a:lnTo>
                  <a:lnTo>
                    <a:pt x="853" y="1990"/>
                  </a:lnTo>
                  <a:lnTo>
                    <a:pt x="858" y="2021"/>
                  </a:lnTo>
                  <a:lnTo>
                    <a:pt x="863" y="2108"/>
                  </a:lnTo>
                  <a:lnTo>
                    <a:pt x="868" y="2187"/>
                  </a:lnTo>
                  <a:lnTo>
                    <a:pt x="882" y="2257"/>
                  </a:lnTo>
                  <a:lnTo>
                    <a:pt x="896" y="2314"/>
                  </a:lnTo>
                  <a:lnTo>
                    <a:pt x="916" y="2367"/>
                  </a:lnTo>
                  <a:lnTo>
                    <a:pt x="935" y="2410"/>
                  </a:lnTo>
                  <a:lnTo>
                    <a:pt x="959" y="2445"/>
                  </a:lnTo>
                  <a:lnTo>
                    <a:pt x="983" y="2476"/>
                  </a:lnTo>
                  <a:lnTo>
                    <a:pt x="1011" y="2498"/>
                  </a:lnTo>
                  <a:lnTo>
                    <a:pt x="1035" y="2515"/>
                  </a:lnTo>
                  <a:lnTo>
                    <a:pt x="1064" y="2528"/>
                  </a:lnTo>
                  <a:lnTo>
                    <a:pt x="1088" y="2537"/>
                  </a:lnTo>
                  <a:lnTo>
                    <a:pt x="1136" y="2546"/>
                  </a:lnTo>
                  <a:lnTo>
                    <a:pt x="1179" y="2546"/>
                  </a:lnTo>
                  <a:lnTo>
                    <a:pt x="1208" y="2546"/>
                  </a:lnTo>
                  <a:lnTo>
                    <a:pt x="1251" y="2542"/>
                  </a:lnTo>
                  <a:lnTo>
                    <a:pt x="1309" y="2537"/>
                  </a:lnTo>
                  <a:lnTo>
                    <a:pt x="1381" y="2537"/>
                  </a:lnTo>
                  <a:lnTo>
                    <a:pt x="1462" y="2533"/>
                  </a:lnTo>
                  <a:lnTo>
                    <a:pt x="1553" y="2528"/>
                  </a:lnTo>
                  <a:lnTo>
                    <a:pt x="1649" y="2524"/>
                  </a:lnTo>
                  <a:lnTo>
                    <a:pt x="1750" y="2520"/>
                  </a:lnTo>
                  <a:lnTo>
                    <a:pt x="1961" y="2507"/>
                  </a:lnTo>
                  <a:lnTo>
                    <a:pt x="2167" y="2498"/>
                  </a:lnTo>
                  <a:lnTo>
                    <a:pt x="2263" y="2489"/>
                  </a:lnTo>
                  <a:lnTo>
                    <a:pt x="2354" y="2485"/>
                  </a:lnTo>
                  <a:lnTo>
                    <a:pt x="2440" y="2480"/>
                  </a:lnTo>
                  <a:lnTo>
                    <a:pt x="2512" y="2472"/>
                  </a:lnTo>
                  <a:lnTo>
                    <a:pt x="2575" y="2467"/>
                  </a:lnTo>
                  <a:lnTo>
                    <a:pt x="2623" y="2458"/>
                  </a:lnTo>
                  <a:lnTo>
                    <a:pt x="2656" y="2450"/>
                  </a:lnTo>
                  <a:lnTo>
                    <a:pt x="2680" y="2441"/>
                  </a:lnTo>
                  <a:lnTo>
                    <a:pt x="2695" y="2428"/>
                  </a:lnTo>
                  <a:lnTo>
                    <a:pt x="2704" y="2419"/>
                  </a:lnTo>
                  <a:lnTo>
                    <a:pt x="2704" y="2406"/>
                  </a:lnTo>
                  <a:lnTo>
                    <a:pt x="2695" y="2397"/>
                  </a:lnTo>
                  <a:lnTo>
                    <a:pt x="2680" y="2388"/>
                  </a:lnTo>
                  <a:lnTo>
                    <a:pt x="2666" y="2375"/>
                  </a:lnTo>
                  <a:lnTo>
                    <a:pt x="2618" y="2362"/>
                  </a:lnTo>
                  <a:lnTo>
                    <a:pt x="2570" y="2349"/>
                  </a:lnTo>
                  <a:lnTo>
                    <a:pt x="2527" y="2345"/>
                  </a:lnTo>
                  <a:lnTo>
                    <a:pt x="2440" y="2336"/>
                  </a:lnTo>
                  <a:lnTo>
                    <a:pt x="2369" y="2318"/>
                  </a:lnTo>
                  <a:lnTo>
                    <a:pt x="2311" y="2292"/>
                  </a:lnTo>
                  <a:lnTo>
                    <a:pt x="2268" y="2266"/>
                  </a:lnTo>
                  <a:lnTo>
                    <a:pt x="2234" y="2235"/>
                  </a:lnTo>
                  <a:lnTo>
                    <a:pt x="2215" y="2209"/>
                  </a:lnTo>
                  <a:lnTo>
                    <a:pt x="2205" y="2192"/>
                  </a:lnTo>
                  <a:lnTo>
                    <a:pt x="2201" y="2183"/>
                  </a:lnTo>
                  <a:lnTo>
                    <a:pt x="2201" y="2178"/>
                  </a:lnTo>
                  <a:lnTo>
                    <a:pt x="2201" y="2165"/>
                  </a:lnTo>
                  <a:lnTo>
                    <a:pt x="2191" y="2148"/>
                  </a:lnTo>
                  <a:lnTo>
                    <a:pt x="2186" y="2126"/>
                  </a:lnTo>
                  <a:lnTo>
                    <a:pt x="2167" y="2100"/>
                  </a:lnTo>
                  <a:lnTo>
                    <a:pt x="2148" y="2078"/>
                  </a:lnTo>
                  <a:lnTo>
                    <a:pt x="2119" y="2060"/>
                  </a:lnTo>
                  <a:lnTo>
                    <a:pt x="2081" y="2047"/>
                  </a:lnTo>
                  <a:lnTo>
                    <a:pt x="2033" y="2030"/>
                  </a:lnTo>
                  <a:lnTo>
                    <a:pt x="1999" y="2012"/>
                  </a:lnTo>
                  <a:lnTo>
                    <a:pt x="1971" y="1995"/>
                  </a:lnTo>
                  <a:lnTo>
                    <a:pt x="1951" y="1977"/>
                  </a:lnTo>
                  <a:lnTo>
                    <a:pt x="1937" y="1955"/>
                  </a:lnTo>
                  <a:lnTo>
                    <a:pt x="1932" y="1933"/>
                  </a:lnTo>
                  <a:lnTo>
                    <a:pt x="1932" y="1912"/>
                  </a:lnTo>
                  <a:lnTo>
                    <a:pt x="1937" y="1894"/>
                  </a:lnTo>
                  <a:lnTo>
                    <a:pt x="1956" y="1850"/>
                  </a:lnTo>
                  <a:lnTo>
                    <a:pt x="1985" y="1815"/>
                  </a:lnTo>
                  <a:lnTo>
                    <a:pt x="2023" y="1789"/>
                  </a:lnTo>
                  <a:lnTo>
                    <a:pt x="2052" y="1767"/>
                  </a:lnTo>
                  <a:lnTo>
                    <a:pt x="2071" y="1754"/>
                  </a:lnTo>
                  <a:lnTo>
                    <a:pt x="2086" y="1741"/>
                  </a:lnTo>
                  <a:lnTo>
                    <a:pt x="2086" y="1732"/>
                  </a:lnTo>
                  <a:lnTo>
                    <a:pt x="2086" y="1724"/>
                  </a:lnTo>
                  <a:lnTo>
                    <a:pt x="2076" y="1715"/>
                  </a:lnTo>
                  <a:lnTo>
                    <a:pt x="2062" y="1706"/>
                  </a:lnTo>
                  <a:lnTo>
                    <a:pt x="2028" y="1684"/>
                  </a:lnTo>
                  <a:lnTo>
                    <a:pt x="1990" y="1658"/>
                  </a:lnTo>
                  <a:lnTo>
                    <a:pt x="1961" y="1632"/>
                  </a:lnTo>
                  <a:lnTo>
                    <a:pt x="1937" y="1601"/>
                  </a:lnTo>
                  <a:lnTo>
                    <a:pt x="1918" y="1566"/>
                  </a:lnTo>
                  <a:lnTo>
                    <a:pt x="1908" y="1527"/>
                  </a:lnTo>
                  <a:lnTo>
                    <a:pt x="1903" y="1483"/>
                  </a:lnTo>
                  <a:lnTo>
                    <a:pt x="1903" y="1435"/>
                  </a:lnTo>
                  <a:lnTo>
                    <a:pt x="1903" y="1382"/>
                  </a:lnTo>
                  <a:lnTo>
                    <a:pt x="1903" y="1356"/>
                  </a:lnTo>
                  <a:lnTo>
                    <a:pt x="1908" y="1334"/>
                  </a:lnTo>
                  <a:lnTo>
                    <a:pt x="1923" y="1299"/>
                  </a:lnTo>
                  <a:lnTo>
                    <a:pt x="1937" y="1282"/>
                  </a:lnTo>
                  <a:lnTo>
                    <a:pt x="1956" y="1269"/>
                  </a:lnTo>
                  <a:lnTo>
                    <a:pt x="1975" y="1269"/>
                  </a:lnTo>
                  <a:lnTo>
                    <a:pt x="1990" y="1269"/>
                  </a:lnTo>
                  <a:lnTo>
                    <a:pt x="1999" y="1273"/>
                  </a:lnTo>
                  <a:lnTo>
                    <a:pt x="2004" y="1273"/>
                  </a:lnTo>
                  <a:lnTo>
                    <a:pt x="2014" y="1277"/>
                  </a:lnTo>
                  <a:lnTo>
                    <a:pt x="2033" y="1282"/>
                  </a:lnTo>
                  <a:lnTo>
                    <a:pt x="2057" y="1295"/>
                  </a:lnTo>
                  <a:lnTo>
                    <a:pt x="2095" y="1304"/>
                  </a:lnTo>
                  <a:lnTo>
                    <a:pt x="2129" y="1312"/>
                  </a:lnTo>
                  <a:lnTo>
                    <a:pt x="2167" y="1317"/>
                  </a:lnTo>
                  <a:lnTo>
                    <a:pt x="2201" y="1317"/>
                  </a:lnTo>
                  <a:lnTo>
                    <a:pt x="2229" y="1308"/>
                  </a:lnTo>
                  <a:lnTo>
                    <a:pt x="2249" y="1295"/>
                  </a:lnTo>
                  <a:lnTo>
                    <a:pt x="2263" y="1282"/>
                  </a:lnTo>
                  <a:lnTo>
                    <a:pt x="2268" y="1269"/>
                  </a:lnTo>
                  <a:lnTo>
                    <a:pt x="2268" y="1260"/>
                  </a:lnTo>
                  <a:lnTo>
                    <a:pt x="2263" y="1251"/>
                  </a:lnTo>
                  <a:lnTo>
                    <a:pt x="2258" y="1247"/>
                  </a:lnTo>
                  <a:lnTo>
                    <a:pt x="2249" y="1247"/>
                  </a:lnTo>
                  <a:lnTo>
                    <a:pt x="2234" y="1251"/>
                  </a:lnTo>
                  <a:lnTo>
                    <a:pt x="2215" y="1255"/>
                  </a:lnTo>
                  <a:lnTo>
                    <a:pt x="2181" y="1255"/>
                  </a:lnTo>
                  <a:lnTo>
                    <a:pt x="2143" y="1251"/>
                  </a:lnTo>
                  <a:lnTo>
                    <a:pt x="2095" y="1242"/>
                  </a:lnTo>
                  <a:lnTo>
                    <a:pt x="2052" y="1229"/>
                  </a:lnTo>
                  <a:lnTo>
                    <a:pt x="2009" y="1207"/>
                  </a:lnTo>
                  <a:lnTo>
                    <a:pt x="1980" y="1177"/>
                  </a:lnTo>
                  <a:lnTo>
                    <a:pt x="1961" y="1142"/>
                  </a:lnTo>
                  <a:lnTo>
                    <a:pt x="1956" y="1107"/>
                  </a:lnTo>
                  <a:lnTo>
                    <a:pt x="1961" y="1089"/>
                  </a:lnTo>
                  <a:lnTo>
                    <a:pt x="1971" y="1076"/>
                  </a:lnTo>
                  <a:lnTo>
                    <a:pt x="1980" y="1076"/>
                  </a:lnTo>
                  <a:lnTo>
                    <a:pt x="1994" y="1076"/>
                  </a:lnTo>
                  <a:lnTo>
                    <a:pt x="2014" y="1085"/>
                  </a:lnTo>
                  <a:lnTo>
                    <a:pt x="2028" y="1089"/>
                  </a:lnTo>
                  <a:lnTo>
                    <a:pt x="2038" y="1094"/>
                  </a:lnTo>
                  <a:lnTo>
                    <a:pt x="2052" y="1107"/>
                  </a:lnTo>
                  <a:lnTo>
                    <a:pt x="2066" y="1120"/>
                  </a:lnTo>
                  <a:lnTo>
                    <a:pt x="2086" y="1133"/>
                  </a:lnTo>
                  <a:lnTo>
                    <a:pt x="2105" y="1146"/>
                  </a:lnTo>
                  <a:lnTo>
                    <a:pt x="2124" y="1155"/>
                  </a:lnTo>
                  <a:lnTo>
                    <a:pt x="2148" y="1168"/>
                  </a:lnTo>
                  <a:lnTo>
                    <a:pt x="2172" y="1177"/>
                  </a:lnTo>
                  <a:lnTo>
                    <a:pt x="2201" y="1185"/>
                  </a:lnTo>
                  <a:lnTo>
                    <a:pt x="2215" y="1185"/>
                  </a:lnTo>
                  <a:lnTo>
                    <a:pt x="2220" y="1181"/>
                  </a:lnTo>
                  <a:lnTo>
                    <a:pt x="2215" y="1168"/>
                  </a:lnTo>
                  <a:lnTo>
                    <a:pt x="2210" y="1159"/>
                  </a:lnTo>
                  <a:lnTo>
                    <a:pt x="2205" y="1150"/>
                  </a:lnTo>
                  <a:lnTo>
                    <a:pt x="2201" y="1146"/>
                  </a:lnTo>
                  <a:lnTo>
                    <a:pt x="2191" y="1137"/>
                  </a:lnTo>
                  <a:lnTo>
                    <a:pt x="2181" y="1129"/>
                  </a:lnTo>
                  <a:lnTo>
                    <a:pt x="2167" y="1115"/>
                  </a:lnTo>
                  <a:lnTo>
                    <a:pt x="2148" y="1098"/>
                  </a:lnTo>
                  <a:lnTo>
                    <a:pt x="2119" y="1072"/>
                  </a:lnTo>
                  <a:lnTo>
                    <a:pt x="2090" y="1045"/>
                  </a:lnTo>
                  <a:lnTo>
                    <a:pt x="2062" y="1032"/>
                  </a:lnTo>
                  <a:lnTo>
                    <a:pt x="2028" y="1019"/>
                  </a:lnTo>
                  <a:lnTo>
                    <a:pt x="1999" y="1015"/>
                  </a:lnTo>
                  <a:lnTo>
                    <a:pt x="1932" y="1015"/>
                  </a:lnTo>
                  <a:lnTo>
                    <a:pt x="1865" y="1019"/>
                  </a:lnTo>
                  <a:lnTo>
                    <a:pt x="1841" y="1024"/>
                  </a:lnTo>
                  <a:lnTo>
                    <a:pt x="1822" y="1028"/>
                  </a:lnTo>
                  <a:lnTo>
                    <a:pt x="1807" y="1037"/>
                  </a:lnTo>
                  <a:lnTo>
                    <a:pt x="1803" y="1050"/>
                  </a:lnTo>
                  <a:lnTo>
                    <a:pt x="1803" y="1072"/>
                  </a:lnTo>
                  <a:lnTo>
                    <a:pt x="1803" y="1076"/>
                  </a:lnTo>
                  <a:lnTo>
                    <a:pt x="1803" y="1080"/>
                  </a:lnTo>
                  <a:lnTo>
                    <a:pt x="1803" y="1089"/>
                  </a:lnTo>
                  <a:lnTo>
                    <a:pt x="1798" y="1111"/>
                  </a:lnTo>
                  <a:lnTo>
                    <a:pt x="1798" y="1142"/>
                  </a:lnTo>
                  <a:lnTo>
                    <a:pt x="1793" y="1190"/>
                  </a:lnTo>
                  <a:lnTo>
                    <a:pt x="1788" y="1251"/>
                  </a:lnTo>
                  <a:lnTo>
                    <a:pt x="1779" y="1317"/>
                  </a:lnTo>
                  <a:lnTo>
                    <a:pt x="1774" y="1400"/>
                  </a:lnTo>
                  <a:lnTo>
                    <a:pt x="1769" y="1487"/>
                  </a:lnTo>
                  <a:lnTo>
                    <a:pt x="1769" y="1531"/>
                  </a:lnTo>
                  <a:lnTo>
                    <a:pt x="1764" y="1575"/>
                  </a:lnTo>
                  <a:lnTo>
                    <a:pt x="1760" y="1610"/>
                  </a:lnTo>
                  <a:lnTo>
                    <a:pt x="1760" y="1640"/>
                  </a:lnTo>
                  <a:lnTo>
                    <a:pt x="1750" y="1693"/>
                  </a:lnTo>
                  <a:lnTo>
                    <a:pt x="1740" y="1728"/>
                  </a:lnTo>
                  <a:lnTo>
                    <a:pt x="1731" y="1745"/>
                  </a:lnTo>
                  <a:lnTo>
                    <a:pt x="1721" y="1759"/>
                  </a:lnTo>
                  <a:lnTo>
                    <a:pt x="1712" y="1759"/>
                  </a:lnTo>
                  <a:lnTo>
                    <a:pt x="1702" y="1754"/>
                  </a:lnTo>
                  <a:lnTo>
                    <a:pt x="1697" y="1741"/>
                  </a:lnTo>
                  <a:lnTo>
                    <a:pt x="1692" y="1719"/>
                  </a:lnTo>
                  <a:lnTo>
                    <a:pt x="1683" y="1693"/>
                  </a:lnTo>
                  <a:lnTo>
                    <a:pt x="1678" y="1662"/>
                  </a:lnTo>
                  <a:lnTo>
                    <a:pt x="1673" y="1605"/>
                  </a:lnTo>
                  <a:lnTo>
                    <a:pt x="1668" y="1579"/>
                  </a:lnTo>
                  <a:lnTo>
                    <a:pt x="1668" y="1562"/>
                  </a:lnTo>
                  <a:lnTo>
                    <a:pt x="1668" y="1544"/>
                  </a:lnTo>
                  <a:lnTo>
                    <a:pt x="1664" y="1514"/>
                  </a:lnTo>
                  <a:lnTo>
                    <a:pt x="1659" y="1470"/>
                  </a:lnTo>
                  <a:lnTo>
                    <a:pt x="1654" y="1422"/>
                  </a:lnTo>
                  <a:lnTo>
                    <a:pt x="1654" y="1365"/>
                  </a:lnTo>
                  <a:lnTo>
                    <a:pt x="1649" y="1308"/>
                  </a:lnTo>
                  <a:lnTo>
                    <a:pt x="1654" y="1177"/>
                  </a:lnTo>
                  <a:lnTo>
                    <a:pt x="1659" y="1146"/>
                  </a:lnTo>
                  <a:lnTo>
                    <a:pt x="1659" y="1120"/>
                  </a:lnTo>
                  <a:lnTo>
                    <a:pt x="1664" y="1102"/>
                  </a:lnTo>
                  <a:lnTo>
                    <a:pt x="1664" y="1085"/>
                  </a:lnTo>
                  <a:lnTo>
                    <a:pt x="1668" y="1063"/>
                  </a:lnTo>
                  <a:lnTo>
                    <a:pt x="1668" y="1054"/>
                  </a:lnTo>
                  <a:lnTo>
                    <a:pt x="1659" y="1050"/>
                  </a:lnTo>
                  <a:lnTo>
                    <a:pt x="1644" y="1045"/>
                  </a:lnTo>
                  <a:lnTo>
                    <a:pt x="1620" y="1041"/>
                  </a:lnTo>
                  <a:lnTo>
                    <a:pt x="1587" y="1028"/>
                  </a:lnTo>
                  <a:lnTo>
                    <a:pt x="1549" y="1010"/>
                  </a:lnTo>
                  <a:lnTo>
                    <a:pt x="1529" y="993"/>
                  </a:lnTo>
                  <a:lnTo>
                    <a:pt x="1520" y="980"/>
                  </a:lnTo>
                  <a:lnTo>
                    <a:pt x="1520" y="962"/>
                  </a:lnTo>
                  <a:lnTo>
                    <a:pt x="1525" y="949"/>
                  </a:lnTo>
                  <a:lnTo>
                    <a:pt x="1539" y="940"/>
                  </a:lnTo>
                  <a:lnTo>
                    <a:pt x="1553" y="936"/>
                  </a:lnTo>
                  <a:lnTo>
                    <a:pt x="1568" y="932"/>
                  </a:lnTo>
                  <a:lnTo>
                    <a:pt x="1601" y="936"/>
                  </a:lnTo>
                  <a:lnTo>
                    <a:pt x="1635" y="945"/>
                  </a:lnTo>
                  <a:lnTo>
                    <a:pt x="1649" y="945"/>
                  </a:lnTo>
                  <a:lnTo>
                    <a:pt x="1664" y="945"/>
                  </a:lnTo>
                  <a:lnTo>
                    <a:pt x="1673" y="940"/>
                  </a:lnTo>
                  <a:lnTo>
                    <a:pt x="1678" y="927"/>
                  </a:lnTo>
                  <a:lnTo>
                    <a:pt x="1692" y="849"/>
                  </a:lnTo>
                  <a:lnTo>
                    <a:pt x="1697" y="779"/>
                  </a:lnTo>
                  <a:lnTo>
                    <a:pt x="1692" y="752"/>
                  </a:lnTo>
                  <a:lnTo>
                    <a:pt x="1688" y="726"/>
                  </a:lnTo>
                  <a:lnTo>
                    <a:pt x="1673" y="709"/>
                  </a:lnTo>
                  <a:lnTo>
                    <a:pt x="1654" y="696"/>
                  </a:lnTo>
                  <a:lnTo>
                    <a:pt x="1616" y="678"/>
                  </a:lnTo>
                  <a:lnTo>
                    <a:pt x="1587" y="665"/>
                  </a:lnTo>
                  <a:lnTo>
                    <a:pt x="1577" y="652"/>
                  </a:lnTo>
                  <a:lnTo>
                    <a:pt x="1573" y="639"/>
                  </a:lnTo>
                  <a:lnTo>
                    <a:pt x="1577" y="630"/>
                  </a:lnTo>
                  <a:lnTo>
                    <a:pt x="1592" y="621"/>
                  </a:lnTo>
                  <a:lnTo>
                    <a:pt x="1620" y="604"/>
                  </a:lnTo>
                  <a:lnTo>
                    <a:pt x="1635" y="595"/>
                  </a:lnTo>
                  <a:lnTo>
                    <a:pt x="1649" y="577"/>
                  </a:lnTo>
                  <a:lnTo>
                    <a:pt x="1654" y="560"/>
                  </a:lnTo>
                  <a:lnTo>
                    <a:pt x="1659" y="542"/>
                  </a:lnTo>
                  <a:lnTo>
                    <a:pt x="1654" y="525"/>
                  </a:lnTo>
                  <a:lnTo>
                    <a:pt x="1649" y="512"/>
                  </a:lnTo>
                  <a:lnTo>
                    <a:pt x="1635" y="503"/>
                  </a:lnTo>
                  <a:lnTo>
                    <a:pt x="1611" y="507"/>
                  </a:lnTo>
                  <a:lnTo>
                    <a:pt x="1568" y="516"/>
                  </a:lnTo>
                  <a:lnTo>
                    <a:pt x="1534" y="512"/>
                  </a:lnTo>
                  <a:lnTo>
                    <a:pt x="1515" y="499"/>
                  </a:lnTo>
                  <a:lnTo>
                    <a:pt x="1505" y="486"/>
                  </a:lnTo>
                  <a:lnTo>
                    <a:pt x="1501" y="464"/>
                  </a:lnTo>
                  <a:lnTo>
                    <a:pt x="1505" y="446"/>
                  </a:lnTo>
                  <a:lnTo>
                    <a:pt x="1510" y="429"/>
                  </a:lnTo>
                  <a:lnTo>
                    <a:pt x="1520" y="420"/>
                  </a:lnTo>
                  <a:lnTo>
                    <a:pt x="1539" y="411"/>
                  </a:lnTo>
                  <a:lnTo>
                    <a:pt x="1558" y="402"/>
                  </a:lnTo>
                  <a:lnTo>
                    <a:pt x="1568" y="394"/>
                  </a:lnTo>
                  <a:lnTo>
                    <a:pt x="1573" y="376"/>
                  </a:lnTo>
                  <a:lnTo>
                    <a:pt x="1573" y="350"/>
                  </a:lnTo>
                  <a:lnTo>
                    <a:pt x="1568" y="315"/>
                  </a:lnTo>
                  <a:lnTo>
                    <a:pt x="1568" y="280"/>
                  </a:lnTo>
                  <a:lnTo>
                    <a:pt x="1577" y="249"/>
                  </a:lnTo>
                  <a:lnTo>
                    <a:pt x="1592" y="232"/>
                  </a:lnTo>
                  <a:lnTo>
                    <a:pt x="1606" y="219"/>
                  </a:lnTo>
                  <a:lnTo>
                    <a:pt x="1630" y="214"/>
                  </a:lnTo>
                  <a:lnTo>
                    <a:pt x="1644" y="223"/>
                  </a:lnTo>
                  <a:lnTo>
                    <a:pt x="1664" y="241"/>
                  </a:lnTo>
                  <a:lnTo>
                    <a:pt x="1673" y="271"/>
                  </a:lnTo>
                  <a:lnTo>
                    <a:pt x="1678" y="315"/>
                  </a:lnTo>
                  <a:lnTo>
                    <a:pt x="1688" y="359"/>
                  </a:lnTo>
                  <a:lnTo>
                    <a:pt x="1702" y="407"/>
                  </a:lnTo>
                  <a:lnTo>
                    <a:pt x="1712" y="455"/>
                  </a:lnTo>
                  <a:lnTo>
                    <a:pt x="1726" y="494"/>
                  </a:lnTo>
                  <a:lnTo>
                    <a:pt x="1740" y="521"/>
                  </a:lnTo>
                  <a:lnTo>
                    <a:pt x="1745" y="529"/>
                  </a:lnTo>
                  <a:lnTo>
                    <a:pt x="1755" y="534"/>
                  </a:lnTo>
                  <a:lnTo>
                    <a:pt x="1760" y="529"/>
                  </a:lnTo>
                  <a:lnTo>
                    <a:pt x="1764" y="525"/>
                  </a:lnTo>
                  <a:lnTo>
                    <a:pt x="1779" y="503"/>
                  </a:lnTo>
                  <a:lnTo>
                    <a:pt x="1793" y="468"/>
                  </a:lnTo>
                  <a:lnTo>
                    <a:pt x="1807" y="429"/>
                  </a:lnTo>
                  <a:lnTo>
                    <a:pt x="1827" y="381"/>
                  </a:lnTo>
                  <a:lnTo>
                    <a:pt x="1860" y="289"/>
                  </a:lnTo>
                  <a:lnTo>
                    <a:pt x="1879" y="245"/>
                  </a:lnTo>
                  <a:lnTo>
                    <a:pt x="1899" y="210"/>
                  </a:lnTo>
                  <a:lnTo>
                    <a:pt x="1923" y="184"/>
                  </a:lnTo>
                  <a:lnTo>
                    <a:pt x="1942" y="171"/>
                  </a:lnTo>
                  <a:lnTo>
                    <a:pt x="1961" y="171"/>
                  </a:lnTo>
                  <a:lnTo>
                    <a:pt x="1975" y="175"/>
                  </a:lnTo>
                  <a:lnTo>
                    <a:pt x="1990" y="188"/>
                  </a:lnTo>
                  <a:lnTo>
                    <a:pt x="1999" y="201"/>
                  </a:lnTo>
                  <a:lnTo>
                    <a:pt x="1999" y="223"/>
                  </a:lnTo>
                  <a:lnTo>
                    <a:pt x="1999" y="241"/>
                  </a:lnTo>
                  <a:lnTo>
                    <a:pt x="1990" y="280"/>
                  </a:lnTo>
                  <a:lnTo>
                    <a:pt x="1980" y="311"/>
                  </a:lnTo>
                  <a:lnTo>
                    <a:pt x="1980" y="363"/>
                  </a:lnTo>
                  <a:lnTo>
                    <a:pt x="1985" y="402"/>
                  </a:lnTo>
                  <a:lnTo>
                    <a:pt x="1999" y="429"/>
                  </a:lnTo>
                  <a:lnTo>
                    <a:pt x="2018" y="446"/>
                  </a:lnTo>
                  <a:lnTo>
                    <a:pt x="2038" y="455"/>
                  </a:lnTo>
                  <a:lnTo>
                    <a:pt x="2052" y="459"/>
                  </a:lnTo>
                  <a:lnTo>
                    <a:pt x="2057" y="459"/>
                  </a:lnTo>
                  <a:lnTo>
                    <a:pt x="2052" y="464"/>
                  </a:lnTo>
                  <a:lnTo>
                    <a:pt x="2042" y="472"/>
                  </a:lnTo>
                  <a:lnTo>
                    <a:pt x="2014" y="486"/>
                  </a:lnTo>
                  <a:lnTo>
                    <a:pt x="1994" y="486"/>
                  </a:lnTo>
                  <a:lnTo>
                    <a:pt x="1971" y="486"/>
                  </a:lnTo>
                  <a:lnTo>
                    <a:pt x="1927" y="486"/>
                  </a:lnTo>
                  <a:lnTo>
                    <a:pt x="1899" y="494"/>
                  </a:lnTo>
                  <a:lnTo>
                    <a:pt x="1889" y="507"/>
                  </a:lnTo>
                  <a:lnTo>
                    <a:pt x="1884" y="525"/>
                  </a:lnTo>
                  <a:lnTo>
                    <a:pt x="1894" y="542"/>
                  </a:lnTo>
                  <a:lnTo>
                    <a:pt x="1908" y="560"/>
                  </a:lnTo>
                  <a:lnTo>
                    <a:pt x="1927" y="577"/>
                  </a:lnTo>
                  <a:lnTo>
                    <a:pt x="1951" y="591"/>
                  </a:lnTo>
                  <a:lnTo>
                    <a:pt x="1975" y="599"/>
                  </a:lnTo>
                  <a:lnTo>
                    <a:pt x="1990" y="608"/>
                  </a:lnTo>
                  <a:lnTo>
                    <a:pt x="2014" y="621"/>
                  </a:lnTo>
                  <a:lnTo>
                    <a:pt x="2018" y="634"/>
                  </a:lnTo>
                  <a:lnTo>
                    <a:pt x="2014" y="643"/>
                  </a:lnTo>
                  <a:lnTo>
                    <a:pt x="1999" y="652"/>
                  </a:lnTo>
                  <a:lnTo>
                    <a:pt x="1980" y="661"/>
                  </a:lnTo>
                  <a:lnTo>
                    <a:pt x="1927" y="665"/>
                  </a:lnTo>
                  <a:lnTo>
                    <a:pt x="1879" y="669"/>
                  </a:lnTo>
                  <a:lnTo>
                    <a:pt x="1851" y="687"/>
                  </a:lnTo>
                  <a:lnTo>
                    <a:pt x="1827" y="713"/>
                  </a:lnTo>
                  <a:lnTo>
                    <a:pt x="1817" y="735"/>
                  </a:lnTo>
                  <a:lnTo>
                    <a:pt x="1812" y="757"/>
                  </a:lnTo>
                  <a:lnTo>
                    <a:pt x="1807" y="796"/>
                  </a:lnTo>
                  <a:lnTo>
                    <a:pt x="1803" y="827"/>
                  </a:lnTo>
                  <a:lnTo>
                    <a:pt x="1807" y="857"/>
                  </a:lnTo>
                  <a:lnTo>
                    <a:pt x="1812" y="879"/>
                  </a:lnTo>
                  <a:lnTo>
                    <a:pt x="1817" y="897"/>
                  </a:lnTo>
                  <a:lnTo>
                    <a:pt x="1827" y="910"/>
                  </a:lnTo>
                  <a:lnTo>
                    <a:pt x="1851" y="927"/>
                  </a:lnTo>
                  <a:lnTo>
                    <a:pt x="1879" y="932"/>
                  </a:lnTo>
                  <a:lnTo>
                    <a:pt x="1903" y="932"/>
                  </a:lnTo>
                  <a:lnTo>
                    <a:pt x="1923" y="927"/>
                  </a:lnTo>
                  <a:lnTo>
                    <a:pt x="1927" y="927"/>
                  </a:lnTo>
                  <a:lnTo>
                    <a:pt x="2033" y="949"/>
                  </a:lnTo>
                  <a:lnTo>
                    <a:pt x="2138" y="962"/>
                  </a:lnTo>
                  <a:lnTo>
                    <a:pt x="2249" y="971"/>
                  </a:lnTo>
                  <a:lnTo>
                    <a:pt x="2354" y="971"/>
                  </a:lnTo>
                  <a:lnTo>
                    <a:pt x="2445" y="971"/>
                  </a:lnTo>
                  <a:lnTo>
                    <a:pt x="2484" y="967"/>
                  </a:lnTo>
                  <a:lnTo>
                    <a:pt x="2517" y="967"/>
                  </a:lnTo>
                  <a:lnTo>
                    <a:pt x="2541" y="967"/>
                  </a:lnTo>
                  <a:lnTo>
                    <a:pt x="2560" y="962"/>
                  </a:lnTo>
                  <a:lnTo>
                    <a:pt x="2575" y="962"/>
                  </a:lnTo>
                  <a:lnTo>
                    <a:pt x="2579" y="962"/>
                  </a:lnTo>
                  <a:lnTo>
                    <a:pt x="2632" y="971"/>
                  </a:lnTo>
                  <a:lnTo>
                    <a:pt x="2675" y="967"/>
                  </a:lnTo>
                  <a:lnTo>
                    <a:pt x="2709" y="954"/>
                  </a:lnTo>
                  <a:lnTo>
                    <a:pt x="2733" y="927"/>
                  </a:lnTo>
                  <a:lnTo>
                    <a:pt x="2733" y="525"/>
                  </a:lnTo>
                  <a:lnTo>
                    <a:pt x="2723" y="455"/>
                  </a:lnTo>
                  <a:lnTo>
                    <a:pt x="2714" y="389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029"/>
            <p:cNvSpPr>
              <a:spLocks/>
            </p:cNvSpPr>
            <p:nvPr/>
          </p:nvSpPr>
          <p:spPr bwMode="auto">
            <a:xfrm>
              <a:off x="3680" y="1356"/>
              <a:ext cx="126" cy="235"/>
            </a:xfrm>
            <a:custGeom>
              <a:avLst/>
              <a:gdLst/>
              <a:ahLst/>
              <a:cxnLst>
                <a:cxn ang="0">
                  <a:pos x="115" y="18"/>
                </a:cxn>
                <a:cxn ang="0">
                  <a:pos x="108" y="7"/>
                </a:cxn>
                <a:cxn ang="0">
                  <a:pos x="99" y="2"/>
                </a:cxn>
                <a:cxn ang="0">
                  <a:pos x="87" y="0"/>
                </a:cxn>
                <a:cxn ang="0">
                  <a:pos x="74" y="2"/>
                </a:cxn>
                <a:cxn ang="0">
                  <a:pos x="60" y="8"/>
                </a:cxn>
                <a:cxn ang="0">
                  <a:pos x="46" y="17"/>
                </a:cxn>
                <a:cxn ang="0">
                  <a:pos x="32" y="29"/>
                </a:cxn>
                <a:cxn ang="0">
                  <a:pos x="20" y="45"/>
                </a:cxn>
                <a:cxn ang="0">
                  <a:pos x="10" y="63"/>
                </a:cxn>
                <a:cxn ang="0">
                  <a:pos x="3" y="84"/>
                </a:cxn>
                <a:cxn ang="0">
                  <a:pos x="0" y="107"/>
                </a:cxn>
                <a:cxn ang="0">
                  <a:pos x="1" y="132"/>
                </a:cxn>
                <a:cxn ang="0">
                  <a:pos x="7" y="159"/>
                </a:cxn>
                <a:cxn ang="0">
                  <a:pos x="13" y="173"/>
                </a:cxn>
                <a:cxn ang="0">
                  <a:pos x="19" y="188"/>
                </a:cxn>
                <a:cxn ang="0">
                  <a:pos x="28" y="203"/>
                </a:cxn>
                <a:cxn ang="0">
                  <a:pos x="38" y="218"/>
                </a:cxn>
                <a:cxn ang="0">
                  <a:pos x="50" y="234"/>
                </a:cxn>
                <a:cxn ang="0">
                  <a:pos x="53" y="233"/>
                </a:cxn>
                <a:cxn ang="0">
                  <a:pos x="56" y="231"/>
                </a:cxn>
                <a:cxn ang="0">
                  <a:pos x="65" y="226"/>
                </a:cxn>
                <a:cxn ang="0">
                  <a:pos x="80" y="213"/>
                </a:cxn>
                <a:cxn ang="0">
                  <a:pos x="89" y="205"/>
                </a:cxn>
                <a:cxn ang="0">
                  <a:pos x="97" y="194"/>
                </a:cxn>
                <a:cxn ang="0">
                  <a:pos x="104" y="182"/>
                </a:cxn>
                <a:cxn ang="0">
                  <a:pos x="111" y="167"/>
                </a:cxn>
                <a:cxn ang="0">
                  <a:pos x="117" y="150"/>
                </a:cxn>
                <a:cxn ang="0">
                  <a:pos x="121" y="130"/>
                </a:cxn>
                <a:cxn ang="0">
                  <a:pos x="124" y="108"/>
                </a:cxn>
                <a:cxn ang="0">
                  <a:pos x="124" y="83"/>
                </a:cxn>
                <a:cxn ang="0">
                  <a:pos x="122" y="55"/>
                </a:cxn>
                <a:cxn ang="0">
                  <a:pos x="117" y="24"/>
                </a:cxn>
              </a:cxnLst>
              <a:rect l="0" t="0" r="r" b="b"/>
              <a:pathLst>
                <a:path w="126" h="235">
                  <a:moveTo>
                    <a:pt x="117" y="24"/>
                  </a:moveTo>
                  <a:lnTo>
                    <a:pt x="115" y="18"/>
                  </a:lnTo>
                  <a:lnTo>
                    <a:pt x="112" y="12"/>
                  </a:lnTo>
                  <a:lnTo>
                    <a:pt x="108" y="7"/>
                  </a:lnTo>
                  <a:lnTo>
                    <a:pt x="104" y="4"/>
                  </a:lnTo>
                  <a:lnTo>
                    <a:pt x="99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4" y="2"/>
                  </a:lnTo>
                  <a:lnTo>
                    <a:pt x="67" y="5"/>
                  </a:lnTo>
                  <a:lnTo>
                    <a:pt x="60" y="8"/>
                  </a:lnTo>
                  <a:lnTo>
                    <a:pt x="53" y="12"/>
                  </a:lnTo>
                  <a:lnTo>
                    <a:pt x="46" y="17"/>
                  </a:lnTo>
                  <a:lnTo>
                    <a:pt x="39" y="23"/>
                  </a:lnTo>
                  <a:lnTo>
                    <a:pt x="32" y="29"/>
                  </a:lnTo>
                  <a:lnTo>
                    <a:pt x="26" y="37"/>
                  </a:lnTo>
                  <a:lnTo>
                    <a:pt x="20" y="45"/>
                  </a:lnTo>
                  <a:lnTo>
                    <a:pt x="15" y="53"/>
                  </a:lnTo>
                  <a:lnTo>
                    <a:pt x="10" y="63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1" y="95"/>
                  </a:lnTo>
                  <a:lnTo>
                    <a:pt x="0" y="107"/>
                  </a:lnTo>
                  <a:lnTo>
                    <a:pt x="0" y="119"/>
                  </a:lnTo>
                  <a:lnTo>
                    <a:pt x="1" y="132"/>
                  </a:lnTo>
                  <a:lnTo>
                    <a:pt x="4" y="145"/>
                  </a:lnTo>
                  <a:lnTo>
                    <a:pt x="7" y="159"/>
                  </a:lnTo>
                  <a:lnTo>
                    <a:pt x="10" y="166"/>
                  </a:lnTo>
                  <a:lnTo>
                    <a:pt x="13" y="173"/>
                  </a:lnTo>
                  <a:lnTo>
                    <a:pt x="16" y="181"/>
                  </a:lnTo>
                  <a:lnTo>
                    <a:pt x="19" y="188"/>
                  </a:lnTo>
                  <a:lnTo>
                    <a:pt x="23" y="195"/>
                  </a:lnTo>
                  <a:lnTo>
                    <a:pt x="28" y="203"/>
                  </a:lnTo>
                  <a:lnTo>
                    <a:pt x="32" y="211"/>
                  </a:lnTo>
                  <a:lnTo>
                    <a:pt x="38" y="218"/>
                  </a:lnTo>
                  <a:lnTo>
                    <a:pt x="44" y="226"/>
                  </a:lnTo>
                  <a:lnTo>
                    <a:pt x="50" y="234"/>
                  </a:lnTo>
                  <a:lnTo>
                    <a:pt x="51" y="234"/>
                  </a:lnTo>
                  <a:lnTo>
                    <a:pt x="53" y="233"/>
                  </a:lnTo>
                  <a:lnTo>
                    <a:pt x="54" y="232"/>
                  </a:lnTo>
                  <a:lnTo>
                    <a:pt x="56" y="231"/>
                  </a:lnTo>
                  <a:lnTo>
                    <a:pt x="59" y="229"/>
                  </a:lnTo>
                  <a:lnTo>
                    <a:pt x="65" y="226"/>
                  </a:lnTo>
                  <a:lnTo>
                    <a:pt x="73" y="220"/>
                  </a:lnTo>
                  <a:lnTo>
                    <a:pt x="80" y="213"/>
                  </a:lnTo>
                  <a:lnTo>
                    <a:pt x="85" y="210"/>
                  </a:lnTo>
                  <a:lnTo>
                    <a:pt x="89" y="205"/>
                  </a:lnTo>
                  <a:lnTo>
                    <a:pt x="93" y="200"/>
                  </a:lnTo>
                  <a:lnTo>
                    <a:pt x="97" y="194"/>
                  </a:lnTo>
                  <a:lnTo>
                    <a:pt x="101" y="188"/>
                  </a:lnTo>
                  <a:lnTo>
                    <a:pt x="104" y="182"/>
                  </a:lnTo>
                  <a:lnTo>
                    <a:pt x="108" y="175"/>
                  </a:lnTo>
                  <a:lnTo>
                    <a:pt x="111" y="167"/>
                  </a:lnTo>
                  <a:lnTo>
                    <a:pt x="115" y="159"/>
                  </a:lnTo>
                  <a:lnTo>
                    <a:pt x="117" y="150"/>
                  </a:lnTo>
                  <a:lnTo>
                    <a:pt x="120" y="141"/>
                  </a:lnTo>
                  <a:lnTo>
                    <a:pt x="121" y="130"/>
                  </a:lnTo>
                  <a:lnTo>
                    <a:pt x="123" y="119"/>
                  </a:lnTo>
                  <a:lnTo>
                    <a:pt x="124" y="108"/>
                  </a:lnTo>
                  <a:lnTo>
                    <a:pt x="125" y="96"/>
                  </a:lnTo>
                  <a:lnTo>
                    <a:pt x="124" y="83"/>
                  </a:lnTo>
                  <a:lnTo>
                    <a:pt x="123" y="70"/>
                  </a:lnTo>
                  <a:lnTo>
                    <a:pt x="122" y="55"/>
                  </a:lnTo>
                  <a:lnTo>
                    <a:pt x="120" y="40"/>
                  </a:lnTo>
                  <a:lnTo>
                    <a:pt x="117" y="24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1030"/>
            <p:cNvSpPr>
              <a:spLocks/>
            </p:cNvSpPr>
            <p:nvPr/>
          </p:nvSpPr>
          <p:spPr bwMode="auto">
            <a:xfrm>
              <a:off x="3403" y="1481"/>
              <a:ext cx="175" cy="308"/>
            </a:xfrm>
            <a:custGeom>
              <a:avLst/>
              <a:gdLst/>
              <a:ahLst/>
              <a:cxnLst>
                <a:cxn ang="0">
                  <a:pos x="57" y="90"/>
                </a:cxn>
                <a:cxn ang="0">
                  <a:pos x="42" y="113"/>
                </a:cxn>
                <a:cxn ang="0">
                  <a:pos x="29" y="136"/>
                </a:cxn>
                <a:cxn ang="0">
                  <a:pos x="19" y="155"/>
                </a:cxn>
                <a:cxn ang="0">
                  <a:pos x="11" y="174"/>
                </a:cxn>
                <a:cxn ang="0">
                  <a:pos x="5" y="190"/>
                </a:cxn>
                <a:cxn ang="0">
                  <a:pos x="2" y="205"/>
                </a:cxn>
                <a:cxn ang="0">
                  <a:pos x="0" y="219"/>
                </a:cxn>
                <a:cxn ang="0">
                  <a:pos x="0" y="231"/>
                </a:cxn>
                <a:cxn ang="0">
                  <a:pos x="2" y="247"/>
                </a:cxn>
                <a:cxn ang="0">
                  <a:pos x="9" y="265"/>
                </a:cxn>
                <a:cxn ang="0">
                  <a:pos x="19" y="280"/>
                </a:cxn>
                <a:cxn ang="0">
                  <a:pos x="30" y="292"/>
                </a:cxn>
                <a:cxn ang="0">
                  <a:pos x="43" y="302"/>
                </a:cxn>
                <a:cxn ang="0">
                  <a:pos x="58" y="307"/>
                </a:cxn>
                <a:cxn ang="0">
                  <a:pos x="76" y="306"/>
                </a:cxn>
                <a:cxn ang="0">
                  <a:pos x="94" y="298"/>
                </a:cxn>
                <a:cxn ang="0">
                  <a:pos x="114" y="281"/>
                </a:cxn>
                <a:cxn ang="0">
                  <a:pos x="124" y="270"/>
                </a:cxn>
                <a:cxn ang="0">
                  <a:pos x="134" y="255"/>
                </a:cxn>
                <a:cxn ang="0">
                  <a:pos x="144" y="238"/>
                </a:cxn>
                <a:cxn ang="0">
                  <a:pos x="154" y="218"/>
                </a:cxn>
                <a:cxn ang="0">
                  <a:pos x="164" y="195"/>
                </a:cxn>
                <a:cxn ang="0">
                  <a:pos x="174" y="169"/>
                </a:cxn>
                <a:cxn ang="0">
                  <a:pos x="172" y="166"/>
                </a:cxn>
                <a:cxn ang="0">
                  <a:pos x="168" y="157"/>
                </a:cxn>
                <a:cxn ang="0">
                  <a:pos x="162" y="145"/>
                </a:cxn>
                <a:cxn ang="0">
                  <a:pos x="157" y="129"/>
                </a:cxn>
                <a:cxn ang="0">
                  <a:pos x="152" y="111"/>
                </a:cxn>
                <a:cxn ang="0">
                  <a:pos x="150" y="94"/>
                </a:cxn>
                <a:cxn ang="0">
                  <a:pos x="152" y="77"/>
                </a:cxn>
                <a:cxn ang="0">
                  <a:pos x="154" y="70"/>
                </a:cxn>
                <a:cxn ang="0">
                  <a:pos x="158" y="62"/>
                </a:cxn>
                <a:cxn ang="0">
                  <a:pos x="164" y="46"/>
                </a:cxn>
                <a:cxn ang="0">
                  <a:pos x="166" y="28"/>
                </a:cxn>
                <a:cxn ang="0">
                  <a:pos x="164" y="12"/>
                </a:cxn>
                <a:cxn ang="0">
                  <a:pos x="159" y="4"/>
                </a:cxn>
                <a:cxn ang="0">
                  <a:pos x="154" y="1"/>
                </a:cxn>
                <a:cxn ang="0">
                  <a:pos x="147" y="0"/>
                </a:cxn>
                <a:cxn ang="0">
                  <a:pos x="140" y="2"/>
                </a:cxn>
                <a:cxn ang="0">
                  <a:pos x="130" y="7"/>
                </a:cxn>
                <a:cxn ang="0">
                  <a:pos x="119" y="15"/>
                </a:cxn>
                <a:cxn ang="0">
                  <a:pos x="106" y="28"/>
                </a:cxn>
                <a:cxn ang="0">
                  <a:pos x="91" y="44"/>
                </a:cxn>
                <a:cxn ang="0">
                  <a:pos x="75" y="65"/>
                </a:cxn>
              </a:cxnLst>
              <a:rect l="0" t="0" r="r" b="b"/>
              <a:pathLst>
                <a:path w="175" h="308">
                  <a:moveTo>
                    <a:pt x="66" y="77"/>
                  </a:moveTo>
                  <a:lnTo>
                    <a:pt x="57" y="90"/>
                  </a:lnTo>
                  <a:lnTo>
                    <a:pt x="49" y="102"/>
                  </a:lnTo>
                  <a:lnTo>
                    <a:pt x="42" y="113"/>
                  </a:lnTo>
                  <a:lnTo>
                    <a:pt x="35" y="124"/>
                  </a:lnTo>
                  <a:lnTo>
                    <a:pt x="29" y="136"/>
                  </a:lnTo>
                  <a:lnTo>
                    <a:pt x="24" y="145"/>
                  </a:lnTo>
                  <a:lnTo>
                    <a:pt x="19" y="155"/>
                  </a:lnTo>
                  <a:lnTo>
                    <a:pt x="15" y="164"/>
                  </a:lnTo>
                  <a:lnTo>
                    <a:pt x="11" y="174"/>
                  </a:lnTo>
                  <a:lnTo>
                    <a:pt x="8" y="182"/>
                  </a:lnTo>
                  <a:lnTo>
                    <a:pt x="5" y="190"/>
                  </a:lnTo>
                  <a:lnTo>
                    <a:pt x="3" y="198"/>
                  </a:lnTo>
                  <a:lnTo>
                    <a:pt x="2" y="205"/>
                  </a:lnTo>
                  <a:lnTo>
                    <a:pt x="1" y="212"/>
                  </a:lnTo>
                  <a:lnTo>
                    <a:pt x="0" y="219"/>
                  </a:lnTo>
                  <a:lnTo>
                    <a:pt x="0" y="225"/>
                  </a:lnTo>
                  <a:lnTo>
                    <a:pt x="0" y="231"/>
                  </a:lnTo>
                  <a:lnTo>
                    <a:pt x="0" y="237"/>
                  </a:lnTo>
                  <a:lnTo>
                    <a:pt x="2" y="247"/>
                  </a:lnTo>
                  <a:lnTo>
                    <a:pt x="5" y="256"/>
                  </a:lnTo>
                  <a:lnTo>
                    <a:pt x="9" y="265"/>
                  </a:lnTo>
                  <a:lnTo>
                    <a:pt x="13" y="273"/>
                  </a:lnTo>
                  <a:lnTo>
                    <a:pt x="19" y="280"/>
                  </a:lnTo>
                  <a:lnTo>
                    <a:pt x="24" y="286"/>
                  </a:lnTo>
                  <a:lnTo>
                    <a:pt x="30" y="292"/>
                  </a:lnTo>
                  <a:lnTo>
                    <a:pt x="36" y="298"/>
                  </a:lnTo>
                  <a:lnTo>
                    <a:pt x="43" y="302"/>
                  </a:lnTo>
                  <a:lnTo>
                    <a:pt x="50" y="305"/>
                  </a:lnTo>
                  <a:lnTo>
                    <a:pt x="58" y="307"/>
                  </a:lnTo>
                  <a:lnTo>
                    <a:pt x="67" y="307"/>
                  </a:lnTo>
                  <a:lnTo>
                    <a:pt x="76" y="306"/>
                  </a:lnTo>
                  <a:lnTo>
                    <a:pt x="85" y="303"/>
                  </a:lnTo>
                  <a:lnTo>
                    <a:pt x="94" y="298"/>
                  </a:lnTo>
                  <a:lnTo>
                    <a:pt x="104" y="291"/>
                  </a:lnTo>
                  <a:lnTo>
                    <a:pt x="114" y="281"/>
                  </a:lnTo>
                  <a:lnTo>
                    <a:pt x="119" y="276"/>
                  </a:lnTo>
                  <a:lnTo>
                    <a:pt x="124" y="270"/>
                  </a:lnTo>
                  <a:lnTo>
                    <a:pt x="129" y="263"/>
                  </a:lnTo>
                  <a:lnTo>
                    <a:pt x="134" y="255"/>
                  </a:lnTo>
                  <a:lnTo>
                    <a:pt x="139" y="247"/>
                  </a:lnTo>
                  <a:lnTo>
                    <a:pt x="144" y="238"/>
                  </a:lnTo>
                  <a:lnTo>
                    <a:pt x="149" y="229"/>
                  </a:lnTo>
                  <a:lnTo>
                    <a:pt x="154" y="218"/>
                  </a:lnTo>
                  <a:lnTo>
                    <a:pt x="159" y="207"/>
                  </a:lnTo>
                  <a:lnTo>
                    <a:pt x="164" y="195"/>
                  </a:lnTo>
                  <a:lnTo>
                    <a:pt x="169" y="182"/>
                  </a:lnTo>
                  <a:lnTo>
                    <a:pt x="174" y="169"/>
                  </a:lnTo>
                  <a:lnTo>
                    <a:pt x="174" y="168"/>
                  </a:lnTo>
                  <a:lnTo>
                    <a:pt x="172" y="166"/>
                  </a:lnTo>
                  <a:lnTo>
                    <a:pt x="170" y="162"/>
                  </a:lnTo>
                  <a:lnTo>
                    <a:pt x="168" y="157"/>
                  </a:lnTo>
                  <a:lnTo>
                    <a:pt x="165" y="152"/>
                  </a:lnTo>
                  <a:lnTo>
                    <a:pt x="162" y="145"/>
                  </a:lnTo>
                  <a:lnTo>
                    <a:pt x="159" y="137"/>
                  </a:lnTo>
                  <a:lnTo>
                    <a:pt x="157" y="129"/>
                  </a:lnTo>
                  <a:lnTo>
                    <a:pt x="154" y="120"/>
                  </a:lnTo>
                  <a:lnTo>
                    <a:pt x="152" y="111"/>
                  </a:lnTo>
                  <a:lnTo>
                    <a:pt x="150" y="103"/>
                  </a:lnTo>
                  <a:lnTo>
                    <a:pt x="150" y="94"/>
                  </a:lnTo>
                  <a:lnTo>
                    <a:pt x="150" y="86"/>
                  </a:lnTo>
                  <a:lnTo>
                    <a:pt x="152" y="77"/>
                  </a:lnTo>
                  <a:lnTo>
                    <a:pt x="153" y="73"/>
                  </a:lnTo>
                  <a:lnTo>
                    <a:pt x="154" y="70"/>
                  </a:lnTo>
                  <a:lnTo>
                    <a:pt x="156" y="66"/>
                  </a:lnTo>
                  <a:lnTo>
                    <a:pt x="158" y="62"/>
                  </a:lnTo>
                  <a:lnTo>
                    <a:pt x="161" y="54"/>
                  </a:lnTo>
                  <a:lnTo>
                    <a:pt x="164" y="46"/>
                  </a:lnTo>
                  <a:lnTo>
                    <a:pt x="166" y="36"/>
                  </a:lnTo>
                  <a:lnTo>
                    <a:pt x="166" y="28"/>
                  </a:lnTo>
                  <a:lnTo>
                    <a:pt x="166" y="20"/>
                  </a:lnTo>
                  <a:lnTo>
                    <a:pt x="164" y="12"/>
                  </a:lnTo>
                  <a:lnTo>
                    <a:pt x="161" y="7"/>
                  </a:lnTo>
                  <a:lnTo>
                    <a:pt x="159" y="4"/>
                  </a:lnTo>
                  <a:lnTo>
                    <a:pt x="157" y="2"/>
                  </a:lnTo>
                  <a:lnTo>
                    <a:pt x="154" y="1"/>
                  </a:lnTo>
                  <a:lnTo>
                    <a:pt x="151" y="1"/>
                  </a:lnTo>
                  <a:lnTo>
                    <a:pt x="147" y="0"/>
                  </a:lnTo>
                  <a:lnTo>
                    <a:pt x="144" y="1"/>
                  </a:lnTo>
                  <a:lnTo>
                    <a:pt x="140" y="2"/>
                  </a:lnTo>
                  <a:lnTo>
                    <a:pt x="135" y="4"/>
                  </a:lnTo>
                  <a:lnTo>
                    <a:pt x="130" y="7"/>
                  </a:lnTo>
                  <a:lnTo>
                    <a:pt x="125" y="10"/>
                  </a:lnTo>
                  <a:lnTo>
                    <a:pt x="119" y="15"/>
                  </a:lnTo>
                  <a:lnTo>
                    <a:pt x="113" y="21"/>
                  </a:lnTo>
                  <a:lnTo>
                    <a:pt x="106" y="28"/>
                  </a:lnTo>
                  <a:lnTo>
                    <a:pt x="99" y="35"/>
                  </a:lnTo>
                  <a:lnTo>
                    <a:pt x="91" y="44"/>
                  </a:lnTo>
                  <a:lnTo>
                    <a:pt x="83" y="54"/>
                  </a:lnTo>
                  <a:lnTo>
                    <a:pt x="75" y="65"/>
                  </a:lnTo>
                  <a:lnTo>
                    <a:pt x="66" y="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31"/>
            <p:cNvSpPr>
              <a:spLocks/>
            </p:cNvSpPr>
            <p:nvPr/>
          </p:nvSpPr>
          <p:spPr bwMode="auto">
            <a:xfrm>
              <a:off x="3249" y="670"/>
              <a:ext cx="628" cy="281"/>
            </a:xfrm>
            <a:custGeom>
              <a:avLst/>
              <a:gdLst/>
              <a:ahLst/>
              <a:cxnLst>
                <a:cxn ang="0">
                  <a:pos x="552" y="7"/>
                </a:cxn>
                <a:cxn ang="0">
                  <a:pos x="521" y="12"/>
                </a:cxn>
                <a:cxn ang="0">
                  <a:pos x="478" y="14"/>
                </a:cxn>
                <a:cxn ang="0">
                  <a:pos x="365" y="14"/>
                </a:cxn>
                <a:cxn ang="0">
                  <a:pos x="246" y="10"/>
                </a:cxn>
                <a:cxn ang="0">
                  <a:pos x="178" y="7"/>
                </a:cxn>
                <a:cxn ang="0">
                  <a:pos x="141" y="5"/>
                </a:cxn>
                <a:cxn ang="0">
                  <a:pos x="117" y="4"/>
                </a:cxn>
                <a:cxn ang="0">
                  <a:pos x="95" y="3"/>
                </a:cxn>
                <a:cxn ang="0">
                  <a:pos x="68" y="4"/>
                </a:cxn>
                <a:cxn ang="0">
                  <a:pos x="42" y="11"/>
                </a:cxn>
                <a:cxn ang="0">
                  <a:pos x="23" y="27"/>
                </a:cxn>
                <a:cxn ang="0">
                  <a:pos x="13" y="42"/>
                </a:cxn>
                <a:cxn ang="0">
                  <a:pos x="7" y="63"/>
                </a:cxn>
                <a:cxn ang="0">
                  <a:pos x="2" y="89"/>
                </a:cxn>
                <a:cxn ang="0">
                  <a:pos x="0" y="129"/>
                </a:cxn>
                <a:cxn ang="0">
                  <a:pos x="8" y="174"/>
                </a:cxn>
                <a:cxn ang="0">
                  <a:pos x="25" y="209"/>
                </a:cxn>
                <a:cxn ang="0">
                  <a:pos x="52" y="236"/>
                </a:cxn>
                <a:cxn ang="0">
                  <a:pos x="85" y="255"/>
                </a:cxn>
                <a:cxn ang="0">
                  <a:pos x="122" y="268"/>
                </a:cxn>
                <a:cxn ang="0">
                  <a:pos x="174" y="277"/>
                </a:cxn>
                <a:cxn ang="0">
                  <a:pos x="246" y="280"/>
                </a:cxn>
                <a:cxn ang="0">
                  <a:pos x="297" y="279"/>
                </a:cxn>
                <a:cxn ang="0">
                  <a:pos x="331" y="274"/>
                </a:cxn>
                <a:cxn ang="0">
                  <a:pos x="389" y="257"/>
                </a:cxn>
                <a:cxn ang="0">
                  <a:pos x="423" y="250"/>
                </a:cxn>
                <a:cxn ang="0">
                  <a:pos x="457" y="251"/>
                </a:cxn>
                <a:cxn ang="0">
                  <a:pos x="482" y="259"/>
                </a:cxn>
                <a:cxn ang="0">
                  <a:pos x="490" y="265"/>
                </a:cxn>
                <a:cxn ang="0">
                  <a:pos x="513" y="276"/>
                </a:cxn>
                <a:cxn ang="0">
                  <a:pos x="535" y="278"/>
                </a:cxn>
                <a:cxn ang="0">
                  <a:pos x="556" y="269"/>
                </a:cxn>
                <a:cxn ang="0">
                  <a:pos x="565" y="258"/>
                </a:cxn>
                <a:cxn ang="0">
                  <a:pos x="587" y="217"/>
                </a:cxn>
                <a:cxn ang="0">
                  <a:pos x="608" y="168"/>
                </a:cxn>
                <a:cxn ang="0">
                  <a:pos x="621" y="126"/>
                </a:cxn>
                <a:cxn ang="0">
                  <a:pos x="627" y="90"/>
                </a:cxn>
                <a:cxn ang="0">
                  <a:pos x="627" y="61"/>
                </a:cxn>
                <a:cxn ang="0">
                  <a:pos x="621" y="37"/>
                </a:cxn>
                <a:cxn ang="0">
                  <a:pos x="612" y="20"/>
                </a:cxn>
                <a:cxn ang="0">
                  <a:pos x="601" y="8"/>
                </a:cxn>
                <a:cxn ang="0">
                  <a:pos x="589" y="1"/>
                </a:cxn>
                <a:cxn ang="0">
                  <a:pos x="576" y="0"/>
                </a:cxn>
                <a:cxn ang="0">
                  <a:pos x="564" y="3"/>
                </a:cxn>
              </a:cxnLst>
              <a:rect l="0" t="0" r="r" b="b"/>
              <a:pathLst>
                <a:path w="628" h="281">
                  <a:moveTo>
                    <a:pt x="564" y="3"/>
                  </a:moveTo>
                  <a:lnTo>
                    <a:pt x="559" y="5"/>
                  </a:lnTo>
                  <a:lnTo>
                    <a:pt x="552" y="7"/>
                  </a:lnTo>
                  <a:lnTo>
                    <a:pt x="544" y="9"/>
                  </a:lnTo>
                  <a:lnTo>
                    <a:pt x="534" y="10"/>
                  </a:lnTo>
                  <a:lnTo>
                    <a:pt x="521" y="12"/>
                  </a:lnTo>
                  <a:lnTo>
                    <a:pt x="508" y="13"/>
                  </a:lnTo>
                  <a:lnTo>
                    <a:pt x="494" y="13"/>
                  </a:lnTo>
                  <a:lnTo>
                    <a:pt x="478" y="14"/>
                  </a:lnTo>
                  <a:lnTo>
                    <a:pt x="443" y="15"/>
                  </a:lnTo>
                  <a:lnTo>
                    <a:pt x="405" y="15"/>
                  </a:lnTo>
                  <a:lnTo>
                    <a:pt x="365" y="14"/>
                  </a:lnTo>
                  <a:lnTo>
                    <a:pt x="324" y="13"/>
                  </a:lnTo>
                  <a:lnTo>
                    <a:pt x="285" y="11"/>
                  </a:lnTo>
                  <a:lnTo>
                    <a:pt x="246" y="10"/>
                  </a:lnTo>
                  <a:lnTo>
                    <a:pt x="210" y="8"/>
                  </a:lnTo>
                  <a:lnTo>
                    <a:pt x="194" y="8"/>
                  </a:lnTo>
                  <a:lnTo>
                    <a:pt x="178" y="7"/>
                  </a:lnTo>
                  <a:lnTo>
                    <a:pt x="164" y="6"/>
                  </a:lnTo>
                  <a:lnTo>
                    <a:pt x="152" y="5"/>
                  </a:lnTo>
                  <a:lnTo>
                    <a:pt x="141" y="5"/>
                  </a:lnTo>
                  <a:lnTo>
                    <a:pt x="131" y="4"/>
                  </a:lnTo>
                  <a:lnTo>
                    <a:pt x="123" y="4"/>
                  </a:lnTo>
                  <a:lnTo>
                    <a:pt x="117" y="4"/>
                  </a:lnTo>
                  <a:lnTo>
                    <a:pt x="114" y="3"/>
                  </a:lnTo>
                  <a:lnTo>
                    <a:pt x="113" y="3"/>
                  </a:lnTo>
                  <a:lnTo>
                    <a:pt x="95" y="3"/>
                  </a:lnTo>
                  <a:lnTo>
                    <a:pt x="86" y="3"/>
                  </a:lnTo>
                  <a:lnTo>
                    <a:pt x="77" y="3"/>
                  </a:lnTo>
                  <a:lnTo>
                    <a:pt x="68" y="4"/>
                  </a:lnTo>
                  <a:lnTo>
                    <a:pt x="59" y="5"/>
                  </a:lnTo>
                  <a:lnTo>
                    <a:pt x="50" y="7"/>
                  </a:lnTo>
                  <a:lnTo>
                    <a:pt x="42" y="11"/>
                  </a:lnTo>
                  <a:lnTo>
                    <a:pt x="33" y="16"/>
                  </a:lnTo>
                  <a:lnTo>
                    <a:pt x="27" y="23"/>
                  </a:lnTo>
                  <a:lnTo>
                    <a:pt x="23" y="27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3" y="42"/>
                  </a:lnTo>
                  <a:lnTo>
                    <a:pt x="11" y="49"/>
                  </a:lnTo>
                  <a:lnTo>
                    <a:pt x="9" y="55"/>
                  </a:lnTo>
                  <a:lnTo>
                    <a:pt x="7" y="63"/>
                  </a:lnTo>
                  <a:lnTo>
                    <a:pt x="4" y="71"/>
                  </a:lnTo>
                  <a:lnTo>
                    <a:pt x="3" y="80"/>
                  </a:lnTo>
                  <a:lnTo>
                    <a:pt x="2" y="89"/>
                  </a:lnTo>
                  <a:lnTo>
                    <a:pt x="1" y="100"/>
                  </a:lnTo>
                  <a:lnTo>
                    <a:pt x="0" y="111"/>
                  </a:lnTo>
                  <a:lnTo>
                    <a:pt x="0" y="129"/>
                  </a:lnTo>
                  <a:lnTo>
                    <a:pt x="1" y="145"/>
                  </a:lnTo>
                  <a:lnTo>
                    <a:pt x="3" y="160"/>
                  </a:lnTo>
                  <a:lnTo>
                    <a:pt x="8" y="174"/>
                  </a:lnTo>
                  <a:lnTo>
                    <a:pt x="12" y="187"/>
                  </a:lnTo>
                  <a:lnTo>
                    <a:pt x="19" y="199"/>
                  </a:lnTo>
                  <a:lnTo>
                    <a:pt x="25" y="209"/>
                  </a:lnTo>
                  <a:lnTo>
                    <a:pt x="33" y="219"/>
                  </a:lnTo>
                  <a:lnTo>
                    <a:pt x="42" y="228"/>
                  </a:lnTo>
                  <a:lnTo>
                    <a:pt x="52" y="236"/>
                  </a:lnTo>
                  <a:lnTo>
                    <a:pt x="62" y="243"/>
                  </a:lnTo>
                  <a:lnTo>
                    <a:pt x="73" y="250"/>
                  </a:lnTo>
                  <a:lnTo>
                    <a:pt x="85" y="255"/>
                  </a:lnTo>
                  <a:lnTo>
                    <a:pt x="97" y="260"/>
                  </a:lnTo>
                  <a:lnTo>
                    <a:pt x="110" y="264"/>
                  </a:lnTo>
                  <a:lnTo>
                    <a:pt x="122" y="268"/>
                  </a:lnTo>
                  <a:lnTo>
                    <a:pt x="135" y="271"/>
                  </a:lnTo>
                  <a:lnTo>
                    <a:pt x="147" y="273"/>
                  </a:lnTo>
                  <a:lnTo>
                    <a:pt x="174" y="277"/>
                  </a:lnTo>
                  <a:lnTo>
                    <a:pt x="199" y="279"/>
                  </a:lnTo>
                  <a:lnTo>
                    <a:pt x="224" y="280"/>
                  </a:lnTo>
                  <a:lnTo>
                    <a:pt x="246" y="280"/>
                  </a:lnTo>
                  <a:lnTo>
                    <a:pt x="266" y="280"/>
                  </a:lnTo>
                  <a:lnTo>
                    <a:pt x="283" y="280"/>
                  </a:lnTo>
                  <a:lnTo>
                    <a:pt x="297" y="279"/>
                  </a:lnTo>
                  <a:lnTo>
                    <a:pt x="309" y="279"/>
                  </a:lnTo>
                  <a:lnTo>
                    <a:pt x="320" y="277"/>
                  </a:lnTo>
                  <a:lnTo>
                    <a:pt x="331" y="274"/>
                  </a:lnTo>
                  <a:lnTo>
                    <a:pt x="343" y="272"/>
                  </a:lnTo>
                  <a:lnTo>
                    <a:pt x="366" y="265"/>
                  </a:lnTo>
                  <a:lnTo>
                    <a:pt x="389" y="257"/>
                  </a:lnTo>
                  <a:lnTo>
                    <a:pt x="401" y="254"/>
                  </a:lnTo>
                  <a:lnTo>
                    <a:pt x="412" y="252"/>
                  </a:lnTo>
                  <a:lnTo>
                    <a:pt x="423" y="250"/>
                  </a:lnTo>
                  <a:lnTo>
                    <a:pt x="435" y="249"/>
                  </a:lnTo>
                  <a:lnTo>
                    <a:pt x="446" y="249"/>
                  </a:lnTo>
                  <a:lnTo>
                    <a:pt x="457" y="251"/>
                  </a:lnTo>
                  <a:lnTo>
                    <a:pt x="469" y="254"/>
                  </a:lnTo>
                  <a:lnTo>
                    <a:pt x="480" y="259"/>
                  </a:lnTo>
                  <a:lnTo>
                    <a:pt x="482" y="259"/>
                  </a:lnTo>
                  <a:lnTo>
                    <a:pt x="483" y="261"/>
                  </a:lnTo>
                  <a:lnTo>
                    <a:pt x="486" y="263"/>
                  </a:lnTo>
                  <a:lnTo>
                    <a:pt x="490" y="265"/>
                  </a:lnTo>
                  <a:lnTo>
                    <a:pt x="500" y="271"/>
                  </a:lnTo>
                  <a:lnTo>
                    <a:pt x="506" y="273"/>
                  </a:lnTo>
                  <a:lnTo>
                    <a:pt x="513" y="276"/>
                  </a:lnTo>
                  <a:lnTo>
                    <a:pt x="520" y="277"/>
                  </a:lnTo>
                  <a:lnTo>
                    <a:pt x="527" y="278"/>
                  </a:lnTo>
                  <a:lnTo>
                    <a:pt x="535" y="278"/>
                  </a:lnTo>
                  <a:lnTo>
                    <a:pt x="541" y="276"/>
                  </a:lnTo>
                  <a:lnTo>
                    <a:pt x="549" y="273"/>
                  </a:lnTo>
                  <a:lnTo>
                    <a:pt x="556" y="269"/>
                  </a:lnTo>
                  <a:lnTo>
                    <a:pt x="559" y="266"/>
                  </a:lnTo>
                  <a:lnTo>
                    <a:pt x="562" y="262"/>
                  </a:lnTo>
                  <a:lnTo>
                    <a:pt x="565" y="258"/>
                  </a:lnTo>
                  <a:lnTo>
                    <a:pt x="568" y="254"/>
                  </a:lnTo>
                  <a:lnTo>
                    <a:pt x="578" y="235"/>
                  </a:lnTo>
                  <a:lnTo>
                    <a:pt x="587" y="217"/>
                  </a:lnTo>
                  <a:lnTo>
                    <a:pt x="595" y="200"/>
                  </a:lnTo>
                  <a:lnTo>
                    <a:pt x="602" y="184"/>
                  </a:lnTo>
                  <a:lnTo>
                    <a:pt x="608" y="168"/>
                  </a:lnTo>
                  <a:lnTo>
                    <a:pt x="613" y="153"/>
                  </a:lnTo>
                  <a:lnTo>
                    <a:pt x="618" y="139"/>
                  </a:lnTo>
                  <a:lnTo>
                    <a:pt x="621" y="126"/>
                  </a:lnTo>
                  <a:lnTo>
                    <a:pt x="623" y="113"/>
                  </a:lnTo>
                  <a:lnTo>
                    <a:pt x="626" y="101"/>
                  </a:lnTo>
                  <a:lnTo>
                    <a:pt x="627" y="90"/>
                  </a:lnTo>
                  <a:lnTo>
                    <a:pt x="627" y="79"/>
                  </a:lnTo>
                  <a:lnTo>
                    <a:pt x="627" y="69"/>
                  </a:lnTo>
                  <a:lnTo>
                    <a:pt x="627" y="61"/>
                  </a:lnTo>
                  <a:lnTo>
                    <a:pt x="626" y="52"/>
                  </a:lnTo>
                  <a:lnTo>
                    <a:pt x="623" y="44"/>
                  </a:lnTo>
                  <a:lnTo>
                    <a:pt x="621" y="37"/>
                  </a:lnTo>
                  <a:lnTo>
                    <a:pt x="619" y="31"/>
                  </a:lnTo>
                  <a:lnTo>
                    <a:pt x="616" y="25"/>
                  </a:lnTo>
                  <a:lnTo>
                    <a:pt x="612" y="20"/>
                  </a:lnTo>
                  <a:lnTo>
                    <a:pt x="609" y="15"/>
                  </a:lnTo>
                  <a:lnTo>
                    <a:pt x="606" y="11"/>
                  </a:lnTo>
                  <a:lnTo>
                    <a:pt x="601" y="8"/>
                  </a:lnTo>
                  <a:lnTo>
                    <a:pt x="598" y="5"/>
                  </a:lnTo>
                  <a:lnTo>
                    <a:pt x="593" y="3"/>
                  </a:lnTo>
                  <a:lnTo>
                    <a:pt x="589" y="1"/>
                  </a:lnTo>
                  <a:lnTo>
                    <a:pt x="585" y="0"/>
                  </a:lnTo>
                  <a:lnTo>
                    <a:pt x="580" y="0"/>
                  </a:lnTo>
                  <a:lnTo>
                    <a:pt x="576" y="0"/>
                  </a:lnTo>
                  <a:lnTo>
                    <a:pt x="571" y="1"/>
                  </a:lnTo>
                  <a:lnTo>
                    <a:pt x="568" y="2"/>
                  </a:lnTo>
                  <a:lnTo>
                    <a:pt x="564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032"/>
            <p:cNvSpPr>
              <a:spLocks/>
            </p:cNvSpPr>
            <p:nvPr/>
          </p:nvSpPr>
          <p:spPr bwMode="auto">
            <a:xfrm>
              <a:off x="4080" y="1587"/>
              <a:ext cx="387" cy="403"/>
            </a:xfrm>
            <a:custGeom>
              <a:avLst/>
              <a:gdLst/>
              <a:ahLst/>
              <a:cxnLst>
                <a:cxn ang="0">
                  <a:pos x="273" y="7"/>
                </a:cxn>
                <a:cxn ang="0">
                  <a:pos x="246" y="12"/>
                </a:cxn>
                <a:cxn ang="0">
                  <a:pos x="200" y="14"/>
                </a:cxn>
                <a:cxn ang="0">
                  <a:pos x="156" y="11"/>
                </a:cxn>
                <a:cxn ang="0">
                  <a:pos x="132" y="8"/>
                </a:cxn>
                <a:cxn ang="0">
                  <a:pos x="113" y="5"/>
                </a:cxn>
                <a:cxn ang="0">
                  <a:pos x="103" y="3"/>
                </a:cxn>
                <a:cxn ang="0">
                  <a:pos x="87" y="4"/>
                </a:cxn>
                <a:cxn ang="0">
                  <a:pos x="62" y="9"/>
                </a:cxn>
                <a:cxn ang="0">
                  <a:pos x="43" y="16"/>
                </a:cxn>
                <a:cxn ang="0">
                  <a:pos x="28" y="27"/>
                </a:cxn>
                <a:cxn ang="0">
                  <a:pos x="17" y="41"/>
                </a:cxn>
                <a:cxn ang="0">
                  <a:pos x="6" y="65"/>
                </a:cxn>
                <a:cxn ang="0">
                  <a:pos x="0" y="103"/>
                </a:cxn>
                <a:cxn ang="0">
                  <a:pos x="2" y="146"/>
                </a:cxn>
                <a:cxn ang="0">
                  <a:pos x="7" y="210"/>
                </a:cxn>
                <a:cxn ang="0">
                  <a:pos x="7" y="251"/>
                </a:cxn>
                <a:cxn ang="0">
                  <a:pos x="3" y="278"/>
                </a:cxn>
                <a:cxn ang="0">
                  <a:pos x="5" y="297"/>
                </a:cxn>
                <a:cxn ang="0">
                  <a:pos x="14" y="316"/>
                </a:cxn>
                <a:cxn ang="0">
                  <a:pos x="28" y="334"/>
                </a:cxn>
                <a:cxn ang="0">
                  <a:pos x="46" y="351"/>
                </a:cxn>
                <a:cxn ang="0">
                  <a:pos x="69" y="367"/>
                </a:cxn>
                <a:cxn ang="0">
                  <a:pos x="108" y="386"/>
                </a:cxn>
                <a:cxn ang="0">
                  <a:pos x="136" y="395"/>
                </a:cxn>
                <a:cxn ang="0">
                  <a:pos x="167" y="400"/>
                </a:cxn>
                <a:cxn ang="0">
                  <a:pos x="197" y="402"/>
                </a:cxn>
                <a:cxn ang="0">
                  <a:pos x="226" y="399"/>
                </a:cxn>
                <a:cxn ang="0">
                  <a:pos x="256" y="390"/>
                </a:cxn>
                <a:cxn ang="0">
                  <a:pos x="283" y="376"/>
                </a:cxn>
                <a:cxn ang="0">
                  <a:pos x="308" y="356"/>
                </a:cxn>
                <a:cxn ang="0">
                  <a:pos x="329" y="328"/>
                </a:cxn>
                <a:cxn ang="0">
                  <a:pos x="347" y="294"/>
                </a:cxn>
                <a:cxn ang="0">
                  <a:pos x="362" y="255"/>
                </a:cxn>
                <a:cxn ang="0">
                  <a:pos x="373" y="219"/>
                </a:cxn>
                <a:cxn ang="0">
                  <a:pos x="381" y="185"/>
                </a:cxn>
                <a:cxn ang="0">
                  <a:pos x="385" y="154"/>
                </a:cxn>
                <a:cxn ang="0">
                  <a:pos x="384" y="101"/>
                </a:cxn>
                <a:cxn ang="0">
                  <a:pos x="374" y="58"/>
                </a:cxn>
                <a:cxn ang="0">
                  <a:pos x="356" y="27"/>
                </a:cxn>
                <a:cxn ang="0">
                  <a:pos x="333" y="7"/>
                </a:cxn>
                <a:cxn ang="0">
                  <a:pos x="309" y="0"/>
                </a:cxn>
                <a:cxn ang="0">
                  <a:pos x="285" y="3"/>
                </a:cxn>
              </a:cxnLst>
              <a:rect l="0" t="0" r="r" b="b"/>
              <a:pathLst>
                <a:path w="387" h="403">
                  <a:moveTo>
                    <a:pt x="285" y="3"/>
                  </a:moveTo>
                  <a:lnTo>
                    <a:pt x="273" y="7"/>
                  </a:lnTo>
                  <a:lnTo>
                    <a:pt x="259" y="10"/>
                  </a:lnTo>
                  <a:lnTo>
                    <a:pt x="246" y="12"/>
                  </a:lnTo>
                  <a:lnTo>
                    <a:pt x="230" y="14"/>
                  </a:lnTo>
                  <a:lnTo>
                    <a:pt x="200" y="14"/>
                  </a:lnTo>
                  <a:lnTo>
                    <a:pt x="171" y="12"/>
                  </a:lnTo>
                  <a:lnTo>
                    <a:pt x="156" y="11"/>
                  </a:lnTo>
                  <a:lnTo>
                    <a:pt x="144" y="10"/>
                  </a:lnTo>
                  <a:lnTo>
                    <a:pt x="132" y="8"/>
                  </a:lnTo>
                  <a:lnTo>
                    <a:pt x="121" y="6"/>
                  </a:lnTo>
                  <a:lnTo>
                    <a:pt x="113" y="5"/>
                  </a:lnTo>
                  <a:lnTo>
                    <a:pt x="107" y="4"/>
                  </a:lnTo>
                  <a:lnTo>
                    <a:pt x="103" y="3"/>
                  </a:lnTo>
                  <a:lnTo>
                    <a:pt x="101" y="3"/>
                  </a:lnTo>
                  <a:lnTo>
                    <a:pt x="87" y="4"/>
                  </a:lnTo>
                  <a:lnTo>
                    <a:pt x="74" y="5"/>
                  </a:lnTo>
                  <a:lnTo>
                    <a:pt x="62" y="9"/>
                  </a:lnTo>
                  <a:lnTo>
                    <a:pt x="52" y="12"/>
                  </a:lnTo>
                  <a:lnTo>
                    <a:pt x="43" y="16"/>
                  </a:lnTo>
                  <a:lnTo>
                    <a:pt x="35" y="21"/>
                  </a:lnTo>
                  <a:lnTo>
                    <a:pt x="28" y="27"/>
                  </a:lnTo>
                  <a:lnTo>
                    <a:pt x="22" y="34"/>
                  </a:lnTo>
                  <a:lnTo>
                    <a:pt x="17" y="41"/>
                  </a:lnTo>
                  <a:lnTo>
                    <a:pt x="12" y="48"/>
                  </a:lnTo>
                  <a:lnTo>
                    <a:pt x="6" y="65"/>
                  </a:lnTo>
                  <a:lnTo>
                    <a:pt x="2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2" y="146"/>
                  </a:lnTo>
                  <a:lnTo>
                    <a:pt x="5" y="190"/>
                  </a:lnTo>
                  <a:lnTo>
                    <a:pt x="7" y="210"/>
                  </a:lnTo>
                  <a:lnTo>
                    <a:pt x="7" y="231"/>
                  </a:lnTo>
                  <a:lnTo>
                    <a:pt x="7" y="251"/>
                  </a:lnTo>
                  <a:lnTo>
                    <a:pt x="3" y="269"/>
                  </a:lnTo>
                  <a:lnTo>
                    <a:pt x="3" y="278"/>
                  </a:lnTo>
                  <a:lnTo>
                    <a:pt x="3" y="287"/>
                  </a:lnTo>
                  <a:lnTo>
                    <a:pt x="5" y="297"/>
                  </a:lnTo>
                  <a:lnTo>
                    <a:pt x="9" y="307"/>
                  </a:lnTo>
                  <a:lnTo>
                    <a:pt x="14" y="316"/>
                  </a:lnTo>
                  <a:lnTo>
                    <a:pt x="20" y="325"/>
                  </a:lnTo>
                  <a:lnTo>
                    <a:pt x="28" y="334"/>
                  </a:lnTo>
                  <a:lnTo>
                    <a:pt x="37" y="343"/>
                  </a:lnTo>
                  <a:lnTo>
                    <a:pt x="46" y="351"/>
                  </a:lnTo>
                  <a:lnTo>
                    <a:pt x="58" y="359"/>
                  </a:lnTo>
                  <a:lnTo>
                    <a:pt x="69" y="367"/>
                  </a:lnTo>
                  <a:lnTo>
                    <a:pt x="81" y="374"/>
                  </a:lnTo>
                  <a:lnTo>
                    <a:pt x="108" y="386"/>
                  </a:lnTo>
                  <a:lnTo>
                    <a:pt x="122" y="390"/>
                  </a:lnTo>
                  <a:lnTo>
                    <a:pt x="136" y="395"/>
                  </a:lnTo>
                  <a:lnTo>
                    <a:pt x="152" y="398"/>
                  </a:lnTo>
                  <a:lnTo>
                    <a:pt x="167" y="400"/>
                  </a:lnTo>
                  <a:lnTo>
                    <a:pt x="182" y="402"/>
                  </a:lnTo>
                  <a:lnTo>
                    <a:pt x="197" y="402"/>
                  </a:lnTo>
                  <a:lnTo>
                    <a:pt x="211" y="401"/>
                  </a:lnTo>
                  <a:lnTo>
                    <a:pt x="226" y="399"/>
                  </a:lnTo>
                  <a:lnTo>
                    <a:pt x="242" y="395"/>
                  </a:lnTo>
                  <a:lnTo>
                    <a:pt x="256" y="390"/>
                  </a:lnTo>
                  <a:lnTo>
                    <a:pt x="269" y="384"/>
                  </a:lnTo>
                  <a:lnTo>
                    <a:pt x="283" y="376"/>
                  </a:lnTo>
                  <a:lnTo>
                    <a:pt x="296" y="367"/>
                  </a:lnTo>
                  <a:lnTo>
                    <a:pt x="308" y="356"/>
                  </a:lnTo>
                  <a:lnTo>
                    <a:pt x="319" y="344"/>
                  </a:lnTo>
                  <a:lnTo>
                    <a:pt x="329" y="328"/>
                  </a:lnTo>
                  <a:lnTo>
                    <a:pt x="339" y="313"/>
                  </a:lnTo>
                  <a:lnTo>
                    <a:pt x="347" y="294"/>
                  </a:lnTo>
                  <a:lnTo>
                    <a:pt x="355" y="274"/>
                  </a:lnTo>
                  <a:lnTo>
                    <a:pt x="362" y="255"/>
                  </a:lnTo>
                  <a:lnTo>
                    <a:pt x="368" y="236"/>
                  </a:lnTo>
                  <a:lnTo>
                    <a:pt x="373" y="219"/>
                  </a:lnTo>
                  <a:lnTo>
                    <a:pt x="377" y="202"/>
                  </a:lnTo>
                  <a:lnTo>
                    <a:pt x="381" y="185"/>
                  </a:lnTo>
                  <a:lnTo>
                    <a:pt x="383" y="169"/>
                  </a:lnTo>
                  <a:lnTo>
                    <a:pt x="385" y="154"/>
                  </a:lnTo>
                  <a:lnTo>
                    <a:pt x="386" y="126"/>
                  </a:lnTo>
                  <a:lnTo>
                    <a:pt x="384" y="101"/>
                  </a:lnTo>
                  <a:lnTo>
                    <a:pt x="380" y="78"/>
                  </a:lnTo>
                  <a:lnTo>
                    <a:pt x="374" y="58"/>
                  </a:lnTo>
                  <a:lnTo>
                    <a:pt x="366" y="41"/>
                  </a:lnTo>
                  <a:lnTo>
                    <a:pt x="356" y="27"/>
                  </a:lnTo>
                  <a:lnTo>
                    <a:pt x="345" y="15"/>
                  </a:lnTo>
                  <a:lnTo>
                    <a:pt x="333" y="7"/>
                  </a:lnTo>
                  <a:lnTo>
                    <a:pt x="321" y="2"/>
                  </a:lnTo>
                  <a:lnTo>
                    <a:pt x="309" y="0"/>
                  </a:lnTo>
                  <a:lnTo>
                    <a:pt x="297" y="0"/>
                  </a:lnTo>
                  <a:lnTo>
                    <a:pt x="285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33"/>
            <p:cNvSpPr>
              <a:spLocks/>
            </p:cNvSpPr>
            <p:nvPr/>
          </p:nvSpPr>
          <p:spPr bwMode="auto">
            <a:xfrm>
              <a:off x="5214" y="1037"/>
              <a:ext cx="263" cy="8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0" y="2"/>
                </a:cxn>
                <a:cxn ang="0">
                  <a:pos x="3" y="6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3" y="26"/>
                </a:cxn>
                <a:cxn ang="0">
                  <a:pos x="12" y="38"/>
                </a:cxn>
                <a:cxn ang="0">
                  <a:pos x="33" y="54"/>
                </a:cxn>
                <a:cxn ang="0">
                  <a:pos x="47" y="61"/>
                </a:cxn>
                <a:cxn ang="0">
                  <a:pos x="62" y="68"/>
                </a:cxn>
                <a:cxn ang="0">
                  <a:pos x="78" y="73"/>
                </a:cxn>
                <a:cxn ang="0">
                  <a:pos x="96" y="77"/>
                </a:cxn>
                <a:cxn ang="0">
                  <a:pos x="115" y="79"/>
                </a:cxn>
                <a:cxn ang="0">
                  <a:pos x="135" y="79"/>
                </a:cxn>
                <a:cxn ang="0">
                  <a:pos x="145" y="79"/>
                </a:cxn>
                <a:cxn ang="0">
                  <a:pos x="155" y="77"/>
                </a:cxn>
                <a:cxn ang="0">
                  <a:pos x="181" y="70"/>
                </a:cxn>
                <a:cxn ang="0">
                  <a:pos x="204" y="64"/>
                </a:cxn>
                <a:cxn ang="0">
                  <a:pos x="221" y="58"/>
                </a:cxn>
                <a:cxn ang="0">
                  <a:pos x="236" y="53"/>
                </a:cxn>
                <a:cxn ang="0">
                  <a:pos x="247" y="48"/>
                </a:cxn>
                <a:cxn ang="0">
                  <a:pos x="260" y="39"/>
                </a:cxn>
                <a:cxn ang="0">
                  <a:pos x="262" y="31"/>
                </a:cxn>
                <a:cxn ang="0">
                  <a:pos x="254" y="24"/>
                </a:cxn>
                <a:cxn ang="0">
                  <a:pos x="239" y="18"/>
                </a:cxn>
                <a:cxn ang="0">
                  <a:pos x="217" y="13"/>
                </a:cxn>
                <a:cxn ang="0">
                  <a:pos x="191" y="10"/>
                </a:cxn>
                <a:cxn ang="0">
                  <a:pos x="162" y="7"/>
                </a:cxn>
                <a:cxn ang="0">
                  <a:pos x="132" y="4"/>
                </a:cxn>
                <a:cxn ang="0">
                  <a:pos x="104" y="3"/>
                </a:cxn>
                <a:cxn ang="0">
                  <a:pos x="77" y="1"/>
                </a:cxn>
                <a:cxn ang="0">
                  <a:pos x="54" y="1"/>
                </a:cxn>
                <a:cxn ang="0">
                  <a:pos x="38" y="0"/>
                </a:cxn>
                <a:cxn ang="0">
                  <a:pos x="29" y="0"/>
                </a:cxn>
              </a:cxnLst>
              <a:rect l="0" t="0" r="r" b="b"/>
              <a:pathLst>
                <a:path w="263" h="81">
                  <a:moveTo>
                    <a:pt x="27" y="0"/>
                  </a:moveTo>
                  <a:lnTo>
                    <a:pt x="21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6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12" y="38"/>
                  </a:lnTo>
                  <a:lnTo>
                    <a:pt x="22" y="46"/>
                  </a:lnTo>
                  <a:lnTo>
                    <a:pt x="33" y="54"/>
                  </a:lnTo>
                  <a:lnTo>
                    <a:pt x="39" y="58"/>
                  </a:lnTo>
                  <a:lnTo>
                    <a:pt x="47" y="61"/>
                  </a:lnTo>
                  <a:lnTo>
                    <a:pt x="54" y="65"/>
                  </a:lnTo>
                  <a:lnTo>
                    <a:pt x="62" y="68"/>
                  </a:lnTo>
                  <a:lnTo>
                    <a:pt x="70" y="71"/>
                  </a:lnTo>
                  <a:lnTo>
                    <a:pt x="78" y="73"/>
                  </a:lnTo>
                  <a:lnTo>
                    <a:pt x="87" y="76"/>
                  </a:lnTo>
                  <a:lnTo>
                    <a:pt x="96" y="77"/>
                  </a:lnTo>
                  <a:lnTo>
                    <a:pt x="105" y="79"/>
                  </a:lnTo>
                  <a:lnTo>
                    <a:pt x="115" y="79"/>
                  </a:lnTo>
                  <a:lnTo>
                    <a:pt x="125" y="80"/>
                  </a:lnTo>
                  <a:lnTo>
                    <a:pt x="135" y="79"/>
                  </a:lnTo>
                  <a:lnTo>
                    <a:pt x="139" y="79"/>
                  </a:lnTo>
                  <a:lnTo>
                    <a:pt x="145" y="79"/>
                  </a:lnTo>
                  <a:lnTo>
                    <a:pt x="150" y="78"/>
                  </a:lnTo>
                  <a:lnTo>
                    <a:pt x="155" y="77"/>
                  </a:lnTo>
                  <a:lnTo>
                    <a:pt x="169" y="74"/>
                  </a:lnTo>
                  <a:lnTo>
                    <a:pt x="181" y="70"/>
                  </a:lnTo>
                  <a:lnTo>
                    <a:pt x="193" y="67"/>
                  </a:lnTo>
                  <a:lnTo>
                    <a:pt x="204" y="64"/>
                  </a:lnTo>
                  <a:lnTo>
                    <a:pt x="213" y="61"/>
                  </a:lnTo>
                  <a:lnTo>
                    <a:pt x="221" y="58"/>
                  </a:lnTo>
                  <a:lnTo>
                    <a:pt x="230" y="56"/>
                  </a:lnTo>
                  <a:lnTo>
                    <a:pt x="236" y="53"/>
                  </a:lnTo>
                  <a:lnTo>
                    <a:pt x="242" y="50"/>
                  </a:lnTo>
                  <a:lnTo>
                    <a:pt x="247" y="48"/>
                  </a:lnTo>
                  <a:lnTo>
                    <a:pt x="256" y="43"/>
                  </a:lnTo>
                  <a:lnTo>
                    <a:pt x="260" y="39"/>
                  </a:lnTo>
                  <a:lnTo>
                    <a:pt x="262" y="35"/>
                  </a:lnTo>
                  <a:lnTo>
                    <a:pt x="262" y="31"/>
                  </a:lnTo>
                  <a:lnTo>
                    <a:pt x="259" y="27"/>
                  </a:lnTo>
                  <a:lnTo>
                    <a:pt x="254" y="24"/>
                  </a:lnTo>
                  <a:lnTo>
                    <a:pt x="247" y="21"/>
                  </a:lnTo>
                  <a:lnTo>
                    <a:pt x="239" y="18"/>
                  </a:lnTo>
                  <a:lnTo>
                    <a:pt x="229" y="16"/>
                  </a:lnTo>
                  <a:lnTo>
                    <a:pt x="217" y="13"/>
                  </a:lnTo>
                  <a:lnTo>
                    <a:pt x="204" y="11"/>
                  </a:lnTo>
                  <a:lnTo>
                    <a:pt x="191" y="10"/>
                  </a:lnTo>
                  <a:lnTo>
                    <a:pt x="177" y="8"/>
                  </a:lnTo>
                  <a:lnTo>
                    <a:pt x="162" y="7"/>
                  </a:lnTo>
                  <a:lnTo>
                    <a:pt x="148" y="5"/>
                  </a:lnTo>
                  <a:lnTo>
                    <a:pt x="132" y="4"/>
                  </a:lnTo>
                  <a:lnTo>
                    <a:pt x="117" y="3"/>
                  </a:lnTo>
                  <a:lnTo>
                    <a:pt x="104" y="3"/>
                  </a:lnTo>
                  <a:lnTo>
                    <a:pt x="90" y="2"/>
                  </a:lnTo>
                  <a:lnTo>
                    <a:pt x="77" y="1"/>
                  </a:lnTo>
                  <a:lnTo>
                    <a:pt x="65" y="1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7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034"/>
            <p:cNvSpPr>
              <a:spLocks/>
            </p:cNvSpPr>
            <p:nvPr/>
          </p:nvSpPr>
          <p:spPr bwMode="auto">
            <a:xfrm>
              <a:off x="5390" y="1028"/>
              <a:ext cx="312" cy="186"/>
            </a:xfrm>
            <a:custGeom>
              <a:avLst/>
              <a:gdLst/>
              <a:ahLst/>
              <a:cxnLst>
                <a:cxn ang="0">
                  <a:pos x="52" y="177"/>
                </a:cxn>
                <a:cxn ang="0">
                  <a:pos x="55" y="178"/>
                </a:cxn>
                <a:cxn ang="0">
                  <a:pos x="61" y="180"/>
                </a:cxn>
                <a:cxn ang="0">
                  <a:pos x="71" y="182"/>
                </a:cxn>
                <a:cxn ang="0">
                  <a:pos x="89" y="184"/>
                </a:cxn>
                <a:cxn ang="0">
                  <a:pos x="120" y="185"/>
                </a:cxn>
                <a:cxn ang="0">
                  <a:pos x="138" y="183"/>
                </a:cxn>
                <a:cxn ang="0">
                  <a:pos x="158" y="180"/>
                </a:cxn>
                <a:cxn ang="0">
                  <a:pos x="178" y="175"/>
                </a:cxn>
                <a:cxn ang="0">
                  <a:pos x="199" y="167"/>
                </a:cxn>
                <a:cxn ang="0">
                  <a:pos x="220" y="155"/>
                </a:cxn>
                <a:cxn ang="0">
                  <a:pos x="241" y="141"/>
                </a:cxn>
                <a:cxn ang="0">
                  <a:pos x="262" y="123"/>
                </a:cxn>
                <a:cxn ang="0">
                  <a:pos x="283" y="101"/>
                </a:cxn>
                <a:cxn ang="0">
                  <a:pos x="302" y="75"/>
                </a:cxn>
                <a:cxn ang="0">
                  <a:pos x="310" y="57"/>
                </a:cxn>
                <a:cxn ang="0">
                  <a:pos x="310" y="40"/>
                </a:cxn>
                <a:cxn ang="0">
                  <a:pos x="303" y="26"/>
                </a:cxn>
                <a:cxn ang="0">
                  <a:pos x="290" y="14"/>
                </a:cxn>
                <a:cxn ang="0">
                  <a:pos x="271" y="6"/>
                </a:cxn>
                <a:cxn ang="0">
                  <a:pos x="248" y="1"/>
                </a:cxn>
                <a:cxn ang="0">
                  <a:pos x="220" y="0"/>
                </a:cxn>
                <a:cxn ang="0">
                  <a:pos x="189" y="3"/>
                </a:cxn>
                <a:cxn ang="0">
                  <a:pos x="181" y="7"/>
                </a:cxn>
                <a:cxn ang="0">
                  <a:pos x="174" y="13"/>
                </a:cxn>
                <a:cxn ang="0">
                  <a:pos x="167" y="21"/>
                </a:cxn>
                <a:cxn ang="0">
                  <a:pos x="161" y="31"/>
                </a:cxn>
                <a:cxn ang="0">
                  <a:pos x="149" y="55"/>
                </a:cxn>
                <a:cxn ang="0">
                  <a:pos x="136" y="81"/>
                </a:cxn>
                <a:cxn ang="0">
                  <a:pos x="121" y="107"/>
                </a:cxn>
                <a:cxn ang="0">
                  <a:pos x="106" y="125"/>
                </a:cxn>
                <a:cxn ang="0">
                  <a:pos x="94" y="134"/>
                </a:cxn>
                <a:cxn ang="0">
                  <a:pos x="81" y="142"/>
                </a:cxn>
                <a:cxn ang="0">
                  <a:pos x="66" y="148"/>
                </a:cxn>
                <a:cxn ang="0">
                  <a:pos x="49" y="151"/>
                </a:cxn>
                <a:cxn ang="0">
                  <a:pos x="31" y="151"/>
                </a:cxn>
                <a:cxn ang="0">
                  <a:pos x="18" y="152"/>
                </a:cxn>
                <a:cxn ang="0">
                  <a:pos x="8" y="153"/>
                </a:cxn>
                <a:cxn ang="0">
                  <a:pos x="2" y="154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4" y="162"/>
                </a:cxn>
                <a:cxn ang="0">
                  <a:pos x="16" y="167"/>
                </a:cxn>
                <a:cxn ang="0">
                  <a:pos x="29" y="171"/>
                </a:cxn>
                <a:cxn ang="0">
                  <a:pos x="42" y="175"/>
                </a:cxn>
                <a:cxn ang="0">
                  <a:pos x="50" y="177"/>
                </a:cxn>
              </a:cxnLst>
              <a:rect l="0" t="0" r="r" b="b"/>
              <a:pathLst>
                <a:path w="312" h="186">
                  <a:moveTo>
                    <a:pt x="51" y="177"/>
                  </a:moveTo>
                  <a:lnTo>
                    <a:pt x="52" y="177"/>
                  </a:lnTo>
                  <a:lnTo>
                    <a:pt x="53" y="177"/>
                  </a:lnTo>
                  <a:lnTo>
                    <a:pt x="55" y="178"/>
                  </a:lnTo>
                  <a:lnTo>
                    <a:pt x="58" y="179"/>
                  </a:lnTo>
                  <a:lnTo>
                    <a:pt x="61" y="180"/>
                  </a:lnTo>
                  <a:lnTo>
                    <a:pt x="66" y="181"/>
                  </a:lnTo>
                  <a:lnTo>
                    <a:pt x="71" y="182"/>
                  </a:lnTo>
                  <a:lnTo>
                    <a:pt x="76" y="182"/>
                  </a:lnTo>
                  <a:lnTo>
                    <a:pt x="89" y="184"/>
                  </a:lnTo>
                  <a:lnTo>
                    <a:pt x="104" y="185"/>
                  </a:lnTo>
                  <a:lnTo>
                    <a:pt x="120" y="185"/>
                  </a:lnTo>
                  <a:lnTo>
                    <a:pt x="129" y="184"/>
                  </a:lnTo>
                  <a:lnTo>
                    <a:pt x="138" y="183"/>
                  </a:lnTo>
                  <a:lnTo>
                    <a:pt x="148" y="182"/>
                  </a:lnTo>
                  <a:lnTo>
                    <a:pt x="158" y="180"/>
                  </a:lnTo>
                  <a:lnTo>
                    <a:pt x="168" y="177"/>
                  </a:lnTo>
                  <a:lnTo>
                    <a:pt x="178" y="175"/>
                  </a:lnTo>
                  <a:lnTo>
                    <a:pt x="188" y="171"/>
                  </a:lnTo>
                  <a:lnTo>
                    <a:pt x="199" y="167"/>
                  </a:lnTo>
                  <a:lnTo>
                    <a:pt x="210" y="162"/>
                  </a:lnTo>
                  <a:lnTo>
                    <a:pt x="220" y="155"/>
                  </a:lnTo>
                  <a:lnTo>
                    <a:pt x="231" y="149"/>
                  </a:lnTo>
                  <a:lnTo>
                    <a:pt x="241" y="141"/>
                  </a:lnTo>
                  <a:lnTo>
                    <a:pt x="251" y="133"/>
                  </a:lnTo>
                  <a:lnTo>
                    <a:pt x="262" y="123"/>
                  </a:lnTo>
                  <a:lnTo>
                    <a:pt x="272" y="113"/>
                  </a:lnTo>
                  <a:lnTo>
                    <a:pt x="283" y="101"/>
                  </a:lnTo>
                  <a:lnTo>
                    <a:pt x="293" y="89"/>
                  </a:lnTo>
                  <a:lnTo>
                    <a:pt x="302" y="75"/>
                  </a:lnTo>
                  <a:lnTo>
                    <a:pt x="307" y="66"/>
                  </a:lnTo>
                  <a:lnTo>
                    <a:pt x="310" y="57"/>
                  </a:lnTo>
                  <a:lnTo>
                    <a:pt x="311" y="48"/>
                  </a:lnTo>
                  <a:lnTo>
                    <a:pt x="310" y="40"/>
                  </a:lnTo>
                  <a:lnTo>
                    <a:pt x="307" y="33"/>
                  </a:lnTo>
                  <a:lnTo>
                    <a:pt x="303" y="26"/>
                  </a:lnTo>
                  <a:lnTo>
                    <a:pt x="297" y="20"/>
                  </a:lnTo>
                  <a:lnTo>
                    <a:pt x="290" y="14"/>
                  </a:lnTo>
                  <a:lnTo>
                    <a:pt x="281" y="10"/>
                  </a:lnTo>
                  <a:lnTo>
                    <a:pt x="271" y="6"/>
                  </a:lnTo>
                  <a:lnTo>
                    <a:pt x="260" y="3"/>
                  </a:lnTo>
                  <a:lnTo>
                    <a:pt x="248" y="1"/>
                  </a:lnTo>
                  <a:lnTo>
                    <a:pt x="235" y="0"/>
                  </a:lnTo>
                  <a:lnTo>
                    <a:pt x="220" y="0"/>
                  </a:lnTo>
                  <a:lnTo>
                    <a:pt x="205" y="1"/>
                  </a:lnTo>
                  <a:lnTo>
                    <a:pt x="189" y="3"/>
                  </a:lnTo>
                  <a:lnTo>
                    <a:pt x="184" y="5"/>
                  </a:lnTo>
                  <a:lnTo>
                    <a:pt x="181" y="7"/>
                  </a:lnTo>
                  <a:lnTo>
                    <a:pt x="177" y="9"/>
                  </a:lnTo>
                  <a:lnTo>
                    <a:pt x="174" y="13"/>
                  </a:lnTo>
                  <a:lnTo>
                    <a:pt x="170" y="17"/>
                  </a:lnTo>
                  <a:lnTo>
                    <a:pt x="167" y="21"/>
                  </a:lnTo>
                  <a:lnTo>
                    <a:pt x="164" y="25"/>
                  </a:lnTo>
                  <a:lnTo>
                    <a:pt x="161" y="31"/>
                  </a:lnTo>
                  <a:lnTo>
                    <a:pt x="155" y="42"/>
                  </a:lnTo>
                  <a:lnTo>
                    <a:pt x="149" y="55"/>
                  </a:lnTo>
                  <a:lnTo>
                    <a:pt x="143" y="68"/>
                  </a:lnTo>
                  <a:lnTo>
                    <a:pt x="136" y="81"/>
                  </a:lnTo>
                  <a:lnTo>
                    <a:pt x="129" y="94"/>
                  </a:lnTo>
                  <a:lnTo>
                    <a:pt x="121" y="107"/>
                  </a:lnTo>
                  <a:lnTo>
                    <a:pt x="111" y="119"/>
                  </a:lnTo>
                  <a:lnTo>
                    <a:pt x="106" y="125"/>
                  </a:lnTo>
                  <a:lnTo>
                    <a:pt x="101" y="130"/>
                  </a:lnTo>
                  <a:lnTo>
                    <a:pt x="94" y="134"/>
                  </a:lnTo>
                  <a:lnTo>
                    <a:pt x="88" y="138"/>
                  </a:lnTo>
                  <a:lnTo>
                    <a:pt x="81" y="142"/>
                  </a:lnTo>
                  <a:lnTo>
                    <a:pt x="74" y="145"/>
                  </a:lnTo>
                  <a:lnTo>
                    <a:pt x="66" y="148"/>
                  </a:lnTo>
                  <a:lnTo>
                    <a:pt x="58" y="150"/>
                  </a:lnTo>
                  <a:lnTo>
                    <a:pt x="49" y="151"/>
                  </a:lnTo>
                  <a:lnTo>
                    <a:pt x="40" y="151"/>
                  </a:lnTo>
                  <a:lnTo>
                    <a:pt x="31" y="151"/>
                  </a:lnTo>
                  <a:lnTo>
                    <a:pt x="24" y="151"/>
                  </a:lnTo>
                  <a:lnTo>
                    <a:pt x="18" y="152"/>
                  </a:lnTo>
                  <a:lnTo>
                    <a:pt x="12" y="152"/>
                  </a:lnTo>
                  <a:lnTo>
                    <a:pt x="8" y="153"/>
                  </a:lnTo>
                  <a:lnTo>
                    <a:pt x="5" y="153"/>
                  </a:lnTo>
                  <a:lnTo>
                    <a:pt x="2" y="154"/>
                  </a:lnTo>
                  <a:lnTo>
                    <a:pt x="1" y="155"/>
                  </a:lnTo>
                  <a:lnTo>
                    <a:pt x="0" y="156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4" y="162"/>
                  </a:lnTo>
                  <a:lnTo>
                    <a:pt x="9" y="164"/>
                  </a:lnTo>
                  <a:lnTo>
                    <a:pt x="16" y="167"/>
                  </a:lnTo>
                  <a:lnTo>
                    <a:pt x="22" y="169"/>
                  </a:lnTo>
                  <a:lnTo>
                    <a:pt x="29" y="171"/>
                  </a:lnTo>
                  <a:lnTo>
                    <a:pt x="36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0" y="177"/>
                  </a:lnTo>
                  <a:lnTo>
                    <a:pt x="51" y="1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035"/>
            <p:cNvSpPr>
              <a:spLocks/>
            </p:cNvSpPr>
            <p:nvPr/>
          </p:nvSpPr>
          <p:spPr bwMode="auto">
            <a:xfrm>
              <a:off x="5374" y="1216"/>
              <a:ext cx="365" cy="166"/>
            </a:xfrm>
            <a:custGeom>
              <a:avLst/>
              <a:gdLst/>
              <a:ahLst/>
              <a:cxnLst>
                <a:cxn ang="0">
                  <a:pos x="306" y="39"/>
                </a:cxn>
                <a:cxn ang="0">
                  <a:pos x="289" y="52"/>
                </a:cxn>
                <a:cxn ang="0">
                  <a:pos x="271" y="64"/>
                </a:cxn>
                <a:cxn ang="0">
                  <a:pos x="252" y="72"/>
                </a:cxn>
                <a:cxn ang="0">
                  <a:pos x="232" y="79"/>
                </a:cxn>
                <a:cxn ang="0">
                  <a:pos x="211" y="85"/>
                </a:cxn>
                <a:cxn ang="0">
                  <a:pos x="191" y="88"/>
                </a:cxn>
                <a:cxn ang="0">
                  <a:pos x="171" y="91"/>
                </a:cxn>
                <a:cxn ang="0">
                  <a:pos x="142" y="92"/>
                </a:cxn>
                <a:cxn ang="0">
                  <a:pos x="109" y="91"/>
                </a:cxn>
                <a:cxn ang="0">
                  <a:pos x="89" y="90"/>
                </a:cxn>
                <a:cxn ang="0">
                  <a:pos x="79" y="88"/>
                </a:cxn>
                <a:cxn ang="0">
                  <a:pos x="71" y="88"/>
                </a:cxn>
                <a:cxn ang="0">
                  <a:pos x="68" y="87"/>
                </a:cxn>
                <a:cxn ang="0">
                  <a:pos x="66" y="87"/>
                </a:cxn>
                <a:cxn ang="0">
                  <a:pos x="56" y="87"/>
                </a:cxn>
                <a:cxn ang="0">
                  <a:pos x="42" y="87"/>
                </a:cxn>
                <a:cxn ang="0">
                  <a:pos x="24" y="89"/>
                </a:cxn>
                <a:cxn ang="0">
                  <a:pos x="9" y="93"/>
                </a:cxn>
                <a:cxn ang="0">
                  <a:pos x="1" y="100"/>
                </a:cxn>
                <a:cxn ang="0">
                  <a:pos x="0" y="104"/>
                </a:cxn>
                <a:cxn ang="0">
                  <a:pos x="2" y="110"/>
                </a:cxn>
                <a:cxn ang="0">
                  <a:pos x="7" y="116"/>
                </a:cxn>
                <a:cxn ang="0">
                  <a:pos x="17" y="124"/>
                </a:cxn>
                <a:cxn ang="0">
                  <a:pos x="31" y="133"/>
                </a:cxn>
                <a:cxn ang="0">
                  <a:pos x="46" y="143"/>
                </a:cxn>
                <a:cxn ang="0">
                  <a:pos x="63" y="150"/>
                </a:cxn>
                <a:cxn ang="0">
                  <a:pos x="79" y="156"/>
                </a:cxn>
                <a:cxn ang="0">
                  <a:pos x="96" y="161"/>
                </a:cxn>
                <a:cxn ang="0">
                  <a:pos x="114" y="164"/>
                </a:cxn>
                <a:cxn ang="0">
                  <a:pos x="131" y="165"/>
                </a:cxn>
                <a:cxn ang="0">
                  <a:pos x="149" y="165"/>
                </a:cxn>
                <a:cxn ang="0">
                  <a:pos x="168" y="163"/>
                </a:cxn>
                <a:cxn ang="0">
                  <a:pos x="207" y="157"/>
                </a:cxn>
                <a:cxn ang="0">
                  <a:pos x="247" y="147"/>
                </a:cxn>
                <a:cxn ang="0">
                  <a:pos x="290" y="133"/>
                </a:cxn>
                <a:cxn ang="0">
                  <a:pos x="333" y="117"/>
                </a:cxn>
                <a:cxn ang="0">
                  <a:pos x="364" y="102"/>
                </a:cxn>
                <a:cxn ang="0">
                  <a:pos x="358" y="2"/>
                </a:cxn>
                <a:cxn ang="0">
                  <a:pos x="345" y="6"/>
                </a:cxn>
                <a:cxn ang="0">
                  <a:pos x="332" y="13"/>
                </a:cxn>
                <a:cxn ang="0">
                  <a:pos x="322" y="21"/>
                </a:cxn>
                <a:cxn ang="0">
                  <a:pos x="316" y="27"/>
                </a:cxn>
              </a:cxnLst>
              <a:rect l="0" t="0" r="r" b="b"/>
              <a:pathLst>
                <a:path w="365" h="166">
                  <a:moveTo>
                    <a:pt x="313" y="31"/>
                  </a:moveTo>
                  <a:lnTo>
                    <a:pt x="306" y="39"/>
                  </a:lnTo>
                  <a:lnTo>
                    <a:pt x="298" y="46"/>
                  </a:lnTo>
                  <a:lnTo>
                    <a:pt x="289" y="52"/>
                  </a:lnTo>
                  <a:lnTo>
                    <a:pt x="280" y="58"/>
                  </a:lnTo>
                  <a:lnTo>
                    <a:pt x="271" y="64"/>
                  </a:lnTo>
                  <a:lnTo>
                    <a:pt x="262" y="68"/>
                  </a:lnTo>
                  <a:lnTo>
                    <a:pt x="252" y="72"/>
                  </a:lnTo>
                  <a:lnTo>
                    <a:pt x="242" y="76"/>
                  </a:lnTo>
                  <a:lnTo>
                    <a:pt x="232" y="79"/>
                  </a:lnTo>
                  <a:lnTo>
                    <a:pt x="222" y="82"/>
                  </a:lnTo>
                  <a:lnTo>
                    <a:pt x="211" y="85"/>
                  </a:lnTo>
                  <a:lnTo>
                    <a:pt x="201" y="87"/>
                  </a:lnTo>
                  <a:lnTo>
                    <a:pt x="191" y="88"/>
                  </a:lnTo>
                  <a:lnTo>
                    <a:pt x="181" y="89"/>
                  </a:lnTo>
                  <a:lnTo>
                    <a:pt x="171" y="91"/>
                  </a:lnTo>
                  <a:lnTo>
                    <a:pt x="161" y="91"/>
                  </a:lnTo>
                  <a:lnTo>
                    <a:pt x="142" y="92"/>
                  </a:lnTo>
                  <a:lnTo>
                    <a:pt x="125" y="92"/>
                  </a:lnTo>
                  <a:lnTo>
                    <a:pt x="109" y="91"/>
                  </a:lnTo>
                  <a:lnTo>
                    <a:pt x="95" y="90"/>
                  </a:lnTo>
                  <a:lnTo>
                    <a:pt x="89" y="90"/>
                  </a:lnTo>
                  <a:lnTo>
                    <a:pt x="83" y="89"/>
                  </a:lnTo>
                  <a:lnTo>
                    <a:pt x="79" y="88"/>
                  </a:lnTo>
                  <a:lnTo>
                    <a:pt x="75" y="88"/>
                  </a:lnTo>
                  <a:lnTo>
                    <a:pt x="71" y="88"/>
                  </a:lnTo>
                  <a:lnTo>
                    <a:pt x="69" y="87"/>
                  </a:lnTo>
                  <a:lnTo>
                    <a:pt x="68" y="87"/>
                  </a:lnTo>
                  <a:lnTo>
                    <a:pt x="67" y="87"/>
                  </a:lnTo>
                  <a:lnTo>
                    <a:pt x="66" y="87"/>
                  </a:lnTo>
                  <a:lnTo>
                    <a:pt x="62" y="87"/>
                  </a:lnTo>
                  <a:lnTo>
                    <a:pt x="56" y="87"/>
                  </a:lnTo>
                  <a:lnTo>
                    <a:pt x="49" y="87"/>
                  </a:lnTo>
                  <a:lnTo>
                    <a:pt x="42" y="87"/>
                  </a:lnTo>
                  <a:lnTo>
                    <a:pt x="33" y="88"/>
                  </a:lnTo>
                  <a:lnTo>
                    <a:pt x="24" y="89"/>
                  </a:lnTo>
                  <a:lnTo>
                    <a:pt x="17" y="91"/>
                  </a:lnTo>
                  <a:lnTo>
                    <a:pt x="9" y="93"/>
                  </a:lnTo>
                  <a:lnTo>
                    <a:pt x="4" y="96"/>
                  </a:lnTo>
                  <a:lnTo>
                    <a:pt x="1" y="100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7"/>
                  </a:lnTo>
                  <a:lnTo>
                    <a:pt x="2" y="110"/>
                  </a:lnTo>
                  <a:lnTo>
                    <a:pt x="5" y="113"/>
                  </a:lnTo>
                  <a:lnTo>
                    <a:pt x="7" y="116"/>
                  </a:lnTo>
                  <a:lnTo>
                    <a:pt x="12" y="120"/>
                  </a:lnTo>
                  <a:lnTo>
                    <a:pt x="17" y="124"/>
                  </a:lnTo>
                  <a:lnTo>
                    <a:pt x="23" y="129"/>
                  </a:lnTo>
                  <a:lnTo>
                    <a:pt x="31" y="133"/>
                  </a:lnTo>
                  <a:lnTo>
                    <a:pt x="39" y="138"/>
                  </a:lnTo>
                  <a:lnTo>
                    <a:pt x="46" y="143"/>
                  </a:lnTo>
                  <a:lnTo>
                    <a:pt x="54" y="147"/>
                  </a:lnTo>
                  <a:lnTo>
                    <a:pt x="63" y="150"/>
                  </a:lnTo>
                  <a:lnTo>
                    <a:pt x="71" y="154"/>
                  </a:lnTo>
                  <a:lnTo>
                    <a:pt x="79" y="156"/>
                  </a:lnTo>
                  <a:lnTo>
                    <a:pt x="87" y="159"/>
                  </a:lnTo>
                  <a:lnTo>
                    <a:pt x="96" y="161"/>
                  </a:lnTo>
                  <a:lnTo>
                    <a:pt x="105" y="162"/>
                  </a:lnTo>
                  <a:lnTo>
                    <a:pt x="114" y="164"/>
                  </a:lnTo>
                  <a:lnTo>
                    <a:pt x="123" y="164"/>
                  </a:lnTo>
                  <a:lnTo>
                    <a:pt x="131" y="165"/>
                  </a:lnTo>
                  <a:lnTo>
                    <a:pt x="141" y="165"/>
                  </a:lnTo>
                  <a:lnTo>
                    <a:pt x="149" y="165"/>
                  </a:lnTo>
                  <a:lnTo>
                    <a:pt x="159" y="164"/>
                  </a:lnTo>
                  <a:lnTo>
                    <a:pt x="168" y="163"/>
                  </a:lnTo>
                  <a:lnTo>
                    <a:pt x="188" y="161"/>
                  </a:lnTo>
                  <a:lnTo>
                    <a:pt x="207" y="157"/>
                  </a:lnTo>
                  <a:lnTo>
                    <a:pt x="227" y="152"/>
                  </a:lnTo>
                  <a:lnTo>
                    <a:pt x="247" y="147"/>
                  </a:lnTo>
                  <a:lnTo>
                    <a:pt x="268" y="140"/>
                  </a:lnTo>
                  <a:lnTo>
                    <a:pt x="290" y="133"/>
                  </a:lnTo>
                  <a:lnTo>
                    <a:pt x="311" y="126"/>
                  </a:lnTo>
                  <a:lnTo>
                    <a:pt x="333" y="117"/>
                  </a:lnTo>
                  <a:lnTo>
                    <a:pt x="349" y="109"/>
                  </a:lnTo>
                  <a:lnTo>
                    <a:pt x="364" y="102"/>
                  </a:lnTo>
                  <a:lnTo>
                    <a:pt x="364" y="0"/>
                  </a:lnTo>
                  <a:lnTo>
                    <a:pt x="358" y="2"/>
                  </a:lnTo>
                  <a:lnTo>
                    <a:pt x="352" y="4"/>
                  </a:lnTo>
                  <a:lnTo>
                    <a:pt x="345" y="6"/>
                  </a:lnTo>
                  <a:lnTo>
                    <a:pt x="339" y="9"/>
                  </a:lnTo>
                  <a:lnTo>
                    <a:pt x="332" y="13"/>
                  </a:lnTo>
                  <a:lnTo>
                    <a:pt x="325" y="18"/>
                  </a:lnTo>
                  <a:lnTo>
                    <a:pt x="322" y="21"/>
                  </a:lnTo>
                  <a:lnTo>
                    <a:pt x="319" y="24"/>
                  </a:lnTo>
                  <a:lnTo>
                    <a:pt x="316" y="27"/>
                  </a:lnTo>
                  <a:lnTo>
                    <a:pt x="313" y="3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36"/>
            <p:cNvSpPr>
              <a:spLocks/>
            </p:cNvSpPr>
            <p:nvPr/>
          </p:nvSpPr>
          <p:spPr bwMode="auto">
            <a:xfrm>
              <a:off x="5022" y="1400"/>
              <a:ext cx="623" cy="135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67" y="3"/>
                </a:cxn>
                <a:cxn ang="0">
                  <a:pos x="52" y="9"/>
                </a:cxn>
                <a:cxn ang="0">
                  <a:pos x="35" y="17"/>
                </a:cxn>
                <a:cxn ang="0">
                  <a:pos x="19" y="27"/>
                </a:cxn>
                <a:cxn ang="0">
                  <a:pos x="7" y="38"/>
                </a:cxn>
                <a:cxn ang="0">
                  <a:pos x="0" y="49"/>
                </a:cxn>
                <a:cxn ang="0">
                  <a:pos x="3" y="61"/>
                </a:cxn>
                <a:cxn ang="0">
                  <a:pos x="17" y="73"/>
                </a:cxn>
                <a:cxn ang="0">
                  <a:pos x="42" y="82"/>
                </a:cxn>
                <a:cxn ang="0">
                  <a:pos x="73" y="90"/>
                </a:cxn>
                <a:cxn ang="0">
                  <a:pos x="111" y="96"/>
                </a:cxn>
                <a:cxn ang="0">
                  <a:pos x="150" y="101"/>
                </a:cxn>
                <a:cxn ang="0">
                  <a:pos x="189" y="104"/>
                </a:cxn>
                <a:cxn ang="0">
                  <a:pos x="223" y="107"/>
                </a:cxn>
                <a:cxn ang="0">
                  <a:pos x="250" y="108"/>
                </a:cxn>
                <a:cxn ang="0">
                  <a:pos x="265" y="108"/>
                </a:cxn>
                <a:cxn ang="0">
                  <a:pos x="282" y="110"/>
                </a:cxn>
                <a:cxn ang="0">
                  <a:pos x="312" y="116"/>
                </a:cxn>
                <a:cxn ang="0">
                  <a:pos x="349" y="123"/>
                </a:cxn>
                <a:cxn ang="0">
                  <a:pos x="391" y="130"/>
                </a:cxn>
                <a:cxn ang="0">
                  <a:pos x="435" y="134"/>
                </a:cxn>
                <a:cxn ang="0">
                  <a:pos x="457" y="134"/>
                </a:cxn>
                <a:cxn ang="0">
                  <a:pos x="480" y="134"/>
                </a:cxn>
                <a:cxn ang="0">
                  <a:pos x="503" y="132"/>
                </a:cxn>
                <a:cxn ang="0">
                  <a:pos x="525" y="127"/>
                </a:cxn>
                <a:cxn ang="0">
                  <a:pos x="547" y="121"/>
                </a:cxn>
                <a:cxn ang="0">
                  <a:pos x="567" y="113"/>
                </a:cxn>
                <a:cxn ang="0">
                  <a:pos x="599" y="93"/>
                </a:cxn>
                <a:cxn ang="0">
                  <a:pos x="617" y="78"/>
                </a:cxn>
                <a:cxn ang="0">
                  <a:pos x="622" y="65"/>
                </a:cxn>
                <a:cxn ang="0">
                  <a:pos x="617" y="55"/>
                </a:cxn>
                <a:cxn ang="0">
                  <a:pos x="606" y="47"/>
                </a:cxn>
                <a:cxn ang="0">
                  <a:pos x="589" y="42"/>
                </a:cxn>
                <a:cxn ang="0">
                  <a:pos x="571" y="39"/>
                </a:cxn>
                <a:cxn ang="0">
                  <a:pos x="553" y="36"/>
                </a:cxn>
                <a:cxn ang="0">
                  <a:pos x="537" y="31"/>
                </a:cxn>
                <a:cxn ang="0">
                  <a:pos x="522" y="26"/>
                </a:cxn>
                <a:cxn ang="0">
                  <a:pos x="499" y="16"/>
                </a:cxn>
                <a:cxn ang="0">
                  <a:pos x="483" y="11"/>
                </a:cxn>
                <a:cxn ang="0">
                  <a:pos x="463" y="7"/>
                </a:cxn>
                <a:cxn ang="0">
                  <a:pos x="438" y="6"/>
                </a:cxn>
                <a:cxn ang="0">
                  <a:pos x="406" y="8"/>
                </a:cxn>
                <a:cxn ang="0">
                  <a:pos x="367" y="13"/>
                </a:cxn>
                <a:cxn ang="0">
                  <a:pos x="327" y="19"/>
                </a:cxn>
                <a:cxn ang="0">
                  <a:pos x="291" y="23"/>
                </a:cxn>
                <a:cxn ang="0">
                  <a:pos x="258" y="25"/>
                </a:cxn>
                <a:cxn ang="0">
                  <a:pos x="227" y="26"/>
                </a:cxn>
                <a:cxn ang="0">
                  <a:pos x="200" y="25"/>
                </a:cxn>
                <a:cxn ang="0">
                  <a:pos x="165" y="23"/>
                </a:cxn>
                <a:cxn ang="0">
                  <a:pos x="129" y="17"/>
                </a:cxn>
                <a:cxn ang="0">
                  <a:pos x="102" y="11"/>
                </a:cxn>
                <a:cxn ang="0">
                  <a:pos x="85" y="4"/>
                </a:cxn>
                <a:cxn ang="0">
                  <a:pos x="77" y="0"/>
                </a:cxn>
              </a:cxnLst>
              <a:rect l="0" t="0" r="r" b="b"/>
              <a:pathLst>
                <a:path w="623" h="135">
                  <a:moveTo>
                    <a:pt x="76" y="0"/>
                  </a:moveTo>
                  <a:lnTo>
                    <a:pt x="74" y="0"/>
                  </a:lnTo>
                  <a:lnTo>
                    <a:pt x="71" y="2"/>
                  </a:lnTo>
                  <a:lnTo>
                    <a:pt x="67" y="3"/>
                  </a:lnTo>
                  <a:lnTo>
                    <a:pt x="60" y="6"/>
                  </a:lnTo>
                  <a:lnTo>
                    <a:pt x="52" y="9"/>
                  </a:lnTo>
                  <a:lnTo>
                    <a:pt x="44" y="13"/>
                  </a:lnTo>
                  <a:lnTo>
                    <a:pt x="35" y="17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12" y="32"/>
                  </a:lnTo>
                  <a:lnTo>
                    <a:pt x="7" y="38"/>
                  </a:lnTo>
                  <a:lnTo>
                    <a:pt x="2" y="43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7" y="73"/>
                  </a:lnTo>
                  <a:lnTo>
                    <a:pt x="28" y="77"/>
                  </a:lnTo>
                  <a:lnTo>
                    <a:pt x="42" y="82"/>
                  </a:lnTo>
                  <a:lnTo>
                    <a:pt x="56" y="86"/>
                  </a:lnTo>
                  <a:lnTo>
                    <a:pt x="73" y="90"/>
                  </a:lnTo>
                  <a:lnTo>
                    <a:pt x="93" y="93"/>
                  </a:lnTo>
                  <a:lnTo>
                    <a:pt x="111" y="96"/>
                  </a:lnTo>
                  <a:lnTo>
                    <a:pt x="131" y="99"/>
                  </a:lnTo>
                  <a:lnTo>
                    <a:pt x="150" y="101"/>
                  </a:lnTo>
                  <a:lnTo>
                    <a:pt x="170" y="103"/>
                  </a:lnTo>
                  <a:lnTo>
                    <a:pt x="189" y="104"/>
                  </a:lnTo>
                  <a:lnTo>
                    <a:pt x="207" y="106"/>
                  </a:lnTo>
                  <a:lnTo>
                    <a:pt x="223" y="107"/>
                  </a:lnTo>
                  <a:lnTo>
                    <a:pt x="238" y="107"/>
                  </a:lnTo>
                  <a:lnTo>
                    <a:pt x="250" y="108"/>
                  </a:lnTo>
                  <a:lnTo>
                    <a:pt x="260" y="108"/>
                  </a:lnTo>
                  <a:lnTo>
                    <a:pt x="265" y="108"/>
                  </a:lnTo>
                  <a:lnTo>
                    <a:pt x="270" y="108"/>
                  </a:lnTo>
                  <a:lnTo>
                    <a:pt x="282" y="110"/>
                  </a:lnTo>
                  <a:lnTo>
                    <a:pt x="297" y="113"/>
                  </a:lnTo>
                  <a:lnTo>
                    <a:pt x="312" y="116"/>
                  </a:lnTo>
                  <a:lnTo>
                    <a:pt x="329" y="119"/>
                  </a:lnTo>
                  <a:lnTo>
                    <a:pt x="349" y="123"/>
                  </a:lnTo>
                  <a:lnTo>
                    <a:pt x="369" y="126"/>
                  </a:lnTo>
                  <a:lnTo>
                    <a:pt x="391" y="130"/>
                  </a:lnTo>
                  <a:lnTo>
                    <a:pt x="412" y="132"/>
                  </a:lnTo>
                  <a:lnTo>
                    <a:pt x="435" y="134"/>
                  </a:lnTo>
                  <a:lnTo>
                    <a:pt x="446" y="134"/>
                  </a:lnTo>
                  <a:lnTo>
                    <a:pt x="457" y="134"/>
                  </a:lnTo>
                  <a:lnTo>
                    <a:pt x="469" y="134"/>
                  </a:lnTo>
                  <a:lnTo>
                    <a:pt x="480" y="134"/>
                  </a:lnTo>
                  <a:lnTo>
                    <a:pt x="491" y="133"/>
                  </a:lnTo>
                  <a:lnTo>
                    <a:pt x="503" y="132"/>
                  </a:lnTo>
                  <a:lnTo>
                    <a:pt x="514" y="130"/>
                  </a:lnTo>
                  <a:lnTo>
                    <a:pt x="525" y="127"/>
                  </a:lnTo>
                  <a:lnTo>
                    <a:pt x="536" y="125"/>
                  </a:lnTo>
                  <a:lnTo>
                    <a:pt x="547" y="121"/>
                  </a:lnTo>
                  <a:lnTo>
                    <a:pt x="557" y="117"/>
                  </a:lnTo>
                  <a:lnTo>
                    <a:pt x="567" y="113"/>
                  </a:lnTo>
                  <a:lnTo>
                    <a:pt x="585" y="103"/>
                  </a:lnTo>
                  <a:lnTo>
                    <a:pt x="599" y="93"/>
                  </a:lnTo>
                  <a:lnTo>
                    <a:pt x="610" y="85"/>
                  </a:lnTo>
                  <a:lnTo>
                    <a:pt x="617" y="78"/>
                  </a:lnTo>
                  <a:lnTo>
                    <a:pt x="620" y="71"/>
                  </a:lnTo>
                  <a:lnTo>
                    <a:pt x="622" y="65"/>
                  </a:lnTo>
                  <a:lnTo>
                    <a:pt x="620" y="60"/>
                  </a:lnTo>
                  <a:lnTo>
                    <a:pt x="617" y="55"/>
                  </a:lnTo>
                  <a:lnTo>
                    <a:pt x="613" y="51"/>
                  </a:lnTo>
                  <a:lnTo>
                    <a:pt x="606" y="47"/>
                  </a:lnTo>
                  <a:lnTo>
                    <a:pt x="598" y="45"/>
                  </a:lnTo>
                  <a:lnTo>
                    <a:pt x="589" y="42"/>
                  </a:lnTo>
                  <a:lnTo>
                    <a:pt x="580" y="40"/>
                  </a:lnTo>
                  <a:lnTo>
                    <a:pt x="571" y="39"/>
                  </a:lnTo>
                  <a:lnTo>
                    <a:pt x="562" y="37"/>
                  </a:lnTo>
                  <a:lnTo>
                    <a:pt x="553" y="36"/>
                  </a:lnTo>
                  <a:lnTo>
                    <a:pt x="545" y="34"/>
                  </a:lnTo>
                  <a:lnTo>
                    <a:pt x="537" y="31"/>
                  </a:lnTo>
                  <a:lnTo>
                    <a:pt x="529" y="29"/>
                  </a:lnTo>
                  <a:lnTo>
                    <a:pt x="522" y="26"/>
                  </a:lnTo>
                  <a:lnTo>
                    <a:pt x="507" y="19"/>
                  </a:lnTo>
                  <a:lnTo>
                    <a:pt x="499" y="16"/>
                  </a:lnTo>
                  <a:lnTo>
                    <a:pt x="491" y="14"/>
                  </a:lnTo>
                  <a:lnTo>
                    <a:pt x="483" y="11"/>
                  </a:lnTo>
                  <a:lnTo>
                    <a:pt x="473" y="9"/>
                  </a:lnTo>
                  <a:lnTo>
                    <a:pt x="463" y="7"/>
                  </a:lnTo>
                  <a:lnTo>
                    <a:pt x="451" y="6"/>
                  </a:lnTo>
                  <a:lnTo>
                    <a:pt x="438" y="6"/>
                  </a:lnTo>
                  <a:lnTo>
                    <a:pt x="423" y="6"/>
                  </a:lnTo>
                  <a:lnTo>
                    <a:pt x="406" y="8"/>
                  </a:lnTo>
                  <a:lnTo>
                    <a:pt x="388" y="10"/>
                  </a:lnTo>
                  <a:lnTo>
                    <a:pt x="367" y="13"/>
                  </a:lnTo>
                  <a:lnTo>
                    <a:pt x="346" y="16"/>
                  </a:lnTo>
                  <a:lnTo>
                    <a:pt x="327" y="19"/>
                  </a:lnTo>
                  <a:lnTo>
                    <a:pt x="309" y="21"/>
                  </a:lnTo>
                  <a:lnTo>
                    <a:pt x="291" y="23"/>
                  </a:lnTo>
                  <a:lnTo>
                    <a:pt x="274" y="24"/>
                  </a:lnTo>
                  <a:lnTo>
                    <a:pt x="258" y="25"/>
                  </a:lnTo>
                  <a:lnTo>
                    <a:pt x="242" y="26"/>
                  </a:lnTo>
                  <a:lnTo>
                    <a:pt x="227" y="26"/>
                  </a:lnTo>
                  <a:lnTo>
                    <a:pt x="214" y="26"/>
                  </a:lnTo>
                  <a:lnTo>
                    <a:pt x="200" y="25"/>
                  </a:lnTo>
                  <a:lnTo>
                    <a:pt x="188" y="25"/>
                  </a:lnTo>
                  <a:lnTo>
                    <a:pt x="165" y="23"/>
                  </a:lnTo>
                  <a:lnTo>
                    <a:pt x="146" y="20"/>
                  </a:lnTo>
                  <a:lnTo>
                    <a:pt x="129" y="17"/>
                  </a:lnTo>
                  <a:lnTo>
                    <a:pt x="114" y="14"/>
                  </a:lnTo>
                  <a:lnTo>
                    <a:pt x="102" y="11"/>
                  </a:lnTo>
                  <a:lnTo>
                    <a:pt x="93" y="7"/>
                  </a:lnTo>
                  <a:lnTo>
                    <a:pt x="85" y="4"/>
                  </a:lnTo>
                  <a:lnTo>
                    <a:pt x="80" y="2"/>
                  </a:lnTo>
                  <a:lnTo>
                    <a:pt x="77" y="0"/>
                  </a:lnTo>
                  <a:lnTo>
                    <a:pt x="76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037"/>
            <p:cNvSpPr>
              <a:spLocks/>
            </p:cNvSpPr>
            <p:nvPr/>
          </p:nvSpPr>
          <p:spPr bwMode="auto">
            <a:xfrm>
              <a:off x="5077" y="1575"/>
              <a:ext cx="549" cy="105"/>
            </a:xfrm>
            <a:custGeom>
              <a:avLst/>
              <a:gdLst/>
              <a:ahLst/>
              <a:cxnLst>
                <a:cxn ang="0">
                  <a:pos x="505" y="75"/>
                </a:cxn>
                <a:cxn ang="0">
                  <a:pos x="525" y="61"/>
                </a:cxn>
                <a:cxn ang="0">
                  <a:pos x="538" y="46"/>
                </a:cxn>
                <a:cxn ang="0">
                  <a:pos x="546" y="30"/>
                </a:cxn>
                <a:cxn ang="0">
                  <a:pos x="548" y="17"/>
                </a:cxn>
                <a:cxn ang="0">
                  <a:pos x="546" y="9"/>
                </a:cxn>
                <a:cxn ang="0">
                  <a:pos x="543" y="5"/>
                </a:cxn>
                <a:cxn ang="0">
                  <a:pos x="539" y="2"/>
                </a:cxn>
                <a:cxn ang="0">
                  <a:pos x="535" y="0"/>
                </a:cxn>
                <a:cxn ang="0">
                  <a:pos x="528" y="1"/>
                </a:cxn>
                <a:cxn ang="0">
                  <a:pos x="522" y="2"/>
                </a:cxn>
                <a:cxn ang="0">
                  <a:pos x="511" y="9"/>
                </a:cxn>
                <a:cxn ang="0">
                  <a:pos x="495" y="17"/>
                </a:cxn>
                <a:cxn ang="0">
                  <a:pos x="477" y="23"/>
                </a:cxn>
                <a:cxn ang="0">
                  <a:pos x="457" y="27"/>
                </a:cxn>
                <a:cxn ang="0">
                  <a:pos x="437" y="31"/>
                </a:cxn>
                <a:cxn ang="0">
                  <a:pos x="417" y="33"/>
                </a:cxn>
                <a:cxn ang="0">
                  <a:pos x="387" y="35"/>
                </a:cxn>
                <a:cxn ang="0">
                  <a:pos x="364" y="35"/>
                </a:cxn>
                <a:cxn ang="0">
                  <a:pos x="350" y="35"/>
                </a:cxn>
                <a:cxn ang="0">
                  <a:pos x="326" y="32"/>
                </a:cxn>
                <a:cxn ang="0">
                  <a:pos x="299" y="27"/>
                </a:cxn>
                <a:cxn ang="0">
                  <a:pos x="258" y="18"/>
                </a:cxn>
                <a:cxn ang="0">
                  <a:pos x="231" y="14"/>
                </a:cxn>
                <a:cxn ang="0">
                  <a:pos x="205" y="11"/>
                </a:cxn>
                <a:cxn ang="0">
                  <a:pos x="194" y="11"/>
                </a:cxn>
                <a:cxn ang="0">
                  <a:pos x="183" y="13"/>
                </a:cxn>
                <a:cxn ang="0">
                  <a:pos x="174" y="15"/>
                </a:cxn>
                <a:cxn ang="0">
                  <a:pos x="165" y="17"/>
                </a:cxn>
                <a:cxn ang="0">
                  <a:pos x="141" y="20"/>
                </a:cxn>
                <a:cxn ang="0">
                  <a:pos x="113" y="19"/>
                </a:cxn>
                <a:cxn ang="0">
                  <a:pos x="84" y="17"/>
                </a:cxn>
                <a:cxn ang="0">
                  <a:pos x="56" y="13"/>
                </a:cxn>
                <a:cxn ang="0">
                  <a:pos x="31" y="10"/>
                </a:cxn>
                <a:cxn ang="0">
                  <a:pos x="12" y="6"/>
                </a:cxn>
                <a:cxn ang="0">
                  <a:pos x="2" y="4"/>
                </a:cxn>
                <a:cxn ang="0">
                  <a:pos x="0" y="16"/>
                </a:cxn>
                <a:cxn ang="0">
                  <a:pos x="8" y="36"/>
                </a:cxn>
                <a:cxn ang="0">
                  <a:pos x="24" y="54"/>
                </a:cxn>
                <a:cxn ang="0">
                  <a:pos x="48" y="68"/>
                </a:cxn>
                <a:cxn ang="0">
                  <a:pos x="77" y="80"/>
                </a:cxn>
                <a:cxn ang="0">
                  <a:pos x="112" y="89"/>
                </a:cxn>
                <a:cxn ang="0">
                  <a:pos x="151" y="96"/>
                </a:cxn>
                <a:cxn ang="0">
                  <a:pos x="192" y="101"/>
                </a:cxn>
                <a:cxn ang="0">
                  <a:pos x="235" y="103"/>
                </a:cxn>
                <a:cxn ang="0">
                  <a:pos x="279" y="104"/>
                </a:cxn>
                <a:cxn ang="0">
                  <a:pos x="321" y="103"/>
                </a:cxn>
                <a:cxn ang="0">
                  <a:pos x="362" y="102"/>
                </a:cxn>
                <a:cxn ang="0">
                  <a:pos x="400" y="98"/>
                </a:cxn>
                <a:cxn ang="0">
                  <a:pos x="433" y="94"/>
                </a:cxn>
                <a:cxn ang="0">
                  <a:pos x="462" y="89"/>
                </a:cxn>
                <a:cxn ang="0">
                  <a:pos x="484" y="84"/>
                </a:cxn>
              </a:cxnLst>
              <a:rect l="0" t="0" r="r" b="b"/>
              <a:pathLst>
                <a:path w="549" h="105">
                  <a:moveTo>
                    <a:pt x="492" y="81"/>
                  </a:moveTo>
                  <a:lnTo>
                    <a:pt x="505" y="75"/>
                  </a:lnTo>
                  <a:lnTo>
                    <a:pt x="515" y="68"/>
                  </a:lnTo>
                  <a:lnTo>
                    <a:pt x="525" y="61"/>
                  </a:lnTo>
                  <a:lnTo>
                    <a:pt x="533" y="53"/>
                  </a:lnTo>
                  <a:lnTo>
                    <a:pt x="538" y="46"/>
                  </a:lnTo>
                  <a:lnTo>
                    <a:pt x="543" y="38"/>
                  </a:lnTo>
                  <a:lnTo>
                    <a:pt x="546" y="30"/>
                  </a:lnTo>
                  <a:lnTo>
                    <a:pt x="548" y="23"/>
                  </a:lnTo>
                  <a:lnTo>
                    <a:pt x="548" y="17"/>
                  </a:lnTo>
                  <a:lnTo>
                    <a:pt x="547" y="11"/>
                  </a:lnTo>
                  <a:lnTo>
                    <a:pt x="546" y="9"/>
                  </a:lnTo>
                  <a:lnTo>
                    <a:pt x="545" y="7"/>
                  </a:lnTo>
                  <a:lnTo>
                    <a:pt x="543" y="5"/>
                  </a:lnTo>
                  <a:lnTo>
                    <a:pt x="541" y="3"/>
                  </a:lnTo>
                  <a:lnTo>
                    <a:pt x="539" y="2"/>
                  </a:lnTo>
                  <a:lnTo>
                    <a:pt x="536" y="1"/>
                  </a:lnTo>
                  <a:lnTo>
                    <a:pt x="535" y="0"/>
                  </a:lnTo>
                  <a:lnTo>
                    <a:pt x="532" y="0"/>
                  </a:lnTo>
                  <a:lnTo>
                    <a:pt x="528" y="1"/>
                  </a:lnTo>
                  <a:lnTo>
                    <a:pt x="525" y="1"/>
                  </a:lnTo>
                  <a:lnTo>
                    <a:pt x="522" y="2"/>
                  </a:lnTo>
                  <a:lnTo>
                    <a:pt x="518" y="4"/>
                  </a:lnTo>
                  <a:lnTo>
                    <a:pt x="511" y="9"/>
                  </a:lnTo>
                  <a:lnTo>
                    <a:pt x="503" y="13"/>
                  </a:lnTo>
                  <a:lnTo>
                    <a:pt x="495" y="17"/>
                  </a:lnTo>
                  <a:lnTo>
                    <a:pt x="486" y="20"/>
                  </a:lnTo>
                  <a:lnTo>
                    <a:pt x="477" y="23"/>
                  </a:lnTo>
                  <a:lnTo>
                    <a:pt x="467" y="25"/>
                  </a:lnTo>
                  <a:lnTo>
                    <a:pt x="457" y="27"/>
                  </a:lnTo>
                  <a:lnTo>
                    <a:pt x="447" y="29"/>
                  </a:lnTo>
                  <a:lnTo>
                    <a:pt x="437" y="31"/>
                  </a:lnTo>
                  <a:lnTo>
                    <a:pt x="427" y="32"/>
                  </a:lnTo>
                  <a:lnTo>
                    <a:pt x="417" y="33"/>
                  </a:lnTo>
                  <a:lnTo>
                    <a:pt x="407" y="34"/>
                  </a:lnTo>
                  <a:lnTo>
                    <a:pt x="387" y="35"/>
                  </a:lnTo>
                  <a:lnTo>
                    <a:pt x="369" y="35"/>
                  </a:lnTo>
                  <a:lnTo>
                    <a:pt x="364" y="35"/>
                  </a:lnTo>
                  <a:lnTo>
                    <a:pt x="360" y="35"/>
                  </a:lnTo>
                  <a:lnTo>
                    <a:pt x="350" y="35"/>
                  </a:lnTo>
                  <a:lnTo>
                    <a:pt x="338" y="34"/>
                  </a:lnTo>
                  <a:lnTo>
                    <a:pt x="326" y="32"/>
                  </a:lnTo>
                  <a:lnTo>
                    <a:pt x="313" y="29"/>
                  </a:lnTo>
                  <a:lnTo>
                    <a:pt x="299" y="27"/>
                  </a:lnTo>
                  <a:lnTo>
                    <a:pt x="272" y="21"/>
                  </a:lnTo>
                  <a:lnTo>
                    <a:pt x="258" y="18"/>
                  </a:lnTo>
                  <a:lnTo>
                    <a:pt x="244" y="16"/>
                  </a:lnTo>
                  <a:lnTo>
                    <a:pt x="231" y="14"/>
                  </a:lnTo>
                  <a:lnTo>
                    <a:pt x="218" y="12"/>
                  </a:lnTo>
                  <a:lnTo>
                    <a:pt x="205" y="11"/>
                  </a:lnTo>
                  <a:lnTo>
                    <a:pt x="200" y="11"/>
                  </a:lnTo>
                  <a:lnTo>
                    <a:pt x="194" y="11"/>
                  </a:lnTo>
                  <a:lnTo>
                    <a:pt x="189" y="12"/>
                  </a:lnTo>
                  <a:lnTo>
                    <a:pt x="183" y="13"/>
                  </a:lnTo>
                  <a:lnTo>
                    <a:pt x="179" y="14"/>
                  </a:lnTo>
                  <a:lnTo>
                    <a:pt x="174" y="15"/>
                  </a:lnTo>
                  <a:lnTo>
                    <a:pt x="169" y="16"/>
                  </a:lnTo>
                  <a:lnTo>
                    <a:pt x="165" y="17"/>
                  </a:lnTo>
                  <a:lnTo>
                    <a:pt x="154" y="19"/>
                  </a:lnTo>
                  <a:lnTo>
                    <a:pt x="141" y="20"/>
                  </a:lnTo>
                  <a:lnTo>
                    <a:pt x="127" y="20"/>
                  </a:lnTo>
                  <a:lnTo>
                    <a:pt x="113" y="19"/>
                  </a:lnTo>
                  <a:lnTo>
                    <a:pt x="99" y="18"/>
                  </a:lnTo>
                  <a:lnTo>
                    <a:pt x="84" y="17"/>
                  </a:lnTo>
                  <a:lnTo>
                    <a:pt x="70" y="15"/>
                  </a:lnTo>
                  <a:lnTo>
                    <a:pt x="56" y="13"/>
                  </a:lnTo>
                  <a:lnTo>
                    <a:pt x="43" y="11"/>
                  </a:lnTo>
                  <a:lnTo>
                    <a:pt x="31" y="10"/>
                  </a:lnTo>
                  <a:lnTo>
                    <a:pt x="21" y="8"/>
                  </a:lnTo>
                  <a:lnTo>
                    <a:pt x="12" y="6"/>
                  </a:lnTo>
                  <a:lnTo>
                    <a:pt x="6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16"/>
                  </a:lnTo>
                  <a:lnTo>
                    <a:pt x="3" y="26"/>
                  </a:lnTo>
                  <a:lnTo>
                    <a:pt x="8" y="36"/>
                  </a:lnTo>
                  <a:lnTo>
                    <a:pt x="15" y="45"/>
                  </a:lnTo>
                  <a:lnTo>
                    <a:pt x="24" y="54"/>
                  </a:lnTo>
                  <a:lnTo>
                    <a:pt x="35" y="61"/>
                  </a:lnTo>
                  <a:lnTo>
                    <a:pt x="48" y="68"/>
                  </a:lnTo>
                  <a:lnTo>
                    <a:pt x="62" y="74"/>
                  </a:lnTo>
                  <a:lnTo>
                    <a:pt x="77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1" y="93"/>
                  </a:lnTo>
                  <a:lnTo>
                    <a:pt x="151" y="96"/>
                  </a:lnTo>
                  <a:lnTo>
                    <a:pt x="171" y="98"/>
                  </a:lnTo>
                  <a:lnTo>
                    <a:pt x="192" y="101"/>
                  </a:lnTo>
                  <a:lnTo>
                    <a:pt x="214" y="102"/>
                  </a:lnTo>
                  <a:lnTo>
                    <a:pt x="235" y="103"/>
                  </a:lnTo>
                  <a:lnTo>
                    <a:pt x="257" y="104"/>
                  </a:lnTo>
                  <a:lnTo>
                    <a:pt x="279" y="104"/>
                  </a:lnTo>
                  <a:lnTo>
                    <a:pt x="300" y="104"/>
                  </a:lnTo>
                  <a:lnTo>
                    <a:pt x="321" y="103"/>
                  </a:lnTo>
                  <a:lnTo>
                    <a:pt x="342" y="103"/>
                  </a:lnTo>
                  <a:lnTo>
                    <a:pt x="362" y="102"/>
                  </a:lnTo>
                  <a:lnTo>
                    <a:pt x="381" y="100"/>
                  </a:lnTo>
                  <a:lnTo>
                    <a:pt x="400" y="98"/>
                  </a:lnTo>
                  <a:lnTo>
                    <a:pt x="418" y="97"/>
                  </a:lnTo>
                  <a:lnTo>
                    <a:pt x="433" y="94"/>
                  </a:lnTo>
                  <a:lnTo>
                    <a:pt x="448" y="92"/>
                  </a:lnTo>
                  <a:lnTo>
                    <a:pt x="462" y="89"/>
                  </a:lnTo>
                  <a:lnTo>
                    <a:pt x="474" y="87"/>
                  </a:lnTo>
                  <a:lnTo>
                    <a:pt x="484" y="84"/>
                  </a:lnTo>
                  <a:lnTo>
                    <a:pt x="492" y="8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038"/>
            <p:cNvSpPr>
              <a:spLocks/>
            </p:cNvSpPr>
            <p:nvPr/>
          </p:nvSpPr>
          <p:spPr bwMode="auto">
            <a:xfrm>
              <a:off x="5042" y="1725"/>
              <a:ext cx="562" cy="404"/>
            </a:xfrm>
            <a:custGeom>
              <a:avLst/>
              <a:gdLst/>
              <a:ahLst/>
              <a:cxnLst>
                <a:cxn ang="0">
                  <a:pos x="18" y="249"/>
                </a:cxn>
                <a:cxn ang="0">
                  <a:pos x="37" y="264"/>
                </a:cxn>
                <a:cxn ang="0">
                  <a:pos x="61" y="268"/>
                </a:cxn>
                <a:cxn ang="0">
                  <a:pos x="89" y="257"/>
                </a:cxn>
                <a:cxn ang="0">
                  <a:pos x="122" y="228"/>
                </a:cxn>
                <a:cxn ang="0">
                  <a:pos x="151" y="201"/>
                </a:cxn>
                <a:cxn ang="0">
                  <a:pos x="175" y="189"/>
                </a:cxn>
                <a:cxn ang="0">
                  <a:pos x="194" y="190"/>
                </a:cxn>
                <a:cxn ang="0">
                  <a:pos x="208" y="202"/>
                </a:cxn>
                <a:cxn ang="0">
                  <a:pos x="222" y="229"/>
                </a:cxn>
                <a:cxn ang="0">
                  <a:pos x="235" y="282"/>
                </a:cxn>
                <a:cxn ang="0">
                  <a:pos x="241" y="328"/>
                </a:cxn>
                <a:cxn ang="0">
                  <a:pos x="244" y="343"/>
                </a:cxn>
                <a:cxn ang="0">
                  <a:pos x="247" y="356"/>
                </a:cxn>
                <a:cxn ang="0">
                  <a:pos x="257" y="387"/>
                </a:cxn>
                <a:cxn ang="0">
                  <a:pos x="267" y="401"/>
                </a:cxn>
                <a:cxn ang="0">
                  <a:pos x="278" y="402"/>
                </a:cxn>
                <a:cxn ang="0">
                  <a:pos x="291" y="382"/>
                </a:cxn>
                <a:cxn ang="0">
                  <a:pos x="304" y="342"/>
                </a:cxn>
                <a:cxn ang="0">
                  <a:pos x="321" y="290"/>
                </a:cxn>
                <a:cxn ang="0">
                  <a:pos x="341" y="241"/>
                </a:cxn>
                <a:cxn ang="0">
                  <a:pos x="361" y="212"/>
                </a:cxn>
                <a:cxn ang="0">
                  <a:pos x="375" y="204"/>
                </a:cxn>
                <a:cxn ang="0">
                  <a:pos x="389" y="205"/>
                </a:cxn>
                <a:cxn ang="0">
                  <a:pos x="404" y="218"/>
                </a:cxn>
                <a:cxn ang="0">
                  <a:pos x="431" y="247"/>
                </a:cxn>
                <a:cxn ang="0">
                  <a:pos x="456" y="264"/>
                </a:cxn>
                <a:cxn ang="0">
                  <a:pos x="480" y="273"/>
                </a:cxn>
                <a:cxn ang="0">
                  <a:pos x="513" y="272"/>
                </a:cxn>
                <a:cxn ang="0">
                  <a:pos x="544" y="254"/>
                </a:cxn>
                <a:cxn ang="0">
                  <a:pos x="560" y="232"/>
                </a:cxn>
                <a:cxn ang="0">
                  <a:pos x="558" y="218"/>
                </a:cxn>
                <a:cxn ang="0">
                  <a:pos x="534" y="208"/>
                </a:cxn>
                <a:cxn ang="0">
                  <a:pos x="495" y="189"/>
                </a:cxn>
                <a:cxn ang="0">
                  <a:pos x="453" y="162"/>
                </a:cxn>
                <a:cxn ang="0">
                  <a:pos x="416" y="131"/>
                </a:cxn>
                <a:cxn ang="0">
                  <a:pos x="396" y="100"/>
                </a:cxn>
                <a:cxn ang="0">
                  <a:pos x="392" y="79"/>
                </a:cxn>
                <a:cxn ang="0">
                  <a:pos x="376" y="57"/>
                </a:cxn>
                <a:cxn ang="0">
                  <a:pos x="333" y="26"/>
                </a:cxn>
                <a:cxn ang="0">
                  <a:pos x="277" y="4"/>
                </a:cxn>
                <a:cxn ang="0">
                  <a:pos x="223" y="0"/>
                </a:cxn>
                <a:cxn ang="0">
                  <a:pos x="196" y="10"/>
                </a:cxn>
                <a:cxn ang="0">
                  <a:pos x="182" y="27"/>
                </a:cxn>
                <a:cxn ang="0">
                  <a:pos x="167" y="64"/>
                </a:cxn>
                <a:cxn ang="0">
                  <a:pos x="140" y="102"/>
                </a:cxn>
                <a:cxn ang="0">
                  <a:pos x="107" y="131"/>
                </a:cxn>
                <a:cxn ang="0">
                  <a:pos x="76" y="150"/>
                </a:cxn>
                <a:cxn ang="0">
                  <a:pos x="55" y="161"/>
                </a:cxn>
                <a:cxn ang="0">
                  <a:pos x="40" y="165"/>
                </a:cxn>
                <a:cxn ang="0">
                  <a:pos x="16" y="173"/>
                </a:cxn>
                <a:cxn ang="0">
                  <a:pos x="4" y="180"/>
                </a:cxn>
                <a:cxn ang="0">
                  <a:pos x="0" y="198"/>
                </a:cxn>
                <a:cxn ang="0">
                  <a:pos x="4" y="223"/>
                </a:cxn>
              </a:cxnLst>
              <a:rect l="0" t="0" r="r" b="b"/>
              <a:pathLst>
                <a:path w="562" h="404">
                  <a:moveTo>
                    <a:pt x="4" y="223"/>
                  </a:moveTo>
                  <a:lnTo>
                    <a:pt x="10" y="236"/>
                  </a:lnTo>
                  <a:lnTo>
                    <a:pt x="18" y="249"/>
                  </a:lnTo>
                  <a:lnTo>
                    <a:pt x="24" y="255"/>
                  </a:lnTo>
                  <a:lnTo>
                    <a:pt x="31" y="260"/>
                  </a:lnTo>
                  <a:lnTo>
                    <a:pt x="37" y="264"/>
                  </a:lnTo>
                  <a:lnTo>
                    <a:pt x="45" y="266"/>
                  </a:lnTo>
                  <a:lnTo>
                    <a:pt x="52" y="268"/>
                  </a:lnTo>
                  <a:lnTo>
                    <a:pt x="61" y="268"/>
                  </a:lnTo>
                  <a:lnTo>
                    <a:pt x="70" y="266"/>
                  </a:lnTo>
                  <a:lnTo>
                    <a:pt x="80" y="263"/>
                  </a:lnTo>
                  <a:lnTo>
                    <a:pt x="89" y="257"/>
                  </a:lnTo>
                  <a:lnTo>
                    <a:pt x="99" y="250"/>
                  </a:lnTo>
                  <a:lnTo>
                    <a:pt x="111" y="240"/>
                  </a:lnTo>
                  <a:lnTo>
                    <a:pt x="122" y="228"/>
                  </a:lnTo>
                  <a:lnTo>
                    <a:pt x="132" y="217"/>
                  </a:lnTo>
                  <a:lnTo>
                    <a:pt x="142" y="208"/>
                  </a:lnTo>
                  <a:lnTo>
                    <a:pt x="151" y="201"/>
                  </a:lnTo>
                  <a:lnTo>
                    <a:pt x="160" y="195"/>
                  </a:lnTo>
                  <a:lnTo>
                    <a:pt x="167" y="191"/>
                  </a:lnTo>
                  <a:lnTo>
                    <a:pt x="175" y="189"/>
                  </a:lnTo>
                  <a:lnTo>
                    <a:pt x="182" y="188"/>
                  </a:lnTo>
                  <a:lnTo>
                    <a:pt x="188" y="189"/>
                  </a:lnTo>
                  <a:lnTo>
                    <a:pt x="194" y="190"/>
                  </a:lnTo>
                  <a:lnTo>
                    <a:pt x="199" y="194"/>
                  </a:lnTo>
                  <a:lnTo>
                    <a:pt x="204" y="197"/>
                  </a:lnTo>
                  <a:lnTo>
                    <a:pt x="208" y="202"/>
                  </a:lnTo>
                  <a:lnTo>
                    <a:pt x="213" y="208"/>
                  </a:lnTo>
                  <a:lnTo>
                    <a:pt x="217" y="215"/>
                  </a:lnTo>
                  <a:lnTo>
                    <a:pt x="222" y="229"/>
                  </a:lnTo>
                  <a:lnTo>
                    <a:pt x="228" y="246"/>
                  </a:lnTo>
                  <a:lnTo>
                    <a:pt x="232" y="264"/>
                  </a:lnTo>
                  <a:lnTo>
                    <a:pt x="235" y="282"/>
                  </a:lnTo>
                  <a:lnTo>
                    <a:pt x="237" y="299"/>
                  </a:lnTo>
                  <a:lnTo>
                    <a:pt x="240" y="314"/>
                  </a:lnTo>
                  <a:lnTo>
                    <a:pt x="241" y="328"/>
                  </a:lnTo>
                  <a:lnTo>
                    <a:pt x="242" y="335"/>
                  </a:lnTo>
                  <a:lnTo>
                    <a:pt x="243" y="339"/>
                  </a:lnTo>
                  <a:lnTo>
                    <a:pt x="244" y="343"/>
                  </a:lnTo>
                  <a:lnTo>
                    <a:pt x="245" y="346"/>
                  </a:lnTo>
                  <a:lnTo>
                    <a:pt x="246" y="350"/>
                  </a:lnTo>
                  <a:lnTo>
                    <a:pt x="247" y="356"/>
                  </a:lnTo>
                  <a:lnTo>
                    <a:pt x="250" y="368"/>
                  </a:lnTo>
                  <a:lnTo>
                    <a:pt x="255" y="381"/>
                  </a:lnTo>
                  <a:lnTo>
                    <a:pt x="257" y="387"/>
                  </a:lnTo>
                  <a:lnTo>
                    <a:pt x="260" y="392"/>
                  </a:lnTo>
                  <a:lnTo>
                    <a:pt x="264" y="397"/>
                  </a:lnTo>
                  <a:lnTo>
                    <a:pt x="267" y="401"/>
                  </a:lnTo>
                  <a:lnTo>
                    <a:pt x="270" y="402"/>
                  </a:lnTo>
                  <a:lnTo>
                    <a:pt x="274" y="403"/>
                  </a:lnTo>
                  <a:lnTo>
                    <a:pt x="278" y="402"/>
                  </a:lnTo>
                  <a:lnTo>
                    <a:pt x="282" y="398"/>
                  </a:lnTo>
                  <a:lnTo>
                    <a:pt x="286" y="391"/>
                  </a:lnTo>
                  <a:lnTo>
                    <a:pt x="291" y="382"/>
                  </a:lnTo>
                  <a:lnTo>
                    <a:pt x="295" y="371"/>
                  </a:lnTo>
                  <a:lnTo>
                    <a:pt x="300" y="358"/>
                  </a:lnTo>
                  <a:lnTo>
                    <a:pt x="304" y="342"/>
                  </a:lnTo>
                  <a:lnTo>
                    <a:pt x="310" y="325"/>
                  </a:lnTo>
                  <a:lnTo>
                    <a:pt x="316" y="308"/>
                  </a:lnTo>
                  <a:lnTo>
                    <a:pt x="321" y="290"/>
                  </a:lnTo>
                  <a:lnTo>
                    <a:pt x="328" y="273"/>
                  </a:lnTo>
                  <a:lnTo>
                    <a:pt x="335" y="256"/>
                  </a:lnTo>
                  <a:lnTo>
                    <a:pt x="341" y="241"/>
                  </a:lnTo>
                  <a:lnTo>
                    <a:pt x="349" y="227"/>
                  </a:lnTo>
                  <a:lnTo>
                    <a:pt x="357" y="216"/>
                  </a:lnTo>
                  <a:lnTo>
                    <a:pt x="361" y="212"/>
                  </a:lnTo>
                  <a:lnTo>
                    <a:pt x="366" y="208"/>
                  </a:lnTo>
                  <a:lnTo>
                    <a:pt x="370" y="206"/>
                  </a:lnTo>
                  <a:lnTo>
                    <a:pt x="375" y="204"/>
                  </a:lnTo>
                  <a:lnTo>
                    <a:pt x="379" y="204"/>
                  </a:lnTo>
                  <a:lnTo>
                    <a:pt x="385" y="204"/>
                  </a:lnTo>
                  <a:lnTo>
                    <a:pt x="389" y="205"/>
                  </a:lnTo>
                  <a:lnTo>
                    <a:pt x="394" y="208"/>
                  </a:lnTo>
                  <a:lnTo>
                    <a:pt x="399" y="212"/>
                  </a:lnTo>
                  <a:lnTo>
                    <a:pt x="404" y="218"/>
                  </a:lnTo>
                  <a:lnTo>
                    <a:pt x="414" y="229"/>
                  </a:lnTo>
                  <a:lnTo>
                    <a:pt x="422" y="238"/>
                  </a:lnTo>
                  <a:lnTo>
                    <a:pt x="431" y="247"/>
                  </a:lnTo>
                  <a:lnTo>
                    <a:pt x="439" y="254"/>
                  </a:lnTo>
                  <a:lnTo>
                    <a:pt x="448" y="260"/>
                  </a:lnTo>
                  <a:lnTo>
                    <a:pt x="456" y="264"/>
                  </a:lnTo>
                  <a:lnTo>
                    <a:pt x="464" y="268"/>
                  </a:lnTo>
                  <a:lnTo>
                    <a:pt x="471" y="271"/>
                  </a:lnTo>
                  <a:lnTo>
                    <a:pt x="480" y="273"/>
                  </a:lnTo>
                  <a:lnTo>
                    <a:pt x="486" y="275"/>
                  </a:lnTo>
                  <a:lnTo>
                    <a:pt x="501" y="275"/>
                  </a:lnTo>
                  <a:lnTo>
                    <a:pt x="513" y="272"/>
                  </a:lnTo>
                  <a:lnTo>
                    <a:pt x="525" y="268"/>
                  </a:lnTo>
                  <a:lnTo>
                    <a:pt x="535" y="261"/>
                  </a:lnTo>
                  <a:lnTo>
                    <a:pt x="544" y="254"/>
                  </a:lnTo>
                  <a:lnTo>
                    <a:pt x="551" y="247"/>
                  </a:lnTo>
                  <a:lnTo>
                    <a:pt x="556" y="240"/>
                  </a:lnTo>
                  <a:lnTo>
                    <a:pt x="560" y="232"/>
                  </a:lnTo>
                  <a:lnTo>
                    <a:pt x="561" y="225"/>
                  </a:lnTo>
                  <a:lnTo>
                    <a:pt x="561" y="221"/>
                  </a:lnTo>
                  <a:lnTo>
                    <a:pt x="558" y="218"/>
                  </a:lnTo>
                  <a:lnTo>
                    <a:pt x="552" y="216"/>
                  </a:lnTo>
                  <a:lnTo>
                    <a:pt x="544" y="213"/>
                  </a:lnTo>
                  <a:lnTo>
                    <a:pt x="534" y="208"/>
                  </a:lnTo>
                  <a:lnTo>
                    <a:pt x="521" y="203"/>
                  </a:lnTo>
                  <a:lnTo>
                    <a:pt x="508" y="197"/>
                  </a:lnTo>
                  <a:lnTo>
                    <a:pt x="495" y="189"/>
                  </a:lnTo>
                  <a:lnTo>
                    <a:pt x="481" y="180"/>
                  </a:lnTo>
                  <a:lnTo>
                    <a:pt x="467" y="172"/>
                  </a:lnTo>
                  <a:lnTo>
                    <a:pt x="453" y="162"/>
                  </a:lnTo>
                  <a:lnTo>
                    <a:pt x="439" y="151"/>
                  </a:lnTo>
                  <a:lnTo>
                    <a:pt x="427" y="141"/>
                  </a:lnTo>
                  <a:lnTo>
                    <a:pt x="416" y="131"/>
                  </a:lnTo>
                  <a:lnTo>
                    <a:pt x="407" y="120"/>
                  </a:lnTo>
                  <a:lnTo>
                    <a:pt x="400" y="110"/>
                  </a:lnTo>
                  <a:lnTo>
                    <a:pt x="396" y="100"/>
                  </a:lnTo>
                  <a:lnTo>
                    <a:pt x="394" y="90"/>
                  </a:lnTo>
                  <a:lnTo>
                    <a:pt x="393" y="84"/>
                  </a:lnTo>
                  <a:lnTo>
                    <a:pt x="392" y="79"/>
                  </a:lnTo>
                  <a:lnTo>
                    <a:pt x="389" y="74"/>
                  </a:lnTo>
                  <a:lnTo>
                    <a:pt x="385" y="68"/>
                  </a:lnTo>
                  <a:lnTo>
                    <a:pt x="376" y="57"/>
                  </a:lnTo>
                  <a:lnTo>
                    <a:pt x="364" y="46"/>
                  </a:lnTo>
                  <a:lnTo>
                    <a:pt x="350" y="35"/>
                  </a:lnTo>
                  <a:lnTo>
                    <a:pt x="333" y="26"/>
                  </a:lnTo>
                  <a:lnTo>
                    <a:pt x="315" y="17"/>
                  </a:lnTo>
                  <a:lnTo>
                    <a:pt x="296" y="10"/>
                  </a:lnTo>
                  <a:lnTo>
                    <a:pt x="277" y="4"/>
                  </a:lnTo>
                  <a:lnTo>
                    <a:pt x="258" y="1"/>
                  </a:lnTo>
                  <a:lnTo>
                    <a:pt x="240" y="0"/>
                  </a:lnTo>
                  <a:lnTo>
                    <a:pt x="223" y="0"/>
                  </a:lnTo>
                  <a:lnTo>
                    <a:pt x="208" y="4"/>
                  </a:lnTo>
                  <a:lnTo>
                    <a:pt x="201" y="7"/>
                  </a:lnTo>
                  <a:lnTo>
                    <a:pt x="196" y="10"/>
                  </a:lnTo>
                  <a:lnTo>
                    <a:pt x="190" y="15"/>
                  </a:lnTo>
                  <a:lnTo>
                    <a:pt x="185" y="21"/>
                  </a:lnTo>
                  <a:lnTo>
                    <a:pt x="182" y="27"/>
                  </a:lnTo>
                  <a:lnTo>
                    <a:pt x="179" y="34"/>
                  </a:lnTo>
                  <a:lnTo>
                    <a:pt x="174" y="49"/>
                  </a:lnTo>
                  <a:lnTo>
                    <a:pt x="167" y="64"/>
                  </a:lnTo>
                  <a:lnTo>
                    <a:pt x="159" y="78"/>
                  </a:lnTo>
                  <a:lnTo>
                    <a:pt x="150" y="91"/>
                  </a:lnTo>
                  <a:lnTo>
                    <a:pt x="140" y="102"/>
                  </a:lnTo>
                  <a:lnTo>
                    <a:pt x="129" y="113"/>
                  </a:lnTo>
                  <a:lnTo>
                    <a:pt x="118" y="123"/>
                  </a:lnTo>
                  <a:lnTo>
                    <a:pt x="107" y="131"/>
                  </a:lnTo>
                  <a:lnTo>
                    <a:pt x="96" y="138"/>
                  </a:lnTo>
                  <a:lnTo>
                    <a:pt x="85" y="144"/>
                  </a:lnTo>
                  <a:lnTo>
                    <a:pt x="76" y="150"/>
                  </a:lnTo>
                  <a:lnTo>
                    <a:pt x="67" y="155"/>
                  </a:lnTo>
                  <a:lnTo>
                    <a:pt x="61" y="158"/>
                  </a:lnTo>
                  <a:lnTo>
                    <a:pt x="55" y="161"/>
                  </a:lnTo>
                  <a:lnTo>
                    <a:pt x="51" y="162"/>
                  </a:lnTo>
                  <a:lnTo>
                    <a:pt x="50" y="162"/>
                  </a:lnTo>
                  <a:lnTo>
                    <a:pt x="40" y="165"/>
                  </a:lnTo>
                  <a:lnTo>
                    <a:pt x="31" y="168"/>
                  </a:lnTo>
                  <a:lnTo>
                    <a:pt x="23" y="170"/>
                  </a:lnTo>
                  <a:lnTo>
                    <a:pt x="16" y="173"/>
                  </a:lnTo>
                  <a:lnTo>
                    <a:pt x="12" y="175"/>
                  </a:lnTo>
                  <a:lnTo>
                    <a:pt x="8" y="177"/>
                  </a:lnTo>
                  <a:lnTo>
                    <a:pt x="4" y="180"/>
                  </a:lnTo>
                  <a:lnTo>
                    <a:pt x="2" y="183"/>
                  </a:lnTo>
                  <a:lnTo>
                    <a:pt x="0" y="190"/>
                  </a:lnTo>
                  <a:lnTo>
                    <a:pt x="0" y="198"/>
                  </a:lnTo>
                  <a:lnTo>
                    <a:pt x="2" y="209"/>
                  </a:lnTo>
                  <a:lnTo>
                    <a:pt x="3" y="216"/>
                  </a:lnTo>
                  <a:lnTo>
                    <a:pt x="4" y="22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039"/>
            <p:cNvSpPr>
              <a:spLocks/>
            </p:cNvSpPr>
            <p:nvPr/>
          </p:nvSpPr>
          <p:spPr bwMode="auto">
            <a:xfrm>
              <a:off x="5415" y="1482"/>
              <a:ext cx="334" cy="857"/>
            </a:xfrm>
            <a:custGeom>
              <a:avLst/>
              <a:gdLst/>
              <a:ahLst/>
              <a:cxnLst>
                <a:cxn ang="0">
                  <a:pos x="254" y="211"/>
                </a:cxn>
                <a:cxn ang="0">
                  <a:pos x="237" y="220"/>
                </a:cxn>
                <a:cxn ang="0">
                  <a:pos x="209" y="233"/>
                </a:cxn>
                <a:cxn ang="0">
                  <a:pos x="168" y="244"/>
                </a:cxn>
                <a:cxn ang="0">
                  <a:pos x="129" y="251"/>
                </a:cxn>
                <a:cxn ang="0">
                  <a:pos x="113" y="251"/>
                </a:cxn>
                <a:cxn ang="0">
                  <a:pos x="98" y="251"/>
                </a:cxn>
                <a:cxn ang="0">
                  <a:pos x="88" y="255"/>
                </a:cxn>
                <a:cxn ang="0">
                  <a:pos x="82" y="262"/>
                </a:cxn>
                <a:cxn ang="0">
                  <a:pos x="80" y="269"/>
                </a:cxn>
                <a:cxn ang="0">
                  <a:pos x="83" y="279"/>
                </a:cxn>
                <a:cxn ang="0">
                  <a:pos x="89" y="287"/>
                </a:cxn>
                <a:cxn ang="0">
                  <a:pos x="99" y="295"/>
                </a:cxn>
                <a:cxn ang="0">
                  <a:pos x="113" y="302"/>
                </a:cxn>
                <a:cxn ang="0">
                  <a:pos x="130" y="310"/>
                </a:cxn>
                <a:cxn ang="0">
                  <a:pos x="152" y="323"/>
                </a:cxn>
                <a:cxn ang="0">
                  <a:pos x="198" y="359"/>
                </a:cxn>
                <a:cxn ang="0">
                  <a:pos x="220" y="381"/>
                </a:cxn>
                <a:cxn ang="0">
                  <a:pos x="237" y="406"/>
                </a:cxn>
                <a:cxn ang="0">
                  <a:pos x="250" y="432"/>
                </a:cxn>
                <a:cxn ang="0">
                  <a:pos x="255" y="454"/>
                </a:cxn>
                <a:cxn ang="0">
                  <a:pos x="256" y="488"/>
                </a:cxn>
                <a:cxn ang="0">
                  <a:pos x="254" y="522"/>
                </a:cxn>
                <a:cxn ang="0">
                  <a:pos x="251" y="545"/>
                </a:cxn>
                <a:cxn ang="0">
                  <a:pos x="244" y="563"/>
                </a:cxn>
                <a:cxn ang="0">
                  <a:pos x="231" y="579"/>
                </a:cxn>
                <a:cxn ang="0">
                  <a:pos x="214" y="592"/>
                </a:cxn>
                <a:cxn ang="0">
                  <a:pos x="189" y="601"/>
                </a:cxn>
                <a:cxn ang="0">
                  <a:pos x="174" y="604"/>
                </a:cxn>
                <a:cxn ang="0">
                  <a:pos x="114" y="619"/>
                </a:cxn>
                <a:cxn ang="0">
                  <a:pos x="87" y="629"/>
                </a:cxn>
                <a:cxn ang="0">
                  <a:pos x="62" y="642"/>
                </a:cxn>
                <a:cxn ang="0">
                  <a:pos x="40" y="660"/>
                </a:cxn>
                <a:cxn ang="0">
                  <a:pos x="22" y="684"/>
                </a:cxn>
                <a:cxn ang="0">
                  <a:pos x="9" y="716"/>
                </a:cxn>
                <a:cxn ang="0">
                  <a:pos x="0" y="758"/>
                </a:cxn>
                <a:cxn ang="0">
                  <a:pos x="2" y="759"/>
                </a:cxn>
                <a:cxn ang="0">
                  <a:pos x="9" y="763"/>
                </a:cxn>
                <a:cxn ang="0">
                  <a:pos x="18" y="768"/>
                </a:cxn>
                <a:cxn ang="0">
                  <a:pos x="30" y="773"/>
                </a:cxn>
                <a:cxn ang="0">
                  <a:pos x="58" y="786"/>
                </a:cxn>
                <a:cxn ang="0">
                  <a:pos x="87" y="793"/>
                </a:cxn>
                <a:cxn ang="0">
                  <a:pos x="102" y="794"/>
                </a:cxn>
                <a:cxn ang="0">
                  <a:pos x="121" y="799"/>
                </a:cxn>
                <a:cxn ang="0">
                  <a:pos x="143" y="806"/>
                </a:cxn>
                <a:cxn ang="0">
                  <a:pos x="189" y="824"/>
                </a:cxn>
                <a:cxn ang="0">
                  <a:pos x="211" y="834"/>
                </a:cxn>
                <a:cxn ang="0">
                  <a:pos x="228" y="842"/>
                </a:cxn>
                <a:cxn ang="0">
                  <a:pos x="241" y="849"/>
                </a:cxn>
                <a:cxn ang="0">
                  <a:pos x="259" y="856"/>
                </a:cxn>
                <a:cxn ang="0">
                  <a:pos x="279" y="855"/>
                </a:cxn>
                <a:cxn ang="0">
                  <a:pos x="302" y="845"/>
                </a:cxn>
                <a:cxn ang="0">
                  <a:pos x="323" y="829"/>
                </a:cxn>
                <a:cxn ang="0">
                  <a:pos x="332" y="8"/>
                </a:cxn>
                <a:cxn ang="0">
                  <a:pos x="328" y="33"/>
                </a:cxn>
                <a:cxn ang="0">
                  <a:pos x="317" y="78"/>
                </a:cxn>
                <a:cxn ang="0">
                  <a:pos x="298" y="143"/>
                </a:cxn>
                <a:cxn ang="0">
                  <a:pos x="287" y="170"/>
                </a:cxn>
                <a:cxn ang="0">
                  <a:pos x="274" y="193"/>
                </a:cxn>
                <a:cxn ang="0">
                  <a:pos x="261" y="205"/>
                </a:cxn>
              </a:cxnLst>
              <a:rect l="0" t="0" r="r" b="b"/>
              <a:pathLst>
                <a:path w="334" h="857">
                  <a:moveTo>
                    <a:pt x="261" y="205"/>
                  </a:moveTo>
                  <a:lnTo>
                    <a:pt x="254" y="211"/>
                  </a:lnTo>
                  <a:lnTo>
                    <a:pt x="246" y="216"/>
                  </a:lnTo>
                  <a:lnTo>
                    <a:pt x="237" y="220"/>
                  </a:lnTo>
                  <a:lnTo>
                    <a:pt x="228" y="224"/>
                  </a:lnTo>
                  <a:lnTo>
                    <a:pt x="209" y="233"/>
                  </a:lnTo>
                  <a:lnTo>
                    <a:pt x="189" y="240"/>
                  </a:lnTo>
                  <a:lnTo>
                    <a:pt x="168" y="244"/>
                  </a:lnTo>
                  <a:lnTo>
                    <a:pt x="148" y="248"/>
                  </a:lnTo>
                  <a:lnTo>
                    <a:pt x="129" y="251"/>
                  </a:lnTo>
                  <a:lnTo>
                    <a:pt x="121" y="251"/>
                  </a:lnTo>
                  <a:lnTo>
                    <a:pt x="113" y="251"/>
                  </a:lnTo>
                  <a:lnTo>
                    <a:pt x="105" y="251"/>
                  </a:lnTo>
                  <a:lnTo>
                    <a:pt x="98" y="251"/>
                  </a:lnTo>
                  <a:lnTo>
                    <a:pt x="92" y="252"/>
                  </a:lnTo>
                  <a:lnTo>
                    <a:pt x="88" y="255"/>
                  </a:lnTo>
                  <a:lnTo>
                    <a:pt x="84" y="258"/>
                  </a:lnTo>
                  <a:lnTo>
                    <a:pt x="82" y="262"/>
                  </a:lnTo>
                  <a:lnTo>
                    <a:pt x="81" y="265"/>
                  </a:lnTo>
                  <a:lnTo>
                    <a:pt x="80" y="269"/>
                  </a:lnTo>
                  <a:lnTo>
                    <a:pt x="81" y="273"/>
                  </a:lnTo>
                  <a:lnTo>
                    <a:pt x="83" y="279"/>
                  </a:lnTo>
                  <a:lnTo>
                    <a:pt x="86" y="283"/>
                  </a:lnTo>
                  <a:lnTo>
                    <a:pt x="89" y="287"/>
                  </a:lnTo>
                  <a:lnTo>
                    <a:pt x="94" y="291"/>
                  </a:lnTo>
                  <a:lnTo>
                    <a:pt x="99" y="295"/>
                  </a:lnTo>
                  <a:lnTo>
                    <a:pt x="106" y="299"/>
                  </a:lnTo>
                  <a:lnTo>
                    <a:pt x="113" y="302"/>
                  </a:lnTo>
                  <a:lnTo>
                    <a:pt x="121" y="306"/>
                  </a:lnTo>
                  <a:lnTo>
                    <a:pt x="130" y="310"/>
                  </a:lnTo>
                  <a:lnTo>
                    <a:pt x="141" y="316"/>
                  </a:lnTo>
                  <a:lnTo>
                    <a:pt x="152" y="323"/>
                  </a:lnTo>
                  <a:lnTo>
                    <a:pt x="175" y="338"/>
                  </a:lnTo>
                  <a:lnTo>
                    <a:pt x="198" y="359"/>
                  </a:lnTo>
                  <a:lnTo>
                    <a:pt x="209" y="370"/>
                  </a:lnTo>
                  <a:lnTo>
                    <a:pt x="220" y="381"/>
                  </a:lnTo>
                  <a:lnTo>
                    <a:pt x="229" y="394"/>
                  </a:lnTo>
                  <a:lnTo>
                    <a:pt x="237" y="406"/>
                  </a:lnTo>
                  <a:lnTo>
                    <a:pt x="245" y="420"/>
                  </a:lnTo>
                  <a:lnTo>
                    <a:pt x="250" y="432"/>
                  </a:lnTo>
                  <a:lnTo>
                    <a:pt x="254" y="448"/>
                  </a:lnTo>
                  <a:lnTo>
                    <a:pt x="255" y="454"/>
                  </a:lnTo>
                  <a:lnTo>
                    <a:pt x="256" y="461"/>
                  </a:lnTo>
                  <a:lnTo>
                    <a:pt x="256" y="488"/>
                  </a:lnTo>
                  <a:lnTo>
                    <a:pt x="255" y="511"/>
                  </a:lnTo>
                  <a:lnTo>
                    <a:pt x="254" y="522"/>
                  </a:lnTo>
                  <a:lnTo>
                    <a:pt x="253" y="533"/>
                  </a:lnTo>
                  <a:lnTo>
                    <a:pt x="251" y="545"/>
                  </a:lnTo>
                  <a:lnTo>
                    <a:pt x="247" y="554"/>
                  </a:lnTo>
                  <a:lnTo>
                    <a:pt x="244" y="563"/>
                  </a:lnTo>
                  <a:lnTo>
                    <a:pt x="238" y="571"/>
                  </a:lnTo>
                  <a:lnTo>
                    <a:pt x="231" y="579"/>
                  </a:lnTo>
                  <a:lnTo>
                    <a:pt x="223" y="585"/>
                  </a:lnTo>
                  <a:lnTo>
                    <a:pt x="214" y="592"/>
                  </a:lnTo>
                  <a:lnTo>
                    <a:pt x="203" y="597"/>
                  </a:lnTo>
                  <a:lnTo>
                    <a:pt x="189" y="601"/>
                  </a:lnTo>
                  <a:lnTo>
                    <a:pt x="182" y="603"/>
                  </a:lnTo>
                  <a:lnTo>
                    <a:pt x="174" y="604"/>
                  </a:lnTo>
                  <a:lnTo>
                    <a:pt x="144" y="611"/>
                  </a:lnTo>
                  <a:lnTo>
                    <a:pt x="114" y="619"/>
                  </a:lnTo>
                  <a:lnTo>
                    <a:pt x="100" y="624"/>
                  </a:lnTo>
                  <a:lnTo>
                    <a:pt x="87" y="629"/>
                  </a:lnTo>
                  <a:lnTo>
                    <a:pt x="74" y="635"/>
                  </a:lnTo>
                  <a:lnTo>
                    <a:pt x="62" y="642"/>
                  </a:lnTo>
                  <a:lnTo>
                    <a:pt x="51" y="650"/>
                  </a:lnTo>
                  <a:lnTo>
                    <a:pt x="40" y="660"/>
                  </a:lnTo>
                  <a:lnTo>
                    <a:pt x="30" y="672"/>
                  </a:lnTo>
                  <a:lnTo>
                    <a:pt x="22" y="684"/>
                  </a:lnTo>
                  <a:lnTo>
                    <a:pt x="14" y="700"/>
                  </a:lnTo>
                  <a:lnTo>
                    <a:pt x="9" y="716"/>
                  </a:lnTo>
                  <a:lnTo>
                    <a:pt x="4" y="736"/>
                  </a:lnTo>
                  <a:lnTo>
                    <a:pt x="0" y="758"/>
                  </a:lnTo>
                  <a:lnTo>
                    <a:pt x="1" y="758"/>
                  </a:lnTo>
                  <a:lnTo>
                    <a:pt x="2" y="759"/>
                  </a:lnTo>
                  <a:lnTo>
                    <a:pt x="5" y="761"/>
                  </a:lnTo>
                  <a:lnTo>
                    <a:pt x="9" y="763"/>
                  </a:lnTo>
                  <a:lnTo>
                    <a:pt x="13" y="765"/>
                  </a:lnTo>
                  <a:lnTo>
                    <a:pt x="18" y="768"/>
                  </a:lnTo>
                  <a:lnTo>
                    <a:pt x="24" y="770"/>
                  </a:lnTo>
                  <a:lnTo>
                    <a:pt x="30" y="773"/>
                  </a:lnTo>
                  <a:lnTo>
                    <a:pt x="44" y="780"/>
                  </a:lnTo>
                  <a:lnTo>
                    <a:pt x="58" y="786"/>
                  </a:lnTo>
                  <a:lnTo>
                    <a:pt x="73" y="790"/>
                  </a:lnTo>
                  <a:lnTo>
                    <a:pt x="87" y="793"/>
                  </a:lnTo>
                  <a:lnTo>
                    <a:pt x="94" y="793"/>
                  </a:lnTo>
                  <a:lnTo>
                    <a:pt x="102" y="794"/>
                  </a:lnTo>
                  <a:lnTo>
                    <a:pt x="111" y="797"/>
                  </a:lnTo>
                  <a:lnTo>
                    <a:pt x="121" y="799"/>
                  </a:lnTo>
                  <a:lnTo>
                    <a:pt x="131" y="802"/>
                  </a:lnTo>
                  <a:lnTo>
                    <a:pt x="143" y="806"/>
                  </a:lnTo>
                  <a:lnTo>
                    <a:pt x="166" y="815"/>
                  </a:lnTo>
                  <a:lnTo>
                    <a:pt x="189" y="824"/>
                  </a:lnTo>
                  <a:lnTo>
                    <a:pt x="200" y="830"/>
                  </a:lnTo>
                  <a:lnTo>
                    <a:pt x="211" y="834"/>
                  </a:lnTo>
                  <a:lnTo>
                    <a:pt x="220" y="838"/>
                  </a:lnTo>
                  <a:lnTo>
                    <a:pt x="228" y="842"/>
                  </a:lnTo>
                  <a:lnTo>
                    <a:pt x="235" y="847"/>
                  </a:lnTo>
                  <a:lnTo>
                    <a:pt x="241" y="849"/>
                  </a:lnTo>
                  <a:lnTo>
                    <a:pt x="249" y="854"/>
                  </a:lnTo>
                  <a:lnTo>
                    <a:pt x="259" y="856"/>
                  </a:lnTo>
                  <a:lnTo>
                    <a:pt x="269" y="856"/>
                  </a:lnTo>
                  <a:lnTo>
                    <a:pt x="279" y="855"/>
                  </a:lnTo>
                  <a:lnTo>
                    <a:pt x="291" y="851"/>
                  </a:lnTo>
                  <a:lnTo>
                    <a:pt x="302" y="845"/>
                  </a:lnTo>
                  <a:lnTo>
                    <a:pt x="313" y="838"/>
                  </a:lnTo>
                  <a:lnTo>
                    <a:pt x="323" y="829"/>
                  </a:lnTo>
                  <a:lnTo>
                    <a:pt x="333" y="0"/>
                  </a:lnTo>
                  <a:lnTo>
                    <a:pt x="332" y="8"/>
                  </a:lnTo>
                  <a:lnTo>
                    <a:pt x="330" y="19"/>
                  </a:lnTo>
                  <a:lnTo>
                    <a:pt x="328" y="33"/>
                  </a:lnTo>
                  <a:lnTo>
                    <a:pt x="325" y="47"/>
                  </a:lnTo>
                  <a:lnTo>
                    <a:pt x="317" y="78"/>
                  </a:lnTo>
                  <a:lnTo>
                    <a:pt x="309" y="111"/>
                  </a:lnTo>
                  <a:lnTo>
                    <a:pt x="298" y="143"/>
                  </a:lnTo>
                  <a:lnTo>
                    <a:pt x="293" y="157"/>
                  </a:lnTo>
                  <a:lnTo>
                    <a:pt x="287" y="170"/>
                  </a:lnTo>
                  <a:lnTo>
                    <a:pt x="281" y="182"/>
                  </a:lnTo>
                  <a:lnTo>
                    <a:pt x="274" y="193"/>
                  </a:lnTo>
                  <a:lnTo>
                    <a:pt x="268" y="200"/>
                  </a:lnTo>
                  <a:lnTo>
                    <a:pt x="261" y="205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186"/>
          <p:cNvGrpSpPr>
            <a:grpSpLocks/>
          </p:cNvGrpSpPr>
          <p:nvPr/>
        </p:nvGrpSpPr>
        <p:grpSpPr bwMode="auto">
          <a:xfrm>
            <a:off x="554038" y="36513"/>
            <a:ext cx="7893050" cy="6821487"/>
            <a:chOff x="349" y="23"/>
            <a:chExt cx="4972" cy="4297"/>
          </a:xfrm>
        </p:grpSpPr>
        <p:sp>
          <p:nvSpPr>
            <p:cNvPr id="20" name="Rectangle 1041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042"/>
            <p:cNvSpPr>
              <a:spLocks/>
            </p:cNvSpPr>
            <p:nvPr/>
          </p:nvSpPr>
          <p:spPr bwMode="auto">
            <a:xfrm>
              <a:off x="38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1043"/>
            <p:cNvSpPr>
              <a:spLocks/>
            </p:cNvSpPr>
            <p:nvPr/>
          </p:nvSpPr>
          <p:spPr bwMode="auto">
            <a:xfrm>
              <a:off x="38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1044"/>
            <p:cNvSpPr>
              <a:spLocks/>
            </p:cNvSpPr>
            <p:nvPr/>
          </p:nvSpPr>
          <p:spPr bwMode="auto">
            <a:xfrm>
              <a:off x="38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1045"/>
            <p:cNvSpPr>
              <a:spLocks/>
            </p:cNvSpPr>
            <p:nvPr/>
          </p:nvSpPr>
          <p:spPr bwMode="auto">
            <a:xfrm>
              <a:off x="38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46"/>
            <p:cNvSpPr>
              <a:spLocks/>
            </p:cNvSpPr>
            <p:nvPr/>
          </p:nvSpPr>
          <p:spPr bwMode="auto">
            <a:xfrm>
              <a:off x="38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47"/>
            <p:cNvSpPr>
              <a:spLocks/>
            </p:cNvSpPr>
            <p:nvPr/>
          </p:nvSpPr>
          <p:spPr bwMode="auto">
            <a:xfrm>
              <a:off x="38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048"/>
            <p:cNvSpPr>
              <a:spLocks/>
            </p:cNvSpPr>
            <p:nvPr/>
          </p:nvSpPr>
          <p:spPr bwMode="auto">
            <a:xfrm>
              <a:off x="38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049"/>
            <p:cNvSpPr>
              <a:spLocks/>
            </p:cNvSpPr>
            <p:nvPr/>
          </p:nvSpPr>
          <p:spPr bwMode="auto">
            <a:xfrm>
              <a:off x="38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1050"/>
            <p:cNvSpPr>
              <a:spLocks/>
            </p:cNvSpPr>
            <p:nvPr/>
          </p:nvSpPr>
          <p:spPr bwMode="auto">
            <a:xfrm>
              <a:off x="38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1051"/>
            <p:cNvSpPr>
              <a:spLocks/>
            </p:cNvSpPr>
            <p:nvPr/>
          </p:nvSpPr>
          <p:spPr bwMode="auto">
            <a:xfrm>
              <a:off x="38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Rectangle 1052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054"/>
            <p:cNvSpPr>
              <a:spLocks/>
            </p:cNvSpPr>
            <p:nvPr/>
          </p:nvSpPr>
          <p:spPr bwMode="auto">
            <a:xfrm>
              <a:off x="82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1055"/>
            <p:cNvSpPr>
              <a:spLocks/>
            </p:cNvSpPr>
            <p:nvPr/>
          </p:nvSpPr>
          <p:spPr bwMode="auto">
            <a:xfrm>
              <a:off x="82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1056"/>
            <p:cNvSpPr>
              <a:spLocks/>
            </p:cNvSpPr>
            <p:nvPr/>
          </p:nvSpPr>
          <p:spPr bwMode="auto">
            <a:xfrm>
              <a:off x="82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1057"/>
            <p:cNvSpPr>
              <a:spLocks/>
            </p:cNvSpPr>
            <p:nvPr/>
          </p:nvSpPr>
          <p:spPr bwMode="auto">
            <a:xfrm>
              <a:off x="82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1058"/>
            <p:cNvSpPr>
              <a:spLocks/>
            </p:cNvSpPr>
            <p:nvPr/>
          </p:nvSpPr>
          <p:spPr bwMode="auto">
            <a:xfrm>
              <a:off x="82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1059"/>
            <p:cNvSpPr>
              <a:spLocks/>
            </p:cNvSpPr>
            <p:nvPr/>
          </p:nvSpPr>
          <p:spPr bwMode="auto">
            <a:xfrm>
              <a:off x="82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1060"/>
            <p:cNvSpPr>
              <a:spLocks/>
            </p:cNvSpPr>
            <p:nvPr/>
          </p:nvSpPr>
          <p:spPr bwMode="auto">
            <a:xfrm>
              <a:off x="82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1061"/>
            <p:cNvSpPr>
              <a:spLocks/>
            </p:cNvSpPr>
            <p:nvPr/>
          </p:nvSpPr>
          <p:spPr bwMode="auto">
            <a:xfrm>
              <a:off x="82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1062"/>
            <p:cNvSpPr>
              <a:spLocks/>
            </p:cNvSpPr>
            <p:nvPr/>
          </p:nvSpPr>
          <p:spPr bwMode="auto">
            <a:xfrm>
              <a:off x="82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1063"/>
            <p:cNvSpPr>
              <a:spLocks/>
            </p:cNvSpPr>
            <p:nvPr/>
          </p:nvSpPr>
          <p:spPr bwMode="auto">
            <a:xfrm>
              <a:off x="82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1064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Rectangle 1065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1066"/>
            <p:cNvSpPr>
              <a:spLocks/>
            </p:cNvSpPr>
            <p:nvPr/>
          </p:nvSpPr>
          <p:spPr bwMode="auto">
            <a:xfrm>
              <a:off x="127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1067"/>
            <p:cNvSpPr>
              <a:spLocks/>
            </p:cNvSpPr>
            <p:nvPr/>
          </p:nvSpPr>
          <p:spPr bwMode="auto">
            <a:xfrm>
              <a:off x="127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1068"/>
            <p:cNvSpPr>
              <a:spLocks/>
            </p:cNvSpPr>
            <p:nvPr/>
          </p:nvSpPr>
          <p:spPr bwMode="auto">
            <a:xfrm>
              <a:off x="127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1069"/>
            <p:cNvSpPr>
              <a:spLocks/>
            </p:cNvSpPr>
            <p:nvPr/>
          </p:nvSpPr>
          <p:spPr bwMode="auto">
            <a:xfrm>
              <a:off x="127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1070"/>
            <p:cNvSpPr>
              <a:spLocks/>
            </p:cNvSpPr>
            <p:nvPr/>
          </p:nvSpPr>
          <p:spPr bwMode="auto">
            <a:xfrm>
              <a:off x="127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1071"/>
            <p:cNvSpPr>
              <a:spLocks/>
            </p:cNvSpPr>
            <p:nvPr/>
          </p:nvSpPr>
          <p:spPr bwMode="auto">
            <a:xfrm>
              <a:off x="127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1072"/>
            <p:cNvSpPr>
              <a:spLocks/>
            </p:cNvSpPr>
            <p:nvPr/>
          </p:nvSpPr>
          <p:spPr bwMode="auto">
            <a:xfrm>
              <a:off x="127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1073"/>
            <p:cNvSpPr>
              <a:spLocks/>
            </p:cNvSpPr>
            <p:nvPr/>
          </p:nvSpPr>
          <p:spPr bwMode="auto">
            <a:xfrm>
              <a:off x="127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1074"/>
            <p:cNvSpPr>
              <a:spLocks/>
            </p:cNvSpPr>
            <p:nvPr/>
          </p:nvSpPr>
          <p:spPr bwMode="auto">
            <a:xfrm>
              <a:off x="127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1075"/>
            <p:cNvSpPr>
              <a:spLocks/>
            </p:cNvSpPr>
            <p:nvPr/>
          </p:nvSpPr>
          <p:spPr bwMode="auto">
            <a:xfrm>
              <a:off x="127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1078"/>
            <p:cNvSpPr>
              <a:spLocks/>
            </p:cNvSpPr>
            <p:nvPr/>
          </p:nvSpPr>
          <p:spPr bwMode="auto">
            <a:xfrm>
              <a:off x="172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1079"/>
            <p:cNvSpPr>
              <a:spLocks/>
            </p:cNvSpPr>
            <p:nvPr/>
          </p:nvSpPr>
          <p:spPr bwMode="auto">
            <a:xfrm>
              <a:off x="172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1080"/>
            <p:cNvSpPr>
              <a:spLocks/>
            </p:cNvSpPr>
            <p:nvPr/>
          </p:nvSpPr>
          <p:spPr bwMode="auto">
            <a:xfrm>
              <a:off x="172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1081"/>
            <p:cNvSpPr>
              <a:spLocks/>
            </p:cNvSpPr>
            <p:nvPr/>
          </p:nvSpPr>
          <p:spPr bwMode="auto">
            <a:xfrm>
              <a:off x="172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1082"/>
            <p:cNvSpPr>
              <a:spLocks/>
            </p:cNvSpPr>
            <p:nvPr/>
          </p:nvSpPr>
          <p:spPr bwMode="auto">
            <a:xfrm>
              <a:off x="172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1083"/>
            <p:cNvSpPr>
              <a:spLocks/>
            </p:cNvSpPr>
            <p:nvPr/>
          </p:nvSpPr>
          <p:spPr bwMode="auto">
            <a:xfrm>
              <a:off x="172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1084"/>
            <p:cNvSpPr>
              <a:spLocks/>
            </p:cNvSpPr>
            <p:nvPr/>
          </p:nvSpPr>
          <p:spPr bwMode="auto">
            <a:xfrm>
              <a:off x="172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1085"/>
            <p:cNvSpPr>
              <a:spLocks/>
            </p:cNvSpPr>
            <p:nvPr/>
          </p:nvSpPr>
          <p:spPr bwMode="auto">
            <a:xfrm>
              <a:off x="172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1086"/>
            <p:cNvSpPr>
              <a:spLocks/>
            </p:cNvSpPr>
            <p:nvPr/>
          </p:nvSpPr>
          <p:spPr bwMode="auto">
            <a:xfrm>
              <a:off x="172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1087"/>
            <p:cNvSpPr>
              <a:spLocks/>
            </p:cNvSpPr>
            <p:nvPr/>
          </p:nvSpPr>
          <p:spPr bwMode="auto">
            <a:xfrm>
              <a:off x="172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Rectangle 1088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Rectangle 1089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1090"/>
            <p:cNvSpPr>
              <a:spLocks/>
            </p:cNvSpPr>
            <p:nvPr/>
          </p:nvSpPr>
          <p:spPr bwMode="auto">
            <a:xfrm>
              <a:off x="216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1091"/>
            <p:cNvSpPr>
              <a:spLocks/>
            </p:cNvSpPr>
            <p:nvPr/>
          </p:nvSpPr>
          <p:spPr bwMode="auto">
            <a:xfrm>
              <a:off x="216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1092"/>
            <p:cNvSpPr>
              <a:spLocks/>
            </p:cNvSpPr>
            <p:nvPr/>
          </p:nvSpPr>
          <p:spPr bwMode="auto">
            <a:xfrm>
              <a:off x="216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1093"/>
            <p:cNvSpPr>
              <a:spLocks/>
            </p:cNvSpPr>
            <p:nvPr/>
          </p:nvSpPr>
          <p:spPr bwMode="auto">
            <a:xfrm>
              <a:off x="216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1094"/>
            <p:cNvSpPr>
              <a:spLocks/>
            </p:cNvSpPr>
            <p:nvPr/>
          </p:nvSpPr>
          <p:spPr bwMode="auto">
            <a:xfrm>
              <a:off x="216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1095"/>
            <p:cNvSpPr>
              <a:spLocks/>
            </p:cNvSpPr>
            <p:nvPr/>
          </p:nvSpPr>
          <p:spPr bwMode="auto">
            <a:xfrm>
              <a:off x="216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1096"/>
            <p:cNvSpPr>
              <a:spLocks/>
            </p:cNvSpPr>
            <p:nvPr/>
          </p:nvSpPr>
          <p:spPr bwMode="auto">
            <a:xfrm>
              <a:off x="216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1097"/>
            <p:cNvSpPr>
              <a:spLocks/>
            </p:cNvSpPr>
            <p:nvPr/>
          </p:nvSpPr>
          <p:spPr bwMode="auto">
            <a:xfrm>
              <a:off x="216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1098"/>
            <p:cNvSpPr>
              <a:spLocks/>
            </p:cNvSpPr>
            <p:nvPr/>
          </p:nvSpPr>
          <p:spPr bwMode="auto">
            <a:xfrm>
              <a:off x="216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1099"/>
            <p:cNvSpPr>
              <a:spLocks/>
            </p:cNvSpPr>
            <p:nvPr/>
          </p:nvSpPr>
          <p:spPr bwMode="auto">
            <a:xfrm>
              <a:off x="216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Rectangle 1100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Rectangle 1101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1102"/>
            <p:cNvSpPr>
              <a:spLocks/>
            </p:cNvSpPr>
            <p:nvPr/>
          </p:nvSpPr>
          <p:spPr bwMode="auto">
            <a:xfrm>
              <a:off x="262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1103"/>
            <p:cNvSpPr>
              <a:spLocks/>
            </p:cNvSpPr>
            <p:nvPr/>
          </p:nvSpPr>
          <p:spPr bwMode="auto">
            <a:xfrm>
              <a:off x="262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1104"/>
            <p:cNvSpPr>
              <a:spLocks/>
            </p:cNvSpPr>
            <p:nvPr/>
          </p:nvSpPr>
          <p:spPr bwMode="auto">
            <a:xfrm>
              <a:off x="262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1105"/>
            <p:cNvSpPr>
              <a:spLocks/>
            </p:cNvSpPr>
            <p:nvPr/>
          </p:nvSpPr>
          <p:spPr bwMode="auto">
            <a:xfrm>
              <a:off x="262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1106"/>
            <p:cNvSpPr>
              <a:spLocks/>
            </p:cNvSpPr>
            <p:nvPr/>
          </p:nvSpPr>
          <p:spPr bwMode="auto">
            <a:xfrm>
              <a:off x="262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1107"/>
            <p:cNvSpPr>
              <a:spLocks/>
            </p:cNvSpPr>
            <p:nvPr/>
          </p:nvSpPr>
          <p:spPr bwMode="auto">
            <a:xfrm>
              <a:off x="262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1108"/>
            <p:cNvSpPr>
              <a:spLocks/>
            </p:cNvSpPr>
            <p:nvPr/>
          </p:nvSpPr>
          <p:spPr bwMode="auto">
            <a:xfrm>
              <a:off x="262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1109"/>
            <p:cNvSpPr>
              <a:spLocks/>
            </p:cNvSpPr>
            <p:nvPr/>
          </p:nvSpPr>
          <p:spPr bwMode="auto">
            <a:xfrm>
              <a:off x="262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1110"/>
            <p:cNvSpPr>
              <a:spLocks/>
            </p:cNvSpPr>
            <p:nvPr/>
          </p:nvSpPr>
          <p:spPr bwMode="auto">
            <a:xfrm>
              <a:off x="262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1111"/>
            <p:cNvSpPr>
              <a:spLocks/>
            </p:cNvSpPr>
            <p:nvPr/>
          </p:nvSpPr>
          <p:spPr bwMode="auto">
            <a:xfrm>
              <a:off x="262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Rectangle 1112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Rectangle 1113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1114"/>
            <p:cNvSpPr>
              <a:spLocks/>
            </p:cNvSpPr>
            <p:nvPr/>
          </p:nvSpPr>
          <p:spPr bwMode="auto">
            <a:xfrm>
              <a:off x="306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1115"/>
            <p:cNvSpPr>
              <a:spLocks/>
            </p:cNvSpPr>
            <p:nvPr/>
          </p:nvSpPr>
          <p:spPr bwMode="auto">
            <a:xfrm>
              <a:off x="306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1116"/>
            <p:cNvSpPr>
              <a:spLocks/>
            </p:cNvSpPr>
            <p:nvPr/>
          </p:nvSpPr>
          <p:spPr bwMode="auto">
            <a:xfrm>
              <a:off x="306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1117"/>
            <p:cNvSpPr>
              <a:spLocks/>
            </p:cNvSpPr>
            <p:nvPr/>
          </p:nvSpPr>
          <p:spPr bwMode="auto">
            <a:xfrm>
              <a:off x="306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1118"/>
            <p:cNvSpPr>
              <a:spLocks/>
            </p:cNvSpPr>
            <p:nvPr/>
          </p:nvSpPr>
          <p:spPr bwMode="auto">
            <a:xfrm>
              <a:off x="306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1119"/>
            <p:cNvSpPr>
              <a:spLocks/>
            </p:cNvSpPr>
            <p:nvPr/>
          </p:nvSpPr>
          <p:spPr bwMode="auto">
            <a:xfrm>
              <a:off x="306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1120"/>
            <p:cNvSpPr>
              <a:spLocks/>
            </p:cNvSpPr>
            <p:nvPr/>
          </p:nvSpPr>
          <p:spPr bwMode="auto">
            <a:xfrm>
              <a:off x="306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1121"/>
            <p:cNvSpPr>
              <a:spLocks/>
            </p:cNvSpPr>
            <p:nvPr/>
          </p:nvSpPr>
          <p:spPr bwMode="auto">
            <a:xfrm>
              <a:off x="306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1122"/>
            <p:cNvSpPr>
              <a:spLocks/>
            </p:cNvSpPr>
            <p:nvPr/>
          </p:nvSpPr>
          <p:spPr bwMode="auto">
            <a:xfrm>
              <a:off x="306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1123"/>
            <p:cNvSpPr>
              <a:spLocks/>
            </p:cNvSpPr>
            <p:nvPr/>
          </p:nvSpPr>
          <p:spPr bwMode="auto">
            <a:xfrm>
              <a:off x="306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1124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Rectangle 1125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126"/>
            <p:cNvSpPr>
              <a:spLocks/>
            </p:cNvSpPr>
            <p:nvPr/>
          </p:nvSpPr>
          <p:spPr bwMode="auto">
            <a:xfrm>
              <a:off x="351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127"/>
            <p:cNvSpPr>
              <a:spLocks/>
            </p:cNvSpPr>
            <p:nvPr/>
          </p:nvSpPr>
          <p:spPr bwMode="auto">
            <a:xfrm>
              <a:off x="351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128"/>
            <p:cNvSpPr>
              <a:spLocks/>
            </p:cNvSpPr>
            <p:nvPr/>
          </p:nvSpPr>
          <p:spPr bwMode="auto">
            <a:xfrm>
              <a:off x="351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129"/>
            <p:cNvSpPr>
              <a:spLocks/>
            </p:cNvSpPr>
            <p:nvPr/>
          </p:nvSpPr>
          <p:spPr bwMode="auto">
            <a:xfrm>
              <a:off x="351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130"/>
            <p:cNvSpPr>
              <a:spLocks/>
            </p:cNvSpPr>
            <p:nvPr/>
          </p:nvSpPr>
          <p:spPr bwMode="auto">
            <a:xfrm>
              <a:off x="351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131"/>
            <p:cNvSpPr>
              <a:spLocks/>
            </p:cNvSpPr>
            <p:nvPr/>
          </p:nvSpPr>
          <p:spPr bwMode="auto">
            <a:xfrm>
              <a:off x="351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132"/>
            <p:cNvSpPr>
              <a:spLocks/>
            </p:cNvSpPr>
            <p:nvPr/>
          </p:nvSpPr>
          <p:spPr bwMode="auto">
            <a:xfrm>
              <a:off x="351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133"/>
            <p:cNvSpPr>
              <a:spLocks/>
            </p:cNvSpPr>
            <p:nvPr/>
          </p:nvSpPr>
          <p:spPr bwMode="auto">
            <a:xfrm>
              <a:off x="351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134"/>
            <p:cNvSpPr>
              <a:spLocks/>
            </p:cNvSpPr>
            <p:nvPr/>
          </p:nvSpPr>
          <p:spPr bwMode="auto">
            <a:xfrm>
              <a:off x="351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Freeform 1135"/>
            <p:cNvSpPr>
              <a:spLocks/>
            </p:cNvSpPr>
            <p:nvPr/>
          </p:nvSpPr>
          <p:spPr bwMode="auto">
            <a:xfrm>
              <a:off x="351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Rectangle 1136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Rectangle 1137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Freeform 1138"/>
            <p:cNvSpPr>
              <a:spLocks/>
            </p:cNvSpPr>
            <p:nvPr/>
          </p:nvSpPr>
          <p:spPr bwMode="auto">
            <a:xfrm>
              <a:off x="396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Freeform 1139"/>
            <p:cNvSpPr>
              <a:spLocks/>
            </p:cNvSpPr>
            <p:nvPr/>
          </p:nvSpPr>
          <p:spPr bwMode="auto">
            <a:xfrm>
              <a:off x="396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1140"/>
            <p:cNvSpPr>
              <a:spLocks/>
            </p:cNvSpPr>
            <p:nvPr/>
          </p:nvSpPr>
          <p:spPr bwMode="auto">
            <a:xfrm>
              <a:off x="396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1141"/>
            <p:cNvSpPr>
              <a:spLocks/>
            </p:cNvSpPr>
            <p:nvPr/>
          </p:nvSpPr>
          <p:spPr bwMode="auto">
            <a:xfrm>
              <a:off x="396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Freeform 1142"/>
            <p:cNvSpPr>
              <a:spLocks/>
            </p:cNvSpPr>
            <p:nvPr/>
          </p:nvSpPr>
          <p:spPr bwMode="auto">
            <a:xfrm>
              <a:off x="396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1143"/>
            <p:cNvSpPr>
              <a:spLocks/>
            </p:cNvSpPr>
            <p:nvPr/>
          </p:nvSpPr>
          <p:spPr bwMode="auto">
            <a:xfrm>
              <a:off x="396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Freeform 1144"/>
            <p:cNvSpPr>
              <a:spLocks/>
            </p:cNvSpPr>
            <p:nvPr/>
          </p:nvSpPr>
          <p:spPr bwMode="auto">
            <a:xfrm>
              <a:off x="396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Freeform 1145"/>
            <p:cNvSpPr>
              <a:spLocks/>
            </p:cNvSpPr>
            <p:nvPr/>
          </p:nvSpPr>
          <p:spPr bwMode="auto">
            <a:xfrm>
              <a:off x="396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Freeform 1146"/>
            <p:cNvSpPr>
              <a:spLocks/>
            </p:cNvSpPr>
            <p:nvPr/>
          </p:nvSpPr>
          <p:spPr bwMode="auto">
            <a:xfrm>
              <a:off x="396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Freeform 1147"/>
            <p:cNvSpPr>
              <a:spLocks/>
            </p:cNvSpPr>
            <p:nvPr/>
          </p:nvSpPr>
          <p:spPr bwMode="auto">
            <a:xfrm>
              <a:off x="396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Rectangle 1148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Rectangle 1149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Freeform 1150"/>
            <p:cNvSpPr>
              <a:spLocks/>
            </p:cNvSpPr>
            <p:nvPr/>
          </p:nvSpPr>
          <p:spPr bwMode="auto">
            <a:xfrm>
              <a:off x="440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Freeform 1151"/>
            <p:cNvSpPr>
              <a:spLocks/>
            </p:cNvSpPr>
            <p:nvPr/>
          </p:nvSpPr>
          <p:spPr bwMode="auto">
            <a:xfrm>
              <a:off x="440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Freeform 1152"/>
            <p:cNvSpPr>
              <a:spLocks/>
            </p:cNvSpPr>
            <p:nvPr/>
          </p:nvSpPr>
          <p:spPr bwMode="auto">
            <a:xfrm>
              <a:off x="440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Freeform 1153"/>
            <p:cNvSpPr>
              <a:spLocks/>
            </p:cNvSpPr>
            <p:nvPr/>
          </p:nvSpPr>
          <p:spPr bwMode="auto">
            <a:xfrm>
              <a:off x="440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Freeform 1154"/>
            <p:cNvSpPr>
              <a:spLocks/>
            </p:cNvSpPr>
            <p:nvPr/>
          </p:nvSpPr>
          <p:spPr bwMode="auto">
            <a:xfrm>
              <a:off x="440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Freeform 1155"/>
            <p:cNvSpPr>
              <a:spLocks/>
            </p:cNvSpPr>
            <p:nvPr/>
          </p:nvSpPr>
          <p:spPr bwMode="auto">
            <a:xfrm>
              <a:off x="440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Freeform 1156"/>
            <p:cNvSpPr>
              <a:spLocks/>
            </p:cNvSpPr>
            <p:nvPr/>
          </p:nvSpPr>
          <p:spPr bwMode="auto">
            <a:xfrm>
              <a:off x="440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Freeform 1157"/>
            <p:cNvSpPr>
              <a:spLocks/>
            </p:cNvSpPr>
            <p:nvPr/>
          </p:nvSpPr>
          <p:spPr bwMode="auto">
            <a:xfrm>
              <a:off x="440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Freeform 1158"/>
            <p:cNvSpPr>
              <a:spLocks/>
            </p:cNvSpPr>
            <p:nvPr/>
          </p:nvSpPr>
          <p:spPr bwMode="auto">
            <a:xfrm>
              <a:off x="440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Freeform 1159"/>
            <p:cNvSpPr>
              <a:spLocks/>
            </p:cNvSpPr>
            <p:nvPr/>
          </p:nvSpPr>
          <p:spPr bwMode="auto">
            <a:xfrm>
              <a:off x="440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Rectangle 1160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" name="Rectangle 1161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1" name="Freeform 1162"/>
            <p:cNvSpPr>
              <a:spLocks/>
            </p:cNvSpPr>
            <p:nvPr/>
          </p:nvSpPr>
          <p:spPr bwMode="auto">
            <a:xfrm>
              <a:off x="485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Freeform 1163"/>
            <p:cNvSpPr>
              <a:spLocks/>
            </p:cNvSpPr>
            <p:nvPr/>
          </p:nvSpPr>
          <p:spPr bwMode="auto">
            <a:xfrm>
              <a:off x="485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Freeform 1164"/>
            <p:cNvSpPr>
              <a:spLocks/>
            </p:cNvSpPr>
            <p:nvPr/>
          </p:nvSpPr>
          <p:spPr bwMode="auto">
            <a:xfrm>
              <a:off x="485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" name="Freeform 1165"/>
            <p:cNvSpPr>
              <a:spLocks/>
            </p:cNvSpPr>
            <p:nvPr/>
          </p:nvSpPr>
          <p:spPr bwMode="auto">
            <a:xfrm>
              <a:off x="485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5" name="Freeform 1166"/>
            <p:cNvSpPr>
              <a:spLocks/>
            </p:cNvSpPr>
            <p:nvPr/>
          </p:nvSpPr>
          <p:spPr bwMode="auto">
            <a:xfrm>
              <a:off x="485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Freeform 1167"/>
            <p:cNvSpPr>
              <a:spLocks/>
            </p:cNvSpPr>
            <p:nvPr/>
          </p:nvSpPr>
          <p:spPr bwMode="auto">
            <a:xfrm>
              <a:off x="485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Freeform 1168"/>
            <p:cNvSpPr>
              <a:spLocks/>
            </p:cNvSpPr>
            <p:nvPr/>
          </p:nvSpPr>
          <p:spPr bwMode="auto">
            <a:xfrm>
              <a:off x="485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Freeform 1169"/>
            <p:cNvSpPr>
              <a:spLocks/>
            </p:cNvSpPr>
            <p:nvPr/>
          </p:nvSpPr>
          <p:spPr bwMode="auto">
            <a:xfrm>
              <a:off x="485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" name="Freeform 1170"/>
            <p:cNvSpPr>
              <a:spLocks/>
            </p:cNvSpPr>
            <p:nvPr/>
          </p:nvSpPr>
          <p:spPr bwMode="auto">
            <a:xfrm>
              <a:off x="485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" name="Freeform 1171"/>
            <p:cNvSpPr>
              <a:spLocks/>
            </p:cNvSpPr>
            <p:nvPr/>
          </p:nvSpPr>
          <p:spPr bwMode="auto">
            <a:xfrm>
              <a:off x="485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" name="Rectangle 1172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2" name="Rectangle 1173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" name="Freeform 1174"/>
            <p:cNvSpPr>
              <a:spLocks/>
            </p:cNvSpPr>
            <p:nvPr/>
          </p:nvSpPr>
          <p:spPr bwMode="auto">
            <a:xfrm>
              <a:off x="530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" name="Freeform 1175"/>
            <p:cNvSpPr>
              <a:spLocks/>
            </p:cNvSpPr>
            <p:nvPr/>
          </p:nvSpPr>
          <p:spPr bwMode="auto">
            <a:xfrm>
              <a:off x="530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5" name="Freeform 1176"/>
            <p:cNvSpPr>
              <a:spLocks/>
            </p:cNvSpPr>
            <p:nvPr/>
          </p:nvSpPr>
          <p:spPr bwMode="auto">
            <a:xfrm>
              <a:off x="530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" name="Freeform 1177"/>
            <p:cNvSpPr>
              <a:spLocks/>
            </p:cNvSpPr>
            <p:nvPr/>
          </p:nvSpPr>
          <p:spPr bwMode="auto">
            <a:xfrm>
              <a:off x="530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7" name="Freeform 1178"/>
            <p:cNvSpPr>
              <a:spLocks/>
            </p:cNvSpPr>
            <p:nvPr/>
          </p:nvSpPr>
          <p:spPr bwMode="auto">
            <a:xfrm>
              <a:off x="530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Freeform 1179"/>
            <p:cNvSpPr>
              <a:spLocks/>
            </p:cNvSpPr>
            <p:nvPr/>
          </p:nvSpPr>
          <p:spPr bwMode="auto">
            <a:xfrm>
              <a:off x="530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Freeform 1180"/>
            <p:cNvSpPr>
              <a:spLocks/>
            </p:cNvSpPr>
            <p:nvPr/>
          </p:nvSpPr>
          <p:spPr bwMode="auto">
            <a:xfrm>
              <a:off x="530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Freeform 1181"/>
            <p:cNvSpPr>
              <a:spLocks/>
            </p:cNvSpPr>
            <p:nvPr/>
          </p:nvSpPr>
          <p:spPr bwMode="auto">
            <a:xfrm>
              <a:off x="530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Freeform 1182"/>
            <p:cNvSpPr>
              <a:spLocks/>
            </p:cNvSpPr>
            <p:nvPr/>
          </p:nvSpPr>
          <p:spPr bwMode="auto">
            <a:xfrm>
              <a:off x="530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Freeform 1183"/>
            <p:cNvSpPr>
              <a:spLocks/>
            </p:cNvSpPr>
            <p:nvPr/>
          </p:nvSpPr>
          <p:spPr bwMode="auto">
            <a:xfrm>
              <a:off x="530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" name="Rectangle 1184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" name="Freeform 1185"/>
            <p:cNvSpPr>
              <a:spLocks/>
            </p:cNvSpPr>
            <p:nvPr/>
          </p:nvSpPr>
          <p:spPr bwMode="auto">
            <a:xfrm>
              <a:off x="349" y="3308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5" name="Group 1205"/>
          <p:cNvGrpSpPr>
            <a:grpSpLocks/>
          </p:cNvGrpSpPr>
          <p:nvPr/>
        </p:nvGrpSpPr>
        <p:grpSpPr bwMode="auto">
          <a:xfrm>
            <a:off x="222250" y="4732338"/>
            <a:ext cx="1560513" cy="1446212"/>
            <a:chOff x="140" y="2981"/>
            <a:chExt cx="983" cy="911"/>
          </a:xfrm>
        </p:grpSpPr>
        <p:sp>
          <p:nvSpPr>
            <p:cNvPr id="166" name="Freeform 1192"/>
            <p:cNvSpPr>
              <a:spLocks/>
            </p:cNvSpPr>
            <p:nvPr/>
          </p:nvSpPr>
          <p:spPr bwMode="auto">
            <a:xfrm>
              <a:off x="155" y="2981"/>
              <a:ext cx="164" cy="65"/>
            </a:xfrm>
            <a:custGeom>
              <a:avLst/>
              <a:gdLst/>
              <a:ahLst/>
              <a:cxnLst>
                <a:cxn ang="0">
                  <a:pos x="124" y="54"/>
                </a:cxn>
                <a:cxn ang="0">
                  <a:pos x="136" y="51"/>
                </a:cxn>
                <a:cxn ang="0">
                  <a:pos x="145" y="48"/>
                </a:cxn>
                <a:cxn ang="0">
                  <a:pos x="151" y="46"/>
                </a:cxn>
                <a:cxn ang="0">
                  <a:pos x="154" y="45"/>
                </a:cxn>
                <a:cxn ang="0">
                  <a:pos x="156" y="44"/>
                </a:cxn>
                <a:cxn ang="0">
                  <a:pos x="157" y="42"/>
                </a:cxn>
                <a:cxn ang="0">
                  <a:pos x="160" y="38"/>
                </a:cxn>
                <a:cxn ang="0">
                  <a:pos x="163" y="31"/>
                </a:cxn>
                <a:cxn ang="0">
                  <a:pos x="163" y="24"/>
                </a:cxn>
                <a:cxn ang="0">
                  <a:pos x="160" y="18"/>
                </a:cxn>
                <a:cxn ang="0">
                  <a:pos x="155" y="12"/>
                </a:cxn>
                <a:cxn ang="0">
                  <a:pos x="147" y="6"/>
                </a:cxn>
                <a:cxn ang="0">
                  <a:pos x="139" y="2"/>
                </a:cxn>
                <a:cxn ang="0">
                  <a:pos x="131" y="1"/>
                </a:cxn>
                <a:cxn ang="0">
                  <a:pos x="126" y="0"/>
                </a:cxn>
                <a:cxn ang="0">
                  <a:pos x="121" y="0"/>
                </a:cxn>
                <a:cxn ang="0">
                  <a:pos x="116" y="0"/>
                </a:cxn>
                <a:cxn ang="0">
                  <a:pos x="109" y="0"/>
                </a:cxn>
                <a:cxn ang="0">
                  <a:pos x="99" y="0"/>
                </a:cxn>
                <a:cxn ang="0">
                  <a:pos x="88" y="1"/>
                </a:cxn>
                <a:cxn ang="0">
                  <a:pos x="69" y="2"/>
                </a:cxn>
                <a:cxn ang="0">
                  <a:pos x="56" y="4"/>
                </a:cxn>
                <a:cxn ang="0">
                  <a:pos x="43" y="6"/>
                </a:cxn>
                <a:cxn ang="0">
                  <a:pos x="31" y="9"/>
                </a:cxn>
                <a:cxn ang="0">
                  <a:pos x="20" y="12"/>
                </a:cxn>
                <a:cxn ang="0">
                  <a:pos x="11" y="17"/>
                </a:cxn>
                <a:cxn ang="0">
                  <a:pos x="4" y="22"/>
                </a:cxn>
                <a:cxn ang="0">
                  <a:pos x="0" y="29"/>
                </a:cxn>
                <a:cxn ang="0">
                  <a:pos x="0" y="37"/>
                </a:cxn>
                <a:cxn ang="0">
                  <a:pos x="3" y="46"/>
                </a:cxn>
                <a:cxn ang="0">
                  <a:pos x="8" y="52"/>
                </a:cxn>
                <a:cxn ang="0">
                  <a:pos x="13" y="55"/>
                </a:cxn>
                <a:cxn ang="0">
                  <a:pos x="21" y="58"/>
                </a:cxn>
                <a:cxn ang="0">
                  <a:pos x="33" y="61"/>
                </a:cxn>
                <a:cxn ang="0">
                  <a:pos x="49" y="63"/>
                </a:cxn>
                <a:cxn ang="0">
                  <a:pos x="58" y="64"/>
                </a:cxn>
                <a:cxn ang="0">
                  <a:pos x="68" y="64"/>
                </a:cxn>
                <a:cxn ang="0">
                  <a:pos x="79" y="63"/>
                </a:cxn>
                <a:cxn ang="0">
                  <a:pos x="91" y="62"/>
                </a:cxn>
                <a:cxn ang="0">
                  <a:pos x="103" y="59"/>
                </a:cxn>
                <a:cxn ang="0">
                  <a:pos x="117" y="56"/>
                </a:cxn>
              </a:cxnLst>
              <a:rect l="0" t="0" r="r" b="b"/>
              <a:pathLst>
                <a:path w="164" h="65">
                  <a:moveTo>
                    <a:pt x="117" y="56"/>
                  </a:moveTo>
                  <a:lnTo>
                    <a:pt x="124" y="54"/>
                  </a:lnTo>
                  <a:lnTo>
                    <a:pt x="131" y="52"/>
                  </a:lnTo>
                  <a:lnTo>
                    <a:pt x="136" y="51"/>
                  </a:lnTo>
                  <a:lnTo>
                    <a:pt x="141" y="49"/>
                  </a:lnTo>
                  <a:lnTo>
                    <a:pt x="145" y="48"/>
                  </a:lnTo>
                  <a:lnTo>
                    <a:pt x="148" y="47"/>
                  </a:lnTo>
                  <a:lnTo>
                    <a:pt x="151" y="46"/>
                  </a:lnTo>
                  <a:lnTo>
                    <a:pt x="153" y="46"/>
                  </a:lnTo>
                  <a:lnTo>
                    <a:pt x="154" y="45"/>
                  </a:lnTo>
                  <a:lnTo>
                    <a:pt x="155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7" y="42"/>
                  </a:lnTo>
                  <a:lnTo>
                    <a:pt x="158" y="41"/>
                  </a:lnTo>
                  <a:lnTo>
                    <a:pt x="160" y="38"/>
                  </a:lnTo>
                  <a:lnTo>
                    <a:pt x="162" y="35"/>
                  </a:lnTo>
                  <a:lnTo>
                    <a:pt x="163" y="31"/>
                  </a:lnTo>
                  <a:lnTo>
                    <a:pt x="163" y="28"/>
                  </a:lnTo>
                  <a:lnTo>
                    <a:pt x="163" y="24"/>
                  </a:lnTo>
                  <a:lnTo>
                    <a:pt x="161" y="21"/>
                  </a:lnTo>
                  <a:lnTo>
                    <a:pt x="160" y="18"/>
                  </a:lnTo>
                  <a:lnTo>
                    <a:pt x="157" y="15"/>
                  </a:lnTo>
                  <a:lnTo>
                    <a:pt x="155" y="12"/>
                  </a:lnTo>
                  <a:lnTo>
                    <a:pt x="151" y="9"/>
                  </a:lnTo>
                  <a:lnTo>
                    <a:pt x="147" y="6"/>
                  </a:lnTo>
                  <a:lnTo>
                    <a:pt x="143" y="4"/>
                  </a:lnTo>
                  <a:lnTo>
                    <a:pt x="139" y="2"/>
                  </a:lnTo>
                  <a:lnTo>
                    <a:pt x="134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75" y="1"/>
                  </a:lnTo>
                  <a:lnTo>
                    <a:pt x="69" y="2"/>
                  </a:lnTo>
                  <a:lnTo>
                    <a:pt x="63" y="3"/>
                  </a:lnTo>
                  <a:lnTo>
                    <a:pt x="56" y="4"/>
                  </a:lnTo>
                  <a:lnTo>
                    <a:pt x="50" y="4"/>
                  </a:lnTo>
                  <a:lnTo>
                    <a:pt x="43" y="6"/>
                  </a:lnTo>
                  <a:lnTo>
                    <a:pt x="37" y="7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0" y="12"/>
                  </a:lnTo>
                  <a:lnTo>
                    <a:pt x="15" y="14"/>
                  </a:lnTo>
                  <a:lnTo>
                    <a:pt x="11" y="17"/>
                  </a:lnTo>
                  <a:lnTo>
                    <a:pt x="7" y="19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6" y="51"/>
                  </a:lnTo>
                  <a:lnTo>
                    <a:pt x="8" y="52"/>
                  </a:lnTo>
                  <a:lnTo>
                    <a:pt x="10" y="53"/>
                  </a:lnTo>
                  <a:lnTo>
                    <a:pt x="13" y="55"/>
                  </a:lnTo>
                  <a:lnTo>
                    <a:pt x="17" y="56"/>
                  </a:lnTo>
                  <a:lnTo>
                    <a:pt x="21" y="58"/>
                  </a:lnTo>
                  <a:lnTo>
                    <a:pt x="27" y="60"/>
                  </a:lnTo>
                  <a:lnTo>
                    <a:pt x="33" y="61"/>
                  </a:lnTo>
                  <a:lnTo>
                    <a:pt x="41" y="62"/>
                  </a:lnTo>
                  <a:lnTo>
                    <a:pt x="49" y="63"/>
                  </a:lnTo>
                  <a:lnTo>
                    <a:pt x="53" y="63"/>
                  </a:lnTo>
                  <a:lnTo>
                    <a:pt x="58" y="64"/>
                  </a:lnTo>
                  <a:lnTo>
                    <a:pt x="63" y="64"/>
                  </a:lnTo>
                  <a:lnTo>
                    <a:pt x="68" y="64"/>
                  </a:lnTo>
                  <a:lnTo>
                    <a:pt x="73" y="63"/>
                  </a:lnTo>
                  <a:lnTo>
                    <a:pt x="79" y="63"/>
                  </a:lnTo>
                  <a:lnTo>
                    <a:pt x="85" y="62"/>
                  </a:lnTo>
                  <a:lnTo>
                    <a:pt x="91" y="62"/>
                  </a:lnTo>
                  <a:lnTo>
                    <a:pt x="97" y="60"/>
                  </a:lnTo>
                  <a:lnTo>
                    <a:pt x="103" y="59"/>
                  </a:lnTo>
                  <a:lnTo>
                    <a:pt x="110" y="58"/>
                  </a:lnTo>
                  <a:lnTo>
                    <a:pt x="117" y="5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7" name="Freeform 1193"/>
            <p:cNvSpPr>
              <a:spLocks/>
            </p:cNvSpPr>
            <p:nvPr/>
          </p:nvSpPr>
          <p:spPr bwMode="auto">
            <a:xfrm>
              <a:off x="140" y="2984"/>
              <a:ext cx="977" cy="908"/>
            </a:xfrm>
            <a:custGeom>
              <a:avLst/>
              <a:gdLst/>
              <a:ahLst/>
              <a:cxnLst>
                <a:cxn ang="0">
                  <a:pos x="779" y="780"/>
                </a:cxn>
                <a:cxn ang="0">
                  <a:pos x="689" y="707"/>
                </a:cxn>
                <a:cxn ang="0">
                  <a:pos x="738" y="619"/>
                </a:cxn>
                <a:cxn ang="0">
                  <a:pos x="672" y="514"/>
                </a:cxn>
                <a:cxn ang="0">
                  <a:pos x="711" y="458"/>
                </a:cxn>
                <a:cxn ang="0">
                  <a:pos x="803" y="452"/>
                </a:cxn>
                <a:cxn ang="0">
                  <a:pos x="694" y="411"/>
                </a:cxn>
                <a:cxn ang="0">
                  <a:pos x="738" y="410"/>
                </a:cxn>
                <a:cxn ang="0">
                  <a:pos x="776" y="411"/>
                </a:cxn>
                <a:cxn ang="0">
                  <a:pos x="658" y="366"/>
                </a:cxn>
                <a:cxn ang="0">
                  <a:pos x="636" y="428"/>
                </a:cxn>
                <a:cxn ang="0">
                  <a:pos x="613" y="624"/>
                </a:cxn>
                <a:cxn ang="0">
                  <a:pos x="589" y="550"/>
                </a:cxn>
                <a:cxn ang="0">
                  <a:pos x="589" y="391"/>
                </a:cxn>
                <a:cxn ang="0">
                  <a:pos x="539" y="344"/>
                </a:cxn>
                <a:cxn ang="0">
                  <a:pos x="597" y="282"/>
                </a:cxn>
                <a:cxn ang="0">
                  <a:pos x="573" y="221"/>
                </a:cxn>
                <a:cxn ang="0">
                  <a:pos x="536" y="183"/>
                </a:cxn>
                <a:cxn ang="0">
                  <a:pos x="560" y="131"/>
                </a:cxn>
                <a:cxn ang="0">
                  <a:pos x="599" y="135"/>
                </a:cxn>
                <a:cxn ang="0">
                  <a:pos x="640" y="156"/>
                </a:cxn>
                <a:cxn ang="0">
                  <a:pos x="709" y="81"/>
                </a:cxn>
                <a:cxn ang="0">
                  <a:pos x="723" y="171"/>
                </a:cxn>
                <a:cxn ang="0">
                  <a:pos x="689" y="214"/>
                </a:cxn>
                <a:cxn ang="0">
                  <a:pos x="645" y="260"/>
                </a:cxn>
                <a:cxn ang="0">
                  <a:pos x="684" y="336"/>
                </a:cxn>
                <a:cxn ang="0">
                  <a:pos x="912" y="346"/>
                </a:cxn>
                <a:cxn ang="0">
                  <a:pos x="965" y="177"/>
                </a:cxn>
                <a:cxn ang="0">
                  <a:pos x="864" y="5"/>
                </a:cxn>
                <a:cxn ang="0">
                  <a:pos x="475" y="2"/>
                </a:cxn>
                <a:cxn ang="0">
                  <a:pos x="378" y="3"/>
                </a:cxn>
                <a:cxn ang="0">
                  <a:pos x="237" y="8"/>
                </a:cxn>
                <a:cxn ang="0">
                  <a:pos x="328" y="41"/>
                </a:cxn>
                <a:cxn ang="0">
                  <a:pos x="393" y="52"/>
                </a:cxn>
                <a:cxn ang="0">
                  <a:pos x="233" y="81"/>
                </a:cxn>
                <a:cxn ang="0">
                  <a:pos x="344" y="119"/>
                </a:cxn>
                <a:cxn ang="0">
                  <a:pos x="223" y="149"/>
                </a:cxn>
                <a:cxn ang="0">
                  <a:pos x="53" y="146"/>
                </a:cxn>
                <a:cxn ang="0">
                  <a:pos x="150" y="106"/>
                </a:cxn>
                <a:cxn ang="0">
                  <a:pos x="114" y="81"/>
                </a:cxn>
                <a:cxn ang="0">
                  <a:pos x="0" y="180"/>
                </a:cxn>
                <a:cxn ang="0">
                  <a:pos x="24" y="564"/>
                </a:cxn>
                <a:cxn ang="0">
                  <a:pos x="50" y="810"/>
                </a:cxn>
                <a:cxn ang="0">
                  <a:pos x="283" y="891"/>
                </a:cxn>
                <a:cxn ang="0">
                  <a:pos x="264" y="802"/>
                </a:cxn>
                <a:cxn ang="0">
                  <a:pos x="238" y="636"/>
                </a:cxn>
                <a:cxn ang="0">
                  <a:pos x="184" y="671"/>
                </a:cxn>
                <a:cxn ang="0">
                  <a:pos x="146" y="693"/>
                </a:cxn>
                <a:cxn ang="0">
                  <a:pos x="160" y="802"/>
                </a:cxn>
                <a:cxn ang="0">
                  <a:pos x="102" y="754"/>
                </a:cxn>
                <a:cxn ang="0">
                  <a:pos x="116" y="579"/>
                </a:cxn>
                <a:cxn ang="0">
                  <a:pos x="189" y="432"/>
                </a:cxn>
                <a:cxn ang="0">
                  <a:pos x="233" y="422"/>
                </a:cxn>
                <a:cxn ang="0">
                  <a:pos x="286" y="428"/>
                </a:cxn>
                <a:cxn ang="0">
                  <a:pos x="340" y="416"/>
                </a:cxn>
                <a:cxn ang="0">
                  <a:pos x="315" y="533"/>
                </a:cxn>
                <a:cxn ang="0">
                  <a:pos x="266" y="597"/>
                </a:cxn>
                <a:cxn ang="0">
                  <a:pos x="308" y="780"/>
                </a:cxn>
                <a:cxn ang="0">
                  <a:pos x="400" y="907"/>
                </a:cxn>
                <a:cxn ang="0">
                  <a:pos x="767" y="890"/>
                </a:cxn>
                <a:cxn ang="0">
                  <a:pos x="958" y="860"/>
                </a:cxn>
              </a:cxnLst>
              <a:rect l="0" t="0" r="r" b="b"/>
              <a:pathLst>
                <a:path w="977" h="908">
                  <a:moveTo>
                    <a:pt x="897" y="836"/>
                  </a:moveTo>
                  <a:lnTo>
                    <a:pt x="880" y="836"/>
                  </a:lnTo>
                  <a:lnTo>
                    <a:pt x="864" y="835"/>
                  </a:lnTo>
                  <a:lnTo>
                    <a:pt x="839" y="829"/>
                  </a:lnTo>
                  <a:lnTo>
                    <a:pt x="818" y="819"/>
                  </a:lnTo>
                  <a:lnTo>
                    <a:pt x="803" y="810"/>
                  </a:lnTo>
                  <a:lnTo>
                    <a:pt x="791" y="799"/>
                  </a:lnTo>
                  <a:lnTo>
                    <a:pt x="784" y="791"/>
                  </a:lnTo>
                  <a:lnTo>
                    <a:pt x="781" y="785"/>
                  </a:lnTo>
                  <a:lnTo>
                    <a:pt x="779" y="782"/>
                  </a:lnTo>
                  <a:lnTo>
                    <a:pt x="779" y="780"/>
                  </a:lnTo>
                  <a:lnTo>
                    <a:pt x="777" y="775"/>
                  </a:lnTo>
                  <a:lnTo>
                    <a:pt x="776" y="768"/>
                  </a:lnTo>
                  <a:lnTo>
                    <a:pt x="772" y="760"/>
                  </a:lnTo>
                  <a:lnTo>
                    <a:pt x="767" y="750"/>
                  </a:lnTo>
                  <a:lnTo>
                    <a:pt x="759" y="743"/>
                  </a:lnTo>
                  <a:lnTo>
                    <a:pt x="749" y="735"/>
                  </a:lnTo>
                  <a:lnTo>
                    <a:pt x="735" y="730"/>
                  </a:lnTo>
                  <a:lnTo>
                    <a:pt x="720" y="725"/>
                  </a:lnTo>
                  <a:lnTo>
                    <a:pt x="706" y="719"/>
                  </a:lnTo>
                  <a:lnTo>
                    <a:pt x="696" y="713"/>
                  </a:lnTo>
                  <a:lnTo>
                    <a:pt x="689" y="707"/>
                  </a:lnTo>
                  <a:lnTo>
                    <a:pt x="686" y="699"/>
                  </a:lnTo>
                  <a:lnTo>
                    <a:pt x="684" y="691"/>
                  </a:lnTo>
                  <a:lnTo>
                    <a:pt x="682" y="683"/>
                  </a:lnTo>
                  <a:lnTo>
                    <a:pt x="684" y="675"/>
                  </a:lnTo>
                  <a:lnTo>
                    <a:pt x="692" y="661"/>
                  </a:lnTo>
                  <a:lnTo>
                    <a:pt x="703" y="647"/>
                  </a:lnTo>
                  <a:lnTo>
                    <a:pt x="715" y="636"/>
                  </a:lnTo>
                  <a:lnTo>
                    <a:pt x="725" y="629"/>
                  </a:lnTo>
                  <a:lnTo>
                    <a:pt x="733" y="625"/>
                  </a:lnTo>
                  <a:lnTo>
                    <a:pt x="737" y="622"/>
                  </a:lnTo>
                  <a:lnTo>
                    <a:pt x="738" y="619"/>
                  </a:lnTo>
                  <a:lnTo>
                    <a:pt x="737" y="616"/>
                  </a:lnTo>
                  <a:lnTo>
                    <a:pt x="733" y="614"/>
                  </a:lnTo>
                  <a:lnTo>
                    <a:pt x="728" y="611"/>
                  </a:lnTo>
                  <a:lnTo>
                    <a:pt x="715" y="604"/>
                  </a:lnTo>
                  <a:lnTo>
                    <a:pt x="701" y="594"/>
                  </a:lnTo>
                  <a:lnTo>
                    <a:pt x="691" y="583"/>
                  </a:lnTo>
                  <a:lnTo>
                    <a:pt x="682" y="572"/>
                  </a:lnTo>
                  <a:lnTo>
                    <a:pt x="677" y="560"/>
                  </a:lnTo>
                  <a:lnTo>
                    <a:pt x="674" y="546"/>
                  </a:lnTo>
                  <a:lnTo>
                    <a:pt x="672" y="532"/>
                  </a:lnTo>
                  <a:lnTo>
                    <a:pt x="672" y="514"/>
                  </a:lnTo>
                  <a:lnTo>
                    <a:pt x="674" y="497"/>
                  </a:lnTo>
                  <a:lnTo>
                    <a:pt x="674" y="488"/>
                  </a:lnTo>
                  <a:lnTo>
                    <a:pt x="675" y="480"/>
                  </a:lnTo>
                  <a:lnTo>
                    <a:pt x="679" y="468"/>
                  </a:lnTo>
                  <a:lnTo>
                    <a:pt x="686" y="460"/>
                  </a:lnTo>
                  <a:lnTo>
                    <a:pt x="692" y="457"/>
                  </a:lnTo>
                  <a:lnTo>
                    <a:pt x="698" y="455"/>
                  </a:lnTo>
                  <a:lnTo>
                    <a:pt x="704" y="455"/>
                  </a:lnTo>
                  <a:lnTo>
                    <a:pt x="708" y="457"/>
                  </a:lnTo>
                  <a:lnTo>
                    <a:pt x="709" y="457"/>
                  </a:lnTo>
                  <a:lnTo>
                    <a:pt x="711" y="458"/>
                  </a:lnTo>
                  <a:lnTo>
                    <a:pt x="718" y="460"/>
                  </a:lnTo>
                  <a:lnTo>
                    <a:pt x="728" y="464"/>
                  </a:lnTo>
                  <a:lnTo>
                    <a:pt x="740" y="468"/>
                  </a:lnTo>
                  <a:lnTo>
                    <a:pt x="754" y="471"/>
                  </a:lnTo>
                  <a:lnTo>
                    <a:pt x="767" y="472"/>
                  </a:lnTo>
                  <a:lnTo>
                    <a:pt x="779" y="471"/>
                  </a:lnTo>
                  <a:lnTo>
                    <a:pt x="789" y="468"/>
                  </a:lnTo>
                  <a:lnTo>
                    <a:pt x="796" y="463"/>
                  </a:lnTo>
                  <a:lnTo>
                    <a:pt x="801" y="460"/>
                  </a:lnTo>
                  <a:lnTo>
                    <a:pt x="803" y="455"/>
                  </a:lnTo>
                  <a:lnTo>
                    <a:pt x="803" y="452"/>
                  </a:lnTo>
                  <a:lnTo>
                    <a:pt x="798" y="447"/>
                  </a:lnTo>
                  <a:lnTo>
                    <a:pt x="794" y="446"/>
                  </a:lnTo>
                  <a:lnTo>
                    <a:pt x="789" y="447"/>
                  </a:lnTo>
                  <a:lnTo>
                    <a:pt x="783" y="450"/>
                  </a:lnTo>
                  <a:lnTo>
                    <a:pt x="772" y="450"/>
                  </a:lnTo>
                  <a:lnTo>
                    <a:pt x="757" y="449"/>
                  </a:lnTo>
                  <a:lnTo>
                    <a:pt x="742" y="446"/>
                  </a:lnTo>
                  <a:lnTo>
                    <a:pt x="726" y="441"/>
                  </a:lnTo>
                  <a:lnTo>
                    <a:pt x="711" y="433"/>
                  </a:lnTo>
                  <a:lnTo>
                    <a:pt x="701" y="424"/>
                  </a:lnTo>
                  <a:lnTo>
                    <a:pt x="694" y="411"/>
                  </a:lnTo>
                  <a:lnTo>
                    <a:pt x="692" y="399"/>
                  </a:lnTo>
                  <a:lnTo>
                    <a:pt x="692" y="391"/>
                  </a:lnTo>
                  <a:lnTo>
                    <a:pt x="696" y="386"/>
                  </a:lnTo>
                  <a:lnTo>
                    <a:pt x="701" y="386"/>
                  </a:lnTo>
                  <a:lnTo>
                    <a:pt x="706" y="386"/>
                  </a:lnTo>
                  <a:lnTo>
                    <a:pt x="713" y="388"/>
                  </a:lnTo>
                  <a:lnTo>
                    <a:pt x="716" y="391"/>
                  </a:lnTo>
                  <a:lnTo>
                    <a:pt x="720" y="391"/>
                  </a:lnTo>
                  <a:lnTo>
                    <a:pt x="726" y="396"/>
                  </a:lnTo>
                  <a:lnTo>
                    <a:pt x="732" y="402"/>
                  </a:lnTo>
                  <a:lnTo>
                    <a:pt x="738" y="410"/>
                  </a:lnTo>
                  <a:lnTo>
                    <a:pt x="743" y="413"/>
                  </a:lnTo>
                  <a:lnTo>
                    <a:pt x="750" y="418"/>
                  </a:lnTo>
                  <a:lnTo>
                    <a:pt x="760" y="422"/>
                  </a:lnTo>
                  <a:lnTo>
                    <a:pt x="767" y="424"/>
                  </a:lnTo>
                  <a:lnTo>
                    <a:pt x="777" y="427"/>
                  </a:lnTo>
                  <a:lnTo>
                    <a:pt x="783" y="427"/>
                  </a:lnTo>
                  <a:lnTo>
                    <a:pt x="784" y="424"/>
                  </a:lnTo>
                  <a:lnTo>
                    <a:pt x="783" y="421"/>
                  </a:lnTo>
                  <a:lnTo>
                    <a:pt x="779" y="416"/>
                  </a:lnTo>
                  <a:lnTo>
                    <a:pt x="777" y="413"/>
                  </a:lnTo>
                  <a:lnTo>
                    <a:pt x="776" y="411"/>
                  </a:lnTo>
                  <a:lnTo>
                    <a:pt x="772" y="408"/>
                  </a:lnTo>
                  <a:lnTo>
                    <a:pt x="769" y="405"/>
                  </a:lnTo>
                  <a:lnTo>
                    <a:pt x="766" y="400"/>
                  </a:lnTo>
                  <a:lnTo>
                    <a:pt x="759" y="394"/>
                  </a:lnTo>
                  <a:lnTo>
                    <a:pt x="750" y="386"/>
                  </a:lnTo>
                  <a:lnTo>
                    <a:pt x="740" y="377"/>
                  </a:lnTo>
                  <a:lnTo>
                    <a:pt x="730" y="371"/>
                  </a:lnTo>
                  <a:lnTo>
                    <a:pt x="718" y="367"/>
                  </a:lnTo>
                  <a:lnTo>
                    <a:pt x="706" y="364"/>
                  </a:lnTo>
                  <a:lnTo>
                    <a:pt x="682" y="364"/>
                  </a:lnTo>
                  <a:lnTo>
                    <a:pt x="658" y="366"/>
                  </a:lnTo>
                  <a:lnTo>
                    <a:pt x="650" y="367"/>
                  </a:lnTo>
                  <a:lnTo>
                    <a:pt x="643" y="371"/>
                  </a:lnTo>
                  <a:lnTo>
                    <a:pt x="640" y="374"/>
                  </a:lnTo>
                  <a:lnTo>
                    <a:pt x="638" y="378"/>
                  </a:lnTo>
                  <a:lnTo>
                    <a:pt x="638" y="388"/>
                  </a:lnTo>
                  <a:lnTo>
                    <a:pt x="640" y="389"/>
                  </a:lnTo>
                  <a:lnTo>
                    <a:pt x="640" y="391"/>
                  </a:lnTo>
                  <a:lnTo>
                    <a:pt x="640" y="394"/>
                  </a:lnTo>
                  <a:lnTo>
                    <a:pt x="640" y="400"/>
                  </a:lnTo>
                  <a:lnTo>
                    <a:pt x="638" y="413"/>
                  </a:lnTo>
                  <a:lnTo>
                    <a:pt x="636" y="428"/>
                  </a:lnTo>
                  <a:lnTo>
                    <a:pt x="635" y="449"/>
                  </a:lnTo>
                  <a:lnTo>
                    <a:pt x="633" y="472"/>
                  </a:lnTo>
                  <a:lnTo>
                    <a:pt x="631" y="500"/>
                  </a:lnTo>
                  <a:lnTo>
                    <a:pt x="630" y="533"/>
                  </a:lnTo>
                  <a:lnTo>
                    <a:pt x="628" y="549"/>
                  </a:lnTo>
                  <a:lnTo>
                    <a:pt x="628" y="563"/>
                  </a:lnTo>
                  <a:lnTo>
                    <a:pt x="626" y="575"/>
                  </a:lnTo>
                  <a:lnTo>
                    <a:pt x="624" y="586"/>
                  </a:lnTo>
                  <a:lnTo>
                    <a:pt x="619" y="605"/>
                  </a:lnTo>
                  <a:lnTo>
                    <a:pt x="616" y="616"/>
                  </a:lnTo>
                  <a:lnTo>
                    <a:pt x="613" y="624"/>
                  </a:lnTo>
                  <a:lnTo>
                    <a:pt x="607" y="629"/>
                  </a:lnTo>
                  <a:lnTo>
                    <a:pt x="604" y="630"/>
                  </a:lnTo>
                  <a:lnTo>
                    <a:pt x="602" y="629"/>
                  </a:lnTo>
                  <a:lnTo>
                    <a:pt x="601" y="624"/>
                  </a:lnTo>
                  <a:lnTo>
                    <a:pt x="599" y="616"/>
                  </a:lnTo>
                  <a:lnTo>
                    <a:pt x="596" y="607"/>
                  </a:lnTo>
                  <a:lnTo>
                    <a:pt x="594" y="596"/>
                  </a:lnTo>
                  <a:lnTo>
                    <a:pt x="590" y="574"/>
                  </a:lnTo>
                  <a:lnTo>
                    <a:pt x="589" y="564"/>
                  </a:lnTo>
                  <a:lnTo>
                    <a:pt x="589" y="558"/>
                  </a:lnTo>
                  <a:lnTo>
                    <a:pt x="589" y="550"/>
                  </a:lnTo>
                  <a:lnTo>
                    <a:pt x="587" y="539"/>
                  </a:lnTo>
                  <a:lnTo>
                    <a:pt x="585" y="525"/>
                  </a:lnTo>
                  <a:lnTo>
                    <a:pt x="584" y="510"/>
                  </a:lnTo>
                  <a:lnTo>
                    <a:pt x="584" y="489"/>
                  </a:lnTo>
                  <a:lnTo>
                    <a:pt x="582" y="469"/>
                  </a:lnTo>
                  <a:lnTo>
                    <a:pt x="582" y="446"/>
                  </a:lnTo>
                  <a:lnTo>
                    <a:pt x="584" y="422"/>
                  </a:lnTo>
                  <a:lnTo>
                    <a:pt x="585" y="411"/>
                  </a:lnTo>
                  <a:lnTo>
                    <a:pt x="585" y="403"/>
                  </a:lnTo>
                  <a:lnTo>
                    <a:pt x="587" y="396"/>
                  </a:lnTo>
                  <a:lnTo>
                    <a:pt x="589" y="391"/>
                  </a:lnTo>
                  <a:lnTo>
                    <a:pt x="590" y="383"/>
                  </a:lnTo>
                  <a:lnTo>
                    <a:pt x="590" y="380"/>
                  </a:lnTo>
                  <a:lnTo>
                    <a:pt x="589" y="378"/>
                  </a:lnTo>
                  <a:lnTo>
                    <a:pt x="584" y="377"/>
                  </a:lnTo>
                  <a:lnTo>
                    <a:pt x="575" y="375"/>
                  </a:lnTo>
                  <a:lnTo>
                    <a:pt x="563" y="371"/>
                  </a:lnTo>
                  <a:lnTo>
                    <a:pt x="550" y="366"/>
                  </a:lnTo>
                  <a:lnTo>
                    <a:pt x="541" y="360"/>
                  </a:lnTo>
                  <a:lnTo>
                    <a:pt x="538" y="353"/>
                  </a:lnTo>
                  <a:lnTo>
                    <a:pt x="538" y="349"/>
                  </a:lnTo>
                  <a:lnTo>
                    <a:pt x="539" y="344"/>
                  </a:lnTo>
                  <a:lnTo>
                    <a:pt x="544" y="339"/>
                  </a:lnTo>
                  <a:lnTo>
                    <a:pt x="548" y="338"/>
                  </a:lnTo>
                  <a:lnTo>
                    <a:pt x="553" y="336"/>
                  </a:lnTo>
                  <a:lnTo>
                    <a:pt x="565" y="338"/>
                  </a:lnTo>
                  <a:lnTo>
                    <a:pt x="577" y="339"/>
                  </a:lnTo>
                  <a:lnTo>
                    <a:pt x="587" y="341"/>
                  </a:lnTo>
                  <a:lnTo>
                    <a:pt x="592" y="339"/>
                  </a:lnTo>
                  <a:lnTo>
                    <a:pt x="594" y="336"/>
                  </a:lnTo>
                  <a:lnTo>
                    <a:pt x="596" y="307"/>
                  </a:lnTo>
                  <a:lnTo>
                    <a:pt x="597" y="294"/>
                  </a:lnTo>
                  <a:lnTo>
                    <a:pt x="597" y="282"/>
                  </a:lnTo>
                  <a:lnTo>
                    <a:pt x="596" y="272"/>
                  </a:lnTo>
                  <a:lnTo>
                    <a:pt x="594" y="264"/>
                  </a:lnTo>
                  <a:lnTo>
                    <a:pt x="590" y="258"/>
                  </a:lnTo>
                  <a:lnTo>
                    <a:pt x="584" y="255"/>
                  </a:lnTo>
                  <a:lnTo>
                    <a:pt x="570" y="247"/>
                  </a:lnTo>
                  <a:lnTo>
                    <a:pt x="560" y="242"/>
                  </a:lnTo>
                  <a:lnTo>
                    <a:pt x="556" y="236"/>
                  </a:lnTo>
                  <a:lnTo>
                    <a:pt x="556" y="231"/>
                  </a:lnTo>
                  <a:lnTo>
                    <a:pt x="558" y="228"/>
                  </a:lnTo>
                  <a:lnTo>
                    <a:pt x="561" y="225"/>
                  </a:lnTo>
                  <a:lnTo>
                    <a:pt x="573" y="221"/>
                  </a:lnTo>
                  <a:lnTo>
                    <a:pt x="578" y="217"/>
                  </a:lnTo>
                  <a:lnTo>
                    <a:pt x="582" y="211"/>
                  </a:lnTo>
                  <a:lnTo>
                    <a:pt x="585" y="203"/>
                  </a:lnTo>
                  <a:lnTo>
                    <a:pt x="587" y="196"/>
                  </a:lnTo>
                  <a:lnTo>
                    <a:pt x="585" y="189"/>
                  </a:lnTo>
                  <a:lnTo>
                    <a:pt x="582" y="185"/>
                  </a:lnTo>
                  <a:lnTo>
                    <a:pt x="577" y="183"/>
                  </a:lnTo>
                  <a:lnTo>
                    <a:pt x="568" y="185"/>
                  </a:lnTo>
                  <a:lnTo>
                    <a:pt x="553" y="188"/>
                  </a:lnTo>
                  <a:lnTo>
                    <a:pt x="543" y="186"/>
                  </a:lnTo>
                  <a:lnTo>
                    <a:pt x="536" y="183"/>
                  </a:lnTo>
                  <a:lnTo>
                    <a:pt x="533" y="177"/>
                  </a:lnTo>
                  <a:lnTo>
                    <a:pt x="531" y="169"/>
                  </a:lnTo>
                  <a:lnTo>
                    <a:pt x="533" y="163"/>
                  </a:lnTo>
                  <a:lnTo>
                    <a:pt x="534" y="156"/>
                  </a:lnTo>
                  <a:lnTo>
                    <a:pt x="538" y="153"/>
                  </a:lnTo>
                  <a:lnTo>
                    <a:pt x="546" y="152"/>
                  </a:lnTo>
                  <a:lnTo>
                    <a:pt x="550" y="152"/>
                  </a:lnTo>
                  <a:lnTo>
                    <a:pt x="553" y="150"/>
                  </a:lnTo>
                  <a:lnTo>
                    <a:pt x="556" y="146"/>
                  </a:lnTo>
                  <a:lnTo>
                    <a:pt x="558" y="141"/>
                  </a:lnTo>
                  <a:lnTo>
                    <a:pt x="560" y="131"/>
                  </a:lnTo>
                  <a:lnTo>
                    <a:pt x="558" y="117"/>
                  </a:lnTo>
                  <a:lnTo>
                    <a:pt x="556" y="105"/>
                  </a:lnTo>
                  <a:lnTo>
                    <a:pt x="558" y="95"/>
                  </a:lnTo>
                  <a:lnTo>
                    <a:pt x="561" y="88"/>
                  </a:lnTo>
                  <a:lnTo>
                    <a:pt x="568" y="85"/>
                  </a:lnTo>
                  <a:lnTo>
                    <a:pt x="575" y="83"/>
                  </a:lnTo>
                  <a:lnTo>
                    <a:pt x="582" y="86"/>
                  </a:lnTo>
                  <a:lnTo>
                    <a:pt x="589" y="92"/>
                  </a:lnTo>
                  <a:lnTo>
                    <a:pt x="594" y="103"/>
                  </a:lnTo>
                  <a:lnTo>
                    <a:pt x="596" y="119"/>
                  </a:lnTo>
                  <a:lnTo>
                    <a:pt x="599" y="135"/>
                  </a:lnTo>
                  <a:lnTo>
                    <a:pt x="602" y="152"/>
                  </a:lnTo>
                  <a:lnTo>
                    <a:pt x="606" y="167"/>
                  </a:lnTo>
                  <a:lnTo>
                    <a:pt x="611" y="181"/>
                  </a:lnTo>
                  <a:lnTo>
                    <a:pt x="616" y="191"/>
                  </a:lnTo>
                  <a:lnTo>
                    <a:pt x="618" y="194"/>
                  </a:lnTo>
                  <a:lnTo>
                    <a:pt x="619" y="196"/>
                  </a:lnTo>
                  <a:lnTo>
                    <a:pt x="623" y="196"/>
                  </a:lnTo>
                  <a:lnTo>
                    <a:pt x="624" y="194"/>
                  </a:lnTo>
                  <a:lnTo>
                    <a:pt x="630" y="185"/>
                  </a:lnTo>
                  <a:lnTo>
                    <a:pt x="633" y="172"/>
                  </a:lnTo>
                  <a:lnTo>
                    <a:pt x="640" y="156"/>
                  </a:lnTo>
                  <a:lnTo>
                    <a:pt x="645" y="139"/>
                  </a:lnTo>
                  <a:lnTo>
                    <a:pt x="658" y="106"/>
                  </a:lnTo>
                  <a:lnTo>
                    <a:pt x="667" y="91"/>
                  </a:lnTo>
                  <a:lnTo>
                    <a:pt x="674" y="78"/>
                  </a:lnTo>
                  <a:lnTo>
                    <a:pt x="681" y="69"/>
                  </a:lnTo>
                  <a:lnTo>
                    <a:pt x="687" y="66"/>
                  </a:lnTo>
                  <a:lnTo>
                    <a:pt x="692" y="64"/>
                  </a:lnTo>
                  <a:lnTo>
                    <a:pt x="699" y="67"/>
                  </a:lnTo>
                  <a:lnTo>
                    <a:pt x="704" y="70"/>
                  </a:lnTo>
                  <a:lnTo>
                    <a:pt x="708" y="77"/>
                  </a:lnTo>
                  <a:lnTo>
                    <a:pt x="709" y="81"/>
                  </a:lnTo>
                  <a:lnTo>
                    <a:pt x="709" y="88"/>
                  </a:lnTo>
                  <a:lnTo>
                    <a:pt x="706" y="102"/>
                  </a:lnTo>
                  <a:lnTo>
                    <a:pt x="703" y="113"/>
                  </a:lnTo>
                  <a:lnTo>
                    <a:pt x="701" y="133"/>
                  </a:lnTo>
                  <a:lnTo>
                    <a:pt x="703" y="147"/>
                  </a:lnTo>
                  <a:lnTo>
                    <a:pt x="708" y="156"/>
                  </a:lnTo>
                  <a:lnTo>
                    <a:pt x="713" y="163"/>
                  </a:lnTo>
                  <a:lnTo>
                    <a:pt x="720" y="167"/>
                  </a:lnTo>
                  <a:lnTo>
                    <a:pt x="723" y="169"/>
                  </a:lnTo>
                  <a:lnTo>
                    <a:pt x="725" y="169"/>
                  </a:lnTo>
                  <a:lnTo>
                    <a:pt x="723" y="171"/>
                  </a:lnTo>
                  <a:lnTo>
                    <a:pt x="720" y="174"/>
                  </a:lnTo>
                  <a:lnTo>
                    <a:pt x="711" y="177"/>
                  </a:lnTo>
                  <a:lnTo>
                    <a:pt x="699" y="178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69" y="185"/>
                  </a:lnTo>
                  <a:lnTo>
                    <a:pt x="667" y="191"/>
                  </a:lnTo>
                  <a:lnTo>
                    <a:pt x="670" y="197"/>
                  </a:lnTo>
                  <a:lnTo>
                    <a:pt x="675" y="203"/>
                  </a:lnTo>
                  <a:lnTo>
                    <a:pt x="682" y="210"/>
                  </a:lnTo>
                  <a:lnTo>
                    <a:pt x="689" y="214"/>
                  </a:lnTo>
                  <a:lnTo>
                    <a:pt x="698" y="217"/>
                  </a:lnTo>
                  <a:lnTo>
                    <a:pt x="703" y="221"/>
                  </a:lnTo>
                  <a:lnTo>
                    <a:pt x="711" y="225"/>
                  </a:lnTo>
                  <a:lnTo>
                    <a:pt x="713" y="228"/>
                  </a:lnTo>
                  <a:lnTo>
                    <a:pt x="711" y="233"/>
                  </a:lnTo>
                  <a:lnTo>
                    <a:pt x="706" y="236"/>
                  </a:lnTo>
                  <a:lnTo>
                    <a:pt x="698" y="238"/>
                  </a:lnTo>
                  <a:lnTo>
                    <a:pt x="679" y="239"/>
                  </a:lnTo>
                  <a:lnTo>
                    <a:pt x="665" y="241"/>
                  </a:lnTo>
                  <a:lnTo>
                    <a:pt x="653" y="249"/>
                  </a:lnTo>
                  <a:lnTo>
                    <a:pt x="645" y="260"/>
                  </a:lnTo>
                  <a:lnTo>
                    <a:pt x="640" y="275"/>
                  </a:lnTo>
                  <a:lnTo>
                    <a:pt x="638" y="288"/>
                  </a:lnTo>
                  <a:lnTo>
                    <a:pt x="638" y="299"/>
                  </a:lnTo>
                  <a:lnTo>
                    <a:pt x="638" y="308"/>
                  </a:lnTo>
                  <a:lnTo>
                    <a:pt x="640" y="316"/>
                  </a:lnTo>
                  <a:lnTo>
                    <a:pt x="647" y="327"/>
                  </a:lnTo>
                  <a:lnTo>
                    <a:pt x="657" y="335"/>
                  </a:lnTo>
                  <a:lnTo>
                    <a:pt x="665" y="336"/>
                  </a:lnTo>
                  <a:lnTo>
                    <a:pt x="675" y="338"/>
                  </a:lnTo>
                  <a:lnTo>
                    <a:pt x="682" y="336"/>
                  </a:lnTo>
                  <a:lnTo>
                    <a:pt x="684" y="336"/>
                  </a:lnTo>
                  <a:lnTo>
                    <a:pt x="720" y="344"/>
                  </a:lnTo>
                  <a:lnTo>
                    <a:pt x="759" y="349"/>
                  </a:lnTo>
                  <a:lnTo>
                    <a:pt x="796" y="350"/>
                  </a:lnTo>
                  <a:lnTo>
                    <a:pt x="832" y="350"/>
                  </a:lnTo>
                  <a:lnTo>
                    <a:pt x="864" y="349"/>
                  </a:lnTo>
                  <a:lnTo>
                    <a:pt x="878" y="349"/>
                  </a:lnTo>
                  <a:lnTo>
                    <a:pt x="890" y="347"/>
                  </a:lnTo>
                  <a:lnTo>
                    <a:pt x="898" y="347"/>
                  </a:lnTo>
                  <a:lnTo>
                    <a:pt x="905" y="346"/>
                  </a:lnTo>
                  <a:lnTo>
                    <a:pt x="910" y="346"/>
                  </a:lnTo>
                  <a:lnTo>
                    <a:pt x="912" y="346"/>
                  </a:lnTo>
                  <a:lnTo>
                    <a:pt x="929" y="349"/>
                  </a:lnTo>
                  <a:lnTo>
                    <a:pt x="942" y="349"/>
                  </a:lnTo>
                  <a:lnTo>
                    <a:pt x="954" y="346"/>
                  </a:lnTo>
                  <a:lnTo>
                    <a:pt x="963" y="338"/>
                  </a:lnTo>
                  <a:lnTo>
                    <a:pt x="970" y="328"/>
                  </a:lnTo>
                  <a:lnTo>
                    <a:pt x="973" y="316"/>
                  </a:lnTo>
                  <a:lnTo>
                    <a:pt x="975" y="302"/>
                  </a:lnTo>
                  <a:lnTo>
                    <a:pt x="976" y="286"/>
                  </a:lnTo>
                  <a:lnTo>
                    <a:pt x="975" y="252"/>
                  </a:lnTo>
                  <a:lnTo>
                    <a:pt x="970" y="214"/>
                  </a:lnTo>
                  <a:lnTo>
                    <a:pt x="965" y="177"/>
                  </a:lnTo>
                  <a:lnTo>
                    <a:pt x="963" y="160"/>
                  </a:lnTo>
                  <a:lnTo>
                    <a:pt x="961" y="144"/>
                  </a:lnTo>
                  <a:lnTo>
                    <a:pt x="958" y="116"/>
                  </a:lnTo>
                  <a:lnTo>
                    <a:pt x="954" y="91"/>
                  </a:lnTo>
                  <a:lnTo>
                    <a:pt x="948" y="69"/>
                  </a:lnTo>
                  <a:lnTo>
                    <a:pt x="939" y="50"/>
                  </a:lnTo>
                  <a:lnTo>
                    <a:pt x="929" y="36"/>
                  </a:lnTo>
                  <a:lnTo>
                    <a:pt x="914" y="24"/>
                  </a:lnTo>
                  <a:lnTo>
                    <a:pt x="895" y="14"/>
                  </a:lnTo>
                  <a:lnTo>
                    <a:pt x="871" y="6"/>
                  </a:lnTo>
                  <a:lnTo>
                    <a:pt x="864" y="5"/>
                  </a:lnTo>
                  <a:lnTo>
                    <a:pt x="856" y="5"/>
                  </a:lnTo>
                  <a:lnTo>
                    <a:pt x="834" y="3"/>
                  </a:lnTo>
                  <a:lnTo>
                    <a:pt x="805" y="3"/>
                  </a:lnTo>
                  <a:lnTo>
                    <a:pt x="772" y="2"/>
                  </a:lnTo>
                  <a:lnTo>
                    <a:pt x="737" y="2"/>
                  </a:lnTo>
                  <a:lnTo>
                    <a:pt x="698" y="0"/>
                  </a:lnTo>
                  <a:lnTo>
                    <a:pt x="618" y="0"/>
                  </a:lnTo>
                  <a:lnTo>
                    <a:pt x="578" y="0"/>
                  </a:lnTo>
                  <a:lnTo>
                    <a:pt x="539" y="0"/>
                  </a:lnTo>
                  <a:lnTo>
                    <a:pt x="505" y="2"/>
                  </a:lnTo>
                  <a:lnTo>
                    <a:pt x="475" y="2"/>
                  </a:lnTo>
                  <a:lnTo>
                    <a:pt x="449" y="2"/>
                  </a:lnTo>
                  <a:lnTo>
                    <a:pt x="437" y="2"/>
                  </a:lnTo>
                  <a:lnTo>
                    <a:pt x="429" y="2"/>
                  </a:lnTo>
                  <a:lnTo>
                    <a:pt x="422" y="2"/>
                  </a:lnTo>
                  <a:lnTo>
                    <a:pt x="417" y="2"/>
                  </a:lnTo>
                  <a:lnTo>
                    <a:pt x="414" y="2"/>
                  </a:lnTo>
                  <a:lnTo>
                    <a:pt x="412" y="2"/>
                  </a:lnTo>
                  <a:lnTo>
                    <a:pt x="407" y="3"/>
                  </a:lnTo>
                  <a:lnTo>
                    <a:pt x="400" y="3"/>
                  </a:lnTo>
                  <a:lnTo>
                    <a:pt x="390" y="3"/>
                  </a:lnTo>
                  <a:lnTo>
                    <a:pt x="378" y="3"/>
                  </a:lnTo>
                  <a:lnTo>
                    <a:pt x="351" y="3"/>
                  </a:lnTo>
                  <a:lnTo>
                    <a:pt x="320" y="3"/>
                  </a:lnTo>
                  <a:lnTo>
                    <a:pt x="289" y="3"/>
                  </a:lnTo>
                  <a:lnTo>
                    <a:pt x="276" y="3"/>
                  </a:lnTo>
                  <a:lnTo>
                    <a:pt x="264" y="2"/>
                  </a:lnTo>
                  <a:lnTo>
                    <a:pt x="254" y="2"/>
                  </a:lnTo>
                  <a:lnTo>
                    <a:pt x="245" y="2"/>
                  </a:lnTo>
                  <a:lnTo>
                    <a:pt x="240" y="2"/>
                  </a:lnTo>
                  <a:lnTo>
                    <a:pt x="238" y="2"/>
                  </a:lnTo>
                  <a:lnTo>
                    <a:pt x="238" y="3"/>
                  </a:lnTo>
                  <a:lnTo>
                    <a:pt x="237" y="8"/>
                  </a:lnTo>
                  <a:lnTo>
                    <a:pt x="237" y="13"/>
                  </a:lnTo>
                  <a:lnTo>
                    <a:pt x="235" y="20"/>
                  </a:lnTo>
                  <a:lnTo>
                    <a:pt x="235" y="27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8" y="38"/>
                  </a:lnTo>
                  <a:lnTo>
                    <a:pt x="250" y="38"/>
                  </a:lnTo>
                  <a:lnTo>
                    <a:pt x="269" y="39"/>
                  </a:lnTo>
                  <a:lnTo>
                    <a:pt x="288" y="39"/>
                  </a:lnTo>
                  <a:lnTo>
                    <a:pt x="310" y="41"/>
                  </a:lnTo>
                  <a:lnTo>
                    <a:pt x="328" y="41"/>
                  </a:lnTo>
                  <a:lnTo>
                    <a:pt x="345" y="42"/>
                  </a:lnTo>
                  <a:lnTo>
                    <a:pt x="352" y="42"/>
                  </a:lnTo>
                  <a:lnTo>
                    <a:pt x="357" y="42"/>
                  </a:lnTo>
                  <a:lnTo>
                    <a:pt x="359" y="42"/>
                  </a:lnTo>
                  <a:lnTo>
                    <a:pt x="361" y="42"/>
                  </a:lnTo>
                  <a:lnTo>
                    <a:pt x="364" y="42"/>
                  </a:lnTo>
                  <a:lnTo>
                    <a:pt x="371" y="42"/>
                  </a:lnTo>
                  <a:lnTo>
                    <a:pt x="385" y="42"/>
                  </a:lnTo>
                  <a:lnTo>
                    <a:pt x="391" y="44"/>
                  </a:lnTo>
                  <a:lnTo>
                    <a:pt x="393" y="47"/>
                  </a:lnTo>
                  <a:lnTo>
                    <a:pt x="393" y="52"/>
                  </a:lnTo>
                  <a:lnTo>
                    <a:pt x="386" y="58"/>
                  </a:lnTo>
                  <a:lnTo>
                    <a:pt x="376" y="64"/>
                  </a:lnTo>
                  <a:lnTo>
                    <a:pt x="362" y="70"/>
                  </a:lnTo>
                  <a:lnTo>
                    <a:pt x="332" y="75"/>
                  </a:lnTo>
                  <a:lnTo>
                    <a:pt x="300" y="78"/>
                  </a:lnTo>
                  <a:lnTo>
                    <a:pt x="284" y="78"/>
                  </a:lnTo>
                  <a:lnTo>
                    <a:pt x="271" y="78"/>
                  </a:lnTo>
                  <a:lnTo>
                    <a:pt x="257" y="78"/>
                  </a:lnTo>
                  <a:lnTo>
                    <a:pt x="247" y="78"/>
                  </a:lnTo>
                  <a:lnTo>
                    <a:pt x="238" y="80"/>
                  </a:lnTo>
                  <a:lnTo>
                    <a:pt x="233" y="81"/>
                  </a:lnTo>
                  <a:lnTo>
                    <a:pt x="228" y="83"/>
                  </a:lnTo>
                  <a:lnTo>
                    <a:pt x="226" y="86"/>
                  </a:lnTo>
                  <a:lnTo>
                    <a:pt x="225" y="91"/>
                  </a:lnTo>
                  <a:lnTo>
                    <a:pt x="230" y="97"/>
                  </a:lnTo>
                  <a:lnTo>
                    <a:pt x="238" y="103"/>
                  </a:lnTo>
                  <a:lnTo>
                    <a:pt x="249" y="106"/>
                  </a:lnTo>
                  <a:lnTo>
                    <a:pt x="259" y="108"/>
                  </a:lnTo>
                  <a:lnTo>
                    <a:pt x="289" y="110"/>
                  </a:lnTo>
                  <a:lnTo>
                    <a:pt x="315" y="111"/>
                  </a:lnTo>
                  <a:lnTo>
                    <a:pt x="332" y="114"/>
                  </a:lnTo>
                  <a:lnTo>
                    <a:pt x="344" y="119"/>
                  </a:lnTo>
                  <a:lnTo>
                    <a:pt x="351" y="124"/>
                  </a:lnTo>
                  <a:lnTo>
                    <a:pt x="349" y="128"/>
                  </a:lnTo>
                  <a:lnTo>
                    <a:pt x="342" y="131"/>
                  </a:lnTo>
                  <a:lnTo>
                    <a:pt x="330" y="135"/>
                  </a:lnTo>
                  <a:lnTo>
                    <a:pt x="318" y="136"/>
                  </a:lnTo>
                  <a:lnTo>
                    <a:pt x="308" y="138"/>
                  </a:lnTo>
                  <a:lnTo>
                    <a:pt x="289" y="139"/>
                  </a:lnTo>
                  <a:lnTo>
                    <a:pt x="271" y="141"/>
                  </a:lnTo>
                  <a:lnTo>
                    <a:pt x="260" y="142"/>
                  </a:lnTo>
                  <a:lnTo>
                    <a:pt x="249" y="144"/>
                  </a:lnTo>
                  <a:lnTo>
                    <a:pt x="223" y="149"/>
                  </a:lnTo>
                  <a:lnTo>
                    <a:pt x="199" y="152"/>
                  </a:lnTo>
                  <a:lnTo>
                    <a:pt x="179" y="153"/>
                  </a:lnTo>
                  <a:lnTo>
                    <a:pt x="160" y="155"/>
                  </a:lnTo>
                  <a:lnTo>
                    <a:pt x="141" y="156"/>
                  </a:lnTo>
                  <a:lnTo>
                    <a:pt x="126" y="158"/>
                  </a:lnTo>
                  <a:lnTo>
                    <a:pt x="112" y="158"/>
                  </a:lnTo>
                  <a:lnTo>
                    <a:pt x="101" y="158"/>
                  </a:lnTo>
                  <a:lnTo>
                    <a:pt x="80" y="156"/>
                  </a:lnTo>
                  <a:lnTo>
                    <a:pt x="67" y="153"/>
                  </a:lnTo>
                  <a:lnTo>
                    <a:pt x="58" y="150"/>
                  </a:lnTo>
                  <a:lnTo>
                    <a:pt x="53" y="146"/>
                  </a:lnTo>
                  <a:lnTo>
                    <a:pt x="51" y="141"/>
                  </a:lnTo>
                  <a:lnTo>
                    <a:pt x="53" y="135"/>
                  </a:lnTo>
                  <a:lnTo>
                    <a:pt x="56" y="130"/>
                  </a:lnTo>
                  <a:lnTo>
                    <a:pt x="61" y="124"/>
                  </a:lnTo>
                  <a:lnTo>
                    <a:pt x="75" y="116"/>
                  </a:lnTo>
                  <a:lnTo>
                    <a:pt x="82" y="114"/>
                  </a:lnTo>
                  <a:lnTo>
                    <a:pt x="87" y="113"/>
                  </a:lnTo>
                  <a:lnTo>
                    <a:pt x="107" y="113"/>
                  </a:lnTo>
                  <a:lnTo>
                    <a:pt x="124" y="111"/>
                  </a:lnTo>
                  <a:lnTo>
                    <a:pt x="140" y="110"/>
                  </a:lnTo>
                  <a:lnTo>
                    <a:pt x="150" y="106"/>
                  </a:lnTo>
                  <a:lnTo>
                    <a:pt x="160" y="103"/>
                  </a:lnTo>
                  <a:lnTo>
                    <a:pt x="165" y="100"/>
                  </a:lnTo>
                  <a:lnTo>
                    <a:pt x="170" y="97"/>
                  </a:lnTo>
                  <a:lnTo>
                    <a:pt x="174" y="94"/>
                  </a:lnTo>
                  <a:lnTo>
                    <a:pt x="174" y="91"/>
                  </a:lnTo>
                  <a:lnTo>
                    <a:pt x="174" y="88"/>
                  </a:lnTo>
                  <a:lnTo>
                    <a:pt x="169" y="83"/>
                  </a:lnTo>
                  <a:lnTo>
                    <a:pt x="158" y="81"/>
                  </a:lnTo>
                  <a:lnTo>
                    <a:pt x="148" y="83"/>
                  </a:lnTo>
                  <a:lnTo>
                    <a:pt x="135" y="83"/>
                  </a:lnTo>
                  <a:lnTo>
                    <a:pt x="114" y="81"/>
                  </a:lnTo>
                  <a:lnTo>
                    <a:pt x="92" y="80"/>
                  </a:lnTo>
                  <a:lnTo>
                    <a:pt x="70" y="78"/>
                  </a:lnTo>
                  <a:lnTo>
                    <a:pt x="46" y="80"/>
                  </a:lnTo>
                  <a:lnTo>
                    <a:pt x="27" y="86"/>
                  </a:lnTo>
                  <a:lnTo>
                    <a:pt x="19" y="91"/>
                  </a:lnTo>
                  <a:lnTo>
                    <a:pt x="12" y="97"/>
                  </a:lnTo>
                  <a:lnTo>
                    <a:pt x="5" y="106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0" y="153"/>
                  </a:lnTo>
                  <a:lnTo>
                    <a:pt x="0" y="180"/>
                  </a:lnTo>
                  <a:lnTo>
                    <a:pt x="2" y="210"/>
                  </a:lnTo>
                  <a:lnTo>
                    <a:pt x="4" y="242"/>
                  </a:lnTo>
                  <a:lnTo>
                    <a:pt x="7" y="277"/>
                  </a:lnTo>
                  <a:lnTo>
                    <a:pt x="12" y="350"/>
                  </a:lnTo>
                  <a:lnTo>
                    <a:pt x="16" y="388"/>
                  </a:lnTo>
                  <a:lnTo>
                    <a:pt x="17" y="424"/>
                  </a:lnTo>
                  <a:lnTo>
                    <a:pt x="21" y="458"/>
                  </a:lnTo>
                  <a:lnTo>
                    <a:pt x="22" y="491"/>
                  </a:lnTo>
                  <a:lnTo>
                    <a:pt x="24" y="519"/>
                  </a:lnTo>
                  <a:lnTo>
                    <a:pt x="24" y="544"/>
                  </a:lnTo>
                  <a:lnTo>
                    <a:pt x="24" y="564"/>
                  </a:lnTo>
                  <a:lnTo>
                    <a:pt x="24" y="572"/>
                  </a:lnTo>
                  <a:lnTo>
                    <a:pt x="22" y="579"/>
                  </a:lnTo>
                  <a:lnTo>
                    <a:pt x="17" y="614"/>
                  </a:lnTo>
                  <a:lnTo>
                    <a:pt x="16" y="647"/>
                  </a:lnTo>
                  <a:lnTo>
                    <a:pt x="14" y="677"/>
                  </a:lnTo>
                  <a:lnTo>
                    <a:pt x="16" y="705"/>
                  </a:lnTo>
                  <a:lnTo>
                    <a:pt x="19" y="730"/>
                  </a:lnTo>
                  <a:lnTo>
                    <a:pt x="24" y="754"/>
                  </a:lnTo>
                  <a:lnTo>
                    <a:pt x="33" y="774"/>
                  </a:lnTo>
                  <a:lnTo>
                    <a:pt x="39" y="793"/>
                  </a:lnTo>
                  <a:lnTo>
                    <a:pt x="50" y="810"/>
                  </a:lnTo>
                  <a:lnTo>
                    <a:pt x="61" y="824"/>
                  </a:lnTo>
                  <a:lnTo>
                    <a:pt x="73" y="838"/>
                  </a:lnTo>
                  <a:lnTo>
                    <a:pt x="85" y="849"/>
                  </a:lnTo>
                  <a:lnTo>
                    <a:pt x="99" y="858"/>
                  </a:lnTo>
                  <a:lnTo>
                    <a:pt x="114" y="868"/>
                  </a:lnTo>
                  <a:lnTo>
                    <a:pt x="143" y="880"/>
                  </a:lnTo>
                  <a:lnTo>
                    <a:pt x="174" y="888"/>
                  </a:lnTo>
                  <a:lnTo>
                    <a:pt x="204" y="893"/>
                  </a:lnTo>
                  <a:lnTo>
                    <a:pt x="233" y="894"/>
                  </a:lnTo>
                  <a:lnTo>
                    <a:pt x="260" y="894"/>
                  </a:lnTo>
                  <a:lnTo>
                    <a:pt x="283" y="891"/>
                  </a:lnTo>
                  <a:lnTo>
                    <a:pt x="300" y="890"/>
                  </a:lnTo>
                  <a:lnTo>
                    <a:pt x="306" y="888"/>
                  </a:lnTo>
                  <a:lnTo>
                    <a:pt x="311" y="888"/>
                  </a:lnTo>
                  <a:lnTo>
                    <a:pt x="313" y="886"/>
                  </a:lnTo>
                  <a:lnTo>
                    <a:pt x="315" y="886"/>
                  </a:lnTo>
                  <a:lnTo>
                    <a:pt x="301" y="876"/>
                  </a:lnTo>
                  <a:lnTo>
                    <a:pt x="291" y="865"/>
                  </a:lnTo>
                  <a:lnTo>
                    <a:pt x="283" y="854"/>
                  </a:lnTo>
                  <a:lnTo>
                    <a:pt x="276" y="843"/>
                  </a:lnTo>
                  <a:lnTo>
                    <a:pt x="267" y="821"/>
                  </a:lnTo>
                  <a:lnTo>
                    <a:pt x="264" y="802"/>
                  </a:lnTo>
                  <a:lnTo>
                    <a:pt x="262" y="783"/>
                  </a:lnTo>
                  <a:lnTo>
                    <a:pt x="264" y="765"/>
                  </a:lnTo>
                  <a:lnTo>
                    <a:pt x="266" y="749"/>
                  </a:lnTo>
                  <a:lnTo>
                    <a:pt x="264" y="735"/>
                  </a:lnTo>
                  <a:lnTo>
                    <a:pt x="260" y="716"/>
                  </a:lnTo>
                  <a:lnTo>
                    <a:pt x="257" y="699"/>
                  </a:lnTo>
                  <a:lnTo>
                    <a:pt x="254" y="685"/>
                  </a:lnTo>
                  <a:lnTo>
                    <a:pt x="250" y="671"/>
                  </a:lnTo>
                  <a:lnTo>
                    <a:pt x="247" y="660"/>
                  </a:lnTo>
                  <a:lnTo>
                    <a:pt x="243" y="650"/>
                  </a:lnTo>
                  <a:lnTo>
                    <a:pt x="238" y="636"/>
                  </a:lnTo>
                  <a:lnTo>
                    <a:pt x="233" y="627"/>
                  </a:lnTo>
                  <a:lnTo>
                    <a:pt x="228" y="622"/>
                  </a:lnTo>
                  <a:lnTo>
                    <a:pt x="221" y="622"/>
                  </a:lnTo>
                  <a:lnTo>
                    <a:pt x="215" y="624"/>
                  </a:lnTo>
                  <a:lnTo>
                    <a:pt x="201" y="632"/>
                  </a:lnTo>
                  <a:lnTo>
                    <a:pt x="192" y="638"/>
                  </a:lnTo>
                  <a:lnTo>
                    <a:pt x="186" y="643"/>
                  </a:lnTo>
                  <a:lnTo>
                    <a:pt x="182" y="649"/>
                  </a:lnTo>
                  <a:lnTo>
                    <a:pt x="181" y="654"/>
                  </a:lnTo>
                  <a:lnTo>
                    <a:pt x="181" y="660"/>
                  </a:lnTo>
                  <a:lnTo>
                    <a:pt x="184" y="671"/>
                  </a:lnTo>
                  <a:lnTo>
                    <a:pt x="189" y="686"/>
                  </a:lnTo>
                  <a:lnTo>
                    <a:pt x="191" y="697"/>
                  </a:lnTo>
                  <a:lnTo>
                    <a:pt x="192" y="707"/>
                  </a:lnTo>
                  <a:lnTo>
                    <a:pt x="191" y="711"/>
                  </a:lnTo>
                  <a:lnTo>
                    <a:pt x="187" y="716"/>
                  </a:lnTo>
                  <a:lnTo>
                    <a:pt x="184" y="716"/>
                  </a:lnTo>
                  <a:lnTo>
                    <a:pt x="181" y="716"/>
                  </a:lnTo>
                  <a:lnTo>
                    <a:pt x="175" y="715"/>
                  </a:lnTo>
                  <a:lnTo>
                    <a:pt x="163" y="708"/>
                  </a:lnTo>
                  <a:lnTo>
                    <a:pt x="153" y="699"/>
                  </a:lnTo>
                  <a:lnTo>
                    <a:pt x="146" y="693"/>
                  </a:lnTo>
                  <a:lnTo>
                    <a:pt x="143" y="691"/>
                  </a:lnTo>
                  <a:lnTo>
                    <a:pt x="143" y="689"/>
                  </a:lnTo>
                  <a:lnTo>
                    <a:pt x="136" y="696"/>
                  </a:lnTo>
                  <a:lnTo>
                    <a:pt x="133" y="707"/>
                  </a:lnTo>
                  <a:lnTo>
                    <a:pt x="131" y="718"/>
                  </a:lnTo>
                  <a:lnTo>
                    <a:pt x="133" y="730"/>
                  </a:lnTo>
                  <a:lnTo>
                    <a:pt x="143" y="750"/>
                  </a:lnTo>
                  <a:lnTo>
                    <a:pt x="150" y="768"/>
                  </a:lnTo>
                  <a:lnTo>
                    <a:pt x="157" y="782"/>
                  </a:lnTo>
                  <a:lnTo>
                    <a:pt x="160" y="793"/>
                  </a:lnTo>
                  <a:lnTo>
                    <a:pt x="160" y="802"/>
                  </a:lnTo>
                  <a:lnTo>
                    <a:pt x="160" y="808"/>
                  </a:lnTo>
                  <a:lnTo>
                    <a:pt x="158" y="811"/>
                  </a:lnTo>
                  <a:lnTo>
                    <a:pt x="157" y="815"/>
                  </a:lnTo>
                  <a:lnTo>
                    <a:pt x="153" y="816"/>
                  </a:lnTo>
                  <a:lnTo>
                    <a:pt x="148" y="815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23" y="796"/>
                  </a:lnTo>
                  <a:lnTo>
                    <a:pt x="114" y="782"/>
                  </a:lnTo>
                  <a:lnTo>
                    <a:pt x="107" y="768"/>
                  </a:lnTo>
                  <a:lnTo>
                    <a:pt x="102" y="754"/>
                  </a:lnTo>
                  <a:lnTo>
                    <a:pt x="99" y="741"/>
                  </a:lnTo>
                  <a:lnTo>
                    <a:pt x="97" y="719"/>
                  </a:lnTo>
                  <a:lnTo>
                    <a:pt x="101" y="699"/>
                  </a:lnTo>
                  <a:lnTo>
                    <a:pt x="107" y="682"/>
                  </a:lnTo>
                  <a:lnTo>
                    <a:pt x="112" y="668"/>
                  </a:lnTo>
                  <a:lnTo>
                    <a:pt x="118" y="655"/>
                  </a:lnTo>
                  <a:lnTo>
                    <a:pt x="118" y="644"/>
                  </a:lnTo>
                  <a:lnTo>
                    <a:pt x="114" y="625"/>
                  </a:lnTo>
                  <a:lnTo>
                    <a:pt x="112" y="608"/>
                  </a:lnTo>
                  <a:lnTo>
                    <a:pt x="114" y="594"/>
                  </a:lnTo>
                  <a:lnTo>
                    <a:pt x="116" y="579"/>
                  </a:lnTo>
                  <a:lnTo>
                    <a:pt x="124" y="553"/>
                  </a:lnTo>
                  <a:lnTo>
                    <a:pt x="136" y="533"/>
                  </a:lnTo>
                  <a:lnTo>
                    <a:pt x="148" y="518"/>
                  </a:lnTo>
                  <a:lnTo>
                    <a:pt x="162" y="505"/>
                  </a:lnTo>
                  <a:lnTo>
                    <a:pt x="172" y="496"/>
                  </a:lnTo>
                  <a:lnTo>
                    <a:pt x="179" y="488"/>
                  </a:lnTo>
                  <a:lnTo>
                    <a:pt x="184" y="475"/>
                  </a:lnTo>
                  <a:lnTo>
                    <a:pt x="186" y="463"/>
                  </a:lnTo>
                  <a:lnTo>
                    <a:pt x="187" y="450"/>
                  </a:lnTo>
                  <a:lnTo>
                    <a:pt x="187" y="443"/>
                  </a:lnTo>
                  <a:lnTo>
                    <a:pt x="189" y="432"/>
                  </a:lnTo>
                  <a:lnTo>
                    <a:pt x="191" y="419"/>
                  </a:lnTo>
                  <a:lnTo>
                    <a:pt x="194" y="410"/>
                  </a:lnTo>
                  <a:lnTo>
                    <a:pt x="198" y="402"/>
                  </a:lnTo>
                  <a:lnTo>
                    <a:pt x="201" y="397"/>
                  </a:lnTo>
                  <a:lnTo>
                    <a:pt x="204" y="392"/>
                  </a:lnTo>
                  <a:lnTo>
                    <a:pt x="208" y="391"/>
                  </a:lnTo>
                  <a:lnTo>
                    <a:pt x="215" y="391"/>
                  </a:lnTo>
                  <a:lnTo>
                    <a:pt x="221" y="396"/>
                  </a:lnTo>
                  <a:lnTo>
                    <a:pt x="228" y="403"/>
                  </a:lnTo>
                  <a:lnTo>
                    <a:pt x="232" y="413"/>
                  </a:lnTo>
                  <a:lnTo>
                    <a:pt x="233" y="422"/>
                  </a:lnTo>
                  <a:lnTo>
                    <a:pt x="232" y="436"/>
                  </a:lnTo>
                  <a:lnTo>
                    <a:pt x="233" y="446"/>
                  </a:lnTo>
                  <a:lnTo>
                    <a:pt x="235" y="453"/>
                  </a:lnTo>
                  <a:lnTo>
                    <a:pt x="237" y="460"/>
                  </a:lnTo>
                  <a:lnTo>
                    <a:pt x="240" y="463"/>
                  </a:lnTo>
                  <a:lnTo>
                    <a:pt x="243" y="463"/>
                  </a:lnTo>
                  <a:lnTo>
                    <a:pt x="249" y="463"/>
                  </a:lnTo>
                  <a:lnTo>
                    <a:pt x="254" y="460"/>
                  </a:lnTo>
                  <a:lnTo>
                    <a:pt x="264" y="452"/>
                  </a:lnTo>
                  <a:lnTo>
                    <a:pt x="276" y="441"/>
                  </a:lnTo>
                  <a:lnTo>
                    <a:pt x="286" y="428"/>
                  </a:lnTo>
                  <a:lnTo>
                    <a:pt x="294" y="418"/>
                  </a:lnTo>
                  <a:lnTo>
                    <a:pt x="305" y="405"/>
                  </a:lnTo>
                  <a:lnTo>
                    <a:pt x="313" y="396"/>
                  </a:lnTo>
                  <a:lnTo>
                    <a:pt x="320" y="389"/>
                  </a:lnTo>
                  <a:lnTo>
                    <a:pt x="327" y="386"/>
                  </a:lnTo>
                  <a:lnTo>
                    <a:pt x="330" y="385"/>
                  </a:lnTo>
                  <a:lnTo>
                    <a:pt x="335" y="386"/>
                  </a:lnTo>
                  <a:lnTo>
                    <a:pt x="337" y="389"/>
                  </a:lnTo>
                  <a:lnTo>
                    <a:pt x="340" y="392"/>
                  </a:lnTo>
                  <a:lnTo>
                    <a:pt x="342" y="403"/>
                  </a:lnTo>
                  <a:lnTo>
                    <a:pt x="340" y="416"/>
                  </a:lnTo>
                  <a:lnTo>
                    <a:pt x="339" y="428"/>
                  </a:lnTo>
                  <a:lnTo>
                    <a:pt x="337" y="433"/>
                  </a:lnTo>
                  <a:lnTo>
                    <a:pt x="335" y="436"/>
                  </a:lnTo>
                  <a:lnTo>
                    <a:pt x="325" y="446"/>
                  </a:lnTo>
                  <a:lnTo>
                    <a:pt x="320" y="457"/>
                  </a:lnTo>
                  <a:lnTo>
                    <a:pt x="317" y="468"/>
                  </a:lnTo>
                  <a:lnTo>
                    <a:pt x="315" y="477"/>
                  </a:lnTo>
                  <a:lnTo>
                    <a:pt x="318" y="493"/>
                  </a:lnTo>
                  <a:lnTo>
                    <a:pt x="320" y="507"/>
                  </a:lnTo>
                  <a:lnTo>
                    <a:pt x="318" y="521"/>
                  </a:lnTo>
                  <a:lnTo>
                    <a:pt x="315" y="533"/>
                  </a:lnTo>
                  <a:lnTo>
                    <a:pt x="310" y="544"/>
                  </a:lnTo>
                  <a:lnTo>
                    <a:pt x="305" y="553"/>
                  </a:lnTo>
                  <a:lnTo>
                    <a:pt x="300" y="560"/>
                  </a:lnTo>
                  <a:lnTo>
                    <a:pt x="294" y="563"/>
                  </a:lnTo>
                  <a:lnTo>
                    <a:pt x="291" y="563"/>
                  </a:lnTo>
                  <a:lnTo>
                    <a:pt x="288" y="564"/>
                  </a:lnTo>
                  <a:lnTo>
                    <a:pt x="283" y="568"/>
                  </a:lnTo>
                  <a:lnTo>
                    <a:pt x="277" y="572"/>
                  </a:lnTo>
                  <a:lnTo>
                    <a:pt x="272" y="579"/>
                  </a:lnTo>
                  <a:lnTo>
                    <a:pt x="267" y="586"/>
                  </a:lnTo>
                  <a:lnTo>
                    <a:pt x="266" y="597"/>
                  </a:lnTo>
                  <a:lnTo>
                    <a:pt x="264" y="610"/>
                  </a:lnTo>
                  <a:lnTo>
                    <a:pt x="266" y="622"/>
                  </a:lnTo>
                  <a:lnTo>
                    <a:pt x="271" y="636"/>
                  </a:lnTo>
                  <a:lnTo>
                    <a:pt x="277" y="652"/>
                  </a:lnTo>
                  <a:lnTo>
                    <a:pt x="284" y="669"/>
                  </a:lnTo>
                  <a:lnTo>
                    <a:pt x="291" y="685"/>
                  </a:lnTo>
                  <a:lnTo>
                    <a:pt x="298" y="699"/>
                  </a:lnTo>
                  <a:lnTo>
                    <a:pt x="303" y="711"/>
                  </a:lnTo>
                  <a:lnTo>
                    <a:pt x="305" y="721"/>
                  </a:lnTo>
                  <a:lnTo>
                    <a:pt x="306" y="752"/>
                  </a:lnTo>
                  <a:lnTo>
                    <a:pt x="308" y="780"/>
                  </a:lnTo>
                  <a:lnTo>
                    <a:pt x="311" y="804"/>
                  </a:lnTo>
                  <a:lnTo>
                    <a:pt x="317" y="825"/>
                  </a:lnTo>
                  <a:lnTo>
                    <a:pt x="323" y="843"/>
                  </a:lnTo>
                  <a:lnTo>
                    <a:pt x="330" y="858"/>
                  </a:lnTo>
                  <a:lnTo>
                    <a:pt x="339" y="871"/>
                  </a:lnTo>
                  <a:lnTo>
                    <a:pt x="347" y="882"/>
                  </a:lnTo>
                  <a:lnTo>
                    <a:pt x="356" y="890"/>
                  </a:lnTo>
                  <a:lnTo>
                    <a:pt x="366" y="896"/>
                  </a:lnTo>
                  <a:lnTo>
                    <a:pt x="374" y="902"/>
                  </a:lnTo>
                  <a:lnTo>
                    <a:pt x="383" y="905"/>
                  </a:lnTo>
                  <a:lnTo>
                    <a:pt x="400" y="907"/>
                  </a:lnTo>
                  <a:lnTo>
                    <a:pt x="415" y="907"/>
                  </a:lnTo>
                  <a:lnTo>
                    <a:pt x="425" y="905"/>
                  </a:lnTo>
                  <a:lnTo>
                    <a:pt x="441" y="905"/>
                  </a:lnTo>
                  <a:lnTo>
                    <a:pt x="461" y="904"/>
                  </a:lnTo>
                  <a:lnTo>
                    <a:pt x="487" y="902"/>
                  </a:lnTo>
                  <a:lnTo>
                    <a:pt x="516" y="901"/>
                  </a:lnTo>
                  <a:lnTo>
                    <a:pt x="548" y="899"/>
                  </a:lnTo>
                  <a:lnTo>
                    <a:pt x="582" y="899"/>
                  </a:lnTo>
                  <a:lnTo>
                    <a:pt x="618" y="897"/>
                  </a:lnTo>
                  <a:lnTo>
                    <a:pt x="692" y="893"/>
                  </a:lnTo>
                  <a:lnTo>
                    <a:pt x="767" y="890"/>
                  </a:lnTo>
                  <a:lnTo>
                    <a:pt x="801" y="888"/>
                  </a:lnTo>
                  <a:lnTo>
                    <a:pt x="835" y="886"/>
                  </a:lnTo>
                  <a:lnTo>
                    <a:pt x="864" y="883"/>
                  </a:lnTo>
                  <a:lnTo>
                    <a:pt x="891" y="882"/>
                  </a:lnTo>
                  <a:lnTo>
                    <a:pt x="912" y="880"/>
                  </a:lnTo>
                  <a:lnTo>
                    <a:pt x="929" y="877"/>
                  </a:lnTo>
                  <a:lnTo>
                    <a:pt x="942" y="874"/>
                  </a:lnTo>
                  <a:lnTo>
                    <a:pt x="951" y="871"/>
                  </a:lnTo>
                  <a:lnTo>
                    <a:pt x="956" y="868"/>
                  </a:lnTo>
                  <a:lnTo>
                    <a:pt x="958" y="863"/>
                  </a:lnTo>
                  <a:lnTo>
                    <a:pt x="958" y="860"/>
                  </a:lnTo>
                  <a:lnTo>
                    <a:pt x="954" y="855"/>
                  </a:lnTo>
                  <a:lnTo>
                    <a:pt x="949" y="852"/>
                  </a:lnTo>
                  <a:lnTo>
                    <a:pt x="944" y="849"/>
                  </a:lnTo>
                  <a:lnTo>
                    <a:pt x="929" y="843"/>
                  </a:lnTo>
                  <a:lnTo>
                    <a:pt x="912" y="838"/>
                  </a:lnTo>
                  <a:lnTo>
                    <a:pt x="897" y="83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8" name="Freeform 1194"/>
            <p:cNvSpPr>
              <a:spLocks/>
            </p:cNvSpPr>
            <p:nvPr/>
          </p:nvSpPr>
          <p:spPr bwMode="auto">
            <a:xfrm>
              <a:off x="378" y="3464"/>
              <a:ext cx="45" cy="85"/>
            </a:xfrm>
            <a:custGeom>
              <a:avLst/>
              <a:gdLst/>
              <a:ahLst/>
              <a:cxnLst>
                <a:cxn ang="0">
                  <a:pos x="40" y="5"/>
                </a:cxn>
                <a:cxn ang="0">
                  <a:pos x="38" y="2"/>
                </a:cxn>
                <a:cxn ang="0">
                  <a:pos x="35" y="0"/>
                </a:cxn>
                <a:cxn ang="0">
                  <a:pos x="31" y="0"/>
                </a:cxn>
                <a:cxn ang="0">
                  <a:pos x="26" y="1"/>
                </a:cxn>
                <a:cxn ang="0">
                  <a:pos x="21" y="3"/>
                </a:cxn>
                <a:cxn ang="0">
                  <a:pos x="16" y="6"/>
                </a:cxn>
                <a:cxn ang="0">
                  <a:pos x="12" y="11"/>
                </a:cxn>
                <a:cxn ang="0">
                  <a:pos x="7" y="16"/>
                </a:cxn>
                <a:cxn ang="0">
                  <a:pos x="4" y="23"/>
                </a:cxn>
                <a:cxn ang="0">
                  <a:pos x="1" y="30"/>
                </a:cxn>
                <a:cxn ang="0">
                  <a:pos x="0" y="38"/>
                </a:cxn>
                <a:cxn ang="0">
                  <a:pos x="0" y="47"/>
                </a:cxn>
                <a:cxn ang="0">
                  <a:pos x="2" y="57"/>
                </a:cxn>
                <a:cxn ang="0">
                  <a:pos x="5" y="65"/>
                </a:cxn>
                <a:cxn ang="0">
                  <a:pos x="7" y="70"/>
                </a:cxn>
                <a:cxn ang="0">
                  <a:pos x="10" y="76"/>
                </a:cxn>
                <a:cxn ang="0">
                  <a:pos x="14" y="81"/>
                </a:cxn>
                <a:cxn ang="0">
                  <a:pos x="17" y="84"/>
                </a:cxn>
                <a:cxn ang="0">
                  <a:pos x="19" y="83"/>
                </a:cxn>
                <a:cxn ang="0">
                  <a:pos x="22" y="81"/>
                </a:cxn>
                <a:cxn ang="0">
                  <a:pos x="28" y="76"/>
                </a:cxn>
                <a:cxn ang="0">
                  <a:pos x="31" y="73"/>
                </a:cxn>
                <a:cxn ang="0">
                  <a:pos x="34" y="69"/>
                </a:cxn>
                <a:cxn ang="0">
                  <a:pos x="37" y="64"/>
                </a:cxn>
                <a:cxn ang="0">
                  <a:pos x="40" y="59"/>
                </a:cxn>
                <a:cxn ang="0">
                  <a:pos x="42" y="52"/>
                </a:cxn>
                <a:cxn ang="0">
                  <a:pos x="43" y="45"/>
                </a:cxn>
                <a:cxn ang="0">
                  <a:pos x="44" y="37"/>
                </a:cxn>
                <a:cxn ang="0">
                  <a:pos x="44" y="28"/>
                </a:cxn>
                <a:cxn ang="0">
                  <a:pos x="43" y="18"/>
                </a:cxn>
                <a:cxn ang="0">
                  <a:pos x="41" y="7"/>
                </a:cxn>
              </a:cxnLst>
              <a:rect l="0" t="0" r="r" b="b"/>
              <a:pathLst>
                <a:path w="45" h="85">
                  <a:moveTo>
                    <a:pt x="41" y="7"/>
                  </a:moveTo>
                  <a:lnTo>
                    <a:pt x="40" y="5"/>
                  </a:lnTo>
                  <a:lnTo>
                    <a:pt x="39" y="3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9" y="4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9" y="13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4" y="23"/>
                  </a:lnTo>
                  <a:lnTo>
                    <a:pt x="2" y="26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2" y="57"/>
                  </a:lnTo>
                  <a:lnTo>
                    <a:pt x="4" y="62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7" y="70"/>
                  </a:lnTo>
                  <a:lnTo>
                    <a:pt x="9" y="73"/>
                  </a:lnTo>
                  <a:lnTo>
                    <a:pt x="10" y="76"/>
                  </a:lnTo>
                  <a:lnTo>
                    <a:pt x="12" y="78"/>
                  </a:lnTo>
                  <a:lnTo>
                    <a:pt x="14" y="81"/>
                  </a:lnTo>
                  <a:lnTo>
                    <a:pt x="16" y="84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2" y="81"/>
                  </a:lnTo>
                  <a:lnTo>
                    <a:pt x="25" y="79"/>
                  </a:lnTo>
                  <a:lnTo>
                    <a:pt x="28" y="76"/>
                  </a:lnTo>
                  <a:lnTo>
                    <a:pt x="29" y="74"/>
                  </a:lnTo>
                  <a:lnTo>
                    <a:pt x="31" y="73"/>
                  </a:lnTo>
                  <a:lnTo>
                    <a:pt x="33" y="71"/>
                  </a:lnTo>
                  <a:lnTo>
                    <a:pt x="34" y="69"/>
                  </a:lnTo>
                  <a:lnTo>
                    <a:pt x="36" y="67"/>
                  </a:lnTo>
                  <a:lnTo>
                    <a:pt x="37" y="64"/>
                  </a:lnTo>
                  <a:lnTo>
                    <a:pt x="38" y="61"/>
                  </a:lnTo>
                  <a:lnTo>
                    <a:pt x="40" y="59"/>
                  </a:lnTo>
                  <a:lnTo>
                    <a:pt x="41" y="56"/>
                  </a:lnTo>
                  <a:lnTo>
                    <a:pt x="42" y="52"/>
                  </a:lnTo>
                  <a:lnTo>
                    <a:pt x="43" y="49"/>
                  </a:lnTo>
                  <a:lnTo>
                    <a:pt x="43" y="45"/>
                  </a:lnTo>
                  <a:lnTo>
                    <a:pt x="44" y="41"/>
                  </a:lnTo>
                  <a:lnTo>
                    <a:pt x="44" y="37"/>
                  </a:lnTo>
                  <a:lnTo>
                    <a:pt x="44" y="33"/>
                  </a:lnTo>
                  <a:lnTo>
                    <a:pt x="44" y="28"/>
                  </a:lnTo>
                  <a:lnTo>
                    <a:pt x="44" y="23"/>
                  </a:lnTo>
                  <a:lnTo>
                    <a:pt x="43" y="18"/>
                  </a:lnTo>
                  <a:lnTo>
                    <a:pt x="42" y="13"/>
                  </a:lnTo>
                  <a:lnTo>
                    <a:pt x="41" y="7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9" name="Freeform 1195"/>
            <p:cNvSpPr>
              <a:spLocks/>
            </p:cNvSpPr>
            <p:nvPr/>
          </p:nvSpPr>
          <p:spPr bwMode="auto">
            <a:xfrm>
              <a:off x="278" y="3509"/>
              <a:ext cx="66" cy="109"/>
            </a:xfrm>
            <a:custGeom>
              <a:avLst/>
              <a:gdLst/>
              <a:ahLst/>
              <a:cxnLst>
                <a:cxn ang="0">
                  <a:pos x="21" y="32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7" y="55"/>
                </a:cxn>
                <a:cxn ang="0">
                  <a:pos x="4" y="61"/>
                </a:cxn>
                <a:cxn ang="0">
                  <a:pos x="2" y="67"/>
                </a:cxn>
                <a:cxn ang="0">
                  <a:pos x="1" y="72"/>
                </a:cxn>
                <a:cxn ang="0">
                  <a:pos x="0" y="77"/>
                </a:cxn>
                <a:cxn ang="0">
                  <a:pos x="0" y="82"/>
                </a:cxn>
                <a:cxn ang="0">
                  <a:pos x="0" y="88"/>
                </a:cxn>
                <a:cxn ang="0">
                  <a:pos x="2" y="94"/>
                </a:cxn>
                <a:cxn ang="0">
                  <a:pos x="5" y="100"/>
                </a:cxn>
                <a:cxn ang="0">
                  <a:pos x="9" y="104"/>
                </a:cxn>
                <a:cxn ang="0">
                  <a:pos x="15" y="107"/>
                </a:cxn>
                <a:cxn ang="0">
                  <a:pos x="21" y="108"/>
                </a:cxn>
                <a:cxn ang="0">
                  <a:pos x="28" y="107"/>
                </a:cxn>
                <a:cxn ang="0">
                  <a:pos x="35" y="104"/>
                </a:cxn>
                <a:cxn ang="0">
                  <a:pos x="42" y="98"/>
                </a:cxn>
                <a:cxn ang="0">
                  <a:pos x="48" y="91"/>
                </a:cxn>
                <a:cxn ang="0">
                  <a:pos x="52" y="86"/>
                </a:cxn>
                <a:cxn ang="0">
                  <a:pos x="56" y="79"/>
                </a:cxn>
                <a:cxn ang="0">
                  <a:pos x="59" y="72"/>
                </a:cxn>
                <a:cxn ang="0">
                  <a:pos x="63" y="64"/>
                </a:cxn>
                <a:cxn ang="0">
                  <a:pos x="64" y="58"/>
                </a:cxn>
                <a:cxn ang="0">
                  <a:pos x="63" y="55"/>
                </a:cxn>
                <a:cxn ang="0">
                  <a:pos x="61" y="50"/>
                </a:cxn>
                <a:cxn ang="0">
                  <a:pos x="58" y="44"/>
                </a:cxn>
                <a:cxn ang="0">
                  <a:pos x="56" y="38"/>
                </a:cxn>
                <a:cxn ang="0">
                  <a:pos x="54" y="31"/>
                </a:cxn>
                <a:cxn ang="0">
                  <a:pos x="54" y="24"/>
                </a:cxn>
                <a:cxn ang="0">
                  <a:pos x="55" y="18"/>
                </a:cxn>
                <a:cxn ang="0">
                  <a:pos x="58" y="14"/>
                </a:cxn>
                <a:cxn ang="0">
                  <a:pos x="59" y="8"/>
                </a:cxn>
                <a:cxn ang="0">
                  <a:pos x="59" y="4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1" y="1"/>
                </a:cxn>
                <a:cxn ang="0">
                  <a:pos x="47" y="3"/>
                </a:cxn>
                <a:cxn ang="0">
                  <a:pos x="43" y="6"/>
                </a:cxn>
                <a:cxn ang="0">
                  <a:pos x="39" y="10"/>
                </a:cxn>
                <a:cxn ang="0">
                  <a:pos x="33" y="16"/>
                </a:cxn>
                <a:cxn ang="0">
                  <a:pos x="27" y="24"/>
                </a:cxn>
              </a:cxnLst>
              <a:rect l="0" t="0" r="r" b="b"/>
              <a:pathLst>
                <a:path w="66" h="109">
                  <a:moveTo>
                    <a:pt x="24" y="28"/>
                  </a:moveTo>
                  <a:lnTo>
                    <a:pt x="21" y="32"/>
                  </a:lnTo>
                  <a:lnTo>
                    <a:pt x="18" y="36"/>
                  </a:lnTo>
                  <a:lnTo>
                    <a:pt x="15" y="40"/>
                  </a:lnTo>
                  <a:lnTo>
                    <a:pt x="13" y="44"/>
                  </a:lnTo>
                  <a:lnTo>
                    <a:pt x="11" y="48"/>
                  </a:lnTo>
                  <a:lnTo>
                    <a:pt x="9" y="51"/>
                  </a:lnTo>
                  <a:lnTo>
                    <a:pt x="7" y="55"/>
                  </a:lnTo>
                  <a:lnTo>
                    <a:pt x="6" y="58"/>
                  </a:lnTo>
                  <a:lnTo>
                    <a:pt x="4" y="61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1" y="70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4"/>
                  </a:lnTo>
                  <a:lnTo>
                    <a:pt x="4" y="97"/>
                  </a:lnTo>
                  <a:lnTo>
                    <a:pt x="5" y="100"/>
                  </a:lnTo>
                  <a:lnTo>
                    <a:pt x="7" y="102"/>
                  </a:lnTo>
                  <a:lnTo>
                    <a:pt x="9" y="104"/>
                  </a:lnTo>
                  <a:lnTo>
                    <a:pt x="12" y="106"/>
                  </a:lnTo>
                  <a:lnTo>
                    <a:pt x="15" y="107"/>
                  </a:lnTo>
                  <a:lnTo>
                    <a:pt x="18" y="108"/>
                  </a:lnTo>
                  <a:lnTo>
                    <a:pt x="21" y="108"/>
                  </a:lnTo>
                  <a:lnTo>
                    <a:pt x="25" y="108"/>
                  </a:lnTo>
                  <a:lnTo>
                    <a:pt x="28" y="107"/>
                  </a:lnTo>
                  <a:lnTo>
                    <a:pt x="32" y="106"/>
                  </a:lnTo>
                  <a:lnTo>
                    <a:pt x="35" y="104"/>
                  </a:lnTo>
                  <a:lnTo>
                    <a:pt x="39" y="101"/>
                  </a:lnTo>
                  <a:lnTo>
                    <a:pt x="42" y="98"/>
                  </a:lnTo>
                  <a:lnTo>
                    <a:pt x="46" y="94"/>
                  </a:lnTo>
                  <a:lnTo>
                    <a:pt x="48" y="91"/>
                  </a:lnTo>
                  <a:lnTo>
                    <a:pt x="50" y="89"/>
                  </a:lnTo>
                  <a:lnTo>
                    <a:pt x="52" y="86"/>
                  </a:lnTo>
                  <a:lnTo>
                    <a:pt x="54" y="83"/>
                  </a:lnTo>
                  <a:lnTo>
                    <a:pt x="56" y="79"/>
                  </a:lnTo>
                  <a:lnTo>
                    <a:pt x="57" y="76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4"/>
                  </a:lnTo>
                  <a:lnTo>
                    <a:pt x="65" y="59"/>
                  </a:lnTo>
                  <a:lnTo>
                    <a:pt x="64" y="58"/>
                  </a:lnTo>
                  <a:lnTo>
                    <a:pt x="64" y="57"/>
                  </a:lnTo>
                  <a:lnTo>
                    <a:pt x="63" y="55"/>
                  </a:lnTo>
                  <a:lnTo>
                    <a:pt x="62" y="53"/>
                  </a:lnTo>
                  <a:lnTo>
                    <a:pt x="61" y="50"/>
                  </a:lnTo>
                  <a:lnTo>
                    <a:pt x="59" y="47"/>
                  </a:lnTo>
                  <a:lnTo>
                    <a:pt x="58" y="44"/>
                  </a:lnTo>
                  <a:lnTo>
                    <a:pt x="57" y="41"/>
                  </a:lnTo>
                  <a:lnTo>
                    <a:pt x="56" y="38"/>
                  </a:lnTo>
                  <a:lnTo>
                    <a:pt x="55" y="34"/>
                  </a:lnTo>
                  <a:lnTo>
                    <a:pt x="54" y="31"/>
                  </a:lnTo>
                  <a:lnTo>
                    <a:pt x="54" y="27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8" y="14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6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1"/>
                  </a:lnTo>
                  <a:lnTo>
                    <a:pt x="49" y="1"/>
                  </a:lnTo>
                  <a:lnTo>
                    <a:pt x="47" y="3"/>
                  </a:lnTo>
                  <a:lnTo>
                    <a:pt x="45" y="4"/>
                  </a:lnTo>
                  <a:lnTo>
                    <a:pt x="43" y="6"/>
                  </a:lnTo>
                  <a:lnTo>
                    <a:pt x="41" y="8"/>
                  </a:lnTo>
                  <a:lnTo>
                    <a:pt x="39" y="10"/>
                  </a:lnTo>
                  <a:lnTo>
                    <a:pt x="36" y="13"/>
                  </a:lnTo>
                  <a:lnTo>
                    <a:pt x="33" y="16"/>
                  </a:lnTo>
                  <a:lnTo>
                    <a:pt x="30" y="19"/>
                  </a:lnTo>
                  <a:lnTo>
                    <a:pt x="27" y="24"/>
                  </a:lnTo>
                  <a:lnTo>
                    <a:pt x="24" y="28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0" name="Freeform 1196"/>
            <p:cNvSpPr>
              <a:spLocks/>
            </p:cNvSpPr>
            <p:nvPr/>
          </p:nvSpPr>
          <p:spPr bwMode="auto">
            <a:xfrm>
              <a:off x="227" y="3219"/>
              <a:ext cx="220" cy="103"/>
            </a:xfrm>
            <a:custGeom>
              <a:avLst/>
              <a:gdLst/>
              <a:ahLst/>
              <a:cxnLst>
                <a:cxn ang="0">
                  <a:pos x="193" y="6"/>
                </a:cxn>
                <a:cxn ang="0">
                  <a:pos x="184" y="6"/>
                </a:cxn>
                <a:cxn ang="0">
                  <a:pos x="168" y="6"/>
                </a:cxn>
                <a:cxn ang="0">
                  <a:pos x="129" y="5"/>
                </a:cxn>
                <a:cxn ang="0">
                  <a:pos x="88" y="3"/>
                </a:cxn>
                <a:cxn ang="0">
                  <a:pos x="64" y="2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29" y="0"/>
                </a:cxn>
                <a:cxn ang="0">
                  <a:pos x="19" y="1"/>
                </a:cxn>
                <a:cxn ang="0">
                  <a:pos x="10" y="5"/>
                </a:cxn>
                <a:cxn ang="0">
                  <a:pos x="6" y="11"/>
                </a:cxn>
                <a:cxn ang="0">
                  <a:pos x="3" y="17"/>
                </a:cxn>
                <a:cxn ang="0">
                  <a:pos x="1" y="25"/>
                </a:cxn>
                <a:cxn ang="0">
                  <a:pos x="0" y="36"/>
                </a:cxn>
                <a:cxn ang="0">
                  <a:pos x="0" y="52"/>
                </a:cxn>
                <a:cxn ang="0">
                  <a:pos x="4" y="68"/>
                </a:cxn>
                <a:cxn ang="0">
                  <a:pos x="11" y="79"/>
                </a:cxn>
                <a:cxn ang="0">
                  <a:pos x="21" y="88"/>
                </a:cxn>
                <a:cxn ang="0">
                  <a:pos x="33" y="94"/>
                </a:cxn>
                <a:cxn ang="0">
                  <a:pos x="46" y="98"/>
                </a:cxn>
                <a:cxn ang="0">
                  <a:pos x="69" y="101"/>
                </a:cxn>
                <a:cxn ang="0">
                  <a:pos x="94" y="101"/>
                </a:cxn>
                <a:cxn ang="0">
                  <a:pos x="110" y="101"/>
                </a:cxn>
                <a:cxn ang="0">
                  <a:pos x="121" y="99"/>
                </a:cxn>
                <a:cxn ang="0">
                  <a:pos x="141" y="94"/>
                </a:cxn>
                <a:cxn ang="0">
                  <a:pos x="152" y="93"/>
                </a:cxn>
                <a:cxn ang="0">
                  <a:pos x="163" y="94"/>
                </a:cxn>
                <a:cxn ang="0">
                  <a:pos x="168" y="97"/>
                </a:cxn>
                <a:cxn ang="0">
                  <a:pos x="174" y="100"/>
                </a:cxn>
                <a:cxn ang="0">
                  <a:pos x="181" y="101"/>
                </a:cxn>
                <a:cxn ang="0">
                  <a:pos x="188" y="100"/>
                </a:cxn>
                <a:cxn ang="0">
                  <a:pos x="195" y="94"/>
                </a:cxn>
                <a:cxn ang="0">
                  <a:pos x="200" y="84"/>
                </a:cxn>
                <a:cxn ang="0">
                  <a:pos x="209" y="67"/>
                </a:cxn>
                <a:cxn ang="0">
                  <a:pos x="215" y="51"/>
                </a:cxn>
                <a:cxn ang="0">
                  <a:pos x="218" y="38"/>
                </a:cxn>
                <a:cxn ang="0">
                  <a:pos x="219" y="27"/>
                </a:cxn>
                <a:cxn ang="0">
                  <a:pos x="218" y="18"/>
                </a:cxn>
                <a:cxn ang="0">
                  <a:pos x="216" y="11"/>
                </a:cxn>
                <a:cxn ang="0">
                  <a:pos x="212" y="6"/>
                </a:cxn>
                <a:cxn ang="0">
                  <a:pos x="208" y="4"/>
                </a:cxn>
                <a:cxn ang="0">
                  <a:pos x="203" y="3"/>
                </a:cxn>
                <a:cxn ang="0">
                  <a:pos x="198" y="4"/>
                </a:cxn>
              </a:cxnLst>
              <a:rect l="0" t="0" r="r" b="b"/>
              <a:pathLst>
                <a:path w="220" h="103">
                  <a:moveTo>
                    <a:pt x="197" y="5"/>
                  </a:moveTo>
                  <a:lnTo>
                    <a:pt x="196" y="5"/>
                  </a:lnTo>
                  <a:lnTo>
                    <a:pt x="193" y="6"/>
                  </a:lnTo>
                  <a:lnTo>
                    <a:pt x="191" y="6"/>
                  </a:lnTo>
                  <a:lnTo>
                    <a:pt x="187" y="6"/>
                  </a:lnTo>
                  <a:lnTo>
                    <a:pt x="184" y="6"/>
                  </a:lnTo>
                  <a:lnTo>
                    <a:pt x="179" y="6"/>
                  </a:lnTo>
                  <a:lnTo>
                    <a:pt x="174" y="6"/>
                  </a:lnTo>
                  <a:lnTo>
                    <a:pt x="168" y="6"/>
                  </a:lnTo>
                  <a:lnTo>
                    <a:pt x="156" y="6"/>
                  </a:lnTo>
                  <a:lnTo>
                    <a:pt x="143" y="6"/>
                  </a:lnTo>
                  <a:lnTo>
                    <a:pt x="129" y="5"/>
                  </a:lnTo>
                  <a:lnTo>
                    <a:pt x="115" y="4"/>
                  </a:lnTo>
                  <a:lnTo>
                    <a:pt x="101" y="4"/>
                  </a:lnTo>
                  <a:lnTo>
                    <a:pt x="88" y="3"/>
                  </a:lnTo>
                  <a:lnTo>
                    <a:pt x="75" y="2"/>
                  </a:lnTo>
                  <a:lnTo>
                    <a:pt x="70" y="2"/>
                  </a:lnTo>
                  <a:lnTo>
                    <a:pt x="64" y="2"/>
                  </a:lnTo>
                  <a:lnTo>
                    <a:pt x="59" y="1"/>
                  </a:lnTo>
                  <a:lnTo>
                    <a:pt x="55" y="1"/>
                  </a:lnTo>
                  <a:lnTo>
                    <a:pt x="51" y="1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6" y="2"/>
                  </a:lnTo>
                  <a:lnTo>
                    <a:pt x="13" y="3"/>
                  </a:lnTo>
                  <a:lnTo>
                    <a:pt x="10" y="5"/>
                  </a:lnTo>
                  <a:lnTo>
                    <a:pt x="7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3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8" y="76"/>
                  </a:lnTo>
                  <a:lnTo>
                    <a:pt x="11" y="79"/>
                  </a:lnTo>
                  <a:lnTo>
                    <a:pt x="14" y="83"/>
                  </a:lnTo>
                  <a:lnTo>
                    <a:pt x="17" y="86"/>
                  </a:lnTo>
                  <a:lnTo>
                    <a:pt x="21" y="88"/>
                  </a:lnTo>
                  <a:lnTo>
                    <a:pt x="25" y="90"/>
                  </a:lnTo>
                  <a:lnTo>
                    <a:pt x="29" y="93"/>
                  </a:lnTo>
                  <a:lnTo>
                    <a:pt x="33" y="94"/>
                  </a:lnTo>
                  <a:lnTo>
                    <a:pt x="37" y="96"/>
                  </a:lnTo>
                  <a:lnTo>
                    <a:pt x="42" y="97"/>
                  </a:lnTo>
                  <a:lnTo>
                    <a:pt x="46" y="98"/>
                  </a:lnTo>
                  <a:lnTo>
                    <a:pt x="51" y="99"/>
                  </a:lnTo>
                  <a:lnTo>
                    <a:pt x="60" y="100"/>
                  </a:lnTo>
                  <a:lnTo>
                    <a:pt x="69" y="101"/>
                  </a:lnTo>
                  <a:lnTo>
                    <a:pt x="78" y="102"/>
                  </a:lnTo>
                  <a:lnTo>
                    <a:pt x="86" y="102"/>
                  </a:lnTo>
                  <a:lnTo>
                    <a:pt x="94" y="101"/>
                  </a:lnTo>
                  <a:lnTo>
                    <a:pt x="100" y="101"/>
                  </a:lnTo>
                  <a:lnTo>
                    <a:pt x="106" y="101"/>
                  </a:lnTo>
                  <a:lnTo>
                    <a:pt x="110" y="101"/>
                  </a:lnTo>
                  <a:lnTo>
                    <a:pt x="114" y="100"/>
                  </a:lnTo>
                  <a:lnTo>
                    <a:pt x="118" y="100"/>
                  </a:lnTo>
                  <a:lnTo>
                    <a:pt x="121" y="99"/>
                  </a:lnTo>
                  <a:lnTo>
                    <a:pt x="129" y="97"/>
                  </a:lnTo>
                  <a:lnTo>
                    <a:pt x="137" y="95"/>
                  </a:lnTo>
                  <a:lnTo>
                    <a:pt x="141" y="94"/>
                  </a:lnTo>
                  <a:lnTo>
                    <a:pt x="145" y="93"/>
                  </a:lnTo>
                  <a:lnTo>
                    <a:pt x="148" y="93"/>
                  </a:lnTo>
                  <a:lnTo>
                    <a:pt x="152" y="93"/>
                  </a:lnTo>
                  <a:lnTo>
                    <a:pt x="156" y="93"/>
                  </a:lnTo>
                  <a:lnTo>
                    <a:pt x="160" y="93"/>
                  </a:lnTo>
                  <a:lnTo>
                    <a:pt x="163" y="94"/>
                  </a:lnTo>
                  <a:lnTo>
                    <a:pt x="167" y="96"/>
                  </a:lnTo>
                  <a:lnTo>
                    <a:pt x="168" y="96"/>
                  </a:lnTo>
                  <a:lnTo>
                    <a:pt x="168" y="97"/>
                  </a:lnTo>
                  <a:lnTo>
                    <a:pt x="169" y="97"/>
                  </a:lnTo>
                  <a:lnTo>
                    <a:pt x="170" y="98"/>
                  </a:lnTo>
                  <a:lnTo>
                    <a:pt x="174" y="100"/>
                  </a:lnTo>
                  <a:lnTo>
                    <a:pt x="176" y="101"/>
                  </a:lnTo>
                  <a:lnTo>
                    <a:pt x="178" y="101"/>
                  </a:lnTo>
                  <a:lnTo>
                    <a:pt x="181" y="101"/>
                  </a:lnTo>
                  <a:lnTo>
                    <a:pt x="183" y="102"/>
                  </a:lnTo>
                  <a:lnTo>
                    <a:pt x="186" y="101"/>
                  </a:lnTo>
                  <a:lnTo>
                    <a:pt x="188" y="100"/>
                  </a:lnTo>
                  <a:lnTo>
                    <a:pt x="191" y="99"/>
                  </a:lnTo>
                  <a:lnTo>
                    <a:pt x="193" y="97"/>
                  </a:lnTo>
                  <a:lnTo>
                    <a:pt x="195" y="94"/>
                  </a:lnTo>
                  <a:lnTo>
                    <a:pt x="196" y="93"/>
                  </a:lnTo>
                  <a:lnTo>
                    <a:pt x="197" y="91"/>
                  </a:lnTo>
                  <a:lnTo>
                    <a:pt x="200" y="84"/>
                  </a:lnTo>
                  <a:lnTo>
                    <a:pt x="204" y="78"/>
                  </a:lnTo>
                  <a:lnTo>
                    <a:pt x="207" y="72"/>
                  </a:lnTo>
                  <a:lnTo>
                    <a:pt x="209" y="67"/>
                  </a:lnTo>
                  <a:lnTo>
                    <a:pt x="212" y="61"/>
                  </a:lnTo>
                  <a:lnTo>
                    <a:pt x="214" y="56"/>
                  </a:lnTo>
                  <a:lnTo>
                    <a:pt x="215" y="51"/>
                  </a:lnTo>
                  <a:lnTo>
                    <a:pt x="216" y="46"/>
                  </a:lnTo>
                  <a:lnTo>
                    <a:pt x="218" y="42"/>
                  </a:lnTo>
                  <a:lnTo>
                    <a:pt x="218" y="38"/>
                  </a:lnTo>
                  <a:lnTo>
                    <a:pt x="219" y="34"/>
                  </a:lnTo>
                  <a:lnTo>
                    <a:pt x="219" y="30"/>
                  </a:lnTo>
                  <a:lnTo>
                    <a:pt x="219" y="27"/>
                  </a:lnTo>
                  <a:lnTo>
                    <a:pt x="219" y="23"/>
                  </a:lnTo>
                  <a:lnTo>
                    <a:pt x="219" y="20"/>
                  </a:lnTo>
                  <a:lnTo>
                    <a:pt x="218" y="18"/>
                  </a:lnTo>
                  <a:lnTo>
                    <a:pt x="218" y="15"/>
                  </a:lnTo>
                  <a:lnTo>
                    <a:pt x="217" y="13"/>
                  </a:lnTo>
                  <a:lnTo>
                    <a:pt x="216" y="11"/>
                  </a:lnTo>
                  <a:lnTo>
                    <a:pt x="215" y="9"/>
                  </a:lnTo>
                  <a:lnTo>
                    <a:pt x="214" y="8"/>
                  </a:lnTo>
                  <a:lnTo>
                    <a:pt x="212" y="6"/>
                  </a:lnTo>
                  <a:lnTo>
                    <a:pt x="211" y="5"/>
                  </a:lnTo>
                  <a:lnTo>
                    <a:pt x="209" y="4"/>
                  </a:lnTo>
                  <a:lnTo>
                    <a:pt x="208" y="4"/>
                  </a:lnTo>
                  <a:lnTo>
                    <a:pt x="206" y="3"/>
                  </a:lnTo>
                  <a:lnTo>
                    <a:pt x="205" y="3"/>
                  </a:lnTo>
                  <a:lnTo>
                    <a:pt x="203" y="3"/>
                  </a:lnTo>
                  <a:lnTo>
                    <a:pt x="202" y="3"/>
                  </a:lnTo>
                  <a:lnTo>
                    <a:pt x="200" y="3"/>
                  </a:lnTo>
                  <a:lnTo>
                    <a:pt x="198" y="4"/>
                  </a:lnTo>
                  <a:lnTo>
                    <a:pt x="197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" name="Freeform 1197"/>
            <p:cNvSpPr>
              <a:spLocks/>
            </p:cNvSpPr>
            <p:nvPr/>
          </p:nvSpPr>
          <p:spPr bwMode="auto">
            <a:xfrm>
              <a:off x="519" y="3545"/>
              <a:ext cx="139" cy="143"/>
            </a:xfrm>
            <a:custGeom>
              <a:avLst/>
              <a:gdLst/>
              <a:ahLst/>
              <a:cxnLst>
                <a:cxn ang="0">
                  <a:pos x="97" y="3"/>
                </a:cxn>
                <a:cxn ang="0">
                  <a:pos x="81" y="4"/>
                </a:cxn>
                <a:cxn ang="0">
                  <a:pos x="65" y="4"/>
                </a:cxn>
                <a:cxn ang="0">
                  <a:pos x="55" y="4"/>
                </a:cxn>
                <a:cxn ang="0">
                  <a:pos x="47" y="3"/>
                </a:cxn>
                <a:cxn ang="0">
                  <a:pos x="41" y="2"/>
                </a:cxn>
                <a:cxn ang="0">
                  <a:pos x="38" y="2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2" y="23"/>
                </a:cxn>
                <a:cxn ang="0">
                  <a:pos x="0" y="36"/>
                </a:cxn>
                <a:cxn ang="0">
                  <a:pos x="0" y="51"/>
                </a:cxn>
                <a:cxn ang="0">
                  <a:pos x="2" y="74"/>
                </a:cxn>
                <a:cxn ang="0">
                  <a:pos x="2" y="87"/>
                </a:cxn>
                <a:cxn ang="0">
                  <a:pos x="1" y="96"/>
                </a:cxn>
                <a:cxn ang="0">
                  <a:pos x="2" y="103"/>
                </a:cxn>
                <a:cxn ang="0">
                  <a:pos x="5" y="110"/>
                </a:cxn>
                <a:cxn ang="0">
                  <a:pos x="11" y="117"/>
                </a:cxn>
                <a:cxn ang="0">
                  <a:pos x="17" y="123"/>
                </a:cxn>
                <a:cxn ang="0">
                  <a:pos x="25" y="129"/>
                </a:cxn>
                <a:cxn ang="0">
                  <a:pos x="39" y="136"/>
                </a:cxn>
                <a:cxn ang="0">
                  <a:pos x="48" y="140"/>
                </a:cxn>
                <a:cxn ang="0">
                  <a:pos x="59" y="142"/>
                </a:cxn>
                <a:cxn ang="0">
                  <a:pos x="70" y="142"/>
                </a:cxn>
                <a:cxn ang="0">
                  <a:pos x="80" y="141"/>
                </a:cxn>
                <a:cxn ang="0">
                  <a:pos x="90" y="138"/>
                </a:cxn>
                <a:cxn ang="0">
                  <a:pos x="100" y="133"/>
                </a:cxn>
                <a:cxn ang="0">
                  <a:pos x="109" y="126"/>
                </a:cxn>
                <a:cxn ang="0">
                  <a:pos x="117" y="116"/>
                </a:cxn>
                <a:cxn ang="0">
                  <a:pos x="123" y="103"/>
                </a:cxn>
                <a:cxn ang="0">
                  <a:pos x="129" y="89"/>
                </a:cxn>
                <a:cxn ang="0">
                  <a:pos x="133" y="77"/>
                </a:cxn>
                <a:cxn ang="0">
                  <a:pos x="136" y="64"/>
                </a:cxn>
                <a:cxn ang="0">
                  <a:pos x="137" y="54"/>
                </a:cxn>
                <a:cxn ang="0">
                  <a:pos x="138" y="44"/>
                </a:cxn>
                <a:cxn ang="0">
                  <a:pos x="136" y="27"/>
                </a:cxn>
                <a:cxn ang="0">
                  <a:pos x="131" y="14"/>
                </a:cxn>
                <a:cxn ang="0">
                  <a:pos x="123" y="6"/>
                </a:cxn>
                <a:cxn ang="0">
                  <a:pos x="115" y="1"/>
                </a:cxn>
                <a:cxn ang="0">
                  <a:pos x="106" y="1"/>
                </a:cxn>
              </a:cxnLst>
              <a:rect l="0" t="0" r="r" b="b"/>
              <a:pathLst>
                <a:path w="139" h="143">
                  <a:moveTo>
                    <a:pt x="102" y="2"/>
                  </a:moveTo>
                  <a:lnTo>
                    <a:pt x="97" y="3"/>
                  </a:lnTo>
                  <a:lnTo>
                    <a:pt x="92" y="3"/>
                  </a:lnTo>
                  <a:lnTo>
                    <a:pt x="81" y="4"/>
                  </a:lnTo>
                  <a:lnTo>
                    <a:pt x="70" y="4"/>
                  </a:lnTo>
                  <a:lnTo>
                    <a:pt x="65" y="4"/>
                  </a:lnTo>
                  <a:lnTo>
                    <a:pt x="60" y="4"/>
                  </a:lnTo>
                  <a:lnTo>
                    <a:pt x="55" y="4"/>
                  </a:lnTo>
                  <a:lnTo>
                    <a:pt x="51" y="3"/>
                  </a:lnTo>
                  <a:lnTo>
                    <a:pt x="47" y="3"/>
                  </a:lnTo>
                  <a:lnTo>
                    <a:pt x="44" y="3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7" y="2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6" y="6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9" y="12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2" y="23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1" y="66"/>
                  </a:lnTo>
                  <a:lnTo>
                    <a:pt x="2" y="74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1" y="93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2" y="103"/>
                  </a:lnTo>
                  <a:lnTo>
                    <a:pt x="3" y="107"/>
                  </a:lnTo>
                  <a:lnTo>
                    <a:pt x="5" y="110"/>
                  </a:lnTo>
                  <a:lnTo>
                    <a:pt x="8" y="114"/>
                  </a:lnTo>
                  <a:lnTo>
                    <a:pt x="11" y="117"/>
                  </a:lnTo>
                  <a:lnTo>
                    <a:pt x="14" y="120"/>
                  </a:lnTo>
                  <a:lnTo>
                    <a:pt x="17" y="123"/>
                  </a:lnTo>
                  <a:lnTo>
                    <a:pt x="21" y="126"/>
                  </a:lnTo>
                  <a:lnTo>
                    <a:pt x="25" y="129"/>
                  </a:lnTo>
                  <a:lnTo>
                    <a:pt x="29" y="132"/>
                  </a:lnTo>
                  <a:lnTo>
                    <a:pt x="39" y="136"/>
                  </a:lnTo>
                  <a:lnTo>
                    <a:pt x="44" y="138"/>
                  </a:lnTo>
                  <a:lnTo>
                    <a:pt x="48" y="140"/>
                  </a:lnTo>
                  <a:lnTo>
                    <a:pt x="54" y="141"/>
                  </a:lnTo>
                  <a:lnTo>
                    <a:pt x="59" y="142"/>
                  </a:lnTo>
                  <a:lnTo>
                    <a:pt x="64" y="142"/>
                  </a:lnTo>
                  <a:lnTo>
                    <a:pt x="70" y="142"/>
                  </a:lnTo>
                  <a:lnTo>
                    <a:pt x="75" y="142"/>
                  </a:lnTo>
                  <a:lnTo>
                    <a:pt x="80" y="141"/>
                  </a:lnTo>
                  <a:lnTo>
                    <a:pt x="85" y="140"/>
                  </a:lnTo>
                  <a:lnTo>
                    <a:pt x="90" y="138"/>
                  </a:lnTo>
                  <a:lnTo>
                    <a:pt x="95" y="136"/>
                  </a:lnTo>
                  <a:lnTo>
                    <a:pt x="100" y="133"/>
                  </a:lnTo>
                  <a:lnTo>
                    <a:pt x="104" y="130"/>
                  </a:lnTo>
                  <a:lnTo>
                    <a:pt x="109" y="126"/>
                  </a:lnTo>
                  <a:lnTo>
                    <a:pt x="113" y="121"/>
                  </a:lnTo>
                  <a:lnTo>
                    <a:pt x="117" y="116"/>
                  </a:lnTo>
                  <a:lnTo>
                    <a:pt x="120" y="110"/>
                  </a:lnTo>
                  <a:lnTo>
                    <a:pt x="123" y="103"/>
                  </a:lnTo>
                  <a:lnTo>
                    <a:pt x="126" y="96"/>
                  </a:lnTo>
                  <a:lnTo>
                    <a:pt x="129" y="89"/>
                  </a:lnTo>
                  <a:lnTo>
                    <a:pt x="131" y="83"/>
                  </a:lnTo>
                  <a:lnTo>
                    <a:pt x="133" y="77"/>
                  </a:lnTo>
                  <a:lnTo>
                    <a:pt x="135" y="71"/>
                  </a:lnTo>
                  <a:lnTo>
                    <a:pt x="136" y="64"/>
                  </a:lnTo>
                  <a:lnTo>
                    <a:pt x="137" y="59"/>
                  </a:lnTo>
                  <a:lnTo>
                    <a:pt x="137" y="54"/>
                  </a:lnTo>
                  <a:lnTo>
                    <a:pt x="138" y="49"/>
                  </a:lnTo>
                  <a:lnTo>
                    <a:pt x="138" y="44"/>
                  </a:lnTo>
                  <a:lnTo>
                    <a:pt x="137" y="35"/>
                  </a:lnTo>
                  <a:lnTo>
                    <a:pt x="136" y="27"/>
                  </a:lnTo>
                  <a:lnTo>
                    <a:pt x="134" y="20"/>
                  </a:lnTo>
                  <a:lnTo>
                    <a:pt x="131" y="14"/>
                  </a:lnTo>
                  <a:lnTo>
                    <a:pt x="127" y="9"/>
                  </a:lnTo>
                  <a:lnTo>
                    <a:pt x="123" y="6"/>
                  </a:lnTo>
                  <a:lnTo>
                    <a:pt x="119" y="3"/>
                  </a:lnTo>
                  <a:lnTo>
                    <a:pt x="115" y="1"/>
                  </a:lnTo>
                  <a:lnTo>
                    <a:pt x="110" y="0"/>
                  </a:lnTo>
                  <a:lnTo>
                    <a:pt x="106" y="1"/>
                  </a:lnTo>
                  <a:lnTo>
                    <a:pt x="102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2" name="Freeform 1198"/>
            <p:cNvSpPr>
              <a:spLocks/>
            </p:cNvSpPr>
            <p:nvPr/>
          </p:nvSpPr>
          <p:spPr bwMode="auto">
            <a:xfrm>
              <a:off x="922" y="3350"/>
              <a:ext cx="93" cy="2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5" y="14"/>
                </a:cxn>
                <a:cxn ang="0">
                  <a:pos x="10" y="18"/>
                </a:cxn>
                <a:cxn ang="0">
                  <a:pos x="15" y="21"/>
                </a:cxn>
                <a:cxn ang="0">
                  <a:pos x="20" y="23"/>
                </a:cxn>
                <a:cxn ang="0">
                  <a:pos x="25" y="25"/>
                </a:cxn>
                <a:cxn ang="0">
                  <a:pos x="31" y="27"/>
                </a:cxn>
                <a:cxn ang="0">
                  <a:pos x="37" y="28"/>
                </a:cxn>
                <a:cxn ang="0">
                  <a:pos x="44" y="28"/>
                </a:cxn>
                <a:cxn ang="0">
                  <a:pos x="47" y="27"/>
                </a:cxn>
                <a:cxn ang="0">
                  <a:pos x="50" y="27"/>
                </a:cxn>
                <a:cxn ang="0">
                  <a:pos x="54" y="26"/>
                </a:cxn>
                <a:cxn ang="0">
                  <a:pos x="63" y="24"/>
                </a:cxn>
                <a:cxn ang="0">
                  <a:pos x="71" y="22"/>
                </a:cxn>
                <a:cxn ang="0">
                  <a:pos x="77" y="20"/>
                </a:cxn>
                <a:cxn ang="0">
                  <a:pos x="82" y="19"/>
                </a:cxn>
                <a:cxn ang="0">
                  <a:pos x="86" y="17"/>
                </a:cxn>
                <a:cxn ang="0">
                  <a:pos x="91" y="14"/>
                </a:cxn>
                <a:cxn ang="0">
                  <a:pos x="91" y="12"/>
                </a:cxn>
                <a:cxn ang="0">
                  <a:pos x="88" y="10"/>
                </a:cxn>
                <a:cxn ang="0">
                  <a:pos x="83" y="8"/>
                </a:cxn>
                <a:cxn ang="0">
                  <a:pos x="75" y="6"/>
                </a:cxn>
                <a:cxn ang="0">
                  <a:pos x="66" y="4"/>
                </a:cxn>
                <a:cxn ang="0">
                  <a:pos x="50" y="3"/>
                </a:cxn>
                <a:cxn ang="0">
                  <a:pos x="35" y="1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9" y="0"/>
                </a:cxn>
              </a:cxnLst>
              <a:rect l="0" t="0" r="r" b="b"/>
              <a:pathLst>
                <a:path w="93" h="29">
                  <a:moveTo>
                    <a:pt x="8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5" y="21"/>
                  </a:lnTo>
                  <a:lnTo>
                    <a:pt x="17" y="22"/>
                  </a:lnTo>
                  <a:lnTo>
                    <a:pt x="20" y="23"/>
                  </a:lnTo>
                  <a:lnTo>
                    <a:pt x="22" y="24"/>
                  </a:lnTo>
                  <a:lnTo>
                    <a:pt x="25" y="25"/>
                  </a:lnTo>
                  <a:lnTo>
                    <a:pt x="28" y="26"/>
                  </a:lnTo>
                  <a:lnTo>
                    <a:pt x="31" y="27"/>
                  </a:lnTo>
                  <a:lnTo>
                    <a:pt x="34" y="27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9" y="27"/>
                  </a:lnTo>
                  <a:lnTo>
                    <a:pt x="50" y="27"/>
                  </a:lnTo>
                  <a:lnTo>
                    <a:pt x="52" y="26"/>
                  </a:lnTo>
                  <a:lnTo>
                    <a:pt x="54" y="26"/>
                  </a:lnTo>
                  <a:lnTo>
                    <a:pt x="59" y="25"/>
                  </a:lnTo>
                  <a:lnTo>
                    <a:pt x="63" y="24"/>
                  </a:lnTo>
                  <a:lnTo>
                    <a:pt x="67" y="23"/>
                  </a:lnTo>
                  <a:lnTo>
                    <a:pt x="71" y="22"/>
                  </a:lnTo>
                  <a:lnTo>
                    <a:pt x="74" y="21"/>
                  </a:lnTo>
                  <a:lnTo>
                    <a:pt x="77" y="20"/>
                  </a:lnTo>
                  <a:lnTo>
                    <a:pt x="80" y="20"/>
                  </a:lnTo>
                  <a:lnTo>
                    <a:pt x="82" y="19"/>
                  </a:lnTo>
                  <a:lnTo>
                    <a:pt x="84" y="18"/>
                  </a:lnTo>
                  <a:lnTo>
                    <a:pt x="86" y="17"/>
                  </a:lnTo>
                  <a:lnTo>
                    <a:pt x="89" y="16"/>
                  </a:lnTo>
                  <a:lnTo>
                    <a:pt x="91" y="14"/>
                  </a:lnTo>
                  <a:lnTo>
                    <a:pt x="92" y="13"/>
                  </a:lnTo>
                  <a:lnTo>
                    <a:pt x="91" y="12"/>
                  </a:lnTo>
                  <a:lnTo>
                    <a:pt x="90" y="11"/>
                  </a:lnTo>
                  <a:lnTo>
                    <a:pt x="88" y="10"/>
                  </a:lnTo>
                  <a:lnTo>
                    <a:pt x="86" y="9"/>
                  </a:lnTo>
                  <a:lnTo>
                    <a:pt x="83" y="8"/>
                  </a:lnTo>
                  <a:lnTo>
                    <a:pt x="79" y="7"/>
                  </a:lnTo>
                  <a:lnTo>
                    <a:pt x="75" y="6"/>
                  </a:lnTo>
                  <a:lnTo>
                    <a:pt x="71" y="5"/>
                  </a:lnTo>
                  <a:lnTo>
                    <a:pt x="66" y="4"/>
                  </a:lnTo>
                  <a:lnTo>
                    <a:pt x="61" y="4"/>
                  </a:lnTo>
                  <a:lnTo>
                    <a:pt x="50" y="3"/>
                  </a:lnTo>
                  <a:lnTo>
                    <a:pt x="40" y="2"/>
                  </a:lnTo>
                  <a:lnTo>
                    <a:pt x="35" y="1"/>
                  </a:lnTo>
                  <a:lnTo>
                    <a:pt x="30" y="1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" name="Freeform 1199"/>
            <p:cNvSpPr>
              <a:spLocks/>
            </p:cNvSpPr>
            <p:nvPr/>
          </p:nvSpPr>
          <p:spPr bwMode="auto">
            <a:xfrm>
              <a:off x="985" y="3349"/>
              <a:ext cx="111" cy="65"/>
            </a:xfrm>
            <a:custGeom>
              <a:avLst/>
              <a:gdLst/>
              <a:ahLst/>
              <a:cxnLst>
                <a:cxn ang="0">
                  <a:pos x="16" y="62"/>
                </a:cxn>
                <a:cxn ang="0">
                  <a:pos x="18" y="63"/>
                </a:cxn>
                <a:cxn ang="0">
                  <a:pos x="21" y="63"/>
                </a:cxn>
                <a:cxn ang="0">
                  <a:pos x="25" y="64"/>
                </a:cxn>
                <a:cxn ang="0">
                  <a:pos x="35" y="64"/>
                </a:cxn>
                <a:cxn ang="0">
                  <a:pos x="45" y="64"/>
                </a:cxn>
                <a:cxn ang="0">
                  <a:pos x="52" y="63"/>
                </a:cxn>
                <a:cxn ang="0">
                  <a:pos x="59" y="61"/>
                </a:cxn>
                <a:cxn ang="0">
                  <a:pos x="66" y="58"/>
                </a:cxn>
                <a:cxn ang="0">
                  <a:pos x="74" y="55"/>
                </a:cxn>
                <a:cxn ang="0">
                  <a:pos x="81" y="51"/>
                </a:cxn>
                <a:cxn ang="0">
                  <a:pos x="89" y="45"/>
                </a:cxn>
                <a:cxn ang="0">
                  <a:pos x="96" y="39"/>
                </a:cxn>
                <a:cxn ang="0">
                  <a:pos x="104" y="31"/>
                </a:cxn>
                <a:cxn ang="0">
                  <a:pos x="109" y="22"/>
                </a:cxn>
                <a:cxn ang="0">
                  <a:pos x="110" y="16"/>
                </a:cxn>
                <a:cxn ang="0">
                  <a:pos x="108" y="10"/>
                </a:cxn>
                <a:cxn ang="0">
                  <a:pos x="105" y="6"/>
                </a:cxn>
                <a:cxn ang="0">
                  <a:pos x="99" y="3"/>
                </a:cxn>
                <a:cxn ang="0">
                  <a:pos x="91" y="1"/>
                </a:cxn>
                <a:cxn ang="0">
                  <a:pos x="82" y="0"/>
                </a:cxn>
                <a:cxn ang="0">
                  <a:pos x="72" y="0"/>
                </a:cxn>
                <a:cxn ang="0">
                  <a:pos x="64" y="1"/>
                </a:cxn>
                <a:cxn ang="0">
                  <a:pos x="61" y="2"/>
                </a:cxn>
                <a:cxn ang="0">
                  <a:pos x="58" y="4"/>
                </a:cxn>
                <a:cxn ang="0">
                  <a:pos x="56" y="7"/>
                </a:cxn>
                <a:cxn ang="0">
                  <a:pos x="54" y="11"/>
                </a:cxn>
                <a:cxn ang="0">
                  <a:pos x="51" y="17"/>
                </a:cxn>
                <a:cxn ang="0">
                  <a:pos x="47" y="27"/>
                </a:cxn>
                <a:cxn ang="0">
                  <a:pos x="42" y="36"/>
                </a:cxn>
                <a:cxn ang="0">
                  <a:pos x="38" y="42"/>
                </a:cxn>
                <a:cxn ang="0">
                  <a:pos x="34" y="46"/>
                </a:cxn>
                <a:cxn ang="0">
                  <a:pos x="30" y="49"/>
                </a:cxn>
                <a:cxn ang="0">
                  <a:pos x="25" y="51"/>
                </a:cxn>
                <a:cxn ang="0">
                  <a:pos x="19" y="52"/>
                </a:cxn>
                <a:cxn ang="0">
                  <a:pos x="13" y="52"/>
                </a:cxn>
                <a:cxn ang="0">
                  <a:pos x="8" y="52"/>
                </a:cxn>
                <a:cxn ang="0">
                  <a:pos x="4" y="53"/>
                </a:cxn>
                <a:cxn ang="0">
                  <a:pos x="2" y="53"/>
                </a:cxn>
                <a:cxn ang="0">
                  <a:pos x="0" y="54"/>
                </a:cxn>
                <a:cxn ang="0">
                  <a:pos x="1" y="56"/>
                </a:cxn>
                <a:cxn ang="0">
                  <a:pos x="4" y="58"/>
                </a:cxn>
                <a:cxn ang="0">
                  <a:pos x="11" y="60"/>
                </a:cxn>
                <a:cxn ang="0">
                  <a:pos x="14" y="62"/>
                </a:cxn>
              </a:cxnLst>
              <a:rect l="0" t="0" r="r" b="b"/>
              <a:pathLst>
                <a:path w="111" h="65">
                  <a:moveTo>
                    <a:pt x="16" y="62"/>
                  </a:moveTo>
                  <a:lnTo>
                    <a:pt x="16" y="62"/>
                  </a:lnTo>
                  <a:lnTo>
                    <a:pt x="17" y="62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1" y="63"/>
                  </a:lnTo>
                  <a:lnTo>
                    <a:pt x="23" y="63"/>
                  </a:lnTo>
                  <a:lnTo>
                    <a:pt x="25" y="64"/>
                  </a:lnTo>
                  <a:lnTo>
                    <a:pt x="30" y="64"/>
                  </a:lnTo>
                  <a:lnTo>
                    <a:pt x="35" y="64"/>
                  </a:lnTo>
                  <a:lnTo>
                    <a:pt x="41" y="64"/>
                  </a:lnTo>
                  <a:lnTo>
                    <a:pt x="45" y="64"/>
                  </a:lnTo>
                  <a:lnTo>
                    <a:pt x="48" y="63"/>
                  </a:lnTo>
                  <a:lnTo>
                    <a:pt x="52" y="63"/>
                  </a:lnTo>
                  <a:lnTo>
                    <a:pt x="55" y="62"/>
                  </a:lnTo>
                  <a:lnTo>
                    <a:pt x="59" y="61"/>
                  </a:lnTo>
                  <a:lnTo>
                    <a:pt x="62" y="60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4" y="55"/>
                  </a:lnTo>
                  <a:lnTo>
                    <a:pt x="78" y="53"/>
                  </a:lnTo>
                  <a:lnTo>
                    <a:pt x="81" y="51"/>
                  </a:lnTo>
                  <a:lnTo>
                    <a:pt x="85" y="48"/>
                  </a:lnTo>
                  <a:lnTo>
                    <a:pt x="89" y="45"/>
                  </a:lnTo>
                  <a:lnTo>
                    <a:pt x="93" y="42"/>
                  </a:lnTo>
                  <a:lnTo>
                    <a:pt x="96" y="39"/>
                  </a:lnTo>
                  <a:lnTo>
                    <a:pt x="100" y="35"/>
                  </a:lnTo>
                  <a:lnTo>
                    <a:pt x="104" y="31"/>
                  </a:lnTo>
                  <a:lnTo>
                    <a:pt x="107" y="26"/>
                  </a:lnTo>
                  <a:lnTo>
                    <a:pt x="109" y="22"/>
                  </a:lnTo>
                  <a:lnTo>
                    <a:pt x="109" y="19"/>
                  </a:lnTo>
                  <a:lnTo>
                    <a:pt x="110" y="16"/>
                  </a:lnTo>
                  <a:lnTo>
                    <a:pt x="109" y="13"/>
                  </a:lnTo>
                  <a:lnTo>
                    <a:pt x="108" y="10"/>
                  </a:lnTo>
                  <a:lnTo>
                    <a:pt x="107" y="8"/>
                  </a:lnTo>
                  <a:lnTo>
                    <a:pt x="105" y="6"/>
                  </a:lnTo>
                  <a:lnTo>
                    <a:pt x="102" y="4"/>
                  </a:lnTo>
                  <a:lnTo>
                    <a:pt x="99" y="3"/>
                  </a:lnTo>
                  <a:lnTo>
                    <a:pt x="95" y="1"/>
                  </a:lnTo>
                  <a:lnTo>
                    <a:pt x="91" y="1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6" y="1"/>
                  </a:lnTo>
                  <a:lnTo>
                    <a:pt x="64" y="1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8" y="4"/>
                  </a:lnTo>
                  <a:lnTo>
                    <a:pt x="57" y="6"/>
                  </a:lnTo>
                  <a:lnTo>
                    <a:pt x="56" y="7"/>
                  </a:lnTo>
                  <a:lnTo>
                    <a:pt x="55" y="9"/>
                  </a:lnTo>
                  <a:lnTo>
                    <a:pt x="54" y="11"/>
                  </a:lnTo>
                  <a:lnTo>
                    <a:pt x="53" y="13"/>
                  </a:lnTo>
                  <a:lnTo>
                    <a:pt x="51" y="17"/>
                  </a:lnTo>
                  <a:lnTo>
                    <a:pt x="49" y="22"/>
                  </a:lnTo>
                  <a:lnTo>
                    <a:pt x="47" y="27"/>
                  </a:lnTo>
                  <a:lnTo>
                    <a:pt x="44" y="31"/>
                  </a:lnTo>
                  <a:lnTo>
                    <a:pt x="42" y="36"/>
                  </a:lnTo>
                  <a:lnTo>
                    <a:pt x="39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32" y="47"/>
                  </a:lnTo>
                  <a:lnTo>
                    <a:pt x="30" y="49"/>
                  </a:lnTo>
                  <a:lnTo>
                    <a:pt x="27" y="50"/>
                  </a:lnTo>
                  <a:lnTo>
                    <a:pt x="25" y="51"/>
                  </a:lnTo>
                  <a:lnTo>
                    <a:pt x="22" y="51"/>
                  </a:lnTo>
                  <a:lnTo>
                    <a:pt x="19" y="52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1" y="54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1" y="56"/>
                  </a:lnTo>
                  <a:lnTo>
                    <a:pt x="3" y="57"/>
                  </a:lnTo>
                  <a:lnTo>
                    <a:pt x="4" y="58"/>
                  </a:lnTo>
                  <a:lnTo>
                    <a:pt x="6" y="59"/>
                  </a:lnTo>
                  <a:lnTo>
                    <a:pt x="11" y="60"/>
                  </a:lnTo>
                  <a:lnTo>
                    <a:pt x="13" y="61"/>
                  </a:lnTo>
                  <a:lnTo>
                    <a:pt x="14" y="62"/>
                  </a:lnTo>
                  <a:lnTo>
                    <a:pt x="16" y="6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" name="Freeform 1200"/>
            <p:cNvSpPr>
              <a:spLocks/>
            </p:cNvSpPr>
            <p:nvPr/>
          </p:nvSpPr>
          <p:spPr bwMode="auto">
            <a:xfrm>
              <a:off x="979" y="3415"/>
              <a:ext cx="141" cy="59"/>
            </a:xfrm>
            <a:custGeom>
              <a:avLst/>
              <a:gdLst/>
              <a:ahLst/>
              <a:cxnLst>
                <a:cxn ang="0">
                  <a:pos x="105" y="14"/>
                </a:cxn>
                <a:cxn ang="0">
                  <a:pos x="99" y="19"/>
                </a:cxn>
                <a:cxn ang="0">
                  <a:pos x="93" y="23"/>
                </a:cxn>
                <a:cxn ang="0">
                  <a:pos x="86" y="26"/>
                </a:cxn>
                <a:cxn ang="0">
                  <a:pos x="80" y="29"/>
                </a:cxn>
                <a:cxn ang="0">
                  <a:pos x="72" y="31"/>
                </a:cxn>
                <a:cxn ang="0">
                  <a:pos x="62" y="32"/>
                </a:cxn>
                <a:cxn ang="0">
                  <a:pos x="48" y="33"/>
                </a:cxn>
                <a:cxn ang="0">
                  <a:pos x="36" y="33"/>
                </a:cxn>
                <a:cxn ang="0">
                  <a:pos x="27" y="33"/>
                </a:cxn>
                <a:cxn ang="0">
                  <a:pos x="23" y="32"/>
                </a:cxn>
                <a:cxn ang="0">
                  <a:pos x="21" y="32"/>
                </a:cxn>
                <a:cxn ang="0">
                  <a:pos x="19" y="32"/>
                </a:cxn>
                <a:cxn ang="0">
                  <a:pos x="15" y="32"/>
                </a:cxn>
                <a:cxn ang="0">
                  <a:pos x="10" y="31"/>
                </a:cxn>
                <a:cxn ang="0">
                  <a:pos x="5" y="32"/>
                </a:cxn>
                <a:cxn ang="0">
                  <a:pos x="1" y="33"/>
                </a:cxn>
                <a:cxn ang="0">
                  <a:pos x="0" y="36"/>
                </a:cxn>
                <a:cxn ang="0">
                  <a:pos x="1" y="38"/>
                </a:cxn>
                <a:cxn ang="0">
                  <a:pos x="3" y="41"/>
                </a:cxn>
                <a:cxn ang="0">
                  <a:pos x="6" y="44"/>
                </a:cxn>
                <a:cxn ang="0">
                  <a:pos x="11" y="47"/>
                </a:cxn>
                <a:cxn ang="0">
                  <a:pos x="16" y="50"/>
                </a:cxn>
                <a:cxn ang="0">
                  <a:pos x="21" y="53"/>
                </a:cxn>
                <a:cxn ang="0">
                  <a:pos x="27" y="55"/>
                </a:cxn>
                <a:cxn ang="0">
                  <a:pos x="32" y="57"/>
                </a:cxn>
                <a:cxn ang="0">
                  <a:pos x="38" y="58"/>
                </a:cxn>
                <a:cxn ang="0">
                  <a:pos x="50" y="58"/>
                </a:cxn>
                <a:cxn ang="0">
                  <a:pos x="64" y="57"/>
                </a:cxn>
                <a:cxn ang="0">
                  <a:pos x="78" y="54"/>
                </a:cxn>
                <a:cxn ang="0">
                  <a:pos x="93" y="50"/>
                </a:cxn>
                <a:cxn ang="0">
                  <a:pos x="109" y="45"/>
                </a:cxn>
                <a:cxn ang="0">
                  <a:pos x="122" y="40"/>
                </a:cxn>
                <a:cxn ang="0">
                  <a:pos x="128" y="36"/>
                </a:cxn>
                <a:cxn ang="0">
                  <a:pos x="133" y="31"/>
                </a:cxn>
                <a:cxn ang="0">
                  <a:pos x="136" y="26"/>
                </a:cxn>
                <a:cxn ang="0">
                  <a:pos x="139" y="19"/>
                </a:cxn>
                <a:cxn ang="0">
                  <a:pos x="140" y="11"/>
                </a:cxn>
                <a:cxn ang="0">
                  <a:pos x="139" y="7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31" y="1"/>
                </a:cxn>
                <a:cxn ang="0">
                  <a:pos x="127" y="0"/>
                </a:cxn>
                <a:cxn ang="0">
                  <a:pos x="123" y="1"/>
                </a:cxn>
                <a:cxn ang="0">
                  <a:pos x="118" y="3"/>
                </a:cxn>
                <a:cxn ang="0">
                  <a:pos x="113" y="6"/>
                </a:cxn>
                <a:cxn ang="0">
                  <a:pos x="107" y="11"/>
                </a:cxn>
              </a:cxnLst>
              <a:rect l="0" t="0" r="r" b="b"/>
              <a:pathLst>
                <a:path w="141" h="59">
                  <a:moveTo>
                    <a:pt x="107" y="11"/>
                  </a:moveTo>
                  <a:lnTo>
                    <a:pt x="105" y="14"/>
                  </a:lnTo>
                  <a:lnTo>
                    <a:pt x="102" y="16"/>
                  </a:lnTo>
                  <a:lnTo>
                    <a:pt x="99" y="19"/>
                  </a:lnTo>
                  <a:lnTo>
                    <a:pt x="96" y="21"/>
                  </a:lnTo>
                  <a:lnTo>
                    <a:pt x="93" y="23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83" y="27"/>
                  </a:lnTo>
                  <a:lnTo>
                    <a:pt x="80" y="29"/>
                  </a:lnTo>
                  <a:lnTo>
                    <a:pt x="76" y="30"/>
                  </a:lnTo>
                  <a:lnTo>
                    <a:pt x="72" y="31"/>
                  </a:lnTo>
                  <a:lnTo>
                    <a:pt x="69" y="31"/>
                  </a:lnTo>
                  <a:lnTo>
                    <a:pt x="62" y="32"/>
                  </a:lnTo>
                  <a:lnTo>
                    <a:pt x="54" y="33"/>
                  </a:lnTo>
                  <a:lnTo>
                    <a:pt x="48" y="33"/>
                  </a:lnTo>
                  <a:lnTo>
                    <a:pt x="42" y="33"/>
                  </a:lnTo>
                  <a:lnTo>
                    <a:pt x="36" y="33"/>
                  </a:lnTo>
                  <a:lnTo>
                    <a:pt x="31" y="33"/>
                  </a:lnTo>
                  <a:lnTo>
                    <a:pt x="27" y="33"/>
                  </a:lnTo>
                  <a:lnTo>
                    <a:pt x="25" y="33"/>
                  </a:lnTo>
                  <a:lnTo>
                    <a:pt x="23" y="32"/>
                  </a:lnTo>
                  <a:lnTo>
                    <a:pt x="22" y="32"/>
                  </a:lnTo>
                  <a:lnTo>
                    <a:pt x="21" y="32"/>
                  </a:lnTo>
                  <a:lnTo>
                    <a:pt x="20" y="32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7" y="32"/>
                  </a:lnTo>
                  <a:lnTo>
                    <a:pt x="5" y="32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1" y="38"/>
                  </a:lnTo>
                  <a:lnTo>
                    <a:pt x="2" y="39"/>
                  </a:lnTo>
                  <a:lnTo>
                    <a:pt x="3" y="41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1" y="47"/>
                  </a:lnTo>
                  <a:lnTo>
                    <a:pt x="13" y="49"/>
                  </a:lnTo>
                  <a:lnTo>
                    <a:pt x="16" y="50"/>
                  </a:lnTo>
                  <a:lnTo>
                    <a:pt x="19" y="52"/>
                  </a:lnTo>
                  <a:lnTo>
                    <a:pt x="21" y="53"/>
                  </a:lnTo>
                  <a:lnTo>
                    <a:pt x="24" y="54"/>
                  </a:lnTo>
                  <a:lnTo>
                    <a:pt x="27" y="55"/>
                  </a:lnTo>
                  <a:lnTo>
                    <a:pt x="29" y="56"/>
                  </a:lnTo>
                  <a:lnTo>
                    <a:pt x="32" y="57"/>
                  </a:lnTo>
                  <a:lnTo>
                    <a:pt x="35" y="57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50" y="58"/>
                  </a:lnTo>
                  <a:lnTo>
                    <a:pt x="57" y="58"/>
                  </a:lnTo>
                  <a:lnTo>
                    <a:pt x="64" y="57"/>
                  </a:lnTo>
                  <a:lnTo>
                    <a:pt x="71" y="55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3" y="50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18" y="42"/>
                  </a:lnTo>
                  <a:lnTo>
                    <a:pt x="122" y="40"/>
                  </a:lnTo>
                  <a:lnTo>
                    <a:pt x="125" y="38"/>
                  </a:lnTo>
                  <a:lnTo>
                    <a:pt x="128" y="36"/>
                  </a:lnTo>
                  <a:lnTo>
                    <a:pt x="130" y="33"/>
                  </a:lnTo>
                  <a:lnTo>
                    <a:pt x="133" y="31"/>
                  </a:lnTo>
                  <a:lnTo>
                    <a:pt x="135" y="29"/>
                  </a:lnTo>
                  <a:lnTo>
                    <a:pt x="136" y="26"/>
                  </a:lnTo>
                  <a:lnTo>
                    <a:pt x="137" y="24"/>
                  </a:lnTo>
                  <a:lnTo>
                    <a:pt x="139" y="19"/>
                  </a:lnTo>
                  <a:lnTo>
                    <a:pt x="140" y="15"/>
                  </a:lnTo>
                  <a:lnTo>
                    <a:pt x="140" y="11"/>
                  </a:lnTo>
                  <a:lnTo>
                    <a:pt x="140" y="9"/>
                  </a:lnTo>
                  <a:lnTo>
                    <a:pt x="139" y="7"/>
                  </a:lnTo>
                  <a:lnTo>
                    <a:pt x="138" y="6"/>
                  </a:lnTo>
                  <a:lnTo>
                    <a:pt x="137" y="4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3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1"/>
                  </a:lnTo>
                  <a:lnTo>
                    <a:pt x="121" y="2"/>
                  </a:lnTo>
                  <a:lnTo>
                    <a:pt x="118" y="3"/>
                  </a:lnTo>
                  <a:lnTo>
                    <a:pt x="115" y="4"/>
                  </a:lnTo>
                  <a:lnTo>
                    <a:pt x="113" y="6"/>
                  </a:lnTo>
                  <a:lnTo>
                    <a:pt x="110" y="8"/>
                  </a:lnTo>
                  <a:lnTo>
                    <a:pt x="107" y="11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5" name="Freeform 1201"/>
            <p:cNvSpPr>
              <a:spLocks/>
            </p:cNvSpPr>
            <p:nvPr/>
          </p:nvSpPr>
          <p:spPr bwMode="auto">
            <a:xfrm>
              <a:off x="852" y="3477"/>
              <a:ext cx="222" cy="50"/>
            </a:xfrm>
            <a:custGeom>
              <a:avLst/>
              <a:gdLst/>
              <a:ahLst/>
              <a:cxnLst>
                <a:cxn ang="0">
                  <a:pos x="191" y="14"/>
                </a:cxn>
                <a:cxn ang="0">
                  <a:pos x="184" y="11"/>
                </a:cxn>
                <a:cxn ang="0">
                  <a:pos x="177" y="7"/>
                </a:cxn>
                <a:cxn ang="0">
                  <a:pos x="171" y="5"/>
                </a:cxn>
                <a:cxn ang="0">
                  <a:pos x="164" y="4"/>
                </a:cxn>
                <a:cxn ang="0">
                  <a:pos x="156" y="4"/>
                </a:cxn>
                <a:cxn ang="0">
                  <a:pos x="145" y="4"/>
                </a:cxn>
                <a:cxn ang="0">
                  <a:pos x="131" y="6"/>
                </a:cxn>
                <a:cxn ang="0">
                  <a:pos x="117" y="8"/>
                </a:cxn>
                <a:cxn ang="0">
                  <a:pos x="105" y="10"/>
                </a:cxn>
                <a:cxn ang="0">
                  <a:pos x="93" y="10"/>
                </a:cxn>
                <a:cxn ang="0">
                  <a:pos x="82" y="11"/>
                </a:cxn>
                <a:cxn ang="0">
                  <a:pos x="72" y="10"/>
                </a:cxn>
                <a:cxn ang="0">
                  <a:pos x="60" y="9"/>
                </a:cxn>
                <a:cxn ang="0">
                  <a:pos x="47" y="7"/>
                </a:cxn>
                <a:cxn ang="0">
                  <a:pos x="37" y="4"/>
                </a:cxn>
                <a:cxn ang="0">
                  <a:pos x="31" y="2"/>
                </a:cxn>
                <a:cxn ang="0">
                  <a:pos x="27" y="0"/>
                </a:cxn>
                <a:cxn ang="0">
                  <a:pos x="24" y="1"/>
                </a:cxn>
                <a:cxn ang="0">
                  <a:pos x="19" y="4"/>
                </a:cxn>
                <a:cxn ang="0">
                  <a:pos x="14" y="7"/>
                </a:cxn>
                <a:cxn ang="0">
                  <a:pos x="8" y="11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1" y="23"/>
                </a:cxn>
                <a:cxn ang="0">
                  <a:pos x="5" y="27"/>
                </a:cxn>
                <a:cxn ang="0">
                  <a:pos x="15" y="30"/>
                </a:cxn>
                <a:cxn ang="0">
                  <a:pos x="27" y="33"/>
                </a:cxn>
                <a:cxn ang="0">
                  <a:pos x="41" y="35"/>
                </a:cxn>
                <a:cxn ang="0">
                  <a:pos x="55" y="37"/>
                </a:cxn>
                <a:cxn ang="0">
                  <a:pos x="68" y="39"/>
                </a:cxn>
                <a:cxn ang="0">
                  <a:pos x="80" y="40"/>
                </a:cxn>
                <a:cxn ang="0">
                  <a:pos x="90" y="40"/>
                </a:cxn>
                <a:cxn ang="0">
                  <a:pos x="95" y="40"/>
                </a:cxn>
                <a:cxn ang="0">
                  <a:pos x="100" y="41"/>
                </a:cxn>
                <a:cxn ang="0">
                  <a:pos x="111" y="43"/>
                </a:cxn>
                <a:cxn ang="0">
                  <a:pos x="124" y="45"/>
                </a:cxn>
                <a:cxn ang="0">
                  <a:pos x="139" y="48"/>
                </a:cxn>
                <a:cxn ang="0">
                  <a:pos x="150" y="49"/>
                </a:cxn>
                <a:cxn ang="0">
                  <a:pos x="158" y="49"/>
                </a:cxn>
                <a:cxn ang="0">
                  <a:pos x="166" y="49"/>
                </a:cxn>
                <a:cxn ang="0">
                  <a:pos x="174" y="48"/>
                </a:cxn>
                <a:cxn ang="0">
                  <a:pos x="182" y="47"/>
                </a:cxn>
                <a:cxn ang="0">
                  <a:pos x="190" y="45"/>
                </a:cxn>
                <a:cxn ang="0">
                  <a:pos x="196" y="42"/>
                </a:cxn>
                <a:cxn ang="0">
                  <a:pos x="207" y="36"/>
                </a:cxn>
                <a:cxn ang="0">
                  <a:pos x="216" y="30"/>
                </a:cxn>
                <a:cxn ang="0">
                  <a:pos x="221" y="25"/>
                </a:cxn>
                <a:cxn ang="0">
                  <a:pos x="221" y="22"/>
                </a:cxn>
                <a:cxn ang="0">
                  <a:pos x="218" y="19"/>
                </a:cxn>
                <a:cxn ang="0">
                  <a:pos x="213" y="17"/>
                </a:cxn>
                <a:cxn ang="0">
                  <a:pos x="206" y="16"/>
                </a:cxn>
                <a:cxn ang="0">
                  <a:pos x="198" y="15"/>
                </a:cxn>
              </a:cxnLst>
              <a:rect l="0" t="0" r="r" b="b"/>
              <a:pathLst>
                <a:path w="222" h="50">
                  <a:moveTo>
                    <a:pt x="194" y="15"/>
                  </a:moveTo>
                  <a:lnTo>
                    <a:pt x="191" y="14"/>
                  </a:lnTo>
                  <a:lnTo>
                    <a:pt x="189" y="13"/>
                  </a:lnTo>
                  <a:lnTo>
                    <a:pt x="184" y="11"/>
                  </a:lnTo>
                  <a:lnTo>
                    <a:pt x="179" y="8"/>
                  </a:lnTo>
                  <a:lnTo>
                    <a:pt x="177" y="7"/>
                  </a:lnTo>
                  <a:lnTo>
                    <a:pt x="174" y="6"/>
                  </a:lnTo>
                  <a:lnTo>
                    <a:pt x="171" y="5"/>
                  </a:lnTo>
                  <a:lnTo>
                    <a:pt x="168" y="5"/>
                  </a:lnTo>
                  <a:lnTo>
                    <a:pt x="164" y="4"/>
                  </a:lnTo>
                  <a:lnTo>
                    <a:pt x="160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5" y="4"/>
                  </a:lnTo>
                  <a:lnTo>
                    <a:pt x="139" y="5"/>
                  </a:lnTo>
                  <a:lnTo>
                    <a:pt x="131" y="6"/>
                  </a:lnTo>
                  <a:lnTo>
                    <a:pt x="124" y="7"/>
                  </a:lnTo>
                  <a:lnTo>
                    <a:pt x="117" y="8"/>
                  </a:lnTo>
                  <a:lnTo>
                    <a:pt x="111" y="9"/>
                  </a:lnTo>
                  <a:lnTo>
                    <a:pt x="105" y="10"/>
                  </a:lnTo>
                  <a:lnTo>
                    <a:pt x="99" y="10"/>
                  </a:lnTo>
                  <a:lnTo>
                    <a:pt x="93" y="10"/>
                  </a:lnTo>
                  <a:lnTo>
                    <a:pt x="87" y="11"/>
                  </a:lnTo>
                  <a:lnTo>
                    <a:pt x="82" y="11"/>
                  </a:lnTo>
                  <a:lnTo>
                    <a:pt x="77" y="10"/>
                  </a:lnTo>
                  <a:lnTo>
                    <a:pt x="72" y="10"/>
                  </a:lnTo>
                  <a:lnTo>
                    <a:pt x="68" y="10"/>
                  </a:lnTo>
                  <a:lnTo>
                    <a:pt x="60" y="9"/>
                  </a:lnTo>
                  <a:lnTo>
                    <a:pt x="53" y="8"/>
                  </a:lnTo>
                  <a:lnTo>
                    <a:pt x="47" y="7"/>
                  </a:lnTo>
                  <a:lnTo>
                    <a:pt x="41" y="6"/>
                  </a:lnTo>
                  <a:lnTo>
                    <a:pt x="37" y="4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3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1" y="19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5" y="27"/>
                  </a:lnTo>
                  <a:lnTo>
                    <a:pt x="10" y="28"/>
                  </a:lnTo>
                  <a:lnTo>
                    <a:pt x="15" y="30"/>
                  </a:lnTo>
                  <a:lnTo>
                    <a:pt x="21" y="32"/>
                  </a:lnTo>
                  <a:lnTo>
                    <a:pt x="27" y="33"/>
                  </a:lnTo>
                  <a:lnTo>
                    <a:pt x="33" y="34"/>
                  </a:lnTo>
                  <a:lnTo>
                    <a:pt x="41" y="35"/>
                  </a:lnTo>
                  <a:lnTo>
                    <a:pt x="48" y="36"/>
                  </a:lnTo>
                  <a:lnTo>
                    <a:pt x="55" y="37"/>
                  </a:lnTo>
                  <a:lnTo>
                    <a:pt x="62" y="38"/>
                  </a:lnTo>
                  <a:lnTo>
                    <a:pt x="68" y="39"/>
                  </a:lnTo>
                  <a:lnTo>
                    <a:pt x="75" y="39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6" y="40"/>
                  </a:lnTo>
                  <a:lnTo>
                    <a:pt x="100" y="41"/>
                  </a:lnTo>
                  <a:lnTo>
                    <a:pt x="106" y="42"/>
                  </a:lnTo>
                  <a:lnTo>
                    <a:pt x="111" y="43"/>
                  </a:lnTo>
                  <a:lnTo>
                    <a:pt x="117" y="44"/>
                  </a:lnTo>
                  <a:lnTo>
                    <a:pt x="124" y="45"/>
                  </a:lnTo>
                  <a:lnTo>
                    <a:pt x="131" y="46"/>
                  </a:lnTo>
                  <a:lnTo>
                    <a:pt x="139" y="48"/>
                  </a:lnTo>
                  <a:lnTo>
                    <a:pt x="147" y="48"/>
                  </a:lnTo>
                  <a:lnTo>
                    <a:pt x="150" y="49"/>
                  </a:lnTo>
                  <a:lnTo>
                    <a:pt x="154" y="49"/>
                  </a:lnTo>
                  <a:lnTo>
                    <a:pt x="158" y="49"/>
                  </a:lnTo>
                  <a:lnTo>
                    <a:pt x="162" y="49"/>
                  </a:lnTo>
                  <a:lnTo>
                    <a:pt x="166" y="49"/>
                  </a:lnTo>
                  <a:lnTo>
                    <a:pt x="170" y="49"/>
                  </a:lnTo>
                  <a:lnTo>
                    <a:pt x="174" y="48"/>
                  </a:lnTo>
                  <a:lnTo>
                    <a:pt x="178" y="47"/>
                  </a:lnTo>
                  <a:lnTo>
                    <a:pt x="182" y="47"/>
                  </a:lnTo>
                  <a:lnTo>
                    <a:pt x="186" y="46"/>
                  </a:lnTo>
                  <a:lnTo>
                    <a:pt x="190" y="45"/>
                  </a:lnTo>
                  <a:lnTo>
                    <a:pt x="193" y="43"/>
                  </a:lnTo>
                  <a:lnTo>
                    <a:pt x="196" y="42"/>
                  </a:lnTo>
                  <a:lnTo>
                    <a:pt x="200" y="40"/>
                  </a:lnTo>
                  <a:lnTo>
                    <a:pt x="207" y="36"/>
                  </a:lnTo>
                  <a:lnTo>
                    <a:pt x="212" y="33"/>
                  </a:lnTo>
                  <a:lnTo>
                    <a:pt x="216" y="30"/>
                  </a:lnTo>
                  <a:lnTo>
                    <a:pt x="219" y="28"/>
                  </a:lnTo>
                  <a:lnTo>
                    <a:pt x="221" y="25"/>
                  </a:lnTo>
                  <a:lnTo>
                    <a:pt x="221" y="23"/>
                  </a:lnTo>
                  <a:lnTo>
                    <a:pt x="221" y="22"/>
                  </a:lnTo>
                  <a:lnTo>
                    <a:pt x="220" y="20"/>
                  </a:lnTo>
                  <a:lnTo>
                    <a:pt x="218" y="19"/>
                  </a:lnTo>
                  <a:lnTo>
                    <a:pt x="216" y="18"/>
                  </a:lnTo>
                  <a:lnTo>
                    <a:pt x="213" y="17"/>
                  </a:lnTo>
                  <a:lnTo>
                    <a:pt x="210" y="16"/>
                  </a:lnTo>
                  <a:lnTo>
                    <a:pt x="206" y="16"/>
                  </a:lnTo>
                  <a:lnTo>
                    <a:pt x="202" y="15"/>
                  </a:lnTo>
                  <a:lnTo>
                    <a:pt x="198" y="15"/>
                  </a:lnTo>
                  <a:lnTo>
                    <a:pt x="194" y="1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6" name="Freeform 1202"/>
            <p:cNvSpPr>
              <a:spLocks/>
            </p:cNvSpPr>
            <p:nvPr/>
          </p:nvSpPr>
          <p:spPr bwMode="auto">
            <a:xfrm>
              <a:off x="874" y="3540"/>
              <a:ext cx="194" cy="41"/>
            </a:xfrm>
            <a:custGeom>
              <a:avLst/>
              <a:gdLst/>
              <a:ahLst/>
              <a:cxnLst>
                <a:cxn ang="0">
                  <a:pos x="180" y="4"/>
                </a:cxn>
                <a:cxn ang="0">
                  <a:pos x="174" y="7"/>
                </a:cxn>
                <a:cxn ang="0">
                  <a:pos x="167" y="9"/>
                </a:cxn>
                <a:cxn ang="0">
                  <a:pos x="160" y="10"/>
                </a:cxn>
                <a:cxn ang="0">
                  <a:pos x="153" y="11"/>
                </a:cxn>
                <a:cxn ang="0">
                  <a:pos x="142" y="12"/>
                </a:cxn>
                <a:cxn ang="0">
                  <a:pos x="127" y="12"/>
                </a:cxn>
                <a:cxn ang="0">
                  <a:pos x="120" y="12"/>
                </a:cxn>
                <a:cxn ang="0">
                  <a:pos x="113" y="11"/>
                </a:cxn>
                <a:cxn ang="0">
                  <a:pos x="94" y="8"/>
                </a:cxn>
                <a:cxn ang="0">
                  <a:pos x="84" y="6"/>
                </a:cxn>
                <a:cxn ang="0">
                  <a:pos x="76" y="6"/>
                </a:cxn>
                <a:cxn ang="0">
                  <a:pos x="67" y="6"/>
                </a:cxn>
                <a:cxn ang="0">
                  <a:pos x="61" y="7"/>
                </a:cxn>
                <a:cxn ang="0">
                  <a:pos x="54" y="8"/>
                </a:cxn>
                <a:cxn ang="0">
                  <a:pos x="45" y="8"/>
                </a:cxn>
                <a:cxn ang="0">
                  <a:pos x="35" y="8"/>
                </a:cxn>
                <a:cxn ang="0">
                  <a:pos x="25" y="6"/>
                </a:cxn>
                <a:cxn ang="0">
                  <a:pos x="15" y="5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5" y="17"/>
                </a:cxn>
                <a:cxn ang="0">
                  <a:pos x="12" y="23"/>
                </a:cxn>
                <a:cxn ang="0">
                  <a:pos x="21" y="28"/>
                </a:cxn>
                <a:cxn ang="0">
                  <a:pos x="33" y="32"/>
                </a:cxn>
                <a:cxn ang="0">
                  <a:pos x="46" y="35"/>
                </a:cxn>
                <a:cxn ang="0">
                  <a:pos x="60" y="37"/>
                </a:cxn>
                <a:cxn ang="0">
                  <a:pos x="75" y="39"/>
                </a:cxn>
                <a:cxn ang="0">
                  <a:pos x="90" y="39"/>
                </a:cxn>
                <a:cxn ang="0">
                  <a:pos x="106" y="40"/>
                </a:cxn>
                <a:cxn ang="0">
                  <a:pos x="120" y="40"/>
                </a:cxn>
                <a:cxn ang="0">
                  <a:pos x="134" y="39"/>
                </a:cxn>
                <a:cxn ang="0">
                  <a:pos x="147" y="38"/>
                </a:cxn>
                <a:cxn ang="0">
                  <a:pos x="158" y="36"/>
                </a:cxn>
                <a:cxn ang="0">
                  <a:pos x="167" y="35"/>
                </a:cxn>
                <a:cxn ang="0">
                  <a:pos x="173" y="33"/>
                </a:cxn>
                <a:cxn ang="0">
                  <a:pos x="181" y="27"/>
                </a:cxn>
                <a:cxn ang="0">
                  <a:pos x="187" y="20"/>
                </a:cxn>
                <a:cxn ang="0">
                  <a:pos x="191" y="14"/>
                </a:cxn>
                <a:cxn ang="0">
                  <a:pos x="193" y="8"/>
                </a:cxn>
                <a:cxn ang="0">
                  <a:pos x="193" y="5"/>
                </a:cxn>
                <a:cxn ang="0">
                  <a:pos x="193" y="3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7" y="0"/>
                </a:cxn>
                <a:cxn ang="0">
                  <a:pos x="184" y="1"/>
                </a:cxn>
              </a:cxnLst>
              <a:rect l="0" t="0" r="r" b="b"/>
              <a:pathLst>
                <a:path w="194" h="41">
                  <a:moveTo>
                    <a:pt x="183" y="2"/>
                  </a:moveTo>
                  <a:lnTo>
                    <a:pt x="180" y="4"/>
                  </a:lnTo>
                  <a:lnTo>
                    <a:pt x="177" y="5"/>
                  </a:lnTo>
                  <a:lnTo>
                    <a:pt x="174" y="7"/>
                  </a:lnTo>
                  <a:lnTo>
                    <a:pt x="171" y="8"/>
                  </a:lnTo>
                  <a:lnTo>
                    <a:pt x="167" y="9"/>
                  </a:lnTo>
                  <a:lnTo>
                    <a:pt x="164" y="10"/>
                  </a:lnTo>
                  <a:lnTo>
                    <a:pt x="160" y="10"/>
                  </a:lnTo>
                  <a:lnTo>
                    <a:pt x="157" y="11"/>
                  </a:lnTo>
                  <a:lnTo>
                    <a:pt x="153" y="11"/>
                  </a:lnTo>
                  <a:lnTo>
                    <a:pt x="150" y="11"/>
                  </a:lnTo>
                  <a:lnTo>
                    <a:pt x="142" y="12"/>
                  </a:lnTo>
                  <a:lnTo>
                    <a:pt x="134" y="12"/>
                  </a:lnTo>
                  <a:lnTo>
                    <a:pt x="127" y="12"/>
                  </a:lnTo>
                  <a:lnTo>
                    <a:pt x="124" y="12"/>
                  </a:lnTo>
                  <a:lnTo>
                    <a:pt x="120" y="12"/>
                  </a:lnTo>
                  <a:lnTo>
                    <a:pt x="116" y="11"/>
                  </a:lnTo>
                  <a:lnTo>
                    <a:pt x="113" y="11"/>
                  </a:lnTo>
                  <a:lnTo>
                    <a:pt x="103" y="9"/>
                  </a:lnTo>
                  <a:lnTo>
                    <a:pt x="94" y="8"/>
                  </a:lnTo>
                  <a:lnTo>
                    <a:pt x="89" y="7"/>
                  </a:lnTo>
                  <a:lnTo>
                    <a:pt x="84" y="6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1" y="6"/>
                  </a:lnTo>
                  <a:lnTo>
                    <a:pt x="67" y="6"/>
                  </a:lnTo>
                  <a:lnTo>
                    <a:pt x="64" y="6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5" y="8"/>
                  </a:lnTo>
                  <a:lnTo>
                    <a:pt x="40" y="8"/>
                  </a:lnTo>
                  <a:lnTo>
                    <a:pt x="35" y="8"/>
                  </a:lnTo>
                  <a:lnTo>
                    <a:pt x="30" y="7"/>
                  </a:lnTo>
                  <a:lnTo>
                    <a:pt x="25" y="6"/>
                  </a:lnTo>
                  <a:lnTo>
                    <a:pt x="20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10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20"/>
                  </a:lnTo>
                  <a:lnTo>
                    <a:pt x="12" y="23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7" y="30"/>
                  </a:lnTo>
                  <a:lnTo>
                    <a:pt x="33" y="32"/>
                  </a:lnTo>
                  <a:lnTo>
                    <a:pt x="39" y="33"/>
                  </a:lnTo>
                  <a:lnTo>
                    <a:pt x="46" y="35"/>
                  </a:lnTo>
                  <a:lnTo>
                    <a:pt x="53" y="36"/>
                  </a:lnTo>
                  <a:lnTo>
                    <a:pt x="60" y="37"/>
                  </a:lnTo>
                  <a:lnTo>
                    <a:pt x="67" y="38"/>
                  </a:lnTo>
                  <a:lnTo>
                    <a:pt x="75" y="39"/>
                  </a:lnTo>
                  <a:lnTo>
                    <a:pt x="82" y="39"/>
                  </a:lnTo>
                  <a:lnTo>
                    <a:pt x="90" y="39"/>
                  </a:lnTo>
                  <a:lnTo>
                    <a:pt x="98" y="40"/>
                  </a:lnTo>
                  <a:lnTo>
                    <a:pt x="106" y="40"/>
                  </a:lnTo>
                  <a:lnTo>
                    <a:pt x="113" y="40"/>
                  </a:lnTo>
                  <a:lnTo>
                    <a:pt x="120" y="40"/>
                  </a:lnTo>
                  <a:lnTo>
                    <a:pt x="128" y="39"/>
                  </a:lnTo>
                  <a:lnTo>
                    <a:pt x="134" y="39"/>
                  </a:lnTo>
                  <a:lnTo>
                    <a:pt x="141" y="38"/>
                  </a:lnTo>
                  <a:lnTo>
                    <a:pt x="147" y="38"/>
                  </a:lnTo>
                  <a:lnTo>
                    <a:pt x="153" y="37"/>
                  </a:lnTo>
                  <a:lnTo>
                    <a:pt x="158" y="36"/>
                  </a:lnTo>
                  <a:lnTo>
                    <a:pt x="162" y="36"/>
                  </a:lnTo>
                  <a:lnTo>
                    <a:pt x="167" y="35"/>
                  </a:lnTo>
                  <a:lnTo>
                    <a:pt x="170" y="34"/>
                  </a:lnTo>
                  <a:lnTo>
                    <a:pt x="173" y="33"/>
                  </a:lnTo>
                  <a:lnTo>
                    <a:pt x="177" y="30"/>
                  </a:lnTo>
                  <a:lnTo>
                    <a:pt x="181" y="27"/>
                  </a:lnTo>
                  <a:lnTo>
                    <a:pt x="184" y="23"/>
                  </a:lnTo>
                  <a:lnTo>
                    <a:pt x="187" y="20"/>
                  </a:lnTo>
                  <a:lnTo>
                    <a:pt x="190" y="17"/>
                  </a:lnTo>
                  <a:lnTo>
                    <a:pt x="191" y="14"/>
                  </a:lnTo>
                  <a:lnTo>
                    <a:pt x="192" y="11"/>
                  </a:lnTo>
                  <a:lnTo>
                    <a:pt x="193" y="8"/>
                  </a:lnTo>
                  <a:lnTo>
                    <a:pt x="193" y="7"/>
                  </a:lnTo>
                  <a:lnTo>
                    <a:pt x="193" y="5"/>
                  </a:lnTo>
                  <a:lnTo>
                    <a:pt x="193" y="4"/>
                  </a:lnTo>
                  <a:lnTo>
                    <a:pt x="193" y="3"/>
                  </a:lnTo>
                  <a:lnTo>
                    <a:pt x="193" y="2"/>
                  </a:lnTo>
                  <a:lnTo>
                    <a:pt x="192" y="2"/>
                  </a:lnTo>
                  <a:lnTo>
                    <a:pt x="192" y="1"/>
                  </a:lnTo>
                  <a:lnTo>
                    <a:pt x="191" y="0"/>
                  </a:lnTo>
                  <a:lnTo>
                    <a:pt x="190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7" y="0"/>
                  </a:lnTo>
                  <a:lnTo>
                    <a:pt x="186" y="1"/>
                  </a:lnTo>
                  <a:lnTo>
                    <a:pt x="184" y="1"/>
                  </a:lnTo>
                  <a:lnTo>
                    <a:pt x="183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7" name="Freeform 1203"/>
            <p:cNvSpPr>
              <a:spLocks/>
            </p:cNvSpPr>
            <p:nvPr/>
          </p:nvSpPr>
          <p:spPr bwMode="auto">
            <a:xfrm>
              <a:off x="861" y="3595"/>
              <a:ext cx="198" cy="143"/>
            </a:xfrm>
            <a:custGeom>
              <a:avLst/>
              <a:gdLst/>
              <a:ahLst/>
              <a:cxnLst>
                <a:cxn ang="0">
                  <a:pos x="138" y="26"/>
                </a:cxn>
                <a:cxn ang="0">
                  <a:pos x="132" y="19"/>
                </a:cxn>
                <a:cxn ang="0">
                  <a:pos x="116" y="9"/>
                </a:cxn>
                <a:cxn ang="0">
                  <a:pos x="97" y="2"/>
                </a:cxn>
                <a:cxn ang="0">
                  <a:pos x="78" y="0"/>
                </a:cxn>
                <a:cxn ang="0">
                  <a:pos x="69" y="4"/>
                </a:cxn>
                <a:cxn ang="0">
                  <a:pos x="65" y="10"/>
                </a:cxn>
                <a:cxn ang="0">
                  <a:pos x="59" y="24"/>
                </a:cxn>
                <a:cxn ang="0">
                  <a:pos x="49" y="37"/>
                </a:cxn>
                <a:cxn ang="0">
                  <a:pos x="37" y="48"/>
                </a:cxn>
                <a:cxn ang="0">
                  <a:pos x="27" y="55"/>
                </a:cxn>
                <a:cxn ang="0">
                  <a:pos x="20" y="58"/>
                </a:cxn>
                <a:cxn ang="0">
                  <a:pos x="11" y="61"/>
                </a:cxn>
                <a:cxn ang="0">
                  <a:pos x="5" y="63"/>
                </a:cxn>
                <a:cxn ang="0">
                  <a:pos x="1" y="65"/>
                </a:cxn>
                <a:cxn ang="0">
                  <a:pos x="1" y="72"/>
                </a:cxn>
                <a:cxn ang="0">
                  <a:pos x="3" y="79"/>
                </a:cxn>
                <a:cxn ang="0">
                  <a:pos x="5" y="87"/>
                </a:cxn>
                <a:cxn ang="0">
                  <a:pos x="9" y="92"/>
                </a:cxn>
                <a:cxn ang="0">
                  <a:pos x="16" y="94"/>
                </a:cxn>
                <a:cxn ang="0">
                  <a:pos x="26" y="92"/>
                </a:cxn>
                <a:cxn ang="0">
                  <a:pos x="38" y="83"/>
                </a:cxn>
                <a:cxn ang="0">
                  <a:pos x="50" y="72"/>
                </a:cxn>
                <a:cxn ang="0">
                  <a:pos x="59" y="66"/>
                </a:cxn>
                <a:cxn ang="0">
                  <a:pos x="67" y="66"/>
                </a:cxn>
                <a:cxn ang="0">
                  <a:pos x="72" y="69"/>
                </a:cxn>
                <a:cxn ang="0">
                  <a:pos x="77" y="75"/>
                </a:cxn>
                <a:cxn ang="0">
                  <a:pos x="82" y="93"/>
                </a:cxn>
                <a:cxn ang="0">
                  <a:pos x="84" y="111"/>
                </a:cxn>
                <a:cxn ang="0">
                  <a:pos x="84" y="117"/>
                </a:cxn>
                <a:cxn ang="0">
                  <a:pos x="84" y="120"/>
                </a:cxn>
                <a:cxn ang="0">
                  <a:pos x="88" y="129"/>
                </a:cxn>
                <a:cxn ang="0">
                  <a:pos x="92" y="139"/>
                </a:cxn>
                <a:cxn ang="0">
                  <a:pos x="96" y="142"/>
                </a:cxn>
                <a:cxn ang="0">
                  <a:pos x="101" y="140"/>
                </a:cxn>
                <a:cxn ang="0">
                  <a:pos x="105" y="131"/>
                </a:cxn>
                <a:cxn ang="0">
                  <a:pos x="110" y="114"/>
                </a:cxn>
                <a:cxn ang="0">
                  <a:pos x="118" y="90"/>
                </a:cxn>
                <a:cxn ang="0">
                  <a:pos x="127" y="77"/>
                </a:cxn>
                <a:cxn ang="0">
                  <a:pos x="132" y="74"/>
                </a:cxn>
                <a:cxn ang="0">
                  <a:pos x="137" y="74"/>
                </a:cxn>
                <a:cxn ang="0">
                  <a:pos x="142" y="77"/>
                </a:cxn>
                <a:cxn ang="0">
                  <a:pos x="150" y="86"/>
                </a:cxn>
                <a:cxn ang="0">
                  <a:pos x="158" y="93"/>
                </a:cxn>
                <a:cxn ang="0">
                  <a:pos x="166" y="96"/>
                </a:cxn>
                <a:cxn ang="0">
                  <a:pos x="176" y="97"/>
                </a:cxn>
                <a:cxn ang="0">
                  <a:pos x="188" y="92"/>
                </a:cxn>
                <a:cxn ang="0">
                  <a:pos x="196" y="85"/>
                </a:cxn>
                <a:cxn ang="0">
                  <a:pos x="196" y="80"/>
                </a:cxn>
                <a:cxn ang="0">
                  <a:pos x="191" y="76"/>
                </a:cxn>
                <a:cxn ang="0">
                  <a:pos x="180" y="69"/>
                </a:cxn>
                <a:cxn ang="0">
                  <a:pos x="160" y="56"/>
                </a:cxn>
                <a:cxn ang="0">
                  <a:pos x="147" y="44"/>
                </a:cxn>
                <a:cxn ang="0">
                  <a:pos x="140" y="33"/>
                </a:cxn>
              </a:cxnLst>
              <a:rect l="0" t="0" r="r" b="b"/>
              <a:pathLst>
                <a:path w="198" h="143">
                  <a:moveTo>
                    <a:pt x="139" y="29"/>
                  </a:moveTo>
                  <a:lnTo>
                    <a:pt x="139" y="27"/>
                  </a:lnTo>
                  <a:lnTo>
                    <a:pt x="138" y="26"/>
                  </a:lnTo>
                  <a:lnTo>
                    <a:pt x="137" y="24"/>
                  </a:lnTo>
                  <a:lnTo>
                    <a:pt x="136" y="22"/>
                  </a:lnTo>
                  <a:lnTo>
                    <a:pt x="132" y="19"/>
                  </a:lnTo>
                  <a:lnTo>
                    <a:pt x="128" y="15"/>
                  </a:lnTo>
                  <a:lnTo>
                    <a:pt x="123" y="12"/>
                  </a:lnTo>
                  <a:lnTo>
                    <a:pt x="116" y="9"/>
                  </a:lnTo>
                  <a:lnTo>
                    <a:pt x="110" y="6"/>
                  </a:lnTo>
                  <a:lnTo>
                    <a:pt x="103" y="4"/>
                  </a:lnTo>
                  <a:lnTo>
                    <a:pt x="97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3" y="2"/>
                  </a:lnTo>
                  <a:lnTo>
                    <a:pt x="71" y="3"/>
                  </a:lnTo>
                  <a:lnTo>
                    <a:pt x="69" y="4"/>
                  </a:lnTo>
                  <a:lnTo>
                    <a:pt x="67" y="6"/>
                  </a:lnTo>
                  <a:lnTo>
                    <a:pt x="66" y="8"/>
                  </a:lnTo>
                  <a:lnTo>
                    <a:pt x="65" y="10"/>
                  </a:lnTo>
                  <a:lnTo>
                    <a:pt x="64" y="13"/>
                  </a:lnTo>
                  <a:lnTo>
                    <a:pt x="62" y="18"/>
                  </a:lnTo>
                  <a:lnTo>
                    <a:pt x="59" y="24"/>
                  </a:lnTo>
                  <a:lnTo>
                    <a:pt x="56" y="29"/>
                  </a:lnTo>
                  <a:lnTo>
                    <a:pt x="53" y="33"/>
                  </a:lnTo>
                  <a:lnTo>
                    <a:pt x="49" y="37"/>
                  </a:lnTo>
                  <a:lnTo>
                    <a:pt x="45" y="41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0"/>
                  </a:lnTo>
                  <a:lnTo>
                    <a:pt x="30" y="53"/>
                  </a:lnTo>
                  <a:lnTo>
                    <a:pt x="27" y="55"/>
                  </a:lnTo>
                  <a:lnTo>
                    <a:pt x="24" y="56"/>
                  </a:lnTo>
                  <a:lnTo>
                    <a:pt x="21" y="57"/>
                  </a:lnTo>
                  <a:lnTo>
                    <a:pt x="20" y="58"/>
                  </a:lnTo>
                  <a:lnTo>
                    <a:pt x="18" y="59"/>
                  </a:lnTo>
                  <a:lnTo>
                    <a:pt x="14" y="60"/>
                  </a:lnTo>
                  <a:lnTo>
                    <a:pt x="11" y="61"/>
                  </a:lnTo>
                  <a:lnTo>
                    <a:pt x="9" y="62"/>
                  </a:lnTo>
                  <a:lnTo>
                    <a:pt x="7" y="62"/>
                  </a:lnTo>
                  <a:lnTo>
                    <a:pt x="5" y="63"/>
                  </a:lnTo>
                  <a:lnTo>
                    <a:pt x="3" y="64"/>
                  </a:lnTo>
                  <a:lnTo>
                    <a:pt x="2" y="64"/>
                  </a:lnTo>
                  <a:lnTo>
                    <a:pt x="1" y="65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1" y="72"/>
                  </a:lnTo>
                  <a:lnTo>
                    <a:pt x="1" y="74"/>
                  </a:lnTo>
                  <a:lnTo>
                    <a:pt x="2" y="77"/>
                  </a:lnTo>
                  <a:lnTo>
                    <a:pt x="3" y="79"/>
                  </a:lnTo>
                  <a:lnTo>
                    <a:pt x="3" y="82"/>
                  </a:lnTo>
                  <a:lnTo>
                    <a:pt x="4" y="84"/>
                  </a:lnTo>
                  <a:lnTo>
                    <a:pt x="5" y="87"/>
                  </a:lnTo>
                  <a:lnTo>
                    <a:pt x="6" y="89"/>
                  </a:lnTo>
                  <a:lnTo>
                    <a:pt x="7" y="91"/>
                  </a:lnTo>
                  <a:lnTo>
                    <a:pt x="9" y="92"/>
                  </a:lnTo>
                  <a:lnTo>
                    <a:pt x="11" y="93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9" y="94"/>
                  </a:lnTo>
                  <a:lnTo>
                    <a:pt x="23" y="93"/>
                  </a:lnTo>
                  <a:lnTo>
                    <a:pt x="26" y="92"/>
                  </a:lnTo>
                  <a:lnTo>
                    <a:pt x="30" y="90"/>
                  </a:lnTo>
                  <a:lnTo>
                    <a:pt x="34" y="87"/>
                  </a:lnTo>
                  <a:lnTo>
                    <a:pt x="38" y="83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50" y="72"/>
                  </a:lnTo>
                  <a:lnTo>
                    <a:pt x="53" y="70"/>
                  </a:lnTo>
                  <a:lnTo>
                    <a:pt x="57" y="68"/>
                  </a:lnTo>
                  <a:lnTo>
                    <a:pt x="59" y="66"/>
                  </a:lnTo>
                  <a:lnTo>
                    <a:pt x="62" y="66"/>
                  </a:lnTo>
                  <a:lnTo>
                    <a:pt x="64" y="65"/>
                  </a:lnTo>
                  <a:lnTo>
                    <a:pt x="67" y="66"/>
                  </a:lnTo>
                  <a:lnTo>
                    <a:pt x="69" y="66"/>
                  </a:lnTo>
                  <a:lnTo>
                    <a:pt x="71" y="68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5" y="73"/>
                  </a:lnTo>
                  <a:lnTo>
                    <a:pt x="77" y="75"/>
                  </a:lnTo>
                  <a:lnTo>
                    <a:pt x="79" y="81"/>
                  </a:lnTo>
                  <a:lnTo>
                    <a:pt x="81" y="87"/>
                  </a:lnTo>
                  <a:lnTo>
                    <a:pt x="82" y="93"/>
                  </a:lnTo>
                  <a:lnTo>
                    <a:pt x="83" y="99"/>
                  </a:lnTo>
                  <a:lnTo>
                    <a:pt x="83" y="105"/>
                  </a:lnTo>
                  <a:lnTo>
                    <a:pt x="84" y="111"/>
                  </a:lnTo>
                  <a:lnTo>
                    <a:pt x="84" y="113"/>
                  </a:lnTo>
                  <a:lnTo>
                    <a:pt x="84" y="115"/>
                  </a:lnTo>
                  <a:lnTo>
                    <a:pt x="84" y="117"/>
                  </a:lnTo>
                  <a:lnTo>
                    <a:pt x="84" y="118"/>
                  </a:lnTo>
                  <a:lnTo>
                    <a:pt x="84" y="119"/>
                  </a:lnTo>
                  <a:lnTo>
                    <a:pt x="84" y="120"/>
                  </a:lnTo>
                  <a:lnTo>
                    <a:pt x="85" y="122"/>
                  </a:lnTo>
                  <a:lnTo>
                    <a:pt x="86" y="124"/>
                  </a:lnTo>
                  <a:lnTo>
                    <a:pt x="88" y="129"/>
                  </a:lnTo>
                  <a:lnTo>
                    <a:pt x="90" y="134"/>
                  </a:lnTo>
                  <a:lnTo>
                    <a:pt x="91" y="137"/>
                  </a:lnTo>
                  <a:lnTo>
                    <a:pt x="92" y="139"/>
                  </a:lnTo>
                  <a:lnTo>
                    <a:pt x="93" y="140"/>
                  </a:lnTo>
                  <a:lnTo>
                    <a:pt x="95" y="142"/>
                  </a:lnTo>
                  <a:lnTo>
                    <a:pt x="96" y="142"/>
                  </a:lnTo>
                  <a:lnTo>
                    <a:pt x="98" y="142"/>
                  </a:lnTo>
                  <a:lnTo>
                    <a:pt x="99" y="142"/>
                  </a:lnTo>
                  <a:lnTo>
                    <a:pt x="101" y="140"/>
                  </a:lnTo>
                  <a:lnTo>
                    <a:pt x="102" y="138"/>
                  </a:lnTo>
                  <a:lnTo>
                    <a:pt x="104" y="135"/>
                  </a:lnTo>
                  <a:lnTo>
                    <a:pt x="105" y="131"/>
                  </a:lnTo>
                  <a:lnTo>
                    <a:pt x="106" y="126"/>
                  </a:lnTo>
                  <a:lnTo>
                    <a:pt x="108" y="120"/>
                  </a:lnTo>
                  <a:lnTo>
                    <a:pt x="110" y="114"/>
                  </a:lnTo>
                  <a:lnTo>
                    <a:pt x="114" y="102"/>
                  </a:lnTo>
                  <a:lnTo>
                    <a:pt x="116" y="96"/>
                  </a:lnTo>
                  <a:lnTo>
                    <a:pt x="118" y="90"/>
                  </a:lnTo>
                  <a:lnTo>
                    <a:pt x="121" y="85"/>
                  </a:lnTo>
                  <a:lnTo>
                    <a:pt x="124" y="80"/>
                  </a:lnTo>
                  <a:lnTo>
                    <a:pt x="127" y="77"/>
                  </a:lnTo>
                  <a:lnTo>
                    <a:pt x="128" y="75"/>
                  </a:lnTo>
                  <a:lnTo>
                    <a:pt x="130" y="75"/>
                  </a:lnTo>
                  <a:lnTo>
                    <a:pt x="132" y="74"/>
                  </a:lnTo>
                  <a:lnTo>
                    <a:pt x="133" y="73"/>
                  </a:lnTo>
                  <a:lnTo>
                    <a:pt x="135" y="73"/>
                  </a:lnTo>
                  <a:lnTo>
                    <a:pt x="137" y="74"/>
                  </a:lnTo>
                  <a:lnTo>
                    <a:pt x="139" y="74"/>
                  </a:lnTo>
                  <a:lnTo>
                    <a:pt x="140" y="75"/>
                  </a:lnTo>
                  <a:lnTo>
                    <a:pt x="142" y="77"/>
                  </a:lnTo>
                  <a:lnTo>
                    <a:pt x="144" y="79"/>
                  </a:lnTo>
                  <a:lnTo>
                    <a:pt x="147" y="83"/>
                  </a:lnTo>
                  <a:lnTo>
                    <a:pt x="150" y="86"/>
                  </a:lnTo>
                  <a:lnTo>
                    <a:pt x="153" y="88"/>
                  </a:lnTo>
                  <a:lnTo>
                    <a:pt x="156" y="91"/>
                  </a:lnTo>
                  <a:lnTo>
                    <a:pt x="158" y="93"/>
                  </a:lnTo>
                  <a:lnTo>
                    <a:pt x="161" y="94"/>
                  </a:lnTo>
                  <a:lnTo>
                    <a:pt x="164" y="95"/>
                  </a:lnTo>
                  <a:lnTo>
                    <a:pt x="166" y="96"/>
                  </a:lnTo>
                  <a:lnTo>
                    <a:pt x="169" y="97"/>
                  </a:lnTo>
                  <a:lnTo>
                    <a:pt x="172" y="97"/>
                  </a:lnTo>
                  <a:lnTo>
                    <a:pt x="176" y="97"/>
                  </a:lnTo>
                  <a:lnTo>
                    <a:pt x="181" y="96"/>
                  </a:lnTo>
                  <a:lnTo>
                    <a:pt x="185" y="95"/>
                  </a:lnTo>
                  <a:lnTo>
                    <a:pt x="188" y="92"/>
                  </a:lnTo>
                  <a:lnTo>
                    <a:pt x="191" y="90"/>
                  </a:lnTo>
                  <a:lnTo>
                    <a:pt x="194" y="87"/>
                  </a:lnTo>
                  <a:lnTo>
                    <a:pt x="196" y="85"/>
                  </a:lnTo>
                  <a:lnTo>
                    <a:pt x="197" y="83"/>
                  </a:lnTo>
                  <a:lnTo>
                    <a:pt x="197" y="81"/>
                  </a:lnTo>
                  <a:lnTo>
                    <a:pt x="196" y="80"/>
                  </a:lnTo>
                  <a:lnTo>
                    <a:pt x="195" y="79"/>
                  </a:lnTo>
                  <a:lnTo>
                    <a:pt x="194" y="78"/>
                  </a:lnTo>
                  <a:lnTo>
                    <a:pt x="191" y="76"/>
                  </a:lnTo>
                  <a:lnTo>
                    <a:pt x="188" y="74"/>
                  </a:lnTo>
                  <a:lnTo>
                    <a:pt x="184" y="72"/>
                  </a:lnTo>
                  <a:lnTo>
                    <a:pt x="180" y="69"/>
                  </a:lnTo>
                  <a:lnTo>
                    <a:pt x="175" y="66"/>
                  </a:lnTo>
                  <a:lnTo>
                    <a:pt x="165" y="60"/>
                  </a:lnTo>
                  <a:lnTo>
                    <a:pt x="160" y="56"/>
                  </a:lnTo>
                  <a:lnTo>
                    <a:pt x="155" y="52"/>
                  </a:lnTo>
                  <a:lnTo>
                    <a:pt x="151" y="48"/>
                  </a:lnTo>
                  <a:lnTo>
                    <a:pt x="147" y="44"/>
                  </a:lnTo>
                  <a:lnTo>
                    <a:pt x="144" y="41"/>
                  </a:lnTo>
                  <a:lnTo>
                    <a:pt x="141" y="37"/>
                  </a:lnTo>
                  <a:lnTo>
                    <a:pt x="140" y="33"/>
                  </a:lnTo>
                  <a:lnTo>
                    <a:pt x="139" y="29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8" name="Freeform 1204"/>
            <p:cNvSpPr>
              <a:spLocks/>
            </p:cNvSpPr>
            <p:nvPr/>
          </p:nvSpPr>
          <p:spPr bwMode="auto">
            <a:xfrm>
              <a:off x="996" y="3502"/>
              <a:ext cx="127" cy="310"/>
            </a:xfrm>
            <a:custGeom>
              <a:avLst/>
              <a:gdLst/>
              <a:ahLst/>
              <a:cxnLst>
                <a:cxn ang="0">
                  <a:pos x="111" y="8"/>
                </a:cxn>
                <a:cxn ang="0">
                  <a:pos x="108" y="21"/>
                </a:cxn>
                <a:cxn ang="0">
                  <a:pos x="102" y="53"/>
                </a:cxn>
                <a:cxn ang="0">
                  <a:pos x="97" y="70"/>
                </a:cxn>
                <a:cxn ang="0">
                  <a:pos x="91" y="81"/>
                </a:cxn>
                <a:cxn ang="0">
                  <a:pos x="78" y="87"/>
                </a:cxn>
                <a:cxn ang="0">
                  <a:pos x="55" y="94"/>
                </a:cxn>
                <a:cxn ang="0">
                  <a:pos x="38" y="96"/>
                </a:cxn>
                <a:cxn ang="0">
                  <a:pos x="30" y="95"/>
                </a:cxn>
                <a:cxn ang="0">
                  <a:pos x="25" y="96"/>
                </a:cxn>
                <a:cxn ang="0">
                  <a:pos x="24" y="100"/>
                </a:cxn>
                <a:cxn ang="0">
                  <a:pos x="25" y="104"/>
                </a:cxn>
                <a:cxn ang="0">
                  <a:pos x="30" y="109"/>
                </a:cxn>
                <a:cxn ang="0">
                  <a:pos x="38" y="112"/>
                </a:cxn>
                <a:cxn ang="0">
                  <a:pos x="49" y="118"/>
                </a:cxn>
                <a:cxn ang="0">
                  <a:pos x="70" y="135"/>
                </a:cxn>
                <a:cxn ang="0">
                  <a:pos x="80" y="148"/>
                </a:cxn>
                <a:cxn ang="0">
                  <a:pos x="86" y="162"/>
                </a:cxn>
                <a:cxn ang="0">
                  <a:pos x="86" y="178"/>
                </a:cxn>
                <a:cxn ang="0">
                  <a:pos x="85" y="196"/>
                </a:cxn>
                <a:cxn ang="0">
                  <a:pos x="81" y="207"/>
                </a:cxn>
                <a:cxn ang="0">
                  <a:pos x="75" y="215"/>
                </a:cxn>
                <a:cxn ang="0">
                  <a:pos x="65" y="221"/>
                </a:cxn>
                <a:cxn ang="0">
                  <a:pos x="38" y="226"/>
                </a:cxn>
                <a:cxn ang="0">
                  <a:pos x="23" y="232"/>
                </a:cxn>
                <a:cxn ang="0">
                  <a:pos x="11" y="240"/>
                </a:cxn>
                <a:cxn ang="0">
                  <a:pos x="3" y="254"/>
                </a:cxn>
                <a:cxn ang="0">
                  <a:pos x="0" y="273"/>
                </a:cxn>
                <a:cxn ang="0">
                  <a:pos x="4" y="276"/>
                </a:cxn>
                <a:cxn ang="0">
                  <a:pos x="13" y="281"/>
                </a:cxn>
                <a:cxn ang="0">
                  <a:pos x="25" y="288"/>
                </a:cxn>
                <a:cxn ang="0">
                  <a:pos x="35" y="290"/>
                </a:cxn>
                <a:cxn ang="0">
                  <a:pos x="55" y="296"/>
                </a:cxn>
                <a:cxn ang="0">
                  <a:pos x="70" y="303"/>
                </a:cxn>
                <a:cxn ang="0">
                  <a:pos x="79" y="307"/>
                </a:cxn>
                <a:cxn ang="0">
                  <a:pos x="85" y="309"/>
                </a:cxn>
                <a:cxn ang="0">
                  <a:pos x="97" y="307"/>
                </a:cxn>
                <a:cxn ang="0">
                  <a:pos x="108" y="301"/>
                </a:cxn>
                <a:cxn ang="0">
                  <a:pos x="114" y="293"/>
                </a:cxn>
                <a:cxn ang="0">
                  <a:pos x="116" y="283"/>
                </a:cxn>
                <a:cxn ang="0">
                  <a:pos x="117" y="272"/>
                </a:cxn>
                <a:cxn ang="0">
                  <a:pos x="118" y="256"/>
                </a:cxn>
                <a:cxn ang="0">
                  <a:pos x="120" y="211"/>
                </a:cxn>
                <a:cxn ang="0">
                  <a:pos x="121" y="158"/>
                </a:cxn>
                <a:cxn ang="0">
                  <a:pos x="123" y="109"/>
                </a:cxn>
                <a:cxn ang="0">
                  <a:pos x="124" y="83"/>
                </a:cxn>
                <a:cxn ang="0">
                  <a:pos x="126" y="69"/>
                </a:cxn>
                <a:cxn ang="0">
                  <a:pos x="126" y="36"/>
                </a:cxn>
                <a:cxn ang="0">
                  <a:pos x="126" y="13"/>
                </a:cxn>
                <a:cxn ang="0">
                  <a:pos x="126" y="6"/>
                </a:cxn>
                <a:cxn ang="0">
                  <a:pos x="125" y="3"/>
                </a:cxn>
                <a:cxn ang="0">
                  <a:pos x="118" y="0"/>
                </a:cxn>
                <a:cxn ang="0">
                  <a:pos x="112" y="1"/>
                </a:cxn>
                <a:cxn ang="0">
                  <a:pos x="111" y="5"/>
                </a:cxn>
              </a:cxnLst>
              <a:rect l="0" t="0" r="r" b="b"/>
              <a:pathLst>
                <a:path w="127" h="310">
                  <a:moveTo>
                    <a:pt x="111" y="5"/>
                  </a:moveTo>
                  <a:lnTo>
                    <a:pt x="111" y="6"/>
                  </a:lnTo>
                  <a:lnTo>
                    <a:pt x="111" y="8"/>
                  </a:lnTo>
                  <a:lnTo>
                    <a:pt x="110" y="11"/>
                  </a:lnTo>
                  <a:lnTo>
                    <a:pt x="109" y="15"/>
                  </a:lnTo>
                  <a:lnTo>
                    <a:pt x="108" y="21"/>
                  </a:lnTo>
                  <a:lnTo>
                    <a:pt x="107" y="27"/>
                  </a:lnTo>
                  <a:lnTo>
                    <a:pt x="105" y="39"/>
                  </a:lnTo>
                  <a:lnTo>
                    <a:pt x="102" y="53"/>
                  </a:lnTo>
                  <a:lnTo>
                    <a:pt x="100" y="59"/>
                  </a:lnTo>
                  <a:lnTo>
                    <a:pt x="98" y="65"/>
                  </a:lnTo>
                  <a:lnTo>
                    <a:pt x="97" y="70"/>
                  </a:lnTo>
                  <a:lnTo>
                    <a:pt x="95" y="75"/>
                  </a:lnTo>
                  <a:lnTo>
                    <a:pt x="93" y="78"/>
                  </a:lnTo>
                  <a:lnTo>
                    <a:pt x="91" y="81"/>
                  </a:lnTo>
                  <a:lnTo>
                    <a:pt x="88" y="83"/>
                  </a:lnTo>
                  <a:lnTo>
                    <a:pt x="85" y="84"/>
                  </a:lnTo>
                  <a:lnTo>
                    <a:pt x="78" y="87"/>
                  </a:lnTo>
                  <a:lnTo>
                    <a:pt x="71" y="90"/>
                  </a:lnTo>
                  <a:lnTo>
                    <a:pt x="63" y="92"/>
                  </a:lnTo>
                  <a:lnTo>
                    <a:pt x="55" y="94"/>
                  </a:lnTo>
                  <a:lnTo>
                    <a:pt x="48" y="95"/>
                  </a:lnTo>
                  <a:lnTo>
                    <a:pt x="41" y="96"/>
                  </a:lnTo>
                  <a:lnTo>
                    <a:pt x="38" y="96"/>
                  </a:lnTo>
                  <a:lnTo>
                    <a:pt x="35" y="96"/>
                  </a:lnTo>
                  <a:lnTo>
                    <a:pt x="32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6" y="96"/>
                  </a:lnTo>
                  <a:lnTo>
                    <a:pt x="25" y="96"/>
                  </a:lnTo>
                  <a:lnTo>
                    <a:pt x="24" y="97"/>
                  </a:lnTo>
                  <a:lnTo>
                    <a:pt x="24" y="98"/>
                  </a:lnTo>
                  <a:lnTo>
                    <a:pt x="24" y="100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25" y="104"/>
                  </a:lnTo>
                  <a:lnTo>
                    <a:pt x="26" y="106"/>
                  </a:lnTo>
                  <a:lnTo>
                    <a:pt x="28" y="107"/>
                  </a:lnTo>
                  <a:lnTo>
                    <a:pt x="30" y="109"/>
                  </a:lnTo>
                  <a:lnTo>
                    <a:pt x="32" y="110"/>
                  </a:lnTo>
                  <a:lnTo>
                    <a:pt x="35" y="111"/>
                  </a:lnTo>
                  <a:lnTo>
                    <a:pt x="38" y="112"/>
                  </a:lnTo>
                  <a:lnTo>
                    <a:pt x="41" y="114"/>
                  </a:lnTo>
                  <a:lnTo>
                    <a:pt x="45" y="116"/>
                  </a:lnTo>
                  <a:lnTo>
                    <a:pt x="49" y="118"/>
                  </a:lnTo>
                  <a:lnTo>
                    <a:pt x="58" y="124"/>
                  </a:lnTo>
                  <a:lnTo>
                    <a:pt x="66" y="131"/>
                  </a:lnTo>
                  <a:lnTo>
                    <a:pt x="70" y="135"/>
                  </a:lnTo>
                  <a:lnTo>
                    <a:pt x="74" y="139"/>
                  </a:lnTo>
                  <a:lnTo>
                    <a:pt x="77" y="144"/>
                  </a:lnTo>
                  <a:lnTo>
                    <a:pt x="80" y="148"/>
                  </a:lnTo>
                  <a:lnTo>
                    <a:pt x="82" y="153"/>
                  </a:lnTo>
                  <a:lnTo>
                    <a:pt x="84" y="157"/>
                  </a:lnTo>
                  <a:lnTo>
                    <a:pt x="86" y="162"/>
                  </a:lnTo>
                  <a:lnTo>
                    <a:pt x="86" y="164"/>
                  </a:lnTo>
                  <a:lnTo>
                    <a:pt x="86" y="167"/>
                  </a:lnTo>
                  <a:lnTo>
                    <a:pt x="86" y="178"/>
                  </a:lnTo>
                  <a:lnTo>
                    <a:pt x="86" y="187"/>
                  </a:lnTo>
                  <a:lnTo>
                    <a:pt x="85" y="192"/>
                  </a:lnTo>
                  <a:lnTo>
                    <a:pt x="85" y="196"/>
                  </a:lnTo>
                  <a:lnTo>
                    <a:pt x="84" y="200"/>
                  </a:lnTo>
                  <a:lnTo>
                    <a:pt x="83" y="204"/>
                  </a:lnTo>
                  <a:lnTo>
                    <a:pt x="81" y="207"/>
                  </a:lnTo>
                  <a:lnTo>
                    <a:pt x="80" y="210"/>
                  </a:lnTo>
                  <a:lnTo>
                    <a:pt x="77" y="213"/>
                  </a:lnTo>
                  <a:lnTo>
                    <a:pt x="75" y="215"/>
                  </a:lnTo>
                  <a:lnTo>
                    <a:pt x="72" y="218"/>
                  </a:lnTo>
                  <a:lnTo>
                    <a:pt x="68" y="220"/>
                  </a:lnTo>
                  <a:lnTo>
                    <a:pt x="65" y="221"/>
                  </a:lnTo>
                  <a:lnTo>
                    <a:pt x="60" y="222"/>
                  </a:lnTo>
                  <a:lnTo>
                    <a:pt x="49" y="224"/>
                  </a:lnTo>
                  <a:lnTo>
                    <a:pt x="38" y="226"/>
                  </a:lnTo>
                  <a:lnTo>
                    <a:pt x="33" y="228"/>
                  </a:lnTo>
                  <a:lnTo>
                    <a:pt x="28" y="230"/>
                  </a:lnTo>
                  <a:lnTo>
                    <a:pt x="23" y="232"/>
                  </a:lnTo>
                  <a:lnTo>
                    <a:pt x="19" y="234"/>
                  </a:lnTo>
                  <a:lnTo>
                    <a:pt x="15" y="237"/>
                  </a:lnTo>
                  <a:lnTo>
                    <a:pt x="11" y="240"/>
                  </a:lnTo>
                  <a:lnTo>
                    <a:pt x="8" y="244"/>
                  </a:lnTo>
                  <a:lnTo>
                    <a:pt x="5" y="249"/>
                  </a:lnTo>
                  <a:lnTo>
                    <a:pt x="3" y="254"/>
                  </a:lnTo>
                  <a:lnTo>
                    <a:pt x="1" y="259"/>
                  </a:lnTo>
                  <a:lnTo>
                    <a:pt x="0" y="266"/>
                  </a:lnTo>
                  <a:lnTo>
                    <a:pt x="0" y="273"/>
                  </a:lnTo>
                  <a:lnTo>
                    <a:pt x="1" y="274"/>
                  </a:lnTo>
                  <a:lnTo>
                    <a:pt x="2" y="275"/>
                  </a:lnTo>
                  <a:lnTo>
                    <a:pt x="4" y="276"/>
                  </a:lnTo>
                  <a:lnTo>
                    <a:pt x="5" y="277"/>
                  </a:lnTo>
                  <a:lnTo>
                    <a:pt x="9" y="279"/>
                  </a:lnTo>
                  <a:lnTo>
                    <a:pt x="13" y="281"/>
                  </a:lnTo>
                  <a:lnTo>
                    <a:pt x="17" y="283"/>
                  </a:lnTo>
                  <a:lnTo>
                    <a:pt x="21" y="286"/>
                  </a:lnTo>
                  <a:lnTo>
                    <a:pt x="25" y="288"/>
                  </a:lnTo>
                  <a:lnTo>
                    <a:pt x="28" y="288"/>
                  </a:lnTo>
                  <a:lnTo>
                    <a:pt x="31" y="288"/>
                  </a:lnTo>
                  <a:lnTo>
                    <a:pt x="35" y="290"/>
                  </a:lnTo>
                  <a:lnTo>
                    <a:pt x="39" y="291"/>
                  </a:lnTo>
                  <a:lnTo>
                    <a:pt x="47" y="293"/>
                  </a:lnTo>
                  <a:lnTo>
                    <a:pt x="55" y="296"/>
                  </a:lnTo>
                  <a:lnTo>
                    <a:pt x="63" y="299"/>
                  </a:lnTo>
                  <a:lnTo>
                    <a:pt x="67" y="301"/>
                  </a:lnTo>
                  <a:lnTo>
                    <a:pt x="70" y="303"/>
                  </a:lnTo>
                  <a:lnTo>
                    <a:pt x="73" y="304"/>
                  </a:lnTo>
                  <a:lnTo>
                    <a:pt x="76" y="305"/>
                  </a:lnTo>
                  <a:lnTo>
                    <a:pt x="79" y="307"/>
                  </a:lnTo>
                  <a:lnTo>
                    <a:pt x="81" y="308"/>
                  </a:lnTo>
                  <a:lnTo>
                    <a:pt x="83" y="309"/>
                  </a:lnTo>
                  <a:lnTo>
                    <a:pt x="85" y="309"/>
                  </a:lnTo>
                  <a:lnTo>
                    <a:pt x="88" y="309"/>
                  </a:lnTo>
                  <a:lnTo>
                    <a:pt x="91" y="309"/>
                  </a:lnTo>
                  <a:lnTo>
                    <a:pt x="97" y="307"/>
                  </a:lnTo>
                  <a:lnTo>
                    <a:pt x="102" y="305"/>
                  </a:lnTo>
                  <a:lnTo>
                    <a:pt x="105" y="303"/>
                  </a:lnTo>
                  <a:lnTo>
                    <a:pt x="108" y="301"/>
                  </a:lnTo>
                  <a:lnTo>
                    <a:pt x="110" y="299"/>
                  </a:lnTo>
                  <a:lnTo>
                    <a:pt x="112" y="296"/>
                  </a:lnTo>
                  <a:lnTo>
                    <a:pt x="114" y="293"/>
                  </a:lnTo>
                  <a:lnTo>
                    <a:pt x="115" y="290"/>
                  </a:lnTo>
                  <a:lnTo>
                    <a:pt x="116" y="286"/>
                  </a:lnTo>
                  <a:lnTo>
                    <a:pt x="116" y="283"/>
                  </a:lnTo>
                  <a:lnTo>
                    <a:pt x="116" y="280"/>
                  </a:lnTo>
                  <a:lnTo>
                    <a:pt x="117" y="277"/>
                  </a:lnTo>
                  <a:lnTo>
                    <a:pt x="117" y="272"/>
                  </a:lnTo>
                  <a:lnTo>
                    <a:pt x="118" y="268"/>
                  </a:lnTo>
                  <a:lnTo>
                    <a:pt x="118" y="262"/>
                  </a:lnTo>
                  <a:lnTo>
                    <a:pt x="118" y="256"/>
                  </a:lnTo>
                  <a:lnTo>
                    <a:pt x="119" y="242"/>
                  </a:lnTo>
                  <a:lnTo>
                    <a:pt x="119" y="227"/>
                  </a:lnTo>
                  <a:lnTo>
                    <a:pt x="120" y="211"/>
                  </a:lnTo>
                  <a:lnTo>
                    <a:pt x="120" y="194"/>
                  </a:lnTo>
                  <a:lnTo>
                    <a:pt x="121" y="176"/>
                  </a:lnTo>
                  <a:lnTo>
                    <a:pt x="121" y="158"/>
                  </a:lnTo>
                  <a:lnTo>
                    <a:pt x="122" y="141"/>
                  </a:lnTo>
                  <a:lnTo>
                    <a:pt x="122" y="124"/>
                  </a:lnTo>
                  <a:lnTo>
                    <a:pt x="123" y="109"/>
                  </a:lnTo>
                  <a:lnTo>
                    <a:pt x="124" y="95"/>
                  </a:lnTo>
                  <a:lnTo>
                    <a:pt x="124" y="88"/>
                  </a:lnTo>
                  <a:lnTo>
                    <a:pt x="124" y="83"/>
                  </a:lnTo>
                  <a:lnTo>
                    <a:pt x="125" y="78"/>
                  </a:lnTo>
                  <a:lnTo>
                    <a:pt x="125" y="73"/>
                  </a:lnTo>
                  <a:lnTo>
                    <a:pt x="126" y="69"/>
                  </a:lnTo>
                  <a:lnTo>
                    <a:pt x="126" y="66"/>
                  </a:lnTo>
                  <a:lnTo>
                    <a:pt x="126" y="46"/>
                  </a:lnTo>
                  <a:lnTo>
                    <a:pt x="126" y="36"/>
                  </a:lnTo>
                  <a:lnTo>
                    <a:pt x="126" y="28"/>
                  </a:lnTo>
                  <a:lnTo>
                    <a:pt x="126" y="19"/>
                  </a:lnTo>
                  <a:lnTo>
                    <a:pt x="126" y="13"/>
                  </a:lnTo>
                  <a:lnTo>
                    <a:pt x="126" y="10"/>
                  </a:lnTo>
                  <a:lnTo>
                    <a:pt x="126" y="8"/>
                  </a:lnTo>
                  <a:lnTo>
                    <a:pt x="126" y="6"/>
                  </a:lnTo>
                  <a:lnTo>
                    <a:pt x="126" y="5"/>
                  </a:lnTo>
                  <a:lnTo>
                    <a:pt x="126" y="4"/>
                  </a:lnTo>
                  <a:lnTo>
                    <a:pt x="125" y="3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2" y="1"/>
                  </a:lnTo>
                  <a:lnTo>
                    <a:pt x="112" y="2"/>
                  </a:lnTo>
                  <a:lnTo>
                    <a:pt x="111" y="4"/>
                  </a:lnTo>
                  <a:lnTo>
                    <a:pt x="111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9" name="Rectangle 1206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35" name="Rectangle 118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39" name="Rectangle 11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0" name="Rectangle 1188"/>
          <p:cNvSpPr>
            <a:spLocks noGrp="1" noChangeArrowheads="1"/>
          </p:cNvSpPr>
          <p:nvPr>
            <p:ph type="dt" sz="quarter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18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" name="Rectangle 119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5765D-9DF2-4B57-9D59-9DB89887A9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B525C-9826-4087-A1AB-2C81821A43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29CB0-3A17-4AB4-82A2-E1ED53CA4F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0F568-F6CC-4E06-9200-2490DE6F1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BB7AA-A772-493D-9A73-EEB877547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99AF-2D9C-474A-82C5-01A218F05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1E365-21A0-46D0-A59C-860629497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8C9D3-27D3-4602-AA2B-9C0B5A516A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34278-56E1-4A50-A68C-10CD77471A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F56-C5B2-438C-9393-AF68F67293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E0EC8-5836-48A1-983E-0613D35CB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7"/>
          <p:cNvGrpSpPr>
            <a:grpSpLocks/>
          </p:cNvGrpSpPr>
          <p:nvPr/>
        </p:nvGrpSpPr>
        <p:grpSpPr bwMode="auto">
          <a:xfrm>
            <a:off x="566738" y="0"/>
            <a:ext cx="7893050" cy="6821488"/>
            <a:chOff x="357" y="0"/>
            <a:chExt cx="4972" cy="4297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39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39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39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9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9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9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9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9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9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9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9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39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83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83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83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83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83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83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83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83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83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83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83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83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128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128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28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28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28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28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128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128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128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28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128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128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173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173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173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173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173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173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173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173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173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73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3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173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17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7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17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17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17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17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17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17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217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217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217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17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262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262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262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262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262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262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262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262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262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262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262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262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307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307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307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307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307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307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307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307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307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307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307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307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351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351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351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351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351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351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351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351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351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351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351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351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396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396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396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396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396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396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396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396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396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396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396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" name="Rectangle 109"/>
            <p:cNvSpPr>
              <a:spLocks noChangeArrowheads="1"/>
            </p:cNvSpPr>
            <p:nvPr/>
          </p:nvSpPr>
          <p:spPr bwMode="auto">
            <a:xfrm>
              <a:off x="396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441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441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441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441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441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441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441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441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441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3" name="Freeform 119"/>
            <p:cNvSpPr>
              <a:spLocks/>
            </p:cNvSpPr>
            <p:nvPr/>
          </p:nvSpPr>
          <p:spPr bwMode="auto">
            <a:xfrm>
              <a:off x="441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4" name="Freeform 120"/>
            <p:cNvSpPr>
              <a:spLocks/>
            </p:cNvSpPr>
            <p:nvPr/>
          </p:nvSpPr>
          <p:spPr bwMode="auto">
            <a:xfrm>
              <a:off x="441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5" name="Rectangle 121"/>
            <p:cNvSpPr>
              <a:spLocks noChangeArrowheads="1"/>
            </p:cNvSpPr>
            <p:nvPr/>
          </p:nvSpPr>
          <p:spPr bwMode="auto">
            <a:xfrm>
              <a:off x="441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485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7" name="Freeform 123"/>
            <p:cNvSpPr>
              <a:spLocks/>
            </p:cNvSpPr>
            <p:nvPr/>
          </p:nvSpPr>
          <p:spPr bwMode="auto">
            <a:xfrm>
              <a:off x="485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8" name="Freeform 124"/>
            <p:cNvSpPr>
              <a:spLocks/>
            </p:cNvSpPr>
            <p:nvPr/>
          </p:nvSpPr>
          <p:spPr bwMode="auto">
            <a:xfrm>
              <a:off x="485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9" name="Freeform 125"/>
            <p:cNvSpPr>
              <a:spLocks/>
            </p:cNvSpPr>
            <p:nvPr/>
          </p:nvSpPr>
          <p:spPr bwMode="auto">
            <a:xfrm>
              <a:off x="485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0" name="Freeform 126"/>
            <p:cNvSpPr>
              <a:spLocks/>
            </p:cNvSpPr>
            <p:nvPr/>
          </p:nvSpPr>
          <p:spPr bwMode="auto">
            <a:xfrm>
              <a:off x="485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1" name="Freeform 127"/>
            <p:cNvSpPr>
              <a:spLocks/>
            </p:cNvSpPr>
            <p:nvPr/>
          </p:nvSpPr>
          <p:spPr bwMode="auto">
            <a:xfrm>
              <a:off x="485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2" name="Freeform 128"/>
            <p:cNvSpPr>
              <a:spLocks/>
            </p:cNvSpPr>
            <p:nvPr/>
          </p:nvSpPr>
          <p:spPr bwMode="auto">
            <a:xfrm>
              <a:off x="485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3" name="Freeform 129"/>
            <p:cNvSpPr>
              <a:spLocks/>
            </p:cNvSpPr>
            <p:nvPr/>
          </p:nvSpPr>
          <p:spPr bwMode="auto">
            <a:xfrm>
              <a:off x="485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4" name="Freeform 130"/>
            <p:cNvSpPr>
              <a:spLocks/>
            </p:cNvSpPr>
            <p:nvPr/>
          </p:nvSpPr>
          <p:spPr bwMode="auto">
            <a:xfrm>
              <a:off x="485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5" name="Freeform 131"/>
            <p:cNvSpPr>
              <a:spLocks/>
            </p:cNvSpPr>
            <p:nvPr/>
          </p:nvSpPr>
          <p:spPr bwMode="auto">
            <a:xfrm>
              <a:off x="485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6" name="Freeform 132"/>
            <p:cNvSpPr>
              <a:spLocks/>
            </p:cNvSpPr>
            <p:nvPr/>
          </p:nvSpPr>
          <p:spPr bwMode="auto">
            <a:xfrm>
              <a:off x="485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" name="Rectangle 133"/>
            <p:cNvSpPr>
              <a:spLocks noChangeArrowheads="1"/>
            </p:cNvSpPr>
            <p:nvPr/>
          </p:nvSpPr>
          <p:spPr bwMode="auto">
            <a:xfrm>
              <a:off x="485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530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530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0" name="Freeform 136"/>
            <p:cNvSpPr>
              <a:spLocks/>
            </p:cNvSpPr>
            <p:nvPr/>
          </p:nvSpPr>
          <p:spPr bwMode="auto">
            <a:xfrm>
              <a:off x="530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1" name="Freeform 137"/>
            <p:cNvSpPr>
              <a:spLocks/>
            </p:cNvSpPr>
            <p:nvPr/>
          </p:nvSpPr>
          <p:spPr bwMode="auto">
            <a:xfrm>
              <a:off x="530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2" name="Freeform 138"/>
            <p:cNvSpPr>
              <a:spLocks/>
            </p:cNvSpPr>
            <p:nvPr/>
          </p:nvSpPr>
          <p:spPr bwMode="auto">
            <a:xfrm>
              <a:off x="530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530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530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5" name="Freeform 141"/>
            <p:cNvSpPr>
              <a:spLocks/>
            </p:cNvSpPr>
            <p:nvPr/>
          </p:nvSpPr>
          <p:spPr bwMode="auto">
            <a:xfrm>
              <a:off x="530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6" name="Freeform 142"/>
            <p:cNvSpPr>
              <a:spLocks/>
            </p:cNvSpPr>
            <p:nvPr/>
          </p:nvSpPr>
          <p:spPr bwMode="auto">
            <a:xfrm>
              <a:off x="530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530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530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9" name="Rectangle 145"/>
            <p:cNvSpPr>
              <a:spLocks noChangeArrowheads="1"/>
            </p:cNvSpPr>
            <p:nvPr/>
          </p:nvSpPr>
          <p:spPr bwMode="auto">
            <a:xfrm>
              <a:off x="530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0" name="Freeform 146"/>
            <p:cNvSpPr>
              <a:spLocks/>
            </p:cNvSpPr>
            <p:nvPr/>
          </p:nvSpPr>
          <p:spPr bwMode="auto">
            <a:xfrm>
              <a:off x="357" y="3285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7" name="Group 161"/>
          <p:cNvGrpSpPr>
            <a:grpSpLocks/>
          </p:cNvGrpSpPr>
          <p:nvPr/>
        </p:nvGrpSpPr>
        <p:grpSpPr bwMode="auto">
          <a:xfrm>
            <a:off x="1087438" y="3448050"/>
            <a:ext cx="496887" cy="458788"/>
            <a:chOff x="685" y="2172"/>
            <a:chExt cx="313" cy="289"/>
          </a:xfrm>
        </p:grpSpPr>
        <p:sp>
          <p:nvSpPr>
            <p:cNvPr id="1172" name="Freeform 148"/>
            <p:cNvSpPr>
              <a:spLocks/>
            </p:cNvSpPr>
            <p:nvPr/>
          </p:nvSpPr>
          <p:spPr bwMode="auto">
            <a:xfrm>
              <a:off x="691" y="2172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3" name="Freeform 149"/>
            <p:cNvSpPr>
              <a:spLocks/>
            </p:cNvSpPr>
            <p:nvPr/>
          </p:nvSpPr>
          <p:spPr bwMode="auto">
            <a:xfrm>
              <a:off x="685" y="2173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761" y="2325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5" name="Freeform 151"/>
            <p:cNvSpPr>
              <a:spLocks/>
            </p:cNvSpPr>
            <p:nvPr/>
          </p:nvSpPr>
          <p:spPr bwMode="auto">
            <a:xfrm>
              <a:off x="729" y="2338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6" name="Freeform 152"/>
            <p:cNvSpPr>
              <a:spLocks/>
            </p:cNvSpPr>
            <p:nvPr/>
          </p:nvSpPr>
          <p:spPr bwMode="auto">
            <a:xfrm>
              <a:off x="714" y="2247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806" y="2349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" name="Freeform 154"/>
            <p:cNvSpPr>
              <a:spLocks/>
            </p:cNvSpPr>
            <p:nvPr/>
          </p:nvSpPr>
          <p:spPr bwMode="auto">
            <a:xfrm>
              <a:off x="933" y="2288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953" y="2288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951" y="2309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1" name="Freeform 157"/>
            <p:cNvSpPr>
              <a:spLocks/>
            </p:cNvSpPr>
            <p:nvPr/>
          </p:nvSpPr>
          <p:spPr bwMode="auto">
            <a:xfrm>
              <a:off x="912" y="2328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919" y="2348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3" name="Freeform 159"/>
            <p:cNvSpPr>
              <a:spLocks/>
            </p:cNvSpPr>
            <p:nvPr/>
          </p:nvSpPr>
          <p:spPr bwMode="auto">
            <a:xfrm>
              <a:off x="914" y="2366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4" name="Freeform 160"/>
            <p:cNvSpPr>
              <a:spLocks/>
            </p:cNvSpPr>
            <p:nvPr/>
          </p:nvSpPr>
          <p:spPr bwMode="auto">
            <a:xfrm>
              <a:off x="957" y="2336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8" name="Group 175"/>
          <p:cNvGrpSpPr>
            <a:grpSpLocks/>
          </p:cNvGrpSpPr>
          <p:nvPr/>
        </p:nvGrpSpPr>
        <p:grpSpPr bwMode="auto">
          <a:xfrm>
            <a:off x="1087438" y="4556125"/>
            <a:ext cx="496887" cy="458788"/>
            <a:chOff x="685" y="2870"/>
            <a:chExt cx="313" cy="289"/>
          </a:xfrm>
        </p:grpSpPr>
        <p:sp>
          <p:nvSpPr>
            <p:cNvPr id="1186" name="Freeform 162"/>
            <p:cNvSpPr>
              <a:spLocks/>
            </p:cNvSpPr>
            <p:nvPr/>
          </p:nvSpPr>
          <p:spPr bwMode="auto">
            <a:xfrm>
              <a:off x="691" y="2870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" name="Freeform 163"/>
            <p:cNvSpPr>
              <a:spLocks/>
            </p:cNvSpPr>
            <p:nvPr/>
          </p:nvSpPr>
          <p:spPr bwMode="auto">
            <a:xfrm>
              <a:off x="685" y="2871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8" name="Freeform 164"/>
            <p:cNvSpPr>
              <a:spLocks/>
            </p:cNvSpPr>
            <p:nvPr/>
          </p:nvSpPr>
          <p:spPr bwMode="auto">
            <a:xfrm>
              <a:off x="761" y="3023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9" name="Freeform 165"/>
            <p:cNvSpPr>
              <a:spLocks/>
            </p:cNvSpPr>
            <p:nvPr/>
          </p:nvSpPr>
          <p:spPr bwMode="auto">
            <a:xfrm>
              <a:off x="729" y="3036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714" y="2945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1" name="Freeform 167"/>
            <p:cNvSpPr>
              <a:spLocks/>
            </p:cNvSpPr>
            <p:nvPr/>
          </p:nvSpPr>
          <p:spPr bwMode="auto">
            <a:xfrm>
              <a:off x="806" y="3047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933" y="2986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3" name="Freeform 169"/>
            <p:cNvSpPr>
              <a:spLocks/>
            </p:cNvSpPr>
            <p:nvPr/>
          </p:nvSpPr>
          <p:spPr bwMode="auto">
            <a:xfrm>
              <a:off x="953" y="2986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4" name="Freeform 170"/>
            <p:cNvSpPr>
              <a:spLocks/>
            </p:cNvSpPr>
            <p:nvPr/>
          </p:nvSpPr>
          <p:spPr bwMode="auto">
            <a:xfrm>
              <a:off x="951" y="3007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5" name="Freeform 171"/>
            <p:cNvSpPr>
              <a:spLocks/>
            </p:cNvSpPr>
            <p:nvPr/>
          </p:nvSpPr>
          <p:spPr bwMode="auto">
            <a:xfrm>
              <a:off x="912" y="3026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6" name="Freeform 172"/>
            <p:cNvSpPr>
              <a:spLocks/>
            </p:cNvSpPr>
            <p:nvPr/>
          </p:nvSpPr>
          <p:spPr bwMode="auto">
            <a:xfrm>
              <a:off x="919" y="3046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7" name="Freeform 173"/>
            <p:cNvSpPr>
              <a:spLocks/>
            </p:cNvSpPr>
            <p:nvPr/>
          </p:nvSpPr>
          <p:spPr bwMode="auto">
            <a:xfrm>
              <a:off x="914" y="3064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8" name="Freeform 174"/>
            <p:cNvSpPr>
              <a:spLocks/>
            </p:cNvSpPr>
            <p:nvPr/>
          </p:nvSpPr>
          <p:spPr bwMode="auto">
            <a:xfrm>
              <a:off x="957" y="3034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9" name="Group 189"/>
          <p:cNvGrpSpPr>
            <a:grpSpLocks/>
          </p:cNvGrpSpPr>
          <p:nvPr/>
        </p:nvGrpSpPr>
        <p:grpSpPr bwMode="auto">
          <a:xfrm>
            <a:off x="1087438" y="5565775"/>
            <a:ext cx="496887" cy="458788"/>
            <a:chOff x="685" y="3506"/>
            <a:chExt cx="313" cy="289"/>
          </a:xfrm>
        </p:grpSpPr>
        <p:sp>
          <p:nvSpPr>
            <p:cNvPr id="1200" name="Freeform 176"/>
            <p:cNvSpPr>
              <a:spLocks/>
            </p:cNvSpPr>
            <p:nvPr/>
          </p:nvSpPr>
          <p:spPr bwMode="auto">
            <a:xfrm>
              <a:off x="691" y="350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685" y="350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761" y="365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729" y="367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4" name="Freeform 180"/>
            <p:cNvSpPr>
              <a:spLocks/>
            </p:cNvSpPr>
            <p:nvPr/>
          </p:nvSpPr>
          <p:spPr bwMode="auto">
            <a:xfrm>
              <a:off x="714" y="358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5" name="Freeform 181"/>
            <p:cNvSpPr>
              <a:spLocks/>
            </p:cNvSpPr>
            <p:nvPr/>
          </p:nvSpPr>
          <p:spPr bwMode="auto">
            <a:xfrm>
              <a:off x="806" y="368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6" name="Freeform 182"/>
            <p:cNvSpPr>
              <a:spLocks/>
            </p:cNvSpPr>
            <p:nvPr/>
          </p:nvSpPr>
          <p:spPr bwMode="auto">
            <a:xfrm>
              <a:off x="933" y="362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953" y="362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951" y="364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" name="Freeform 185"/>
            <p:cNvSpPr>
              <a:spLocks/>
            </p:cNvSpPr>
            <p:nvPr/>
          </p:nvSpPr>
          <p:spPr bwMode="auto">
            <a:xfrm>
              <a:off x="912" y="366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0" name="Freeform 186"/>
            <p:cNvSpPr>
              <a:spLocks/>
            </p:cNvSpPr>
            <p:nvPr/>
          </p:nvSpPr>
          <p:spPr bwMode="auto">
            <a:xfrm>
              <a:off x="919" y="368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1" name="Freeform 187"/>
            <p:cNvSpPr>
              <a:spLocks/>
            </p:cNvSpPr>
            <p:nvPr/>
          </p:nvSpPr>
          <p:spPr bwMode="auto">
            <a:xfrm>
              <a:off x="914" y="370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2" name="Freeform 188"/>
            <p:cNvSpPr>
              <a:spLocks/>
            </p:cNvSpPr>
            <p:nvPr/>
          </p:nvSpPr>
          <p:spPr bwMode="auto">
            <a:xfrm>
              <a:off x="957" y="367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0" name="Group 203"/>
          <p:cNvGrpSpPr>
            <a:grpSpLocks/>
          </p:cNvGrpSpPr>
          <p:nvPr/>
        </p:nvGrpSpPr>
        <p:grpSpPr bwMode="auto">
          <a:xfrm>
            <a:off x="401638" y="3965575"/>
            <a:ext cx="496887" cy="458788"/>
            <a:chOff x="253" y="2498"/>
            <a:chExt cx="313" cy="289"/>
          </a:xfrm>
        </p:grpSpPr>
        <p:sp>
          <p:nvSpPr>
            <p:cNvPr id="1214" name="Freeform 190"/>
            <p:cNvSpPr>
              <a:spLocks/>
            </p:cNvSpPr>
            <p:nvPr/>
          </p:nvSpPr>
          <p:spPr bwMode="auto">
            <a:xfrm>
              <a:off x="259" y="249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5" name="Freeform 191"/>
            <p:cNvSpPr>
              <a:spLocks/>
            </p:cNvSpPr>
            <p:nvPr/>
          </p:nvSpPr>
          <p:spPr bwMode="auto">
            <a:xfrm>
              <a:off x="253" y="249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6" name="Freeform 192"/>
            <p:cNvSpPr>
              <a:spLocks/>
            </p:cNvSpPr>
            <p:nvPr/>
          </p:nvSpPr>
          <p:spPr bwMode="auto">
            <a:xfrm>
              <a:off x="329" y="265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7" name="Freeform 193"/>
            <p:cNvSpPr>
              <a:spLocks/>
            </p:cNvSpPr>
            <p:nvPr/>
          </p:nvSpPr>
          <p:spPr bwMode="auto">
            <a:xfrm>
              <a:off x="297" y="266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" name="Freeform 194"/>
            <p:cNvSpPr>
              <a:spLocks/>
            </p:cNvSpPr>
            <p:nvPr/>
          </p:nvSpPr>
          <p:spPr bwMode="auto">
            <a:xfrm>
              <a:off x="282" y="257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" name="Freeform 195"/>
            <p:cNvSpPr>
              <a:spLocks/>
            </p:cNvSpPr>
            <p:nvPr/>
          </p:nvSpPr>
          <p:spPr bwMode="auto">
            <a:xfrm>
              <a:off x="374" y="267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0" name="Freeform 196"/>
            <p:cNvSpPr>
              <a:spLocks/>
            </p:cNvSpPr>
            <p:nvPr/>
          </p:nvSpPr>
          <p:spPr bwMode="auto">
            <a:xfrm>
              <a:off x="501" y="261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1" name="Freeform 197"/>
            <p:cNvSpPr>
              <a:spLocks/>
            </p:cNvSpPr>
            <p:nvPr/>
          </p:nvSpPr>
          <p:spPr bwMode="auto">
            <a:xfrm>
              <a:off x="521" y="261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519" y="263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3" name="Freeform 199"/>
            <p:cNvSpPr>
              <a:spLocks/>
            </p:cNvSpPr>
            <p:nvPr/>
          </p:nvSpPr>
          <p:spPr bwMode="auto">
            <a:xfrm>
              <a:off x="480" y="265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4" name="Freeform 200"/>
            <p:cNvSpPr>
              <a:spLocks/>
            </p:cNvSpPr>
            <p:nvPr/>
          </p:nvSpPr>
          <p:spPr bwMode="auto">
            <a:xfrm>
              <a:off x="487" y="267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5" name="Freeform 201"/>
            <p:cNvSpPr>
              <a:spLocks/>
            </p:cNvSpPr>
            <p:nvPr/>
          </p:nvSpPr>
          <p:spPr bwMode="auto">
            <a:xfrm>
              <a:off x="482" y="269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525" y="266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1" name="Group 217"/>
          <p:cNvGrpSpPr>
            <a:grpSpLocks/>
          </p:cNvGrpSpPr>
          <p:nvPr/>
        </p:nvGrpSpPr>
        <p:grpSpPr bwMode="auto">
          <a:xfrm>
            <a:off x="401638" y="5073650"/>
            <a:ext cx="496887" cy="458788"/>
            <a:chOff x="253" y="3196"/>
            <a:chExt cx="313" cy="289"/>
          </a:xfrm>
        </p:grpSpPr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259" y="319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" name="Freeform 205"/>
            <p:cNvSpPr>
              <a:spLocks/>
            </p:cNvSpPr>
            <p:nvPr/>
          </p:nvSpPr>
          <p:spPr bwMode="auto">
            <a:xfrm>
              <a:off x="253" y="319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0" name="Freeform 206"/>
            <p:cNvSpPr>
              <a:spLocks/>
            </p:cNvSpPr>
            <p:nvPr/>
          </p:nvSpPr>
          <p:spPr bwMode="auto">
            <a:xfrm>
              <a:off x="329" y="334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1" name="Freeform 207"/>
            <p:cNvSpPr>
              <a:spLocks/>
            </p:cNvSpPr>
            <p:nvPr/>
          </p:nvSpPr>
          <p:spPr bwMode="auto">
            <a:xfrm>
              <a:off x="297" y="336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" name="Freeform 208"/>
            <p:cNvSpPr>
              <a:spLocks/>
            </p:cNvSpPr>
            <p:nvPr/>
          </p:nvSpPr>
          <p:spPr bwMode="auto">
            <a:xfrm>
              <a:off x="282" y="327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" name="Freeform 209"/>
            <p:cNvSpPr>
              <a:spLocks/>
            </p:cNvSpPr>
            <p:nvPr/>
          </p:nvSpPr>
          <p:spPr bwMode="auto">
            <a:xfrm>
              <a:off x="374" y="337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501" y="331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5" name="Freeform 211"/>
            <p:cNvSpPr>
              <a:spLocks/>
            </p:cNvSpPr>
            <p:nvPr/>
          </p:nvSpPr>
          <p:spPr bwMode="auto">
            <a:xfrm>
              <a:off x="521" y="331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6" name="Freeform 212"/>
            <p:cNvSpPr>
              <a:spLocks/>
            </p:cNvSpPr>
            <p:nvPr/>
          </p:nvSpPr>
          <p:spPr bwMode="auto">
            <a:xfrm>
              <a:off x="519" y="333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7" name="Freeform 213"/>
            <p:cNvSpPr>
              <a:spLocks/>
            </p:cNvSpPr>
            <p:nvPr/>
          </p:nvSpPr>
          <p:spPr bwMode="auto">
            <a:xfrm>
              <a:off x="480" y="335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8" name="Freeform 214"/>
            <p:cNvSpPr>
              <a:spLocks/>
            </p:cNvSpPr>
            <p:nvPr/>
          </p:nvSpPr>
          <p:spPr bwMode="auto">
            <a:xfrm>
              <a:off x="487" y="337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" name="Freeform 215"/>
            <p:cNvSpPr>
              <a:spLocks/>
            </p:cNvSpPr>
            <p:nvPr/>
          </p:nvSpPr>
          <p:spPr bwMode="auto">
            <a:xfrm>
              <a:off x="482" y="339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0" name="Freeform 216"/>
            <p:cNvSpPr>
              <a:spLocks/>
            </p:cNvSpPr>
            <p:nvPr/>
          </p:nvSpPr>
          <p:spPr bwMode="auto">
            <a:xfrm>
              <a:off x="525" y="336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2" name="Group 231"/>
          <p:cNvGrpSpPr>
            <a:grpSpLocks/>
          </p:cNvGrpSpPr>
          <p:nvPr/>
        </p:nvGrpSpPr>
        <p:grpSpPr bwMode="auto">
          <a:xfrm>
            <a:off x="401638" y="6124575"/>
            <a:ext cx="496887" cy="458788"/>
            <a:chOff x="253" y="3858"/>
            <a:chExt cx="313" cy="289"/>
          </a:xfrm>
        </p:grpSpPr>
        <p:sp>
          <p:nvSpPr>
            <p:cNvPr id="1242" name="Freeform 218"/>
            <p:cNvSpPr>
              <a:spLocks/>
            </p:cNvSpPr>
            <p:nvPr/>
          </p:nvSpPr>
          <p:spPr bwMode="auto">
            <a:xfrm>
              <a:off x="259" y="385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3" name="Freeform 219"/>
            <p:cNvSpPr>
              <a:spLocks/>
            </p:cNvSpPr>
            <p:nvPr/>
          </p:nvSpPr>
          <p:spPr bwMode="auto">
            <a:xfrm>
              <a:off x="253" y="385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4" name="Freeform 220"/>
            <p:cNvSpPr>
              <a:spLocks/>
            </p:cNvSpPr>
            <p:nvPr/>
          </p:nvSpPr>
          <p:spPr bwMode="auto">
            <a:xfrm>
              <a:off x="329" y="401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5" name="Freeform 221"/>
            <p:cNvSpPr>
              <a:spLocks/>
            </p:cNvSpPr>
            <p:nvPr/>
          </p:nvSpPr>
          <p:spPr bwMode="auto">
            <a:xfrm>
              <a:off x="297" y="402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6" name="Freeform 222"/>
            <p:cNvSpPr>
              <a:spLocks/>
            </p:cNvSpPr>
            <p:nvPr/>
          </p:nvSpPr>
          <p:spPr bwMode="auto">
            <a:xfrm>
              <a:off x="282" y="393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7" name="Freeform 223"/>
            <p:cNvSpPr>
              <a:spLocks/>
            </p:cNvSpPr>
            <p:nvPr/>
          </p:nvSpPr>
          <p:spPr bwMode="auto">
            <a:xfrm>
              <a:off x="374" y="403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8" name="Freeform 224"/>
            <p:cNvSpPr>
              <a:spLocks/>
            </p:cNvSpPr>
            <p:nvPr/>
          </p:nvSpPr>
          <p:spPr bwMode="auto">
            <a:xfrm>
              <a:off x="501" y="397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" name="Freeform 225"/>
            <p:cNvSpPr>
              <a:spLocks/>
            </p:cNvSpPr>
            <p:nvPr/>
          </p:nvSpPr>
          <p:spPr bwMode="auto">
            <a:xfrm>
              <a:off x="521" y="397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0" name="Freeform 226"/>
            <p:cNvSpPr>
              <a:spLocks/>
            </p:cNvSpPr>
            <p:nvPr/>
          </p:nvSpPr>
          <p:spPr bwMode="auto">
            <a:xfrm>
              <a:off x="519" y="399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1" name="Freeform 227"/>
            <p:cNvSpPr>
              <a:spLocks/>
            </p:cNvSpPr>
            <p:nvPr/>
          </p:nvSpPr>
          <p:spPr bwMode="auto">
            <a:xfrm>
              <a:off x="480" y="401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2" name="Freeform 228"/>
            <p:cNvSpPr>
              <a:spLocks/>
            </p:cNvSpPr>
            <p:nvPr/>
          </p:nvSpPr>
          <p:spPr bwMode="auto">
            <a:xfrm>
              <a:off x="487" y="403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3" name="Freeform 229"/>
            <p:cNvSpPr>
              <a:spLocks/>
            </p:cNvSpPr>
            <p:nvPr/>
          </p:nvSpPr>
          <p:spPr bwMode="auto">
            <a:xfrm>
              <a:off x="482" y="405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4" name="Freeform 230"/>
            <p:cNvSpPr>
              <a:spLocks/>
            </p:cNvSpPr>
            <p:nvPr/>
          </p:nvSpPr>
          <p:spPr bwMode="auto">
            <a:xfrm>
              <a:off x="525" y="402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3" name="Group 247"/>
          <p:cNvGrpSpPr>
            <a:grpSpLocks/>
          </p:cNvGrpSpPr>
          <p:nvPr/>
        </p:nvGrpSpPr>
        <p:grpSpPr bwMode="auto">
          <a:xfrm>
            <a:off x="7031038" y="-1588"/>
            <a:ext cx="2124075" cy="1916113"/>
            <a:chOff x="4429" y="-1"/>
            <a:chExt cx="1338" cy="1207"/>
          </a:xfrm>
        </p:grpSpPr>
        <p:sp>
          <p:nvSpPr>
            <p:cNvPr id="1256" name="Freeform 232"/>
            <p:cNvSpPr>
              <a:spLocks/>
            </p:cNvSpPr>
            <p:nvPr/>
          </p:nvSpPr>
          <p:spPr bwMode="auto">
            <a:xfrm>
              <a:off x="4457" y="-1"/>
              <a:ext cx="1286" cy="1198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2" y="77"/>
                </a:cxn>
                <a:cxn ang="0">
                  <a:pos x="7" y="168"/>
                </a:cxn>
                <a:cxn ang="0">
                  <a:pos x="13" y="205"/>
                </a:cxn>
                <a:cxn ang="0">
                  <a:pos x="17" y="266"/>
                </a:cxn>
                <a:cxn ang="0">
                  <a:pos x="24" y="380"/>
                </a:cxn>
                <a:cxn ang="0">
                  <a:pos x="30" y="585"/>
                </a:cxn>
                <a:cxn ang="0">
                  <a:pos x="36" y="784"/>
                </a:cxn>
                <a:cxn ang="0">
                  <a:pos x="38" y="863"/>
                </a:cxn>
                <a:cxn ang="0">
                  <a:pos x="40" y="919"/>
                </a:cxn>
                <a:cxn ang="0">
                  <a:pos x="40" y="948"/>
                </a:cxn>
                <a:cxn ang="0">
                  <a:pos x="43" y="956"/>
                </a:cxn>
                <a:cxn ang="0">
                  <a:pos x="55" y="996"/>
                </a:cxn>
                <a:cxn ang="0">
                  <a:pos x="87" y="1076"/>
                </a:cxn>
                <a:cxn ang="0">
                  <a:pos x="104" y="1101"/>
                </a:cxn>
                <a:cxn ang="0">
                  <a:pos x="130" y="1110"/>
                </a:cxn>
                <a:cxn ang="0">
                  <a:pos x="180" y="1124"/>
                </a:cxn>
                <a:cxn ang="0">
                  <a:pos x="291" y="1149"/>
                </a:cxn>
                <a:cxn ang="0">
                  <a:pos x="342" y="1162"/>
                </a:cxn>
                <a:cxn ang="0">
                  <a:pos x="363" y="1166"/>
                </a:cxn>
                <a:cxn ang="0">
                  <a:pos x="390" y="1178"/>
                </a:cxn>
                <a:cxn ang="0">
                  <a:pos x="458" y="1197"/>
                </a:cxn>
                <a:cxn ang="0">
                  <a:pos x="486" y="1197"/>
                </a:cxn>
                <a:cxn ang="0">
                  <a:pos x="532" y="1195"/>
                </a:cxn>
                <a:cxn ang="0">
                  <a:pos x="602" y="1193"/>
                </a:cxn>
                <a:cxn ang="0">
                  <a:pos x="787" y="1186"/>
                </a:cxn>
                <a:cxn ang="0">
                  <a:pos x="990" y="1176"/>
                </a:cxn>
                <a:cxn ang="0">
                  <a:pos x="1137" y="1166"/>
                </a:cxn>
                <a:cxn ang="0">
                  <a:pos x="1198" y="1159"/>
                </a:cxn>
                <a:cxn ang="0">
                  <a:pos x="1236" y="1151"/>
                </a:cxn>
                <a:cxn ang="0">
                  <a:pos x="1247" y="1137"/>
                </a:cxn>
                <a:cxn ang="0">
                  <a:pos x="1255" y="1099"/>
                </a:cxn>
                <a:cxn ang="0">
                  <a:pos x="1262" y="1037"/>
                </a:cxn>
                <a:cxn ang="0">
                  <a:pos x="1276" y="873"/>
                </a:cxn>
                <a:cxn ang="0">
                  <a:pos x="1285" y="624"/>
                </a:cxn>
                <a:cxn ang="0">
                  <a:pos x="1281" y="490"/>
                </a:cxn>
                <a:cxn ang="0">
                  <a:pos x="1276" y="431"/>
                </a:cxn>
                <a:cxn ang="0">
                  <a:pos x="1262" y="376"/>
                </a:cxn>
                <a:cxn ang="0">
                  <a:pos x="1209" y="291"/>
                </a:cxn>
                <a:cxn ang="0">
                  <a:pos x="1092" y="172"/>
                </a:cxn>
                <a:cxn ang="0">
                  <a:pos x="997" y="94"/>
                </a:cxn>
                <a:cxn ang="0">
                  <a:pos x="914" y="44"/>
                </a:cxn>
                <a:cxn ang="0">
                  <a:pos x="857" y="35"/>
                </a:cxn>
                <a:cxn ang="0">
                  <a:pos x="746" y="46"/>
                </a:cxn>
                <a:cxn ang="0">
                  <a:pos x="634" y="60"/>
                </a:cxn>
                <a:cxn ang="0">
                  <a:pos x="592" y="64"/>
                </a:cxn>
                <a:cxn ang="0">
                  <a:pos x="458" y="23"/>
                </a:cxn>
                <a:cxn ang="0">
                  <a:pos x="337" y="2"/>
                </a:cxn>
                <a:cxn ang="0">
                  <a:pos x="301" y="0"/>
                </a:cxn>
                <a:cxn ang="0">
                  <a:pos x="242" y="0"/>
                </a:cxn>
                <a:cxn ang="0">
                  <a:pos x="87" y="4"/>
                </a:cxn>
              </a:cxnLst>
              <a:rect l="0" t="0" r="r" b="b"/>
              <a:pathLst>
                <a:path w="1286" h="1198">
                  <a:moveTo>
                    <a:pt x="34" y="6"/>
                  </a:moveTo>
                  <a:lnTo>
                    <a:pt x="32" y="10"/>
                  </a:lnTo>
                  <a:lnTo>
                    <a:pt x="26" y="19"/>
                  </a:lnTo>
                  <a:lnTo>
                    <a:pt x="17" y="33"/>
                  </a:lnTo>
                  <a:lnTo>
                    <a:pt x="11" y="54"/>
                  </a:lnTo>
                  <a:lnTo>
                    <a:pt x="2" y="77"/>
                  </a:lnTo>
                  <a:lnTo>
                    <a:pt x="0" y="106"/>
                  </a:lnTo>
                  <a:lnTo>
                    <a:pt x="0" y="135"/>
                  </a:lnTo>
                  <a:lnTo>
                    <a:pt x="7" y="168"/>
                  </a:lnTo>
                  <a:lnTo>
                    <a:pt x="9" y="176"/>
                  </a:lnTo>
                  <a:lnTo>
                    <a:pt x="11" y="189"/>
                  </a:lnTo>
                  <a:lnTo>
                    <a:pt x="13" y="205"/>
                  </a:lnTo>
                  <a:lnTo>
                    <a:pt x="13" y="222"/>
                  </a:lnTo>
                  <a:lnTo>
                    <a:pt x="15" y="243"/>
                  </a:lnTo>
                  <a:lnTo>
                    <a:pt x="17" y="266"/>
                  </a:lnTo>
                  <a:lnTo>
                    <a:pt x="19" y="293"/>
                  </a:lnTo>
                  <a:lnTo>
                    <a:pt x="19" y="320"/>
                  </a:lnTo>
                  <a:lnTo>
                    <a:pt x="24" y="380"/>
                  </a:lnTo>
                  <a:lnTo>
                    <a:pt x="26" y="446"/>
                  </a:lnTo>
                  <a:lnTo>
                    <a:pt x="28" y="515"/>
                  </a:lnTo>
                  <a:lnTo>
                    <a:pt x="30" y="585"/>
                  </a:lnTo>
                  <a:lnTo>
                    <a:pt x="32" y="655"/>
                  </a:lnTo>
                  <a:lnTo>
                    <a:pt x="34" y="722"/>
                  </a:lnTo>
                  <a:lnTo>
                    <a:pt x="36" y="784"/>
                  </a:lnTo>
                  <a:lnTo>
                    <a:pt x="36" y="811"/>
                  </a:lnTo>
                  <a:lnTo>
                    <a:pt x="38" y="838"/>
                  </a:lnTo>
                  <a:lnTo>
                    <a:pt x="38" y="863"/>
                  </a:lnTo>
                  <a:lnTo>
                    <a:pt x="38" y="884"/>
                  </a:lnTo>
                  <a:lnTo>
                    <a:pt x="40" y="904"/>
                  </a:lnTo>
                  <a:lnTo>
                    <a:pt x="40" y="919"/>
                  </a:lnTo>
                  <a:lnTo>
                    <a:pt x="40" y="933"/>
                  </a:lnTo>
                  <a:lnTo>
                    <a:pt x="40" y="942"/>
                  </a:lnTo>
                  <a:lnTo>
                    <a:pt x="40" y="948"/>
                  </a:lnTo>
                  <a:lnTo>
                    <a:pt x="40" y="950"/>
                  </a:lnTo>
                  <a:lnTo>
                    <a:pt x="40" y="952"/>
                  </a:lnTo>
                  <a:lnTo>
                    <a:pt x="43" y="956"/>
                  </a:lnTo>
                  <a:lnTo>
                    <a:pt x="45" y="964"/>
                  </a:lnTo>
                  <a:lnTo>
                    <a:pt x="47" y="973"/>
                  </a:lnTo>
                  <a:lnTo>
                    <a:pt x="55" y="996"/>
                  </a:lnTo>
                  <a:lnTo>
                    <a:pt x="64" y="1023"/>
                  </a:lnTo>
                  <a:lnTo>
                    <a:pt x="74" y="1050"/>
                  </a:lnTo>
                  <a:lnTo>
                    <a:pt x="87" y="1076"/>
                  </a:lnTo>
                  <a:lnTo>
                    <a:pt x="93" y="1085"/>
                  </a:lnTo>
                  <a:lnTo>
                    <a:pt x="100" y="1095"/>
                  </a:lnTo>
                  <a:lnTo>
                    <a:pt x="104" y="1101"/>
                  </a:lnTo>
                  <a:lnTo>
                    <a:pt x="110" y="1105"/>
                  </a:lnTo>
                  <a:lnTo>
                    <a:pt x="119" y="1106"/>
                  </a:lnTo>
                  <a:lnTo>
                    <a:pt x="130" y="1110"/>
                  </a:lnTo>
                  <a:lnTo>
                    <a:pt x="144" y="1114"/>
                  </a:lnTo>
                  <a:lnTo>
                    <a:pt x="161" y="1120"/>
                  </a:lnTo>
                  <a:lnTo>
                    <a:pt x="180" y="1124"/>
                  </a:lnTo>
                  <a:lnTo>
                    <a:pt x="202" y="1130"/>
                  </a:lnTo>
                  <a:lnTo>
                    <a:pt x="246" y="1139"/>
                  </a:lnTo>
                  <a:lnTo>
                    <a:pt x="291" y="1149"/>
                  </a:lnTo>
                  <a:lnTo>
                    <a:pt x="310" y="1155"/>
                  </a:lnTo>
                  <a:lnTo>
                    <a:pt x="327" y="1159"/>
                  </a:lnTo>
                  <a:lnTo>
                    <a:pt x="342" y="1162"/>
                  </a:lnTo>
                  <a:lnTo>
                    <a:pt x="352" y="1164"/>
                  </a:lnTo>
                  <a:lnTo>
                    <a:pt x="361" y="1166"/>
                  </a:lnTo>
                  <a:lnTo>
                    <a:pt x="363" y="1166"/>
                  </a:lnTo>
                  <a:lnTo>
                    <a:pt x="367" y="1168"/>
                  </a:lnTo>
                  <a:lnTo>
                    <a:pt x="375" y="1172"/>
                  </a:lnTo>
                  <a:lnTo>
                    <a:pt x="390" y="1178"/>
                  </a:lnTo>
                  <a:lnTo>
                    <a:pt x="405" y="1184"/>
                  </a:lnTo>
                  <a:lnTo>
                    <a:pt x="443" y="1193"/>
                  </a:lnTo>
                  <a:lnTo>
                    <a:pt x="458" y="1197"/>
                  </a:lnTo>
                  <a:lnTo>
                    <a:pt x="473" y="1197"/>
                  </a:lnTo>
                  <a:lnTo>
                    <a:pt x="477" y="1197"/>
                  </a:lnTo>
                  <a:lnTo>
                    <a:pt x="486" y="1197"/>
                  </a:lnTo>
                  <a:lnTo>
                    <a:pt x="498" y="1197"/>
                  </a:lnTo>
                  <a:lnTo>
                    <a:pt x="513" y="1195"/>
                  </a:lnTo>
                  <a:lnTo>
                    <a:pt x="532" y="1195"/>
                  </a:lnTo>
                  <a:lnTo>
                    <a:pt x="554" y="1195"/>
                  </a:lnTo>
                  <a:lnTo>
                    <a:pt x="577" y="1193"/>
                  </a:lnTo>
                  <a:lnTo>
                    <a:pt x="602" y="1193"/>
                  </a:lnTo>
                  <a:lnTo>
                    <a:pt x="657" y="1191"/>
                  </a:lnTo>
                  <a:lnTo>
                    <a:pt x="721" y="1189"/>
                  </a:lnTo>
                  <a:lnTo>
                    <a:pt x="787" y="1186"/>
                  </a:lnTo>
                  <a:lnTo>
                    <a:pt x="857" y="1184"/>
                  </a:lnTo>
                  <a:lnTo>
                    <a:pt x="925" y="1180"/>
                  </a:lnTo>
                  <a:lnTo>
                    <a:pt x="990" y="1176"/>
                  </a:lnTo>
                  <a:lnTo>
                    <a:pt x="1054" y="1172"/>
                  </a:lnTo>
                  <a:lnTo>
                    <a:pt x="1111" y="1168"/>
                  </a:lnTo>
                  <a:lnTo>
                    <a:pt x="1137" y="1166"/>
                  </a:lnTo>
                  <a:lnTo>
                    <a:pt x="1160" y="1164"/>
                  </a:lnTo>
                  <a:lnTo>
                    <a:pt x="1181" y="1162"/>
                  </a:lnTo>
                  <a:lnTo>
                    <a:pt x="1198" y="1159"/>
                  </a:lnTo>
                  <a:lnTo>
                    <a:pt x="1215" y="1157"/>
                  </a:lnTo>
                  <a:lnTo>
                    <a:pt x="1226" y="1155"/>
                  </a:lnTo>
                  <a:lnTo>
                    <a:pt x="1236" y="1151"/>
                  </a:lnTo>
                  <a:lnTo>
                    <a:pt x="1240" y="1149"/>
                  </a:lnTo>
                  <a:lnTo>
                    <a:pt x="1243" y="1145"/>
                  </a:lnTo>
                  <a:lnTo>
                    <a:pt x="1247" y="1137"/>
                  </a:lnTo>
                  <a:lnTo>
                    <a:pt x="1249" y="1128"/>
                  </a:lnTo>
                  <a:lnTo>
                    <a:pt x="1251" y="1114"/>
                  </a:lnTo>
                  <a:lnTo>
                    <a:pt x="1255" y="1099"/>
                  </a:lnTo>
                  <a:lnTo>
                    <a:pt x="1257" y="1079"/>
                  </a:lnTo>
                  <a:lnTo>
                    <a:pt x="1259" y="1060"/>
                  </a:lnTo>
                  <a:lnTo>
                    <a:pt x="1262" y="1037"/>
                  </a:lnTo>
                  <a:lnTo>
                    <a:pt x="1268" y="989"/>
                  </a:lnTo>
                  <a:lnTo>
                    <a:pt x="1272" y="933"/>
                  </a:lnTo>
                  <a:lnTo>
                    <a:pt x="1276" y="873"/>
                  </a:lnTo>
                  <a:lnTo>
                    <a:pt x="1279" y="811"/>
                  </a:lnTo>
                  <a:lnTo>
                    <a:pt x="1283" y="685"/>
                  </a:lnTo>
                  <a:lnTo>
                    <a:pt x="1285" y="624"/>
                  </a:lnTo>
                  <a:lnTo>
                    <a:pt x="1285" y="566"/>
                  </a:lnTo>
                  <a:lnTo>
                    <a:pt x="1283" y="514"/>
                  </a:lnTo>
                  <a:lnTo>
                    <a:pt x="1281" y="490"/>
                  </a:lnTo>
                  <a:lnTo>
                    <a:pt x="1281" y="467"/>
                  </a:lnTo>
                  <a:lnTo>
                    <a:pt x="1279" y="448"/>
                  </a:lnTo>
                  <a:lnTo>
                    <a:pt x="1276" y="431"/>
                  </a:lnTo>
                  <a:lnTo>
                    <a:pt x="1272" y="415"/>
                  </a:lnTo>
                  <a:lnTo>
                    <a:pt x="1270" y="402"/>
                  </a:lnTo>
                  <a:lnTo>
                    <a:pt x="1262" y="376"/>
                  </a:lnTo>
                  <a:lnTo>
                    <a:pt x="1249" y="351"/>
                  </a:lnTo>
                  <a:lnTo>
                    <a:pt x="1230" y="322"/>
                  </a:lnTo>
                  <a:lnTo>
                    <a:pt x="1209" y="291"/>
                  </a:lnTo>
                  <a:lnTo>
                    <a:pt x="1183" y="263"/>
                  </a:lnTo>
                  <a:lnTo>
                    <a:pt x="1153" y="232"/>
                  </a:lnTo>
                  <a:lnTo>
                    <a:pt x="1092" y="172"/>
                  </a:lnTo>
                  <a:lnTo>
                    <a:pt x="1060" y="143"/>
                  </a:lnTo>
                  <a:lnTo>
                    <a:pt x="1028" y="118"/>
                  </a:lnTo>
                  <a:lnTo>
                    <a:pt x="997" y="94"/>
                  </a:lnTo>
                  <a:lnTo>
                    <a:pt x="967" y="73"/>
                  </a:lnTo>
                  <a:lnTo>
                    <a:pt x="939" y="56"/>
                  </a:lnTo>
                  <a:lnTo>
                    <a:pt x="914" y="44"/>
                  </a:lnTo>
                  <a:lnTo>
                    <a:pt x="893" y="37"/>
                  </a:lnTo>
                  <a:lnTo>
                    <a:pt x="874" y="35"/>
                  </a:lnTo>
                  <a:lnTo>
                    <a:pt x="857" y="35"/>
                  </a:lnTo>
                  <a:lnTo>
                    <a:pt x="838" y="37"/>
                  </a:lnTo>
                  <a:lnTo>
                    <a:pt x="793" y="40"/>
                  </a:lnTo>
                  <a:lnTo>
                    <a:pt x="746" y="46"/>
                  </a:lnTo>
                  <a:lnTo>
                    <a:pt x="698" y="50"/>
                  </a:lnTo>
                  <a:lnTo>
                    <a:pt x="653" y="56"/>
                  </a:lnTo>
                  <a:lnTo>
                    <a:pt x="634" y="60"/>
                  </a:lnTo>
                  <a:lnTo>
                    <a:pt x="617" y="62"/>
                  </a:lnTo>
                  <a:lnTo>
                    <a:pt x="602" y="64"/>
                  </a:lnTo>
                  <a:lnTo>
                    <a:pt x="592" y="64"/>
                  </a:lnTo>
                  <a:lnTo>
                    <a:pt x="585" y="66"/>
                  </a:lnTo>
                  <a:lnTo>
                    <a:pt x="583" y="66"/>
                  </a:lnTo>
                  <a:lnTo>
                    <a:pt x="458" y="23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37" y="2"/>
                  </a:lnTo>
                  <a:lnTo>
                    <a:pt x="329" y="2"/>
                  </a:lnTo>
                  <a:lnTo>
                    <a:pt x="316" y="2"/>
                  </a:lnTo>
                  <a:lnTo>
                    <a:pt x="301" y="0"/>
                  </a:lnTo>
                  <a:lnTo>
                    <a:pt x="284" y="0"/>
                  </a:lnTo>
                  <a:lnTo>
                    <a:pt x="263" y="0"/>
                  </a:lnTo>
                  <a:lnTo>
                    <a:pt x="242" y="0"/>
                  </a:lnTo>
                  <a:lnTo>
                    <a:pt x="193" y="0"/>
                  </a:lnTo>
                  <a:lnTo>
                    <a:pt x="140" y="2"/>
                  </a:lnTo>
                  <a:lnTo>
                    <a:pt x="87" y="4"/>
                  </a:lnTo>
                  <a:lnTo>
                    <a:pt x="34" y="6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41" name="Group 246"/>
            <p:cNvGrpSpPr>
              <a:grpSpLocks/>
            </p:cNvGrpSpPr>
            <p:nvPr/>
          </p:nvGrpSpPr>
          <p:grpSpPr bwMode="auto">
            <a:xfrm>
              <a:off x="4429" y="-1"/>
              <a:ext cx="1338" cy="1207"/>
              <a:chOff x="4429" y="-1"/>
              <a:chExt cx="1338" cy="1207"/>
            </a:xfrm>
          </p:grpSpPr>
          <p:sp>
            <p:nvSpPr>
              <p:cNvPr id="1257" name="Freeform 233"/>
              <p:cNvSpPr>
                <a:spLocks/>
              </p:cNvSpPr>
              <p:nvPr/>
            </p:nvSpPr>
            <p:spPr bwMode="auto">
              <a:xfrm>
                <a:off x="4453" y="-1"/>
                <a:ext cx="223" cy="73"/>
              </a:xfrm>
              <a:custGeom>
                <a:avLst/>
                <a:gdLst/>
                <a:ahLst/>
                <a:cxnLst>
                  <a:cxn ang="0">
                    <a:pos x="171" y="59"/>
                  </a:cxn>
                  <a:cxn ang="0">
                    <a:pos x="186" y="55"/>
                  </a:cxn>
                  <a:cxn ang="0">
                    <a:pos x="198" y="52"/>
                  </a:cxn>
                  <a:cxn ang="0">
                    <a:pos x="208" y="50"/>
                  </a:cxn>
                  <a:cxn ang="0">
                    <a:pos x="212" y="48"/>
                  </a:cxn>
                  <a:cxn ang="0">
                    <a:pos x="212" y="46"/>
                  </a:cxn>
                  <a:cxn ang="0">
                    <a:pos x="213" y="44"/>
                  </a:cxn>
                  <a:cxn ang="0">
                    <a:pos x="215" y="41"/>
                  </a:cxn>
                  <a:cxn ang="0">
                    <a:pos x="221" y="30"/>
                  </a:cxn>
                  <a:cxn ang="0">
                    <a:pos x="221" y="19"/>
                  </a:cxn>
                  <a:cxn ang="0">
                    <a:pos x="216" y="9"/>
                  </a:cxn>
                  <a:cxn ang="0">
                    <a:pos x="208" y="2"/>
                  </a:cxn>
                  <a:cxn ang="0">
                    <a:pos x="47" y="0"/>
                  </a:cxn>
                  <a:cxn ang="0">
                    <a:pos x="34" y="3"/>
                  </a:cxn>
                  <a:cxn ang="0">
                    <a:pos x="22" y="7"/>
                  </a:cxn>
                  <a:cxn ang="0">
                    <a:pos x="12" y="12"/>
                  </a:cxn>
                  <a:cxn ang="0">
                    <a:pos x="5" y="18"/>
                  </a:cxn>
                  <a:cxn ang="0">
                    <a:pos x="1" y="26"/>
                  </a:cxn>
                  <a:cxn ang="0">
                    <a:pos x="0" y="34"/>
                  </a:cxn>
                  <a:cxn ang="0">
                    <a:pos x="3" y="43"/>
                  </a:cxn>
                  <a:cxn ang="0">
                    <a:pos x="10" y="54"/>
                  </a:cxn>
                  <a:cxn ang="0">
                    <a:pos x="12" y="55"/>
                  </a:cxn>
                  <a:cxn ang="0">
                    <a:pos x="18" y="59"/>
                  </a:cxn>
                  <a:cxn ang="0">
                    <a:pos x="30" y="64"/>
                  </a:cxn>
                  <a:cxn ang="0">
                    <a:pos x="46" y="68"/>
                  </a:cxn>
                  <a:cxn ang="0">
                    <a:pos x="61" y="71"/>
                  </a:cxn>
                  <a:cxn ang="0">
                    <a:pos x="73" y="72"/>
                  </a:cxn>
                  <a:cxn ang="0">
                    <a:pos x="86" y="72"/>
                  </a:cxn>
                  <a:cxn ang="0">
                    <a:pos x="100" y="72"/>
                  </a:cxn>
                  <a:cxn ang="0">
                    <a:pos x="116" y="70"/>
                  </a:cxn>
                  <a:cxn ang="0">
                    <a:pos x="134" y="68"/>
                  </a:cxn>
                  <a:cxn ang="0">
                    <a:pos x="152" y="63"/>
                  </a:cxn>
                </a:cxnLst>
                <a:rect l="0" t="0" r="r" b="b"/>
                <a:pathLst>
                  <a:path w="223" h="73">
                    <a:moveTo>
                      <a:pt x="162" y="61"/>
                    </a:moveTo>
                    <a:lnTo>
                      <a:pt x="171" y="59"/>
                    </a:lnTo>
                    <a:lnTo>
                      <a:pt x="179" y="56"/>
                    </a:lnTo>
                    <a:lnTo>
                      <a:pt x="186" y="55"/>
                    </a:lnTo>
                    <a:lnTo>
                      <a:pt x="193" y="53"/>
                    </a:lnTo>
                    <a:lnTo>
                      <a:pt x="198" y="52"/>
                    </a:lnTo>
                    <a:lnTo>
                      <a:pt x="204" y="51"/>
                    </a:lnTo>
                    <a:lnTo>
                      <a:pt x="208" y="50"/>
                    </a:lnTo>
                    <a:lnTo>
                      <a:pt x="212" y="49"/>
                    </a:lnTo>
                    <a:lnTo>
                      <a:pt x="212" y="48"/>
                    </a:lnTo>
                    <a:lnTo>
                      <a:pt x="212" y="47"/>
                    </a:lnTo>
                    <a:lnTo>
                      <a:pt x="212" y="46"/>
                    </a:lnTo>
                    <a:lnTo>
                      <a:pt x="213" y="45"/>
                    </a:lnTo>
                    <a:lnTo>
                      <a:pt x="213" y="44"/>
                    </a:lnTo>
                    <a:lnTo>
                      <a:pt x="214" y="43"/>
                    </a:lnTo>
                    <a:lnTo>
                      <a:pt x="215" y="41"/>
                    </a:lnTo>
                    <a:lnTo>
                      <a:pt x="219" y="36"/>
                    </a:lnTo>
                    <a:lnTo>
                      <a:pt x="221" y="30"/>
                    </a:lnTo>
                    <a:lnTo>
                      <a:pt x="222" y="24"/>
                    </a:lnTo>
                    <a:lnTo>
                      <a:pt x="221" y="19"/>
                    </a:lnTo>
                    <a:lnTo>
                      <a:pt x="219" y="14"/>
                    </a:lnTo>
                    <a:lnTo>
                      <a:pt x="216" y="9"/>
                    </a:lnTo>
                    <a:lnTo>
                      <a:pt x="211" y="4"/>
                    </a:lnTo>
                    <a:lnTo>
                      <a:pt x="208" y="2"/>
                    </a:lnTo>
                    <a:lnTo>
                      <a:pt x="205" y="0"/>
                    </a:lnTo>
                    <a:lnTo>
                      <a:pt x="47" y="0"/>
                    </a:lnTo>
                    <a:lnTo>
                      <a:pt x="40" y="1"/>
                    </a:lnTo>
                    <a:lnTo>
                      <a:pt x="34" y="3"/>
                    </a:lnTo>
                    <a:lnTo>
                      <a:pt x="28" y="5"/>
                    </a:lnTo>
                    <a:lnTo>
                      <a:pt x="22" y="7"/>
                    </a:lnTo>
                    <a:lnTo>
                      <a:pt x="17" y="10"/>
                    </a:lnTo>
                    <a:lnTo>
                      <a:pt x="12" y="12"/>
                    </a:lnTo>
                    <a:lnTo>
                      <a:pt x="8" y="15"/>
                    </a:lnTo>
                    <a:lnTo>
                      <a:pt x="5" y="18"/>
                    </a:lnTo>
                    <a:lnTo>
                      <a:pt x="2" y="22"/>
                    </a:lnTo>
                    <a:lnTo>
                      <a:pt x="1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1" y="38"/>
                    </a:lnTo>
                    <a:lnTo>
                      <a:pt x="3" y="43"/>
                    </a:lnTo>
                    <a:lnTo>
                      <a:pt x="6" y="48"/>
                    </a:lnTo>
                    <a:lnTo>
                      <a:pt x="10" y="54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15" y="57"/>
                    </a:lnTo>
                    <a:lnTo>
                      <a:pt x="18" y="59"/>
                    </a:lnTo>
                    <a:lnTo>
                      <a:pt x="23" y="61"/>
                    </a:lnTo>
                    <a:lnTo>
                      <a:pt x="30" y="64"/>
                    </a:lnTo>
                    <a:lnTo>
                      <a:pt x="37" y="66"/>
                    </a:lnTo>
                    <a:lnTo>
                      <a:pt x="46" y="68"/>
                    </a:lnTo>
                    <a:lnTo>
                      <a:pt x="56" y="70"/>
                    </a:lnTo>
                    <a:lnTo>
                      <a:pt x="61" y="71"/>
                    </a:lnTo>
                    <a:lnTo>
                      <a:pt x="67" y="71"/>
                    </a:lnTo>
                    <a:lnTo>
                      <a:pt x="73" y="72"/>
                    </a:lnTo>
                    <a:lnTo>
                      <a:pt x="79" y="72"/>
                    </a:lnTo>
                    <a:lnTo>
                      <a:pt x="86" y="72"/>
                    </a:lnTo>
                    <a:lnTo>
                      <a:pt x="93" y="72"/>
                    </a:lnTo>
                    <a:lnTo>
                      <a:pt x="100" y="72"/>
                    </a:lnTo>
                    <a:lnTo>
                      <a:pt x="108" y="71"/>
                    </a:lnTo>
                    <a:lnTo>
                      <a:pt x="116" y="70"/>
                    </a:lnTo>
                    <a:lnTo>
                      <a:pt x="125" y="69"/>
                    </a:lnTo>
                    <a:lnTo>
                      <a:pt x="134" y="68"/>
                    </a:lnTo>
                    <a:lnTo>
                      <a:pt x="142" y="66"/>
                    </a:lnTo>
                    <a:lnTo>
                      <a:pt x="152" y="63"/>
                    </a:lnTo>
                    <a:lnTo>
                      <a:pt x="162" y="6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8" name="Freeform 234"/>
              <p:cNvSpPr>
                <a:spLocks/>
              </p:cNvSpPr>
              <p:nvPr/>
            </p:nvSpPr>
            <p:spPr bwMode="auto">
              <a:xfrm>
                <a:off x="4429" y="-1"/>
                <a:ext cx="1333" cy="1207"/>
              </a:xfrm>
              <a:custGeom>
                <a:avLst/>
                <a:gdLst/>
                <a:ahLst/>
                <a:cxnLst>
                  <a:cxn ang="0">
                    <a:pos x="1178" y="2"/>
                  </a:cxn>
                  <a:cxn ang="0">
                    <a:pos x="428" y="48"/>
                  </a:cxn>
                  <a:cxn ang="0">
                    <a:pos x="540" y="60"/>
                  </a:cxn>
                  <a:cxn ang="0">
                    <a:pos x="329" y="95"/>
                  </a:cxn>
                  <a:cxn ang="0">
                    <a:pos x="432" y="141"/>
                  </a:cxn>
                  <a:cxn ang="0">
                    <a:pos x="360" y="183"/>
                  </a:cxn>
                  <a:cxn ang="0">
                    <a:pos x="93" y="199"/>
                  </a:cxn>
                  <a:cxn ang="0">
                    <a:pos x="175" y="143"/>
                  </a:cxn>
                  <a:cxn ang="0">
                    <a:pos x="205" y="102"/>
                  </a:cxn>
                  <a:cxn ang="0">
                    <a:pos x="4" y="154"/>
                  </a:cxn>
                  <a:cxn ang="0">
                    <a:pos x="30" y="650"/>
                  </a:cxn>
                  <a:cxn ang="0">
                    <a:pos x="35" y="1004"/>
                  </a:cxn>
                  <a:cxn ang="0">
                    <a:pos x="285" y="1191"/>
                  </a:cxn>
                  <a:cxn ang="0">
                    <a:pos x="390" y="1137"/>
                  </a:cxn>
                  <a:cxn ang="0">
                    <a:pos x="353" y="911"/>
                  </a:cxn>
                  <a:cxn ang="0">
                    <a:pos x="257" y="855"/>
                  </a:cxn>
                  <a:cxn ang="0">
                    <a:pos x="248" y="950"/>
                  </a:cxn>
                  <a:cxn ang="0">
                    <a:pos x="201" y="994"/>
                  </a:cxn>
                  <a:cxn ang="0">
                    <a:pos x="184" y="1067"/>
                  </a:cxn>
                  <a:cxn ang="0">
                    <a:pos x="159" y="855"/>
                  </a:cxn>
                  <a:cxn ang="0">
                    <a:pos x="257" y="629"/>
                  </a:cxn>
                  <a:cxn ang="0">
                    <a:pos x="290" y="515"/>
                  </a:cxn>
                  <a:cxn ang="0">
                    <a:pos x="334" y="610"/>
                  </a:cxn>
                  <a:cxn ang="0">
                    <a:pos x="453" y="508"/>
                  </a:cxn>
                  <a:cxn ang="0">
                    <a:pos x="437" y="631"/>
                  </a:cxn>
                  <a:cxn ang="0">
                    <a:pos x="374" y="768"/>
                  </a:cxn>
                  <a:cxn ang="0">
                    <a:pos x="421" y="1000"/>
                  </a:cxn>
                  <a:cxn ang="0">
                    <a:pos x="530" y="1204"/>
                  </a:cxn>
                  <a:cxn ang="0">
                    <a:pos x="956" y="1189"/>
                  </a:cxn>
                  <a:cxn ang="0">
                    <a:pos x="1318" y="1148"/>
                  </a:cxn>
                  <a:cxn ang="0">
                    <a:pos x="1105" y="1075"/>
                  </a:cxn>
                  <a:cxn ang="0">
                    <a:pos x="1033" y="977"/>
                  </a:cxn>
                  <a:cxn ang="0">
                    <a:pos x="968" y="861"/>
                  </a:cxn>
                  <a:cxn ang="0">
                    <a:pos x="954" y="774"/>
                  </a:cxn>
                  <a:cxn ang="0">
                    <a:pos x="954" y="602"/>
                  </a:cxn>
                  <a:cxn ang="0">
                    <a:pos x="1073" y="625"/>
                  </a:cxn>
                  <a:cxn ang="0">
                    <a:pos x="1063" y="596"/>
                  </a:cxn>
                  <a:cxn ang="0">
                    <a:pos x="972" y="510"/>
                  </a:cxn>
                  <a:cxn ang="0">
                    <a:pos x="1073" y="562"/>
                  </a:cxn>
                  <a:cxn ang="0">
                    <a:pos x="1033" y="506"/>
                  </a:cxn>
                  <a:cxn ang="0">
                    <a:pos x="876" y="508"/>
                  </a:cxn>
                  <a:cxn ang="0">
                    <a:pos x="862" y="726"/>
                  </a:cxn>
                  <a:cxn ang="0">
                    <a:pos x="825" y="816"/>
                  </a:cxn>
                  <a:cxn ang="0">
                    <a:pos x="804" y="618"/>
                  </a:cxn>
                  <a:cxn ang="0">
                    <a:pos x="774" y="488"/>
                  </a:cxn>
                  <a:cxn ang="0">
                    <a:pos x="804" y="448"/>
                  </a:cxn>
                  <a:cxn ang="0">
                    <a:pos x="774" y="315"/>
                  </a:cxn>
                  <a:cxn ang="0">
                    <a:pos x="804" y="241"/>
                  </a:cxn>
                  <a:cxn ang="0">
                    <a:pos x="750" y="197"/>
                  </a:cxn>
                  <a:cxn ang="0">
                    <a:pos x="792" y="102"/>
                  </a:cxn>
                  <a:cxn ang="0">
                    <a:pos x="855" y="253"/>
                  </a:cxn>
                  <a:cxn ang="0">
                    <a:pos x="935" y="87"/>
                  </a:cxn>
                  <a:cxn ang="0">
                    <a:pos x="968" y="191"/>
                  </a:cxn>
                  <a:cxn ang="0">
                    <a:pos x="939" y="230"/>
                  </a:cxn>
                  <a:cxn ang="0">
                    <a:pos x="984" y="301"/>
                  </a:cxn>
                  <a:cxn ang="0">
                    <a:pos x="879" y="392"/>
                  </a:cxn>
                  <a:cxn ang="0">
                    <a:pos x="1042" y="457"/>
                  </a:cxn>
                  <a:cxn ang="0">
                    <a:pos x="1302" y="459"/>
                  </a:cxn>
                </a:cxnLst>
                <a:rect l="0" t="0" r="r" b="b"/>
                <a:pathLst>
                  <a:path w="1333" h="1207">
                    <a:moveTo>
                      <a:pt x="1323" y="185"/>
                    </a:moveTo>
                    <a:lnTo>
                      <a:pt x="1318" y="147"/>
                    </a:lnTo>
                    <a:lnTo>
                      <a:pt x="1314" y="114"/>
                    </a:lnTo>
                    <a:lnTo>
                      <a:pt x="1304" y="85"/>
                    </a:lnTo>
                    <a:lnTo>
                      <a:pt x="1292" y="62"/>
                    </a:lnTo>
                    <a:lnTo>
                      <a:pt x="1278" y="42"/>
                    </a:lnTo>
                    <a:lnTo>
                      <a:pt x="1257" y="25"/>
                    </a:lnTo>
                    <a:lnTo>
                      <a:pt x="1229" y="12"/>
                    </a:lnTo>
                    <a:lnTo>
                      <a:pt x="1197" y="2"/>
                    </a:lnTo>
                    <a:lnTo>
                      <a:pt x="1190" y="2"/>
                    </a:lnTo>
                    <a:lnTo>
                      <a:pt x="1178" y="2"/>
                    </a:lnTo>
                    <a:lnTo>
                      <a:pt x="1152" y="0"/>
                    </a:lnTo>
                    <a:lnTo>
                      <a:pt x="332" y="0"/>
                    </a:lnTo>
                    <a:lnTo>
                      <a:pt x="329" y="12"/>
                    </a:lnTo>
                    <a:lnTo>
                      <a:pt x="327" y="25"/>
                    </a:lnTo>
                    <a:lnTo>
                      <a:pt x="327" y="37"/>
                    </a:lnTo>
                    <a:lnTo>
                      <a:pt x="329" y="39"/>
                    </a:lnTo>
                    <a:lnTo>
                      <a:pt x="334" y="42"/>
                    </a:lnTo>
                    <a:lnTo>
                      <a:pt x="350" y="42"/>
                    </a:lnTo>
                    <a:lnTo>
                      <a:pt x="374" y="44"/>
                    </a:lnTo>
                    <a:lnTo>
                      <a:pt x="400" y="46"/>
                    </a:lnTo>
                    <a:lnTo>
                      <a:pt x="428" y="48"/>
                    </a:lnTo>
                    <a:lnTo>
                      <a:pt x="453" y="48"/>
                    </a:lnTo>
                    <a:lnTo>
                      <a:pt x="477" y="50"/>
                    </a:lnTo>
                    <a:lnTo>
                      <a:pt x="493" y="52"/>
                    </a:lnTo>
                    <a:lnTo>
                      <a:pt x="498" y="52"/>
                    </a:lnTo>
                    <a:lnTo>
                      <a:pt x="500" y="52"/>
                    </a:lnTo>
                    <a:lnTo>
                      <a:pt x="502" y="52"/>
                    </a:lnTo>
                    <a:lnTo>
                      <a:pt x="509" y="50"/>
                    </a:lnTo>
                    <a:lnTo>
                      <a:pt x="528" y="50"/>
                    </a:lnTo>
                    <a:lnTo>
                      <a:pt x="535" y="50"/>
                    </a:lnTo>
                    <a:lnTo>
                      <a:pt x="540" y="54"/>
                    </a:lnTo>
                    <a:lnTo>
                      <a:pt x="540" y="60"/>
                    </a:lnTo>
                    <a:lnTo>
                      <a:pt x="530" y="68"/>
                    </a:lnTo>
                    <a:lnTo>
                      <a:pt x="516" y="79"/>
                    </a:lnTo>
                    <a:lnTo>
                      <a:pt x="498" y="87"/>
                    </a:lnTo>
                    <a:lnTo>
                      <a:pt x="477" y="91"/>
                    </a:lnTo>
                    <a:lnTo>
                      <a:pt x="456" y="95"/>
                    </a:lnTo>
                    <a:lnTo>
                      <a:pt x="411" y="98"/>
                    </a:lnTo>
                    <a:lnTo>
                      <a:pt x="392" y="98"/>
                    </a:lnTo>
                    <a:lnTo>
                      <a:pt x="374" y="95"/>
                    </a:lnTo>
                    <a:lnTo>
                      <a:pt x="355" y="95"/>
                    </a:lnTo>
                    <a:lnTo>
                      <a:pt x="341" y="95"/>
                    </a:lnTo>
                    <a:lnTo>
                      <a:pt x="329" y="95"/>
                    </a:lnTo>
                    <a:lnTo>
                      <a:pt x="320" y="98"/>
                    </a:lnTo>
                    <a:lnTo>
                      <a:pt x="315" y="102"/>
                    </a:lnTo>
                    <a:lnTo>
                      <a:pt x="311" y="106"/>
                    </a:lnTo>
                    <a:lnTo>
                      <a:pt x="311" y="114"/>
                    </a:lnTo>
                    <a:lnTo>
                      <a:pt x="318" y="122"/>
                    </a:lnTo>
                    <a:lnTo>
                      <a:pt x="327" y="129"/>
                    </a:lnTo>
                    <a:lnTo>
                      <a:pt x="343" y="135"/>
                    </a:lnTo>
                    <a:lnTo>
                      <a:pt x="357" y="137"/>
                    </a:lnTo>
                    <a:lnTo>
                      <a:pt x="381" y="137"/>
                    </a:lnTo>
                    <a:lnTo>
                      <a:pt x="400" y="139"/>
                    </a:lnTo>
                    <a:lnTo>
                      <a:pt x="432" y="141"/>
                    </a:lnTo>
                    <a:lnTo>
                      <a:pt x="458" y="147"/>
                    </a:lnTo>
                    <a:lnTo>
                      <a:pt x="474" y="151"/>
                    </a:lnTo>
                    <a:lnTo>
                      <a:pt x="481" y="158"/>
                    </a:lnTo>
                    <a:lnTo>
                      <a:pt x="479" y="164"/>
                    </a:lnTo>
                    <a:lnTo>
                      <a:pt x="472" y="168"/>
                    </a:lnTo>
                    <a:lnTo>
                      <a:pt x="456" y="172"/>
                    </a:lnTo>
                    <a:lnTo>
                      <a:pt x="437" y="174"/>
                    </a:lnTo>
                    <a:lnTo>
                      <a:pt x="423" y="176"/>
                    </a:lnTo>
                    <a:lnTo>
                      <a:pt x="397" y="178"/>
                    </a:lnTo>
                    <a:lnTo>
                      <a:pt x="374" y="181"/>
                    </a:lnTo>
                    <a:lnTo>
                      <a:pt x="360" y="183"/>
                    </a:lnTo>
                    <a:lnTo>
                      <a:pt x="343" y="185"/>
                    </a:lnTo>
                    <a:lnTo>
                      <a:pt x="308" y="191"/>
                    </a:lnTo>
                    <a:lnTo>
                      <a:pt x="276" y="195"/>
                    </a:lnTo>
                    <a:lnTo>
                      <a:pt x="248" y="197"/>
                    </a:lnTo>
                    <a:lnTo>
                      <a:pt x="222" y="201"/>
                    </a:lnTo>
                    <a:lnTo>
                      <a:pt x="196" y="201"/>
                    </a:lnTo>
                    <a:lnTo>
                      <a:pt x="175" y="203"/>
                    </a:lnTo>
                    <a:lnTo>
                      <a:pt x="156" y="203"/>
                    </a:lnTo>
                    <a:lnTo>
                      <a:pt x="140" y="203"/>
                    </a:lnTo>
                    <a:lnTo>
                      <a:pt x="112" y="201"/>
                    </a:lnTo>
                    <a:lnTo>
                      <a:pt x="93" y="199"/>
                    </a:lnTo>
                    <a:lnTo>
                      <a:pt x="82" y="193"/>
                    </a:lnTo>
                    <a:lnTo>
                      <a:pt x="75" y="187"/>
                    </a:lnTo>
                    <a:lnTo>
                      <a:pt x="72" y="181"/>
                    </a:lnTo>
                    <a:lnTo>
                      <a:pt x="75" y="174"/>
                    </a:lnTo>
                    <a:lnTo>
                      <a:pt x="79" y="166"/>
                    </a:lnTo>
                    <a:lnTo>
                      <a:pt x="89" y="160"/>
                    </a:lnTo>
                    <a:lnTo>
                      <a:pt x="107" y="149"/>
                    </a:lnTo>
                    <a:lnTo>
                      <a:pt x="117" y="147"/>
                    </a:lnTo>
                    <a:lnTo>
                      <a:pt x="124" y="145"/>
                    </a:lnTo>
                    <a:lnTo>
                      <a:pt x="152" y="145"/>
                    </a:lnTo>
                    <a:lnTo>
                      <a:pt x="175" y="143"/>
                    </a:lnTo>
                    <a:lnTo>
                      <a:pt x="194" y="139"/>
                    </a:lnTo>
                    <a:lnTo>
                      <a:pt x="210" y="135"/>
                    </a:lnTo>
                    <a:lnTo>
                      <a:pt x="222" y="133"/>
                    </a:lnTo>
                    <a:lnTo>
                      <a:pt x="231" y="127"/>
                    </a:lnTo>
                    <a:lnTo>
                      <a:pt x="236" y="122"/>
                    </a:lnTo>
                    <a:lnTo>
                      <a:pt x="241" y="118"/>
                    </a:lnTo>
                    <a:lnTo>
                      <a:pt x="241" y="114"/>
                    </a:lnTo>
                    <a:lnTo>
                      <a:pt x="241" y="110"/>
                    </a:lnTo>
                    <a:lnTo>
                      <a:pt x="231" y="104"/>
                    </a:lnTo>
                    <a:lnTo>
                      <a:pt x="220" y="100"/>
                    </a:lnTo>
                    <a:lnTo>
                      <a:pt x="205" y="102"/>
                    </a:lnTo>
                    <a:lnTo>
                      <a:pt x="196" y="104"/>
                    </a:lnTo>
                    <a:lnTo>
                      <a:pt x="187" y="104"/>
                    </a:lnTo>
                    <a:lnTo>
                      <a:pt x="161" y="102"/>
                    </a:lnTo>
                    <a:lnTo>
                      <a:pt x="128" y="100"/>
                    </a:lnTo>
                    <a:lnTo>
                      <a:pt x="98" y="100"/>
                    </a:lnTo>
                    <a:lnTo>
                      <a:pt x="65" y="102"/>
                    </a:lnTo>
                    <a:lnTo>
                      <a:pt x="37" y="110"/>
                    </a:lnTo>
                    <a:lnTo>
                      <a:pt x="25" y="118"/>
                    </a:lnTo>
                    <a:lnTo>
                      <a:pt x="16" y="127"/>
                    </a:lnTo>
                    <a:lnTo>
                      <a:pt x="9" y="139"/>
                    </a:lnTo>
                    <a:lnTo>
                      <a:pt x="4" y="154"/>
                    </a:lnTo>
                    <a:lnTo>
                      <a:pt x="2" y="174"/>
                    </a:lnTo>
                    <a:lnTo>
                      <a:pt x="0" y="201"/>
                    </a:lnTo>
                    <a:lnTo>
                      <a:pt x="2" y="237"/>
                    </a:lnTo>
                    <a:lnTo>
                      <a:pt x="2" y="276"/>
                    </a:lnTo>
                    <a:lnTo>
                      <a:pt x="4" y="320"/>
                    </a:lnTo>
                    <a:lnTo>
                      <a:pt x="9" y="365"/>
                    </a:lnTo>
                    <a:lnTo>
                      <a:pt x="16" y="463"/>
                    </a:lnTo>
                    <a:lnTo>
                      <a:pt x="18" y="513"/>
                    </a:lnTo>
                    <a:lnTo>
                      <a:pt x="23" y="560"/>
                    </a:lnTo>
                    <a:lnTo>
                      <a:pt x="28" y="608"/>
                    </a:lnTo>
                    <a:lnTo>
                      <a:pt x="30" y="650"/>
                    </a:lnTo>
                    <a:lnTo>
                      <a:pt x="33" y="689"/>
                    </a:lnTo>
                    <a:lnTo>
                      <a:pt x="33" y="722"/>
                    </a:lnTo>
                    <a:lnTo>
                      <a:pt x="33" y="749"/>
                    </a:lnTo>
                    <a:lnTo>
                      <a:pt x="33" y="762"/>
                    </a:lnTo>
                    <a:lnTo>
                      <a:pt x="30" y="770"/>
                    </a:lnTo>
                    <a:lnTo>
                      <a:pt x="23" y="818"/>
                    </a:lnTo>
                    <a:lnTo>
                      <a:pt x="21" y="861"/>
                    </a:lnTo>
                    <a:lnTo>
                      <a:pt x="18" y="903"/>
                    </a:lnTo>
                    <a:lnTo>
                      <a:pt x="21" y="940"/>
                    </a:lnTo>
                    <a:lnTo>
                      <a:pt x="25" y="973"/>
                    </a:lnTo>
                    <a:lnTo>
                      <a:pt x="35" y="1004"/>
                    </a:lnTo>
                    <a:lnTo>
                      <a:pt x="44" y="1031"/>
                    </a:lnTo>
                    <a:lnTo>
                      <a:pt x="56" y="1056"/>
                    </a:lnTo>
                    <a:lnTo>
                      <a:pt x="70" y="1079"/>
                    </a:lnTo>
                    <a:lnTo>
                      <a:pt x="84" y="1100"/>
                    </a:lnTo>
                    <a:lnTo>
                      <a:pt x="100" y="1116"/>
                    </a:lnTo>
                    <a:lnTo>
                      <a:pt x="119" y="1133"/>
                    </a:lnTo>
                    <a:lnTo>
                      <a:pt x="138" y="1146"/>
                    </a:lnTo>
                    <a:lnTo>
                      <a:pt x="159" y="1156"/>
                    </a:lnTo>
                    <a:lnTo>
                      <a:pt x="198" y="1175"/>
                    </a:lnTo>
                    <a:lnTo>
                      <a:pt x="243" y="1185"/>
                    </a:lnTo>
                    <a:lnTo>
                      <a:pt x="285" y="1191"/>
                    </a:lnTo>
                    <a:lnTo>
                      <a:pt x="325" y="1193"/>
                    </a:lnTo>
                    <a:lnTo>
                      <a:pt x="360" y="1193"/>
                    </a:lnTo>
                    <a:lnTo>
                      <a:pt x="392" y="1189"/>
                    </a:lnTo>
                    <a:lnTo>
                      <a:pt x="416" y="1187"/>
                    </a:lnTo>
                    <a:lnTo>
                      <a:pt x="425" y="1185"/>
                    </a:lnTo>
                    <a:lnTo>
                      <a:pt x="432" y="1185"/>
                    </a:lnTo>
                    <a:lnTo>
                      <a:pt x="435" y="1183"/>
                    </a:lnTo>
                    <a:lnTo>
                      <a:pt x="437" y="1183"/>
                    </a:lnTo>
                    <a:lnTo>
                      <a:pt x="418" y="1168"/>
                    </a:lnTo>
                    <a:lnTo>
                      <a:pt x="402" y="1152"/>
                    </a:lnTo>
                    <a:lnTo>
                      <a:pt x="390" y="1137"/>
                    </a:lnTo>
                    <a:lnTo>
                      <a:pt x="381" y="1123"/>
                    </a:lnTo>
                    <a:lnTo>
                      <a:pt x="374" y="1108"/>
                    </a:lnTo>
                    <a:lnTo>
                      <a:pt x="369" y="1094"/>
                    </a:lnTo>
                    <a:lnTo>
                      <a:pt x="364" y="1065"/>
                    </a:lnTo>
                    <a:lnTo>
                      <a:pt x="362" y="1040"/>
                    </a:lnTo>
                    <a:lnTo>
                      <a:pt x="364" y="1017"/>
                    </a:lnTo>
                    <a:lnTo>
                      <a:pt x="367" y="996"/>
                    </a:lnTo>
                    <a:lnTo>
                      <a:pt x="367" y="977"/>
                    </a:lnTo>
                    <a:lnTo>
                      <a:pt x="362" y="953"/>
                    </a:lnTo>
                    <a:lnTo>
                      <a:pt x="357" y="930"/>
                    </a:lnTo>
                    <a:lnTo>
                      <a:pt x="353" y="911"/>
                    </a:lnTo>
                    <a:lnTo>
                      <a:pt x="348" y="892"/>
                    </a:lnTo>
                    <a:lnTo>
                      <a:pt x="343" y="878"/>
                    </a:lnTo>
                    <a:lnTo>
                      <a:pt x="341" y="865"/>
                    </a:lnTo>
                    <a:lnTo>
                      <a:pt x="332" y="847"/>
                    </a:lnTo>
                    <a:lnTo>
                      <a:pt x="325" y="834"/>
                    </a:lnTo>
                    <a:lnTo>
                      <a:pt x="315" y="828"/>
                    </a:lnTo>
                    <a:lnTo>
                      <a:pt x="308" y="826"/>
                    </a:lnTo>
                    <a:lnTo>
                      <a:pt x="299" y="828"/>
                    </a:lnTo>
                    <a:lnTo>
                      <a:pt x="280" y="838"/>
                    </a:lnTo>
                    <a:lnTo>
                      <a:pt x="266" y="847"/>
                    </a:lnTo>
                    <a:lnTo>
                      <a:pt x="257" y="855"/>
                    </a:lnTo>
                    <a:lnTo>
                      <a:pt x="252" y="861"/>
                    </a:lnTo>
                    <a:lnTo>
                      <a:pt x="248" y="870"/>
                    </a:lnTo>
                    <a:lnTo>
                      <a:pt x="248" y="876"/>
                    </a:lnTo>
                    <a:lnTo>
                      <a:pt x="252" y="890"/>
                    </a:lnTo>
                    <a:lnTo>
                      <a:pt x="259" y="911"/>
                    </a:lnTo>
                    <a:lnTo>
                      <a:pt x="262" y="926"/>
                    </a:lnTo>
                    <a:lnTo>
                      <a:pt x="262" y="938"/>
                    </a:lnTo>
                    <a:lnTo>
                      <a:pt x="262" y="944"/>
                    </a:lnTo>
                    <a:lnTo>
                      <a:pt x="257" y="948"/>
                    </a:lnTo>
                    <a:lnTo>
                      <a:pt x="255" y="950"/>
                    </a:lnTo>
                    <a:lnTo>
                      <a:pt x="248" y="950"/>
                    </a:lnTo>
                    <a:lnTo>
                      <a:pt x="241" y="946"/>
                    </a:lnTo>
                    <a:lnTo>
                      <a:pt x="227" y="938"/>
                    </a:lnTo>
                    <a:lnTo>
                      <a:pt x="215" y="926"/>
                    </a:lnTo>
                    <a:lnTo>
                      <a:pt x="205" y="917"/>
                    </a:lnTo>
                    <a:lnTo>
                      <a:pt x="201" y="915"/>
                    </a:lnTo>
                    <a:lnTo>
                      <a:pt x="201" y="913"/>
                    </a:lnTo>
                    <a:lnTo>
                      <a:pt x="189" y="921"/>
                    </a:lnTo>
                    <a:lnTo>
                      <a:pt x="184" y="936"/>
                    </a:lnTo>
                    <a:lnTo>
                      <a:pt x="182" y="950"/>
                    </a:lnTo>
                    <a:lnTo>
                      <a:pt x="187" y="967"/>
                    </a:lnTo>
                    <a:lnTo>
                      <a:pt x="201" y="994"/>
                    </a:lnTo>
                    <a:lnTo>
                      <a:pt x="210" y="1017"/>
                    </a:lnTo>
                    <a:lnTo>
                      <a:pt x="217" y="1036"/>
                    </a:lnTo>
                    <a:lnTo>
                      <a:pt x="222" y="1052"/>
                    </a:lnTo>
                    <a:lnTo>
                      <a:pt x="222" y="1063"/>
                    </a:lnTo>
                    <a:lnTo>
                      <a:pt x="222" y="1071"/>
                    </a:lnTo>
                    <a:lnTo>
                      <a:pt x="220" y="1077"/>
                    </a:lnTo>
                    <a:lnTo>
                      <a:pt x="217" y="1081"/>
                    </a:lnTo>
                    <a:lnTo>
                      <a:pt x="212" y="1081"/>
                    </a:lnTo>
                    <a:lnTo>
                      <a:pt x="208" y="1081"/>
                    </a:lnTo>
                    <a:lnTo>
                      <a:pt x="196" y="1075"/>
                    </a:lnTo>
                    <a:lnTo>
                      <a:pt x="184" y="1067"/>
                    </a:lnTo>
                    <a:lnTo>
                      <a:pt x="175" y="1056"/>
                    </a:lnTo>
                    <a:lnTo>
                      <a:pt x="161" y="1036"/>
                    </a:lnTo>
                    <a:lnTo>
                      <a:pt x="152" y="1017"/>
                    </a:lnTo>
                    <a:lnTo>
                      <a:pt x="142" y="1000"/>
                    </a:lnTo>
                    <a:lnTo>
                      <a:pt x="138" y="984"/>
                    </a:lnTo>
                    <a:lnTo>
                      <a:pt x="135" y="953"/>
                    </a:lnTo>
                    <a:lnTo>
                      <a:pt x="140" y="928"/>
                    </a:lnTo>
                    <a:lnTo>
                      <a:pt x="147" y="905"/>
                    </a:lnTo>
                    <a:lnTo>
                      <a:pt x="154" y="884"/>
                    </a:lnTo>
                    <a:lnTo>
                      <a:pt x="159" y="870"/>
                    </a:lnTo>
                    <a:lnTo>
                      <a:pt x="159" y="855"/>
                    </a:lnTo>
                    <a:lnTo>
                      <a:pt x="154" y="830"/>
                    </a:lnTo>
                    <a:lnTo>
                      <a:pt x="152" y="807"/>
                    </a:lnTo>
                    <a:lnTo>
                      <a:pt x="154" y="787"/>
                    </a:lnTo>
                    <a:lnTo>
                      <a:pt x="156" y="766"/>
                    </a:lnTo>
                    <a:lnTo>
                      <a:pt x="168" y="733"/>
                    </a:lnTo>
                    <a:lnTo>
                      <a:pt x="187" y="706"/>
                    </a:lnTo>
                    <a:lnTo>
                      <a:pt x="205" y="683"/>
                    </a:lnTo>
                    <a:lnTo>
                      <a:pt x="224" y="666"/>
                    </a:lnTo>
                    <a:lnTo>
                      <a:pt x="238" y="654"/>
                    </a:lnTo>
                    <a:lnTo>
                      <a:pt x="248" y="643"/>
                    </a:lnTo>
                    <a:lnTo>
                      <a:pt x="257" y="629"/>
                    </a:lnTo>
                    <a:lnTo>
                      <a:pt x="259" y="614"/>
                    </a:lnTo>
                    <a:lnTo>
                      <a:pt x="259" y="606"/>
                    </a:lnTo>
                    <a:lnTo>
                      <a:pt x="259" y="596"/>
                    </a:lnTo>
                    <a:lnTo>
                      <a:pt x="259" y="583"/>
                    </a:lnTo>
                    <a:lnTo>
                      <a:pt x="262" y="569"/>
                    </a:lnTo>
                    <a:lnTo>
                      <a:pt x="264" y="552"/>
                    </a:lnTo>
                    <a:lnTo>
                      <a:pt x="269" y="540"/>
                    </a:lnTo>
                    <a:lnTo>
                      <a:pt x="273" y="529"/>
                    </a:lnTo>
                    <a:lnTo>
                      <a:pt x="278" y="523"/>
                    </a:lnTo>
                    <a:lnTo>
                      <a:pt x="285" y="517"/>
                    </a:lnTo>
                    <a:lnTo>
                      <a:pt x="290" y="515"/>
                    </a:lnTo>
                    <a:lnTo>
                      <a:pt x="299" y="515"/>
                    </a:lnTo>
                    <a:lnTo>
                      <a:pt x="308" y="521"/>
                    </a:lnTo>
                    <a:lnTo>
                      <a:pt x="315" y="529"/>
                    </a:lnTo>
                    <a:lnTo>
                      <a:pt x="320" y="542"/>
                    </a:lnTo>
                    <a:lnTo>
                      <a:pt x="320" y="552"/>
                    </a:lnTo>
                    <a:lnTo>
                      <a:pt x="318" y="571"/>
                    </a:lnTo>
                    <a:lnTo>
                      <a:pt x="320" y="585"/>
                    </a:lnTo>
                    <a:lnTo>
                      <a:pt x="322" y="598"/>
                    </a:lnTo>
                    <a:lnTo>
                      <a:pt x="325" y="604"/>
                    </a:lnTo>
                    <a:lnTo>
                      <a:pt x="329" y="608"/>
                    </a:lnTo>
                    <a:lnTo>
                      <a:pt x="334" y="610"/>
                    </a:lnTo>
                    <a:lnTo>
                      <a:pt x="341" y="610"/>
                    </a:lnTo>
                    <a:lnTo>
                      <a:pt x="348" y="608"/>
                    </a:lnTo>
                    <a:lnTo>
                      <a:pt x="362" y="598"/>
                    </a:lnTo>
                    <a:lnTo>
                      <a:pt x="378" y="583"/>
                    </a:lnTo>
                    <a:lnTo>
                      <a:pt x="390" y="567"/>
                    </a:lnTo>
                    <a:lnTo>
                      <a:pt x="402" y="552"/>
                    </a:lnTo>
                    <a:lnTo>
                      <a:pt x="416" y="535"/>
                    </a:lnTo>
                    <a:lnTo>
                      <a:pt x="428" y="523"/>
                    </a:lnTo>
                    <a:lnTo>
                      <a:pt x="439" y="515"/>
                    </a:lnTo>
                    <a:lnTo>
                      <a:pt x="446" y="510"/>
                    </a:lnTo>
                    <a:lnTo>
                      <a:pt x="453" y="508"/>
                    </a:lnTo>
                    <a:lnTo>
                      <a:pt x="460" y="510"/>
                    </a:lnTo>
                    <a:lnTo>
                      <a:pt x="463" y="513"/>
                    </a:lnTo>
                    <a:lnTo>
                      <a:pt x="467" y="519"/>
                    </a:lnTo>
                    <a:lnTo>
                      <a:pt x="470" y="533"/>
                    </a:lnTo>
                    <a:lnTo>
                      <a:pt x="467" y="550"/>
                    </a:lnTo>
                    <a:lnTo>
                      <a:pt x="465" y="564"/>
                    </a:lnTo>
                    <a:lnTo>
                      <a:pt x="460" y="575"/>
                    </a:lnTo>
                    <a:lnTo>
                      <a:pt x="451" y="589"/>
                    </a:lnTo>
                    <a:lnTo>
                      <a:pt x="442" y="604"/>
                    </a:lnTo>
                    <a:lnTo>
                      <a:pt x="437" y="618"/>
                    </a:lnTo>
                    <a:lnTo>
                      <a:pt x="437" y="631"/>
                    </a:lnTo>
                    <a:lnTo>
                      <a:pt x="442" y="652"/>
                    </a:lnTo>
                    <a:lnTo>
                      <a:pt x="444" y="672"/>
                    </a:lnTo>
                    <a:lnTo>
                      <a:pt x="442" y="691"/>
                    </a:lnTo>
                    <a:lnTo>
                      <a:pt x="435" y="708"/>
                    </a:lnTo>
                    <a:lnTo>
                      <a:pt x="428" y="722"/>
                    </a:lnTo>
                    <a:lnTo>
                      <a:pt x="421" y="733"/>
                    </a:lnTo>
                    <a:lnTo>
                      <a:pt x="414" y="741"/>
                    </a:lnTo>
                    <a:lnTo>
                      <a:pt x="409" y="743"/>
                    </a:lnTo>
                    <a:lnTo>
                      <a:pt x="397" y="749"/>
                    </a:lnTo>
                    <a:lnTo>
                      <a:pt x="381" y="760"/>
                    </a:lnTo>
                    <a:lnTo>
                      <a:pt x="374" y="768"/>
                    </a:lnTo>
                    <a:lnTo>
                      <a:pt x="367" y="778"/>
                    </a:lnTo>
                    <a:lnTo>
                      <a:pt x="364" y="791"/>
                    </a:lnTo>
                    <a:lnTo>
                      <a:pt x="362" y="805"/>
                    </a:lnTo>
                    <a:lnTo>
                      <a:pt x="367" y="824"/>
                    </a:lnTo>
                    <a:lnTo>
                      <a:pt x="374" y="843"/>
                    </a:lnTo>
                    <a:lnTo>
                      <a:pt x="392" y="886"/>
                    </a:lnTo>
                    <a:lnTo>
                      <a:pt x="402" y="909"/>
                    </a:lnTo>
                    <a:lnTo>
                      <a:pt x="411" y="928"/>
                    </a:lnTo>
                    <a:lnTo>
                      <a:pt x="416" y="944"/>
                    </a:lnTo>
                    <a:lnTo>
                      <a:pt x="418" y="959"/>
                    </a:lnTo>
                    <a:lnTo>
                      <a:pt x="421" y="1000"/>
                    </a:lnTo>
                    <a:lnTo>
                      <a:pt x="423" y="1038"/>
                    </a:lnTo>
                    <a:lnTo>
                      <a:pt x="430" y="1069"/>
                    </a:lnTo>
                    <a:lnTo>
                      <a:pt x="437" y="1098"/>
                    </a:lnTo>
                    <a:lnTo>
                      <a:pt x="446" y="1121"/>
                    </a:lnTo>
                    <a:lnTo>
                      <a:pt x="456" y="1141"/>
                    </a:lnTo>
                    <a:lnTo>
                      <a:pt x="467" y="1158"/>
                    </a:lnTo>
                    <a:lnTo>
                      <a:pt x="479" y="1172"/>
                    </a:lnTo>
                    <a:lnTo>
                      <a:pt x="493" y="1183"/>
                    </a:lnTo>
                    <a:lnTo>
                      <a:pt x="505" y="1191"/>
                    </a:lnTo>
                    <a:lnTo>
                      <a:pt x="519" y="1199"/>
                    </a:lnTo>
                    <a:lnTo>
                      <a:pt x="530" y="1204"/>
                    </a:lnTo>
                    <a:lnTo>
                      <a:pt x="554" y="1206"/>
                    </a:lnTo>
                    <a:lnTo>
                      <a:pt x="575" y="1206"/>
                    </a:lnTo>
                    <a:lnTo>
                      <a:pt x="589" y="1206"/>
                    </a:lnTo>
                    <a:lnTo>
                      <a:pt x="610" y="1204"/>
                    </a:lnTo>
                    <a:lnTo>
                      <a:pt x="638" y="1204"/>
                    </a:lnTo>
                    <a:lnTo>
                      <a:pt x="673" y="1202"/>
                    </a:lnTo>
                    <a:lnTo>
                      <a:pt x="713" y="1199"/>
                    </a:lnTo>
                    <a:lnTo>
                      <a:pt x="755" y="1199"/>
                    </a:lnTo>
                    <a:lnTo>
                      <a:pt x="804" y="1197"/>
                    </a:lnTo>
                    <a:lnTo>
                      <a:pt x="853" y="1195"/>
                    </a:lnTo>
                    <a:lnTo>
                      <a:pt x="956" y="1189"/>
                    </a:lnTo>
                    <a:lnTo>
                      <a:pt x="1056" y="1185"/>
                    </a:lnTo>
                    <a:lnTo>
                      <a:pt x="1103" y="1181"/>
                    </a:lnTo>
                    <a:lnTo>
                      <a:pt x="1148" y="1179"/>
                    </a:lnTo>
                    <a:lnTo>
                      <a:pt x="1190" y="1177"/>
                    </a:lnTo>
                    <a:lnTo>
                      <a:pt x="1225" y="1172"/>
                    </a:lnTo>
                    <a:lnTo>
                      <a:pt x="1255" y="1170"/>
                    </a:lnTo>
                    <a:lnTo>
                      <a:pt x="1278" y="1166"/>
                    </a:lnTo>
                    <a:lnTo>
                      <a:pt x="1295" y="1162"/>
                    </a:lnTo>
                    <a:lnTo>
                      <a:pt x="1306" y="1158"/>
                    </a:lnTo>
                    <a:lnTo>
                      <a:pt x="1314" y="1152"/>
                    </a:lnTo>
                    <a:lnTo>
                      <a:pt x="1318" y="1148"/>
                    </a:lnTo>
                    <a:lnTo>
                      <a:pt x="1318" y="1141"/>
                    </a:lnTo>
                    <a:lnTo>
                      <a:pt x="1314" y="1137"/>
                    </a:lnTo>
                    <a:lnTo>
                      <a:pt x="1306" y="1133"/>
                    </a:lnTo>
                    <a:lnTo>
                      <a:pt x="1299" y="1127"/>
                    </a:lnTo>
                    <a:lnTo>
                      <a:pt x="1276" y="1121"/>
                    </a:lnTo>
                    <a:lnTo>
                      <a:pt x="1253" y="1114"/>
                    </a:lnTo>
                    <a:lnTo>
                      <a:pt x="1232" y="1112"/>
                    </a:lnTo>
                    <a:lnTo>
                      <a:pt x="1190" y="1108"/>
                    </a:lnTo>
                    <a:lnTo>
                      <a:pt x="1155" y="1100"/>
                    </a:lnTo>
                    <a:lnTo>
                      <a:pt x="1127" y="1087"/>
                    </a:lnTo>
                    <a:lnTo>
                      <a:pt x="1105" y="1075"/>
                    </a:lnTo>
                    <a:lnTo>
                      <a:pt x="1089" y="1060"/>
                    </a:lnTo>
                    <a:lnTo>
                      <a:pt x="1080" y="1048"/>
                    </a:lnTo>
                    <a:lnTo>
                      <a:pt x="1075" y="1040"/>
                    </a:lnTo>
                    <a:lnTo>
                      <a:pt x="1073" y="1036"/>
                    </a:lnTo>
                    <a:lnTo>
                      <a:pt x="1073" y="1033"/>
                    </a:lnTo>
                    <a:lnTo>
                      <a:pt x="1073" y="1027"/>
                    </a:lnTo>
                    <a:lnTo>
                      <a:pt x="1068" y="1019"/>
                    </a:lnTo>
                    <a:lnTo>
                      <a:pt x="1066" y="1009"/>
                    </a:lnTo>
                    <a:lnTo>
                      <a:pt x="1056" y="996"/>
                    </a:lnTo>
                    <a:lnTo>
                      <a:pt x="1047" y="986"/>
                    </a:lnTo>
                    <a:lnTo>
                      <a:pt x="1033" y="977"/>
                    </a:lnTo>
                    <a:lnTo>
                      <a:pt x="1014" y="971"/>
                    </a:lnTo>
                    <a:lnTo>
                      <a:pt x="991" y="963"/>
                    </a:lnTo>
                    <a:lnTo>
                      <a:pt x="972" y="955"/>
                    </a:lnTo>
                    <a:lnTo>
                      <a:pt x="958" y="946"/>
                    </a:lnTo>
                    <a:lnTo>
                      <a:pt x="949" y="938"/>
                    </a:lnTo>
                    <a:lnTo>
                      <a:pt x="942" y="928"/>
                    </a:lnTo>
                    <a:lnTo>
                      <a:pt x="939" y="917"/>
                    </a:lnTo>
                    <a:lnTo>
                      <a:pt x="939" y="907"/>
                    </a:lnTo>
                    <a:lnTo>
                      <a:pt x="942" y="899"/>
                    </a:lnTo>
                    <a:lnTo>
                      <a:pt x="954" y="878"/>
                    </a:lnTo>
                    <a:lnTo>
                      <a:pt x="968" y="861"/>
                    </a:lnTo>
                    <a:lnTo>
                      <a:pt x="986" y="847"/>
                    </a:lnTo>
                    <a:lnTo>
                      <a:pt x="1000" y="836"/>
                    </a:lnTo>
                    <a:lnTo>
                      <a:pt x="1010" y="830"/>
                    </a:lnTo>
                    <a:lnTo>
                      <a:pt x="1017" y="826"/>
                    </a:lnTo>
                    <a:lnTo>
                      <a:pt x="1017" y="822"/>
                    </a:lnTo>
                    <a:lnTo>
                      <a:pt x="1014" y="818"/>
                    </a:lnTo>
                    <a:lnTo>
                      <a:pt x="1010" y="813"/>
                    </a:lnTo>
                    <a:lnTo>
                      <a:pt x="1005" y="809"/>
                    </a:lnTo>
                    <a:lnTo>
                      <a:pt x="986" y="799"/>
                    </a:lnTo>
                    <a:lnTo>
                      <a:pt x="968" y="787"/>
                    </a:lnTo>
                    <a:lnTo>
                      <a:pt x="954" y="774"/>
                    </a:lnTo>
                    <a:lnTo>
                      <a:pt x="942" y="760"/>
                    </a:lnTo>
                    <a:lnTo>
                      <a:pt x="935" y="743"/>
                    </a:lnTo>
                    <a:lnTo>
                      <a:pt x="930" y="724"/>
                    </a:lnTo>
                    <a:lnTo>
                      <a:pt x="928" y="703"/>
                    </a:lnTo>
                    <a:lnTo>
                      <a:pt x="928" y="681"/>
                    </a:lnTo>
                    <a:lnTo>
                      <a:pt x="928" y="656"/>
                    </a:lnTo>
                    <a:lnTo>
                      <a:pt x="928" y="643"/>
                    </a:lnTo>
                    <a:lnTo>
                      <a:pt x="930" y="633"/>
                    </a:lnTo>
                    <a:lnTo>
                      <a:pt x="937" y="616"/>
                    </a:lnTo>
                    <a:lnTo>
                      <a:pt x="944" y="606"/>
                    </a:lnTo>
                    <a:lnTo>
                      <a:pt x="954" y="602"/>
                    </a:lnTo>
                    <a:lnTo>
                      <a:pt x="963" y="600"/>
                    </a:lnTo>
                    <a:lnTo>
                      <a:pt x="970" y="602"/>
                    </a:lnTo>
                    <a:lnTo>
                      <a:pt x="975" y="604"/>
                    </a:lnTo>
                    <a:lnTo>
                      <a:pt x="977" y="604"/>
                    </a:lnTo>
                    <a:lnTo>
                      <a:pt x="982" y="606"/>
                    </a:lnTo>
                    <a:lnTo>
                      <a:pt x="991" y="608"/>
                    </a:lnTo>
                    <a:lnTo>
                      <a:pt x="1003" y="612"/>
                    </a:lnTo>
                    <a:lnTo>
                      <a:pt x="1021" y="618"/>
                    </a:lnTo>
                    <a:lnTo>
                      <a:pt x="1038" y="623"/>
                    </a:lnTo>
                    <a:lnTo>
                      <a:pt x="1056" y="625"/>
                    </a:lnTo>
                    <a:lnTo>
                      <a:pt x="1073" y="625"/>
                    </a:lnTo>
                    <a:lnTo>
                      <a:pt x="1087" y="620"/>
                    </a:lnTo>
                    <a:lnTo>
                      <a:pt x="1096" y="614"/>
                    </a:lnTo>
                    <a:lnTo>
                      <a:pt x="1103" y="608"/>
                    </a:lnTo>
                    <a:lnTo>
                      <a:pt x="1105" y="602"/>
                    </a:lnTo>
                    <a:lnTo>
                      <a:pt x="1105" y="598"/>
                    </a:lnTo>
                    <a:lnTo>
                      <a:pt x="1103" y="591"/>
                    </a:lnTo>
                    <a:lnTo>
                      <a:pt x="1101" y="589"/>
                    </a:lnTo>
                    <a:lnTo>
                      <a:pt x="1096" y="589"/>
                    </a:lnTo>
                    <a:lnTo>
                      <a:pt x="1089" y="591"/>
                    </a:lnTo>
                    <a:lnTo>
                      <a:pt x="1080" y="594"/>
                    </a:lnTo>
                    <a:lnTo>
                      <a:pt x="1063" y="596"/>
                    </a:lnTo>
                    <a:lnTo>
                      <a:pt x="1045" y="594"/>
                    </a:lnTo>
                    <a:lnTo>
                      <a:pt x="1021" y="589"/>
                    </a:lnTo>
                    <a:lnTo>
                      <a:pt x="1000" y="581"/>
                    </a:lnTo>
                    <a:lnTo>
                      <a:pt x="979" y="573"/>
                    </a:lnTo>
                    <a:lnTo>
                      <a:pt x="965" y="558"/>
                    </a:lnTo>
                    <a:lnTo>
                      <a:pt x="956" y="542"/>
                    </a:lnTo>
                    <a:lnTo>
                      <a:pt x="954" y="525"/>
                    </a:lnTo>
                    <a:lnTo>
                      <a:pt x="956" y="517"/>
                    </a:lnTo>
                    <a:lnTo>
                      <a:pt x="961" y="510"/>
                    </a:lnTo>
                    <a:lnTo>
                      <a:pt x="965" y="510"/>
                    </a:lnTo>
                    <a:lnTo>
                      <a:pt x="972" y="510"/>
                    </a:lnTo>
                    <a:lnTo>
                      <a:pt x="979" y="515"/>
                    </a:lnTo>
                    <a:lnTo>
                      <a:pt x="986" y="517"/>
                    </a:lnTo>
                    <a:lnTo>
                      <a:pt x="991" y="519"/>
                    </a:lnTo>
                    <a:lnTo>
                      <a:pt x="1000" y="525"/>
                    </a:lnTo>
                    <a:lnTo>
                      <a:pt x="1007" y="531"/>
                    </a:lnTo>
                    <a:lnTo>
                      <a:pt x="1017" y="537"/>
                    </a:lnTo>
                    <a:lnTo>
                      <a:pt x="1026" y="544"/>
                    </a:lnTo>
                    <a:lnTo>
                      <a:pt x="1035" y="548"/>
                    </a:lnTo>
                    <a:lnTo>
                      <a:pt x="1047" y="554"/>
                    </a:lnTo>
                    <a:lnTo>
                      <a:pt x="1059" y="558"/>
                    </a:lnTo>
                    <a:lnTo>
                      <a:pt x="1073" y="562"/>
                    </a:lnTo>
                    <a:lnTo>
                      <a:pt x="1080" y="562"/>
                    </a:lnTo>
                    <a:lnTo>
                      <a:pt x="1082" y="560"/>
                    </a:lnTo>
                    <a:lnTo>
                      <a:pt x="1080" y="554"/>
                    </a:lnTo>
                    <a:lnTo>
                      <a:pt x="1077" y="550"/>
                    </a:lnTo>
                    <a:lnTo>
                      <a:pt x="1075" y="546"/>
                    </a:lnTo>
                    <a:lnTo>
                      <a:pt x="1073" y="544"/>
                    </a:lnTo>
                    <a:lnTo>
                      <a:pt x="1068" y="540"/>
                    </a:lnTo>
                    <a:lnTo>
                      <a:pt x="1063" y="535"/>
                    </a:lnTo>
                    <a:lnTo>
                      <a:pt x="1056" y="527"/>
                    </a:lnTo>
                    <a:lnTo>
                      <a:pt x="1047" y="519"/>
                    </a:lnTo>
                    <a:lnTo>
                      <a:pt x="1033" y="506"/>
                    </a:lnTo>
                    <a:lnTo>
                      <a:pt x="1019" y="496"/>
                    </a:lnTo>
                    <a:lnTo>
                      <a:pt x="1005" y="488"/>
                    </a:lnTo>
                    <a:lnTo>
                      <a:pt x="989" y="484"/>
                    </a:lnTo>
                    <a:lnTo>
                      <a:pt x="972" y="481"/>
                    </a:lnTo>
                    <a:lnTo>
                      <a:pt x="942" y="481"/>
                    </a:lnTo>
                    <a:lnTo>
                      <a:pt x="909" y="484"/>
                    </a:lnTo>
                    <a:lnTo>
                      <a:pt x="897" y="486"/>
                    </a:lnTo>
                    <a:lnTo>
                      <a:pt x="888" y="488"/>
                    </a:lnTo>
                    <a:lnTo>
                      <a:pt x="881" y="492"/>
                    </a:lnTo>
                    <a:lnTo>
                      <a:pt x="879" y="498"/>
                    </a:lnTo>
                    <a:lnTo>
                      <a:pt x="876" y="508"/>
                    </a:lnTo>
                    <a:lnTo>
                      <a:pt x="876" y="510"/>
                    </a:lnTo>
                    <a:lnTo>
                      <a:pt x="876" y="513"/>
                    </a:lnTo>
                    <a:lnTo>
                      <a:pt x="876" y="517"/>
                    </a:lnTo>
                    <a:lnTo>
                      <a:pt x="876" y="527"/>
                    </a:lnTo>
                    <a:lnTo>
                      <a:pt x="874" y="542"/>
                    </a:lnTo>
                    <a:lnTo>
                      <a:pt x="872" y="564"/>
                    </a:lnTo>
                    <a:lnTo>
                      <a:pt x="869" y="594"/>
                    </a:lnTo>
                    <a:lnTo>
                      <a:pt x="867" y="625"/>
                    </a:lnTo>
                    <a:lnTo>
                      <a:pt x="865" y="664"/>
                    </a:lnTo>
                    <a:lnTo>
                      <a:pt x="862" y="706"/>
                    </a:lnTo>
                    <a:lnTo>
                      <a:pt x="862" y="726"/>
                    </a:lnTo>
                    <a:lnTo>
                      <a:pt x="860" y="747"/>
                    </a:lnTo>
                    <a:lnTo>
                      <a:pt x="858" y="764"/>
                    </a:lnTo>
                    <a:lnTo>
                      <a:pt x="855" y="778"/>
                    </a:lnTo>
                    <a:lnTo>
                      <a:pt x="853" y="803"/>
                    </a:lnTo>
                    <a:lnTo>
                      <a:pt x="846" y="820"/>
                    </a:lnTo>
                    <a:lnTo>
                      <a:pt x="841" y="828"/>
                    </a:lnTo>
                    <a:lnTo>
                      <a:pt x="837" y="834"/>
                    </a:lnTo>
                    <a:lnTo>
                      <a:pt x="832" y="834"/>
                    </a:lnTo>
                    <a:lnTo>
                      <a:pt x="830" y="832"/>
                    </a:lnTo>
                    <a:lnTo>
                      <a:pt x="827" y="826"/>
                    </a:lnTo>
                    <a:lnTo>
                      <a:pt x="825" y="816"/>
                    </a:lnTo>
                    <a:lnTo>
                      <a:pt x="820" y="803"/>
                    </a:lnTo>
                    <a:lnTo>
                      <a:pt x="818" y="789"/>
                    </a:lnTo>
                    <a:lnTo>
                      <a:pt x="816" y="762"/>
                    </a:lnTo>
                    <a:lnTo>
                      <a:pt x="813" y="749"/>
                    </a:lnTo>
                    <a:lnTo>
                      <a:pt x="813" y="741"/>
                    </a:lnTo>
                    <a:lnTo>
                      <a:pt x="813" y="730"/>
                    </a:lnTo>
                    <a:lnTo>
                      <a:pt x="811" y="716"/>
                    </a:lnTo>
                    <a:lnTo>
                      <a:pt x="809" y="697"/>
                    </a:lnTo>
                    <a:lnTo>
                      <a:pt x="806" y="674"/>
                    </a:lnTo>
                    <a:lnTo>
                      <a:pt x="804" y="647"/>
                    </a:lnTo>
                    <a:lnTo>
                      <a:pt x="804" y="618"/>
                    </a:lnTo>
                    <a:lnTo>
                      <a:pt x="804" y="558"/>
                    </a:lnTo>
                    <a:lnTo>
                      <a:pt x="806" y="544"/>
                    </a:lnTo>
                    <a:lnTo>
                      <a:pt x="809" y="531"/>
                    </a:lnTo>
                    <a:lnTo>
                      <a:pt x="809" y="523"/>
                    </a:lnTo>
                    <a:lnTo>
                      <a:pt x="811" y="515"/>
                    </a:lnTo>
                    <a:lnTo>
                      <a:pt x="813" y="504"/>
                    </a:lnTo>
                    <a:lnTo>
                      <a:pt x="813" y="500"/>
                    </a:lnTo>
                    <a:lnTo>
                      <a:pt x="809" y="498"/>
                    </a:lnTo>
                    <a:lnTo>
                      <a:pt x="802" y="496"/>
                    </a:lnTo>
                    <a:lnTo>
                      <a:pt x="790" y="494"/>
                    </a:lnTo>
                    <a:lnTo>
                      <a:pt x="774" y="488"/>
                    </a:lnTo>
                    <a:lnTo>
                      <a:pt x="755" y="479"/>
                    </a:lnTo>
                    <a:lnTo>
                      <a:pt x="745" y="471"/>
                    </a:lnTo>
                    <a:lnTo>
                      <a:pt x="741" y="465"/>
                    </a:lnTo>
                    <a:lnTo>
                      <a:pt x="741" y="457"/>
                    </a:lnTo>
                    <a:lnTo>
                      <a:pt x="743" y="450"/>
                    </a:lnTo>
                    <a:lnTo>
                      <a:pt x="750" y="446"/>
                    </a:lnTo>
                    <a:lnTo>
                      <a:pt x="757" y="444"/>
                    </a:lnTo>
                    <a:lnTo>
                      <a:pt x="764" y="442"/>
                    </a:lnTo>
                    <a:lnTo>
                      <a:pt x="781" y="444"/>
                    </a:lnTo>
                    <a:lnTo>
                      <a:pt x="797" y="448"/>
                    </a:lnTo>
                    <a:lnTo>
                      <a:pt x="804" y="448"/>
                    </a:lnTo>
                    <a:lnTo>
                      <a:pt x="811" y="448"/>
                    </a:lnTo>
                    <a:lnTo>
                      <a:pt x="816" y="446"/>
                    </a:lnTo>
                    <a:lnTo>
                      <a:pt x="818" y="440"/>
                    </a:lnTo>
                    <a:lnTo>
                      <a:pt x="825" y="403"/>
                    </a:lnTo>
                    <a:lnTo>
                      <a:pt x="825" y="369"/>
                    </a:lnTo>
                    <a:lnTo>
                      <a:pt x="825" y="357"/>
                    </a:lnTo>
                    <a:lnTo>
                      <a:pt x="820" y="344"/>
                    </a:lnTo>
                    <a:lnTo>
                      <a:pt x="813" y="336"/>
                    </a:lnTo>
                    <a:lnTo>
                      <a:pt x="804" y="330"/>
                    </a:lnTo>
                    <a:lnTo>
                      <a:pt x="785" y="322"/>
                    </a:lnTo>
                    <a:lnTo>
                      <a:pt x="774" y="315"/>
                    </a:lnTo>
                    <a:lnTo>
                      <a:pt x="767" y="309"/>
                    </a:lnTo>
                    <a:lnTo>
                      <a:pt x="767" y="303"/>
                    </a:lnTo>
                    <a:lnTo>
                      <a:pt x="769" y="299"/>
                    </a:lnTo>
                    <a:lnTo>
                      <a:pt x="776" y="293"/>
                    </a:lnTo>
                    <a:lnTo>
                      <a:pt x="790" y="286"/>
                    </a:lnTo>
                    <a:lnTo>
                      <a:pt x="797" y="282"/>
                    </a:lnTo>
                    <a:lnTo>
                      <a:pt x="804" y="274"/>
                    </a:lnTo>
                    <a:lnTo>
                      <a:pt x="806" y="266"/>
                    </a:lnTo>
                    <a:lnTo>
                      <a:pt x="809" y="255"/>
                    </a:lnTo>
                    <a:lnTo>
                      <a:pt x="806" y="247"/>
                    </a:lnTo>
                    <a:lnTo>
                      <a:pt x="804" y="241"/>
                    </a:lnTo>
                    <a:lnTo>
                      <a:pt x="797" y="239"/>
                    </a:lnTo>
                    <a:lnTo>
                      <a:pt x="785" y="241"/>
                    </a:lnTo>
                    <a:lnTo>
                      <a:pt x="764" y="245"/>
                    </a:lnTo>
                    <a:lnTo>
                      <a:pt x="750" y="243"/>
                    </a:lnTo>
                    <a:lnTo>
                      <a:pt x="738" y="237"/>
                    </a:lnTo>
                    <a:lnTo>
                      <a:pt x="734" y="230"/>
                    </a:lnTo>
                    <a:lnTo>
                      <a:pt x="731" y="220"/>
                    </a:lnTo>
                    <a:lnTo>
                      <a:pt x="734" y="212"/>
                    </a:lnTo>
                    <a:lnTo>
                      <a:pt x="736" y="203"/>
                    </a:lnTo>
                    <a:lnTo>
                      <a:pt x="741" y="199"/>
                    </a:lnTo>
                    <a:lnTo>
                      <a:pt x="750" y="197"/>
                    </a:lnTo>
                    <a:lnTo>
                      <a:pt x="755" y="195"/>
                    </a:lnTo>
                    <a:lnTo>
                      <a:pt x="759" y="191"/>
                    </a:lnTo>
                    <a:lnTo>
                      <a:pt x="764" y="187"/>
                    </a:lnTo>
                    <a:lnTo>
                      <a:pt x="767" y="178"/>
                    </a:lnTo>
                    <a:lnTo>
                      <a:pt x="767" y="166"/>
                    </a:lnTo>
                    <a:lnTo>
                      <a:pt x="764" y="149"/>
                    </a:lnTo>
                    <a:lnTo>
                      <a:pt x="764" y="133"/>
                    </a:lnTo>
                    <a:lnTo>
                      <a:pt x="769" y="118"/>
                    </a:lnTo>
                    <a:lnTo>
                      <a:pt x="774" y="110"/>
                    </a:lnTo>
                    <a:lnTo>
                      <a:pt x="783" y="104"/>
                    </a:lnTo>
                    <a:lnTo>
                      <a:pt x="792" y="102"/>
                    </a:lnTo>
                    <a:lnTo>
                      <a:pt x="802" y="106"/>
                    </a:lnTo>
                    <a:lnTo>
                      <a:pt x="811" y="114"/>
                    </a:lnTo>
                    <a:lnTo>
                      <a:pt x="816" y="129"/>
                    </a:lnTo>
                    <a:lnTo>
                      <a:pt x="818" y="149"/>
                    </a:lnTo>
                    <a:lnTo>
                      <a:pt x="823" y="170"/>
                    </a:lnTo>
                    <a:lnTo>
                      <a:pt x="830" y="193"/>
                    </a:lnTo>
                    <a:lnTo>
                      <a:pt x="834" y="216"/>
                    </a:lnTo>
                    <a:lnTo>
                      <a:pt x="841" y="234"/>
                    </a:lnTo>
                    <a:lnTo>
                      <a:pt x="848" y="247"/>
                    </a:lnTo>
                    <a:lnTo>
                      <a:pt x="851" y="251"/>
                    </a:lnTo>
                    <a:lnTo>
                      <a:pt x="855" y="253"/>
                    </a:lnTo>
                    <a:lnTo>
                      <a:pt x="858" y="251"/>
                    </a:lnTo>
                    <a:lnTo>
                      <a:pt x="860" y="249"/>
                    </a:lnTo>
                    <a:lnTo>
                      <a:pt x="867" y="239"/>
                    </a:lnTo>
                    <a:lnTo>
                      <a:pt x="872" y="222"/>
                    </a:lnTo>
                    <a:lnTo>
                      <a:pt x="881" y="203"/>
                    </a:lnTo>
                    <a:lnTo>
                      <a:pt x="888" y="181"/>
                    </a:lnTo>
                    <a:lnTo>
                      <a:pt x="897" y="158"/>
                    </a:lnTo>
                    <a:lnTo>
                      <a:pt x="907" y="135"/>
                    </a:lnTo>
                    <a:lnTo>
                      <a:pt x="916" y="116"/>
                    </a:lnTo>
                    <a:lnTo>
                      <a:pt x="925" y="100"/>
                    </a:lnTo>
                    <a:lnTo>
                      <a:pt x="935" y="87"/>
                    </a:lnTo>
                    <a:lnTo>
                      <a:pt x="944" y="81"/>
                    </a:lnTo>
                    <a:lnTo>
                      <a:pt x="954" y="81"/>
                    </a:lnTo>
                    <a:lnTo>
                      <a:pt x="963" y="83"/>
                    </a:lnTo>
                    <a:lnTo>
                      <a:pt x="970" y="89"/>
                    </a:lnTo>
                    <a:lnTo>
                      <a:pt x="975" y="95"/>
                    </a:lnTo>
                    <a:lnTo>
                      <a:pt x="975" y="106"/>
                    </a:lnTo>
                    <a:lnTo>
                      <a:pt x="975" y="114"/>
                    </a:lnTo>
                    <a:lnTo>
                      <a:pt x="970" y="133"/>
                    </a:lnTo>
                    <a:lnTo>
                      <a:pt x="965" y="147"/>
                    </a:lnTo>
                    <a:lnTo>
                      <a:pt x="965" y="172"/>
                    </a:lnTo>
                    <a:lnTo>
                      <a:pt x="968" y="191"/>
                    </a:lnTo>
                    <a:lnTo>
                      <a:pt x="975" y="203"/>
                    </a:lnTo>
                    <a:lnTo>
                      <a:pt x="984" y="212"/>
                    </a:lnTo>
                    <a:lnTo>
                      <a:pt x="993" y="216"/>
                    </a:lnTo>
                    <a:lnTo>
                      <a:pt x="1000" y="218"/>
                    </a:lnTo>
                    <a:lnTo>
                      <a:pt x="1003" y="218"/>
                    </a:lnTo>
                    <a:lnTo>
                      <a:pt x="1000" y="220"/>
                    </a:lnTo>
                    <a:lnTo>
                      <a:pt x="996" y="224"/>
                    </a:lnTo>
                    <a:lnTo>
                      <a:pt x="982" y="230"/>
                    </a:lnTo>
                    <a:lnTo>
                      <a:pt x="972" y="230"/>
                    </a:lnTo>
                    <a:lnTo>
                      <a:pt x="961" y="230"/>
                    </a:lnTo>
                    <a:lnTo>
                      <a:pt x="939" y="230"/>
                    </a:lnTo>
                    <a:lnTo>
                      <a:pt x="925" y="232"/>
                    </a:lnTo>
                    <a:lnTo>
                      <a:pt x="921" y="239"/>
                    </a:lnTo>
                    <a:lnTo>
                      <a:pt x="918" y="247"/>
                    </a:lnTo>
                    <a:lnTo>
                      <a:pt x="923" y="257"/>
                    </a:lnTo>
                    <a:lnTo>
                      <a:pt x="930" y="266"/>
                    </a:lnTo>
                    <a:lnTo>
                      <a:pt x="939" y="272"/>
                    </a:lnTo>
                    <a:lnTo>
                      <a:pt x="949" y="278"/>
                    </a:lnTo>
                    <a:lnTo>
                      <a:pt x="961" y="282"/>
                    </a:lnTo>
                    <a:lnTo>
                      <a:pt x="968" y="286"/>
                    </a:lnTo>
                    <a:lnTo>
                      <a:pt x="979" y="293"/>
                    </a:lnTo>
                    <a:lnTo>
                      <a:pt x="984" y="301"/>
                    </a:lnTo>
                    <a:lnTo>
                      <a:pt x="982" y="305"/>
                    </a:lnTo>
                    <a:lnTo>
                      <a:pt x="975" y="309"/>
                    </a:lnTo>
                    <a:lnTo>
                      <a:pt x="965" y="313"/>
                    </a:lnTo>
                    <a:lnTo>
                      <a:pt x="939" y="315"/>
                    </a:lnTo>
                    <a:lnTo>
                      <a:pt x="916" y="318"/>
                    </a:lnTo>
                    <a:lnTo>
                      <a:pt x="900" y="326"/>
                    </a:lnTo>
                    <a:lnTo>
                      <a:pt x="890" y="338"/>
                    </a:lnTo>
                    <a:lnTo>
                      <a:pt x="886" y="349"/>
                    </a:lnTo>
                    <a:lnTo>
                      <a:pt x="881" y="359"/>
                    </a:lnTo>
                    <a:lnTo>
                      <a:pt x="879" y="378"/>
                    </a:lnTo>
                    <a:lnTo>
                      <a:pt x="879" y="392"/>
                    </a:lnTo>
                    <a:lnTo>
                      <a:pt x="879" y="407"/>
                    </a:lnTo>
                    <a:lnTo>
                      <a:pt x="881" y="417"/>
                    </a:lnTo>
                    <a:lnTo>
                      <a:pt x="886" y="425"/>
                    </a:lnTo>
                    <a:lnTo>
                      <a:pt x="890" y="432"/>
                    </a:lnTo>
                    <a:lnTo>
                      <a:pt x="902" y="440"/>
                    </a:lnTo>
                    <a:lnTo>
                      <a:pt x="916" y="442"/>
                    </a:lnTo>
                    <a:lnTo>
                      <a:pt x="928" y="442"/>
                    </a:lnTo>
                    <a:lnTo>
                      <a:pt x="937" y="440"/>
                    </a:lnTo>
                    <a:lnTo>
                      <a:pt x="939" y="440"/>
                    </a:lnTo>
                    <a:lnTo>
                      <a:pt x="991" y="450"/>
                    </a:lnTo>
                    <a:lnTo>
                      <a:pt x="1042" y="457"/>
                    </a:lnTo>
                    <a:lnTo>
                      <a:pt x="1096" y="461"/>
                    </a:lnTo>
                    <a:lnTo>
                      <a:pt x="1148" y="461"/>
                    </a:lnTo>
                    <a:lnTo>
                      <a:pt x="1192" y="461"/>
                    </a:lnTo>
                    <a:lnTo>
                      <a:pt x="1211" y="459"/>
                    </a:lnTo>
                    <a:lnTo>
                      <a:pt x="1227" y="459"/>
                    </a:lnTo>
                    <a:lnTo>
                      <a:pt x="1239" y="459"/>
                    </a:lnTo>
                    <a:lnTo>
                      <a:pt x="1248" y="457"/>
                    </a:lnTo>
                    <a:lnTo>
                      <a:pt x="1255" y="457"/>
                    </a:lnTo>
                    <a:lnTo>
                      <a:pt x="1257" y="457"/>
                    </a:lnTo>
                    <a:lnTo>
                      <a:pt x="1283" y="461"/>
                    </a:lnTo>
                    <a:lnTo>
                      <a:pt x="1302" y="459"/>
                    </a:lnTo>
                    <a:lnTo>
                      <a:pt x="1318" y="452"/>
                    </a:lnTo>
                    <a:lnTo>
                      <a:pt x="1332" y="440"/>
                    </a:lnTo>
                    <a:lnTo>
                      <a:pt x="1332" y="249"/>
                    </a:lnTo>
                    <a:lnTo>
                      <a:pt x="1325" y="216"/>
                    </a:lnTo>
                    <a:lnTo>
                      <a:pt x="1323" y="18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" name="Freeform 235"/>
              <p:cNvSpPr>
                <a:spLocks/>
              </p:cNvSpPr>
              <p:nvPr/>
            </p:nvSpPr>
            <p:spPr bwMode="auto">
              <a:xfrm>
                <a:off x="4758" y="633"/>
                <a:ext cx="62" cy="112"/>
              </a:xfrm>
              <a:custGeom>
                <a:avLst/>
                <a:gdLst/>
                <a:ahLst/>
                <a:cxnLst>
                  <a:cxn ang="0">
                    <a:pos x="56" y="8"/>
                  </a:cxn>
                  <a:cxn ang="0">
                    <a:pos x="53" y="3"/>
                  </a:cxn>
                  <a:cxn ang="0">
                    <a:pos x="48" y="1"/>
                  </a:cxn>
                  <a:cxn ang="0">
                    <a:pos x="42" y="0"/>
                  </a:cxn>
                  <a:cxn ang="0">
                    <a:pos x="36" y="1"/>
                  </a:cxn>
                  <a:cxn ang="0">
                    <a:pos x="29" y="4"/>
                  </a:cxn>
                  <a:cxn ang="0">
                    <a:pos x="22" y="8"/>
                  </a:cxn>
                  <a:cxn ang="0">
                    <a:pos x="15" y="14"/>
                  </a:cxn>
                  <a:cxn ang="0">
                    <a:pos x="9" y="21"/>
                  </a:cxn>
                  <a:cxn ang="0">
                    <a:pos x="5" y="30"/>
                  </a:cxn>
                  <a:cxn ang="0">
                    <a:pos x="1" y="40"/>
                  </a:cxn>
                  <a:cxn ang="0">
                    <a:pos x="0" y="51"/>
                  </a:cxn>
                  <a:cxn ang="0">
                    <a:pos x="0" y="63"/>
                  </a:cxn>
                  <a:cxn ang="0">
                    <a:pos x="3" y="75"/>
                  </a:cxn>
                  <a:cxn ang="0">
                    <a:pos x="7" y="86"/>
                  </a:cxn>
                  <a:cxn ang="0">
                    <a:pos x="11" y="93"/>
                  </a:cxn>
                  <a:cxn ang="0">
                    <a:pos x="16" y="100"/>
                  </a:cxn>
                  <a:cxn ang="0">
                    <a:pos x="21" y="107"/>
                  </a:cxn>
                  <a:cxn ang="0">
                    <a:pos x="25" y="111"/>
                  </a:cxn>
                  <a:cxn ang="0">
                    <a:pos x="26" y="110"/>
                  </a:cxn>
                  <a:cxn ang="0">
                    <a:pos x="29" y="109"/>
                  </a:cxn>
                  <a:cxn ang="0">
                    <a:pos x="35" y="105"/>
                  </a:cxn>
                  <a:cxn ang="0">
                    <a:pos x="41" y="99"/>
                  </a:cxn>
                  <a:cxn ang="0">
                    <a:pos x="45" y="95"/>
                  </a:cxn>
                  <a:cxn ang="0">
                    <a:pos x="49" y="89"/>
                  </a:cxn>
                  <a:cxn ang="0">
                    <a:pos x="53" y="83"/>
                  </a:cxn>
                  <a:cxn ang="0">
                    <a:pos x="56" y="75"/>
                  </a:cxn>
                  <a:cxn ang="0">
                    <a:pos x="58" y="66"/>
                  </a:cxn>
                  <a:cxn ang="0">
                    <a:pos x="60" y="57"/>
                  </a:cxn>
                  <a:cxn ang="0">
                    <a:pos x="61" y="45"/>
                  </a:cxn>
                  <a:cxn ang="0">
                    <a:pos x="60" y="33"/>
                  </a:cxn>
                  <a:cxn ang="0">
                    <a:pos x="58" y="19"/>
                  </a:cxn>
                </a:cxnLst>
                <a:rect l="0" t="0" r="r" b="b"/>
                <a:pathLst>
                  <a:path w="62" h="112">
                    <a:moveTo>
                      <a:pt x="57" y="11"/>
                    </a:moveTo>
                    <a:lnTo>
                      <a:pt x="56" y="8"/>
                    </a:lnTo>
                    <a:lnTo>
                      <a:pt x="55" y="5"/>
                    </a:lnTo>
                    <a:lnTo>
                      <a:pt x="53" y="3"/>
                    </a:lnTo>
                    <a:lnTo>
                      <a:pt x="51" y="2"/>
                    </a:lnTo>
                    <a:lnTo>
                      <a:pt x="48" y="1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6" y="1"/>
                    </a:lnTo>
                    <a:lnTo>
                      <a:pt x="32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2" y="8"/>
                    </a:lnTo>
                    <a:lnTo>
                      <a:pt x="19" y="11"/>
                    </a:lnTo>
                    <a:lnTo>
                      <a:pt x="15" y="14"/>
                    </a:lnTo>
                    <a:lnTo>
                      <a:pt x="12" y="18"/>
                    </a:lnTo>
                    <a:lnTo>
                      <a:pt x="9" y="21"/>
                    </a:lnTo>
                    <a:lnTo>
                      <a:pt x="7" y="25"/>
                    </a:lnTo>
                    <a:lnTo>
                      <a:pt x="5" y="30"/>
                    </a:lnTo>
                    <a:lnTo>
                      <a:pt x="3" y="35"/>
                    </a:lnTo>
                    <a:lnTo>
                      <a:pt x="1" y="40"/>
                    </a:lnTo>
                    <a:lnTo>
                      <a:pt x="0" y="45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3"/>
                    </a:lnTo>
                    <a:lnTo>
                      <a:pt x="2" y="69"/>
                    </a:lnTo>
                    <a:lnTo>
                      <a:pt x="3" y="75"/>
                    </a:lnTo>
                    <a:lnTo>
                      <a:pt x="6" y="82"/>
                    </a:lnTo>
                    <a:lnTo>
                      <a:pt x="7" y="86"/>
                    </a:lnTo>
                    <a:lnTo>
                      <a:pt x="9" y="89"/>
                    </a:lnTo>
                    <a:lnTo>
                      <a:pt x="11" y="93"/>
                    </a:lnTo>
                    <a:lnTo>
                      <a:pt x="13" y="96"/>
                    </a:lnTo>
                    <a:lnTo>
                      <a:pt x="16" y="100"/>
                    </a:lnTo>
                    <a:lnTo>
                      <a:pt x="18" y="103"/>
                    </a:lnTo>
                    <a:lnTo>
                      <a:pt x="21" y="107"/>
                    </a:lnTo>
                    <a:lnTo>
                      <a:pt x="24" y="111"/>
                    </a:lnTo>
                    <a:lnTo>
                      <a:pt x="25" y="111"/>
                    </a:lnTo>
                    <a:lnTo>
                      <a:pt x="25" y="110"/>
                    </a:lnTo>
                    <a:lnTo>
                      <a:pt x="26" y="110"/>
                    </a:lnTo>
                    <a:lnTo>
                      <a:pt x="27" y="110"/>
                    </a:lnTo>
                    <a:lnTo>
                      <a:pt x="29" y="109"/>
                    </a:lnTo>
                    <a:lnTo>
                      <a:pt x="32" y="107"/>
                    </a:lnTo>
                    <a:lnTo>
                      <a:pt x="35" y="105"/>
                    </a:lnTo>
                    <a:lnTo>
                      <a:pt x="39" y="101"/>
                    </a:lnTo>
                    <a:lnTo>
                      <a:pt x="41" y="99"/>
                    </a:lnTo>
                    <a:lnTo>
                      <a:pt x="43" y="97"/>
                    </a:lnTo>
                    <a:lnTo>
                      <a:pt x="45" y="95"/>
                    </a:lnTo>
                    <a:lnTo>
                      <a:pt x="47" y="92"/>
                    </a:lnTo>
                    <a:lnTo>
                      <a:pt x="49" y="89"/>
                    </a:lnTo>
                    <a:lnTo>
                      <a:pt x="51" y="86"/>
                    </a:lnTo>
                    <a:lnTo>
                      <a:pt x="53" y="83"/>
                    </a:lnTo>
                    <a:lnTo>
                      <a:pt x="54" y="79"/>
                    </a:lnTo>
                    <a:lnTo>
                      <a:pt x="56" y="75"/>
                    </a:lnTo>
                    <a:lnTo>
                      <a:pt x="57" y="71"/>
                    </a:lnTo>
                    <a:lnTo>
                      <a:pt x="58" y="66"/>
                    </a:lnTo>
                    <a:lnTo>
                      <a:pt x="59" y="62"/>
                    </a:lnTo>
                    <a:lnTo>
                      <a:pt x="60" y="57"/>
                    </a:lnTo>
                    <a:lnTo>
                      <a:pt x="60" y="51"/>
                    </a:lnTo>
                    <a:lnTo>
                      <a:pt x="61" y="45"/>
                    </a:lnTo>
                    <a:lnTo>
                      <a:pt x="60" y="39"/>
                    </a:lnTo>
                    <a:lnTo>
                      <a:pt x="60" y="33"/>
                    </a:lnTo>
                    <a:lnTo>
                      <a:pt x="60" y="26"/>
                    </a:lnTo>
                    <a:lnTo>
                      <a:pt x="58" y="19"/>
                    </a:lnTo>
                    <a:lnTo>
                      <a:pt x="57" y="1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0" name="Freeform 236"/>
              <p:cNvSpPr>
                <a:spLocks/>
              </p:cNvSpPr>
              <p:nvPr/>
            </p:nvSpPr>
            <p:spPr bwMode="auto">
              <a:xfrm>
                <a:off x="4622" y="693"/>
                <a:ext cx="86" cy="147"/>
              </a:xfrm>
              <a:custGeom>
                <a:avLst/>
                <a:gdLst/>
                <a:ahLst/>
                <a:cxnLst>
                  <a:cxn ang="0">
                    <a:pos x="29" y="43"/>
                  </a:cxn>
                  <a:cxn ang="0">
                    <a:pos x="21" y="54"/>
                  </a:cxn>
                  <a:cxn ang="0">
                    <a:pos x="15" y="64"/>
                  </a:cxn>
                  <a:cxn ang="0">
                    <a:pos x="10" y="74"/>
                  </a:cxn>
                  <a:cxn ang="0">
                    <a:pos x="6" y="82"/>
                  </a:cxn>
                  <a:cxn ang="0">
                    <a:pos x="3" y="90"/>
                  </a:cxn>
                  <a:cxn ang="0">
                    <a:pos x="1" y="97"/>
                  </a:cxn>
                  <a:cxn ang="0">
                    <a:pos x="0" y="104"/>
                  </a:cxn>
                  <a:cxn ang="0">
                    <a:pos x="0" y="109"/>
                  </a:cxn>
                  <a:cxn ang="0">
                    <a:pos x="1" y="117"/>
                  </a:cxn>
                  <a:cxn ang="0">
                    <a:pos x="5" y="126"/>
                  </a:cxn>
                  <a:cxn ang="0">
                    <a:pos x="9" y="132"/>
                  </a:cxn>
                  <a:cxn ang="0">
                    <a:pos x="15" y="138"/>
                  </a:cxn>
                  <a:cxn ang="0">
                    <a:pos x="21" y="143"/>
                  </a:cxn>
                  <a:cxn ang="0">
                    <a:pos x="29" y="145"/>
                  </a:cxn>
                  <a:cxn ang="0">
                    <a:pos x="37" y="145"/>
                  </a:cxn>
                  <a:cxn ang="0">
                    <a:pos x="46" y="141"/>
                  </a:cxn>
                  <a:cxn ang="0">
                    <a:pos x="56" y="134"/>
                  </a:cxn>
                  <a:cxn ang="0">
                    <a:pos x="61" y="128"/>
                  </a:cxn>
                  <a:cxn ang="0">
                    <a:pos x="66" y="121"/>
                  </a:cxn>
                  <a:cxn ang="0">
                    <a:pos x="71" y="113"/>
                  </a:cxn>
                  <a:cxn ang="0">
                    <a:pos x="76" y="103"/>
                  </a:cxn>
                  <a:cxn ang="0">
                    <a:pos x="80" y="93"/>
                  </a:cxn>
                  <a:cxn ang="0">
                    <a:pos x="85" y="80"/>
                  </a:cxn>
                  <a:cxn ang="0">
                    <a:pos x="83" y="77"/>
                  </a:cxn>
                  <a:cxn ang="0">
                    <a:pos x="81" y="71"/>
                  </a:cxn>
                  <a:cxn ang="0">
                    <a:pos x="78" y="65"/>
                  </a:cxn>
                  <a:cxn ang="0">
                    <a:pos x="76" y="57"/>
                  </a:cxn>
                  <a:cxn ang="0">
                    <a:pos x="74" y="48"/>
                  </a:cxn>
                  <a:cxn ang="0">
                    <a:pos x="74" y="40"/>
                  </a:cxn>
                  <a:cxn ang="0">
                    <a:pos x="75" y="34"/>
                  </a:cxn>
                  <a:cxn ang="0">
                    <a:pos x="77" y="31"/>
                  </a:cxn>
                  <a:cxn ang="0">
                    <a:pos x="80" y="25"/>
                  </a:cxn>
                  <a:cxn ang="0">
                    <a:pos x="82" y="17"/>
                  </a:cxn>
                  <a:cxn ang="0">
                    <a:pos x="82" y="9"/>
                  </a:cxn>
                  <a:cxn ang="0">
                    <a:pos x="79" y="3"/>
                  </a:cxn>
                  <a:cxn ang="0">
                    <a:pos x="77" y="1"/>
                  </a:cxn>
                  <a:cxn ang="0">
                    <a:pos x="74" y="0"/>
                  </a:cxn>
                  <a:cxn ang="0">
                    <a:pos x="71" y="0"/>
                  </a:cxn>
                  <a:cxn ang="0">
                    <a:pos x="66" y="2"/>
                  </a:cxn>
                  <a:cxn ang="0">
                    <a:pos x="61" y="5"/>
                  </a:cxn>
                  <a:cxn ang="0">
                    <a:pos x="55" y="10"/>
                  </a:cxn>
                  <a:cxn ang="0">
                    <a:pos x="49" y="17"/>
                  </a:cxn>
                  <a:cxn ang="0">
                    <a:pos x="41" y="26"/>
                  </a:cxn>
                  <a:cxn ang="0">
                    <a:pos x="33" y="37"/>
                  </a:cxn>
                </a:cxnLst>
                <a:rect l="0" t="0" r="r" b="b"/>
                <a:pathLst>
                  <a:path w="86" h="147">
                    <a:moveTo>
                      <a:pt x="33" y="37"/>
                    </a:moveTo>
                    <a:lnTo>
                      <a:pt x="29" y="43"/>
                    </a:lnTo>
                    <a:lnTo>
                      <a:pt x="25" y="49"/>
                    </a:lnTo>
                    <a:lnTo>
                      <a:pt x="21" y="54"/>
                    </a:lnTo>
                    <a:lnTo>
                      <a:pt x="18" y="59"/>
                    </a:lnTo>
                    <a:lnTo>
                      <a:pt x="15" y="64"/>
                    </a:lnTo>
                    <a:lnTo>
                      <a:pt x="12" y="69"/>
                    </a:lnTo>
                    <a:lnTo>
                      <a:pt x="10" y="74"/>
                    </a:lnTo>
                    <a:lnTo>
                      <a:pt x="8" y="78"/>
                    </a:lnTo>
                    <a:lnTo>
                      <a:pt x="6" y="82"/>
                    </a:lnTo>
                    <a:lnTo>
                      <a:pt x="4" y="86"/>
                    </a:lnTo>
                    <a:lnTo>
                      <a:pt x="3" y="90"/>
                    </a:lnTo>
                    <a:lnTo>
                      <a:pt x="2" y="94"/>
                    </a:lnTo>
                    <a:lnTo>
                      <a:pt x="1" y="97"/>
                    </a:lnTo>
                    <a:lnTo>
                      <a:pt x="1" y="100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1" y="112"/>
                    </a:lnTo>
                    <a:lnTo>
                      <a:pt x="1" y="117"/>
                    </a:lnTo>
                    <a:lnTo>
                      <a:pt x="3" y="121"/>
                    </a:lnTo>
                    <a:lnTo>
                      <a:pt x="5" y="126"/>
                    </a:lnTo>
                    <a:lnTo>
                      <a:pt x="7" y="129"/>
                    </a:lnTo>
                    <a:lnTo>
                      <a:pt x="9" y="132"/>
                    </a:lnTo>
                    <a:lnTo>
                      <a:pt x="12" y="135"/>
                    </a:lnTo>
                    <a:lnTo>
                      <a:pt x="15" y="138"/>
                    </a:lnTo>
                    <a:lnTo>
                      <a:pt x="18" y="141"/>
                    </a:lnTo>
                    <a:lnTo>
                      <a:pt x="21" y="143"/>
                    </a:lnTo>
                    <a:lnTo>
                      <a:pt x="25" y="144"/>
                    </a:lnTo>
                    <a:lnTo>
                      <a:pt x="29" y="145"/>
                    </a:lnTo>
                    <a:lnTo>
                      <a:pt x="33" y="146"/>
                    </a:lnTo>
                    <a:lnTo>
                      <a:pt x="37" y="145"/>
                    </a:lnTo>
                    <a:lnTo>
                      <a:pt x="42" y="144"/>
                    </a:lnTo>
                    <a:lnTo>
                      <a:pt x="46" y="141"/>
                    </a:lnTo>
                    <a:lnTo>
                      <a:pt x="51" y="138"/>
                    </a:lnTo>
                    <a:lnTo>
                      <a:pt x="56" y="134"/>
                    </a:lnTo>
                    <a:lnTo>
                      <a:pt x="58" y="131"/>
                    </a:lnTo>
                    <a:lnTo>
                      <a:pt x="61" y="128"/>
                    </a:lnTo>
                    <a:lnTo>
                      <a:pt x="63" y="125"/>
                    </a:lnTo>
                    <a:lnTo>
                      <a:pt x="66" y="121"/>
                    </a:lnTo>
                    <a:lnTo>
                      <a:pt x="68" y="117"/>
                    </a:lnTo>
                    <a:lnTo>
                      <a:pt x="71" y="113"/>
                    </a:lnTo>
                    <a:lnTo>
                      <a:pt x="73" y="108"/>
                    </a:lnTo>
                    <a:lnTo>
                      <a:pt x="76" y="103"/>
                    </a:lnTo>
                    <a:lnTo>
                      <a:pt x="78" y="98"/>
                    </a:lnTo>
                    <a:lnTo>
                      <a:pt x="80" y="93"/>
                    </a:lnTo>
                    <a:lnTo>
                      <a:pt x="83" y="86"/>
                    </a:lnTo>
                    <a:lnTo>
                      <a:pt x="85" y="80"/>
                    </a:lnTo>
                    <a:lnTo>
                      <a:pt x="84" y="78"/>
                    </a:lnTo>
                    <a:lnTo>
                      <a:pt x="83" y="77"/>
                    </a:lnTo>
                    <a:lnTo>
                      <a:pt x="82" y="74"/>
                    </a:lnTo>
                    <a:lnTo>
                      <a:pt x="81" y="71"/>
                    </a:lnTo>
                    <a:lnTo>
                      <a:pt x="79" y="68"/>
                    </a:lnTo>
                    <a:lnTo>
                      <a:pt x="78" y="65"/>
                    </a:lnTo>
                    <a:lnTo>
                      <a:pt x="77" y="61"/>
                    </a:lnTo>
                    <a:lnTo>
                      <a:pt x="76" y="57"/>
                    </a:lnTo>
                    <a:lnTo>
                      <a:pt x="75" y="53"/>
                    </a:lnTo>
                    <a:lnTo>
                      <a:pt x="74" y="48"/>
                    </a:lnTo>
                    <a:lnTo>
                      <a:pt x="74" y="44"/>
                    </a:lnTo>
                    <a:lnTo>
                      <a:pt x="74" y="40"/>
                    </a:lnTo>
                    <a:lnTo>
                      <a:pt x="75" y="36"/>
                    </a:lnTo>
                    <a:lnTo>
                      <a:pt x="75" y="34"/>
                    </a:lnTo>
                    <a:lnTo>
                      <a:pt x="76" y="32"/>
                    </a:lnTo>
                    <a:lnTo>
                      <a:pt x="77" y="31"/>
                    </a:lnTo>
                    <a:lnTo>
                      <a:pt x="78" y="29"/>
                    </a:lnTo>
                    <a:lnTo>
                      <a:pt x="80" y="25"/>
                    </a:lnTo>
                    <a:lnTo>
                      <a:pt x="81" y="21"/>
                    </a:lnTo>
                    <a:lnTo>
                      <a:pt x="82" y="17"/>
                    </a:lnTo>
                    <a:lnTo>
                      <a:pt x="82" y="13"/>
                    </a:lnTo>
                    <a:lnTo>
                      <a:pt x="82" y="9"/>
                    </a:lnTo>
                    <a:lnTo>
                      <a:pt x="81" y="6"/>
                    </a:lnTo>
                    <a:lnTo>
                      <a:pt x="79" y="3"/>
                    </a:lnTo>
                    <a:lnTo>
                      <a:pt x="78" y="2"/>
                    </a:lnTo>
                    <a:lnTo>
                      <a:pt x="77" y="1"/>
                    </a:lnTo>
                    <a:lnTo>
                      <a:pt x="76" y="1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1"/>
                    </a:lnTo>
                    <a:lnTo>
                      <a:pt x="66" y="2"/>
                    </a:lnTo>
                    <a:lnTo>
                      <a:pt x="64" y="4"/>
                    </a:lnTo>
                    <a:lnTo>
                      <a:pt x="61" y="5"/>
                    </a:lnTo>
                    <a:lnTo>
                      <a:pt x="58" y="7"/>
                    </a:lnTo>
                    <a:lnTo>
                      <a:pt x="55" y="10"/>
                    </a:lnTo>
                    <a:lnTo>
                      <a:pt x="52" y="13"/>
                    </a:lnTo>
                    <a:lnTo>
                      <a:pt x="49" y="17"/>
                    </a:lnTo>
                    <a:lnTo>
                      <a:pt x="45" y="21"/>
                    </a:lnTo>
                    <a:lnTo>
                      <a:pt x="41" y="26"/>
                    </a:lnTo>
                    <a:lnTo>
                      <a:pt x="37" y="31"/>
                    </a:lnTo>
                    <a:lnTo>
                      <a:pt x="33" y="3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1" name="Freeform 237"/>
              <p:cNvSpPr>
                <a:spLocks/>
              </p:cNvSpPr>
              <p:nvPr/>
            </p:nvSpPr>
            <p:spPr bwMode="auto">
              <a:xfrm>
                <a:off x="4548" y="308"/>
                <a:ext cx="307" cy="134"/>
              </a:xfrm>
              <a:custGeom>
                <a:avLst/>
                <a:gdLst/>
                <a:ahLst/>
                <a:cxnLst>
                  <a:cxn ang="0">
                    <a:pos x="270" y="4"/>
                  </a:cxn>
                  <a:cxn ang="0">
                    <a:pos x="255" y="6"/>
                  </a:cxn>
                  <a:cxn ang="0">
                    <a:pos x="233" y="7"/>
                  </a:cxn>
                  <a:cxn ang="0">
                    <a:pos x="178" y="7"/>
                  </a:cxn>
                  <a:cxn ang="0">
                    <a:pos x="120" y="5"/>
                  </a:cxn>
                  <a:cxn ang="0">
                    <a:pos x="87" y="4"/>
                  </a:cxn>
                  <a:cxn ang="0">
                    <a:pos x="69" y="3"/>
                  </a:cxn>
                  <a:cxn ang="0">
                    <a:pos x="57" y="2"/>
                  </a:cxn>
                  <a:cxn ang="0">
                    <a:pos x="46" y="2"/>
                  </a:cxn>
                  <a:cxn ang="0">
                    <a:pos x="32" y="2"/>
                  </a:cxn>
                  <a:cxn ang="0">
                    <a:pos x="19" y="6"/>
                  </a:cxn>
                  <a:cxn ang="0">
                    <a:pos x="11" y="13"/>
                  </a:cxn>
                  <a:cxn ang="0">
                    <a:pos x="6" y="20"/>
                  </a:cxn>
                  <a:cxn ang="0">
                    <a:pos x="3" y="30"/>
                  </a:cxn>
                  <a:cxn ang="0">
                    <a:pos x="0" y="43"/>
                  </a:cxn>
                  <a:cxn ang="0">
                    <a:pos x="0" y="61"/>
                  </a:cxn>
                  <a:cxn ang="0">
                    <a:pos x="4" y="83"/>
                  </a:cxn>
                  <a:cxn ang="0">
                    <a:pos x="12" y="100"/>
                  </a:cxn>
                  <a:cxn ang="0">
                    <a:pos x="25" y="112"/>
                  </a:cxn>
                  <a:cxn ang="0">
                    <a:pos x="42" y="121"/>
                  </a:cxn>
                  <a:cxn ang="0">
                    <a:pos x="59" y="128"/>
                  </a:cxn>
                  <a:cxn ang="0">
                    <a:pos x="85" y="132"/>
                  </a:cxn>
                  <a:cxn ang="0">
                    <a:pos x="120" y="133"/>
                  </a:cxn>
                  <a:cxn ang="0">
                    <a:pos x="145" y="133"/>
                  </a:cxn>
                  <a:cxn ang="0">
                    <a:pos x="162" y="131"/>
                  </a:cxn>
                  <a:cxn ang="0">
                    <a:pos x="190" y="123"/>
                  </a:cxn>
                  <a:cxn ang="0">
                    <a:pos x="207" y="119"/>
                  </a:cxn>
                  <a:cxn ang="0">
                    <a:pos x="224" y="119"/>
                  </a:cxn>
                  <a:cxn ang="0">
                    <a:pos x="236" y="123"/>
                  </a:cxn>
                  <a:cxn ang="0">
                    <a:pos x="239" y="126"/>
                  </a:cxn>
                  <a:cxn ang="0">
                    <a:pos x="250" y="131"/>
                  </a:cxn>
                  <a:cxn ang="0">
                    <a:pos x="261" y="132"/>
                  </a:cxn>
                  <a:cxn ang="0">
                    <a:pos x="271" y="128"/>
                  </a:cxn>
                  <a:cxn ang="0">
                    <a:pos x="277" y="121"/>
                  </a:cxn>
                  <a:cxn ang="0">
                    <a:pos x="290" y="95"/>
                  </a:cxn>
                  <a:cxn ang="0">
                    <a:pos x="299" y="73"/>
                  </a:cxn>
                  <a:cxn ang="0">
                    <a:pos x="304" y="54"/>
                  </a:cxn>
                  <a:cxn ang="0">
                    <a:pos x="306" y="38"/>
                  </a:cxn>
                  <a:cxn ang="0">
                    <a:pos x="305" y="25"/>
                  </a:cxn>
                  <a:cxn ang="0">
                    <a:pos x="302" y="15"/>
                  </a:cxn>
                  <a:cxn ang="0">
                    <a:pos x="297" y="8"/>
                  </a:cxn>
                  <a:cxn ang="0">
                    <a:pos x="291" y="3"/>
                  </a:cxn>
                  <a:cxn ang="0">
                    <a:pos x="285" y="1"/>
                  </a:cxn>
                  <a:cxn ang="0">
                    <a:pos x="279" y="1"/>
                  </a:cxn>
                </a:cxnLst>
                <a:rect l="0" t="0" r="r" b="b"/>
                <a:pathLst>
                  <a:path w="307" h="134">
                    <a:moveTo>
                      <a:pt x="275" y="2"/>
                    </a:moveTo>
                    <a:lnTo>
                      <a:pt x="273" y="3"/>
                    </a:lnTo>
                    <a:lnTo>
                      <a:pt x="270" y="4"/>
                    </a:lnTo>
                    <a:lnTo>
                      <a:pt x="265" y="5"/>
                    </a:lnTo>
                    <a:lnTo>
                      <a:pt x="261" y="6"/>
                    </a:lnTo>
                    <a:lnTo>
                      <a:pt x="255" y="6"/>
                    </a:lnTo>
                    <a:lnTo>
                      <a:pt x="248" y="7"/>
                    </a:lnTo>
                    <a:lnTo>
                      <a:pt x="241" y="7"/>
                    </a:lnTo>
                    <a:lnTo>
                      <a:pt x="233" y="7"/>
                    </a:lnTo>
                    <a:lnTo>
                      <a:pt x="216" y="7"/>
                    </a:lnTo>
                    <a:lnTo>
                      <a:pt x="197" y="7"/>
                    </a:lnTo>
                    <a:lnTo>
                      <a:pt x="178" y="7"/>
                    </a:lnTo>
                    <a:lnTo>
                      <a:pt x="158" y="7"/>
                    </a:lnTo>
                    <a:lnTo>
                      <a:pt x="139" y="6"/>
                    </a:lnTo>
                    <a:lnTo>
                      <a:pt x="120" y="5"/>
                    </a:lnTo>
                    <a:lnTo>
                      <a:pt x="103" y="5"/>
                    </a:lnTo>
                    <a:lnTo>
                      <a:pt x="95" y="4"/>
                    </a:lnTo>
                    <a:lnTo>
                      <a:pt x="87" y="4"/>
                    </a:lnTo>
                    <a:lnTo>
                      <a:pt x="80" y="3"/>
                    </a:lnTo>
                    <a:lnTo>
                      <a:pt x="74" y="3"/>
                    </a:lnTo>
                    <a:lnTo>
                      <a:pt x="69" y="3"/>
                    </a:lnTo>
                    <a:lnTo>
                      <a:pt x="64" y="3"/>
                    </a:lnTo>
                    <a:lnTo>
                      <a:pt x="60" y="2"/>
                    </a:lnTo>
                    <a:lnTo>
                      <a:pt x="57" y="2"/>
                    </a:lnTo>
                    <a:lnTo>
                      <a:pt x="56" y="2"/>
                    </a:lnTo>
                    <a:lnTo>
                      <a:pt x="55" y="2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37" y="2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19" y="6"/>
                    </a:lnTo>
                    <a:lnTo>
                      <a:pt x="16" y="8"/>
                    </a:lnTo>
                    <a:lnTo>
                      <a:pt x="12" y="11"/>
                    </a:lnTo>
                    <a:lnTo>
                      <a:pt x="11" y="13"/>
                    </a:lnTo>
                    <a:lnTo>
                      <a:pt x="9" y="15"/>
                    </a:lnTo>
                    <a:lnTo>
                      <a:pt x="7" y="18"/>
                    </a:lnTo>
                    <a:lnTo>
                      <a:pt x="6" y="20"/>
                    </a:lnTo>
                    <a:lnTo>
                      <a:pt x="5" y="23"/>
                    </a:lnTo>
                    <a:lnTo>
                      <a:pt x="4" y="26"/>
                    </a:lnTo>
                    <a:lnTo>
                      <a:pt x="3" y="30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3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0" y="61"/>
                    </a:lnTo>
                    <a:lnTo>
                      <a:pt x="0" y="69"/>
                    </a:lnTo>
                    <a:lnTo>
                      <a:pt x="1" y="76"/>
                    </a:lnTo>
                    <a:lnTo>
                      <a:pt x="4" y="83"/>
                    </a:lnTo>
                    <a:lnTo>
                      <a:pt x="6" y="89"/>
                    </a:lnTo>
                    <a:lnTo>
                      <a:pt x="9" y="95"/>
                    </a:lnTo>
                    <a:lnTo>
                      <a:pt x="12" y="100"/>
                    </a:lnTo>
                    <a:lnTo>
                      <a:pt x="16" y="104"/>
                    </a:lnTo>
                    <a:lnTo>
                      <a:pt x="20" y="109"/>
                    </a:lnTo>
                    <a:lnTo>
                      <a:pt x="25" y="112"/>
                    </a:lnTo>
                    <a:lnTo>
                      <a:pt x="30" y="116"/>
                    </a:lnTo>
                    <a:lnTo>
                      <a:pt x="36" y="119"/>
                    </a:lnTo>
                    <a:lnTo>
                      <a:pt x="42" y="121"/>
                    </a:lnTo>
                    <a:lnTo>
                      <a:pt x="47" y="124"/>
                    </a:lnTo>
                    <a:lnTo>
                      <a:pt x="53" y="126"/>
                    </a:lnTo>
                    <a:lnTo>
                      <a:pt x="59" y="128"/>
                    </a:lnTo>
                    <a:lnTo>
                      <a:pt x="66" y="129"/>
                    </a:lnTo>
                    <a:lnTo>
                      <a:pt x="72" y="130"/>
                    </a:lnTo>
                    <a:lnTo>
                      <a:pt x="85" y="132"/>
                    </a:lnTo>
                    <a:lnTo>
                      <a:pt x="97" y="133"/>
                    </a:lnTo>
                    <a:lnTo>
                      <a:pt x="109" y="133"/>
                    </a:lnTo>
                    <a:lnTo>
                      <a:pt x="120" y="133"/>
                    </a:lnTo>
                    <a:lnTo>
                      <a:pt x="130" y="133"/>
                    </a:lnTo>
                    <a:lnTo>
                      <a:pt x="138" y="133"/>
                    </a:lnTo>
                    <a:lnTo>
                      <a:pt x="145" y="133"/>
                    </a:lnTo>
                    <a:lnTo>
                      <a:pt x="151" y="133"/>
                    </a:lnTo>
                    <a:lnTo>
                      <a:pt x="156" y="132"/>
                    </a:lnTo>
                    <a:lnTo>
                      <a:pt x="162" y="131"/>
                    </a:lnTo>
                    <a:lnTo>
                      <a:pt x="168" y="129"/>
                    </a:lnTo>
                    <a:lnTo>
                      <a:pt x="179" y="126"/>
                    </a:lnTo>
                    <a:lnTo>
                      <a:pt x="190" y="123"/>
                    </a:lnTo>
                    <a:lnTo>
                      <a:pt x="196" y="121"/>
                    </a:lnTo>
                    <a:lnTo>
                      <a:pt x="201" y="120"/>
                    </a:lnTo>
                    <a:lnTo>
                      <a:pt x="207" y="119"/>
                    </a:lnTo>
                    <a:lnTo>
                      <a:pt x="212" y="119"/>
                    </a:lnTo>
                    <a:lnTo>
                      <a:pt x="218" y="119"/>
                    </a:lnTo>
                    <a:lnTo>
                      <a:pt x="224" y="119"/>
                    </a:lnTo>
                    <a:lnTo>
                      <a:pt x="230" y="121"/>
                    </a:lnTo>
                    <a:lnTo>
                      <a:pt x="235" y="123"/>
                    </a:lnTo>
                    <a:lnTo>
                      <a:pt x="236" y="123"/>
                    </a:lnTo>
                    <a:lnTo>
                      <a:pt x="236" y="124"/>
                    </a:lnTo>
                    <a:lnTo>
                      <a:pt x="238" y="125"/>
                    </a:lnTo>
                    <a:lnTo>
                      <a:pt x="239" y="126"/>
                    </a:lnTo>
                    <a:lnTo>
                      <a:pt x="244" y="129"/>
                    </a:lnTo>
                    <a:lnTo>
                      <a:pt x="248" y="130"/>
                    </a:lnTo>
                    <a:lnTo>
                      <a:pt x="250" y="131"/>
                    </a:lnTo>
                    <a:lnTo>
                      <a:pt x="254" y="132"/>
                    </a:lnTo>
                    <a:lnTo>
                      <a:pt x="257" y="132"/>
                    </a:lnTo>
                    <a:lnTo>
                      <a:pt x="261" y="132"/>
                    </a:lnTo>
                    <a:lnTo>
                      <a:pt x="264" y="131"/>
                    </a:lnTo>
                    <a:lnTo>
                      <a:pt x="268" y="130"/>
                    </a:lnTo>
                    <a:lnTo>
                      <a:pt x="271" y="128"/>
                    </a:lnTo>
                    <a:lnTo>
                      <a:pt x="274" y="125"/>
                    </a:lnTo>
                    <a:lnTo>
                      <a:pt x="275" y="123"/>
                    </a:lnTo>
                    <a:lnTo>
                      <a:pt x="277" y="121"/>
                    </a:lnTo>
                    <a:lnTo>
                      <a:pt x="282" y="112"/>
                    </a:lnTo>
                    <a:lnTo>
                      <a:pt x="286" y="104"/>
                    </a:lnTo>
                    <a:lnTo>
                      <a:pt x="290" y="95"/>
                    </a:lnTo>
                    <a:lnTo>
                      <a:pt x="294" y="88"/>
                    </a:lnTo>
                    <a:lnTo>
                      <a:pt x="296" y="80"/>
                    </a:lnTo>
                    <a:lnTo>
                      <a:pt x="299" y="73"/>
                    </a:lnTo>
                    <a:lnTo>
                      <a:pt x="301" y="66"/>
                    </a:lnTo>
                    <a:lnTo>
                      <a:pt x="303" y="60"/>
                    </a:lnTo>
                    <a:lnTo>
                      <a:pt x="304" y="54"/>
                    </a:lnTo>
                    <a:lnTo>
                      <a:pt x="305" y="48"/>
                    </a:lnTo>
                    <a:lnTo>
                      <a:pt x="305" y="43"/>
                    </a:lnTo>
                    <a:lnTo>
                      <a:pt x="306" y="38"/>
                    </a:lnTo>
                    <a:lnTo>
                      <a:pt x="306" y="33"/>
                    </a:lnTo>
                    <a:lnTo>
                      <a:pt x="305" y="29"/>
                    </a:lnTo>
                    <a:lnTo>
                      <a:pt x="305" y="25"/>
                    </a:lnTo>
                    <a:lnTo>
                      <a:pt x="304" y="21"/>
                    </a:lnTo>
                    <a:lnTo>
                      <a:pt x="303" y="18"/>
                    </a:lnTo>
                    <a:lnTo>
                      <a:pt x="302" y="15"/>
                    </a:lnTo>
                    <a:lnTo>
                      <a:pt x="301" y="12"/>
                    </a:lnTo>
                    <a:lnTo>
                      <a:pt x="299" y="10"/>
                    </a:lnTo>
                    <a:lnTo>
                      <a:pt x="297" y="8"/>
                    </a:lnTo>
                    <a:lnTo>
                      <a:pt x="296" y="6"/>
                    </a:lnTo>
                    <a:lnTo>
                      <a:pt x="294" y="4"/>
                    </a:lnTo>
                    <a:lnTo>
                      <a:pt x="291" y="3"/>
                    </a:lnTo>
                    <a:lnTo>
                      <a:pt x="290" y="2"/>
                    </a:lnTo>
                    <a:lnTo>
                      <a:pt x="288" y="1"/>
                    </a:lnTo>
                    <a:lnTo>
                      <a:pt x="285" y="1"/>
                    </a:lnTo>
                    <a:lnTo>
                      <a:pt x="283" y="0"/>
                    </a:lnTo>
                    <a:lnTo>
                      <a:pt x="281" y="0"/>
                    </a:lnTo>
                    <a:lnTo>
                      <a:pt x="279" y="1"/>
                    </a:lnTo>
                    <a:lnTo>
                      <a:pt x="277" y="1"/>
                    </a:lnTo>
                    <a:lnTo>
                      <a:pt x="275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2" name="Freeform 238"/>
              <p:cNvSpPr>
                <a:spLocks/>
              </p:cNvSpPr>
              <p:nvPr/>
            </p:nvSpPr>
            <p:spPr bwMode="auto">
              <a:xfrm>
                <a:off x="4953" y="742"/>
                <a:ext cx="189" cy="193"/>
              </a:xfrm>
              <a:custGeom>
                <a:avLst/>
                <a:gdLst/>
                <a:ahLst/>
                <a:cxnLst>
                  <a:cxn ang="0">
                    <a:pos x="133" y="4"/>
                  </a:cxn>
                  <a:cxn ang="0">
                    <a:pos x="120" y="6"/>
                  </a:cxn>
                  <a:cxn ang="0">
                    <a:pos x="97" y="7"/>
                  </a:cxn>
                  <a:cxn ang="0">
                    <a:pos x="76" y="6"/>
                  </a:cxn>
                  <a:cxn ang="0">
                    <a:pos x="64" y="4"/>
                  </a:cxn>
                  <a:cxn ang="0">
                    <a:pos x="55" y="3"/>
                  </a:cxn>
                  <a:cxn ang="0">
                    <a:pos x="50" y="2"/>
                  </a:cxn>
                  <a:cxn ang="0">
                    <a:pos x="42" y="2"/>
                  </a:cxn>
                  <a:cxn ang="0">
                    <a:pos x="30" y="5"/>
                  </a:cxn>
                  <a:cxn ang="0">
                    <a:pos x="21" y="9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3" y="32"/>
                  </a:cxn>
                  <a:cxn ang="0">
                    <a:pos x="0" y="50"/>
                  </a:cxn>
                  <a:cxn ang="0">
                    <a:pos x="1" y="70"/>
                  </a:cxn>
                  <a:cxn ang="0">
                    <a:pos x="3" y="101"/>
                  </a:cxn>
                  <a:cxn ang="0">
                    <a:pos x="3" y="120"/>
                  </a:cxn>
                  <a:cxn ang="0">
                    <a:pos x="2" y="133"/>
                  </a:cxn>
                  <a:cxn ang="0">
                    <a:pos x="3" y="142"/>
                  </a:cxn>
                  <a:cxn ang="0">
                    <a:pos x="7" y="151"/>
                  </a:cxn>
                  <a:cxn ang="0">
                    <a:pos x="14" y="160"/>
                  </a:cxn>
                  <a:cxn ang="0">
                    <a:pos x="23" y="168"/>
                  </a:cxn>
                  <a:cxn ang="0">
                    <a:pos x="34" y="175"/>
                  </a:cxn>
                  <a:cxn ang="0">
                    <a:pos x="53" y="184"/>
                  </a:cxn>
                  <a:cxn ang="0">
                    <a:pos x="67" y="188"/>
                  </a:cxn>
                  <a:cxn ang="0">
                    <a:pos x="81" y="191"/>
                  </a:cxn>
                  <a:cxn ang="0">
                    <a:pos x="96" y="192"/>
                  </a:cxn>
                  <a:cxn ang="0">
                    <a:pos x="110" y="190"/>
                  </a:cxn>
                  <a:cxn ang="0">
                    <a:pos x="125" y="186"/>
                  </a:cxn>
                  <a:cxn ang="0">
                    <a:pos x="138" y="180"/>
                  </a:cxn>
                  <a:cxn ang="0">
                    <a:pos x="150" y="170"/>
                  </a:cxn>
                  <a:cxn ang="0">
                    <a:pos x="161" y="157"/>
                  </a:cxn>
                  <a:cxn ang="0">
                    <a:pos x="169" y="141"/>
                  </a:cxn>
                  <a:cxn ang="0">
                    <a:pos x="177" y="123"/>
                  </a:cxn>
                  <a:cxn ang="0">
                    <a:pos x="182" y="105"/>
                  </a:cxn>
                  <a:cxn ang="0">
                    <a:pos x="185" y="89"/>
                  </a:cxn>
                  <a:cxn ang="0">
                    <a:pos x="187" y="74"/>
                  </a:cxn>
                  <a:cxn ang="0">
                    <a:pos x="187" y="49"/>
                  </a:cxn>
                  <a:cxn ang="0">
                    <a:pos x="182" y="29"/>
                  </a:cxn>
                  <a:cxn ang="0">
                    <a:pos x="174" y="14"/>
                  </a:cxn>
                  <a:cxn ang="0">
                    <a:pos x="163" y="4"/>
                  </a:cxn>
                  <a:cxn ang="0">
                    <a:pos x="151" y="0"/>
                  </a:cxn>
                  <a:cxn ang="0">
                    <a:pos x="139" y="2"/>
                  </a:cxn>
                </a:cxnLst>
                <a:rect l="0" t="0" r="r" b="b"/>
                <a:pathLst>
                  <a:path w="189" h="193">
                    <a:moveTo>
                      <a:pt x="139" y="2"/>
                    </a:moveTo>
                    <a:lnTo>
                      <a:pt x="133" y="4"/>
                    </a:lnTo>
                    <a:lnTo>
                      <a:pt x="127" y="6"/>
                    </a:lnTo>
                    <a:lnTo>
                      <a:pt x="120" y="6"/>
                    </a:lnTo>
                    <a:lnTo>
                      <a:pt x="112" y="7"/>
                    </a:lnTo>
                    <a:lnTo>
                      <a:pt x="97" y="7"/>
                    </a:lnTo>
                    <a:lnTo>
                      <a:pt x="83" y="6"/>
                    </a:lnTo>
                    <a:lnTo>
                      <a:pt x="76" y="6"/>
                    </a:lnTo>
                    <a:lnTo>
                      <a:pt x="70" y="5"/>
                    </a:lnTo>
                    <a:lnTo>
                      <a:pt x="64" y="4"/>
                    </a:lnTo>
                    <a:lnTo>
                      <a:pt x="59" y="4"/>
                    </a:lnTo>
                    <a:lnTo>
                      <a:pt x="55" y="3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49" y="2"/>
                    </a:lnTo>
                    <a:lnTo>
                      <a:pt x="42" y="2"/>
                    </a:lnTo>
                    <a:lnTo>
                      <a:pt x="36" y="4"/>
                    </a:lnTo>
                    <a:lnTo>
                      <a:pt x="30" y="5"/>
                    </a:lnTo>
                    <a:lnTo>
                      <a:pt x="25" y="6"/>
                    </a:lnTo>
                    <a:lnTo>
                      <a:pt x="21" y="9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0" y="17"/>
                    </a:lnTo>
                    <a:lnTo>
                      <a:pt x="8" y="20"/>
                    </a:lnTo>
                    <a:lnTo>
                      <a:pt x="6" y="24"/>
                    </a:lnTo>
                    <a:lnTo>
                      <a:pt x="3" y="32"/>
                    </a:lnTo>
                    <a:lnTo>
                      <a:pt x="1" y="41"/>
                    </a:lnTo>
                    <a:lnTo>
                      <a:pt x="0" y="50"/>
                    </a:lnTo>
                    <a:lnTo>
                      <a:pt x="0" y="60"/>
                    </a:lnTo>
                    <a:lnTo>
                      <a:pt x="1" y="70"/>
                    </a:lnTo>
                    <a:lnTo>
                      <a:pt x="3" y="91"/>
                    </a:lnTo>
                    <a:lnTo>
                      <a:pt x="3" y="101"/>
                    </a:lnTo>
                    <a:lnTo>
                      <a:pt x="4" y="111"/>
                    </a:lnTo>
                    <a:lnTo>
                      <a:pt x="3" y="120"/>
                    </a:lnTo>
                    <a:lnTo>
                      <a:pt x="2" y="129"/>
                    </a:lnTo>
                    <a:lnTo>
                      <a:pt x="2" y="133"/>
                    </a:lnTo>
                    <a:lnTo>
                      <a:pt x="2" y="138"/>
                    </a:lnTo>
                    <a:lnTo>
                      <a:pt x="3" y="142"/>
                    </a:lnTo>
                    <a:lnTo>
                      <a:pt x="5" y="147"/>
                    </a:lnTo>
                    <a:lnTo>
                      <a:pt x="7" y="151"/>
                    </a:lnTo>
                    <a:lnTo>
                      <a:pt x="10" y="155"/>
                    </a:lnTo>
                    <a:lnTo>
                      <a:pt x="14" y="160"/>
                    </a:lnTo>
                    <a:lnTo>
                      <a:pt x="18" y="164"/>
                    </a:lnTo>
                    <a:lnTo>
                      <a:pt x="23" y="168"/>
                    </a:lnTo>
                    <a:lnTo>
                      <a:pt x="28" y="172"/>
                    </a:lnTo>
                    <a:lnTo>
                      <a:pt x="34" y="175"/>
                    </a:lnTo>
                    <a:lnTo>
                      <a:pt x="40" y="178"/>
                    </a:lnTo>
                    <a:lnTo>
                      <a:pt x="53" y="184"/>
                    </a:lnTo>
                    <a:lnTo>
                      <a:pt x="60" y="186"/>
                    </a:lnTo>
                    <a:lnTo>
                      <a:pt x="67" y="188"/>
                    </a:lnTo>
                    <a:lnTo>
                      <a:pt x="74" y="190"/>
                    </a:lnTo>
                    <a:lnTo>
                      <a:pt x="81" y="191"/>
                    </a:lnTo>
                    <a:lnTo>
                      <a:pt x="89" y="192"/>
                    </a:lnTo>
                    <a:lnTo>
                      <a:pt x="96" y="192"/>
                    </a:lnTo>
                    <a:lnTo>
                      <a:pt x="103" y="192"/>
                    </a:lnTo>
                    <a:lnTo>
                      <a:pt x="110" y="190"/>
                    </a:lnTo>
                    <a:lnTo>
                      <a:pt x="118" y="189"/>
                    </a:lnTo>
                    <a:lnTo>
                      <a:pt x="125" y="186"/>
                    </a:lnTo>
                    <a:lnTo>
                      <a:pt x="131" y="184"/>
                    </a:lnTo>
                    <a:lnTo>
                      <a:pt x="138" y="180"/>
                    </a:lnTo>
                    <a:lnTo>
                      <a:pt x="144" y="175"/>
                    </a:lnTo>
                    <a:lnTo>
                      <a:pt x="150" y="170"/>
                    </a:lnTo>
                    <a:lnTo>
                      <a:pt x="156" y="164"/>
                    </a:lnTo>
                    <a:lnTo>
                      <a:pt x="161" y="157"/>
                    </a:lnTo>
                    <a:lnTo>
                      <a:pt x="165" y="150"/>
                    </a:lnTo>
                    <a:lnTo>
                      <a:pt x="169" y="141"/>
                    </a:lnTo>
                    <a:lnTo>
                      <a:pt x="173" y="131"/>
                    </a:lnTo>
                    <a:lnTo>
                      <a:pt x="177" y="123"/>
                    </a:lnTo>
                    <a:lnTo>
                      <a:pt x="180" y="114"/>
                    </a:lnTo>
                    <a:lnTo>
                      <a:pt x="182" y="105"/>
                    </a:lnTo>
                    <a:lnTo>
                      <a:pt x="184" y="97"/>
                    </a:lnTo>
                    <a:lnTo>
                      <a:pt x="185" y="89"/>
                    </a:lnTo>
                    <a:lnTo>
                      <a:pt x="187" y="82"/>
                    </a:lnTo>
                    <a:lnTo>
                      <a:pt x="187" y="74"/>
                    </a:lnTo>
                    <a:lnTo>
                      <a:pt x="188" y="61"/>
                    </a:lnTo>
                    <a:lnTo>
                      <a:pt x="187" y="49"/>
                    </a:lnTo>
                    <a:lnTo>
                      <a:pt x="185" y="38"/>
                    </a:lnTo>
                    <a:lnTo>
                      <a:pt x="182" y="29"/>
                    </a:lnTo>
                    <a:lnTo>
                      <a:pt x="178" y="21"/>
                    </a:lnTo>
                    <a:lnTo>
                      <a:pt x="174" y="14"/>
                    </a:lnTo>
                    <a:lnTo>
                      <a:pt x="168" y="8"/>
                    </a:lnTo>
                    <a:lnTo>
                      <a:pt x="163" y="4"/>
                    </a:lnTo>
                    <a:lnTo>
                      <a:pt x="157" y="2"/>
                    </a:lnTo>
                    <a:lnTo>
                      <a:pt x="151" y="0"/>
                    </a:lnTo>
                    <a:lnTo>
                      <a:pt x="145" y="0"/>
                    </a:lnTo>
                    <a:lnTo>
                      <a:pt x="139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3" name="Freeform 239"/>
              <p:cNvSpPr>
                <a:spLocks/>
              </p:cNvSpPr>
              <p:nvPr/>
            </p:nvSpPr>
            <p:spPr bwMode="auto">
              <a:xfrm>
                <a:off x="5505" y="482"/>
                <a:ext cx="129" cy="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1" y="12"/>
                  </a:cxn>
                  <a:cxn ang="0">
                    <a:pos x="6" y="18"/>
                  </a:cxn>
                  <a:cxn ang="0">
                    <a:pos x="16" y="25"/>
                  </a:cxn>
                  <a:cxn ang="0">
                    <a:pos x="23" y="29"/>
                  </a:cxn>
                  <a:cxn ang="0">
                    <a:pos x="30" y="32"/>
                  </a:cxn>
                  <a:cxn ang="0">
                    <a:pos x="39" y="35"/>
                  </a:cxn>
                  <a:cxn ang="0">
                    <a:pos x="47" y="36"/>
                  </a:cxn>
                  <a:cxn ang="0">
                    <a:pos x="57" y="37"/>
                  </a:cxn>
                  <a:cxn ang="0">
                    <a:pos x="66" y="37"/>
                  </a:cxn>
                  <a:cxn ang="0">
                    <a:pos x="71" y="37"/>
                  </a:cxn>
                  <a:cxn ang="0">
                    <a:pos x="76" y="36"/>
                  </a:cxn>
                  <a:cxn ang="0">
                    <a:pos x="89" y="33"/>
                  </a:cxn>
                  <a:cxn ang="0">
                    <a:pos x="99" y="30"/>
                  </a:cxn>
                  <a:cxn ang="0">
                    <a:pos x="109" y="27"/>
                  </a:cxn>
                  <a:cxn ang="0">
                    <a:pos x="115" y="25"/>
                  </a:cxn>
                  <a:cxn ang="0">
                    <a:pos x="121" y="22"/>
                  </a:cxn>
                  <a:cxn ang="0">
                    <a:pos x="127" y="18"/>
                  </a:cxn>
                  <a:cxn ang="0">
                    <a:pos x="128" y="14"/>
                  </a:cxn>
                  <a:cxn ang="0">
                    <a:pos x="124" y="11"/>
                  </a:cxn>
                  <a:cxn ang="0">
                    <a:pos x="116" y="8"/>
                  </a:cxn>
                  <a:cxn ang="0">
                    <a:pos x="106" y="6"/>
                  </a:cxn>
                  <a:cxn ang="0">
                    <a:pos x="93" y="4"/>
                  </a:cxn>
                  <a:cxn ang="0">
                    <a:pos x="79" y="3"/>
                  </a:cxn>
                  <a:cxn ang="0">
                    <a:pos x="64" y="2"/>
                  </a:cxn>
                  <a:cxn ang="0">
                    <a:pos x="50" y="1"/>
                  </a:cxn>
                  <a:cxn ang="0">
                    <a:pos x="37" y="1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129" h="38">
                    <a:moveTo>
                      <a:pt x="13" y="0"/>
                    </a:moveTo>
                    <a:lnTo>
                      <a:pt x="10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3" y="14"/>
                    </a:lnTo>
                    <a:lnTo>
                      <a:pt x="6" y="18"/>
                    </a:lnTo>
                    <a:lnTo>
                      <a:pt x="11" y="22"/>
                    </a:lnTo>
                    <a:lnTo>
                      <a:pt x="16" y="25"/>
                    </a:lnTo>
                    <a:lnTo>
                      <a:pt x="20" y="27"/>
                    </a:lnTo>
                    <a:lnTo>
                      <a:pt x="23" y="29"/>
                    </a:lnTo>
                    <a:lnTo>
                      <a:pt x="26" y="31"/>
                    </a:lnTo>
                    <a:lnTo>
                      <a:pt x="30" y="32"/>
                    </a:lnTo>
                    <a:lnTo>
                      <a:pt x="34" y="33"/>
                    </a:lnTo>
                    <a:lnTo>
                      <a:pt x="39" y="35"/>
                    </a:lnTo>
                    <a:lnTo>
                      <a:pt x="43" y="36"/>
                    </a:lnTo>
                    <a:lnTo>
                      <a:pt x="47" y="36"/>
                    </a:lnTo>
                    <a:lnTo>
                      <a:pt x="52" y="37"/>
                    </a:lnTo>
                    <a:lnTo>
                      <a:pt x="57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68" y="37"/>
                    </a:lnTo>
                    <a:lnTo>
                      <a:pt x="71" y="37"/>
                    </a:lnTo>
                    <a:lnTo>
                      <a:pt x="74" y="36"/>
                    </a:lnTo>
                    <a:lnTo>
                      <a:pt x="76" y="36"/>
                    </a:lnTo>
                    <a:lnTo>
                      <a:pt x="83" y="34"/>
                    </a:lnTo>
                    <a:lnTo>
                      <a:pt x="89" y="33"/>
                    </a:lnTo>
                    <a:lnTo>
                      <a:pt x="94" y="31"/>
                    </a:lnTo>
                    <a:lnTo>
                      <a:pt x="99" y="30"/>
                    </a:lnTo>
                    <a:lnTo>
                      <a:pt x="104" y="29"/>
                    </a:lnTo>
                    <a:lnTo>
                      <a:pt x="109" y="27"/>
                    </a:lnTo>
                    <a:lnTo>
                      <a:pt x="112" y="26"/>
                    </a:lnTo>
                    <a:lnTo>
                      <a:pt x="115" y="25"/>
                    </a:lnTo>
                    <a:lnTo>
                      <a:pt x="118" y="23"/>
                    </a:lnTo>
                    <a:lnTo>
                      <a:pt x="121" y="22"/>
                    </a:lnTo>
                    <a:lnTo>
                      <a:pt x="125" y="20"/>
                    </a:lnTo>
                    <a:lnTo>
                      <a:pt x="127" y="18"/>
                    </a:lnTo>
                    <a:lnTo>
                      <a:pt x="128" y="16"/>
                    </a:lnTo>
                    <a:lnTo>
                      <a:pt x="128" y="14"/>
                    </a:lnTo>
                    <a:lnTo>
                      <a:pt x="126" y="13"/>
                    </a:lnTo>
                    <a:lnTo>
                      <a:pt x="124" y="11"/>
                    </a:lnTo>
                    <a:lnTo>
                      <a:pt x="120" y="10"/>
                    </a:lnTo>
                    <a:lnTo>
                      <a:pt x="116" y="8"/>
                    </a:lnTo>
                    <a:lnTo>
                      <a:pt x="111" y="7"/>
                    </a:lnTo>
                    <a:lnTo>
                      <a:pt x="106" y="6"/>
                    </a:lnTo>
                    <a:lnTo>
                      <a:pt x="99" y="5"/>
                    </a:lnTo>
                    <a:lnTo>
                      <a:pt x="93" y="4"/>
                    </a:lnTo>
                    <a:lnTo>
                      <a:pt x="86" y="4"/>
                    </a:lnTo>
                    <a:lnTo>
                      <a:pt x="79" y="3"/>
                    </a:lnTo>
                    <a:lnTo>
                      <a:pt x="72" y="2"/>
                    </a:lnTo>
                    <a:lnTo>
                      <a:pt x="64" y="2"/>
                    </a:lnTo>
                    <a:lnTo>
                      <a:pt x="57" y="2"/>
                    </a:lnTo>
                    <a:lnTo>
                      <a:pt x="50" y="1"/>
                    </a:lnTo>
                    <a:lnTo>
                      <a:pt x="43" y="1"/>
                    </a:lnTo>
                    <a:lnTo>
                      <a:pt x="37" y="1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4" name="Freeform 240"/>
              <p:cNvSpPr>
                <a:spLocks/>
              </p:cNvSpPr>
              <p:nvPr/>
            </p:nvSpPr>
            <p:spPr bwMode="auto">
              <a:xfrm>
                <a:off x="5591" y="478"/>
                <a:ext cx="152" cy="89"/>
              </a:xfrm>
              <a:custGeom>
                <a:avLst/>
                <a:gdLst/>
                <a:ahLst/>
                <a:cxnLst>
                  <a:cxn ang="0">
                    <a:pos x="24" y="84"/>
                  </a:cxn>
                  <a:cxn ang="0">
                    <a:pos x="26" y="85"/>
                  </a:cxn>
                  <a:cxn ang="0">
                    <a:pos x="29" y="85"/>
                  </a:cxn>
                  <a:cxn ang="0">
                    <a:pos x="33" y="86"/>
                  </a:cxn>
                  <a:cxn ang="0">
                    <a:pos x="42" y="87"/>
                  </a:cxn>
                  <a:cxn ang="0">
                    <a:pos x="58" y="88"/>
                  </a:cxn>
                  <a:cxn ang="0">
                    <a:pos x="67" y="87"/>
                  </a:cxn>
                  <a:cxn ang="0">
                    <a:pos x="76" y="85"/>
                  </a:cxn>
                  <a:cxn ang="0">
                    <a:pos x="86" y="83"/>
                  </a:cxn>
                  <a:cxn ang="0">
                    <a:pos x="96" y="79"/>
                  </a:cxn>
                  <a:cxn ang="0">
                    <a:pos x="107" y="73"/>
                  </a:cxn>
                  <a:cxn ang="0">
                    <a:pos x="117" y="67"/>
                  </a:cxn>
                  <a:cxn ang="0">
                    <a:pos x="128" y="58"/>
                  </a:cxn>
                  <a:cxn ang="0">
                    <a:pos x="137" y="48"/>
                  </a:cxn>
                  <a:cxn ang="0">
                    <a:pos x="147" y="35"/>
                  </a:cxn>
                  <a:cxn ang="0">
                    <a:pos x="151" y="26"/>
                  </a:cxn>
                  <a:cxn ang="0">
                    <a:pos x="151" y="19"/>
                  </a:cxn>
                  <a:cxn ang="0">
                    <a:pos x="147" y="12"/>
                  </a:cxn>
                  <a:cxn ang="0">
                    <a:pos x="141" y="6"/>
                  </a:cxn>
                  <a:cxn ang="0">
                    <a:pos x="132" y="2"/>
                  </a:cxn>
                  <a:cxn ang="0">
                    <a:pos x="121" y="0"/>
                  </a:cxn>
                  <a:cxn ang="0">
                    <a:pos x="107" y="0"/>
                  </a:cxn>
                  <a:cxn ang="0">
                    <a:pos x="92" y="1"/>
                  </a:cxn>
                  <a:cxn ang="0">
                    <a:pos x="88" y="3"/>
                  </a:cxn>
                  <a:cxn ang="0">
                    <a:pos x="84" y="5"/>
                  </a:cxn>
                  <a:cxn ang="0">
                    <a:pos x="81" y="9"/>
                  </a:cxn>
                  <a:cxn ang="0">
                    <a:pos x="78" y="14"/>
                  </a:cxn>
                  <a:cxn ang="0">
                    <a:pos x="72" y="26"/>
                  </a:cxn>
                  <a:cxn ang="0">
                    <a:pos x="66" y="38"/>
                  </a:cxn>
                  <a:cxn ang="0">
                    <a:pos x="58" y="51"/>
                  </a:cxn>
                  <a:cxn ang="0">
                    <a:pos x="51" y="59"/>
                  </a:cxn>
                  <a:cxn ang="0">
                    <a:pos x="45" y="64"/>
                  </a:cxn>
                  <a:cxn ang="0">
                    <a:pos x="39" y="68"/>
                  </a:cxn>
                  <a:cxn ang="0">
                    <a:pos x="32" y="70"/>
                  </a:cxn>
                  <a:cxn ang="0">
                    <a:pos x="24" y="72"/>
                  </a:cxn>
                  <a:cxn ang="0">
                    <a:pos x="15" y="72"/>
                  </a:cxn>
                  <a:cxn ang="0">
                    <a:pos x="8" y="72"/>
                  </a:cxn>
                  <a:cxn ang="0">
                    <a:pos x="4" y="73"/>
                  </a:cxn>
                  <a:cxn ang="0">
                    <a:pos x="1" y="73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7" y="79"/>
                  </a:cxn>
                  <a:cxn ang="0">
                    <a:pos x="13" y="81"/>
                  </a:cxn>
                  <a:cxn ang="0">
                    <a:pos x="19" y="83"/>
                  </a:cxn>
                  <a:cxn ang="0">
                    <a:pos x="23" y="84"/>
                  </a:cxn>
                </a:cxnLst>
                <a:rect l="0" t="0" r="r" b="b"/>
                <a:pathLst>
                  <a:path w="152" h="89">
                    <a:moveTo>
                      <a:pt x="24" y="84"/>
                    </a:moveTo>
                    <a:lnTo>
                      <a:pt x="24" y="84"/>
                    </a:lnTo>
                    <a:lnTo>
                      <a:pt x="25" y="84"/>
                    </a:lnTo>
                    <a:lnTo>
                      <a:pt x="26" y="85"/>
                    </a:lnTo>
                    <a:lnTo>
                      <a:pt x="27" y="85"/>
                    </a:lnTo>
                    <a:lnTo>
                      <a:pt x="29" y="85"/>
                    </a:lnTo>
                    <a:lnTo>
                      <a:pt x="31" y="86"/>
                    </a:lnTo>
                    <a:lnTo>
                      <a:pt x="33" y="86"/>
                    </a:lnTo>
                    <a:lnTo>
                      <a:pt x="36" y="87"/>
                    </a:lnTo>
                    <a:lnTo>
                      <a:pt x="42" y="87"/>
                    </a:lnTo>
                    <a:lnTo>
                      <a:pt x="50" y="88"/>
                    </a:lnTo>
                    <a:lnTo>
                      <a:pt x="58" y="88"/>
                    </a:lnTo>
                    <a:lnTo>
                      <a:pt x="62" y="87"/>
                    </a:lnTo>
                    <a:lnTo>
                      <a:pt x="67" y="87"/>
                    </a:lnTo>
                    <a:lnTo>
                      <a:pt x="71" y="86"/>
                    </a:lnTo>
                    <a:lnTo>
                      <a:pt x="76" y="85"/>
                    </a:lnTo>
                    <a:lnTo>
                      <a:pt x="81" y="84"/>
                    </a:lnTo>
                    <a:lnTo>
                      <a:pt x="86" y="83"/>
                    </a:lnTo>
                    <a:lnTo>
                      <a:pt x="91" y="81"/>
                    </a:lnTo>
                    <a:lnTo>
                      <a:pt x="96" y="79"/>
                    </a:lnTo>
                    <a:lnTo>
                      <a:pt x="102" y="76"/>
                    </a:lnTo>
                    <a:lnTo>
                      <a:pt x="107" y="73"/>
                    </a:lnTo>
                    <a:lnTo>
                      <a:pt x="112" y="70"/>
                    </a:lnTo>
                    <a:lnTo>
                      <a:pt x="117" y="67"/>
                    </a:lnTo>
                    <a:lnTo>
                      <a:pt x="122" y="63"/>
                    </a:lnTo>
                    <a:lnTo>
                      <a:pt x="128" y="58"/>
                    </a:lnTo>
                    <a:lnTo>
                      <a:pt x="132" y="53"/>
                    </a:lnTo>
                    <a:lnTo>
                      <a:pt x="137" y="48"/>
                    </a:lnTo>
                    <a:lnTo>
                      <a:pt x="142" y="42"/>
                    </a:lnTo>
                    <a:lnTo>
                      <a:pt x="147" y="35"/>
                    </a:lnTo>
                    <a:lnTo>
                      <a:pt x="150" y="31"/>
                    </a:lnTo>
                    <a:lnTo>
                      <a:pt x="151" y="26"/>
                    </a:lnTo>
                    <a:lnTo>
                      <a:pt x="151" y="22"/>
                    </a:lnTo>
                    <a:lnTo>
                      <a:pt x="151" y="19"/>
                    </a:lnTo>
                    <a:lnTo>
                      <a:pt x="150" y="15"/>
                    </a:lnTo>
                    <a:lnTo>
                      <a:pt x="147" y="12"/>
                    </a:lnTo>
                    <a:lnTo>
                      <a:pt x="144" y="9"/>
                    </a:lnTo>
                    <a:lnTo>
                      <a:pt x="141" y="6"/>
                    </a:lnTo>
                    <a:lnTo>
                      <a:pt x="137" y="4"/>
                    </a:lnTo>
                    <a:lnTo>
                      <a:pt x="132" y="2"/>
                    </a:lnTo>
                    <a:lnTo>
                      <a:pt x="126" y="1"/>
                    </a:lnTo>
                    <a:lnTo>
                      <a:pt x="121" y="0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100" y="0"/>
                    </a:lnTo>
                    <a:lnTo>
                      <a:pt x="92" y="1"/>
                    </a:lnTo>
                    <a:lnTo>
                      <a:pt x="90" y="2"/>
                    </a:lnTo>
                    <a:lnTo>
                      <a:pt x="88" y="3"/>
                    </a:lnTo>
                    <a:lnTo>
                      <a:pt x="86" y="4"/>
                    </a:lnTo>
                    <a:lnTo>
                      <a:pt x="84" y="5"/>
                    </a:lnTo>
                    <a:lnTo>
                      <a:pt x="83" y="7"/>
                    </a:lnTo>
                    <a:lnTo>
                      <a:pt x="81" y="9"/>
                    </a:lnTo>
                    <a:lnTo>
                      <a:pt x="80" y="12"/>
                    </a:lnTo>
                    <a:lnTo>
                      <a:pt x="78" y="14"/>
                    </a:lnTo>
                    <a:lnTo>
                      <a:pt x="75" y="20"/>
                    </a:lnTo>
                    <a:lnTo>
                      <a:pt x="72" y="26"/>
                    </a:lnTo>
                    <a:lnTo>
                      <a:pt x="69" y="32"/>
                    </a:lnTo>
                    <a:lnTo>
                      <a:pt x="66" y="38"/>
                    </a:lnTo>
                    <a:lnTo>
                      <a:pt x="62" y="45"/>
                    </a:lnTo>
                    <a:lnTo>
                      <a:pt x="58" y="51"/>
                    </a:lnTo>
                    <a:lnTo>
                      <a:pt x="53" y="57"/>
                    </a:lnTo>
                    <a:lnTo>
                      <a:pt x="51" y="59"/>
                    </a:lnTo>
                    <a:lnTo>
                      <a:pt x="48" y="62"/>
                    </a:lnTo>
                    <a:lnTo>
                      <a:pt x="45" y="64"/>
                    </a:lnTo>
                    <a:lnTo>
                      <a:pt x="42" y="66"/>
                    </a:lnTo>
                    <a:lnTo>
                      <a:pt x="39" y="68"/>
                    </a:lnTo>
                    <a:lnTo>
                      <a:pt x="36" y="69"/>
                    </a:lnTo>
                    <a:lnTo>
                      <a:pt x="32" y="70"/>
                    </a:lnTo>
                    <a:lnTo>
                      <a:pt x="28" y="71"/>
                    </a:lnTo>
                    <a:lnTo>
                      <a:pt x="24" y="72"/>
                    </a:lnTo>
                    <a:lnTo>
                      <a:pt x="19" y="72"/>
                    </a:lnTo>
                    <a:lnTo>
                      <a:pt x="15" y="72"/>
                    </a:lnTo>
                    <a:lnTo>
                      <a:pt x="11" y="72"/>
                    </a:lnTo>
                    <a:lnTo>
                      <a:pt x="8" y="72"/>
                    </a:lnTo>
                    <a:lnTo>
                      <a:pt x="6" y="73"/>
                    </a:lnTo>
                    <a:lnTo>
                      <a:pt x="4" y="73"/>
                    </a:lnTo>
                    <a:lnTo>
                      <a:pt x="2" y="73"/>
                    </a:lnTo>
                    <a:lnTo>
                      <a:pt x="1" y="73"/>
                    </a:lnTo>
                    <a:lnTo>
                      <a:pt x="0" y="74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2" y="77"/>
                    </a:lnTo>
                    <a:lnTo>
                      <a:pt x="4" y="78"/>
                    </a:lnTo>
                    <a:lnTo>
                      <a:pt x="7" y="79"/>
                    </a:lnTo>
                    <a:lnTo>
                      <a:pt x="10" y="80"/>
                    </a:lnTo>
                    <a:lnTo>
                      <a:pt x="13" y="81"/>
                    </a:lnTo>
                    <a:lnTo>
                      <a:pt x="17" y="82"/>
                    </a:lnTo>
                    <a:lnTo>
                      <a:pt x="19" y="83"/>
                    </a:lnTo>
                    <a:lnTo>
                      <a:pt x="22" y="83"/>
                    </a:lnTo>
                    <a:lnTo>
                      <a:pt x="23" y="84"/>
                    </a:lnTo>
                    <a:lnTo>
                      <a:pt x="24" y="84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5" name="Freeform 241"/>
              <p:cNvSpPr>
                <a:spLocks/>
              </p:cNvSpPr>
              <p:nvPr/>
            </p:nvSpPr>
            <p:spPr bwMode="auto">
              <a:xfrm>
                <a:off x="5583" y="567"/>
                <a:ext cx="179" cy="80"/>
              </a:xfrm>
              <a:custGeom>
                <a:avLst/>
                <a:gdLst/>
                <a:ahLst/>
                <a:cxnLst>
                  <a:cxn ang="0">
                    <a:pos x="149" y="19"/>
                  </a:cxn>
                  <a:cxn ang="0">
                    <a:pos x="141" y="25"/>
                  </a:cxn>
                  <a:cxn ang="0">
                    <a:pos x="133" y="30"/>
                  </a:cxn>
                  <a:cxn ang="0">
                    <a:pos x="123" y="35"/>
                  </a:cxn>
                  <a:cxn ang="0">
                    <a:pos x="113" y="38"/>
                  </a:cxn>
                  <a:cxn ang="0">
                    <a:pos x="103" y="40"/>
                  </a:cxn>
                  <a:cxn ang="0">
                    <a:pos x="93" y="42"/>
                  </a:cxn>
                  <a:cxn ang="0">
                    <a:pos x="83" y="43"/>
                  </a:cxn>
                  <a:cxn ang="0">
                    <a:pos x="70" y="44"/>
                  </a:cxn>
                  <a:cxn ang="0">
                    <a:pos x="53" y="43"/>
                  </a:cxn>
                  <a:cxn ang="0">
                    <a:pos x="44" y="43"/>
                  </a:cxn>
                  <a:cxn ang="0">
                    <a:pos x="39" y="42"/>
                  </a:cxn>
                  <a:cxn ang="0">
                    <a:pos x="35" y="41"/>
                  </a:cxn>
                  <a:cxn ang="0">
                    <a:pos x="33" y="41"/>
                  </a:cxn>
                  <a:cxn ang="0">
                    <a:pos x="30" y="41"/>
                  </a:cxn>
                  <a:cxn ang="0">
                    <a:pos x="24" y="41"/>
                  </a:cxn>
                  <a:cxn ang="0">
                    <a:pos x="16" y="42"/>
                  </a:cxn>
                  <a:cxn ang="0">
                    <a:pos x="8" y="43"/>
                  </a:cxn>
                  <a:cxn ang="0">
                    <a:pos x="2" y="46"/>
                  </a:cxn>
                  <a:cxn ang="0">
                    <a:pos x="0" y="48"/>
                  </a:cxn>
                  <a:cxn ang="0">
                    <a:pos x="0" y="51"/>
                  </a:cxn>
                  <a:cxn ang="0">
                    <a:pos x="2" y="54"/>
                  </a:cxn>
                  <a:cxn ang="0">
                    <a:pos x="6" y="57"/>
                  </a:cxn>
                  <a:cxn ang="0">
                    <a:pos x="11" y="61"/>
                  </a:cxn>
                  <a:cxn ang="0">
                    <a:pos x="19" y="66"/>
                  </a:cxn>
                  <a:cxn ang="0">
                    <a:pos x="26" y="70"/>
                  </a:cxn>
                  <a:cxn ang="0">
                    <a:pos x="34" y="73"/>
                  </a:cxn>
                  <a:cxn ang="0">
                    <a:pos x="43" y="75"/>
                  </a:cxn>
                  <a:cxn ang="0">
                    <a:pos x="51" y="77"/>
                  </a:cxn>
                  <a:cxn ang="0">
                    <a:pos x="60" y="78"/>
                  </a:cxn>
                  <a:cxn ang="0">
                    <a:pos x="69" y="79"/>
                  </a:cxn>
                  <a:cxn ang="0">
                    <a:pos x="77" y="78"/>
                  </a:cxn>
                  <a:cxn ang="0">
                    <a:pos x="92" y="77"/>
                  </a:cxn>
                  <a:cxn ang="0">
                    <a:pos x="111" y="73"/>
                  </a:cxn>
                  <a:cxn ang="0">
                    <a:pos x="131" y="67"/>
                  </a:cxn>
                  <a:cxn ang="0">
                    <a:pos x="152" y="60"/>
                  </a:cxn>
                  <a:cxn ang="0">
                    <a:pos x="167" y="54"/>
                  </a:cxn>
                  <a:cxn ang="0">
                    <a:pos x="174" y="51"/>
                  </a:cxn>
                  <a:cxn ang="0">
                    <a:pos x="178" y="0"/>
                  </a:cxn>
                  <a:cxn ang="0">
                    <a:pos x="172" y="2"/>
                  </a:cxn>
                  <a:cxn ang="0">
                    <a:pos x="165" y="5"/>
                  </a:cxn>
                  <a:cxn ang="0">
                    <a:pos x="159" y="9"/>
                  </a:cxn>
                  <a:cxn ang="0">
                    <a:pos x="156" y="12"/>
                  </a:cxn>
                  <a:cxn ang="0">
                    <a:pos x="153" y="15"/>
                  </a:cxn>
                </a:cxnLst>
                <a:rect l="0" t="0" r="r" b="b"/>
                <a:pathLst>
                  <a:path w="179" h="80">
                    <a:moveTo>
                      <a:pt x="153" y="15"/>
                    </a:moveTo>
                    <a:lnTo>
                      <a:pt x="149" y="19"/>
                    </a:lnTo>
                    <a:lnTo>
                      <a:pt x="145" y="22"/>
                    </a:lnTo>
                    <a:lnTo>
                      <a:pt x="141" y="25"/>
                    </a:lnTo>
                    <a:lnTo>
                      <a:pt x="137" y="28"/>
                    </a:lnTo>
                    <a:lnTo>
                      <a:pt x="133" y="30"/>
                    </a:lnTo>
                    <a:lnTo>
                      <a:pt x="128" y="33"/>
                    </a:lnTo>
                    <a:lnTo>
                      <a:pt x="123" y="35"/>
                    </a:lnTo>
                    <a:lnTo>
                      <a:pt x="118" y="36"/>
                    </a:lnTo>
                    <a:lnTo>
                      <a:pt x="113" y="38"/>
                    </a:lnTo>
                    <a:lnTo>
                      <a:pt x="108" y="39"/>
                    </a:lnTo>
                    <a:lnTo>
                      <a:pt x="103" y="40"/>
                    </a:lnTo>
                    <a:lnTo>
                      <a:pt x="98" y="41"/>
                    </a:lnTo>
                    <a:lnTo>
                      <a:pt x="93" y="42"/>
                    </a:lnTo>
                    <a:lnTo>
                      <a:pt x="88" y="43"/>
                    </a:lnTo>
                    <a:lnTo>
                      <a:pt x="83" y="43"/>
                    </a:lnTo>
                    <a:lnTo>
                      <a:pt x="79" y="43"/>
                    </a:lnTo>
                    <a:lnTo>
                      <a:pt x="70" y="44"/>
                    </a:lnTo>
                    <a:lnTo>
                      <a:pt x="61" y="44"/>
                    </a:lnTo>
                    <a:lnTo>
                      <a:pt x="53" y="43"/>
                    </a:lnTo>
                    <a:lnTo>
                      <a:pt x="47" y="43"/>
                    </a:lnTo>
                    <a:lnTo>
                      <a:pt x="44" y="43"/>
                    </a:lnTo>
                    <a:lnTo>
                      <a:pt x="41" y="42"/>
                    </a:lnTo>
                    <a:lnTo>
                      <a:pt x="39" y="42"/>
                    </a:lnTo>
                    <a:lnTo>
                      <a:pt x="37" y="42"/>
                    </a:lnTo>
                    <a:lnTo>
                      <a:pt x="35" y="41"/>
                    </a:lnTo>
                    <a:lnTo>
                      <a:pt x="34" y="41"/>
                    </a:lnTo>
                    <a:lnTo>
                      <a:pt x="33" y="41"/>
                    </a:lnTo>
                    <a:lnTo>
                      <a:pt x="32" y="41"/>
                    </a:lnTo>
                    <a:lnTo>
                      <a:pt x="30" y="41"/>
                    </a:lnTo>
                    <a:lnTo>
                      <a:pt x="28" y="41"/>
                    </a:lnTo>
                    <a:lnTo>
                      <a:pt x="24" y="41"/>
                    </a:lnTo>
                    <a:lnTo>
                      <a:pt x="20" y="41"/>
                    </a:lnTo>
                    <a:lnTo>
                      <a:pt x="16" y="42"/>
                    </a:lnTo>
                    <a:lnTo>
                      <a:pt x="12" y="42"/>
                    </a:lnTo>
                    <a:lnTo>
                      <a:pt x="8" y="43"/>
                    </a:lnTo>
                    <a:lnTo>
                      <a:pt x="5" y="44"/>
                    </a:lnTo>
                    <a:lnTo>
                      <a:pt x="2" y="46"/>
                    </a:lnTo>
                    <a:lnTo>
                      <a:pt x="1" y="47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1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9"/>
                    </a:lnTo>
                    <a:lnTo>
                      <a:pt x="11" y="61"/>
                    </a:lnTo>
                    <a:lnTo>
                      <a:pt x="15" y="63"/>
                    </a:lnTo>
                    <a:lnTo>
                      <a:pt x="19" y="66"/>
                    </a:lnTo>
                    <a:lnTo>
                      <a:pt x="22" y="68"/>
                    </a:lnTo>
                    <a:lnTo>
                      <a:pt x="26" y="70"/>
                    </a:lnTo>
                    <a:lnTo>
                      <a:pt x="30" y="71"/>
                    </a:lnTo>
                    <a:lnTo>
                      <a:pt x="34" y="73"/>
                    </a:lnTo>
                    <a:lnTo>
                      <a:pt x="39" y="74"/>
                    </a:lnTo>
                    <a:lnTo>
                      <a:pt x="43" y="75"/>
                    </a:lnTo>
                    <a:lnTo>
                      <a:pt x="47" y="76"/>
                    </a:lnTo>
                    <a:lnTo>
                      <a:pt x="51" y="77"/>
                    </a:lnTo>
                    <a:lnTo>
                      <a:pt x="55" y="78"/>
                    </a:lnTo>
                    <a:lnTo>
                      <a:pt x="60" y="78"/>
                    </a:lnTo>
                    <a:lnTo>
                      <a:pt x="64" y="78"/>
                    </a:lnTo>
                    <a:lnTo>
                      <a:pt x="69" y="79"/>
                    </a:lnTo>
                    <a:lnTo>
                      <a:pt x="73" y="78"/>
                    </a:lnTo>
                    <a:lnTo>
                      <a:pt x="77" y="78"/>
                    </a:lnTo>
                    <a:lnTo>
                      <a:pt x="82" y="78"/>
                    </a:lnTo>
                    <a:lnTo>
                      <a:pt x="92" y="77"/>
                    </a:lnTo>
                    <a:lnTo>
                      <a:pt x="101" y="75"/>
                    </a:lnTo>
                    <a:lnTo>
                      <a:pt x="111" y="73"/>
                    </a:lnTo>
                    <a:lnTo>
                      <a:pt x="121" y="70"/>
                    </a:lnTo>
                    <a:lnTo>
                      <a:pt x="131" y="67"/>
                    </a:lnTo>
                    <a:lnTo>
                      <a:pt x="141" y="64"/>
                    </a:lnTo>
                    <a:lnTo>
                      <a:pt x="152" y="60"/>
                    </a:lnTo>
                    <a:lnTo>
                      <a:pt x="163" y="56"/>
                    </a:lnTo>
                    <a:lnTo>
                      <a:pt x="167" y="54"/>
                    </a:lnTo>
                    <a:lnTo>
                      <a:pt x="170" y="53"/>
                    </a:lnTo>
                    <a:lnTo>
                      <a:pt x="174" y="51"/>
                    </a:lnTo>
                    <a:lnTo>
                      <a:pt x="178" y="49"/>
                    </a:lnTo>
                    <a:lnTo>
                      <a:pt x="178" y="0"/>
                    </a:lnTo>
                    <a:lnTo>
                      <a:pt x="175" y="1"/>
                    </a:lnTo>
                    <a:lnTo>
                      <a:pt x="172" y="2"/>
                    </a:lnTo>
                    <a:lnTo>
                      <a:pt x="168" y="3"/>
                    </a:lnTo>
                    <a:lnTo>
                      <a:pt x="165" y="5"/>
                    </a:lnTo>
                    <a:lnTo>
                      <a:pt x="162" y="6"/>
                    </a:lnTo>
                    <a:lnTo>
                      <a:pt x="159" y="9"/>
                    </a:lnTo>
                    <a:lnTo>
                      <a:pt x="157" y="10"/>
                    </a:lnTo>
                    <a:lnTo>
                      <a:pt x="156" y="12"/>
                    </a:lnTo>
                    <a:lnTo>
                      <a:pt x="154" y="13"/>
                    </a:lnTo>
                    <a:lnTo>
                      <a:pt x="153" y="1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6" name="Freeform 242"/>
              <p:cNvSpPr>
                <a:spLocks/>
              </p:cNvSpPr>
              <p:nvPr/>
            </p:nvSpPr>
            <p:spPr bwMode="auto">
              <a:xfrm>
                <a:off x="5412" y="654"/>
                <a:ext cx="304" cy="6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2" y="2"/>
                  </a:cxn>
                  <a:cxn ang="0">
                    <a:pos x="24" y="4"/>
                  </a:cxn>
                  <a:cxn ang="0">
                    <a:pos x="17" y="8"/>
                  </a:cxn>
                  <a:cxn ang="0">
                    <a:pos x="9" y="13"/>
                  </a:cxn>
                  <a:cxn ang="0">
                    <a:pos x="3" y="18"/>
                  </a:cxn>
                  <a:cxn ang="0">
                    <a:pos x="0" y="24"/>
                  </a:cxn>
                  <a:cxn ang="0">
                    <a:pos x="1" y="29"/>
                  </a:cxn>
                  <a:cxn ang="0">
                    <a:pos x="8" y="34"/>
                  </a:cxn>
                  <a:cxn ang="0">
                    <a:pos x="20" y="39"/>
                  </a:cxn>
                  <a:cxn ang="0">
                    <a:pos x="35" y="43"/>
                  </a:cxn>
                  <a:cxn ang="0">
                    <a:pos x="54" y="46"/>
                  </a:cxn>
                  <a:cxn ang="0">
                    <a:pos x="73" y="48"/>
                  </a:cxn>
                  <a:cxn ang="0">
                    <a:pos x="91" y="49"/>
                  </a:cxn>
                  <a:cxn ang="0">
                    <a:pos x="108" y="50"/>
                  </a:cxn>
                  <a:cxn ang="0">
                    <a:pos x="121" y="51"/>
                  </a:cxn>
                  <a:cxn ang="0">
                    <a:pos x="128" y="51"/>
                  </a:cxn>
                  <a:cxn ang="0">
                    <a:pos x="137" y="52"/>
                  </a:cxn>
                  <a:cxn ang="0">
                    <a:pos x="152" y="55"/>
                  </a:cxn>
                  <a:cxn ang="0">
                    <a:pos x="170" y="58"/>
                  </a:cxn>
                  <a:cxn ang="0">
                    <a:pos x="190" y="62"/>
                  </a:cxn>
                  <a:cxn ang="0">
                    <a:pos x="212" y="64"/>
                  </a:cxn>
                  <a:cxn ang="0">
                    <a:pos x="223" y="64"/>
                  </a:cxn>
                  <a:cxn ang="0">
                    <a:pos x="234" y="64"/>
                  </a:cxn>
                  <a:cxn ang="0">
                    <a:pos x="245" y="63"/>
                  </a:cxn>
                  <a:cxn ang="0">
                    <a:pos x="255" y="61"/>
                  </a:cxn>
                  <a:cxn ang="0">
                    <a:pos x="266" y="58"/>
                  </a:cxn>
                  <a:cxn ang="0">
                    <a:pos x="276" y="54"/>
                  </a:cxn>
                  <a:cxn ang="0">
                    <a:pos x="292" y="45"/>
                  </a:cxn>
                  <a:cxn ang="0">
                    <a:pos x="300" y="37"/>
                  </a:cxn>
                  <a:cxn ang="0">
                    <a:pos x="303" y="31"/>
                  </a:cxn>
                  <a:cxn ang="0">
                    <a:pos x="301" y="27"/>
                  </a:cxn>
                  <a:cxn ang="0">
                    <a:pos x="295" y="23"/>
                  </a:cxn>
                  <a:cxn ang="0">
                    <a:pos x="287" y="20"/>
                  </a:cxn>
                  <a:cxn ang="0">
                    <a:pos x="278" y="18"/>
                  </a:cxn>
                  <a:cxn ang="0">
                    <a:pos x="269" y="17"/>
                  </a:cxn>
                  <a:cxn ang="0">
                    <a:pos x="261" y="15"/>
                  </a:cxn>
                  <a:cxn ang="0">
                    <a:pos x="254" y="13"/>
                  </a:cxn>
                  <a:cxn ang="0">
                    <a:pos x="239" y="7"/>
                  </a:cxn>
                  <a:cxn ang="0">
                    <a:pos x="230" y="5"/>
                  </a:cxn>
                  <a:cxn ang="0">
                    <a:pos x="219" y="3"/>
                  </a:cxn>
                  <a:cxn ang="0">
                    <a:pos x="206" y="3"/>
                  </a:cxn>
                  <a:cxn ang="0">
                    <a:pos x="189" y="5"/>
                  </a:cxn>
                  <a:cxn ang="0">
                    <a:pos x="168" y="8"/>
                  </a:cxn>
                  <a:cxn ang="0">
                    <a:pos x="150" y="11"/>
                  </a:cxn>
                  <a:cxn ang="0">
                    <a:pos x="133" y="12"/>
                  </a:cxn>
                  <a:cxn ang="0">
                    <a:pos x="117" y="13"/>
                  </a:cxn>
                  <a:cxn ang="0">
                    <a:pos x="104" y="13"/>
                  </a:cxn>
                  <a:cxn ang="0">
                    <a:pos x="91" y="12"/>
                  </a:cxn>
                  <a:cxn ang="0">
                    <a:pos x="70" y="10"/>
                  </a:cxn>
                  <a:cxn ang="0">
                    <a:pos x="55" y="7"/>
                  </a:cxn>
                  <a:cxn ang="0">
                    <a:pos x="44" y="4"/>
                  </a:cxn>
                  <a:cxn ang="0">
                    <a:pos x="38" y="1"/>
                  </a:cxn>
                  <a:cxn ang="0">
                    <a:pos x="36" y="0"/>
                  </a:cxn>
                </a:cxnLst>
                <a:rect l="0" t="0" r="r" b="b"/>
                <a:pathLst>
                  <a:path w="304" h="65">
                    <a:moveTo>
                      <a:pt x="36" y="0"/>
                    </a:moveTo>
                    <a:lnTo>
                      <a:pt x="35" y="0"/>
                    </a:lnTo>
                    <a:lnTo>
                      <a:pt x="34" y="1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3" y="10"/>
                    </a:lnTo>
                    <a:lnTo>
                      <a:pt x="9" y="13"/>
                    </a:lnTo>
                    <a:lnTo>
                      <a:pt x="6" y="15"/>
                    </a:lnTo>
                    <a:lnTo>
                      <a:pt x="3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1" y="29"/>
                    </a:lnTo>
                    <a:lnTo>
                      <a:pt x="4" y="32"/>
                    </a:lnTo>
                    <a:lnTo>
                      <a:pt x="8" y="34"/>
                    </a:lnTo>
                    <a:lnTo>
                      <a:pt x="13" y="37"/>
                    </a:lnTo>
                    <a:lnTo>
                      <a:pt x="20" y="39"/>
                    </a:lnTo>
                    <a:lnTo>
                      <a:pt x="27" y="41"/>
                    </a:lnTo>
                    <a:lnTo>
                      <a:pt x="35" y="43"/>
                    </a:lnTo>
                    <a:lnTo>
                      <a:pt x="44" y="44"/>
                    </a:lnTo>
                    <a:lnTo>
                      <a:pt x="54" y="46"/>
                    </a:lnTo>
                    <a:lnTo>
                      <a:pt x="63" y="47"/>
                    </a:lnTo>
                    <a:lnTo>
                      <a:pt x="73" y="48"/>
                    </a:lnTo>
                    <a:lnTo>
                      <a:pt x="83" y="49"/>
                    </a:lnTo>
                    <a:lnTo>
                      <a:pt x="91" y="49"/>
                    </a:lnTo>
                    <a:lnTo>
                      <a:pt x="100" y="50"/>
                    </a:lnTo>
                    <a:lnTo>
                      <a:pt x="108" y="50"/>
                    </a:lnTo>
                    <a:lnTo>
                      <a:pt x="115" y="51"/>
                    </a:lnTo>
                    <a:lnTo>
                      <a:pt x="121" y="51"/>
                    </a:lnTo>
                    <a:lnTo>
                      <a:pt x="126" y="51"/>
                    </a:lnTo>
                    <a:lnTo>
                      <a:pt x="128" y="51"/>
                    </a:lnTo>
                    <a:lnTo>
                      <a:pt x="131" y="51"/>
                    </a:lnTo>
                    <a:lnTo>
                      <a:pt x="137" y="52"/>
                    </a:lnTo>
                    <a:lnTo>
                      <a:pt x="144" y="53"/>
                    </a:lnTo>
                    <a:lnTo>
                      <a:pt x="152" y="55"/>
                    </a:lnTo>
                    <a:lnTo>
                      <a:pt x="161" y="57"/>
                    </a:lnTo>
                    <a:lnTo>
                      <a:pt x="170" y="58"/>
                    </a:lnTo>
                    <a:lnTo>
                      <a:pt x="180" y="60"/>
                    </a:lnTo>
                    <a:lnTo>
                      <a:pt x="190" y="62"/>
                    </a:lnTo>
                    <a:lnTo>
                      <a:pt x="201" y="63"/>
                    </a:lnTo>
                    <a:lnTo>
                      <a:pt x="212" y="64"/>
                    </a:lnTo>
                    <a:lnTo>
                      <a:pt x="217" y="64"/>
                    </a:lnTo>
                    <a:lnTo>
                      <a:pt x="223" y="64"/>
                    </a:lnTo>
                    <a:lnTo>
                      <a:pt x="228" y="64"/>
                    </a:lnTo>
                    <a:lnTo>
                      <a:pt x="234" y="64"/>
                    </a:lnTo>
                    <a:lnTo>
                      <a:pt x="239" y="63"/>
                    </a:lnTo>
                    <a:lnTo>
                      <a:pt x="245" y="63"/>
                    </a:lnTo>
                    <a:lnTo>
                      <a:pt x="250" y="62"/>
                    </a:lnTo>
                    <a:lnTo>
                      <a:pt x="255" y="61"/>
                    </a:lnTo>
                    <a:lnTo>
                      <a:pt x="261" y="59"/>
                    </a:lnTo>
                    <a:lnTo>
                      <a:pt x="266" y="58"/>
                    </a:lnTo>
                    <a:lnTo>
                      <a:pt x="271" y="56"/>
                    </a:lnTo>
                    <a:lnTo>
                      <a:pt x="276" y="54"/>
                    </a:lnTo>
                    <a:lnTo>
                      <a:pt x="285" y="49"/>
                    </a:lnTo>
                    <a:lnTo>
                      <a:pt x="292" y="45"/>
                    </a:lnTo>
                    <a:lnTo>
                      <a:pt x="297" y="41"/>
                    </a:lnTo>
                    <a:lnTo>
                      <a:pt x="300" y="37"/>
                    </a:lnTo>
                    <a:lnTo>
                      <a:pt x="302" y="34"/>
                    </a:lnTo>
                    <a:lnTo>
                      <a:pt x="303" y="31"/>
                    </a:lnTo>
                    <a:lnTo>
                      <a:pt x="302" y="29"/>
                    </a:lnTo>
                    <a:lnTo>
                      <a:pt x="301" y="27"/>
                    </a:lnTo>
                    <a:lnTo>
                      <a:pt x="298" y="25"/>
                    </a:lnTo>
                    <a:lnTo>
                      <a:pt x="295" y="23"/>
                    </a:lnTo>
                    <a:lnTo>
                      <a:pt x="291" y="21"/>
                    </a:lnTo>
                    <a:lnTo>
                      <a:pt x="287" y="20"/>
                    </a:lnTo>
                    <a:lnTo>
                      <a:pt x="282" y="19"/>
                    </a:lnTo>
                    <a:lnTo>
                      <a:pt x="278" y="18"/>
                    </a:lnTo>
                    <a:lnTo>
                      <a:pt x="274" y="18"/>
                    </a:lnTo>
                    <a:lnTo>
                      <a:pt x="269" y="17"/>
                    </a:lnTo>
                    <a:lnTo>
                      <a:pt x="265" y="16"/>
                    </a:lnTo>
                    <a:lnTo>
                      <a:pt x="261" y="15"/>
                    </a:lnTo>
                    <a:lnTo>
                      <a:pt x="257" y="14"/>
                    </a:lnTo>
                    <a:lnTo>
                      <a:pt x="254" y="13"/>
                    </a:lnTo>
                    <a:lnTo>
                      <a:pt x="247" y="10"/>
                    </a:lnTo>
                    <a:lnTo>
                      <a:pt x="239" y="7"/>
                    </a:lnTo>
                    <a:lnTo>
                      <a:pt x="235" y="6"/>
                    </a:lnTo>
                    <a:lnTo>
                      <a:pt x="230" y="5"/>
                    </a:lnTo>
                    <a:lnTo>
                      <a:pt x="225" y="4"/>
                    </a:lnTo>
                    <a:lnTo>
                      <a:pt x="219" y="3"/>
                    </a:lnTo>
                    <a:lnTo>
                      <a:pt x="213" y="3"/>
                    </a:lnTo>
                    <a:lnTo>
                      <a:pt x="206" y="3"/>
                    </a:lnTo>
                    <a:lnTo>
                      <a:pt x="198" y="4"/>
                    </a:lnTo>
                    <a:lnTo>
                      <a:pt x="189" y="5"/>
                    </a:lnTo>
                    <a:lnTo>
                      <a:pt x="178" y="7"/>
                    </a:lnTo>
                    <a:lnTo>
                      <a:pt x="168" y="8"/>
                    </a:lnTo>
                    <a:lnTo>
                      <a:pt x="159" y="10"/>
                    </a:lnTo>
                    <a:lnTo>
                      <a:pt x="150" y="11"/>
                    </a:lnTo>
                    <a:lnTo>
                      <a:pt x="141" y="11"/>
                    </a:lnTo>
                    <a:lnTo>
                      <a:pt x="133" y="12"/>
                    </a:lnTo>
                    <a:lnTo>
                      <a:pt x="125" y="12"/>
                    </a:lnTo>
                    <a:lnTo>
                      <a:pt x="117" y="13"/>
                    </a:lnTo>
                    <a:lnTo>
                      <a:pt x="110" y="13"/>
                    </a:lnTo>
                    <a:lnTo>
                      <a:pt x="104" y="13"/>
                    </a:lnTo>
                    <a:lnTo>
                      <a:pt x="97" y="13"/>
                    </a:lnTo>
                    <a:lnTo>
                      <a:pt x="91" y="12"/>
                    </a:lnTo>
                    <a:lnTo>
                      <a:pt x="80" y="11"/>
                    </a:lnTo>
                    <a:lnTo>
                      <a:pt x="70" y="10"/>
                    </a:lnTo>
                    <a:lnTo>
                      <a:pt x="62" y="8"/>
                    </a:lnTo>
                    <a:lnTo>
                      <a:pt x="55" y="7"/>
                    </a:lnTo>
                    <a:lnTo>
                      <a:pt x="49" y="5"/>
                    </a:lnTo>
                    <a:lnTo>
                      <a:pt x="44" y="4"/>
                    </a:lnTo>
                    <a:lnTo>
                      <a:pt x="40" y="2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6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7" name="Freeform 243"/>
              <p:cNvSpPr>
                <a:spLocks/>
              </p:cNvSpPr>
              <p:nvPr/>
            </p:nvSpPr>
            <p:spPr bwMode="auto">
              <a:xfrm>
                <a:off x="5439" y="738"/>
                <a:ext cx="267" cy="50"/>
              </a:xfrm>
              <a:custGeom>
                <a:avLst/>
                <a:gdLst/>
                <a:ahLst/>
                <a:cxnLst>
                  <a:cxn ang="0">
                    <a:pos x="245" y="35"/>
                  </a:cxn>
                  <a:cxn ang="0">
                    <a:pos x="255" y="28"/>
                  </a:cxn>
                  <a:cxn ang="0">
                    <a:pos x="262" y="21"/>
                  </a:cxn>
                  <a:cxn ang="0">
                    <a:pos x="265" y="14"/>
                  </a:cxn>
                  <a:cxn ang="0">
                    <a:pos x="266" y="8"/>
                  </a:cxn>
                  <a:cxn ang="0">
                    <a:pos x="266" y="5"/>
                  </a:cxn>
                  <a:cxn ang="0">
                    <a:pos x="265" y="3"/>
                  </a:cxn>
                  <a:cxn ang="0">
                    <a:pos x="263" y="1"/>
                  </a:cxn>
                  <a:cxn ang="0">
                    <a:pos x="261" y="0"/>
                  </a:cxn>
                  <a:cxn ang="0">
                    <a:pos x="259" y="0"/>
                  </a:cxn>
                  <a:cxn ang="0">
                    <a:pos x="256" y="1"/>
                  </a:cxn>
                  <a:cxn ang="0">
                    <a:pos x="252" y="2"/>
                  </a:cxn>
                  <a:cxn ang="0">
                    <a:pos x="245" y="6"/>
                  </a:cxn>
                  <a:cxn ang="0">
                    <a:pos x="236" y="9"/>
                  </a:cxn>
                  <a:cxn ang="0">
                    <a:pos x="227" y="12"/>
                  </a:cxn>
                  <a:cxn ang="0">
                    <a:pos x="217" y="13"/>
                  </a:cxn>
                  <a:cxn ang="0">
                    <a:pos x="207" y="15"/>
                  </a:cxn>
                  <a:cxn ang="0">
                    <a:pos x="197" y="16"/>
                  </a:cxn>
                  <a:cxn ang="0">
                    <a:pos x="179" y="16"/>
                  </a:cxn>
                  <a:cxn ang="0">
                    <a:pos x="175" y="16"/>
                  </a:cxn>
                  <a:cxn ang="0">
                    <a:pos x="170" y="16"/>
                  </a:cxn>
                  <a:cxn ang="0">
                    <a:pos x="158" y="15"/>
                  </a:cxn>
                  <a:cxn ang="0">
                    <a:pos x="146" y="12"/>
                  </a:cxn>
                  <a:cxn ang="0">
                    <a:pos x="125" y="8"/>
                  </a:cxn>
                  <a:cxn ang="0">
                    <a:pos x="112" y="6"/>
                  </a:cxn>
                  <a:cxn ang="0">
                    <a:pos x="100" y="5"/>
                  </a:cxn>
                  <a:cxn ang="0">
                    <a:pos x="94" y="4"/>
                  </a:cxn>
                  <a:cxn ang="0">
                    <a:pos x="90" y="5"/>
                  </a:cxn>
                  <a:cxn ang="0">
                    <a:pos x="85" y="6"/>
                  </a:cxn>
                  <a:cxn ang="0">
                    <a:pos x="80" y="7"/>
                  </a:cxn>
                  <a:cxn ang="0">
                    <a:pos x="69" y="9"/>
                  </a:cxn>
                  <a:cxn ang="0">
                    <a:pos x="55" y="9"/>
                  </a:cxn>
                  <a:cxn ang="0">
                    <a:pos x="41" y="8"/>
                  </a:cxn>
                  <a:cxn ang="0">
                    <a:pos x="27" y="6"/>
                  </a:cxn>
                  <a:cxn ang="0">
                    <a:pos x="15" y="4"/>
                  </a:cxn>
                  <a:cxn ang="0">
                    <a:pos x="6" y="3"/>
                  </a:cxn>
                  <a:cxn ang="0">
                    <a:pos x="1" y="2"/>
                  </a:cxn>
                  <a:cxn ang="0">
                    <a:pos x="0" y="7"/>
                  </a:cxn>
                  <a:cxn ang="0">
                    <a:pos x="4" y="17"/>
                  </a:cxn>
                  <a:cxn ang="0">
                    <a:pos x="12" y="25"/>
                  </a:cxn>
                  <a:cxn ang="0">
                    <a:pos x="23" y="32"/>
                  </a:cxn>
                  <a:cxn ang="0">
                    <a:pos x="38" y="37"/>
                  </a:cxn>
                  <a:cxn ang="0">
                    <a:pos x="55" y="42"/>
                  </a:cxn>
                  <a:cxn ang="0">
                    <a:pos x="73" y="45"/>
                  </a:cxn>
                  <a:cxn ang="0">
                    <a:pos x="94" y="47"/>
                  </a:cxn>
                  <a:cxn ang="0">
                    <a:pos x="114" y="48"/>
                  </a:cxn>
                  <a:cxn ang="0">
                    <a:pos x="135" y="49"/>
                  </a:cxn>
                  <a:cxn ang="0">
                    <a:pos x="156" y="48"/>
                  </a:cxn>
                  <a:cxn ang="0">
                    <a:pos x="176" y="47"/>
                  </a:cxn>
                  <a:cxn ang="0">
                    <a:pos x="194" y="46"/>
                  </a:cxn>
                  <a:cxn ang="0">
                    <a:pos x="211" y="44"/>
                  </a:cxn>
                  <a:cxn ang="0">
                    <a:pos x="224" y="42"/>
                  </a:cxn>
                  <a:cxn ang="0">
                    <a:pos x="235" y="39"/>
                  </a:cxn>
                </a:cxnLst>
                <a:rect l="0" t="0" r="r" b="b"/>
                <a:pathLst>
                  <a:path w="267" h="50">
                    <a:moveTo>
                      <a:pt x="239" y="38"/>
                    </a:moveTo>
                    <a:lnTo>
                      <a:pt x="245" y="35"/>
                    </a:lnTo>
                    <a:lnTo>
                      <a:pt x="250" y="32"/>
                    </a:lnTo>
                    <a:lnTo>
                      <a:pt x="255" y="28"/>
                    </a:lnTo>
                    <a:lnTo>
                      <a:pt x="259" y="25"/>
                    </a:lnTo>
                    <a:lnTo>
                      <a:pt x="262" y="21"/>
                    </a:lnTo>
                    <a:lnTo>
                      <a:pt x="264" y="17"/>
                    </a:lnTo>
                    <a:lnTo>
                      <a:pt x="265" y="14"/>
                    </a:lnTo>
                    <a:lnTo>
                      <a:pt x="266" y="11"/>
                    </a:lnTo>
                    <a:lnTo>
                      <a:pt x="266" y="8"/>
                    </a:lnTo>
                    <a:lnTo>
                      <a:pt x="266" y="6"/>
                    </a:lnTo>
                    <a:lnTo>
                      <a:pt x="266" y="5"/>
                    </a:lnTo>
                    <a:lnTo>
                      <a:pt x="266" y="4"/>
                    </a:lnTo>
                    <a:lnTo>
                      <a:pt x="265" y="3"/>
                    </a:lnTo>
                    <a:lnTo>
                      <a:pt x="264" y="2"/>
                    </a:lnTo>
                    <a:lnTo>
                      <a:pt x="263" y="1"/>
                    </a:lnTo>
                    <a:lnTo>
                      <a:pt x="262" y="1"/>
                    </a:lnTo>
                    <a:lnTo>
                      <a:pt x="261" y="0"/>
                    </a:lnTo>
                    <a:lnTo>
                      <a:pt x="260" y="0"/>
                    </a:lnTo>
                    <a:lnTo>
                      <a:pt x="259" y="0"/>
                    </a:lnTo>
                    <a:lnTo>
                      <a:pt x="257" y="0"/>
                    </a:lnTo>
                    <a:lnTo>
                      <a:pt x="256" y="1"/>
                    </a:lnTo>
                    <a:lnTo>
                      <a:pt x="254" y="1"/>
                    </a:lnTo>
                    <a:lnTo>
                      <a:pt x="252" y="2"/>
                    </a:lnTo>
                    <a:lnTo>
                      <a:pt x="249" y="4"/>
                    </a:lnTo>
                    <a:lnTo>
                      <a:pt x="245" y="6"/>
                    </a:lnTo>
                    <a:lnTo>
                      <a:pt x="241" y="8"/>
                    </a:lnTo>
                    <a:lnTo>
                      <a:pt x="236" y="9"/>
                    </a:lnTo>
                    <a:lnTo>
                      <a:pt x="232" y="11"/>
                    </a:lnTo>
                    <a:lnTo>
                      <a:pt x="227" y="12"/>
                    </a:lnTo>
                    <a:lnTo>
                      <a:pt x="222" y="13"/>
                    </a:lnTo>
                    <a:lnTo>
                      <a:pt x="217" y="13"/>
                    </a:lnTo>
                    <a:lnTo>
                      <a:pt x="212" y="14"/>
                    </a:lnTo>
                    <a:lnTo>
                      <a:pt x="207" y="15"/>
                    </a:lnTo>
                    <a:lnTo>
                      <a:pt x="202" y="15"/>
                    </a:lnTo>
                    <a:lnTo>
                      <a:pt x="197" y="16"/>
                    </a:lnTo>
                    <a:lnTo>
                      <a:pt x="188" y="16"/>
                    </a:lnTo>
                    <a:lnTo>
                      <a:pt x="179" y="16"/>
                    </a:lnTo>
                    <a:lnTo>
                      <a:pt x="177" y="16"/>
                    </a:lnTo>
                    <a:lnTo>
                      <a:pt x="175" y="16"/>
                    </a:lnTo>
                    <a:lnTo>
                      <a:pt x="172" y="16"/>
                    </a:lnTo>
                    <a:lnTo>
                      <a:pt x="170" y="16"/>
                    </a:lnTo>
                    <a:lnTo>
                      <a:pt x="164" y="16"/>
                    </a:lnTo>
                    <a:lnTo>
                      <a:pt x="158" y="15"/>
                    </a:lnTo>
                    <a:lnTo>
                      <a:pt x="152" y="14"/>
                    </a:lnTo>
                    <a:lnTo>
                      <a:pt x="146" y="12"/>
                    </a:lnTo>
                    <a:lnTo>
                      <a:pt x="132" y="9"/>
                    </a:lnTo>
                    <a:lnTo>
                      <a:pt x="125" y="8"/>
                    </a:lnTo>
                    <a:lnTo>
                      <a:pt x="119" y="7"/>
                    </a:lnTo>
                    <a:lnTo>
                      <a:pt x="112" y="6"/>
                    </a:lnTo>
                    <a:lnTo>
                      <a:pt x="106" y="5"/>
                    </a:lnTo>
                    <a:lnTo>
                      <a:pt x="100" y="5"/>
                    </a:lnTo>
                    <a:lnTo>
                      <a:pt x="97" y="4"/>
                    </a:lnTo>
                    <a:lnTo>
                      <a:pt x="94" y="4"/>
                    </a:lnTo>
                    <a:lnTo>
                      <a:pt x="92" y="5"/>
                    </a:lnTo>
                    <a:lnTo>
                      <a:pt x="90" y="5"/>
                    </a:lnTo>
                    <a:lnTo>
                      <a:pt x="87" y="5"/>
                    </a:lnTo>
                    <a:lnTo>
                      <a:pt x="85" y="6"/>
                    </a:lnTo>
                    <a:lnTo>
                      <a:pt x="83" y="7"/>
                    </a:lnTo>
                    <a:lnTo>
                      <a:pt x="80" y="7"/>
                    </a:lnTo>
                    <a:lnTo>
                      <a:pt x="75" y="8"/>
                    </a:lnTo>
                    <a:lnTo>
                      <a:pt x="69" y="9"/>
                    </a:lnTo>
                    <a:lnTo>
                      <a:pt x="62" y="9"/>
                    </a:lnTo>
                    <a:lnTo>
                      <a:pt x="55" y="9"/>
                    </a:lnTo>
                    <a:lnTo>
                      <a:pt x="48" y="8"/>
                    </a:lnTo>
                    <a:lnTo>
                      <a:pt x="41" y="8"/>
                    </a:lnTo>
                    <a:lnTo>
                      <a:pt x="34" y="7"/>
                    </a:lnTo>
                    <a:lnTo>
                      <a:pt x="27" y="6"/>
                    </a:lnTo>
                    <a:lnTo>
                      <a:pt x="21" y="5"/>
                    </a:lnTo>
                    <a:lnTo>
                      <a:pt x="15" y="4"/>
                    </a:lnTo>
                    <a:lnTo>
                      <a:pt x="10" y="4"/>
                    </a:lnTo>
                    <a:lnTo>
                      <a:pt x="6" y="3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1" y="12"/>
                    </a:lnTo>
                    <a:lnTo>
                      <a:pt x="4" y="17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17" y="29"/>
                    </a:lnTo>
                    <a:lnTo>
                      <a:pt x="23" y="32"/>
                    </a:lnTo>
                    <a:lnTo>
                      <a:pt x="30" y="35"/>
                    </a:lnTo>
                    <a:lnTo>
                      <a:pt x="38" y="37"/>
                    </a:lnTo>
                    <a:lnTo>
                      <a:pt x="46" y="40"/>
                    </a:lnTo>
                    <a:lnTo>
                      <a:pt x="55" y="42"/>
                    </a:lnTo>
                    <a:lnTo>
                      <a:pt x="64" y="43"/>
                    </a:lnTo>
                    <a:lnTo>
                      <a:pt x="73" y="45"/>
                    </a:lnTo>
                    <a:lnTo>
                      <a:pt x="83" y="46"/>
                    </a:lnTo>
                    <a:lnTo>
                      <a:pt x="94" y="47"/>
                    </a:lnTo>
                    <a:lnTo>
                      <a:pt x="104" y="48"/>
                    </a:lnTo>
                    <a:lnTo>
                      <a:pt x="114" y="48"/>
                    </a:lnTo>
                    <a:lnTo>
                      <a:pt x="125" y="49"/>
                    </a:lnTo>
                    <a:lnTo>
                      <a:pt x="135" y="49"/>
                    </a:lnTo>
                    <a:lnTo>
                      <a:pt x="146" y="49"/>
                    </a:lnTo>
                    <a:lnTo>
                      <a:pt x="156" y="48"/>
                    </a:lnTo>
                    <a:lnTo>
                      <a:pt x="166" y="48"/>
                    </a:lnTo>
                    <a:lnTo>
                      <a:pt x="176" y="47"/>
                    </a:lnTo>
                    <a:lnTo>
                      <a:pt x="185" y="47"/>
                    </a:lnTo>
                    <a:lnTo>
                      <a:pt x="194" y="46"/>
                    </a:lnTo>
                    <a:lnTo>
                      <a:pt x="203" y="45"/>
                    </a:lnTo>
                    <a:lnTo>
                      <a:pt x="211" y="44"/>
                    </a:lnTo>
                    <a:lnTo>
                      <a:pt x="218" y="43"/>
                    </a:lnTo>
                    <a:lnTo>
                      <a:pt x="224" y="42"/>
                    </a:lnTo>
                    <a:lnTo>
                      <a:pt x="230" y="41"/>
                    </a:lnTo>
                    <a:lnTo>
                      <a:pt x="235" y="39"/>
                    </a:lnTo>
                    <a:lnTo>
                      <a:pt x="239" y="38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8" name="Freeform 244"/>
              <p:cNvSpPr>
                <a:spLocks/>
              </p:cNvSpPr>
              <p:nvPr/>
            </p:nvSpPr>
            <p:spPr bwMode="auto">
              <a:xfrm>
                <a:off x="5422" y="809"/>
                <a:ext cx="274" cy="191"/>
              </a:xfrm>
              <a:custGeom>
                <a:avLst/>
                <a:gdLst/>
                <a:ahLst/>
                <a:cxnLst>
                  <a:cxn ang="0">
                    <a:pos x="8" y="117"/>
                  </a:cxn>
                  <a:cxn ang="0">
                    <a:pos x="17" y="124"/>
                  </a:cxn>
                  <a:cxn ang="0">
                    <a:pos x="29" y="126"/>
                  </a:cxn>
                  <a:cxn ang="0">
                    <a:pos x="43" y="122"/>
                  </a:cxn>
                  <a:cxn ang="0">
                    <a:pos x="59" y="108"/>
                  </a:cxn>
                  <a:cxn ang="0">
                    <a:pos x="73" y="95"/>
                  </a:cxn>
                  <a:cxn ang="0">
                    <a:pos x="84" y="89"/>
                  </a:cxn>
                  <a:cxn ang="0">
                    <a:pos x="94" y="90"/>
                  </a:cxn>
                  <a:cxn ang="0">
                    <a:pos x="101" y="95"/>
                  </a:cxn>
                  <a:cxn ang="0">
                    <a:pos x="108" y="108"/>
                  </a:cxn>
                  <a:cxn ang="0">
                    <a:pos x="114" y="133"/>
                  </a:cxn>
                  <a:cxn ang="0">
                    <a:pos x="117" y="155"/>
                  </a:cxn>
                  <a:cxn ang="0">
                    <a:pos x="118" y="161"/>
                  </a:cxn>
                  <a:cxn ang="0">
                    <a:pos x="120" y="168"/>
                  </a:cxn>
                  <a:cxn ang="0">
                    <a:pos x="125" y="183"/>
                  </a:cxn>
                  <a:cxn ang="0">
                    <a:pos x="129" y="189"/>
                  </a:cxn>
                  <a:cxn ang="0">
                    <a:pos x="135" y="189"/>
                  </a:cxn>
                  <a:cxn ang="0">
                    <a:pos x="141" y="180"/>
                  </a:cxn>
                  <a:cxn ang="0">
                    <a:pos x="147" y="161"/>
                  </a:cxn>
                  <a:cxn ang="0">
                    <a:pos x="156" y="137"/>
                  </a:cxn>
                  <a:cxn ang="0">
                    <a:pos x="166" y="113"/>
                  </a:cxn>
                  <a:cxn ang="0">
                    <a:pos x="176" y="100"/>
                  </a:cxn>
                  <a:cxn ang="0">
                    <a:pos x="182" y="96"/>
                  </a:cxn>
                  <a:cxn ang="0">
                    <a:pos x="188" y="97"/>
                  </a:cxn>
                  <a:cxn ang="0">
                    <a:pos x="196" y="103"/>
                  </a:cxn>
                  <a:cxn ang="0">
                    <a:pos x="209" y="117"/>
                  </a:cxn>
                  <a:cxn ang="0">
                    <a:pos x="222" y="125"/>
                  </a:cxn>
                  <a:cxn ang="0">
                    <a:pos x="233" y="129"/>
                  </a:cxn>
                  <a:cxn ang="0">
                    <a:pos x="250" y="129"/>
                  </a:cxn>
                  <a:cxn ang="0">
                    <a:pos x="264" y="120"/>
                  </a:cxn>
                  <a:cxn ang="0">
                    <a:pos x="272" y="110"/>
                  </a:cxn>
                  <a:cxn ang="0">
                    <a:pos x="271" y="103"/>
                  </a:cxn>
                  <a:cxn ang="0">
                    <a:pos x="259" y="99"/>
                  </a:cxn>
                  <a:cxn ang="0">
                    <a:pos x="241" y="89"/>
                  </a:cxn>
                  <a:cxn ang="0">
                    <a:pos x="220" y="76"/>
                  </a:cxn>
                  <a:cxn ang="0">
                    <a:pos x="202" y="62"/>
                  </a:cxn>
                  <a:cxn ang="0">
                    <a:pos x="192" y="47"/>
                  </a:cxn>
                  <a:cxn ang="0">
                    <a:pos x="190" y="37"/>
                  </a:cxn>
                  <a:cxn ang="0">
                    <a:pos x="182" y="27"/>
                  </a:cxn>
                  <a:cxn ang="0">
                    <a:pos x="161" y="12"/>
                  </a:cxn>
                  <a:cxn ang="0">
                    <a:pos x="134" y="2"/>
                  </a:cxn>
                  <a:cxn ang="0">
                    <a:pos x="108" y="0"/>
                  </a:cxn>
                  <a:cxn ang="0">
                    <a:pos x="94" y="5"/>
                  </a:cxn>
                  <a:cxn ang="0">
                    <a:pos x="88" y="13"/>
                  </a:cxn>
                  <a:cxn ang="0">
                    <a:pos x="81" y="31"/>
                  </a:cxn>
                  <a:cxn ang="0">
                    <a:pos x="67" y="48"/>
                  </a:cxn>
                  <a:cxn ang="0">
                    <a:pos x="51" y="61"/>
                  </a:cxn>
                  <a:cxn ang="0">
                    <a:pos x="36" y="71"/>
                  </a:cxn>
                  <a:cxn ang="0">
                    <a:pos x="26" y="75"/>
                  </a:cxn>
                  <a:cxn ang="0">
                    <a:pos x="14" y="79"/>
                  </a:cxn>
                  <a:cxn ang="0">
                    <a:pos x="5" y="83"/>
                  </a:cxn>
                  <a:cxn ang="0">
                    <a:pos x="0" y="86"/>
                  </a:cxn>
                  <a:cxn ang="0">
                    <a:pos x="0" y="99"/>
                  </a:cxn>
                </a:cxnLst>
                <a:rect l="0" t="0" r="r" b="b"/>
                <a:pathLst>
                  <a:path w="274" h="191">
                    <a:moveTo>
                      <a:pt x="1" y="105"/>
                    </a:moveTo>
                    <a:lnTo>
                      <a:pt x="4" y="111"/>
                    </a:lnTo>
                    <a:lnTo>
                      <a:pt x="8" y="117"/>
                    </a:lnTo>
                    <a:lnTo>
                      <a:pt x="11" y="120"/>
                    </a:lnTo>
                    <a:lnTo>
                      <a:pt x="14" y="122"/>
                    </a:lnTo>
                    <a:lnTo>
                      <a:pt x="17" y="124"/>
                    </a:lnTo>
                    <a:lnTo>
                      <a:pt x="21" y="126"/>
                    </a:lnTo>
                    <a:lnTo>
                      <a:pt x="24" y="126"/>
                    </a:lnTo>
                    <a:lnTo>
                      <a:pt x="29" y="126"/>
                    </a:lnTo>
                    <a:lnTo>
                      <a:pt x="33" y="126"/>
                    </a:lnTo>
                    <a:lnTo>
                      <a:pt x="38" y="124"/>
                    </a:lnTo>
                    <a:lnTo>
                      <a:pt x="43" y="122"/>
                    </a:lnTo>
                    <a:lnTo>
                      <a:pt x="48" y="118"/>
                    </a:lnTo>
                    <a:lnTo>
                      <a:pt x="53" y="114"/>
                    </a:lnTo>
                    <a:lnTo>
                      <a:pt x="59" y="108"/>
                    </a:lnTo>
                    <a:lnTo>
                      <a:pt x="64" y="103"/>
                    </a:lnTo>
                    <a:lnTo>
                      <a:pt x="69" y="98"/>
                    </a:lnTo>
                    <a:lnTo>
                      <a:pt x="73" y="95"/>
                    </a:lnTo>
                    <a:lnTo>
                      <a:pt x="77" y="92"/>
                    </a:lnTo>
                    <a:lnTo>
                      <a:pt x="81" y="90"/>
                    </a:lnTo>
                    <a:lnTo>
                      <a:pt x="84" y="89"/>
                    </a:lnTo>
                    <a:lnTo>
                      <a:pt x="88" y="89"/>
                    </a:lnTo>
                    <a:lnTo>
                      <a:pt x="91" y="89"/>
                    </a:lnTo>
                    <a:lnTo>
                      <a:pt x="94" y="90"/>
                    </a:lnTo>
                    <a:lnTo>
                      <a:pt x="96" y="91"/>
                    </a:lnTo>
                    <a:lnTo>
                      <a:pt x="99" y="93"/>
                    </a:lnTo>
                    <a:lnTo>
                      <a:pt x="101" y="95"/>
                    </a:lnTo>
                    <a:lnTo>
                      <a:pt x="103" y="98"/>
                    </a:lnTo>
                    <a:lnTo>
                      <a:pt x="105" y="101"/>
                    </a:lnTo>
                    <a:lnTo>
                      <a:pt x="108" y="108"/>
                    </a:lnTo>
                    <a:lnTo>
                      <a:pt x="110" y="116"/>
                    </a:lnTo>
                    <a:lnTo>
                      <a:pt x="112" y="124"/>
                    </a:lnTo>
                    <a:lnTo>
                      <a:pt x="114" y="133"/>
                    </a:lnTo>
                    <a:lnTo>
                      <a:pt x="115" y="141"/>
                    </a:lnTo>
                    <a:lnTo>
                      <a:pt x="116" y="148"/>
                    </a:lnTo>
                    <a:lnTo>
                      <a:pt x="117" y="155"/>
                    </a:lnTo>
                    <a:lnTo>
                      <a:pt x="117" y="157"/>
                    </a:lnTo>
                    <a:lnTo>
                      <a:pt x="118" y="160"/>
                    </a:lnTo>
                    <a:lnTo>
                      <a:pt x="118" y="161"/>
                    </a:lnTo>
                    <a:lnTo>
                      <a:pt x="119" y="163"/>
                    </a:lnTo>
                    <a:lnTo>
                      <a:pt x="119" y="165"/>
                    </a:lnTo>
                    <a:lnTo>
                      <a:pt x="120" y="168"/>
                    </a:lnTo>
                    <a:lnTo>
                      <a:pt x="122" y="174"/>
                    </a:lnTo>
                    <a:lnTo>
                      <a:pt x="124" y="180"/>
                    </a:lnTo>
                    <a:lnTo>
                      <a:pt x="125" y="183"/>
                    </a:lnTo>
                    <a:lnTo>
                      <a:pt x="126" y="185"/>
                    </a:lnTo>
                    <a:lnTo>
                      <a:pt x="128" y="187"/>
                    </a:lnTo>
                    <a:lnTo>
                      <a:pt x="129" y="189"/>
                    </a:lnTo>
                    <a:lnTo>
                      <a:pt x="131" y="190"/>
                    </a:lnTo>
                    <a:lnTo>
                      <a:pt x="133" y="190"/>
                    </a:lnTo>
                    <a:lnTo>
                      <a:pt x="135" y="189"/>
                    </a:lnTo>
                    <a:lnTo>
                      <a:pt x="137" y="187"/>
                    </a:lnTo>
                    <a:lnTo>
                      <a:pt x="139" y="184"/>
                    </a:lnTo>
                    <a:lnTo>
                      <a:pt x="141" y="180"/>
                    </a:lnTo>
                    <a:lnTo>
                      <a:pt x="143" y="175"/>
                    </a:lnTo>
                    <a:lnTo>
                      <a:pt x="145" y="168"/>
                    </a:lnTo>
                    <a:lnTo>
                      <a:pt x="147" y="161"/>
                    </a:lnTo>
                    <a:lnTo>
                      <a:pt x="150" y="153"/>
                    </a:lnTo>
                    <a:lnTo>
                      <a:pt x="153" y="145"/>
                    </a:lnTo>
                    <a:lnTo>
                      <a:pt x="156" y="137"/>
                    </a:lnTo>
                    <a:lnTo>
                      <a:pt x="159" y="128"/>
                    </a:lnTo>
                    <a:lnTo>
                      <a:pt x="162" y="120"/>
                    </a:lnTo>
                    <a:lnTo>
                      <a:pt x="166" y="113"/>
                    </a:lnTo>
                    <a:lnTo>
                      <a:pt x="170" y="107"/>
                    </a:lnTo>
                    <a:lnTo>
                      <a:pt x="173" y="102"/>
                    </a:lnTo>
                    <a:lnTo>
                      <a:pt x="176" y="100"/>
                    </a:lnTo>
                    <a:lnTo>
                      <a:pt x="177" y="98"/>
                    </a:lnTo>
                    <a:lnTo>
                      <a:pt x="180" y="97"/>
                    </a:lnTo>
                    <a:lnTo>
                      <a:pt x="182" y="96"/>
                    </a:lnTo>
                    <a:lnTo>
                      <a:pt x="184" y="96"/>
                    </a:lnTo>
                    <a:lnTo>
                      <a:pt x="186" y="96"/>
                    </a:lnTo>
                    <a:lnTo>
                      <a:pt x="188" y="97"/>
                    </a:lnTo>
                    <a:lnTo>
                      <a:pt x="191" y="98"/>
                    </a:lnTo>
                    <a:lnTo>
                      <a:pt x="194" y="100"/>
                    </a:lnTo>
                    <a:lnTo>
                      <a:pt x="196" y="103"/>
                    </a:lnTo>
                    <a:lnTo>
                      <a:pt x="200" y="108"/>
                    </a:lnTo>
                    <a:lnTo>
                      <a:pt x="205" y="113"/>
                    </a:lnTo>
                    <a:lnTo>
                      <a:pt x="209" y="117"/>
                    </a:lnTo>
                    <a:lnTo>
                      <a:pt x="213" y="120"/>
                    </a:lnTo>
                    <a:lnTo>
                      <a:pt x="217" y="123"/>
                    </a:lnTo>
                    <a:lnTo>
                      <a:pt x="222" y="125"/>
                    </a:lnTo>
                    <a:lnTo>
                      <a:pt x="226" y="127"/>
                    </a:lnTo>
                    <a:lnTo>
                      <a:pt x="229" y="128"/>
                    </a:lnTo>
                    <a:lnTo>
                      <a:pt x="233" y="129"/>
                    </a:lnTo>
                    <a:lnTo>
                      <a:pt x="237" y="130"/>
                    </a:lnTo>
                    <a:lnTo>
                      <a:pt x="244" y="130"/>
                    </a:lnTo>
                    <a:lnTo>
                      <a:pt x="250" y="129"/>
                    </a:lnTo>
                    <a:lnTo>
                      <a:pt x="255" y="127"/>
                    </a:lnTo>
                    <a:lnTo>
                      <a:pt x="260" y="124"/>
                    </a:lnTo>
                    <a:lnTo>
                      <a:pt x="264" y="120"/>
                    </a:lnTo>
                    <a:lnTo>
                      <a:pt x="268" y="117"/>
                    </a:lnTo>
                    <a:lnTo>
                      <a:pt x="270" y="113"/>
                    </a:lnTo>
                    <a:lnTo>
                      <a:pt x="272" y="110"/>
                    </a:lnTo>
                    <a:lnTo>
                      <a:pt x="273" y="107"/>
                    </a:lnTo>
                    <a:lnTo>
                      <a:pt x="272" y="105"/>
                    </a:lnTo>
                    <a:lnTo>
                      <a:pt x="271" y="103"/>
                    </a:lnTo>
                    <a:lnTo>
                      <a:pt x="268" y="102"/>
                    </a:lnTo>
                    <a:lnTo>
                      <a:pt x="264" y="100"/>
                    </a:lnTo>
                    <a:lnTo>
                      <a:pt x="259" y="99"/>
                    </a:lnTo>
                    <a:lnTo>
                      <a:pt x="253" y="96"/>
                    </a:lnTo>
                    <a:lnTo>
                      <a:pt x="247" y="93"/>
                    </a:lnTo>
                    <a:lnTo>
                      <a:pt x="241" y="89"/>
                    </a:lnTo>
                    <a:lnTo>
                      <a:pt x="234" y="85"/>
                    </a:lnTo>
                    <a:lnTo>
                      <a:pt x="227" y="81"/>
                    </a:lnTo>
                    <a:lnTo>
                      <a:pt x="220" y="76"/>
                    </a:lnTo>
                    <a:lnTo>
                      <a:pt x="213" y="72"/>
                    </a:lnTo>
                    <a:lnTo>
                      <a:pt x="207" y="67"/>
                    </a:lnTo>
                    <a:lnTo>
                      <a:pt x="202" y="62"/>
                    </a:lnTo>
                    <a:lnTo>
                      <a:pt x="198" y="57"/>
                    </a:lnTo>
                    <a:lnTo>
                      <a:pt x="194" y="52"/>
                    </a:lnTo>
                    <a:lnTo>
                      <a:pt x="192" y="47"/>
                    </a:lnTo>
                    <a:lnTo>
                      <a:pt x="191" y="42"/>
                    </a:lnTo>
                    <a:lnTo>
                      <a:pt x="191" y="39"/>
                    </a:lnTo>
                    <a:lnTo>
                      <a:pt x="190" y="37"/>
                    </a:lnTo>
                    <a:lnTo>
                      <a:pt x="189" y="35"/>
                    </a:lnTo>
                    <a:lnTo>
                      <a:pt x="187" y="32"/>
                    </a:lnTo>
                    <a:lnTo>
                      <a:pt x="182" y="27"/>
                    </a:lnTo>
                    <a:lnTo>
                      <a:pt x="176" y="22"/>
                    </a:lnTo>
                    <a:lnTo>
                      <a:pt x="170" y="17"/>
                    </a:lnTo>
                    <a:lnTo>
                      <a:pt x="161" y="12"/>
                    </a:lnTo>
                    <a:lnTo>
                      <a:pt x="153" y="8"/>
                    </a:lnTo>
                    <a:lnTo>
                      <a:pt x="144" y="5"/>
                    </a:lnTo>
                    <a:lnTo>
                      <a:pt x="134" y="2"/>
                    </a:lnTo>
                    <a:lnTo>
                      <a:pt x="125" y="0"/>
                    </a:lnTo>
                    <a:lnTo>
                      <a:pt x="116" y="0"/>
                    </a:lnTo>
                    <a:lnTo>
                      <a:pt x="108" y="0"/>
                    </a:lnTo>
                    <a:lnTo>
                      <a:pt x="100" y="2"/>
                    </a:lnTo>
                    <a:lnTo>
                      <a:pt x="97" y="3"/>
                    </a:lnTo>
                    <a:lnTo>
                      <a:pt x="94" y="5"/>
                    </a:lnTo>
                    <a:lnTo>
                      <a:pt x="92" y="7"/>
                    </a:lnTo>
                    <a:lnTo>
                      <a:pt x="89" y="10"/>
                    </a:lnTo>
                    <a:lnTo>
                      <a:pt x="88" y="13"/>
                    </a:lnTo>
                    <a:lnTo>
                      <a:pt x="86" y="16"/>
                    </a:lnTo>
                    <a:lnTo>
                      <a:pt x="84" y="24"/>
                    </a:lnTo>
                    <a:lnTo>
                      <a:pt x="81" y="31"/>
                    </a:lnTo>
                    <a:lnTo>
                      <a:pt x="76" y="37"/>
                    </a:lnTo>
                    <a:lnTo>
                      <a:pt x="72" y="43"/>
                    </a:lnTo>
                    <a:lnTo>
                      <a:pt x="67" y="48"/>
                    </a:lnTo>
                    <a:lnTo>
                      <a:pt x="62" y="53"/>
                    </a:lnTo>
                    <a:lnTo>
                      <a:pt x="57" y="58"/>
                    </a:lnTo>
                    <a:lnTo>
                      <a:pt x="51" y="61"/>
                    </a:lnTo>
                    <a:lnTo>
                      <a:pt x="46" y="65"/>
                    </a:lnTo>
                    <a:lnTo>
                      <a:pt x="41" y="68"/>
                    </a:lnTo>
                    <a:lnTo>
                      <a:pt x="36" y="71"/>
                    </a:lnTo>
                    <a:lnTo>
                      <a:pt x="32" y="72"/>
                    </a:lnTo>
                    <a:lnTo>
                      <a:pt x="29" y="74"/>
                    </a:lnTo>
                    <a:lnTo>
                      <a:pt x="26" y="75"/>
                    </a:lnTo>
                    <a:lnTo>
                      <a:pt x="24" y="76"/>
                    </a:lnTo>
                    <a:lnTo>
                      <a:pt x="19" y="78"/>
                    </a:lnTo>
                    <a:lnTo>
                      <a:pt x="14" y="79"/>
                    </a:lnTo>
                    <a:lnTo>
                      <a:pt x="11" y="80"/>
                    </a:lnTo>
                    <a:lnTo>
                      <a:pt x="7" y="81"/>
                    </a:lnTo>
                    <a:lnTo>
                      <a:pt x="5" y="83"/>
                    </a:lnTo>
                    <a:lnTo>
                      <a:pt x="3" y="84"/>
                    </a:lnTo>
                    <a:lnTo>
                      <a:pt x="1" y="85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93"/>
                    </a:lnTo>
                    <a:lnTo>
                      <a:pt x="0" y="99"/>
                    </a:lnTo>
                    <a:lnTo>
                      <a:pt x="0" y="102"/>
                    </a:lnTo>
                    <a:lnTo>
                      <a:pt x="1" y="10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9" name="Freeform 245"/>
              <p:cNvSpPr>
                <a:spLocks/>
              </p:cNvSpPr>
              <p:nvPr/>
            </p:nvSpPr>
            <p:spPr bwMode="auto">
              <a:xfrm>
                <a:off x="5603" y="693"/>
                <a:ext cx="164" cy="407"/>
              </a:xfrm>
              <a:custGeom>
                <a:avLst/>
                <a:gdLst/>
                <a:ahLst/>
                <a:cxnLst>
                  <a:cxn ang="0">
                    <a:pos x="124" y="100"/>
                  </a:cxn>
                  <a:cxn ang="0">
                    <a:pos x="116" y="105"/>
                  </a:cxn>
                  <a:cxn ang="0">
                    <a:pos x="102" y="110"/>
                  </a:cxn>
                  <a:cxn ang="0">
                    <a:pos x="82" y="116"/>
                  </a:cxn>
                  <a:cxn ang="0">
                    <a:pos x="63" y="119"/>
                  </a:cxn>
                  <a:cxn ang="0">
                    <a:pos x="55" y="119"/>
                  </a:cxn>
                  <a:cxn ang="0">
                    <a:pos x="48" y="119"/>
                  </a:cxn>
                  <a:cxn ang="0">
                    <a:pos x="43" y="120"/>
                  </a:cxn>
                  <a:cxn ang="0">
                    <a:pos x="40" y="124"/>
                  </a:cxn>
                  <a:cxn ang="0">
                    <a:pos x="39" y="127"/>
                  </a:cxn>
                  <a:cxn ang="0">
                    <a:pos x="40" y="132"/>
                  </a:cxn>
                  <a:cxn ang="0">
                    <a:pos x="44" y="135"/>
                  </a:cxn>
                  <a:cxn ang="0">
                    <a:pos x="48" y="139"/>
                  </a:cxn>
                  <a:cxn ang="0">
                    <a:pos x="55" y="143"/>
                  </a:cxn>
                  <a:cxn ang="0">
                    <a:pos x="64" y="147"/>
                  </a:cxn>
                  <a:cxn ang="0">
                    <a:pos x="74" y="153"/>
                  </a:cxn>
                  <a:cxn ang="0">
                    <a:pos x="97" y="170"/>
                  </a:cxn>
                  <a:cxn ang="0">
                    <a:pos x="107" y="180"/>
                  </a:cxn>
                  <a:cxn ang="0">
                    <a:pos x="116" y="192"/>
                  </a:cxn>
                  <a:cxn ang="0">
                    <a:pos x="122" y="205"/>
                  </a:cxn>
                  <a:cxn ang="0">
                    <a:pos x="125" y="215"/>
                  </a:cxn>
                  <a:cxn ang="0">
                    <a:pos x="125" y="231"/>
                  </a:cxn>
                  <a:cxn ang="0">
                    <a:pos x="124" y="247"/>
                  </a:cxn>
                  <a:cxn ang="0">
                    <a:pos x="123" y="258"/>
                  </a:cxn>
                  <a:cxn ang="0">
                    <a:pos x="119" y="266"/>
                  </a:cxn>
                  <a:cxn ang="0">
                    <a:pos x="113" y="274"/>
                  </a:cxn>
                  <a:cxn ang="0">
                    <a:pos x="105" y="280"/>
                  </a:cxn>
                  <a:cxn ang="0">
                    <a:pos x="93" y="285"/>
                  </a:cxn>
                  <a:cxn ang="0">
                    <a:pos x="85" y="286"/>
                  </a:cxn>
                  <a:cxn ang="0">
                    <a:pos x="56" y="293"/>
                  </a:cxn>
                  <a:cxn ang="0">
                    <a:pos x="43" y="299"/>
                  </a:cxn>
                  <a:cxn ang="0">
                    <a:pos x="30" y="304"/>
                  </a:cxn>
                  <a:cxn ang="0">
                    <a:pos x="20" y="313"/>
                  </a:cxn>
                  <a:cxn ang="0">
                    <a:pos x="11" y="325"/>
                  </a:cxn>
                  <a:cxn ang="0">
                    <a:pos x="4" y="340"/>
                  </a:cxn>
                  <a:cxn ang="0">
                    <a:pos x="0" y="359"/>
                  </a:cxn>
                  <a:cxn ang="0">
                    <a:pos x="2" y="360"/>
                  </a:cxn>
                  <a:cxn ang="0">
                    <a:pos x="6" y="362"/>
                  </a:cxn>
                  <a:cxn ang="0">
                    <a:pos x="12" y="366"/>
                  </a:cxn>
                  <a:cxn ang="0">
                    <a:pos x="22" y="370"/>
                  </a:cxn>
                  <a:cxn ang="0">
                    <a:pos x="36" y="375"/>
                  </a:cxn>
                  <a:cxn ang="0">
                    <a:pos x="46" y="376"/>
                  </a:cxn>
                  <a:cxn ang="0">
                    <a:pos x="54" y="378"/>
                  </a:cxn>
                  <a:cxn ang="0">
                    <a:pos x="65" y="381"/>
                  </a:cxn>
                  <a:cxn ang="0">
                    <a:pos x="81" y="387"/>
                  </a:cxn>
                  <a:cxn ang="0">
                    <a:pos x="98" y="393"/>
                  </a:cxn>
                  <a:cxn ang="0">
                    <a:pos x="108" y="398"/>
                  </a:cxn>
                  <a:cxn ang="0">
                    <a:pos x="115" y="402"/>
                  </a:cxn>
                  <a:cxn ang="0">
                    <a:pos x="122" y="405"/>
                  </a:cxn>
                  <a:cxn ang="0">
                    <a:pos x="132" y="406"/>
                  </a:cxn>
                  <a:cxn ang="0">
                    <a:pos x="142" y="403"/>
                  </a:cxn>
                  <a:cxn ang="0">
                    <a:pos x="153" y="397"/>
                  </a:cxn>
                  <a:cxn ang="0">
                    <a:pos x="163" y="0"/>
                  </a:cxn>
                  <a:cxn ang="0">
                    <a:pos x="161" y="9"/>
                  </a:cxn>
                  <a:cxn ang="0">
                    <a:pos x="159" y="22"/>
                  </a:cxn>
                  <a:cxn ang="0">
                    <a:pos x="151" y="52"/>
                  </a:cxn>
                  <a:cxn ang="0">
                    <a:pos x="143" y="74"/>
                  </a:cxn>
                  <a:cxn ang="0">
                    <a:pos x="137" y="86"/>
                  </a:cxn>
                  <a:cxn ang="0">
                    <a:pos x="131" y="95"/>
                  </a:cxn>
                </a:cxnLst>
                <a:rect l="0" t="0" r="r" b="b"/>
                <a:pathLst>
                  <a:path w="164" h="407">
                    <a:moveTo>
                      <a:pt x="128" y="97"/>
                    </a:moveTo>
                    <a:lnTo>
                      <a:pt x="124" y="100"/>
                    </a:lnTo>
                    <a:lnTo>
                      <a:pt x="120" y="103"/>
                    </a:lnTo>
                    <a:lnTo>
                      <a:pt x="116" y="105"/>
                    </a:lnTo>
                    <a:lnTo>
                      <a:pt x="112" y="107"/>
                    </a:lnTo>
                    <a:lnTo>
                      <a:pt x="102" y="110"/>
                    </a:lnTo>
                    <a:lnTo>
                      <a:pt x="92" y="114"/>
                    </a:lnTo>
                    <a:lnTo>
                      <a:pt x="82" y="116"/>
                    </a:lnTo>
                    <a:lnTo>
                      <a:pt x="72" y="118"/>
                    </a:lnTo>
                    <a:lnTo>
                      <a:pt x="63" y="119"/>
                    </a:lnTo>
                    <a:lnTo>
                      <a:pt x="59" y="119"/>
                    </a:lnTo>
                    <a:lnTo>
                      <a:pt x="55" y="119"/>
                    </a:lnTo>
                    <a:lnTo>
                      <a:pt x="51" y="119"/>
                    </a:lnTo>
                    <a:lnTo>
                      <a:pt x="48" y="119"/>
                    </a:lnTo>
                    <a:lnTo>
                      <a:pt x="45" y="120"/>
                    </a:lnTo>
                    <a:lnTo>
                      <a:pt x="43" y="120"/>
                    </a:lnTo>
                    <a:lnTo>
                      <a:pt x="41" y="122"/>
                    </a:lnTo>
                    <a:lnTo>
                      <a:pt x="40" y="124"/>
                    </a:lnTo>
                    <a:lnTo>
                      <a:pt x="39" y="125"/>
                    </a:lnTo>
                    <a:lnTo>
                      <a:pt x="39" y="127"/>
                    </a:lnTo>
                    <a:lnTo>
                      <a:pt x="40" y="130"/>
                    </a:lnTo>
                    <a:lnTo>
                      <a:pt x="40" y="132"/>
                    </a:lnTo>
                    <a:lnTo>
                      <a:pt x="42" y="133"/>
                    </a:lnTo>
                    <a:lnTo>
                      <a:pt x="44" y="135"/>
                    </a:lnTo>
                    <a:lnTo>
                      <a:pt x="46" y="138"/>
                    </a:lnTo>
                    <a:lnTo>
                      <a:pt x="48" y="139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59" y="145"/>
                    </a:lnTo>
                    <a:lnTo>
                      <a:pt x="64" y="147"/>
                    </a:lnTo>
                    <a:lnTo>
                      <a:pt x="69" y="149"/>
                    </a:lnTo>
                    <a:lnTo>
                      <a:pt x="74" y="153"/>
                    </a:lnTo>
                    <a:lnTo>
                      <a:pt x="86" y="160"/>
                    </a:lnTo>
                    <a:lnTo>
                      <a:pt x="97" y="170"/>
                    </a:lnTo>
                    <a:lnTo>
                      <a:pt x="102" y="175"/>
                    </a:lnTo>
                    <a:lnTo>
                      <a:pt x="107" y="180"/>
                    </a:lnTo>
                    <a:lnTo>
                      <a:pt x="112" y="186"/>
                    </a:lnTo>
                    <a:lnTo>
                      <a:pt x="116" y="192"/>
                    </a:lnTo>
                    <a:lnTo>
                      <a:pt x="119" y="199"/>
                    </a:lnTo>
                    <a:lnTo>
                      <a:pt x="122" y="205"/>
                    </a:lnTo>
                    <a:lnTo>
                      <a:pt x="124" y="212"/>
                    </a:lnTo>
                    <a:lnTo>
                      <a:pt x="125" y="215"/>
                    </a:lnTo>
                    <a:lnTo>
                      <a:pt x="125" y="218"/>
                    </a:lnTo>
                    <a:lnTo>
                      <a:pt x="125" y="231"/>
                    </a:lnTo>
                    <a:lnTo>
                      <a:pt x="125" y="242"/>
                    </a:lnTo>
                    <a:lnTo>
                      <a:pt x="124" y="247"/>
                    </a:lnTo>
                    <a:lnTo>
                      <a:pt x="124" y="253"/>
                    </a:lnTo>
                    <a:lnTo>
                      <a:pt x="123" y="258"/>
                    </a:lnTo>
                    <a:lnTo>
                      <a:pt x="121" y="262"/>
                    </a:lnTo>
                    <a:lnTo>
                      <a:pt x="119" y="266"/>
                    </a:lnTo>
                    <a:lnTo>
                      <a:pt x="117" y="270"/>
                    </a:lnTo>
                    <a:lnTo>
                      <a:pt x="113" y="274"/>
                    </a:lnTo>
                    <a:lnTo>
                      <a:pt x="109" y="277"/>
                    </a:lnTo>
                    <a:lnTo>
                      <a:pt x="105" y="280"/>
                    </a:lnTo>
                    <a:lnTo>
                      <a:pt x="99" y="283"/>
                    </a:lnTo>
                    <a:lnTo>
                      <a:pt x="93" y="285"/>
                    </a:lnTo>
                    <a:lnTo>
                      <a:pt x="89" y="285"/>
                    </a:lnTo>
                    <a:lnTo>
                      <a:pt x="85" y="286"/>
                    </a:lnTo>
                    <a:lnTo>
                      <a:pt x="70" y="289"/>
                    </a:lnTo>
                    <a:lnTo>
                      <a:pt x="56" y="293"/>
                    </a:lnTo>
                    <a:lnTo>
                      <a:pt x="49" y="296"/>
                    </a:lnTo>
                    <a:lnTo>
                      <a:pt x="43" y="299"/>
                    </a:lnTo>
                    <a:lnTo>
                      <a:pt x="36" y="301"/>
                    </a:lnTo>
                    <a:lnTo>
                      <a:pt x="30" y="304"/>
                    </a:lnTo>
                    <a:lnTo>
                      <a:pt x="25" y="308"/>
                    </a:lnTo>
                    <a:lnTo>
                      <a:pt x="20" y="313"/>
                    </a:lnTo>
                    <a:lnTo>
                      <a:pt x="15" y="318"/>
                    </a:lnTo>
                    <a:lnTo>
                      <a:pt x="11" y="325"/>
                    </a:lnTo>
                    <a:lnTo>
                      <a:pt x="7" y="331"/>
                    </a:lnTo>
                    <a:lnTo>
                      <a:pt x="4" y="340"/>
                    </a:lnTo>
                    <a:lnTo>
                      <a:pt x="2" y="349"/>
                    </a:lnTo>
                    <a:lnTo>
                      <a:pt x="0" y="359"/>
                    </a:lnTo>
                    <a:lnTo>
                      <a:pt x="1" y="360"/>
                    </a:lnTo>
                    <a:lnTo>
                      <a:pt x="2" y="360"/>
                    </a:lnTo>
                    <a:lnTo>
                      <a:pt x="4" y="362"/>
                    </a:lnTo>
                    <a:lnTo>
                      <a:pt x="6" y="362"/>
                    </a:lnTo>
                    <a:lnTo>
                      <a:pt x="9" y="364"/>
                    </a:lnTo>
                    <a:lnTo>
                      <a:pt x="12" y="366"/>
                    </a:lnTo>
                    <a:lnTo>
                      <a:pt x="15" y="367"/>
                    </a:lnTo>
                    <a:lnTo>
                      <a:pt x="22" y="370"/>
                    </a:lnTo>
                    <a:lnTo>
                      <a:pt x="29" y="373"/>
                    </a:lnTo>
                    <a:lnTo>
                      <a:pt x="36" y="375"/>
                    </a:lnTo>
                    <a:lnTo>
                      <a:pt x="43" y="376"/>
                    </a:lnTo>
                    <a:lnTo>
                      <a:pt x="46" y="376"/>
                    </a:lnTo>
                    <a:lnTo>
                      <a:pt x="50" y="377"/>
                    </a:lnTo>
                    <a:lnTo>
                      <a:pt x="54" y="378"/>
                    </a:lnTo>
                    <a:lnTo>
                      <a:pt x="59" y="379"/>
                    </a:lnTo>
                    <a:lnTo>
                      <a:pt x="65" y="381"/>
                    </a:lnTo>
                    <a:lnTo>
                      <a:pt x="70" y="383"/>
                    </a:lnTo>
                    <a:lnTo>
                      <a:pt x="81" y="387"/>
                    </a:lnTo>
                    <a:lnTo>
                      <a:pt x="93" y="391"/>
                    </a:lnTo>
                    <a:lnTo>
                      <a:pt x="98" y="393"/>
                    </a:lnTo>
                    <a:lnTo>
                      <a:pt x="103" y="396"/>
                    </a:lnTo>
                    <a:lnTo>
                      <a:pt x="108" y="398"/>
                    </a:lnTo>
                    <a:lnTo>
                      <a:pt x="112" y="400"/>
                    </a:lnTo>
                    <a:lnTo>
                      <a:pt x="115" y="402"/>
                    </a:lnTo>
                    <a:lnTo>
                      <a:pt x="118" y="403"/>
                    </a:lnTo>
                    <a:lnTo>
                      <a:pt x="122" y="405"/>
                    </a:lnTo>
                    <a:lnTo>
                      <a:pt x="127" y="406"/>
                    </a:lnTo>
                    <a:lnTo>
                      <a:pt x="132" y="406"/>
                    </a:lnTo>
                    <a:lnTo>
                      <a:pt x="137" y="405"/>
                    </a:lnTo>
                    <a:lnTo>
                      <a:pt x="142" y="403"/>
                    </a:lnTo>
                    <a:lnTo>
                      <a:pt x="148" y="400"/>
                    </a:lnTo>
                    <a:lnTo>
                      <a:pt x="153" y="397"/>
                    </a:lnTo>
                    <a:lnTo>
                      <a:pt x="158" y="393"/>
                    </a:lnTo>
                    <a:lnTo>
                      <a:pt x="163" y="0"/>
                    </a:lnTo>
                    <a:lnTo>
                      <a:pt x="162" y="4"/>
                    </a:lnTo>
                    <a:lnTo>
                      <a:pt x="161" y="9"/>
                    </a:lnTo>
                    <a:lnTo>
                      <a:pt x="160" y="15"/>
                    </a:lnTo>
                    <a:lnTo>
                      <a:pt x="159" y="22"/>
                    </a:lnTo>
                    <a:lnTo>
                      <a:pt x="155" y="36"/>
                    </a:lnTo>
                    <a:lnTo>
                      <a:pt x="151" y="52"/>
                    </a:lnTo>
                    <a:lnTo>
                      <a:pt x="146" y="67"/>
                    </a:lnTo>
                    <a:lnTo>
                      <a:pt x="143" y="74"/>
                    </a:lnTo>
                    <a:lnTo>
                      <a:pt x="140" y="80"/>
                    </a:lnTo>
                    <a:lnTo>
                      <a:pt x="137" y="86"/>
                    </a:lnTo>
                    <a:lnTo>
                      <a:pt x="134" y="91"/>
                    </a:lnTo>
                    <a:lnTo>
                      <a:pt x="131" y="95"/>
                    </a:lnTo>
                    <a:lnTo>
                      <a:pt x="128" y="9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9372EC6-61FB-4C1A-9741-2163F8925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77" name="Rectangle 253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9938"/>
            <a:ext cx="8229600" cy="1062037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buClr>
                <a:srgbClr val="000000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Linux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操作系统内核技术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4425" y="3429000"/>
            <a:ext cx="4799013" cy="979488"/>
          </a:xfrm>
        </p:spPr>
        <p:txBody>
          <a:bodyPr lIns="0" tIns="10972" rIns="0" bIns="0" anchor="ctr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mtClean="0">
                <a:latin typeface="宋体" pitchFamily="2" charset="-122"/>
              </a:rPr>
              <a:t>李    林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0" y="4244975"/>
            <a:ext cx="4799013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0972" rIns="0" bIns="0" anchor="ctr"/>
          <a:lstStyle/>
          <a:p>
            <a:pPr defTabSz="407988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</a:pPr>
            <a:r>
              <a:rPr kumimoji="0" lang="zh-CN" altLang="en-US" sz="2900">
                <a:solidFill>
                  <a:srgbClr val="000000"/>
                </a:solidFill>
              </a:rPr>
              <a:t>电子科技大学 计算机学院</a:t>
            </a:r>
            <a:endParaRPr kumimoji="0" lang="en-US" altLang="zh-CN" sz="29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如何在驱动程序中使用</a:t>
            </a:r>
            <a:r>
              <a:rPr lang="en-US" altLang="zh-CN" dirty="0" err="1" smtClean="0">
                <a:latin typeface="宋体" pitchFamily="2" charset="-122"/>
              </a:rPr>
              <a:t>boot_params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内核并未</a:t>
            </a:r>
            <a:r>
              <a:rPr lang="en-US" altLang="zh-CN" dirty="0" smtClean="0">
                <a:latin typeface="宋体" pitchFamily="2" charset="-122"/>
              </a:rPr>
              <a:t>EXPORT_SYMBOL(</a:t>
            </a:r>
            <a:r>
              <a:rPr lang="en-US" altLang="zh-CN" dirty="0" err="1" smtClean="0">
                <a:latin typeface="宋体" pitchFamily="2" charset="-122"/>
              </a:rPr>
              <a:t>boot_params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方法一：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/proc/</a:t>
            </a:r>
            <a:r>
              <a:rPr lang="en-US" altLang="zh-CN" dirty="0" err="1" smtClean="0">
                <a:latin typeface="宋体" pitchFamily="2" charset="-122"/>
              </a:rPr>
              <a:t>kallsyms</a:t>
            </a:r>
            <a:r>
              <a:rPr lang="zh-CN" altLang="en-US" dirty="0" smtClean="0">
                <a:latin typeface="宋体" pitchFamily="2" charset="-122"/>
              </a:rPr>
              <a:t>：给出了当前内核的所有符号以及其线性地址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方法二：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kallsyms_lookup_name</a:t>
            </a:r>
            <a:r>
              <a:rPr lang="zh-CN" altLang="en-US" dirty="0" smtClean="0">
                <a:latin typeface="宋体" pitchFamily="2" charset="-122"/>
              </a:rPr>
              <a:t>函数查询符号地址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3.1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</a:t>
            </a:r>
            <a:r>
              <a:rPr lang="en-US" altLang="zh-CN" dirty="0" err="1" smtClean="0">
                <a:latin typeface="宋体" pitchFamily="2" charset="-122"/>
              </a:rPr>
              <a:t>dmesg</a:t>
            </a:r>
            <a:r>
              <a:rPr lang="en-US" altLang="zh-CN" dirty="0" smtClean="0">
                <a:latin typeface="宋体" pitchFamily="2" charset="-122"/>
              </a:rPr>
              <a:t> &gt;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可能的优先级排序方式有如下几种：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Legacy</a:t>
            </a:r>
            <a:r>
              <a:rPr lang="zh-CN" altLang="en-US" dirty="0" smtClean="0">
                <a:latin typeface="宋体" pitchFamily="2" charset="-122"/>
              </a:rPr>
              <a:t>方式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方式</a:t>
            </a:r>
            <a:r>
              <a:rPr lang="en-US" altLang="zh-CN" dirty="0" smtClean="0">
                <a:latin typeface="宋体" pitchFamily="2" charset="-122"/>
              </a:rPr>
              <a:t>: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node0</a:t>
            </a:r>
            <a:r>
              <a:rPr lang="zh-CN" altLang="en-US" dirty="0" smtClean="0">
                <a:latin typeface="宋体" pitchFamily="2" charset="-122"/>
              </a:rPr>
              <a:t>中：</a:t>
            </a:r>
            <a:r>
              <a:rPr lang="en-US" altLang="zh-CN" dirty="0" smtClean="0">
                <a:latin typeface="宋体" pitchFamily="2" charset="-122"/>
              </a:rPr>
              <a:t>ZONE_DMA32(0)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ZONE_DMA(0)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ZONE_DMA32(1)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ZONE_DMA(1)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node1</a:t>
            </a:r>
            <a:r>
              <a:rPr lang="zh-CN" altLang="en-US" dirty="0" smtClean="0">
                <a:latin typeface="宋体" pitchFamily="2" charset="-122"/>
              </a:rPr>
              <a:t>中：</a:t>
            </a:r>
            <a:r>
              <a:rPr lang="en-US" altLang="zh-CN" dirty="0" smtClean="0">
                <a:latin typeface="宋体" pitchFamily="2" charset="-122"/>
              </a:rPr>
              <a:t>ZONE_DMA32(1)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ZONE_DMA(1)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ZONE_DMA32(0)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ZONE_DMA(0)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即先排列本地节点的所有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，然后再排列其他节点的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可能的优先级排序方式有如下几种：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Legacy</a:t>
            </a:r>
            <a:r>
              <a:rPr lang="zh-CN" altLang="en-US" dirty="0" smtClean="0">
                <a:latin typeface="宋体" pitchFamily="2" charset="-122"/>
              </a:rPr>
              <a:t>方式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方式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方式：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node0</a:t>
            </a:r>
            <a:r>
              <a:rPr lang="zh-CN" altLang="en-US" dirty="0" smtClean="0">
                <a:latin typeface="宋体" pitchFamily="2" charset="-122"/>
              </a:rPr>
              <a:t>中：</a:t>
            </a:r>
            <a:r>
              <a:rPr lang="en-US" altLang="zh-CN" dirty="0" smtClean="0">
                <a:latin typeface="宋体" pitchFamily="2" charset="-122"/>
              </a:rPr>
              <a:t>ZONE_DMA32(0)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ZONE_DMA32(1)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ZONE_DMA(0)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ZONE_DMA(1)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node1</a:t>
            </a:r>
            <a:r>
              <a:rPr lang="zh-CN" altLang="en-US" dirty="0" smtClean="0">
                <a:latin typeface="宋体" pitchFamily="2" charset="-122"/>
              </a:rPr>
              <a:t>中：</a:t>
            </a:r>
            <a:r>
              <a:rPr lang="en-US" altLang="zh-CN" dirty="0" smtClean="0">
                <a:latin typeface="宋体" pitchFamily="2" charset="-122"/>
              </a:rPr>
              <a:t>ZONE_DMA32(1)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ZONE_DMA32 (0)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ZONE_DMA(1)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ZONE_DMA(0)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即按照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的类型排列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在多个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间，同种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间的优先级，和</a:t>
            </a:r>
            <a:r>
              <a:rPr lang="en-US" altLang="zh-CN" dirty="0" smtClean="0">
                <a:latin typeface="宋体" pitchFamily="2" charset="-122"/>
              </a:rPr>
              <a:t>Node Distance</a:t>
            </a:r>
            <a:r>
              <a:rPr lang="zh-CN" altLang="en-US" dirty="0" smtClean="0">
                <a:latin typeface="宋体" pitchFamily="2" charset="-122"/>
              </a:rPr>
              <a:t>有关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内核命令行参数</a:t>
            </a:r>
            <a:r>
              <a:rPr lang="en-US" altLang="zh-CN" dirty="0" err="1" smtClean="0">
                <a:latin typeface="宋体" pitchFamily="2" charset="-122"/>
              </a:rPr>
              <a:t>numa_zonelist_order</a:t>
            </a:r>
            <a:r>
              <a:rPr lang="zh-CN" altLang="en-US" dirty="0" smtClean="0">
                <a:latin typeface="宋体" pitchFamily="2" charset="-122"/>
              </a:rPr>
              <a:t>控制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en-US" altLang="zh-CN" dirty="0" smtClean="0">
                <a:latin typeface="宋体" pitchFamily="2" charset="-122"/>
              </a:rPr>
              <a:t> order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‘zone’</a:t>
            </a:r>
            <a:r>
              <a:rPr lang="zh-CN" altLang="en-US" dirty="0" smtClean="0">
                <a:latin typeface="宋体" pitchFamily="2" charset="-122"/>
              </a:rPr>
              <a:t>：宏</a:t>
            </a:r>
            <a:r>
              <a:rPr lang="en-US" altLang="zh-CN" dirty="0" smtClean="0">
                <a:latin typeface="宋体" pitchFamily="2" charset="-122"/>
              </a:rPr>
              <a:t>ZONELIST_ORDER_ZONE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‘node’</a:t>
            </a:r>
            <a:r>
              <a:rPr lang="zh-CN" altLang="en-US" dirty="0" smtClean="0">
                <a:latin typeface="宋体" pitchFamily="2" charset="-122"/>
              </a:rPr>
              <a:t>：宏</a:t>
            </a:r>
            <a:r>
              <a:rPr lang="en-US" altLang="zh-CN" dirty="0" smtClean="0">
                <a:latin typeface="宋体" pitchFamily="2" charset="-122"/>
              </a:rPr>
              <a:t>ZONELIST_ORDER_NODE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'default'</a:t>
            </a:r>
            <a:r>
              <a:rPr lang="zh-CN" altLang="en-US" dirty="0" smtClean="0">
                <a:latin typeface="宋体" pitchFamily="2" charset="-122"/>
              </a:rPr>
              <a:t>：由内核智能选择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宏</a:t>
            </a:r>
            <a:r>
              <a:rPr lang="en-US" altLang="zh-CN" dirty="0" smtClean="0">
                <a:latin typeface="宋体" pitchFamily="2" charset="-122"/>
              </a:rPr>
              <a:t>ZONELIST_ORDER_DEFAULT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内核会检测各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的页框数来选择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组织方式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</a:t>
            </a:r>
            <a:r>
              <a:rPr lang="en-US" altLang="zh-CN" dirty="0" smtClean="0">
                <a:latin typeface="宋体" pitchFamily="2" charset="-122"/>
              </a:rPr>
              <a:t>ZONE_DMA</a:t>
            </a:r>
            <a:r>
              <a:rPr lang="zh-CN" altLang="en-US" dirty="0" smtClean="0">
                <a:latin typeface="宋体" pitchFamily="2" charset="-122"/>
              </a:rPr>
              <a:t>很小时，内核将倾向于选择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方式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vi /proc/sys/</a:t>
            </a:r>
            <a:r>
              <a:rPr lang="en-US" altLang="zh-CN" dirty="0" err="1" smtClean="0">
                <a:latin typeface="宋体" pitchFamily="2" charset="-122"/>
              </a:rPr>
              <a:t>vm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numa_zonelist_order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的结构</a:t>
            </a:r>
            <a:r>
              <a:rPr lang="en-US" altLang="zh-CN" dirty="0" err="1" smtClean="0">
                <a:latin typeface="宋体" pitchFamily="2" charset="-122"/>
              </a:rPr>
              <a:t>pgdata</a:t>
            </a:r>
            <a:r>
              <a:rPr lang="zh-CN" altLang="en-US" dirty="0" smtClean="0">
                <a:latin typeface="宋体" pitchFamily="2" charset="-122"/>
              </a:rPr>
              <a:t>中，</a:t>
            </a:r>
            <a:r>
              <a:rPr lang="en-US" altLang="zh-CN" dirty="0" err="1" smtClean="0">
                <a:latin typeface="宋体" pitchFamily="2" charset="-122"/>
              </a:rPr>
              <a:t>node_zonelists</a:t>
            </a:r>
            <a:r>
              <a:rPr lang="zh-CN" altLang="en-US" dirty="0" smtClean="0">
                <a:latin typeface="宋体" pitchFamily="2" charset="-122"/>
              </a:rPr>
              <a:t>保存了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的优先级顺序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node_zonelists</a:t>
            </a:r>
            <a:r>
              <a:rPr lang="en-US" altLang="zh-CN" dirty="0" smtClean="0">
                <a:latin typeface="宋体" pitchFamily="2" charset="-122"/>
              </a:rPr>
              <a:t>[2];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node_zonelists</a:t>
            </a:r>
            <a:r>
              <a:rPr lang="en-US" altLang="zh-CN" dirty="0" smtClean="0">
                <a:latin typeface="宋体" pitchFamily="2" charset="-122"/>
              </a:rPr>
              <a:t>[0]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存放按照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方式或者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方式存储所有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，包括其他节点的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node_zonelists</a:t>
            </a:r>
            <a:r>
              <a:rPr lang="en-US" altLang="zh-CN" dirty="0" smtClean="0">
                <a:latin typeface="宋体" pitchFamily="2" charset="-122"/>
              </a:rPr>
              <a:t>[1]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按照</a:t>
            </a:r>
            <a:r>
              <a:rPr lang="en-US" altLang="zh-CN" dirty="0" smtClean="0">
                <a:latin typeface="宋体" pitchFamily="2" charset="-122"/>
              </a:rPr>
              <a:t>legacy</a:t>
            </a:r>
            <a:r>
              <a:rPr lang="zh-CN" altLang="en-US" dirty="0" smtClean="0">
                <a:latin typeface="宋体" pitchFamily="2" charset="-122"/>
              </a:rPr>
              <a:t>方式存放本节点的所有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zonelist_cache</a:t>
            </a:r>
            <a:r>
              <a:rPr lang="en-US" altLang="zh-CN" dirty="0" smtClean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zlcache_ptr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zoneref</a:t>
            </a:r>
            <a:r>
              <a:rPr lang="en-US" altLang="zh-CN" dirty="0" smtClean="0">
                <a:latin typeface="宋体" pitchFamily="2" charset="-122"/>
              </a:rPr>
              <a:t> _</a:t>
            </a:r>
            <a:r>
              <a:rPr lang="en-US" altLang="zh-CN" dirty="0" err="1" smtClean="0">
                <a:latin typeface="宋体" pitchFamily="2" charset="-122"/>
              </a:rPr>
              <a:t>zonerefs</a:t>
            </a:r>
            <a:r>
              <a:rPr lang="en-US" altLang="zh-CN" dirty="0" smtClean="0">
                <a:latin typeface="宋体" pitchFamily="2" charset="-122"/>
              </a:rPr>
              <a:t>[257];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zonelist_cache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zlcache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zoneref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zone *zone;//node</a:t>
            </a:r>
            <a:r>
              <a:rPr lang="zh-CN" altLang="en-US" dirty="0" smtClean="0">
                <a:latin typeface="宋体" pitchFamily="2" charset="-122"/>
              </a:rPr>
              <a:t>节点内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zone_idx</a:t>
            </a:r>
            <a:r>
              <a:rPr lang="en-US" altLang="zh-CN" dirty="0" smtClean="0">
                <a:latin typeface="宋体" pitchFamily="2" charset="-122"/>
              </a:rPr>
              <a:t>;</a:t>
            </a:r>
            <a:r>
              <a:rPr lang="zh-CN" altLang="en-US" dirty="0" smtClean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//node</a:t>
            </a:r>
            <a:r>
              <a:rPr lang="zh-CN" altLang="en-US" dirty="0" smtClean="0">
                <a:latin typeface="宋体" pitchFamily="2" charset="-122"/>
              </a:rPr>
              <a:t>节点内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的编号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04775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</a:t>
            </a:r>
            <a:r>
              <a:rPr lang="en-US" altLang="zh-CN" dirty="0" err="1" smtClean="0">
                <a:latin typeface="宋体" pitchFamily="2" charset="-122"/>
              </a:rPr>
              <a:t>zonerefs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按照优先级的顺序排列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zlcache_ptr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等于</a:t>
            </a:r>
            <a:r>
              <a:rPr lang="en-US" altLang="zh-CN" dirty="0" smtClean="0">
                <a:latin typeface="宋体" pitchFamily="2" charset="-122"/>
              </a:rPr>
              <a:t>NULL</a:t>
            </a:r>
            <a:r>
              <a:rPr lang="zh-CN" altLang="en-US" dirty="0" smtClean="0">
                <a:latin typeface="宋体" pitchFamily="2" charset="-122"/>
              </a:rPr>
              <a:t>或者</a:t>
            </a:r>
            <a:r>
              <a:rPr lang="en-US" altLang="zh-CN" dirty="0" err="1" smtClean="0">
                <a:latin typeface="宋体" pitchFamily="2" charset="-122"/>
              </a:rPr>
              <a:t>zlcache</a:t>
            </a:r>
            <a:r>
              <a:rPr lang="zh-CN" altLang="en-US" dirty="0" smtClean="0">
                <a:latin typeface="宋体" pitchFamily="2" charset="-122"/>
              </a:rPr>
              <a:t>字段的地址。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若为</a:t>
            </a:r>
            <a:r>
              <a:rPr lang="en-US" altLang="zh-CN" dirty="0" smtClean="0">
                <a:latin typeface="宋体" pitchFamily="2" charset="-122"/>
              </a:rPr>
              <a:t>NULL</a:t>
            </a:r>
            <a:r>
              <a:rPr lang="zh-CN" altLang="en-US" dirty="0" smtClean="0">
                <a:latin typeface="宋体" pitchFamily="2" charset="-122"/>
              </a:rPr>
              <a:t>，则</a:t>
            </a:r>
            <a:r>
              <a:rPr lang="en-US" altLang="zh-CN" dirty="0" err="1" smtClean="0">
                <a:latin typeface="宋体" pitchFamily="2" charset="-122"/>
              </a:rPr>
              <a:t>zlcache</a:t>
            </a:r>
            <a:r>
              <a:rPr lang="zh-CN" altLang="en-US" dirty="0" smtClean="0">
                <a:latin typeface="宋体" pitchFamily="2" charset="-122"/>
              </a:rPr>
              <a:t>部分无效。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zonelist_cache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unsigned short </a:t>
            </a:r>
            <a:r>
              <a:rPr lang="en-US" altLang="zh-CN" dirty="0" err="1" smtClean="0"/>
              <a:t>z_to_n</a:t>
            </a:r>
            <a:r>
              <a:rPr lang="en-US" altLang="zh-CN" dirty="0" smtClean="0"/>
              <a:t>[256];//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zone-&gt;</a:t>
            </a:r>
            <a:r>
              <a:rPr lang="en-US" altLang="zh-CN" dirty="0" err="1" smtClean="0"/>
              <a:t>nid</a:t>
            </a:r>
            <a:endParaRPr lang="en-US" altLang="zh-CN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DECLARE_BITMAP(fullzones,256);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smtClean="0">
                <a:latin typeface="宋体" pitchFamily="2" charset="-122"/>
              </a:rPr>
              <a:t>bit</a:t>
            </a:r>
            <a:r>
              <a:rPr lang="zh-CN" altLang="en-US" dirty="0" smtClean="0">
                <a:latin typeface="宋体" pitchFamily="2" charset="-122"/>
              </a:rPr>
              <a:t>对应一个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跟踪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zh-CN" altLang="en-US" dirty="0" smtClean="0">
                <a:latin typeface="宋体" pitchFamily="2" charset="-122"/>
              </a:rPr>
              <a:t>中空闲空间快要耗尽的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3.11</a:t>
            </a:r>
            <a:r>
              <a:rPr lang="zh-CN" altLang="en-US" dirty="0" smtClean="0">
                <a:latin typeface="宋体" pitchFamily="2" charset="-122"/>
              </a:rPr>
              <a:t>：两个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zh-CN" altLang="en-US" dirty="0" smtClean="0">
                <a:latin typeface="宋体" pitchFamily="2" charset="-122"/>
              </a:rPr>
              <a:t>中的值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增大虚拟机内存到</a:t>
            </a:r>
            <a:r>
              <a:rPr lang="en-US" altLang="zh-CN" dirty="0" smtClean="0">
                <a:latin typeface="宋体" pitchFamily="2" charset="-122"/>
              </a:rPr>
              <a:t>5000MB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设置</a:t>
            </a:r>
            <a:r>
              <a:rPr lang="en-US" altLang="zh-CN" dirty="0" smtClean="0">
                <a:latin typeface="宋体" pitchFamily="2" charset="-122"/>
              </a:rPr>
              <a:t>“</a:t>
            </a:r>
            <a:r>
              <a:rPr lang="en-US" altLang="zh-CN" dirty="0" err="1" smtClean="0">
                <a:latin typeface="宋体" pitchFamily="2" charset="-122"/>
              </a:rPr>
              <a:t>kernelcore</a:t>
            </a:r>
            <a:r>
              <a:rPr lang="en-US" altLang="zh-CN" dirty="0" smtClean="0">
                <a:latin typeface="宋体" pitchFamily="2" charset="-122"/>
              </a:rPr>
              <a:t>=100M</a:t>
            </a:r>
            <a:r>
              <a:rPr lang="zh-CN" altLang="en-US" dirty="0" smtClean="0">
                <a:latin typeface="宋体" pitchFamily="2" charset="-122"/>
              </a:rPr>
              <a:t>”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3.8</a:t>
            </a:r>
            <a:r>
              <a:rPr lang="zh-CN" altLang="en-US" dirty="0" smtClean="0">
                <a:latin typeface="宋体" pitchFamily="2" charset="-122"/>
              </a:rPr>
              <a:t>：没有</a:t>
            </a:r>
            <a:r>
              <a:rPr lang="en-US" altLang="zh-CN" dirty="0" smtClean="0">
                <a:latin typeface="宋体" pitchFamily="2" charset="-122"/>
              </a:rPr>
              <a:t>ZONE_NORMAL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在进行页框分配时，选择哪个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zh-CN" altLang="en-US" dirty="0" smtClean="0">
                <a:latin typeface="宋体" pitchFamily="2" charset="-122"/>
              </a:rPr>
              <a:t>进行分配？或者之前，选择哪个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关键的页框分配函数：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alloc_pages_node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alloc_pages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</a:t>
            </a:r>
            <a:r>
              <a:rPr lang="en-US" altLang="zh-CN" dirty="0" err="1" smtClean="0">
                <a:latin typeface="宋体" pitchFamily="2" charset="-122"/>
              </a:rPr>
              <a:t>alloc_pages_node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, 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{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if (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 &lt; 0)</a:t>
            </a: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 = </a:t>
            </a:r>
            <a:r>
              <a:rPr lang="en-US" altLang="zh-CN" dirty="0" err="1" smtClean="0">
                <a:latin typeface="宋体" pitchFamily="2" charset="-122"/>
              </a:rPr>
              <a:t>numa_node_id</a:t>
            </a:r>
            <a:r>
              <a:rPr lang="en-US" altLang="zh-CN" dirty="0" smtClean="0">
                <a:latin typeface="宋体" pitchFamily="2" charset="-122"/>
              </a:rPr>
              <a:t>();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return __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order, </a:t>
            </a:r>
            <a:r>
              <a:rPr lang="en-US" altLang="zh-CN" dirty="0" err="1" smtClean="0">
                <a:latin typeface="宋体" pitchFamily="2" charset="-122"/>
              </a:rPr>
              <a:t>node_zonelist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,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));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｝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NL" altLang="zh-CN" dirty="0" smtClean="0">
                <a:latin typeface="宋体" pitchFamily="2" charset="-122"/>
              </a:rPr>
              <a:t>struct zonelist *node_zonelist(int nid, gfp_t flags){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return NODE_DATA(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)-&gt;</a:t>
            </a:r>
            <a:r>
              <a:rPr lang="en-US" altLang="zh-CN" dirty="0" err="1" smtClean="0">
                <a:latin typeface="宋体" pitchFamily="2" charset="-122"/>
              </a:rPr>
              <a:t>node_zonelists</a:t>
            </a:r>
            <a:r>
              <a:rPr lang="en-US" altLang="zh-CN" dirty="0" smtClean="0">
                <a:latin typeface="宋体" pitchFamily="2" charset="-122"/>
              </a:rPr>
              <a:t> + </a:t>
            </a:r>
            <a:r>
              <a:rPr lang="en-US" altLang="zh-CN" dirty="0" err="1" smtClean="0">
                <a:latin typeface="宋体" pitchFamily="2" charset="-122"/>
              </a:rPr>
              <a:t>gfp_zonelist</a:t>
            </a:r>
            <a:r>
              <a:rPr lang="en-US" altLang="zh-CN" dirty="0" smtClean="0">
                <a:latin typeface="宋体" pitchFamily="2" charset="-122"/>
              </a:rPr>
              <a:t>(flags);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gfp_zonelist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flags){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if (IS_ENABLED(CONFIG_NUMA) &amp;&amp; unlikely(flags &amp; __GFP_THISNODE))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return 1;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return 0;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调用</a:t>
            </a:r>
            <a:r>
              <a:rPr lang="en-US" altLang="zh-CN" dirty="0" err="1" smtClean="0">
                <a:latin typeface="宋体" pitchFamily="2" charset="-122"/>
              </a:rPr>
              <a:t>alloc_pages_node</a:t>
            </a:r>
            <a:r>
              <a:rPr lang="zh-CN" altLang="en-US" dirty="0" smtClean="0">
                <a:latin typeface="宋体" pitchFamily="2" charset="-122"/>
              </a:rPr>
              <a:t>时，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通常由用户指定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&lt;0</a:t>
            </a:r>
            <a:r>
              <a:rPr lang="zh-CN" altLang="en-US" dirty="0" smtClean="0">
                <a:latin typeface="宋体" pitchFamily="2" charset="-122"/>
              </a:rPr>
              <a:t>时，使用当前节点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调用</a:t>
            </a:r>
            <a:r>
              <a:rPr lang="en-US" altLang="zh-CN" dirty="0" err="1" smtClean="0">
                <a:latin typeface="宋体" pitchFamily="2" charset="-122"/>
              </a:rPr>
              <a:t>alloc_pages_node</a:t>
            </a:r>
            <a:r>
              <a:rPr lang="zh-CN" altLang="en-US" dirty="0" smtClean="0">
                <a:latin typeface="宋体" pitchFamily="2" charset="-122"/>
              </a:rPr>
              <a:t>时，使用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的哪个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zh-CN" altLang="en-US" dirty="0" smtClean="0">
                <a:latin typeface="宋体" pitchFamily="2" charset="-122"/>
              </a:rPr>
              <a:t>设置了</a:t>
            </a:r>
            <a:r>
              <a:rPr lang="en-US" altLang="zh-CN" dirty="0" smtClean="0">
                <a:latin typeface="宋体" pitchFamily="2" charset="-122"/>
              </a:rPr>
              <a:t>__GFP_THISNODE</a:t>
            </a:r>
            <a:r>
              <a:rPr lang="zh-CN" altLang="en-US" dirty="0" smtClean="0">
                <a:latin typeface="宋体" pitchFamily="2" charset="-122"/>
              </a:rPr>
              <a:t>，使用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的结构</a:t>
            </a:r>
            <a:r>
              <a:rPr lang="en-US" altLang="zh-CN" dirty="0" err="1" smtClean="0">
                <a:latin typeface="宋体" pitchFamily="2" charset="-122"/>
              </a:rPr>
              <a:t>pgdata</a:t>
            </a:r>
            <a:r>
              <a:rPr lang="zh-CN" altLang="en-US" dirty="0" smtClean="0">
                <a:latin typeface="宋体" pitchFamily="2" charset="-122"/>
              </a:rPr>
              <a:t>中的</a:t>
            </a:r>
            <a:r>
              <a:rPr lang="en-US" altLang="zh-CN" dirty="0" err="1" smtClean="0">
                <a:latin typeface="宋体" pitchFamily="2" charset="-122"/>
              </a:rPr>
              <a:t>node_zonelists</a:t>
            </a:r>
            <a:r>
              <a:rPr lang="en-US" altLang="zh-CN" dirty="0" smtClean="0">
                <a:latin typeface="宋体" pitchFamily="2" charset="-122"/>
              </a:rPr>
              <a:t>[1]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否则，使用</a:t>
            </a:r>
            <a:r>
              <a:rPr lang="en-US" altLang="zh-CN" dirty="0" err="1" smtClean="0">
                <a:latin typeface="宋体" pitchFamily="2" charset="-122"/>
              </a:rPr>
              <a:t>node_zonelists</a:t>
            </a:r>
            <a:r>
              <a:rPr lang="en-US" altLang="zh-CN" dirty="0" smtClean="0">
                <a:latin typeface="宋体" pitchFamily="2" charset="-122"/>
              </a:rPr>
              <a:t>[0]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函数</a:t>
            </a:r>
            <a:r>
              <a:rPr lang="en-US" altLang="zh-CN" dirty="0" err="1" smtClean="0">
                <a:latin typeface="宋体" pitchFamily="2" charset="-122"/>
              </a:rPr>
              <a:t>alloc_pages_exact_node</a:t>
            </a:r>
            <a:r>
              <a:rPr lang="zh-CN" altLang="en-US" dirty="0" smtClean="0">
                <a:latin typeface="宋体" pitchFamily="2" charset="-122"/>
              </a:rPr>
              <a:t>同上，只是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zh-CN" altLang="en-US" dirty="0" smtClean="0">
                <a:latin typeface="宋体" pitchFamily="2" charset="-122"/>
              </a:rPr>
              <a:t>不能小于</a:t>
            </a:r>
            <a:r>
              <a:rPr lang="en-US" altLang="zh-CN" dirty="0" smtClean="0">
                <a:latin typeface="宋体" pitchFamily="2" charset="-122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进入保护模式后，内核对内存信息进行了若干加工处理。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结构体</a:t>
            </a:r>
            <a:r>
              <a:rPr lang="en-US" altLang="zh-CN" dirty="0" err="1" smtClean="0">
                <a:latin typeface="宋体" pitchFamily="2" charset="-122"/>
              </a:rPr>
              <a:t>memblock</a:t>
            </a:r>
            <a:r>
              <a:rPr lang="zh-CN" altLang="en-US" dirty="0" smtClean="0">
                <a:latin typeface="宋体" pitchFamily="2" charset="-122"/>
              </a:rPr>
              <a:t>的全局实例</a:t>
            </a:r>
            <a:r>
              <a:rPr lang="en-US" altLang="zh-CN" dirty="0" err="1" smtClean="0">
                <a:latin typeface="宋体" pitchFamily="2" charset="-122"/>
              </a:rPr>
              <a:t>memblock</a:t>
            </a:r>
            <a:r>
              <a:rPr lang="zh-CN" altLang="en-US" dirty="0" smtClean="0">
                <a:latin typeface="宋体" pitchFamily="2" charset="-122"/>
              </a:rPr>
              <a:t>保存了内存</a:t>
            </a:r>
            <a:r>
              <a:rPr lang="en-US" altLang="zh-CN" dirty="0" smtClean="0">
                <a:latin typeface="宋体" pitchFamily="2" charset="-122"/>
              </a:rPr>
              <a:t>region</a:t>
            </a:r>
            <a:r>
              <a:rPr lang="zh-CN" altLang="en-US" dirty="0" smtClean="0">
                <a:latin typeface="宋体" pitchFamily="2" charset="-122"/>
              </a:rPr>
              <a:t>信息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memblock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phys_addr_t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current_limit</a:t>
            </a:r>
            <a:r>
              <a:rPr lang="en-US" altLang="zh-CN" dirty="0" smtClean="0">
                <a:latin typeface="宋体" pitchFamily="2" charset="-122"/>
              </a:rPr>
              <a:t>;//</a:t>
            </a:r>
            <a:r>
              <a:rPr lang="zh-CN" altLang="en-US" dirty="0" smtClean="0">
                <a:latin typeface="宋体" pitchFamily="2" charset="-122"/>
              </a:rPr>
              <a:t>内存最大容量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memblock_type</a:t>
            </a:r>
            <a:r>
              <a:rPr lang="en-US" altLang="zh-CN" dirty="0" smtClean="0">
                <a:latin typeface="宋体" pitchFamily="2" charset="-122"/>
              </a:rPr>
              <a:t> memory;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memblock_type</a:t>
            </a:r>
            <a:r>
              <a:rPr lang="en-US" altLang="zh-CN" dirty="0" smtClean="0">
                <a:latin typeface="宋体" pitchFamily="2" charset="-122"/>
              </a:rPr>
              <a:t> reserved;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return </a:t>
            </a:r>
            <a:r>
              <a:rPr lang="en-US" altLang="zh-CN" dirty="0" err="1" smtClean="0">
                <a:latin typeface="宋体" pitchFamily="2" charset="-122"/>
              </a:rPr>
              <a:t>alloc_pages_current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order);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alloc_pages_current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的选择，依赖于</a:t>
            </a:r>
            <a:r>
              <a:rPr lang="en-US" altLang="zh-CN" dirty="0" err="1" smtClean="0">
                <a:latin typeface="宋体" pitchFamily="2" charset="-122"/>
              </a:rPr>
              <a:t>mempolicy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Mempolicy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Interleave</a:t>
            </a:r>
            <a:r>
              <a:rPr lang="zh-CN" altLang="en-US" dirty="0" smtClean="0">
                <a:latin typeface="宋体" pitchFamily="2" charset="-122"/>
              </a:rPr>
              <a:t>：采用循环方式从设定的节点集合中选出某个节点，然后从此节点分配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Bind</a:t>
            </a:r>
            <a:r>
              <a:rPr lang="zh-CN" altLang="en-US" dirty="0" smtClean="0">
                <a:latin typeface="宋体" pitchFamily="2" charset="-122"/>
              </a:rPr>
              <a:t>：设置一个节点集合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若无</a:t>
            </a:r>
            <a:r>
              <a:rPr lang="en-US" altLang="zh-CN" dirty="0" smtClean="0">
                <a:latin typeface="宋体" pitchFamily="2" charset="-122"/>
              </a:rPr>
              <a:t>__GFP_THISNODE</a:t>
            </a:r>
            <a:r>
              <a:rPr lang="zh-CN" altLang="en-US" dirty="0" smtClean="0">
                <a:latin typeface="宋体" pitchFamily="2" charset="-122"/>
              </a:rPr>
              <a:t>申请标记，从本地节点分配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若有</a:t>
            </a:r>
            <a:r>
              <a:rPr lang="en-US" altLang="zh-CN" dirty="0" smtClean="0">
                <a:latin typeface="宋体" pitchFamily="2" charset="-122"/>
              </a:rPr>
              <a:t>__GFP_THISNODE</a:t>
            </a:r>
            <a:r>
              <a:rPr lang="zh-CN" altLang="en-US" dirty="0" smtClean="0">
                <a:latin typeface="宋体" pitchFamily="2" charset="-122"/>
              </a:rPr>
              <a:t>申请标记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本地节点不在设定的节点集合中，从集合中最小节点号的节点处分配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本地节点在设定的节点集合中，从本地节点分配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Mempolicy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Interleave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Bind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Preferred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若设置了</a:t>
            </a:r>
            <a:r>
              <a:rPr lang="en-US" altLang="zh-CN" dirty="0" smtClean="0">
                <a:latin typeface="宋体" pitchFamily="2" charset="-122"/>
              </a:rPr>
              <a:t>MPOL_F_LOCAL</a:t>
            </a:r>
            <a:r>
              <a:rPr lang="zh-CN" altLang="en-US" dirty="0" smtClean="0">
                <a:latin typeface="宋体" pitchFamily="2" charset="-122"/>
              </a:rPr>
              <a:t>标志，则从本地节点分配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若未设置，则从指定的节点分配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Default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从本地节点分配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内核使用</a:t>
            </a:r>
            <a:r>
              <a:rPr lang="en-US" altLang="zh-CN" dirty="0" err="1" smtClean="0">
                <a:latin typeface="宋体" pitchFamily="2" charset="-122"/>
              </a:rPr>
              <a:t>mempolicy</a:t>
            </a:r>
            <a:r>
              <a:rPr lang="zh-CN" altLang="en-US" dirty="0" smtClean="0">
                <a:latin typeface="宋体" pitchFamily="2" charset="-122"/>
              </a:rPr>
              <a:t>结构管理内存策略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mempolicy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｛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atomic_t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refcnt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short mode;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short flags;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union {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short </a:t>
            </a:r>
            <a:r>
              <a:rPr lang="en-US" altLang="zh-CN" dirty="0" err="1" smtClean="0">
                <a:latin typeface="宋体" pitchFamily="2" charset="-122"/>
              </a:rPr>
              <a:t>preferred_node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nodemask_t</a:t>
            </a:r>
            <a:r>
              <a:rPr lang="en-US" altLang="zh-CN" dirty="0" smtClean="0">
                <a:latin typeface="宋体" pitchFamily="2" charset="-122"/>
              </a:rPr>
              <a:t> nodes;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 v;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｝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mode</a:t>
            </a:r>
            <a:r>
              <a:rPr lang="zh-CN" altLang="en-US" dirty="0" smtClean="0">
                <a:latin typeface="宋体" pitchFamily="2" charset="-122"/>
              </a:rPr>
              <a:t>的取值：</a:t>
            </a:r>
            <a:r>
              <a:rPr lang="en-US" altLang="zh-CN" dirty="0" smtClean="0">
                <a:latin typeface="宋体" pitchFamily="2" charset="-122"/>
              </a:rPr>
              <a:t>include\</a:t>
            </a:r>
            <a:r>
              <a:rPr lang="en-US" altLang="zh-CN" dirty="0" err="1" smtClean="0">
                <a:latin typeface="宋体" pitchFamily="2" charset="-122"/>
              </a:rPr>
              <a:t>uapi</a:t>
            </a:r>
            <a:r>
              <a:rPr lang="en-US" altLang="zh-CN" dirty="0" smtClean="0">
                <a:latin typeface="宋体" pitchFamily="2" charset="-122"/>
              </a:rPr>
              <a:t>\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MPOL_DEFAULT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MPOL_PREFERRED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MPOL_BIND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MPOL_INTERLEAVE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</a:rPr>
              <a:t>的取值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MPOL_F_LOCAL (1 &lt;&lt; 1)//</a:t>
            </a:r>
            <a:r>
              <a:rPr lang="zh-CN" altLang="en-US" dirty="0" smtClean="0">
                <a:latin typeface="宋体" pitchFamily="2" charset="-122"/>
              </a:rPr>
              <a:t>本地分配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MPOL_F_MOF	(1 &lt;&lt; 3) /* this policy wants migrate on fault */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MPOL_F_MORON (1 &lt;&lt; 4) /* Migrate On </a:t>
            </a:r>
            <a:r>
              <a:rPr lang="en-US" altLang="zh-CN" dirty="0" err="1" smtClean="0">
                <a:latin typeface="宋体" pitchFamily="2" charset="-122"/>
              </a:rPr>
              <a:t>pte_numa</a:t>
            </a:r>
            <a:r>
              <a:rPr lang="en-US" altLang="zh-CN" dirty="0" smtClean="0">
                <a:latin typeface="宋体" pitchFamily="2" charset="-122"/>
              </a:rPr>
              <a:t> Reference On Node */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每个进程都可以有自己的内存策略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存储在</a:t>
            </a:r>
            <a:r>
              <a:rPr lang="en-US" altLang="zh-CN" dirty="0" smtClean="0">
                <a:latin typeface="宋体" pitchFamily="2" charset="-122"/>
              </a:rPr>
              <a:t>current-&gt;</a:t>
            </a:r>
            <a:r>
              <a:rPr lang="en-US" altLang="zh-CN" dirty="0" err="1" smtClean="0">
                <a:latin typeface="宋体" pitchFamily="2" charset="-122"/>
              </a:rPr>
              <a:t>mempolicy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若进程没有设置自己的内存策略，在分配页框时（比如调用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r>
              <a:rPr lang="zh-CN" altLang="en-US" dirty="0" smtClean="0">
                <a:latin typeface="宋体" pitchFamily="2" charset="-122"/>
              </a:rPr>
              <a:t>），使用为当前节点预设的内存策略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mempolicy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preferred_node_policy</a:t>
            </a:r>
            <a:r>
              <a:rPr lang="en-US" altLang="zh-CN" dirty="0" smtClean="0">
                <a:latin typeface="宋体" pitchFamily="2" charset="-122"/>
              </a:rPr>
              <a:t>[MAX_NUMNODES];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每个节点一个数组项，即一个内存策略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若当前节点预设的策略为</a:t>
            </a:r>
            <a:r>
              <a:rPr lang="en-US" altLang="zh-CN" dirty="0" smtClean="0">
                <a:latin typeface="宋体" pitchFamily="2" charset="-122"/>
              </a:rPr>
              <a:t>MPOL_DEFAULT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则采用</a:t>
            </a:r>
            <a:r>
              <a:rPr lang="en-US" altLang="zh-CN" dirty="0" err="1" smtClean="0">
                <a:latin typeface="宋体" pitchFamily="2" charset="-122"/>
              </a:rPr>
              <a:t>default_policy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mempolicy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default_policy</a:t>
            </a:r>
            <a:r>
              <a:rPr lang="en-US" altLang="zh-CN" dirty="0" smtClean="0">
                <a:latin typeface="宋体" pitchFamily="2" charset="-122"/>
              </a:rPr>
              <a:t> =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.</a:t>
            </a:r>
            <a:r>
              <a:rPr lang="en-US" altLang="zh-CN" dirty="0" err="1" smtClean="0">
                <a:latin typeface="宋体" pitchFamily="2" charset="-122"/>
              </a:rPr>
              <a:t>refcnt</a:t>
            </a:r>
            <a:r>
              <a:rPr lang="en-US" altLang="zh-CN" dirty="0" smtClean="0">
                <a:latin typeface="宋体" pitchFamily="2" charset="-122"/>
              </a:rPr>
              <a:t> = ATOMIC_INIT(1),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.mode = MPOL_PREFERRED,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.flags = MPOL_F_LOCAL,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default_policy</a:t>
            </a:r>
            <a:r>
              <a:rPr lang="zh-CN" altLang="en-US" dirty="0" smtClean="0">
                <a:latin typeface="宋体" pitchFamily="2" charset="-122"/>
              </a:rPr>
              <a:t>即从本地节点分配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除上面外，下面两种也使用</a:t>
            </a:r>
            <a:r>
              <a:rPr lang="en-US" altLang="zh-CN" dirty="0" err="1" smtClean="0">
                <a:latin typeface="宋体" pitchFamily="2" charset="-122"/>
              </a:rPr>
              <a:t>default_policy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当处于中断上下文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当设置了</a:t>
            </a:r>
            <a:r>
              <a:rPr lang="en-US" altLang="zh-CN" dirty="0" smtClean="0">
                <a:latin typeface="宋体" pitchFamily="2" charset="-122"/>
              </a:rPr>
              <a:t>__GFP_THISNODE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3.12</a:t>
            </a:r>
            <a:r>
              <a:rPr lang="zh-CN" altLang="en-US" dirty="0" smtClean="0">
                <a:latin typeface="宋体" pitchFamily="2" charset="-122"/>
              </a:rPr>
              <a:t>：内存策略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在使用</a:t>
            </a:r>
            <a:r>
              <a:rPr lang="en-US" altLang="zh-CN" dirty="0" err="1" smtClean="0">
                <a:latin typeface="宋体" pitchFamily="2" charset="-122"/>
              </a:rPr>
              <a:t>mempolicy</a:t>
            </a:r>
            <a:r>
              <a:rPr lang="zh-CN" altLang="en-US" dirty="0" smtClean="0">
                <a:latin typeface="宋体" pitchFamily="2" charset="-122"/>
              </a:rPr>
              <a:t>确定所分配的节点后，依然根据</a:t>
            </a:r>
            <a:r>
              <a:rPr lang="en-US" altLang="zh-CN" dirty="0" smtClean="0">
                <a:latin typeface="宋体" pitchFamily="2" charset="-122"/>
              </a:rPr>
              <a:t>__GFP_THISNODE</a:t>
            </a:r>
            <a:r>
              <a:rPr lang="zh-CN" altLang="en-US" dirty="0" smtClean="0">
                <a:latin typeface="宋体" pitchFamily="2" charset="-122"/>
              </a:rPr>
              <a:t>，决定从哪个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zh-CN" altLang="en-US" dirty="0" smtClean="0">
                <a:latin typeface="宋体" pitchFamily="2" charset="-122"/>
              </a:rPr>
              <a:t>搜索可以分配的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小结：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如何确定从哪个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分配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通过函数参数指定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通过内存策略指定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如何确定从哪个</a:t>
            </a: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zh-CN" altLang="en-US" dirty="0" smtClean="0">
                <a:latin typeface="宋体" pitchFamily="2" charset="-122"/>
              </a:rPr>
              <a:t>搜索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是否设置了</a:t>
            </a:r>
            <a:r>
              <a:rPr lang="en-US" altLang="zh-CN" dirty="0" smtClean="0">
                <a:latin typeface="宋体" pitchFamily="2" charset="-122"/>
              </a:rPr>
              <a:t>__GFP_THISNODE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页框分配和释放算法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页框分配接口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238250"/>
            <a:ext cx="8724900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zh-CN" altLang="en-US" dirty="0" smtClean="0">
                <a:latin typeface="宋体" pitchFamily="2" charset="-122"/>
              </a:rPr>
              <a:t>：若干标志的组合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include/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gfp.h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：需要分配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个页框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返回申请到的页框块的第一个页框的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选择的标志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__GFP_DMA(0)</a:t>
            </a:r>
            <a:r>
              <a:rPr lang="zh-CN" altLang="en-US" dirty="0" smtClean="0">
                <a:latin typeface="宋体" pitchFamily="2" charset="-122"/>
              </a:rPr>
              <a:t>：希望从</a:t>
            </a:r>
            <a:r>
              <a:rPr lang="en-US" altLang="zh-CN" dirty="0" smtClean="0">
                <a:latin typeface="宋体" pitchFamily="2" charset="-122"/>
              </a:rPr>
              <a:t>DMA</a:t>
            </a:r>
            <a:r>
              <a:rPr lang="zh-CN" altLang="en-US" dirty="0" smtClean="0">
                <a:latin typeface="宋体" pitchFamily="2" charset="-122"/>
              </a:rPr>
              <a:t>区域获得页框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__GFP_DMA32(2)</a:t>
            </a:r>
            <a:r>
              <a:rPr lang="zh-CN" altLang="en-US" dirty="0" smtClean="0">
                <a:latin typeface="宋体" pitchFamily="2" charset="-122"/>
              </a:rPr>
              <a:t>：希望从</a:t>
            </a:r>
            <a:r>
              <a:rPr lang="en-US" altLang="zh-CN" dirty="0" smtClean="0">
                <a:latin typeface="宋体" pitchFamily="2" charset="-122"/>
              </a:rPr>
              <a:t>DMA32</a:t>
            </a:r>
            <a:r>
              <a:rPr lang="zh-CN" altLang="en-US" dirty="0" smtClean="0">
                <a:latin typeface="宋体" pitchFamily="2" charset="-122"/>
              </a:rPr>
              <a:t>区域获得页框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__GFP_MOVABLE(3)</a:t>
            </a:r>
            <a:r>
              <a:rPr lang="zh-CN" altLang="en-US" dirty="0" smtClean="0">
                <a:latin typeface="宋体" pitchFamily="2" charset="-122"/>
              </a:rPr>
              <a:t>：希望从</a:t>
            </a:r>
            <a:r>
              <a:rPr lang="en-US" altLang="zh-CN" dirty="0" smtClean="0">
                <a:latin typeface="宋体" pitchFamily="2" charset="-122"/>
              </a:rPr>
              <a:t>Movable</a:t>
            </a:r>
            <a:r>
              <a:rPr lang="zh-CN" altLang="en-US" dirty="0" smtClean="0">
                <a:latin typeface="宋体" pitchFamily="2" charset="-122"/>
              </a:rPr>
              <a:t>区域获得页框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不设置以上标志，表示</a:t>
            </a:r>
            <a:r>
              <a:rPr lang="en-US" altLang="zh-CN" dirty="0" smtClean="0">
                <a:latin typeface="宋体" pitchFamily="2" charset="-122"/>
              </a:rPr>
              <a:t>normal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9537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memblock_type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</a:t>
            </a:r>
            <a:r>
              <a:rPr lang="en-US" altLang="zh-CN" dirty="0" err="1" smtClean="0">
                <a:latin typeface="宋体" pitchFamily="2" charset="-122"/>
              </a:rPr>
              <a:t>cnt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max;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phys_addr_t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total_size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memblock_region</a:t>
            </a:r>
            <a:r>
              <a:rPr lang="en-US" altLang="zh-CN" dirty="0" smtClean="0">
                <a:latin typeface="宋体" pitchFamily="2" charset="-122"/>
              </a:rPr>
              <a:t> *regions;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memblock_region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phys_addr_t</a:t>
            </a:r>
            <a:r>
              <a:rPr lang="en-US" altLang="zh-CN" dirty="0" smtClean="0">
                <a:latin typeface="宋体" pitchFamily="2" charset="-122"/>
              </a:rPr>
              <a:t> base;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phys_addr_t</a:t>
            </a:r>
            <a:r>
              <a:rPr lang="en-US" altLang="zh-CN" dirty="0" smtClean="0">
                <a:latin typeface="宋体" pitchFamily="2" charset="-122"/>
              </a:rPr>
              <a:t> size;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;		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nid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有什么作用？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7157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选择的标志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__GFP_DMA(0)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__GFP_DMA32(2)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__GFP_MOVABLE(3)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__GFP_HIGHMEM(1)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部分的标志包含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</a:rPr>
              <a:t>个</a:t>
            </a:r>
            <a:r>
              <a:rPr lang="en-US" altLang="zh-CN" dirty="0" smtClean="0">
                <a:latin typeface="宋体" pitchFamily="2" charset="-122"/>
              </a:rPr>
              <a:t>bit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低</a:t>
            </a:r>
            <a:r>
              <a:rPr lang="en-US" altLang="zh-CN" dirty="0" smtClean="0">
                <a:latin typeface="宋体" pitchFamily="2" charset="-122"/>
              </a:rPr>
              <a:t>3bit</a:t>
            </a:r>
            <a:r>
              <a:rPr lang="zh-CN" altLang="en-US" dirty="0" smtClean="0">
                <a:latin typeface="宋体" pitchFamily="2" charset="-122"/>
              </a:rPr>
              <a:t>最多只能有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个</a:t>
            </a:r>
            <a:r>
              <a:rPr lang="en-US" altLang="zh-CN" dirty="0" smtClean="0">
                <a:latin typeface="宋体" pitchFamily="2" charset="-122"/>
              </a:rPr>
              <a:t>bit</a:t>
            </a:r>
            <a:r>
              <a:rPr lang="zh-CN" altLang="en-US" dirty="0" smtClean="0">
                <a:latin typeface="宋体" pitchFamily="2" charset="-122"/>
              </a:rPr>
              <a:t>被设置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__GFP_MOVABLE</a:t>
            </a:r>
            <a:r>
              <a:rPr lang="zh-CN" altLang="en-US" dirty="0" smtClean="0">
                <a:latin typeface="宋体" pitchFamily="2" charset="-122"/>
              </a:rPr>
              <a:t>既用于指定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，又是一种策略（迁移）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所以</a:t>
            </a:r>
            <a:r>
              <a:rPr lang="en-US" altLang="zh-CN" dirty="0" smtClean="0">
                <a:latin typeface="宋体" pitchFamily="2" charset="-122"/>
              </a:rPr>
              <a:t>__GFP_MOVABLE</a:t>
            </a:r>
            <a:r>
              <a:rPr lang="zh-CN" altLang="en-US" dirty="0" smtClean="0">
                <a:latin typeface="宋体" pitchFamily="2" charset="-122"/>
              </a:rPr>
              <a:t>和低</a:t>
            </a:r>
            <a:r>
              <a:rPr lang="en-US" altLang="zh-CN" dirty="0" smtClean="0">
                <a:latin typeface="宋体" pitchFamily="2" charset="-122"/>
              </a:rPr>
              <a:t>3bit</a:t>
            </a:r>
            <a:r>
              <a:rPr lang="zh-CN" altLang="en-US" dirty="0" smtClean="0">
                <a:latin typeface="宋体" pitchFamily="2" charset="-122"/>
              </a:rPr>
              <a:t>组合应用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include/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gfp.h</a:t>
            </a:r>
            <a:r>
              <a:rPr lang="en-US" altLang="zh-CN" dirty="0" smtClean="0">
                <a:latin typeface="宋体" pitchFamily="2" charset="-122"/>
              </a:rPr>
              <a:t> L200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常用标志：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GFP_ATOMIC = __GFP_HIGH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可以访问保留页框池</a:t>
            </a:r>
            <a:r>
              <a:rPr lang="en-US" altLang="zh-CN" dirty="0" smtClean="0">
                <a:latin typeface="宋体" pitchFamily="2" charset="-122"/>
              </a:rPr>
              <a:t>emergency pools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/proc/sys/</a:t>
            </a:r>
            <a:r>
              <a:rPr lang="en-US" altLang="zh-CN" dirty="0" err="1" smtClean="0">
                <a:latin typeface="宋体" pitchFamily="2" charset="-122"/>
              </a:rPr>
              <a:t>vm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min_free_kbytes</a:t>
            </a:r>
            <a:r>
              <a:rPr lang="zh-CN" altLang="en-US" dirty="0" smtClean="0">
                <a:latin typeface="宋体" pitchFamily="2" charset="-122"/>
              </a:rPr>
              <a:t>即为保留内存的数量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GFP_NOIO = __GFP_WAIT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wait and reschedule?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GFP_NOFS = __GFP_WAIT | __GFP_IO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wait and reschedule?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start physical IO?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常用标志：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GFP_KERNEL = __GFP_WAIT | __GFP_IO | __GFP_FS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wait and reschedule?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start physical IO?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call down to low-level FS?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GFP_TEMPORARY = __GFP_WAIT | __GFP_IO | __GFP_FS | __GFP_RECLAIMABLE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 is reclaimable + </a:t>
            </a:r>
            <a:r>
              <a:rPr lang="zh-CN" altLang="en-US" dirty="0" smtClean="0">
                <a:latin typeface="宋体" pitchFamily="2" charset="-122"/>
              </a:rPr>
              <a:t>上面</a:t>
            </a:r>
            <a:r>
              <a:rPr lang="en-US" altLang="zh-CN" dirty="0" smtClean="0">
                <a:latin typeface="宋体" pitchFamily="2" charset="-122"/>
              </a:rPr>
              <a:t>3</a:t>
            </a:r>
            <a:r>
              <a:rPr lang="zh-CN" altLang="en-US" dirty="0" smtClean="0">
                <a:latin typeface="宋体" pitchFamily="2" charset="-122"/>
              </a:rPr>
              <a:t>条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常用标志：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GFP_USER = __GFP_WAIT | __GFP_IO | __GFP_FS | __GFP_HARDWALL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wait and reschedule?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start physical IO?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Can call down to low-level FS? 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Enforce </a:t>
            </a:r>
            <a:r>
              <a:rPr lang="en-US" altLang="zh-CN" dirty="0" err="1" smtClean="0">
                <a:latin typeface="宋体" pitchFamily="2" charset="-122"/>
              </a:rPr>
              <a:t>hardwall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cpuset</a:t>
            </a:r>
            <a:r>
              <a:rPr lang="en-US" altLang="zh-CN" dirty="0" smtClean="0">
                <a:latin typeface="宋体" pitchFamily="2" charset="-122"/>
              </a:rPr>
              <a:t> memory </a:t>
            </a:r>
            <a:r>
              <a:rPr lang="en-US" altLang="zh-CN" dirty="0" err="1" smtClean="0">
                <a:latin typeface="宋体" pitchFamily="2" charset="-122"/>
              </a:rPr>
              <a:t>allocs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__GFP_ZERO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Return zeroed page on success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常用标志：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GFP_THISNODE = __GFP_THISNODE | __GFP_NOWARN | __GFP_NORETRY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 fallback, no policies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Suppress page allocation failure warning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一次分配失败后不再尝试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__GFP_REPEAT</a:t>
            </a:r>
            <a:r>
              <a:rPr lang="zh-CN" altLang="en-US" dirty="0" smtClean="0">
                <a:latin typeface="宋体" pitchFamily="2" charset="-122"/>
              </a:rPr>
              <a:t>：内核重试内存分配直到成功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实际上，一些实现中仍然可能失败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__GFP_NOFAIL</a:t>
            </a:r>
            <a:r>
              <a:rPr lang="zh-CN" altLang="en-US" dirty="0" smtClean="0">
                <a:latin typeface="宋体" pitchFamily="2" charset="-122"/>
              </a:rPr>
              <a:t>：该标志被抛弃了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__GFP_COLD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Cache-cold page required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页框释放接口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__</a:t>
            </a:r>
            <a:r>
              <a:rPr lang="en-US" altLang="zh-CN" dirty="0" err="1" smtClean="0">
                <a:latin typeface="宋体" pitchFamily="2" charset="-122"/>
              </a:rPr>
              <a:t>free_pages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*page,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参数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要释放的页框块的第一个页框的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要释放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个页框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更多的页框分配接口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__</a:t>
            </a:r>
            <a:r>
              <a:rPr lang="en-US" altLang="zh-CN" dirty="0" err="1" smtClean="0">
                <a:latin typeface="宋体" pitchFamily="2" charset="-122"/>
              </a:rPr>
              <a:t>get_free_pages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返回页框块第一个页框的线性地址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get_dma_pages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order)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get_free_pages</a:t>
            </a:r>
            <a:r>
              <a:rPr lang="en-US" altLang="zh-CN" dirty="0" smtClean="0">
                <a:latin typeface="宋体" pitchFamily="2" charset="-122"/>
              </a:rPr>
              <a:t>((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) | GFP_DMA, (order))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get_free_page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get_free_pages</a:t>
            </a:r>
            <a:r>
              <a:rPr lang="en-US" altLang="zh-CN" dirty="0" smtClean="0">
                <a:latin typeface="宋体" pitchFamily="2" charset="-122"/>
              </a:rPr>
              <a:t>((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), 0)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</a:t>
            </a:r>
            <a:r>
              <a:rPr lang="en-US" altLang="zh-CN" dirty="0" err="1" smtClean="0">
                <a:latin typeface="宋体" pitchFamily="2" charset="-122"/>
              </a:rPr>
              <a:t>get_zeroed_page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更多的页框分配接口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*</a:t>
            </a:r>
            <a:r>
              <a:rPr lang="en-US" altLang="zh-CN" dirty="0" err="1" smtClean="0">
                <a:latin typeface="宋体" pitchFamily="2" charset="-122"/>
              </a:rPr>
              <a:t>alloc_pages_exact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size_t</a:t>
            </a:r>
            <a:r>
              <a:rPr lang="en-US" altLang="zh-CN" dirty="0" smtClean="0">
                <a:latin typeface="宋体" pitchFamily="2" charset="-122"/>
              </a:rPr>
              <a:t> size, 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多分配的页面将会还给</a:t>
            </a:r>
            <a:r>
              <a:rPr lang="en-US" altLang="zh-CN" dirty="0" smtClean="0">
                <a:latin typeface="宋体" pitchFamily="2" charset="-122"/>
              </a:rPr>
              <a:t>buddy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上面函数都依赖于</a:t>
            </a: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get_free_pages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get_free_pages</a:t>
            </a:r>
            <a:r>
              <a:rPr lang="zh-CN" altLang="en-US" dirty="0" smtClean="0">
                <a:latin typeface="宋体" pitchFamily="2" charset="-122"/>
              </a:rPr>
              <a:t>依赖于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后者又依赖</a:t>
            </a:r>
            <a:r>
              <a:rPr lang="en-US" altLang="zh-CN" dirty="0" err="1" smtClean="0">
                <a:latin typeface="宋体" pitchFamily="2" charset="-122"/>
              </a:rPr>
              <a:t>alloc_pages_current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最终依赖核心分配函数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alloc_pages_nodemask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更多的页框分配接口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*</a:t>
            </a:r>
            <a:r>
              <a:rPr lang="en-US" altLang="zh-CN" dirty="0" err="1" smtClean="0">
                <a:latin typeface="宋体" pitchFamily="2" charset="-122"/>
              </a:rPr>
              <a:t>alloc_pages_exact_nid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, </a:t>
            </a:r>
            <a:r>
              <a:rPr lang="en-US" altLang="zh-CN" dirty="0" err="1" smtClean="0">
                <a:latin typeface="宋体" pitchFamily="2" charset="-122"/>
              </a:rPr>
              <a:t>size_t</a:t>
            </a:r>
            <a:r>
              <a:rPr lang="en-US" altLang="zh-CN" dirty="0" smtClean="0">
                <a:latin typeface="宋体" pitchFamily="2" charset="-122"/>
              </a:rPr>
              <a:t> size, 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依赖于</a:t>
            </a:r>
            <a:r>
              <a:rPr lang="en-US" altLang="zh-CN" dirty="0" err="1" smtClean="0">
                <a:latin typeface="宋体" pitchFamily="2" charset="-122"/>
              </a:rPr>
              <a:t>alloc_pages_node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会归还多分配的页框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</a:t>
            </a:r>
            <a:r>
              <a:rPr lang="en-US" altLang="zh-CN" dirty="0" err="1" smtClean="0">
                <a:latin typeface="宋体" pitchFamily="2" charset="-122"/>
              </a:rPr>
              <a:t>alloc_pages_exact_node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, 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依赖于</a:t>
            </a: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限制在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zh-CN" altLang="en-US" dirty="0" smtClean="0">
                <a:latin typeface="宋体" pitchFamily="2" charset="-122"/>
              </a:rPr>
              <a:t>中分配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更多的页框分配接口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</a:t>
            </a:r>
            <a:r>
              <a:rPr lang="en-US" altLang="zh-CN" dirty="0" err="1" smtClean="0">
                <a:latin typeface="宋体" pitchFamily="2" charset="-122"/>
              </a:rPr>
              <a:t>alloc_pages_node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, </a:t>
            </a:r>
            <a:r>
              <a:rPr lang="en-US" altLang="zh-CN" dirty="0" err="1" smtClean="0">
                <a:latin typeface="宋体" pitchFamily="2" charset="-122"/>
              </a:rPr>
              <a:t>gfp_t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gfp_mask</a:t>
            </a:r>
            <a:r>
              <a:rPr lang="en-US" altLang="zh-CN" dirty="0" smtClean="0">
                <a:latin typeface="宋体" pitchFamily="2" charset="-122"/>
              </a:rPr>
              <a:t>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依赖于</a:t>
            </a: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alloc_pages</a:t>
            </a:r>
            <a:r>
              <a:rPr lang="zh-CN" altLang="en-US" dirty="0" smtClean="0">
                <a:latin typeface="宋体" pitchFamily="2" charset="-122"/>
              </a:rPr>
              <a:t>依赖于核心函数</a:t>
            </a: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alloc_pages_nodemask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搞清调用关系图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体系结构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SMP</a:t>
            </a:r>
            <a:r>
              <a:rPr lang="zh-CN" altLang="en-US" dirty="0" smtClean="0">
                <a:latin typeface="宋体" pitchFamily="2" charset="-122"/>
              </a:rPr>
              <a:t>：共享存储型多处理机</a:t>
            </a:r>
            <a:r>
              <a:rPr lang="en-US" altLang="zh-CN" dirty="0" smtClean="0">
                <a:latin typeface="宋体" pitchFamily="2" charset="-122"/>
              </a:rPr>
              <a:t>(Shared Memory </a:t>
            </a:r>
            <a:r>
              <a:rPr lang="en-US" altLang="zh-CN" dirty="0" err="1" smtClean="0">
                <a:latin typeface="宋体" pitchFamily="2" charset="-122"/>
              </a:rPr>
              <a:t>MulptiProcessors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对称多处理机</a:t>
            </a:r>
            <a:r>
              <a:rPr lang="en-US" altLang="zh-CN" dirty="0" smtClean="0">
                <a:latin typeface="宋体" pitchFamily="2" charset="-122"/>
              </a:rPr>
              <a:t>Symmetry </a:t>
            </a:r>
            <a:r>
              <a:rPr lang="en-US" altLang="zh-CN" dirty="0" err="1" smtClean="0">
                <a:latin typeface="宋体" pitchFamily="2" charset="-122"/>
              </a:rPr>
              <a:t>MultiProcessors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共享存储型多处理机有三种模型：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均匀存储器存取（</a:t>
            </a:r>
            <a:r>
              <a:rPr lang="en-US" altLang="zh-CN" dirty="0" smtClean="0">
                <a:latin typeface="宋体" pitchFamily="2" charset="-122"/>
              </a:rPr>
              <a:t>Uniform-Memory-Access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UMA</a:t>
            </a:r>
            <a:r>
              <a:rPr lang="zh-CN" altLang="en-US" dirty="0" smtClean="0">
                <a:latin typeface="宋体" pitchFamily="2" charset="-122"/>
              </a:rPr>
              <a:t>）模型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非均匀存储器存取（</a:t>
            </a:r>
            <a:r>
              <a:rPr lang="en-US" altLang="zh-CN" dirty="0" smtClean="0">
                <a:latin typeface="宋体" pitchFamily="2" charset="-122"/>
              </a:rPr>
              <a:t>Non uniform-Memory-Access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）模型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只用高速缓存的存储器结构（</a:t>
            </a:r>
            <a:r>
              <a:rPr lang="en-US" altLang="zh-CN" dirty="0" smtClean="0">
                <a:latin typeface="宋体" pitchFamily="2" charset="-122"/>
              </a:rPr>
              <a:t>Cache-Only Memory Architecture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COMA</a:t>
            </a:r>
            <a:r>
              <a:rPr lang="zh-CN" altLang="en-US" dirty="0" smtClean="0">
                <a:latin typeface="宋体" pitchFamily="2" charset="-122"/>
              </a:rPr>
              <a:t>）模型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更多的页框释放接口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7635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__</a:t>
            </a:r>
            <a:r>
              <a:rPr lang="en-US" altLang="zh-CN" dirty="0" err="1" smtClean="0">
                <a:latin typeface="宋体" pitchFamily="2" charset="-122"/>
              </a:rPr>
              <a:t>free_pages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*page,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</a:t>
            </a:r>
            <a:r>
              <a:rPr lang="en-US" altLang="zh-CN" dirty="0" err="1" smtClean="0">
                <a:latin typeface="宋体" pitchFamily="2" charset="-122"/>
              </a:rPr>
              <a:t>free_pages</a:t>
            </a:r>
            <a:r>
              <a:rPr lang="en-US" altLang="zh-CN" dirty="0" smtClean="0">
                <a:latin typeface="宋体" pitchFamily="2" charset="-122"/>
              </a:rPr>
              <a:t>(unsigned long </a:t>
            </a: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en-US" altLang="zh-CN" dirty="0" smtClean="0">
                <a:latin typeface="宋体" pitchFamily="2" charset="-122"/>
              </a:rPr>
              <a:t>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order)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</a:t>
            </a:r>
            <a:r>
              <a:rPr lang="en-US" altLang="zh-CN" dirty="0" err="1" smtClean="0">
                <a:latin typeface="宋体" pitchFamily="2" charset="-122"/>
              </a:rPr>
              <a:t>free_pages_exact</a:t>
            </a:r>
            <a:r>
              <a:rPr lang="en-US" altLang="zh-CN" dirty="0" smtClean="0">
                <a:latin typeface="宋体" pitchFamily="2" charset="-122"/>
              </a:rPr>
              <a:t>(void *</a:t>
            </a:r>
            <a:r>
              <a:rPr lang="en-US" altLang="zh-CN" dirty="0" err="1" smtClean="0">
                <a:latin typeface="宋体" pitchFamily="2" charset="-122"/>
              </a:rPr>
              <a:t>virt</a:t>
            </a:r>
            <a:r>
              <a:rPr lang="en-US" altLang="zh-CN" dirty="0" smtClean="0">
                <a:latin typeface="宋体" pitchFamily="2" charset="-122"/>
              </a:rPr>
              <a:t>, </a:t>
            </a:r>
            <a:r>
              <a:rPr lang="en-US" altLang="zh-CN" dirty="0" err="1" smtClean="0">
                <a:latin typeface="宋体" pitchFamily="2" charset="-122"/>
              </a:rPr>
              <a:t>size_t</a:t>
            </a:r>
            <a:r>
              <a:rPr lang="en-US" altLang="zh-CN" dirty="0" smtClean="0">
                <a:latin typeface="宋体" pitchFamily="2" charset="-122"/>
              </a:rPr>
              <a:t> size)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页框释放接口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</a:t>
            </a:r>
            <a:r>
              <a:rPr lang="en-US" altLang="zh-CN" dirty="0" err="1" smtClean="0">
                <a:latin typeface="宋体" pitchFamily="2" charset="-122"/>
              </a:rPr>
              <a:t>free_page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en-US" altLang="zh-CN" dirty="0" smtClean="0">
                <a:latin typeface="宋体" pitchFamily="2" charset="-122"/>
              </a:rPr>
              <a:t>)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free_pages</a:t>
            </a:r>
            <a:r>
              <a:rPr lang="en-US" altLang="zh-CN" dirty="0" smtClean="0">
                <a:latin typeface="宋体" pitchFamily="2" charset="-122"/>
              </a:rPr>
              <a:t>((</a:t>
            </a: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en-US" altLang="zh-CN" dirty="0" smtClean="0">
                <a:latin typeface="宋体" pitchFamily="2" charset="-122"/>
              </a:rPr>
              <a:t>), 0)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</a:t>
            </a:r>
            <a:r>
              <a:rPr lang="en-US" altLang="zh-CN" dirty="0" err="1" smtClean="0">
                <a:latin typeface="宋体" pitchFamily="2" charset="-122"/>
              </a:rPr>
              <a:t>free_page</a:t>
            </a:r>
            <a:r>
              <a:rPr lang="en-US" altLang="zh-CN" dirty="0" smtClean="0">
                <a:latin typeface="宋体" pitchFamily="2" charset="-122"/>
              </a:rPr>
              <a:t>(page)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free_pages</a:t>
            </a:r>
            <a:r>
              <a:rPr lang="en-US" altLang="zh-CN" dirty="0" smtClean="0">
                <a:latin typeface="宋体" pitchFamily="2" charset="-122"/>
              </a:rPr>
              <a:t>((page), 0)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3.14</a:t>
            </a:r>
            <a:r>
              <a:rPr lang="zh-CN" altLang="en-US" dirty="0" smtClean="0">
                <a:latin typeface="宋体" pitchFamily="2" charset="-122"/>
              </a:rPr>
              <a:t>：页框映射的线性地址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000626" y="5991225"/>
            <a:ext cx="3686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0x00007FFF_FFFFFFFF</a:t>
            </a:r>
            <a:endParaRPr lang="zh-CN" altLang="en-US" sz="2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010151" y="6419850"/>
            <a:ext cx="34575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0x00000000_00000000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00626" y="55626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0xFFFF8800_00000000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91101" y="50006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0xFFFFC7FF_FFFFFFFF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991101" y="45815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0xFFFFC900_00000000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91101" y="414337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0xFFFFE8FF_FFFFFFFF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91101" y="37338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81576" y="32575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981576" y="28289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0xFFFFFFFF_80000000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972051" y="24003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0xFFFFFFFF_A0000000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981576" y="18383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0xFFFFFFFF_FF5FFFFF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991101" y="12763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0xFFFFFFFF_FFDFFFFF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238250" y="1152525"/>
            <a:ext cx="3810000" cy="55721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00176" y="6210300"/>
            <a:ext cx="35433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u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ser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00176" y="5067300"/>
            <a:ext cx="3524250" cy="781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Dircect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mapping of all phys. memory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09701" y="4333875"/>
            <a:ext cx="3524250" cy="342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vmalloc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ioremap</a:t>
            </a:r>
            <a:r>
              <a:rPr lang="en-US" altLang="zh-CN" sz="2400" dirty="0" smtClean="0"/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00176" y="3438525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v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irtual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memory map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409701" y="25717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kernel text mapping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409701" y="19240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module mapping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409701" y="137160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vsyscalls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1247775" y="19050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1238250" y="13716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1247775" y="2447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1247775" y="61055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1238250" y="5876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1238250" y="5057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1247775" y="48577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1247775" y="42576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1257300" y="40195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1247775" y="33432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1238250" y="3152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页框分配和释放算法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buddy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的问题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系统存在的问题：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系统总是按照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的幂分配页框，造成空间浪费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比如要求分配</a:t>
            </a:r>
            <a:r>
              <a:rPr lang="en-US" altLang="zh-CN" dirty="0" smtClean="0">
                <a:latin typeface="宋体" pitchFamily="2" charset="-122"/>
              </a:rPr>
              <a:t>300</a:t>
            </a:r>
            <a:r>
              <a:rPr lang="zh-CN" altLang="en-US" dirty="0" smtClean="0">
                <a:latin typeface="宋体" pitchFamily="2" charset="-122"/>
              </a:rPr>
              <a:t>个页框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补救方案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alloc_pages_exact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补救方案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：任何一个整数都能被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整除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时间效率不高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系统要求页框块起始于能整除其大小的地址处，导致明明有足够的连续页框而不能分配的情况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系统存在的问题：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系统在每次分配时，要么切割一个页框块，要么恰好有一个页框块正等于请求的大小，没有考虑过如何有效利用现有的碎片页框块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如果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能理解碎片页框布局，就能做出最优或者近优的分配方案，提高碎片利用率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系统在</a:t>
            </a: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zh-CN" altLang="en-US" dirty="0" smtClean="0">
                <a:latin typeface="宋体" pitchFamily="2" charset="-122"/>
              </a:rPr>
              <a:t>中进行分配时，每个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使用一个全局锁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多核环境中，并发性不高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144" y="1184111"/>
            <a:ext cx="5024206" cy="54513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页框分配和释放算法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梳理知识点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UMA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UMA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物理内存被所有处理机均匀共享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所有处理器对所有内存具有相同的存取时间</a:t>
            </a:r>
            <a:endParaRPr lang="en-US" altLang="zh-CN" dirty="0" smtClean="0">
              <a:latin typeface="宋体" pitchFamily="2" charset="-122"/>
            </a:endParaRPr>
          </a:p>
        </p:txBody>
      </p:sp>
      <p:pic>
        <p:nvPicPr>
          <p:cNvPr id="2049" name="Picture 1" descr="C:\Users\Administrator\AppData\Roaming\Tencent\Users\526968771\QQ\WinTemp\RichOle\[$LNT48G~~3%%ULY`($[IG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25" y="3209925"/>
            <a:ext cx="4210050" cy="327448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NUMA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NUMA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访问内存时间随存储的位置不同而变化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内存分布在所有处理器的本地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所有本地存储器的集合组成了全局地址空间，可被所有的处理器访问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处理器访问本地内存比较快，但访问属于另一个处理器的远程内存则比较慢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因为通过互连网络会产生附加时延。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NUMA</a:t>
            </a:r>
          </a:p>
        </p:txBody>
      </p:sp>
      <p:pic>
        <p:nvPicPr>
          <p:cNvPr id="53249" name="Picture 1" descr="C:\Users\Administrator\AppData\Roaming\Tencent\Users\526968771\QQ\WinTemp\RichOle\IS}VQK3B_HG52DA9]S1OQ{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1352550"/>
            <a:ext cx="7505700" cy="526059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NUMA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733800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NUMA</a:t>
            </a:r>
            <a:r>
              <a:rPr lang="zh-CN" altLang="en-US" sz="2400" dirty="0" smtClean="0">
                <a:latin typeface="宋体" pitchFamily="2" charset="-122"/>
              </a:rPr>
              <a:t>具有多个节点</a:t>
            </a:r>
            <a:r>
              <a:rPr lang="en-US" altLang="zh-CN" sz="2400" dirty="0" smtClean="0">
                <a:latin typeface="宋体" pitchFamily="2" charset="-122"/>
              </a:rPr>
              <a:t>(Node)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每个节点可以拥有多个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CPU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和内存等资源</a:t>
            </a:r>
            <a:endParaRPr lang="en-US" altLang="zh-CN" sz="2400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</a:rPr>
              <a:t>节点内使用共有的内存控制器。</a:t>
            </a:r>
            <a:endParaRPr lang="en-US" altLang="zh-CN" sz="24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</a:rPr>
              <a:t>节点的所有内存对于本节点的所有</a:t>
            </a:r>
            <a:r>
              <a:rPr lang="en-US" altLang="zh-CN" sz="2400" dirty="0" smtClean="0">
                <a:latin typeface="宋体" pitchFamily="2" charset="-122"/>
              </a:rPr>
              <a:t>CPU</a:t>
            </a:r>
            <a:r>
              <a:rPr lang="zh-CN" altLang="en-US" sz="2400" dirty="0" smtClean="0">
                <a:latin typeface="宋体" pitchFamily="2" charset="-122"/>
              </a:rPr>
              <a:t>都是等同的。</a:t>
            </a:r>
            <a:endParaRPr lang="en-US" altLang="zh-CN" sz="24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</a:rPr>
              <a:t>节点可分为本地节点</a:t>
            </a:r>
            <a:r>
              <a:rPr lang="en-US" altLang="zh-CN" sz="2400" dirty="0" smtClean="0">
                <a:latin typeface="宋体" pitchFamily="2" charset="-122"/>
              </a:rPr>
              <a:t>(Local Node)</a:t>
            </a:r>
            <a:r>
              <a:rPr lang="zh-CN" altLang="en-US" sz="2400" dirty="0" smtClean="0">
                <a:latin typeface="宋体" pitchFamily="2" charset="-122"/>
              </a:rPr>
              <a:t>、邻居节点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en-US" altLang="zh-CN" sz="2400" dirty="0" err="1" smtClean="0">
                <a:latin typeface="宋体" pitchFamily="2" charset="-122"/>
              </a:rPr>
              <a:t>Neighbour</a:t>
            </a:r>
            <a:r>
              <a:rPr lang="en-US" altLang="zh-CN" sz="2400" dirty="0" smtClean="0">
                <a:latin typeface="宋体" pitchFamily="2" charset="-122"/>
              </a:rPr>
              <a:t> Node)</a:t>
            </a:r>
            <a:r>
              <a:rPr lang="zh-CN" altLang="en-US" sz="2400" dirty="0" smtClean="0">
                <a:latin typeface="宋体" pitchFamily="2" charset="-122"/>
              </a:rPr>
              <a:t>和远端节点</a:t>
            </a:r>
            <a:r>
              <a:rPr lang="en-US" altLang="zh-CN" sz="2400" dirty="0" smtClean="0">
                <a:latin typeface="宋体" pitchFamily="2" charset="-122"/>
              </a:rPr>
              <a:t>(Remote Node)</a:t>
            </a:r>
          </a:p>
        </p:txBody>
      </p:sp>
      <p:pic>
        <p:nvPicPr>
          <p:cNvPr id="4" name="Picture 1" descr="C:\Users\Administrator\AppData\Roaming\Tencent\Users\526968771\QQ\WinTemp\RichOle\IS}VQK3B_HG52DA9]S1OQ{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4939" y="2047875"/>
            <a:ext cx="4379985" cy="306984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</a:rPr>
              <a:t>ntel Xeon E5-2600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55297" name="Picture 1" descr="C:\Users\Administrator\AppData\Roaming\Tencent\Users\526968771\QQ\WinTemp\RichOle\K0[X~0S~UV87HYG}3N46]]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219199"/>
            <a:ext cx="8839200" cy="543147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</a:rPr>
              <a:t>ntel Xeon E5-4600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59393" name="Picture 1" descr="C:\Users\Administrator\AppData\Roaming\Tencent\Users\526968771\QQ\WinTemp\RichOle\%}~1H9[3GAT$$4{_E)SSG2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1171575"/>
            <a:ext cx="8029575" cy="5571307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memblock_region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phys_addr_t</a:t>
            </a:r>
            <a:r>
              <a:rPr lang="en-US" altLang="zh-CN" dirty="0" smtClean="0">
                <a:latin typeface="宋体" pitchFamily="2" charset="-122"/>
              </a:rPr>
              <a:t> base;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phys_addr_t</a:t>
            </a:r>
            <a:r>
              <a:rPr lang="en-US" altLang="zh-CN" dirty="0" smtClean="0">
                <a:latin typeface="宋体" pitchFamily="2" charset="-122"/>
              </a:rPr>
              <a:t> size;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en-US" altLang="zh-CN" dirty="0" smtClean="0">
                <a:latin typeface="宋体" pitchFamily="2" charset="-122"/>
              </a:rPr>
              <a:t>;		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nid</a:t>
            </a:r>
            <a:r>
              <a:rPr lang="zh-CN" altLang="en-US" dirty="0" smtClean="0">
                <a:latin typeface="宋体" pitchFamily="2" charset="-122"/>
              </a:rPr>
              <a:t>就是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id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指明当前内存</a:t>
            </a:r>
            <a:r>
              <a:rPr lang="en-US" altLang="zh-CN" dirty="0" smtClean="0">
                <a:latin typeface="宋体" pitchFamily="2" charset="-122"/>
              </a:rPr>
              <a:t>region</a:t>
            </a:r>
            <a:r>
              <a:rPr lang="zh-CN" altLang="en-US" dirty="0" smtClean="0">
                <a:latin typeface="宋体" pitchFamily="2" charset="-122"/>
              </a:rPr>
              <a:t>属于哪个</a:t>
            </a:r>
            <a:r>
              <a:rPr lang="en-US" altLang="zh-CN" dirty="0" smtClean="0">
                <a:latin typeface="宋体" pitchFamily="2" charset="-122"/>
              </a:rPr>
              <a:t>node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显然，内核不仅识别了内存</a:t>
            </a:r>
            <a:r>
              <a:rPr lang="en-US" altLang="zh-CN" dirty="0" smtClean="0">
                <a:latin typeface="宋体" pitchFamily="2" charset="-122"/>
              </a:rPr>
              <a:t>region</a:t>
            </a:r>
            <a:r>
              <a:rPr lang="zh-CN" altLang="en-US" dirty="0" smtClean="0">
                <a:latin typeface="宋体" pitchFamily="2" charset="-122"/>
              </a:rPr>
              <a:t>，还识别了其物理位置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为什么内核需要识别内存</a:t>
            </a:r>
            <a:r>
              <a:rPr lang="en-US" altLang="zh-CN" dirty="0" smtClean="0">
                <a:latin typeface="宋体" pitchFamily="2" charset="-122"/>
              </a:rPr>
              <a:t>region</a:t>
            </a:r>
            <a:r>
              <a:rPr lang="zh-CN" altLang="en-US" dirty="0" smtClean="0">
                <a:latin typeface="宋体" pitchFamily="2" charset="-122"/>
              </a:rPr>
              <a:t>的物理位置，即为什么需要识别</a:t>
            </a:r>
            <a:r>
              <a:rPr lang="en-US" altLang="zh-CN" dirty="0" smtClean="0">
                <a:latin typeface="宋体" pitchFamily="2" charset="-122"/>
              </a:rPr>
              <a:t>node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间访存延迟的差异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若某个进程只访问本地节点中的内存，而不访问其他节点中的内存，性能将会得到很大提升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所以，内核需要识别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，并实现在指定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上分配页框的功能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另外，内核也具备让某个进程只在某个或某些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上运行的能力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3.2</a:t>
            </a:r>
            <a:r>
              <a:rPr lang="zh-CN" altLang="en-US" dirty="0" smtClean="0">
                <a:latin typeface="宋体" pitchFamily="2" charset="-122"/>
              </a:rPr>
              <a:t>：查看</a:t>
            </a:r>
            <a:r>
              <a:rPr lang="en-US" altLang="zh-CN" dirty="0" err="1" smtClean="0">
                <a:latin typeface="宋体" pitchFamily="2" charset="-122"/>
              </a:rPr>
              <a:t>memblock</a:t>
            </a:r>
            <a:r>
              <a:rPr lang="zh-CN" altLang="en-US" dirty="0" smtClean="0">
                <a:latin typeface="宋体" pitchFamily="2" charset="-122"/>
              </a:rPr>
              <a:t>；与</a:t>
            </a:r>
            <a:r>
              <a:rPr lang="en-US" altLang="zh-CN" dirty="0" smtClean="0">
                <a:latin typeface="宋体" pitchFamily="2" charset="-122"/>
              </a:rPr>
              <a:t>e820</a:t>
            </a:r>
            <a:r>
              <a:rPr lang="zh-CN" altLang="en-US" dirty="0" smtClean="0">
                <a:latin typeface="宋体" pitchFamily="2" charset="-122"/>
              </a:rPr>
              <a:t>对比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page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section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root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内核以页框为基本单位管理物理内存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注意页框和页的区别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内核为每个页框都建立了一个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</a:t>
            </a:r>
            <a:r>
              <a:rPr lang="zh-CN" altLang="en-US" dirty="0" smtClean="0">
                <a:latin typeface="宋体" pitchFamily="2" charset="-122"/>
              </a:rPr>
              <a:t>结构体描述一个页框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采用元数据与数据分离的方案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结构并不存放在其所描述的页框内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专门从内存中分配了若干空间，存储所有页框的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从线性地址空间角度，所有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结构都依页框号依次存放在</a:t>
            </a:r>
            <a:r>
              <a:rPr lang="en-US" altLang="zh-CN" dirty="0" err="1" smtClean="0">
                <a:latin typeface="宋体" pitchFamily="2" charset="-122"/>
              </a:rPr>
              <a:t>vmemmap</a:t>
            </a:r>
            <a:r>
              <a:rPr lang="zh-CN" altLang="en-US" dirty="0" smtClean="0">
                <a:latin typeface="宋体" pitchFamily="2" charset="-122"/>
              </a:rPr>
              <a:t>开始的地方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err="1" smtClean="0">
                <a:latin typeface="宋体" pitchFamily="2" charset="-122"/>
              </a:rPr>
              <a:t>ulk</a:t>
            </a:r>
            <a:r>
              <a:rPr lang="zh-CN" altLang="en-US" dirty="0" smtClean="0">
                <a:latin typeface="宋体" pitchFamily="2" charset="-122"/>
              </a:rPr>
              <a:t>中：所有的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结构被放在</a:t>
            </a:r>
            <a:r>
              <a:rPr lang="en-US" altLang="zh-CN" dirty="0" err="1" smtClean="0">
                <a:latin typeface="宋体" pitchFamily="2" charset="-122"/>
              </a:rPr>
              <a:t>mem_map</a:t>
            </a:r>
            <a:r>
              <a:rPr lang="zh-CN" altLang="en-US" dirty="0" smtClean="0">
                <a:latin typeface="宋体" pitchFamily="2" charset="-122"/>
              </a:rPr>
              <a:t>数组中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ulk</a:t>
            </a:r>
            <a:r>
              <a:rPr lang="zh-CN" altLang="en-US" dirty="0" smtClean="0">
                <a:latin typeface="宋体" pitchFamily="2" charset="-122"/>
              </a:rPr>
              <a:t>的内核版本是</a:t>
            </a:r>
            <a:r>
              <a:rPr lang="en-US" altLang="zh-CN" dirty="0" smtClean="0">
                <a:latin typeface="宋体" pitchFamily="2" charset="-122"/>
              </a:rPr>
              <a:t>2.6.11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本课程的环境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3.15.0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x64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CONFIG_SPARSEMEM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CONFIG_SPARSEMEM_VMEMMAP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CONFIG_SPARSEMEM_EXTREME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</a:t>
            </a:r>
            <a:r>
              <a:rPr lang="en-US" altLang="zh-CN" dirty="0" err="1" smtClean="0">
                <a:latin typeface="宋体" pitchFamily="2" charset="-122"/>
              </a:rPr>
              <a:t>vmemmap</a:t>
            </a:r>
            <a:r>
              <a:rPr lang="en-US" altLang="zh-CN" dirty="0" smtClean="0">
                <a:latin typeface="宋体" pitchFamily="2" charset="-122"/>
              </a:rPr>
              <a:t> \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((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*)VMEMMAP_START)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VMEMMAP_START \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_AC(0xffffea0000000000, UL)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_AC(X,Y) (X##Y)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000626" y="5991225"/>
            <a:ext cx="3686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0x00007FFF_FFFFFFFF</a:t>
            </a:r>
            <a:endParaRPr lang="zh-CN" altLang="en-US" sz="2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010151" y="6419850"/>
            <a:ext cx="34575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0x00000000_00000000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00626" y="55626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0xFFFF8800_00000000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91101" y="50006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0xFFFFC7FF_FFFFFFFF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991101" y="45815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0xFFFFC900_00000000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91101" y="414337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0xFFFFE8FF_FFFFFFFF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91101" y="37338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81576" y="32575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981576" y="28289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0xFFFFFFFF_80000000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972051" y="24003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0xFFFFFFFF_A0000000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981576" y="18383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0xFFFFFFFF_FF5FFFFF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991101" y="12763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0xFFFFFFFF_FFDFFFFF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238250" y="1152525"/>
            <a:ext cx="3810000" cy="55721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00176" y="6210300"/>
            <a:ext cx="35433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u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ser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00176" y="5067300"/>
            <a:ext cx="3524250" cy="781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Dircect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mapping of all phys. memory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09701" y="4333875"/>
            <a:ext cx="3524250" cy="342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vmalloc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ioremap</a:t>
            </a:r>
            <a:r>
              <a:rPr lang="en-US" altLang="zh-CN" sz="2400" dirty="0" smtClean="0"/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00176" y="3438525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v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irtual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memory map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409701" y="25717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kernel text mapping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409701" y="19240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module mapping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409701" y="137160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vsyscalls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1247775" y="19050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1238250" y="13716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1247775" y="2447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1247775" y="61055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1238250" y="5876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1238250" y="5057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1247775" y="48577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1247775" y="42576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1257300" y="40195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1247775" y="33432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1238250" y="3152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Virtual memory map</a:t>
            </a:r>
            <a:r>
              <a:rPr lang="zh-CN" altLang="en-US" dirty="0" smtClean="0">
                <a:latin typeface="宋体" pitchFamily="2" charset="-122"/>
              </a:rPr>
              <a:t>区域能否完全容纳所有页框的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最大的物理内存容量</a:t>
            </a:r>
            <a:r>
              <a:rPr lang="en-US" altLang="zh-CN" dirty="0" smtClean="0">
                <a:latin typeface="宋体" pitchFamily="2" charset="-122"/>
              </a:rPr>
              <a:t>64TB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46bit</a:t>
            </a:r>
            <a:r>
              <a:rPr lang="zh-CN" altLang="en-US" dirty="0" smtClean="0">
                <a:latin typeface="宋体" pitchFamily="2" charset="-122"/>
              </a:rPr>
              <a:t>的物理地址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一个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字节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容纳所有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结构需要</a:t>
            </a:r>
            <a:r>
              <a:rPr lang="en-US" altLang="zh-CN" dirty="0" smtClean="0">
                <a:latin typeface="宋体" pitchFamily="2" charset="-122"/>
              </a:rPr>
              <a:t>1TB</a:t>
            </a:r>
            <a:r>
              <a:rPr lang="zh-CN" altLang="en-US" dirty="0" smtClean="0">
                <a:latin typeface="宋体" pitchFamily="2" charset="-122"/>
              </a:rPr>
              <a:t>的空间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页框号</a:t>
            </a:r>
            <a:r>
              <a:rPr lang="en-US" altLang="zh-CN" dirty="0" err="1" smtClean="0">
                <a:latin typeface="宋体" pitchFamily="2" charset="-122"/>
              </a:rPr>
              <a:t>pfn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结构之间的转换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pfn_to_page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vmemmap</a:t>
            </a:r>
            <a:r>
              <a:rPr lang="en-US" altLang="zh-CN" dirty="0" smtClean="0">
                <a:latin typeface="宋体" pitchFamily="2" charset="-122"/>
              </a:rPr>
              <a:t> + </a:t>
            </a:r>
            <a:r>
              <a:rPr lang="en-US" altLang="zh-CN" dirty="0" err="1" smtClean="0">
                <a:latin typeface="宋体" pitchFamily="2" charset="-122"/>
              </a:rPr>
              <a:t>pfn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page_to_pfn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(unsigned long)(page - </a:t>
            </a:r>
            <a:r>
              <a:rPr lang="en-US" altLang="zh-CN" dirty="0" err="1" smtClean="0">
                <a:latin typeface="宋体" pitchFamily="2" charset="-122"/>
              </a:rPr>
              <a:t>vmemmap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</a:t>
            </a:r>
            <a:r>
              <a:rPr lang="zh-CN" altLang="en-US" dirty="0" smtClean="0">
                <a:latin typeface="宋体" pitchFamily="2" charset="-122"/>
              </a:rPr>
              <a:t>｛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flags;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atomic_t</a:t>
            </a:r>
            <a:r>
              <a:rPr lang="en-US" altLang="zh-CN" dirty="0" smtClean="0">
                <a:latin typeface="宋体" pitchFamily="2" charset="-122"/>
              </a:rPr>
              <a:t> _count;//</a:t>
            </a:r>
            <a:r>
              <a:rPr lang="zh-CN" altLang="en-US" dirty="0" smtClean="0">
                <a:latin typeface="宋体" pitchFamily="2" charset="-122"/>
              </a:rPr>
              <a:t>页框的引用计数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lru</a:t>
            </a:r>
            <a:r>
              <a:rPr lang="en-US" altLang="zh-CN" dirty="0" smtClean="0">
                <a:latin typeface="宋体" pitchFamily="2" charset="-122"/>
              </a:rPr>
              <a:t>;//</a:t>
            </a:r>
            <a:r>
              <a:rPr lang="zh-CN" altLang="en-US" dirty="0" smtClean="0">
                <a:latin typeface="宋体" pitchFamily="2" charset="-122"/>
              </a:rPr>
              <a:t>组成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中空闲链表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smtClean="0">
                <a:latin typeface="宋体" pitchFamily="2" charset="-122"/>
              </a:rPr>
              <a:t>flag</a:t>
            </a:r>
            <a:r>
              <a:rPr lang="zh-CN" altLang="en-US" dirty="0" smtClean="0">
                <a:latin typeface="宋体" pitchFamily="2" charset="-122"/>
              </a:rPr>
              <a:t>字段由两部分组成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main flags area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fields area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main flags area: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flag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bit0</a:t>
            </a:r>
            <a:r>
              <a:rPr lang="zh-CN" altLang="en-US" dirty="0" smtClean="0">
                <a:latin typeface="宋体" pitchFamily="2" charset="-122"/>
              </a:rPr>
              <a:t>到</a:t>
            </a:r>
            <a:r>
              <a:rPr lang="en-US" altLang="zh-CN" dirty="0" smtClean="0">
                <a:latin typeface="宋体" pitchFamily="2" charset="-122"/>
              </a:rPr>
              <a:t>bit(__NR_PAGEFLAGS)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查看</a:t>
            </a:r>
            <a:r>
              <a:rPr lang="en-US" altLang="zh-CN" dirty="0" err="1" smtClean="0">
                <a:latin typeface="宋体" pitchFamily="2" charset="-122"/>
              </a:rPr>
              <a:t>enum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pageflags</a:t>
            </a:r>
            <a:r>
              <a:rPr lang="zh-CN" altLang="en-US" dirty="0" smtClean="0">
                <a:latin typeface="宋体" pitchFamily="2" charset="-122"/>
              </a:rPr>
              <a:t>，定义了每位的含义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比如</a:t>
            </a:r>
            <a:r>
              <a:rPr lang="en-US" altLang="zh-CN" dirty="0" err="1" smtClean="0">
                <a:latin typeface="宋体" pitchFamily="2" charset="-122"/>
              </a:rPr>
              <a:t>PG_locked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</a:rPr>
              <a:t>PG_dirty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include/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altLang="zh-CN" dirty="0" smtClean="0">
                <a:latin typeface="宋体" pitchFamily="2" charset="-122"/>
              </a:rPr>
              <a:t>/page-</a:t>
            </a:r>
            <a:r>
              <a:rPr lang="en-US" altLang="zh-CN" dirty="0" err="1" smtClean="0">
                <a:latin typeface="宋体" pitchFamily="2" charset="-122"/>
              </a:rPr>
              <a:t>flags.h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内存探测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49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field area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</a:t>
            </a:r>
            <a:r>
              <a:rPr lang="en-US" altLang="zh-CN" dirty="0" smtClean="0">
                <a:latin typeface="宋体" pitchFamily="2" charset="-122"/>
              </a:rPr>
              <a:t>flag</a:t>
            </a:r>
            <a:r>
              <a:rPr lang="zh-CN" altLang="en-US" dirty="0" smtClean="0">
                <a:latin typeface="宋体" pitchFamily="2" charset="-122"/>
              </a:rPr>
              <a:t>字段的</a:t>
            </a:r>
            <a:r>
              <a:rPr lang="en-US" altLang="zh-CN" dirty="0" smtClean="0">
                <a:latin typeface="宋体" pitchFamily="2" charset="-122"/>
              </a:rPr>
              <a:t>bit63</a:t>
            </a:r>
            <a:r>
              <a:rPr lang="zh-CN" altLang="en-US" dirty="0" smtClean="0">
                <a:latin typeface="宋体" pitchFamily="2" charset="-122"/>
              </a:rPr>
              <a:t>开始往低位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5</a:t>
            </a:r>
            <a:r>
              <a:rPr lang="zh-CN" altLang="en-US" dirty="0" smtClean="0">
                <a:latin typeface="宋体" pitchFamily="2" charset="-122"/>
              </a:rPr>
              <a:t>种可能的布局：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include/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altLang="zh-CN" dirty="0" smtClean="0">
                <a:latin typeface="宋体" pitchFamily="2" charset="-122"/>
              </a:rPr>
              <a:t>/page-flags-</a:t>
            </a:r>
            <a:r>
              <a:rPr lang="en-US" altLang="zh-CN" dirty="0" err="1" smtClean="0">
                <a:latin typeface="宋体" pitchFamily="2" charset="-122"/>
              </a:rPr>
              <a:t>layout.h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bit63-bit58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编号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bit57-bit56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编号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bit55-bit40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LAST_CPUPID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编号（高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位）</a:t>
            </a:r>
            <a:r>
              <a:rPr lang="en-US" altLang="zh-CN" dirty="0" smtClean="0">
                <a:latin typeface="宋体" pitchFamily="2" charset="-122"/>
              </a:rPr>
              <a:t>+</a:t>
            </a:r>
            <a:r>
              <a:rPr lang="en-US" altLang="zh-CN" dirty="0" err="1" smtClean="0">
                <a:latin typeface="宋体" pitchFamily="2" charset="-122"/>
              </a:rPr>
              <a:t>pid</a:t>
            </a:r>
            <a:r>
              <a:rPr lang="zh-CN" altLang="en-US" dirty="0" smtClean="0">
                <a:latin typeface="宋体" pitchFamily="2" charset="-122"/>
              </a:rPr>
              <a:t>（低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位）</a:t>
            </a:r>
            <a:r>
              <a:rPr lang="en-US" altLang="zh-CN" dirty="0" smtClean="0">
                <a:latin typeface="宋体" pitchFamily="2" charset="-122"/>
              </a:rPr>
              <a:t>,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NUMA_BALANCING</a:t>
            </a:r>
            <a:r>
              <a:rPr lang="zh-CN" altLang="en-US" dirty="0" smtClean="0">
                <a:latin typeface="宋体" pitchFamily="2" charset="-122"/>
              </a:rPr>
              <a:t>相关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内核中的链表实现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38250"/>
            <a:ext cx="8154988" cy="5124450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list_head</a:t>
            </a:r>
            <a:r>
              <a:rPr lang="en-US" altLang="zh-CN" sz="2400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list_head</a:t>
            </a:r>
            <a:r>
              <a:rPr lang="en-US" altLang="zh-CN" sz="2400" dirty="0" smtClean="0">
                <a:latin typeface="宋体" pitchFamily="2" charset="-122"/>
              </a:rPr>
              <a:t> *next, *</a:t>
            </a:r>
            <a:r>
              <a:rPr lang="en-US" altLang="zh-CN" sz="2400" dirty="0" err="1" smtClean="0">
                <a:latin typeface="宋体" pitchFamily="2" charset="-122"/>
              </a:rPr>
              <a:t>prev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list_head</a:t>
            </a:r>
            <a:r>
              <a:rPr lang="zh-CN" altLang="en-US" sz="2400" dirty="0" smtClean="0">
                <a:latin typeface="宋体" pitchFamily="2" charset="-122"/>
              </a:rPr>
              <a:t>的通常用法</a:t>
            </a:r>
            <a:endParaRPr lang="en-US" altLang="zh-CN" sz="2400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A {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</a:t>
            </a: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j;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list;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k;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</a:rPr>
              <a:t>通常：将数据结构放入链表</a:t>
            </a:r>
            <a:endParaRPr lang="en-US" altLang="zh-CN" sz="2400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000" dirty="0" smtClean="0">
                <a:latin typeface="宋体" pitchFamily="2" charset="-122"/>
              </a:rPr>
              <a:t>将链表节点放入数据结构中，方便实现异质链表，而不用</a:t>
            </a:r>
            <a:r>
              <a:rPr lang="en-US" altLang="zh-CN" sz="2000" dirty="0" smtClean="0">
                <a:latin typeface="宋体" pitchFamily="2" charset="-122"/>
              </a:rPr>
              <a:t>void</a:t>
            </a:r>
            <a:r>
              <a:rPr lang="zh-CN" altLang="en-US" sz="2000" dirty="0" smtClean="0">
                <a:latin typeface="宋体" pitchFamily="2" charset="-122"/>
              </a:rPr>
              <a:t>*</a:t>
            </a:r>
            <a:endParaRPr lang="en-US" altLang="zh-CN" sz="2000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000" dirty="0" smtClean="0">
                <a:latin typeface="宋体" pitchFamily="2" charset="-122"/>
              </a:rPr>
              <a:t>继承和组合</a:t>
            </a:r>
            <a:endParaRPr lang="en-US" altLang="zh-CN" sz="2000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内核中的链表实现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</a:rPr>
              <a:t>如何获得结构体</a:t>
            </a:r>
            <a:r>
              <a:rPr lang="en-US" altLang="zh-CN" sz="2400" dirty="0" smtClean="0">
                <a:latin typeface="宋体" pitchFamily="2" charset="-122"/>
              </a:rPr>
              <a:t>A</a:t>
            </a:r>
            <a:r>
              <a:rPr lang="zh-CN" altLang="en-US" sz="2400" dirty="0" smtClean="0">
                <a:latin typeface="宋体" pitchFamily="2" charset="-122"/>
              </a:rPr>
              <a:t>实例的地址</a:t>
            </a:r>
            <a:endParaRPr lang="en-US" altLang="zh-CN" sz="24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#define </a:t>
            </a:r>
            <a:r>
              <a:rPr lang="en-US" altLang="zh-CN" sz="2400" dirty="0" err="1" smtClean="0">
                <a:latin typeface="宋体" pitchFamily="2" charset="-122"/>
              </a:rPr>
              <a:t>list_entry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en-US" altLang="zh-CN" sz="2400" dirty="0" err="1" smtClean="0">
                <a:latin typeface="宋体" pitchFamily="2" charset="-122"/>
              </a:rPr>
              <a:t>ptr</a:t>
            </a:r>
            <a:r>
              <a:rPr lang="en-US" altLang="zh-CN" sz="2400" dirty="0" smtClean="0">
                <a:latin typeface="宋体" pitchFamily="2" charset="-122"/>
              </a:rPr>
              <a:t>, type, member)\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				</a:t>
            </a:r>
            <a:r>
              <a:rPr lang="en-US" altLang="zh-CN" sz="2400" dirty="0" err="1" smtClean="0">
                <a:latin typeface="宋体" pitchFamily="2" charset="-122"/>
              </a:rPr>
              <a:t>container_of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en-US" altLang="zh-CN" sz="2400" dirty="0" err="1" smtClean="0">
                <a:latin typeface="宋体" pitchFamily="2" charset="-122"/>
              </a:rPr>
              <a:t>ptr</a:t>
            </a:r>
            <a:r>
              <a:rPr lang="en-US" altLang="zh-CN" sz="2400" dirty="0" smtClean="0">
                <a:latin typeface="宋体" pitchFamily="2" charset="-122"/>
              </a:rPr>
              <a:t>, type, member)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ptr</a:t>
            </a:r>
            <a:r>
              <a:rPr lang="zh-CN" altLang="en-US" sz="2400" dirty="0" smtClean="0">
                <a:latin typeface="宋体" pitchFamily="2" charset="-122"/>
              </a:rPr>
              <a:t>是指向</a:t>
            </a:r>
            <a:r>
              <a:rPr lang="en-US" altLang="zh-CN" sz="2400" dirty="0" smtClean="0">
                <a:latin typeface="宋体" pitchFamily="2" charset="-122"/>
              </a:rPr>
              <a:t>type</a:t>
            </a:r>
            <a:r>
              <a:rPr lang="zh-CN" altLang="en-US" sz="2400" dirty="0" smtClean="0">
                <a:latin typeface="宋体" pitchFamily="2" charset="-122"/>
              </a:rPr>
              <a:t>结构的</a:t>
            </a:r>
            <a:r>
              <a:rPr lang="en-US" altLang="zh-CN" sz="2400" dirty="0" smtClean="0">
                <a:latin typeface="宋体" pitchFamily="2" charset="-122"/>
              </a:rPr>
              <a:t>member</a:t>
            </a:r>
            <a:r>
              <a:rPr lang="zh-CN" altLang="en-US" sz="2400" dirty="0" smtClean="0">
                <a:latin typeface="宋体" pitchFamily="2" charset="-122"/>
              </a:rPr>
              <a:t>成员的指针，</a:t>
            </a:r>
            <a:r>
              <a:rPr lang="en-US" altLang="zh-CN" sz="2400" dirty="0" err="1" smtClean="0">
                <a:latin typeface="宋体" pitchFamily="2" charset="-122"/>
              </a:rPr>
              <a:t>list_entry</a:t>
            </a:r>
            <a:r>
              <a:rPr lang="zh-CN" altLang="en-US" sz="2400" dirty="0" smtClean="0">
                <a:latin typeface="宋体" pitchFamily="2" charset="-122"/>
              </a:rPr>
              <a:t>是返回</a:t>
            </a:r>
            <a:r>
              <a:rPr lang="en-US" altLang="zh-CN" sz="2400" dirty="0" smtClean="0">
                <a:latin typeface="宋体" pitchFamily="2" charset="-122"/>
              </a:rPr>
              <a:t>type</a:t>
            </a:r>
            <a:r>
              <a:rPr lang="zh-CN" altLang="en-US" sz="2400" dirty="0" smtClean="0">
                <a:latin typeface="宋体" pitchFamily="2" charset="-122"/>
              </a:rPr>
              <a:t>结构体的首地址</a:t>
            </a:r>
            <a:endParaRPr lang="en-US" altLang="zh-CN" sz="24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#define </a:t>
            </a:r>
            <a:r>
              <a:rPr lang="en-US" altLang="zh-CN" sz="2400" dirty="0" err="1" smtClean="0">
                <a:latin typeface="宋体" pitchFamily="2" charset="-122"/>
              </a:rPr>
              <a:t>container_of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en-US" altLang="zh-CN" sz="2400" dirty="0" err="1" smtClean="0">
                <a:latin typeface="宋体" pitchFamily="2" charset="-122"/>
              </a:rPr>
              <a:t>ptr</a:t>
            </a:r>
            <a:r>
              <a:rPr lang="en-US" altLang="zh-CN" sz="2400" dirty="0" smtClean="0">
                <a:latin typeface="宋体" pitchFamily="2" charset="-122"/>
              </a:rPr>
              <a:t>, type, member) ({ \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	 const </a:t>
            </a:r>
            <a:r>
              <a:rPr lang="en-US" altLang="zh-CN" sz="2000" dirty="0" err="1" smtClean="0">
                <a:latin typeface="宋体" pitchFamily="2" charset="-122"/>
              </a:rPr>
              <a:t>typeof</a:t>
            </a:r>
            <a:r>
              <a:rPr lang="en-US" altLang="zh-CN" sz="2000" dirty="0" smtClean="0">
                <a:latin typeface="宋体" pitchFamily="2" charset="-122"/>
              </a:rPr>
              <a:t>( ((type *)0)-&gt;member ) *__</a:t>
            </a:r>
            <a:r>
              <a:rPr lang="en-US" altLang="zh-CN" sz="2000" dirty="0" err="1" smtClean="0">
                <a:latin typeface="宋体" pitchFamily="2" charset="-122"/>
              </a:rPr>
              <a:t>mptr</a:t>
            </a:r>
            <a:r>
              <a:rPr lang="en-US" altLang="zh-CN" sz="2000" dirty="0" smtClean="0">
                <a:latin typeface="宋体" pitchFamily="2" charset="-122"/>
              </a:rPr>
              <a:t> = (</a:t>
            </a:r>
            <a:r>
              <a:rPr lang="en-US" altLang="zh-CN" sz="2000" dirty="0" err="1" smtClean="0">
                <a:latin typeface="宋体" pitchFamily="2" charset="-122"/>
              </a:rPr>
              <a:t>ptr</a:t>
            </a:r>
            <a:r>
              <a:rPr lang="en-US" altLang="zh-CN" sz="2000" dirty="0" smtClean="0">
                <a:latin typeface="宋体" pitchFamily="2" charset="-122"/>
              </a:rPr>
              <a:t>); \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		 (type *)( (char *)__</a:t>
            </a:r>
            <a:r>
              <a:rPr lang="en-US" altLang="zh-CN" sz="2000" dirty="0" err="1" smtClean="0">
                <a:latin typeface="宋体" pitchFamily="2" charset="-122"/>
              </a:rPr>
              <a:t>mptr</a:t>
            </a:r>
            <a:r>
              <a:rPr lang="en-US" altLang="zh-CN" sz="2000" dirty="0" smtClean="0">
                <a:latin typeface="宋体" pitchFamily="2" charset="-122"/>
              </a:rPr>
              <a:t> - </a:t>
            </a:r>
            <a:r>
              <a:rPr lang="en-US" altLang="zh-CN" sz="2000" dirty="0" err="1" smtClean="0">
                <a:latin typeface="宋体" pitchFamily="2" charset="-122"/>
              </a:rPr>
              <a:t>offsetof</a:t>
            </a:r>
            <a:r>
              <a:rPr lang="en-US" altLang="zh-CN" sz="2000" dirty="0" smtClean="0">
                <a:latin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</a:rPr>
              <a:t>type,member</a:t>
            </a:r>
            <a:r>
              <a:rPr lang="en-US" altLang="zh-CN" sz="2000" dirty="0" smtClean="0">
                <a:latin typeface="宋体" pitchFamily="2" charset="-122"/>
              </a:rPr>
              <a:t>) );})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0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#define </a:t>
            </a:r>
            <a:r>
              <a:rPr lang="en-US" altLang="zh-CN" sz="2400" dirty="0" err="1" smtClean="0">
                <a:latin typeface="宋体" pitchFamily="2" charset="-122"/>
              </a:rPr>
              <a:t>offsetof</a:t>
            </a:r>
            <a:r>
              <a:rPr lang="en-US" altLang="zh-CN" sz="2400" dirty="0" smtClean="0">
                <a:latin typeface="宋体" pitchFamily="2" charset="-122"/>
              </a:rPr>
              <a:t>(TYPE, MEMBER) \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				</a:t>
            </a:r>
            <a:r>
              <a:rPr lang="en-US" altLang="zh-CN" sz="2000" dirty="0" smtClean="0">
                <a:latin typeface="宋体" pitchFamily="2" charset="-122"/>
              </a:rPr>
              <a:t>((</a:t>
            </a:r>
            <a:r>
              <a:rPr lang="en-US" altLang="zh-CN" sz="2000" dirty="0" err="1" smtClean="0">
                <a:latin typeface="宋体" pitchFamily="2" charset="-122"/>
              </a:rPr>
              <a:t>size_t</a:t>
            </a:r>
            <a:r>
              <a:rPr lang="en-US" altLang="zh-CN" sz="2000" dirty="0" smtClean="0">
                <a:latin typeface="宋体" pitchFamily="2" charset="-122"/>
              </a:rPr>
              <a:t>) &amp;((TYPE *)0)-&gt;MEMBER)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内核中的链表实现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INIT_LIST_HEAD(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*list)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en-US" altLang="zh-CN" dirty="0" smtClean="0">
                <a:latin typeface="宋体" pitchFamily="2" charset="-122"/>
              </a:rPr>
              <a:t>list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next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prev</a:t>
            </a:r>
            <a:r>
              <a:rPr lang="zh-CN" altLang="en-US" dirty="0" smtClean="0">
                <a:latin typeface="宋体" pitchFamily="2" charset="-122"/>
              </a:rPr>
              <a:t>均设为</a:t>
            </a:r>
            <a:r>
              <a:rPr lang="en-US" altLang="zh-CN" dirty="0" smtClean="0">
                <a:latin typeface="宋体" pitchFamily="2" charset="-122"/>
              </a:rPr>
              <a:t>list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</a:t>
            </a:r>
            <a:r>
              <a:rPr lang="en-US" altLang="zh-CN" dirty="0" err="1" smtClean="0">
                <a:latin typeface="宋体" pitchFamily="2" charset="-122"/>
              </a:rPr>
              <a:t>list_add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*new, 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*head)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smtClean="0">
                <a:latin typeface="宋体" pitchFamily="2" charset="-122"/>
              </a:rPr>
              <a:t>head</a:t>
            </a:r>
            <a:r>
              <a:rPr lang="zh-CN" altLang="en-US" dirty="0" smtClean="0">
                <a:latin typeface="宋体" pitchFamily="2" charset="-122"/>
              </a:rPr>
              <a:t>指向的节点后，插入</a:t>
            </a:r>
            <a:r>
              <a:rPr lang="en-US" altLang="zh-CN" dirty="0" smtClean="0">
                <a:latin typeface="宋体" pitchFamily="2" charset="-122"/>
              </a:rPr>
              <a:t>new</a:t>
            </a:r>
            <a:r>
              <a:rPr lang="zh-CN" altLang="en-US" dirty="0" smtClean="0">
                <a:latin typeface="宋体" pitchFamily="2" charset="-122"/>
              </a:rPr>
              <a:t>指向的节点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</a:t>
            </a:r>
            <a:r>
              <a:rPr lang="en-US" altLang="zh-CN" dirty="0" err="1" smtClean="0">
                <a:latin typeface="宋体" pitchFamily="2" charset="-122"/>
              </a:rPr>
              <a:t>list_del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*entry)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删除节点</a:t>
            </a:r>
            <a:r>
              <a:rPr lang="en-US" altLang="zh-CN" dirty="0" smtClean="0">
                <a:latin typeface="宋体" pitchFamily="2" charset="-122"/>
              </a:rPr>
              <a:t>entry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内核中的链表实现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void </a:t>
            </a:r>
            <a:r>
              <a:rPr lang="en-US" altLang="zh-CN" sz="2000" dirty="0" err="1" smtClean="0">
                <a:latin typeface="宋体" pitchFamily="2" charset="-122"/>
              </a:rPr>
              <a:t>list_del</a:t>
            </a:r>
            <a:r>
              <a:rPr lang="en-US" altLang="zh-CN" sz="2000" dirty="0" smtClean="0">
                <a:latin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</a:rPr>
              <a:t>struct</a:t>
            </a:r>
            <a:r>
              <a:rPr lang="en-US" altLang="zh-CN" sz="2000" dirty="0" smtClean="0">
                <a:latin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</a:rPr>
              <a:t>list_head</a:t>
            </a:r>
            <a:r>
              <a:rPr lang="en-US" altLang="zh-CN" sz="2000" dirty="0" smtClean="0">
                <a:latin typeface="宋体" pitchFamily="2" charset="-122"/>
              </a:rPr>
              <a:t> *entry)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000" dirty="0" smtClean="0">
                <a:latin typeface="宋体" pitchFamily="2" charset="-122"/>
              </a:rPr>
              <a:t>｛</a:t>
            </a:r>
            <a:endParaRPr lang="en-US" altLang="zh-CN" sz="2000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__</a:t>
            </a:r>
            <a:r>
              <a:rPr lang="en-US" altLang="zh-CN" sz="2000" dirty="0" err="1" smtClean="0">
                <a:latin typeface="宋体" pitchFamily="2" charset="-122"/>
              </a:rPr>
              <a:t>list_del</a:t>
            </a:r>
            <a:r>
              <a:rPr lang="en-US" altLang="zh-CN" sz="2000" dirty="0" smtClean="0">
                <a:latin typeface="宋体" pitchFamily="2" charset="-122"/>
              </a:rPr>
              <a:t>(entry-&gt;</a:t>
            </a:r>
            <a:r>
              <a:rPr lang="en-US" altLang="zh-CN" sz="2000" dirty="0" err="1" smtClean="0">
                <a:latin typeface="宋体" pitchFamily="2" charset="-122"/>
              </a:rPr>
              <a:t>prev</a:t>
            </a:r>
            <a:r>
              <a:rPr lang="en-US" altLang="zh-CN" sz="2000" dirty="0" smtClean="0">
                <a:latin typeface="宋体" pitchFamily="2" charset="-122"/>
              </a:rPr>
              <a:t>, entry-&gt;next);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entry-&gt;next = LIST_POISON1;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entry-&gt;</a:t>
            </a:r>
            <a:r>
              <a:rPr lang="en-US" altLang="zh-CN" sz="2000" dirty="0" err="1" smtClean="0">
                <a:latin typeface="宋体" pitchFamily="2" charset="-122"/>
              </a:rPr>
              <a:t>prev</a:t>
            </a:r>
            <a:r>
              <a:rPr lang="en-US" altLang="zh-CN" sz="2000" dirty="0" smtClean="0">
                <a:latin typeface="宋体" pitchFamily="2" charset="-122"/>
              </a:rPr>
              <a:t> = LIST_POISON2;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000" dirty="0" smtClean="0">
                <a:latin typeface="宋体" pitchFamily="2" charset="-122"/>
              </a:rPr>
              <a:t>｝</a:t>
            </a:r>
            <a:endParaRPr lang="en-US" altLang="zh-CN" sz="20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#define LIST_POISON1  ((void *) 0x00100100 + 			  				POISON_POINTER_DELTA)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#define LIST_POISON2  ((void *) 0x00200200 + 				POISON_POINTER_DELTA)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#define POISON_POINTER_DELTA 			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				_AC(CONFIG_ILLEGAL_POINTER_VALUE, UL)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内核中的链表实现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INIT_LIST_HEAD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list_add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list_del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*entry)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list_for_each</a:t>
            </a:r>
            <a:r>
              <a:rPr lang="en-US" altLang="zh-CN" dirty="0" smtClean="0">
                <a:latin typeface="宋体" pitchFamily="2" charset="-122"/>
              </a:rPr>
              <a:t>(pos, head)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for (pos = (head)-&gt;next; pos != (head); pos = pos-&gt;next)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在一些系统中，物理地址空间存在许多的空洞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无效区域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内核会为每个页框建立一个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如果包括了空洞区域，将造成很大的空间浪费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因此，内核需要管理有效区域，只为或尽量只为有效区域中的页框建立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如何管理有效区域？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比如如何提供判断某个页框</a:t>
            </a:r>
            <a:r>
              <a:rPr lang="en-US" altLang="zh-CN" dirty="0" err="1" smtClean="0">
                <a:latin typeface="宋体" pitchFamily="2" charset="-122"/>
              </a:rPr>
              <a:t>pfn</a:t>
            </a:r>
            <a:r>
              <a:rPr lang="zh-CN" altLang="en-US" dirty="0" smtClean="0">
                <a:latin typeface="宋体" pitchFamily="2" charset="-122"/>
              </a:rPr>
              <a:t>是否有效的功能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如何管理有效区域？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以页框为粒度？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如位向量、</a:t>
            </a:r>
            <a:r>
              <a:rPr lang="en-US" altLang="zh-CN" dirty="0" smtClean="0">
                <a:latin typeface="宋体" pitchFamily="2" charset="-122"/>
              </a:rPr>
              <a:t>…………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空间复杂度同页框（无效</a:t>
            </a:r>
            <a:r>
              <a:rPr lang="en-US" altLang="zh-CN" dirty="0" smtClean="0">
                <a:latin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</a:rPr>
              <a:t>有效）个数线性相关，扩展性差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以若干长度不等的有效或空洞区域为粒度？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如线段树、</a:t>
            </a:r>
            <a:r>
              <a:rPr lang="en-US" altLang="zh-CN" dirty="0" smtClean="0">
                <a:latin typeface="宋体" pitchFamily="2" charset="-122"/>
              </a:rPr>
              <a:t>…………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时间复杂度差，和有效区域个数成</a:t>
            </a:r>
            <a:r>
              <a:rPr lang="en-US" altLang="zh-CN" dirty="0" smtClean="0">
                <a:latin typeface="宋体" pitchFamily="2" charset="-122"/>
              </a:rPr>
              <a:t>log</a:t>
            </a:r>
            <a:r>
              <a:rPr lang="zh-CN" altLang="en-US" dirty="0" smtClean="0">
                <a:latin typeface="宋体" pitchFamily="2" charset="-122"/>
              </a:rPr>
              <a:t>关系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内核以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为粒度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时间和空间的折中，并牺牲了一定的准确性</a:t>
            </a:r>
            <a:r>
              <a:rPr lang="en-US" altLang="zh-CN" dirty="0" smtClean="0">
                <a:latin typeface="宋体" pitchFamily="2" charset="-122"/>
              </a:rPr>
              <a:t>,</a:t>
            </a:r>
            <a:r>
              <a:rPr lang="zh-CN" altLang="en-US" dirty="0" smtClean="0">
                <a:latin typeface="宋体" pitchFamily="2" charset="-122"/>
              </a:rPr>
              <a:t>理论上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内核将物理地址空间划分成若干个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大小一样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拥有</a:t>
            </a:r>
            <a:r>
              <a:rPr lang="en-US" altLang="zh-CN" dirty="0" smtClean="0">
                <a:latin typeface="宋体" pitchFamily="2" charset="-122"/>
              </a:rPr>
              <a:t>PAGES_PER_SECTION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0x8000</a:t>
            </a:r>
            <a:r>
              <a:rPr lang="zh-CN" altLang="en-US" dirty="0" smtClean="0">
                <a:latin typeface="宋体" pitchFamily="2" charset="-122"/>
              </a:rPr>
              <a:t>）个页框，即</a:t>
            </a:r>
            <a:r>
              <a:rPr lang="en-US" altLang="zh-CN" dirty="0" smtClean="0">
                <a:latin typeface="宋体" pitchFamily="2" charset="-122"/>
              </a:rPr>
              <a:t>128MB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物理地址划分：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bit0—bit11</a:t>
            </a:r>
            <a:r>
              <a:rPr lang="zh-CN" altLang="en-US" dirty="0" smtClean="0">
                <a:latin typeface="宋体" pitchFamily="2" charset="-122"/>
              </a:rPr>
              <a:t>：页内字节偏移量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bit12—bit26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内的页框偏移量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bit12—bit45</a:t>
            </a:r>
            <a:r>
              <a:rPr lang="zh-CN" altLang="en-US" dirty="0" smtClean="0">
                <a:latin typeface="宋体" pitchFamily="2" charset="-122"/>
              </a:rPr>
              <a:t>：页框号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bit27—bit45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号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共计</a:t>
            </a:r>
            <a:r>
              <a:rPr lang="en-US" altLang="zh-CN" dirty="0" smtClean="0">
                <a:latin typeface="宋体" pitchFamily="2" charset="-122"/>
              </a:rPr>
              <a:t>NR_MEM_SECTIONS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0x80000</a:t>
            </a:r>
            <a:r>
              <a:rPr lang="zh-CN" altLang="en-US" dirty="0" smtClean="0">
                <a:latin typeface="宋体" pitchFamily="2" charset="-122"/>
              </a:rPr>
              <a:t>）个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内核使用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zh-CN" altLang="en-US" dirty="0" smtClean="0">
                <a:latin typeface="宋体" pitchFamily="2" charset="-122"/>
              </a:rPr>
              <a:t>描述一个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</a:t>
            </a:r>
            <a:r>
              <a:rPr lang="en-US" altLang="zh-CN" dirty="0" err="1" smtClean="0">
                <a:latin typeface="宋体" pitchFamily="2" charset="-122"/>
              </a:rPr>
              <a:t>section_mem_map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*</a:t>
            </a:r>
            <a:r>
              <a:rPr lang="en-US" altLang="zh-CN" dirty="0" err="1" smtClean="0">
                <a:latin typeface="宋体" pitchFamily="2" charset="-122"/>
              </a:rPr>
              <a:t>pageblock_flags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section_mem_map</a:t>
            </a:r>
            <a:r>
              <a:rPr lang="zh-CN" altLang="en-US" dirty="0" smtClean="0">
                <a:latin typeface="宋体" pitchFamily="2" charset="-122"/>
              </a:rPr>
              <a:t>包括两个部分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结构数组的线性地址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标志位：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SECTION_MARKED_PRESENT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bit0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SECTION_HAS_MEM_MAP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bit1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要进行物理内存管理，必须要弄清当前系统的内存容量、地址范围、内存类型等信息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原始的方式：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15h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e820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输入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EAX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E820H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EBX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Continuation value</a:t>
            </a:r>
            <a:r>
              <a:rPr lang="zh-CN" altLang="en-US" dirty="0" smtClean="0">
                <a:latin typeface="宋体" pitchFamily="2" charset="-122"/>
              </a:rPr>
              <a:t>。第一次调用时，该值为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，之后连续调用时，该值为上一次调用通过</a:t>
            </a:r>
            <a:r>
              <a:rPr lang="en-US" altLang="zh-CN" dirty="0" smtClean="0">
                <a:latin typeface="宋体" pitchFamily="2" charset="-122"/>
              </a:rPr>
              <a:t>EBX</a:t>
            </a:r>
            <a:r>
              <a:rPr lang="zh-CN" altLang="en-US" dirty="0" smtClean="0">
                <a:latin typeface="宋体" pitchFamily="2" charset="-122"/>
              </a:rPr>
              <a:t>的返回值。一次调用，只返回一个地址范围信息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ES:DI</a:t>
            </a:r>
            <a:r>
              <a:rPr lang="zh-CN" altLang="en-US" dirty="0" smtClean="0">
                <a:latin typeface="宋体" pitchFamily="2" charset="-122"/>
              </a:rPr>
              <a:t>：指向缓冲区，</a:t>
            </a:r>
            <a:r>
              <a:rPr lang="en-US" altLang="zh-CN" dirty="0" smtClean="0">
                <a:latin typeface="宋体" pitchFamily="2" charset="-122"/>
              </a:rPr>
              <a:t>BIOS</a:t>
            </a:r>
            <a:r>
              <a:rPr lang="zh-CN" altLang="en-US" dirty="0" smtClean="0">
                <a:latin typeface="宋体" pitchFamily="2" charset="-122"/>
              </a:rPr>
              <a:t>会填入相关信息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ECX</a:t>
            </a:r>
            <a:r>
              <a:rPr lang="zh-CN" altLang="en-US" dirty="0" smtClean="0">
                <a:latin typeface="宋体" pitchFamily="2" charset="-122"/>
              </a:rPr>
              <a:t>：缓冲区大小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EDX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SMAP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ASCII</a:t>
            </a:r>
            <a:r>
              <a:rPr lang="zh-CN" altLang="en-US" dirty="0" smtClean="0">
                <a:latin typeface="宋体" pitchFamily="2" charset="-122"/>
              </a:rPr>
              <a:t>码，即</a:t>
            </a:r>
            <a:r>
              <a:rPr lang="en-US" altLang="zh-CN" dirty="0" smtClean="0">
                <a:latin typeface="宋体" pitchFamily="2" charset="-122"/>
              </a:rPr>
              <a:t>0x534D4150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对于包含有效页框的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，正常情况下，两个标志位均设置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section_mem_map</a:t>
            </a:r>
            <a:r>
              <a:rPr lang="zh-CN" altLang="en-US" dirty="0" smtClean="0">
                <a:latin typeface="宋体" pitchFamily="2" charset="-122"/>
              </a:rPr>
              <a:t>是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字节的，能否放下标志位和线性地址？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pageblock_flags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指向一段空间，存放了当前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内所有页框的迁移等属性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该段空间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字节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字节能容纳下</a:t>
            </a:r>
            <a:r>
              <a:rPr lang="en-US" altLang="zh-CN" dirty="0" smtClean="0">
                <a:latin typeface="宋体" pitchFamily="2" charset="-122"/>
              </a:rPr>
              <a:t>0x8000</a:t>
            </a:r>
            <a:r>
              <a:rPr lang="zh-CN" altLang="en-US" dirty="0" smtClean="0">
                <a:latin typeface="宋体" pitchFamily="2" charset="-122"/>
              </a:rPr>
              <a:t>个页框信息？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pageblock_flags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字节能容纳下</a:t>
            </a:r>
            <a:r>
              <a:rPr lang="en-US" altLang="zh-CN" dirty="0" smtClean="0">
                <a:latin typeface="宋体" pitchFamily="2" charset="-122"/>
              </a:rPr>
              <a:t>0x8000</a:t>
            </a:r>
            <a:r>
              <a:rPr lang="zh-CN" altLang="en-US" dirty="0" smtClean="0">
                <a:latin typeface="宋体" pitchFamily="2" charset="-122"/>
              </a:rPr>
              <a:t>个页框信息？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此处页框粒度不是</a:t>
            </a:r>
            <a:r>
              <a:rPr lang="en-US" altLang="zh-CN" dirty="0" smtClean="0">
                <a:latin typeface="宋体" pitchFamily="2" charset="-122"/>
              </a:rPr>
              <a:t>4KB</a:t>
            </a:r>
            <a:r>
              <a:rPr lang="zh-CN" altLang="en-US" dirty="0" smtClean="0">
                <a:latin typeface="宋体" pitchFamily="2" charset="-122"/>
              </a:rPr>
              <a:t>，而是</a:t>
            </a:r>
            <a:r>
              <a:rPr lang="en-US" altLang="zh-CN" dirty="0" smtClean="0">
                <a:latin typeface="宋体" pitchFamily="2" charset="-122"/>
              </a:rPr>
              <a:t>2MB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因此</a:t>
            </a:r>
            <a:r>
              <a:rPr lang="en-US" altLang="zh-CN" dirty="0" smtClean="0">
                <a:latin typeface="宋体" pitchFamily="2" charset="-122"/>
              </a:rPr>
              <a:t>2MB</a:t>
            </a:r>
            <a:r>
              <a:rPr lang="zh-CN" altLang="en-US" dirty="0" smtClean="0">
                <a:latin typeface="宋体" pitchFamily="2" charset="-122"/>
              </a:rPr>
              <a:t>页框数为</a:t>
            </a:r>
            <a:r>
              <a:rPr lang="en-US" altLang="zh-CN" dirty="0" smtClean="0">
                <a:latin typeface="宋体" pitchFamily="2" charset="-122"/>
              </a:rPr>
              <a:t>0x40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每个页框使用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</a:rPr>
              <a:t>个</a:t>
            </a:r>
            <a:r>
              <a:rPr lang="en-US" altLang="zh-CN" dirty="0" smtClean="0">
                <a:latin typeface="宋体" pitchFamily="2" charset="-122"/>
              </a:rPr>
              <a:t>bit</a:t>
            </a:r>
            <a:r>
              <a:rPr lang="zh-CN" altLang="en-US" dirty="0" smtClean="0">
                <a:latin typeface="宋体" pitchFamily="2" charset="-122"/>
              </a:rPr>
              <a:t>的标志，共计</a:t>
            </a:r>
            <a:r>
              <a:rPr lang="en-US" altLang="zh-CN" dirty="0" smtClean="0">
                <a:latin typeface="宋体" pitchFamily="2" charset="-122"/>
              </a:rPr>
              <a:t>256bit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enum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pageblock_bits</a:t>
            </a:r>
            <a:r>
              <a:rPr lang="en-US" altLang="zh-CN" dirty="0" smtClean="0">
                <a:latin typeface="宋体" pitchFamily="2" charset="-122"/>
              </a:rPr>
              <a:t> 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PB_migrate</a:t>
            </a:r>
            <a:r>
              <a:rPr lang="en-US" altLang="zh-CN" dirty="0" smtClean="0">
                <a:latin typeface="宋体" pitchFamily="2" charset="-122"/>
              </a:rPr>
              <a:t>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PB_migrate_end</a:t>
            </a:r>
            <a:r>
              <a:rPr lang="en-US" altLang="zh-CN" dirty="0" smtClean="0">
                <a:latin typeface="宋体" pitchFamily="2" charset="-122"/>
              </a:rPr>
              <a:t> = </a:t>
            </a:r>
            <a:r>
              <a:rPr lang="en-US" altLang="zh-CN" dirty="0" err="1" smtClean="0">
                <a:latin typeface="宋体" pitchFamily="2" charset="-122"/>
              </a:rPr>
              <a:t>PB_migrate</a:t>
            </a:r>
            <a:r>
              <a:rPr lang="en-US" altLang="zh-CN" dirty="0" smtClean="0">
                <a:latin typeface="宋体" pitchFamily="2" charset="-122"/>
              </a:rPr>
              <a:t> + 3 - 1,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PB_migrate_skip</a:t>
            </a:r>
            <a:r>
              <a:rPr lang="en-US" altLang="zh-CN" dirty="0" smtClean="0">
                <a:latin typeface="宋体" pitchFamily="2" charset="-122"/>
              </a:rPr>
              <a:t>,//skipped by compaction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，都有一个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内核如何组织这些结构？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同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结构一样，由于空洞的存在，一些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或者连续的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是无效的，不必创建。怎么办？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位图、线段树、</a:t>
            </a:r>
            <a:r>
              <a:rPr lang="en-US" altLang="zh-CN" dirty="0" smtClean="0">
                <a:latin typeface="宋体" pitchFamily="2" charset="-122"/>
              </a:rPr>
              <a:t>………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smtClean="0">
                <a:latin typeface="宋体" pitchFamily="2" charset="-122"/>
              </a:rPr>
              <a:t>SECTIONS_PER_ROOT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0x80</a:t>
            </a:r>
            <a:r>
              <a:rPr lang="zh-CN" altLang="en-US" dirty="0" smtClean="0">
                <a:latin typeface="宋体" pitchFamily="2" charset="-122"/>
              </a:rPr>
              <a:t>）个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，组织成一个</a:t>
            </a:r>
            <a:r>
              <a:rPr lang="en-US" altLang="zh-CN" dirty="0" smtClean="0">
                <a:latin typeface="宋体" pitchFamily="2" charset="-122"/>
              </a:rPr>
              <a:t>root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一个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包含</a:t>
            </a:r>
            <a:r>
              <a:rPr lang="en-US" altLang="zh-CN" dirty="0" smtClean="0">
                <a:latin typeface="宋体" pitchFamily="2" charset="-122"/>
              </a:rPr>
              <a:t>0x400000</a:t>
            </a:r>
            <a:r>
              <a:rPr lang="zh-CN" altLang="en-US" dirty="0" smtClean="0">
                <a:latin typeface="宋体" pitchFamily="2" charset="-122"/>
              </a:rPr>
              <a:t>个页框，共</a:t>
            </a:r>
            <a:r>
              <a:rPr lang="en-US" altLang="zh-CN" dirty="0" smtClean="0">
                <a:latin typeface="宋体" pitchFamily="2" charset="-122"/>
              </a:rPr>
              <a:t>16GB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物理地址划分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bit0—bit11</a:t>
            </a:r>
            <a:r>
              <a:rPr lang="zh-CN" altLang="en-US" dirty="0" smtClean="0">
                <a:latin typeface="宋体" pitchFamily="2" charset="-122"/>
              </a:rPr>
              <a:t>：页内字节偏移量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bit12—bit26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内的页框偏移量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bit27—bit33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内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的偏移量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bit12—bit45</a:t>
            </a:r>
            <a:r>
              <a:rPr lang="zh-CN" altLang="en-US" dirty="0" smtClean="0">
                <a:latin typeface="宋体" pitchFamily="2" charset="-122"/>
              </a:rPr>
              <a:t>：页框号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bit27—bit45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号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bit34—bit45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号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共计</a:t>
            </a:r>
            <a:r>
              <a:rPr lang="en-US" altLang="zh-CN" dirty="0" smtClean="0">
                <a:latin typeface="宋体" pitchFamily="2" charset="-122"/>
              </a:rPr>
              <a:t>NR_MEM_SECTIONS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0x80000</a:t>
            </a:r>
            <a:r>
              <a:rPr lang="zh-CN" altLang="en-US" dirty="0" smtClean="0">
                <a:latin typeface="宋体" pitchFamily="2" charset="-122"/>
              </a:rPr>
              <a:t>）个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共计</a:t>
            </a:r>
            <a:r>
              <a:rPr lang="en-US" altLang="zh-CN" dirty="0" smtClean="0">
                <a:latin typeface="宋体" pitchFamily="2" charset="-122"/>
              </a:rPr>
              <a:t>NR_SECTION_ROOTS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0x1000</a:t>
            </a:r>
            <a:r>
              <a:rPr lang="zh-CN" altLang="en-US" dirty="0" smtClean="0">
                <a:latin typeface="宋体" pitchFamily="2" charset="-122"/>
              </a:rPr>
              <a:t>）个</a:t>
            </a:r>
            <a:r>
              <a:rPr lang="en-US" altLang="zh-CN" dirty="0" smtClean="0">
                <a:latin typeface="宋体" pitchFamily="2" charset="-122"/>
              </a:rPr>
              <a:t>root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内核没有提供专门的元数据类型描述</a:t>
            </a:r>
            <a:r>
              <a:rPr lang="en-US" altLang="zh-CN" dirty="0" smtClean="0">
                <a:latin typeface="宋体" pitchFamily="2" charset="-122"/>
              </a:rPr>
              <a:t>root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就是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zh-CN" altLang="en-US" dirty="0" smtClean="0">
                <a:latin typeface="宋体" pitchFamily="2" charset="-122"/>
              </a:rPr>
              <a:t>结构数组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的地址，都放在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zh-CN" altLang="en-US" dirty="0" smtClean="0">
                <a:latin typeface="宋体" pitchFamily="2" charset="-122"/>
              </a:rPr>
              <a:t>指针数组中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en-US" altLang="zh-CN" dirty="0" smtClean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en-US" altLang="zh-CN" dirty="0" smtClean="0">
                <a:latin typeface="宋体" pitchFamily="2" charset="-122"/>
              </a:rPr>
              <a:t>[NR_SECTION_ROOTS]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5799" y="2352675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685799" y="2876550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85799" y="3400425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685799" y="3924300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NULL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85799" y="4448175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0499" y="1647825"/>
            <a:ext cx="2876551" cy="6477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Root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0x1000</a:t>
            </a:r>
            <a:r>
              <a:rPr lang="zh-CN" altLang="en-US" sz="2400" dirty="0" smtClean="0"/>
              <a:t>项）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mem_section</a:t>
            </a:r>
            <a:r>
              <a:rPr lang="en-US" altLang="zh-CN" dirty="0" smtClean="0"/>
              <a:t> * </a:t>
            </a:r>
            <a:r>
              <a:rPr lang="zh-CN" altLang="en-US" dirty="0" smtClean="0"/>
              <a:t>）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95700" y="2162175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16" name="矩形 15"/>
          <p:cNvSpPr/>
          <p:nvPr/>
        </p:nvSpPr>
        <p:spPr bwMode="auto">
          <a:xfrm>
            <a:off x="2962276" y="1476375"/>
            <a:ext cx="3638550" cy="6477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Root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mem_section</a:t>
            </a:r>
            <a:r>
              <a:rPr lang="en-US" altLang="zh-CN" dirty="0" smtClean="0"/>
              <a:t>[0x80]</a:t>
            </a:r>
            <a:r>
              <a:rPr lang="zh-CN" altLang="en-US" dirty="0" smtClean="0"/>
              <a:t>）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695700" y="2686050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section_mem_map</a:t>
            </a:r>
            <a:endParaRPr lang="zh-CN" altLang="en-US" dirty="0" smtClean="0"/>
          </a:p>
        </p:txBody>
      </p:sp>
      <p:sp>
        <p:nvSpPr>
          <p:cNvPr id="18" name="矩形 17"/>
          <p:cNvSpPr/>
          <p:nvPr/>
        </p:nvSpPr>
        <p:spPr bwMode="auto">
          <a:xfrm>
            <a:off x="3695700" y="3209925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pageblock_flags</a:t>
            </a:r>
            <a:endParaRPr lang="zh-CN" altLang="en-US" dirty="0" smtClean="0"/>
          </a:p>
        </p:txBody>
      </p:sp>
      <p:sp>
        <p:nvSpPr>
          <p:cNvPr id="19" name="矩形 18"/>
          <p:cNvSpPr/>
          <p:nvPr/>
        </p:nvSpPr>
        <p:spPr bwMode="auto">
          <a:xfrm>
            <a:off x="3695700" y="3733800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20" name="矩形 19"/>
          <p:cNvSpPr/>
          <p:nvPr/>
        </p:nvSpPr>
        <p:spPr bwMode="auto">
          <a:xfrm>
            <a:off x="7153274" y="2343150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page[]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153274" y="3552825"/>
            <a:ext cx="1571625" cy="6572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256bits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标志空间</a:t>
            </a:r>
          </a:p>
        </p:txBody>
      </p:sp>
      <p:cxnSp>
        <p:nvCxnSpPr>
          <p:cNvPr id="23" name="直接箭头连接符 22"/>
          <p:cNvCxnSpPr>
            <a:stCxn id="17" idx="3"/>
            <a:endCxn id="20" idx="1"/>
          </p:cNvCxnSpPr>
          <p:nvPr/>
        </p:nvCxnSpPr>
        <p:spPr bwMode="auto">
          <a:xfrm flipV="1">
            <a:off x="5981700" y="2605088"/>
            <a:ext cx="1171574" cy="34290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直接箭头连接符 24"/>
          <p:cNvCxnSpPr>
            <a:stCxn id="18" idx="3"/>
            <a:endCxn id="21" idx="1"/>
          </p:cNvCxnSpPr>
          <p:nvPr/>
        </p:nvCxnSpPr>
        <p:spPr bwMode="auto">
          <a:xfrm>
            <a:off x="5981700" y="3471863"/>
            <a:ext cx="1171574" cy="40957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直接箭头连接符 26"/>
          <p:cNvCxnSpPr>
            <a:stCxn id="6" idx="3"/>
            <a:endCxn id="11" idx="1"/>
          </p:cNvCxnSpPr>
          <p:nvPr/>
        </p:nvCxnSpPr>
        <p:spPr bwMode="auto">
          <a:xfrm flipV="1">
            <a:off x="2257424" y="2424113"/>
            <a:ext cx="1438276" cy="71437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3714750" y="5591175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33" name="矩形 32"/>
          <p:cNvSpPr/>
          <p:nvPr/>
        </p:nvSpPr>
        <p:spPr bwMode="auto">
          <a:xfrm>
            <a:off x="2981326" y="4905375"/>
            <a:ext cx="3638550" cy="6477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Root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mem_section</a:t>
            </a:r>
            <a:r>
              <a:rPr lang="en-US" altLang="zh-CN" dirty="0" smtClean="0"/>
              <a:t>[0x80]</a:t>
            </a:r>
            <a:r>
              <a:rPr lang="zh-CN" altLang="en-US" dirty="0" smtClean="0"/>
              <a:t>）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5" name="直接箭头连接符 34"/>
          <p:cNvCxnSpPr>
            <a:stCxn id="7" idx="3"/>
            <a:endCxn id="32" idx="1"/>
          </p:cNvCxnSpPr>
          <p:nvPr/>
        </p:nvCxnSpPr>
        <p:spPr bwMode="auto">
          <a:xfrm>
            <a:off x="2257424" y="3662363"/>
            <a:ext cx="1457326" cy="219075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3.5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现象：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pageblock_flags</a:t>
            </a:r>
            <a:r>
              <a:rPr lang="zh-CN" altLang="en-US" dirty="0" smtClean="0">
                <a:latin typeface="宋体" pitchFamily="2" charset="-122"/>
              </a:rPr>
              <a:t>好像是放在一起的？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section_mem_map</a:t>
            </a:r>
            <a:r>
              <a:rPr lang="zh-CN" altLang="en-US" dirty="0" smtClean="0">
                <a:latin typeface="宋体" pitchFamily="2" charset="-122"/>
              </a:rPr>
              <a:t>都是一样的，很浪费空间？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现象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root/section</a:t>
            </a:r>
            <a:r>
              <a:rPr lang="zh-CN" altLang="en-US" dirty="0" smtClean="0">
                <a:latin typeface="宋体" pitchFamily="2" charset="-122"/>
              </a:rPr>
              <a:t>的构建过程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</a:t>
            </a:r>
            <a:r>
              <a:rPr lang="en-US" altLang="zh-CN" dirty="0" err="1" smtClean="0">
                <a:latin typeface="宋体" pitchFamily="2" charset="-122"/>
              </a:rPr>
              <a:t>memblock.memory</a:t>
            </a:r>
            <a:r>
              <a:rPr lang="zh-CN" altLang="en-US" dirty="0" smtClean="0">
                <a:latin typeface="宋体" pitchFamily="2" charset="-122"/>
              </a:rPr>
              <a:t>中的每个内存</a:t>
            </a:r>
            <a:r>
              <a:rPr lang="en-US" altLang="zh-CN" dirty="0" smtClean="0">
                <a:latin typeface="宋体" pitchFamily="2" charset="-122"/>
              </a:rPr>
              <a:t>region</a:t>
            </a:r>
            <a:r>
              <a:rPr lang="zh-CN" altLang="en-US" dirty="0" smtClean="0">
                <a:latin typeface="宋体" pitchFamily="2" charset="-122"/>
              </a:rPr>
              <a:t>，检查对应的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是否存在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若不存在则申请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空间，并保存到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表中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3825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现象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： </a:t>
            </a:r>
            <a:r>
              <a:rPr lang="en-US" altLang="zh-CN" dirty="0" smtClean="0">
                <a:latin typeface="宋体" pitchFamily="2" charset="-122"/>
              </a:rPr>
              <a:t>root/section</a:t>
            </a:r>
            <a:r>
              <a:rPr lang="zh-CN" altLang="en-US" dirty="0" smtClean="0">
                <a:latin typeface="宋体" pitchFamily="2" charset="-122"/>
              </a:rPr>
              <a:t>的构建过程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创建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空间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并设置内存</a:t>
            </a:r>
            <a:r>
              <a:rPr lang="en-US" altLang="zh-CN" dirty="0" smtClean="0">
                <a:latin typeface="宋体" pitchFamily="2" charset="-122"/>
              </a:rPr>
              <a:t>region</a:t>
            </a:r>
            <a:r>
              <a:rPr lang="zh-CN" altLang="en-US" dirty="0" smtClean="0">
                <a:latin typeface="宋体" pitchFamily="2" charset="-122"/>
              </a:rPr>
              <a:t>对应的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section_mem_map</a:t>
            </a:r>
            <a:r>
              <a:rPr lang="zh-CN" altLang="en-US" dirty="0" smtClean="0">
                <a:latin typeface="宋体" pitchFamily="2" charset="-122"/>
              </a:rPr>
              <a:t>字段的</a:t>
            </a:r>
            <a:r>
              <a:rPr lang="en-US" altLang="zh-CN" dirty="0" smtClean="0">
                <a:latin typeface="宋体" pitchFamily="2" charset="-122"/>
              </a:rPr>
              <a:t>bit0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 SECTION_MARKED_PRESENT 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为设置了</a:t>
            </a:r>
            <a:r>
              <a:rPr lang="en-US" altLang="zh-CN" dirty="0" smtClean="0">
                <a:latin typeface="宋体" pitchFamily="2" charset="-122"/>
              </a:rPr>
              <a:t>SECTION_MARKED_PRESENT</a:t>
            </a:r>
            <a:r>
              <a:rPr lang="zh-CN" altLang="en-US" dirty="0" smtClean="0">
                <a:latin typeface="宋体" pitchFamily="2" charset="-122"/>
              </a:rPr>
              <a:t>位的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zh-CN" altLang="en-US" dirty="0" smtClean="0">
                <a:latin typeface="宋体" pitchFamily="2" charset="-122"/>
              </a:rPr>
              <a:t>，以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为单位：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统计需要的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结构体总数，分配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结构体数组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统计需要的</a:t>
            </a:r>
            <a:r>
              <a:rPr lang="en-US" altLang="zh-CN" dirty="0" err="1" smtClean="0">
                <a:latin typeface="宋体" pitchFamily="2" charset="-122"/>
              </a:rPr>
              <a:t>pageblock_flags</a:t>
            </a:r>
            <a:r>
              <a:rPr lang="zh-CN" altLang="en-US" dirty="0" smtClean="0">
                <a:latin typeface="宋体" pitchFamily="2" charset="-122"/>
              </a:rPr>
              <a:t>指向空间的总大小，并分配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设置</a:t>
            </a:r>
            <a:r>
              <a:rPr lang="en-US" altLang="zh-CN" dirty="0" err="1" smtClean="0">
                <a:latin typeface="宋体" pitchFamily="2" charset="-122"/>
              </a:rPr>
              <a:t>section_mem_map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</a:rPr>
              <a:t>pageblock_flags</a:t>
            </a:r>
            <a:r>
              <a:rPr lang="zh-CN" altLang="en-US" dirty="0" smtClean="0">
                <a:latin typeface="宋体" pitchFamily="2" charset="-122"/>
              </a:rPr>
              <a:t>，并设置</a:t>
            </a:r>
            <a:r>
              <a:rPr lang="en-US" altLang="zh-CN" dirty="0" smtClean="0">
                <a:latin typeface="宋体" pitchFamily="2" charset="-122"/>
              </a:rPr>
              <a:t>SECTION_HAS_MEM_MAP</a:t>
            </a:r>
            <a:r>
              <a:rPr lang="zh-CN" altLang="en-US" dirty="0" smtClean="0">
                <a:latin typeface="宋体" pitchFamily="2" charset="-122"/>
              </a:rPr>
              <a:t>位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5799" y="2352675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685799" y="2876550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85799" y="3400425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685799" y="3924300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NULL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85799" y="4448175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0499" y="1647825"/>
            <a:ext cx="2876551" cy="6477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Root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0x1000</a:t>
            </a:r>
            <a:r>
              <a:rPr lang="zh-CN" altLang="en-US" sz="2400" dirty="0" smtClean="0"/>
              <a:t>项）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mem_section</a:t>
            </a:r>
            <a:r>
              <a:rPr lang="en-US" altLang="zh-CN" dirty="0" smtClean="0"/>
              <a:t> * </a:t>
            </a:r>
            <a:r>
              <a:rPr lang="zh-CN" altLang="en-US" dirty="0" smtClean="0"/>
              <a:t>）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95700" y="2162175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16" name="矩形 15"/>
          <p:cNvSpPr/>
          <p:nvPr/>
        </p:nvSpPr>
        <p:spPr bwMode="auto">
          <a:xfrm>
            <a:off x="2962276" y="1476375"/>
            <a:ext cx="3638550" cy="6477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Root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mem_section</a:t>
            </a:r>
            <a:r>
              <a:rPr lang="en-US" altLang="zh-CN" dirty="0" smtClean="0"/>
              <a:t>[0x80]</a:t>
            </a:r>
            <a:r>
              <a:rPr lang="zh-CN" altLang="en-US" dirty="0" smtClean="0"/>
              <a:t>）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695700" y="2686050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section_mem_map</a:t>
            </a:r>
            <a:endParaRPr lang="zh-CN" altLang="en-US" dirty="0" smtClean="0"/>
          </a:p>
        </p:txBody>
      </p:sp>
      <p:sp>
        <p:nvSpPr>
          <p:cNvPr id="18" name="矩形 17"/>
          <p:cNvSpPr/>
          <p:nvPr/>
        </p:nvSpPr>
        <p:spPr bwMode="auto">
          <a:xfrm>
            <a:off x="3695700" y="3209925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pageblock_flags</a:t>
            </a:r>
            <a:endParaRPr lang="zh-CN" altLang="en-US" dirty="0" smtClean="0"/>
          </a:p>
        </p:txBody>
      </p:sp>
      <p:sp>
        <p:nvSpPr>
          <p:cNvPr id="19" name="矩形 18"/>
          <p:cNvSpPr/>
          <p:nvPr/>
        </p:nvSpPr>
        <p:spPr bwMode="auto">
          <a:xfrm>
            <a:off x="3695700" y="4781550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………………</a:t>
            </a:r>
            <a:endParaRPr lang="zh-CN" altLang="en-US" dirty="0" smtClean="0"/>
          </a:p>
        </p:txBody>
      </p:sp>
      <p:sp>
        <p:nvSpPr>
          <p:cNvPr id="20" name="矩形 19"/>
          <p:cNvSpPr/>
          <p:nvPr/>
        </p:nvSpPr>
        <p:spPr bwMode="auto">
          <a:xfrm>
            <a:off x="7153274" y="2343150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page[]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153274" y="3800475"/>
            <a:ext cx="1571625" cy="6572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………….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17" idx="3"/>
          </p:cNvCxnSpPr>
          <p:nvPr/>
        </p:nvCxnSpPr>
        <p:spPr bwMode="auto">
          <a:xfrm flipV="1">
            <a:off x="5981700" y="1362075"/>
            <a:ext cx="1181100" cy="1585913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直接箭头连接符 24"/>
          <p:cNvCxnSpPr>
            <a:stCxn id="18" idx="3"/>
            <a:endCxn id="26" idx="1"/>
          </p:cNvCxnSpPr>
          <p:nvPr/>
        </p:nvCxnSpPr>
        <p:spPr bwMode="auto">
          <a:xfrm>
            <a:off x="5981700" y="3471863"/>
            <a:ext cx="1171574" cy="1314450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直接箭头连接符 26"/>
          <p:cNvCxnSpPr>
            <a:stCxn id="6" idx="3"/>
            <a:endCxn id="11" idx="1"/>
          </p:cNvCxnSpPr>
          <p:nvPr/>
        </p:nvCxnSpPr>
        <p:spPr bwMode="auto">
          <a:xfrm flipV="1">
            <a:off x="2257424" y="2424113"/>
            <a:ext cx="1438276" cy="71437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3695700" y="3733800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section_mem_map</a:t>
            </a:r>
            <a:endParaRPr lang="zh-CN" altLang="en-US" dirty="0" smtClean="0"/>
          </a:p>
        </p:txBody>
      </p:sp>
      <p:sp>
        <p:nvSpPr>
          <p:cNvPr id="24" name="矩形 23"/>
          <p:cNvSpPr/>
          <p:nvPr/>
        </p:nvSpPr>
        <p:spPr bwMode="auto">
          <a:xfrm>
            <a:off x="3695700" y="4257675"/>
            <a:ext cx="2286000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pageblock_flags</a:t>
            </a:r>
            <a:endParaRPr lang="zh-CN" altLang="en-US" dirty="0" smtClean="0"/>
          </a:p>
        </p:txBody>
      </p:sp>
      <p:sp>
        <p:nvSpPr>
          <p:cNvPr id="26" name="矩形 25"/>
          <p:cNvSpPr/>
          <p:nvPr/>
        </p:nvSpPr>
        <p:spPr bwMode="auto">
          <a:xfrm>
            <a:off x="7153274" y="4457700"/>
            <a:ext cx="1571625" cy="6572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256bits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标志空间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7153274" y="5114925"/>
            <a:ext cx="1571625" cy="6572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256bits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标志空间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7153274" y="5772150"/>
            <a:ext cx="1571625" cy="6572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………….</a:t>
            </a:r>
            <a:endParaRPr lang="zh-CN" altLang="en-US" dirty="0" smtClean="0"/>
          </a:p>
        </p:txBody>
      </p:sp>
      <p:sp>
        <p:nvSpPr>
          <p:cNvPr id="30" name="矩形 29"/>
          <p:cNvSpPr/>
          <p:nvPr/>
        </p:nvSpPr>
        <p:spPr bwMode="auto">
          <a:xfrm>
            <a:off x="7153274" y="2867025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………….</a:t>
            </a:r>
            <a:endParaRPr lang="zh-CN" altLang="en-US" dirty="0" smtClean="0"/>
          </a:p>
        </p:txBody>
      </p:sp>
      <p:sp>
        <p:nvSpPr>
          <p:cNvPr id="31" name="矩形 30"/>
          <p:cNvSpPr/>
          <p:nvPr/>
        </p:nvSpPr>
        <p:spPr bwMode="auto">
          <a:xfrm>
            <a:off x="7153274" y="1295400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………….</a:t>
            </a:r>
            <a:endParaRPr lang="zh-CN" altLang="en-US" dirty="0" smtClean="0"/>
          </a:p>
        </p:txBody>
      </p:sp>
      <p:sp>
        <p:nvSpPr>
          <p:cNvPr id="34" name="矩形 33"/>
          <p:cNvSpPr/>
          <p:nvPr/>
        </p:nvSpPr>
        <p:spPr bwMode="auto">
          <a:xfrm>
            <a:off x="7153274" y="1819275"/>
            <a:ext cx="1571625" cy="5238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page[]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8" name="直接箭头连接符 37"/>
          <p:cNvCxnSpPr>
            <a:stCxn id="22" idx="3"/>
          </p:cNvCxnSpPr>
          <p:nvPr/>
        </p:nvCxnSpPr>
        <p:spPr bwMode="auto">
          <a:xfrm flipV="1">
            <a:off x="5981700" y="1352550"/>
            <a:ext cx="1190625" cy="2643188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直接箭头连接符 42"/>
          <p:cNvCxnSpPr>
            <a:stCxn id="24" idx="3"/>
            <a:endCxn id="28" idx="1"/>
          </p:cNvCxnSpPr>
          <p:nvPr/>
        </p:nvCxnSpPr>
        <p:spPr bwMode="auto">
          <a:xfrm>
            <a:off x="5981700" y="4519613"/>
            <a:ext cx="1171574" cy="923925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从代码</a:t>
            </a:r>
            <a:r>
              <a:rPr lang="en-US" altLang="zh-CN" dirty="0" smtClean="0">
                <a:latin typeface="宋体" pitchFamily="2" charset="-122"/>
              </a:rPr>
              <a:t>3.5</a:t>
            </a:r>
            <a:r>
              <a:rPr lang="zh-CN" altLang="en-US" dirty="0" smtClean="0">
                <a:latin typeface="宋体" pitchFamily="2" charset="-122"/>
              </a:rPr>
              <a:t>的实验结果，可以看出不同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pageblock_flags</a:t>
            </a:r>
            <a:r>
              <a:rPr lang="zh-CN" altLang="en-US" dirty="0" smtClean="0">
                <a:latin typeface="宋体" pitchFamily="2" charset="-122"/>
              </a:rPr>
              <a:t>指向的空间，在物理地址上是连在一起的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不同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结构数组，在物理地址上是不是连在一起的？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3.6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通过计算每个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的第一个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结构的物理地址进行判断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原始的方式：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15h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e820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输入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输出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CF</a:t>
            </a:r>
            <a:r>
              <a:rPr lang="zh-CN" altLang="en-US" dirty="0" smtClean="0">
                <a:latin typeface="宋体" pitchFamily="2" charset="-122"/>
              </a:rPr>
              <a:t>：为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时表示出错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EAX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SMAP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ASCII</a:t>
            </a:r>
            <a:r>
              <a:rPr lang="zh-CN" altLang="en-US" dirty="0" smtClean="0">
                <a:latin typeface="宋体" pitchFamily="2" charset="-122"/>
              </a:rPr>
              <a:t>码，即</a:t>
            </a:r>
            <a:r>
              <a:rPr lang="en-US" altLang="zh-CN" dirty="0" smtClean="0">
                <a:latin typeface="宋体" pitchFamily="2" charset="-122"/>
              </a:rPr>
              <a:t>0x534D4150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ECX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BIOS</a:t>
            </a:r>
            <a:r>
              <a:rPr lang="zh-CN" altLang="en-US" dirty="0" smtClean="0">
                <a:latin typeface="宋体" pitchFamily="2" charset="-122"/>
              </a:rPr>
              <a:t>写入到</a:t>
            </a:r>
            <a:r>
              <a:rPr lang="en-US" altLang="zh-CN" dirty="0" smtClean="0">
                <a:latin typeface="宋体" pitchFamily="2" charset="-122"/>
              </a:rPr>
              <a:t>ES:DI</a:t>
            </a:r>
            <a:r>
              <a:rPr lang="zh-CN" altLang="en-US" dirty="0" smtClean="0">
                <a:latin typeface="宋体" pitchFamily="2" charset="-122"/>
              </a:rPr>
              <a:t>指向的缓冲的字节数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EBX</a:t>
            </a:r>
            <a:r>
              <a:rPr lang="zh-CN" altLang="en-US" dirty="0" smtClean="0">
                <a:latin typeface="宋体" pitchFamily="2" charset="-122"/>
              </a:rPr>
              <a:t>：下一次调用时，传给</a:t>
            </a:r>
            <a:r>
              <a:rPr lang="en-US" altLang="zh-CN" dirty="0" smtClean="0">
                <a:latin typeface="宋体" pitchFamily="2" charset="-122"/>
              </a:rPr>
              <a:t>EBX</a:t>
            </a:r>
            <a:r>
              <a:rPr lang="zh-CN" altLang="en-US" dirty="0" smtClean="0">
                <a:latin typeface="宋体" pitchFamily="2" charset="-122"/>
              </a:rPr>
              <a:t>的值。若为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，则表示当前是最后一个地址范围信息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1525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结构、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pageblock_flags</a:t>
            </a:r>
            <a:r>
              <a:rPr lang="zh-CN" altLang="en-US" dirty="0" smtClean="0">
                <a:latin typeface="宋体" pitchFamily="2" charset="-122"/>
              </a:rPr>
              <a:t>指向的空间，在同一个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内，在物理地址上是连续的。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现象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：所有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section_mem_map</a:t>
            </a:r>
            <a:r>
              <a:rPr lang="zh-CN" altLang="en-US" dirty="0" smtClean="0">
                <a:latin typeface="宋体" pitchFamily="2" charset="-122"/>
              </a:rPr>
              <a:t>都是一样的，很浪费空间？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在基本的</a:t>
            </a:r>
            <a:r>
              <a:rPr lang="en-US" altLang="zh-CN" dirty="0" smtClean="0">
                <a:latin typeface="宋体" pitchFamily="2" charset="-122"/>
              </a:rPr>
              <a:t>SPARSEMEM</a:t>
            </a:r>
            <a:r>
              <a:rPr lang="zh-CN" altLang="en-US" dirty="0" smtClean="0">
                <a:latin typeface="宋体" pitchFamily="2" charset="-122"/>
              </a:rPr>
              <a:t>模型中，每个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都有一个</a:t>
            </a:r>
            <a:r>
              <a:rPr lang="en-US" altLang="zh-CN" dirty="0" err="1" smtClean="0">
                <a:latin typeface="宋体" pitchFamily="2" charset="-122"/>
              </a:rPr>
              <a:t>mem_map</a:t>
            </a:r>
            <a:r>
              <a:rPr lang="zh-CN" altLang="en-US" dirty="0" smtClean="0">
                <a:latin typeface="宋体" pitchFamily="2" charset="-122"/>
              </a:rPr>
              <a:t>数组（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结构体数组，同前面实验）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位系统中，线性地址空间有限，不可能像</a:t>
            </a:r>
            <a:r>
              <a:rPr lang="en-US" altLang="zh-CN" dirty="0" err="1" smtClean="0">
                <a:latin typeface="宋体" pitchFamily="2" charset="-122"/>
              </a:rPr>
              <a:t>vmemmap</a:t>
            </a:r>
            <a:r>
              <a:rPr lang="zh-CN" altLang="en-US" dirty="0" smtClean="0">
                <a:latin typeface="宋体" pitchFamily="2" charset="-122"/>
              </a:rPr>
              <a:t>方式映射（连续映射）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如何在若干个</a:t>
            </a:r>
            <a:r>
              <a:rPr lang="en-US" altLang="zh-CN" dirty="0" err="1" smtClean="0">
                <a:latin typeface="宋体" pitchFamily="2" charset="-122"/>
              </a:rPr>
              <a:t>mem_map</a:t>
            </a:r>
            <a:r>
              <a:rPr lang="zh-CN" altLang="en-US" dirty="0" smtClean="0">
                <a:latin typeface="宋体" pitchFamily="2" charset="-122"/>
              </a:rPr>
              <a:t>数组间，完成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结构与</a:t>
            </a:r>
            <a:r>
              <a:rPr lang="en-US" altLang="zh-CN" dirty="0" err="1" smtClean="0">
                <a:latin typeface="宋体" pitchFamily="2" charset="-122"/>
              </a:rPr>
              <a:t>pfn</a:t>
            </a:r>
            <a:r>
              <a:rPr lang="zh-CN" altLang="en-US" dirty="0" smtClean="0">
                <a:latin typeface="宋体" pitchFamily="2" charset="-122"/>
              </a:rPr>
              <a:t>转换？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pfn</a:t>
            </a:r>
            <a:r>
              <a:rPr lang="en-US" altLang="zh-CN" dirty="0" smtClean="0">
                <a:latin typeface="宋体" pitchFamily="2" charset="-122"/>
              </a:rPr>
              <a:t>-to-page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section_mem_map</a:t>
            </a:r>
            <a:r>
              <a:rPr lang="zh-CN" altLang="en-US" dirty="0" smtClean="0">
                <a:latin typeface="宋体" pitchFamily="2" charset="-122"/>
              </a:rPr>
              <a:t>的作用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page-to-</a:t>
            </a:r>
            <a:r>
              <a:rPr lang="en-US" altLang="zh-CN" dirty="0" err="1" smtClean="0">
                <a:latin typeface="宋体" pitchFamily="2" charset="-122"/>
              </a:rPr>
              <a:t>pfn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smtClean="0">
                <a:latin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</a:rPr>
              <a:t>中存储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编号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SPARSEMEM_VMEMMAP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针对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位环境，线性地址空间巨大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所有的</a:t>
            </a:r>
            <a:r>
              <a:rPr lang="en-US" altLang="zh-CN" dirty="0" err="1" smtClean="0">
                <a:latin typeface="宋体" pitchFamily="2" charset="-122"/>
              </a:rPr>
              <a:t>mem_map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结构数组）被映射到连续的线性地址空间</a:t>
            </a:r>
            <a:r>
              <a:rPr lang="en-US" altLang="zh-CN" dirty="0" err="1" smtClean="0">
                <a:latin typeface="宋体" pitchFamily="2" charset="-122"/>
              </a:rPr>
              <a:t>vmemmap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SPARSEMEM_EXTREME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在基本的</a:t>
            </a:r>
            <a:r>
              <a:rPr lang="en-US" altLang="zh-CN" dirty="0" smtClean="0">
                <a:latin typeface="宋体" pitchFamily="2" charset="-122"/>
              </a:rPr>
              <a:t>SPARSEMEM</a:t>
            </a:r>
            <a:r>
              <a:rPr lang="zh-CN" altLang="en-US" dirty="0" smtClean="0">
                <a:latin typeface="宋体" pitchFamily="2" charset="-122"/>
              </a:rPr>
              <a:t>中，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en-US" altLang="zh-CN" dirty="0" smtClean="0">
                <a:latin typeface="宋体" pitchFamily="2" charset="-122"/>
              </a:rPr>
              <a:t>[NR_SECTION_ROOTS][SECTIONS_PER_ROOT];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空间占用量巨大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的管理方式在理论上损失了一定正确性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3.2</a:t>
            </a:r>
            <a:r>
              <a:rPr lang="zh-CN" altLang="en-US" dirty="0" smtClean="0">
                <a:latin typeface="宋体" pitchFamily="2" charset="-122"/>
              </a:rPr>
              <a:t>结果显示</a:t>
            </a:r>
            <a:r>
              <a:rPr lang="en-US" altLang="zh-CN" dirty="0" err="1" smtClean="0">
                <a:latin typeface="宋体" pitchFamily="2" charset="-122"/>
              </a:rPr>
              <a:t>memblock.memory</a:t>
            </a:r>
            <a:r>
              <a:rPr lang="zh-CN" altLang="en-US" dirty="0" smtClean="0">
                <a:latin typeface="宋体" pitchFamily="2" charset="-122"/>
              </a:rPr>
              <a:t>包含了若干不连续的内存区域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这些不连续内存区域间的页框，有对应的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结构吗？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结构的建立依赖于</a:t>
            </a:r>
            <a:r>
              <a:rPr lang="en-US" altLang="zh-CN" dirty="0" err="1" smtClean="0">
                <a:latin typeface="宋体" pitchFamily="2" charset="-122"/>
              </a:rPr>
              <a:t>memblock.memory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3.7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一个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内，哪怕只有一个页框有效，这个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也会建立，所有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结构也会建立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pfn_to_section_nr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pfn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pfn</a:t>
            </a:r>
            <a:r>
              <a:rPr lang="en-US" altLang="zh-CN" dirty="0" smtClean="0">
                <a:latin typeface="宋体" pitchFamily="2" charset="-122"/>
              </a:rPr>
              <a:t> &gt;&gt; PFN_SECTION_SHIFT	//15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section_nr_to_pfn</a:t>
            </a:r>
            <a:r>
              <a:rPr lang="en-US" altLang="zh-CN" dirty="0" smtClean="0">
                <a:latin typeface="宋体" pitchFamily="2" charset="-122"/>
              </a:rPr>
              <a:t>(sec)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sec &lt;&lt; PFN_SECTION_SHIFT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的第一个页框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SECTION_NR_TO_ROOT(sec)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(sec) / SECTIONS_PER_ROOT //0x80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nr_to_section</a:t>
            </a:r>
            <a:r>
              <a:rPr lang="zh-CN" altLang="en-US" dirty="0" smtClean="0">
                <a:latin typeface="宋体" pitchFamily="2" charset="-122"/>
              </a:rPr>
              <a:t>：获得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en-US" altLang="zh-CN" dirty="0" smtClean="0">
                <a:latin typeface="宋体" pitchFamily="2" charset="-122"/>
              </a:rPr>
              <a:t>*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&amp;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en-US" altLang="zh-CN" dirty="0" smtClean="0">
                <a:latin typeface="宋体" pitchFamily="2" charset="-122"/>
              </a:rPr>
              <a:t>[SECTION_NR_TO_ROOT(nr)][nr &amp; SECTION_ROOT_MASK]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node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23825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内核使用结构体</a:t>
            </a:r>
            <a:r>
              <a:rPr lang="en-US" altLang="zh-CN" dirty="0" err="1" smtClean="0">
                <a:latin typeface="宋体" pitchFamily="2" charset="-122"/>
              </a:rPr>
              <a:t>pglist_data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，管理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中的内存资源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pglist_data</a:t>
            </a:r>
            <a:r>
              <a:rPr lang="zh-CN" altLang="en-US" dirty="0" smtClean="0">
                <a:latin typeface="宋体" pitchFamily="2" charset="-122"/>
              </a:rPr>
              <a:t>结构地址都放在数组</a:t>
            </a:r>
            <a:r>
              <a:rPr lang="en-US" altLang="zh-CN" dirty="0" err="1" smtClean="0">
                <a:latin typeface="宋体" pitchFamily="2" charset="-122"/>
              </a:rPr>
              <a:t>node_data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pglist_data</a:t>
            </a:r>
            <a:r>
              <a:rPr lang="en-US" altLang="zh-CN" sz="2400" dirty="0" smtClean="0">
                <a:latin typeface="宋体" pitchFamily="2" charset="-122"/>
              </a:rPr>
              <a:t> *</a:t>
            </a:r>
            <a:r>
              <a:rPr lang="en-US" altLang="zh-CN" sz="2400" dirty="0" err="1" smtClean="0">
                <a:latin typeface="宋体" pitchFamily="2" charset="-122"/>
              </a:rPr>
              <a:t>node_data</a:t>
            </a:r>
            <a:r>
              <a:rPr lang="en-US" altLang="zh-CN" sz="2400" dirty="0" smtClean="0">
                <a:latin typeface="宋体" pitchFamily="2" charset="-122"/>
              </a:rPr>
              <a:t>[MAX_NUMNODES];//64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#define MAX_NUMNODES (1 &lt;&lt; CONFIG_NODES_SHIFT)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中的内存资源，被划分成若干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ZONE_DMA</a:t>
            </a:r>
            <a:r>
              <a:rPr lang="zh-CN" altLang="en-US" dirty="0" smtClean="0">
                <a:latin typeface="宋体" pitchFamily="2" charset="-122"/>
              </a:rPr>
              <a:t>：物理地址</a:t>
            </a:r>
            <a:r>
              <a:rPr lang="en-US" altLang="zh-CN" dirty="0" smtClean="0">
                <a:latin typeface="宋体" pitchFamily="2" charset="-122"/>
              </a:rPr>
              <a:t>16MB</a:t>
            </a:r>
            <a:r>
              <a:rPr lang="zh-CN" altLang="en-US" dirty="0" smtClean="0">
                <a:latin typeface="宋体" pitchFamily="2" charset="-122"/>
              </a:rPr>
              <a:t>以下（</a:t>
            </a:r>
            <a:r>
              <a:rPr lang="en-US" altLang="zh-CN" dirty="0" smtClean="0">
                <a:latin typeface="宋体" pitchFamily="2" charset="-122"/>
              </a:rPr>
              <a:t>ISA</a:t>
            </a:r>
            <a:r>
              <a:rPr lang="zh-CN" altLang="en-US" dirty="0" smtClean="0">
                <a:latin typeface="宋体" pitchFamily="2" charset="-122"/>
              </a:rPr>
              <a:t>设备）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ZONE_DMA32</a:t>
            </a:r>
            <a:r>
              <a:rPr lang="zh-CN" altLang="en-US" dirty="0" smtClean="0">
                <a:latin typeface="宋体" pitchFamily="2" charset="-122"/>
              </a:rPr>
              <a:t>：物理地址</a:t>
            </a:r>
            <a:r>
              <a:rPr lang="en-US" altLang="zh-CN" dirty="0" smtClean="0">
                <a:latin typeface="宋体" pitchFamily="2" charset="-122"/>
              </a:rPr>
              <a:t>4GB</a:t>
            </a:r>
            <a:r>
              <a:rPr lang="zh-CN" altLang="en-US" dirty="0" smtClean="0">
                <a:latin typeface="宋体" pitchFamily="2" charset="-122"/>
              </a:rPr>
              <a:t>以下（只能在</a:t>
            </a:r>
            <a:r>
              <a:rPr lang="en-US" altLang="zh-CN" dirty="0" smtClean="0">
                <a:latin typeface="宋体" pitchFamily="2" charset="-122"/>
              </a:rPr>
              <a:t>4GB</a:t>
            </a:r>
            <a:r>
              <a:rPr lang="zh-CN" altLang="en-US" dirty="0" smtClean="0">
                <a:latin typeface="宋体" pitchFamily="2" charset="-122"/>
              </a:rPr>
              <a:t>范围内进行</a:t>
            </a:r>
            <a:r>
              <a:rPr lang="en-US" altLang="zh-CN" dirty="0" smtClean="0">
                <a:latin typeface="宋体" pitchFamily="2" charset="-122"/>
              </a:rPr>
              <a:t>DMA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位设备）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ZONE_NORMAL</a:t>
            </a:r>
            <a:r>
              <a:rPr lang="zh-CN" altLang="en-US" dirty="0" smtClean="0">
                <a:latin typeface="宋体" pitchFamily="2" charset="-122"/>
              </a:rPr>
              <a:t>：物理地址</a:t>
            </a:r>
            <a:r>
              <a:rPr lang="en-US" altLang="zh-CN" dirty="0" smtClean="0">
                <a:latin typeface="宋体" pitchFamily="2" charset="-122"/>
              </a:rPr>
              <a:t>4GB</a:t>
            </a:r>
            <a:r>
              <a:rPr lang="zh-CN" altLang="en-US" dirty="0" smtClean="0">
                <a:latin typeface="宋体" pitchFamily="2" charset="-122"/>
              </a:rPr>
              <a:t>以上的空间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中的内存资源，被划分成若干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ZONE_DMA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ZONE_DMA32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ZONE_NORMAL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ZONE_MOVABLE</a:t>
            </a:r>
            <a:r>
              <a:rPr lang="zh-CN" altLang="en-US" dirty="0" smtClean="0">
                <a:latin typeface="宋体" pitchFamily="2" charset="-122"/>
              </a:rPr>
              <a:t>：虚拟内存域，可移动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可用内存划分为两个部分：</a:t>
            </a:r>
            <a:endParaRPr lang="en-US" altLang="zh-CN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一部分用于可移动页面分配</a:t>
            </a:r>
            <a:endParaRPr lang="en-US" altLang="zh-CN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一部分用于不可移动页面分配</a:t>
            </a:r>
            <a:endParaRPr lang="en-US" altLang="zh-CN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为何区分可移动页面区域和不可移动页面区域？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防止不可移动页向可移动内存区域引入碎片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配置内核命令行参数来设置两部分内存的大小：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参数</a:t>
            </a:r>
            <a:r>
              <a:rPr lang="en-US" altLang="zh-CN" dirty="0" err="1" smtClean="0">
                <a:latin typeface="宋体" pitchFamily="2" charset="-122"/>
              </a:rPr>
              <a:t>kernelcore</a:t>
            </a:r>
            <a:r>
              <a:rPr lang="zh-CN" altLang="en-US" dirty="0" smtClean="0">
                <a:latin typeface="宋体" pitchFamily="2" charset="-122"/>
              </a:rPr>
              <a:t>：指定用于不可移动分配的内存数量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参数</a:t>
            </a:r>
            <a:r>
              <a:rPr lang="en-US" altLang="zh-CN" dirty="0" err="1" smtClean="0">
                <a:latin typeface="宋体" pitchFamily="2" charset="-122"/>
              </a:rPr>
              <a:t>movablecore</a:t>
            </a:r>
            <a:r>
              <a:rPr lang="zh-CN" altLang="en-US" dirty="0" smtClean="0">
                <a:latin typeface="宋体" pitchFamily="2" charset="-122"/>
              </a:rPr>
              <a:t>：指定用于可移动分配的内存数量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当指定了</a:t>
            </a:r>
            <a:r>
              <a:rPr lang="en-US" altLang="zh-CN" dirty="0" err="1" smtClean="0">
                <a:latin typeface="宋体" pitchFamily="2" charset="-122"/>
              </a:rPr>
              <a:t>kernelcore</a:t>
            </a:r>
            <a:r>
              <a:rPr lang="zh-CN" altLang="en-US" dirty="0" smtClean="0">
                <a:latin typeface="宋体" pitchFamily="2" charset="-122"/>
              </a:rPr>
              <a:t>，所要求的不可移动内存将均匀地来自各个</a:t>
            </a:r>
            <a:r>
              <a:rPr lang="en-US" altLang="zh-CN" dirty="0" smtClean="0">
                <a:latin typeface="宋体" pitchFamily="2" charset="-122"/>
              </a:rPr>
              <a:t>node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而剩余的内存将是可移动类别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若一个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的内存太小，则将作为不可移动内存使用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6205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注意：</a:t>
            </a:r>
            <a:r>
              <a:rPr lang="en-US" altLang="zh-CN" dirty="0" smtClean="0">
                <a:latin typeface="宋体" pitchFamily="2" charset="-122"/>
              </a:rPr>
              <a:t>x64</a:t>
            </a:r>
            <a:r>
              <a:rPr lang="zh-CN" altLang="en-US" dirty="0" smtClean="0">
                <a:latin typeface="宋体" pitchFamily="2" charset="-122"/>
              </a:rPr>
              <a:t>中并没有所谓的</a:t>
            </a:r>
            <a:r>
              <a:rPr lang="en-US" altLang="zh-CN" dirty="0" smtClean="0">
                <a:latin typeface="宋体" pitchFamily="2" charset="-122"/>
              </a:rPr>
              <a:t>ZONE_HIGHMEM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高端内存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typedef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pglist_data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pg_data_t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pglist_data</a:t>
            </a:r>
            <a:r>
              <a:rPr lang="en-US" altLang="zh-CN" sz="2400" dirty="0" smtClean="0">
                <a:latin typeface="宋体" pitchFamily="2" charset="-122"/>
              </a:rPr>
              <a:t>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zone </a:t>
            </a:r>
            <a:r>
              <a:rPr lang="en-US" altLang="zh-CN" sz="2400" dirty="0" err="1" smtClean="0">
                <a:latin typeface="宋体" pitchFamily="2" charset="-122"/>
              </a:rPr>
              <a:t>node_zones</a:t>
            </a:r>
            <a:r>
              <a:rPr lang="en-US" altLang="zh-CN" sz="2400" dirty="0" smtClean="0">
                <a:latin typeface="宋体" pitchFamily="2" charset="-122"/>
              </a:rPr>
              <a:t>[MAX_NR_ZONES];//4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zonelist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node_zonelists</a:t>
            </a:r>
            <a:r>
              <a:rPr lang="en-US" altLang="zh-CN" sz="2400" dirty="0" smtClean="0">
                <a:latin typeface="宋体" pitchFamily="2" charset="-122"/>
              </a:rPr>
              <a:t>[MAX_ZONELISTS];//2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int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nr_zones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unsigned long </a:t>
            </a:r>
            <a:r>
              <a:rPr lang="en-US" altLang="zh-CN" sz="2400" dirty="0" err="1" smtClean="0">
                <a:latin typeface="宋体" pitchFamily="2" charset="-122"/>
              </a:rPr>
              <a:t>node_start_pfn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unsigned long </a:t>
            </a:r>
            <a:r>
              <a:rPr lang="en-US" altLang="zh-CN" sz="2400" dirty="0" err="1" smtClean="0">
                <a:latin typeface="宋体" pitchFamily="2" charset="-122"/>
              </a:rPr>
              <a:t>node_present_pages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unsigned long </a:t>
            </a:r>
            <a:r>
              <a:rPr lang="en-US" altLang="zh-CN" sz="2400" dirty="0" err="1" smtClean="0">
                <a:latin typeface="宋体" pitchFamily="2" charset="-122"/>
              </a:rPr>
              <a:t>node_spanned_pages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int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node_id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node_zones</a:t>
            </a:r>
            <a:r>
              <a:rPr lang="en-US" altLang="zh-CN" dirty="0" smtClean="0">
                <a:latin typeface="宋体" pitchFamily="2" charset="-122"/>
              </a:rPr>
              <a:t>[MAX_NR_ZONES]//4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分别对应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</a:rPr>
              <a:t>种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类型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ZONE_DMA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ZONE_DMA32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ZONE_NORMAL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ZONE_MOVABLE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node_zonelists</a:t>
            </a:r>
            <a:r>
              <a:rPr lang="en-US" altLang="zh-CN" dirty="0" smtClean="0">
                <a:latin typeface="宋体" pitchFamily="2" charset="-122"/>
              </a:rPr>
              <a:t>[MAX_ZONELISTS]//2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用于分配页框时，查找从哪个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分配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nr_zones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node_zones</a:t>
            </a:r>
            <a:r>
              <a:rPr lang="zh-CN" altLang="en-US" dirty="0" smtClean="0">
                <a:latin typeface="宋体" pitchFamily="2" charset="-122"/>
              </a:rPr>
              <a:t>中有效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的个数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原始的方式：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15h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e820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输入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输出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缓存结构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BaseAddrLow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BaseAddrHigh</a:t>
            </a:r>
            <a:r>
              <a:rPr lang="zh-CN" altLang="en-US" dirty="0" smtClean="0">
                <a:latin typeface="宋体" pitchFamily="2" charset="-122"/>
              </a:rPr>
              <a:t>：构成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位的基地址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LengthLow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LengthHigh</a:t>
            </a:r>
            <a:r>
              <a:rPr lang="zh-CN" altLang="en-US" dirty="0" smtClean="0">
                <a:latin typeface="宋体" pitchFamily="2" charset="-122"/>
              </a:rPr>
              <a:t>：构成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位的长度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Type</a:t>
            </a: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：可以被</a:t>
            </a:r>
            <a:r>
              <a:rPr lang="en-US" altLang="zh-CN" dirty="0" smtClean="0">
                <a:latin typeface="宋体" pitchFamily="2" charset="-122"/>
              </a:rPr>
              <a:t>OS</a:t>
            </a:r>
            <a:r>
              <a:rPr lang="zh-CN" altLang="en-US" dirty="0" smtClean="0">
                <a:latin typeface="宋体" pitchFamily="2" charset="-122"/>
              </a:rPr>
              <a:t>使用；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：被</a:t>
            </a:r>
            <a:r>
              <a:rPr lang="en-US" altLang="zh-CN" dirty="0" smtClean="0">
                <a:latin typeface="宋体" pitchFamily="2" charset="-122"/>
              </a:rPr>
              <a:t>BIOS</a:t>
            </a:r>
            <a:r>
              <a:rPr lang="zh-CN" altLang="en-US" dirty="0" smtClean="0">
                <a:latin typeface="宋体" pitchFamily="2" charset="-122"/>
              </a:rPr>
              <a:t>保留，</a:t>
            </a:r>
            <a:r>
              <a:rPr lang="en-US" altLang="zh-CN" dirty="0" smtClean="0">
                <a:latin typeface="宋体" pitchFamily="2" charset="-122"/>
              </a:rPr>
              <a:t>OS</a:t>
            </a:r>
            <a:r>
              <a:rPr lang="zh-CN" altLang="en-US" dirty="0" smtClean="0">
                <a:latin typeface="宋体" pitchFamily="2" charset="-122"/>
              </a:rPr>
              <a:t>不能使用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node_start_pfn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的第一个页框号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node_present_pages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内的页框数，不包含洞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node_spanned_pages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内的页框数，包含洞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node_id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的编号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3347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 err="1" smtClean="0">
                <a:latin typeface="宋体" pitchFamily="2" charset="-122"/>
              </a:rPr>
              <a:t>struct</a:t>
            </a:r>
            <a:r>
              <a:rPr lang="en-US" altLang="zh-CN" sz="2800" dirty="0" smtClean="0">
                <a:latin typeface="宋体" pitchFamily="2" charset="-122"/>
              </a:rPr>
              <a:t> zone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int</a:t>
            </a:r>
            <a:r>
              <a:rPr lang="en-US" altLang="zh-CN" sz="2400" dirty="0" smtClean="0">
                <a:latin typeface="宋体" pitchFamily="2" charset="-122"/>
              </a:rPr>
              <a:t> node;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per_cpu_pageset</a:t>
            </a:r>
            <a:r>
              <a:rPr lang="en-US" altLang="zh-CN" sz="2400" dirty="0" smtClean="0">
                <a:latin typeface="宋体" pitchFamily="2" charset="-122"/>
              </a:rPr>
              <a:t> __</a:t>
            </a:r>
            <a:r>
              <a:rPr lang="en-US" altLang="zh-CN" sz="2400" dirty="0" err="1" smtClean="0">
                <a:latin typeface="宋体" pitchFamily="2" charset="-122"/>
              </a:rPr>
              <a:t>percpu</a:t>
            </a:r>
            <a:r>
              <a:rPr lang="en-US" altLang="zh-CN" sz="2400" dirty="0" smtClean="0">
                <a:latin typeface="宋体" pitchFamily="2" charset="-122"/>
              </a:rPr>
              <a:t> *</a:t>
            </a:r>
            <a:r>
              <a:rPr lang="en-US" altLang="zh-CN" sz="2400" dirty="0" err="1" smtClean="0">
                <a:latin typeface="宋体" pitchFamily="2" charset="-122"/>
              </a:rPr>
              <a:t>pageset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spinlock_t</a:t>
            </a:r>
            <a:r>
              <a:rPr lang="en-US" altLang="zh-CN" sz="2400" dirty="0" smtClean="0">
                <a:latin typeface="宋体" pitchFamily="2" charset="-122"/>
              </a:rPr>
              <a:t> lock;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free_area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free_area</a:t>
            </a:r>
            <a:r>
              <a:rPr lang="en-US" altLang="zh-CN" sz="2400" dirty="0" smtClean="0">
                <a:latin typeface="宋体" pitchFamily="2" charset="-122"/>
              </a:rPr>
              <a:t>[MAX_ORDER];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unsigned long *</a:t>
            </a:r>
            <a:r>
              <a:rPr lang="en-US" altLang="zh-CN" sz="2400" dirty="0" err="1" smtClean="0">
                <a:latin typeface="宋体" pitchFamily="2" charset="-122"/>
              </a:rPr>
              <a:t>pageblock_flags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pg_data_t</a:t>
            </a:r>
            <a:r>
              <a:rPr lang="en-US" altLang="zh-CN" sz="2400" dirty="0" smtClean="0">
                <a:latin typeface="宋体" pitchFamily="2" charset="-122"/>
              </a:rPr>
              <a:t> *</a:t>
            </a:r>
            <a:r>
              <a:rPr lang="en-US" altLang="zh-CN" sz="2400" dirty="0" err="1" smtClean="0">
                <a:latin typeface="宋体" pitchFamily="2" charset="-122"/>
              </a:rPr>
              <a:t>zone_pgdat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unsigned long </a:t>
            </a:r>
            <a:r>
              <a:rPr lang="en-US" altLang="zh-CN" sz="2400" dirty="0" err="1" smtClean="0">
                <a:latin typeface="宋体" pitchFamily="2" charset="-122"/>
              </a:rPr>
              <a:t>zone_start_pfn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unsigned long </a:t>
            </a:r>
            <a:r>
              <a:rPr lang="en-US" altLang="zh-CN" sz="2400" dirty="0" err="1" smtClean="0">
                <a:latin typeface="宋体" pitchFamily="2" charset="-122"/>
              </a:rPr>
              <a:t>spanned_pages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unsigned long </a:t>
            </a:r>
            <a:r>
              <a:rPr lang="en-US" altLang="zh-CN" sz="2400" dirty="0" err="1" smtClean="0">
                <a:latin typeface="宋体" pitchFamily="2" charset="-122"/>
              </a:rPr>
              <a:t>present_pages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unsigned long </a:t>
            </a:r>
            <a:r>
              <a:rPr lang="en-US" altLang="zh-CN" sz="2400" dirty="0" err="1" smtClean="0">
                <a:latin typeface="宋体" pitchFamily="2" charset="-122"/>
              </a:rPr>
              <a:t>managed_pages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const char *name;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dirty="0" smtClean="0">
                <a:latin typeface="宋体" pitchFamily="2" charset="-122"/>
              </a:rPr>
              <a:t>｝</a:t>
            </a:r>
            <a:r>
              <a:rPr lang="en-US" altLang="zh-CN" sz="28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所属的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编号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pageset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针对每个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的，页分配高速缓存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lock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保护当前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结构的自旋锁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en-US" altLang="zh-CN" dirty="0" smtClean="0">
                <a:latin typeface="宋体" pitchFamily="2" charset="-122"/>
              </a:rPr>
              <a:t>[MAX_ORDER]//11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空闲页框的组织结构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pageblock_flags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smtClean="0">
                <a:latin typeface="宋体" pitchFamily="2" charset="-122"/>
              </a:rPr>
              <a:t>SPARSEMEM</a:t>
            </a:r>
            <a:r>
              <a:rPr lang="zh-CN" altLang="en-US" dirty="0" smtClean="0">
                <a:latin typeface="宋体" pitchFamily="2" charset="-122"/>
              </a:rPr>
              <a:t>中，实际存储在</a:t>
            </a:r>
            <a:r>
              <a:rPr lang="en-US" altLang="zh-CN" dirty="0" err="1" smtClean="0">
                <a:latin typeface="宋体" pitchFamily="2" charset="-122"/>
              </a:rPr>
              <a:t>mem_section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pageblock_flags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zone_pgdat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所属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结构的指针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zone_start_pfn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的第一个页框号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spanned_pages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中的页框数，包括洞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8587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present_pages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中的页框数，不包括洞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managed_pages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spanned_pages</a:t>
            </a:r>
            <a:r>
              <a:rPr lang="en-US" altLang="zh-CN" sz="2400" dirty="0" smtClean="0">
                <a:latin typeface="宋体" pitchFamily="2" charset="-122"/>
              </a:rPr>
              <a:t> = </a:t>
            </a:r>
            <a:r>
              <a:rPr lang="en-US" altLang="zh-CN" sz="2400" dirty="0" err="1" smtClean="0">
                <a:latin typeface="宋体" pitchFamily="2" charset="-122"/>
              </a:rPr>
              <a:t>zone_end_pfn</a:t>
            </a:r>
            <a:r>
              <a:rPr lang="en-US" altLang="zh-CN" sz="2400" dirty="0" smtClean="0">
                <a:latin typeface="宋体" pitchFamily="2" charset="-122"/>
              </a:rPr>
              <a:t> - </a:t>
            </a:r>
            <a:r>
              <a:rPr lang="en-US" altLang="zh-CN" sz="2400" dirty="0" err="1" smtClean="0">
                <a:latin typeface="宋体" pitchFamily="2" charset="-122"/>
              </a:rPr>
              <a:t>zone_start_pfn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altLang="zh-CN" sz="2400" dirty="0" smtClean="0">
                <a:latin typeface="宋体" pitchFamily="2" charset="-122"/>
              </a:rPr>
              <a:t>present_pages = spanned_pages - 				 	absent_pages(pages in holes);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managed_pages</a:t>
            </a:r>
            <a:r>
              <a:rPr lang="en-US" altLang="zh-CN" sz="2400" dirty="0" smtClean="0">
                <a:latin typeface="宋体" pitchFamily="2" charset="-122"/>
              </a:rPr>
              <a:t> = </a:t>
            </a:r>
            <a:r>
              <a:rPr lang="en-US" altLang="zh-CN" sz="2400" dirty="0" err="1" smtClean="0">
                <a:latin typeface="宋体" pitchFamily="2" charset="-122"/>
              </a:rPr>
              <a:t>present_pages</a:t>
            </a:r>
            <a:r>
              <a:rPr lang="en-US" altLang="zh-CN" sz="2400" dirty="0" smtClean="0">
                <a:latin typeface="宋体" pitchFamily="2" charset="-122"/>
              </a:rPr>
              <a:t> - </a:t>
            </a:r>
            <a:r>
              <a:rPr lang="en-US" altLang="zh-CN" sz="2400" dirty="0" err="1" smtClean="0">
                <a:latin typeface="宋体" pitchFamily="2" charset="-122"/>
              </a:rPr>
              <a:t>reserved_pages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name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的名称：</a:t>
            </a:r>
            <a:r>
              <a:rPr lang="en-US" altLang="zh-CN" dirty="0" smtClean="0">
                <a:latin typeface="宋体" pitchFamily="2" charset="-122"/>
              </a:rPr>
              <a:t>"DMA", "DMA32", "Normal", "Movable“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3.8</a:t>
            </a:r>
            <a:r>
              <a:rPr lang="zh-CN" altLang="en-US" dirty="0" smtClean="0">
                <a:latin typeface="宋体" pitchFamily="2" charset="-122"/>
              </a:rPr>
              <a:t>：查看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3.2</a:t>
            </a:r>
            <a:r>
              <a:rPr lang="zh-CN" altLang="en-US" dirty="0" smtClean="0">
                <a:latin typeface="宋体" pitchFamily="2" charset="-122"/>
              </a:rPr>
              <a:t>查看</a:t>
            </a:r>
            <a:r>
              <a:rPr lang="en-US" altLang="zh-CN" dirty="0" err="1" smtClean="0">
                <a:latin typeface="宋体" pitchFamily="2" charset="-122"/>
              </a:rPr>
              <a:t>memblock</a:t>
            </a:r>
            <a:r>
              <a:rPr lang="zh-CN" altLang="en-US" dirty="0" smtClean="0">
                <a:latin typeface="宋体" pitchFamily="2" charset="-122"/>
              </a:rPr>
              <a:t>信息，进行对比分析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vi /proc/</a:t>
            </a:r>
            <a:r>
              <a:rPr lang="en-US" altLang="zh-CN" dirty="0" err="1" smtClean="0">
                <a:latin typeface="宋体" pitchFamily="2" charset="-122"/>
              </a:rPr>
              <a:t>pagetypeinfo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为何只有</a:t>
            </a:r>
            <a:r>
              <a:rPr lang="en-US" altLang="zh-CN" dirty="0" smtClean="0">
                <a:latin typeface="宋体" pitchFamily="2" charset="-122"/>
              </a:rPr>
              <a:t>DMA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DMA32</a:t>
            </a:r>
            <a:r>
              <a:rPr lang="zh-CN" altLang="en-US" dirty="0" smtClean="0">
                <a:latin typeface="宋体" pitchFamily="2" charset="-122"/>
              </a:rPr>
              <a:t>，没有</a:t>
            </a:r>
            <a:r>
              <a:rPr lang="en-US" altLang="zh-CN" dirty="0" smtClean="0">
                <a:latin typeface="宋体" pitchFamily="2" charset="-122"/>
              </a:rPr>
              <a:t>Normal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修改虚拟机内存配置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3.8 + /proc/</a:t>
            </a:r>
            <a:r>
              <a:rPr lang="en-US" altLang="zh-CN" dirty="0" err="1" smtClean="0">
                <a:latin typeface="宋体" pitchFamily="2" charset="-122"/>
              </a:rPr>
              <a:t>pagetypeinfo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16MB</a:t>
            </a:r>
            <a:r>
              <a:rPr lang="zh-CN" altLang="en-US" dirty="0" smtClean="0">
                <a:latin typeface="宋体" pitchFamily="2" charset="-122"/>
              </a:rPr>
              <a:t>以下是</a:t>
            </a:r>
            <a:r>
              <a:rPr lang="en-US" altLang="zh-CN" dirty="0" smtClean="0">
                <a:latin typeface="宋体" pitchFamily="2" charset="-122"/>
              </a:rPr>
              <a:t>DMA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4GB</a:t>
            </a:r>
            <a:r>
              <a:rPr lang="zh-CN" altLang="en-US" dirty="0" smtClean="0">
                <a:latin typeface="宋体" pitchFamily="2" charset="-122"/>
              </a:rPr>
              <a:t>以下是</a:t>
            </a:r>
            <a:r>
              <a:rPr lang="en-US" altLang="zh-CN" dirty="0" smtClean="0">
                <a:latin typeface="宋体" pitchFamily="2" charset="-122"/>
              </a:rPr>
              <a:t>DMA32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4GB</a:t>
            </a:r>
            <a:r>
              <a:rPr lang="zh-CN" altLang="en-US" dirty="0" smtClean="0">
                <a:latin typeface="宋体" pitchFamily="2" charset="-122"/>
              </a:rPr>
              <a:t>以上是</a:t>
            </a:r>
            <a:r>
              <a:rPr lang="en-US" altLang="zh-CN" dirty="0" smtClean="0">
                <a:latin typeface="宋体" pitchFamily="2" charset="-122"/>
              </a:rPr>
              <a:t>Normal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普通页框的分配可以从上述三个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中进行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28699" y="4514850"/>
            <a:ext cx="1095375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16MB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067426" y="3705225"/>
            <a:ext cx="2162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0x0100_0000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67426" y="4181475"/>
            <a:ext cx="2162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0x00FF_FFFF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86475" y="4924425"/>
            <a:ext cx="447676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752725" y="4200525"/>
            <a:ext cx="338137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ZONE_DMA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67426" y="3114675"/>
            <a:ext cx="225742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0xFFFF_FFFF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752725" y="3143250"/>
            <a:ext cx="338137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ZONE_DMA32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057901" y="2724150"/>
            <a:ext cx="27717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0x10000_0000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752725" y="2085975"/>
            <a:ext cx="338137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ZONE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_NORMAL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8624" y="3790950"/>
            <a:ext cx="1133475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4GB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左大括号 16"/>
          <p:cNvSpPr/>
          <p:nvPr/>
        </p:nvSpPr>
        <p:spPr bwMode="auto">
          <a:xfrm>
            <a:off x="1352550" y="3143251"/>
            <a:ext cx="1400175" cy="2066924"/>
          </a:xfrm>
          <a:prstGeom prst="leftBrace">
            <a:avLst>
              <a:gd name="adj1" fmla="val 8333"/>
              <a:gd name="adj2" fmla="val 4144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左大括号 14"/>
          <p:cNvSpPr/>
          <p:nvPr/>
        </p:nvSpPr>
        <p:spPr bwMode="auto">
          <a:xfrm>
            <a:off x="2000250" y="4210050"/>
            <a:ext cx="733425" cy="1028700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没有</a:t>
            </a:r>
            <a:r>
              <a:rPr lang="en-US" altLang="zh-CN" dirty="0" smtClean="0">
                <a:latin typeface="宋体" pitchFamily="2" charset="-122"/>
              </a:rPr>
              <a:t>ZONE_MOVABLE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在内核命令行参数中加入</a:t>
            </a:r>
            <a:r>
              <a:rPr lang="en-US" altLang="zh-CN" dirty="0" smtClean="0">
                <a:latin typeface="宋体" pitchFamily="2" charset="-122"/>
              </a:rPr>
              <a:t>“</a:t>
            </a:r>
            <a:r>
              <a:rPr lang="en-US" altLang="zh-CN" dirty="0" err="1" smtClean="0">
                <a:latin typeface="宋体" pitchFamily="2" charset="-122"/>
              </a:rPr>
              <a:t>kernelcore</a:t>
            </a:r>
            <a:r>
              <a:rPr lang="en-US" altLang="zh-CN" dirty="0" smtClean="0">
                <a:latin typeface="宋体" pitchFamily="2" charset="-122"/>
              </a:rPr>
              <a:t>=400M</a:t>
            </a:r>
            <a:r>
              <a:rPr lang="zh-CN" altLang="en-US" dirty="0" smtClean="0">
                <a:latin typeface="宋体" pitchFamily="2" charset="-122"/>
              </a:rPr>
              <a:t>”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vi /etc/default/grub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update-grub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3.8 + /proc/</a:t>
            </a:r>
            <a:r>
              <a:rPr lang="en-US" altLang="zh-CN" dirty="0" err="1" smtClean="0">
                <a:latin typeface="宋体" pitchFamily="2" charset="-122"/>
              </a:rPr>
              <a:t>pagetypeinfo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内核使用</a:t>
            </a:r>
            <a:r>
              <a:rPr lang="en-US" altLang="zh-CN" dirty="0" err="1" smtClean="0">
                <a:latin typeface="宋体" pitchFamily="2" charset="-122"/>
              </a:rPr>
              <a:t>pglist_data</a:t>
            </a:r>
            <a:r>
              <a:rPr lang="zh-CN" altLang="en-US" dirty="0" smtClean="0">
                <a:latin typeface="宋体" pitchFamily="2" charset="-122"/>
              </a:rPr>
              <a:t>结构体管理一个节点的内存资源，而使用</a:t>
            </a:r>
            <a:r>
              <a:rPr lang="en-US" altLang="zh-CN" dirty="0" err="1" smtClean="0">
                <a:latin typeface="宋体" pitchFamily="2" charset="-122"/>
              </a:rPr>
              <a:t>node_states</a:t>
            </a:r>
            <a:r>
              <a:rPr lang="zh-CN" altLang="en-US" dirty="0" smtClean="0">
                <a:latin typeface="宋体" pitchFamily="2" charset="-122"/>
              </a:rPr>
              <a:t>数组管理所有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的状态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nodemask_t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node_states</a:t>
            </a:r>
            <a:r>
              <a:rPr lang="en-US" altLang="zh-CN" dirty="0" smtClean="0">
                <a:latin typeface="宋体" pitchFamily="2" charset="-122"/>
              </a:rPr>
              <a:t>[NR_NODE_STATES];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typedef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bits[1];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</a:t>
            </a:r>
            <a:r>
              <a:rPr lang="en-US" altLang="zh-CN" dirty="0" err="1" smtClean="0">
                <a:latin typeface="宋体" pitchFamily="2" charset="-122"/>
              </a:rPr>
              <a:t>nodemask_t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node_states</a:t>
            </a:r>
            <a:r>
              <a:rPr lang="zh-CN" altLang="en-US" dirty="0" smtClean="0">
                <a:latin typeface="宋体" pitchFamily="2" charset="-122"/>
              </a:rPr>
              <a:t>数组中的每个元素对应一种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状态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nodemask_t</a:t>
            </a:r>
            <a:r>
              <a:rPr lang="zh-CN" altLang="en-US" dirty="0" smtClean="0">
                <a:latin typeface="宋体" pitchFamily="2" charset="-122"/>
              </a:rPr>
              <a:t>的每位</a:t>
            </a:r>
            <a:r>
              <a:rPr lang="en-US" altLang="zh-CN" dirty="0" smtClean="0">
                <a:latin typeface="宋体" pitchFamily="2" charset="-122"/>
              </a:rPr>
              <a:t>bit</a:t>
            </a:r>
            <a:r>
              <a:rPr lang="zh-CN" altLang="en-US" dirty="0" smtClean="0">
                <a:latin typeface="宋体" pitchFamily="2" charset="-122"/>
              </a:rPr>
              <a:t>对应一个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，共支持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个</a:t>
            </a:r>
            <a:r>
              <a:rPr lang="en-US" altLang="zh-CN" dirty="0" smtClean="0">
                <a:latin typeface="宋体" pitchFamily="2" charset="-122"/>
              </a:rPr>
              <a:t>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enum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node_states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N_POSSIBLE,//</a:t>
            </a:r>
            <a:r>
              <a:rPr lang="zh-CN" altLang="en-US" dirty="0" smtClean="0">
                <a:latin typeface="宋体" pitchFamily="2" charset="-122"/>
              </a:rPr>
              <a:t>节点在某个时间点在线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N_ONLINE,//</a:t>
            </a:r>
            <a:r>
              <a:rPr lang="zh-CN" altLang="en-US" dirty="0" smtClean="0">
                <a:latin typeface="宋体" pitchFamily="2" charset="-122"/>
              </a:rPr>
              <a:t>节点在线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N_NORMAL_MEMORY,//</a:t>
            </a:r>
            <a:r>
              <a:rPr lang="zh-CN" altLang="en-US" dirty="0" smtClean="0">
                <a:latin typeface="宋体" pitchFamily="2" charset="-122"/>
              </a:rPr>
              <a:t>节点有</a:t>
            </a:r>
            <a:r>
              <a:rPr lang="en-US" altLang="zh-CN" dirty="0" smtClean="0">
                <a:latin typeface="宋体" pitchFamily="2" charset="-122"/>
              </a:rPr>
              <a:t>regular memory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N_HIGH_MEMORY = N_NORMAL_MEMORY,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N_MEMORY,//</a:t>
            </a:r>
            <a:r>
              <a:rPr lang="zh-CN" altLang="en-US" dirty="0" smtClean="0">
                <a:latin typeface="宋体" pitchFamily="2" charset="-122"/>
              </a:rPr>
              <a:t>节点包含内存（</a:t>
            </a:r>
            <a:r>
              <a:rPr lang="en-US" altLang="zh-CN" dirty="0" smtClean="0">
                <a:latin typeface="宋体" pitchFamily="2" charset="-122"/>
              </a:rPr>
              <a:t>regular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high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movable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N_CPU,//node</a:t>
            </a:r>
            <a:r>
              <a:rPr lang="zh-CN" altLang="en-US" dirty="0" smtClean="0">
                <a:latin typeface="宋体" pitchFamily="2" charset="-122"/>
              </a:rPr>
              <a:t>拥有一个或多个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NR_NODE_STATES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可以使用</a:t>
            </a:r>
            <a:r>
              <a:rPr lang="en-US" altLang="zh-CN" dirty="0" err="1" smtClean="0">
                <a:latin typeface="宋体" pitchFamily="2" charset="-122"/>
              </a:rPr>
              <a:t>bochs</a:t>
            </a:r>
            <a:r>
              <a:rPr lang="zh-CN" altLang="en-US" dirty="0" smtClean="0">
                <a:latin typeface="宋体" pitchFamily="2" charset="-122"/>
              </a:rPr>
              <a:t>，编写汇编程序测试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15h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在启动阶段：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15h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ax=e820h</a:t>
            </a:r>
            <a:r>
              <a:rPr lang="zh-CN" altLang="en-US" dirty="0" smtClean="0">
                <a:latin typeface="宋体" pitchFamily="2" charset="-122"/>
              </a:rPr>
              <a:t>），将内存各个范围信息保存在</a:t>
            </a:r>
            <a:r>
              <a:rPr lang="en-US" altLang="zh-CN" dirty="0" smtClean="0">
                <a:latin typeface="宋体" pitchFamily="2" charset="-122"/>
              </a:rPr>
              <a:t>boot_params.e820_map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15h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ax=e801h</a:t>
            </a:r>
            <a:r>
              <a:rPr lang="zh-CN" altLang="en-US" dirty="0" smtClean="0">
                <a:latin typeface="宋体" pitchFamily="2" charset="-122"/>
              </a:rPr>
              <a:t>），将</a:t>
            </a:r>
            <a:r>
              <a:rPr lang="en-US" altLang="zh-CN" dirty="0" smtClean="0">
                <a:latin typeface="宋体" pitchFamily="2" charset="-122"/>
              </a:rPr>
              <a:t>1M</a:t>
            </a:r>
            <a:r>
              <a:rPr lang="zh-CN" altLang="en-US" dirty="0" smtClean="0">
                <a:latin typeface="宋体" pitchFamily="2" charset="-122"/>
              </a:rPr>
              <a:t>到</a:t>
            </a:r>
            <a:r>
              <a:rPr lang="en-US" altLang="zh-CN" dirty="0" smtClean="0">
                <a:latin typeface="宋体" pitchFamily="2" charset="-122"/>
              </a:rPr>
              <a:t>4G</a:t>
            </a:r>
            <a:r>
              <a:rPr lang="zh-CN" altLang="en-US" dirty="0" smtClean="0">
                <a:latin typeface="宋体" pitchFamily="2" charset="-122"/>
              </a:rPr>
              <a:t>范围内可用内存大小，保存在</a:t>
            </a:r>
            <a:r>
              <a:rPr lang="en-US" altLang="zh-CN" dirty="0" err="1" smtClean="0">
                <a:latin typeface="宋体" pitchFamily="2" charset="-122"/>
              </a:rPr>
              <a:t>boot_params.alk_mem_k</a:t>
            </a:r>
            <a:r>
              <a:rPr lang="zh-CN" altLang="en-US" dirty="0" smtClean="0">
                <a:latin typeface="宋体" pitchFamily="2" charset="-122"/>
              </a:rPr>
              <a:t>中，以</a:t>
            </a:r>
            <a:r>
              <a:rPr lang="en-US" altLang="zh-CN" dirty="0" smtClean="0">
                <a:latin typeface="宋体" pitchFamily="2" charset="-122"/>
              </a:rPr>
              <a:t>KB</a:t>
            </a:r>
            <a:r>
              <a:rPr lang="zh-CN" altLang="en-US" dirty="0" smtClean="0">
                <a:latin typeface="宋体" pitchFamily="2" charset="-122"/>
              </a:rPr>
              <a:t>为单位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15h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ax=88h</a:t>
            </a:r>
            <a:r>
              <a:rPr lang="zh-CN" altLang="en-US" dirty="0" smtClean="0">
                <a:latin typeface="宋体" pitchFamily="2" charset="-122"/>
              </a:rPr>
              <a:t>），将</a:t>
            </a:r>
            <a:r>
              <a:rPr lang="en-US" altLang="zh-CN" dirty="0" smtClean="0">
                <a:latin typeface="宋体" pitchFamily="2" charset="-122"/>
              </a:rPr>
              <a:t>1M</a:t>
            </a:r>
            <a:r>
              <a:rPr lang="zh-CN" altLang="en-US" dirty="0" smtClean="0">
                <a:latin typeface="宋体" pitchFamily="2" charset="-122"/>
              </a:rPr>
              <a:t>以上范围内可用内存大小，保存在</a:t>
            </a:r>
            <a:r>
              <a:rPr lang="en-US" altLang="zh-CN" dirty="0" err="1" smtClean="0">
                <a:latin typeface="宋体" pitchFamily="2" charset="-122"/>
              </a:rPr>
              <a:t>boot_params.screen_info</a:t>
            </a:r>
            <a:r>
              <a:rPr lang="en-US" altLang="zh-CN" dirty="0" smtClean="0">
                <a:latin typeface="宋体" pitchFamily="2" charset="-122"/>
              </a:rPr>
              <a:t>. </a:t>
            </a:r>
            <a:r>
              <a:rPr lang="en-US" altLang="zh-CN" dirty="0" err="1" smtClean="0">
                <a:latin typeface="宋体" pitchFamily="2" charset="-122"/>
              </a:rPr>
              <a:t>ext_mem_k</a:t>
            </a:r>
            <a:r>
              <a:rPr lang="zh-CN" altLang="en-US" dirty="0" smtClean="0">
                <a:latin typeface="宋体" pitchFamily="2" charset="-122"/>
              </a:rPr>
              <a:t>中，以</a:t>
            </a:r>
            <a:r>
              <a:rPr lang="en-US" altLang="zh-CN" dirty="0" smtClean="0">
                <a:latin typeface="宋体" pitchFamily="2" charset="-122"/>
              </a:rPr>
              <a:t>KB</a:t>
            </a:r>
            <a:r>
              <a:rPr lang="zh-CN" altLang="en-US" dirty="0" smtClean="0">
                <a:latin typeface="宋体" pitchFamily="2" charset="-122"/>
              </a:rPr>
              <a:t>为单位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3.9</a:t>
            </a:r>
            <a:r>
              <a:rPr lang="zh-CN" altLang="en-US" dirty="0" smtClean="0">
                <a:latin typeface="宋体" pitchFamily="2" charset="-122"/>
              </a:rPr>
              <a:t>：查看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状态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Intel Xeon </a:t>
            </a:r>
            <a:r>
              <a:rPr lang="en-US" altLang="zh-CN" dirty="0" smtClean="0">
                <a:latin typeface="宋体" pitchFamily="2" charset="-122"/>
              </a:rPr>
              <a:t>2603</a:t>
            </a:r>
            <a:r>
              <a:rPr lang="zh-CN" altLang="en-US" dirty="0" smtClean="0">
                <a:latin typeface="宋体" pitchFamily="2" charset="-122"/>
              </a:rPr>
              <a:t>环</a:t>
            </a:r>
            <a:r>
              <a:rPr lang="zh-CN" altLang="en-US" dirty="0" smtClean="0">
                <a:latin typeface="宋体" pitchFamily="2" charset="-122"/>
              </a:rPr>
              <a:t>境中的情况：</a:t>
            </a:r>
            <a:endParaRPr lang="en-US" altLang="zh-CN" dirty="0" smtClean="0">
              <a:latin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7" y="3305174"/>
            <a:ext cx="8840313" cy="195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结构如何与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的转换？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smtClean="0">
                <a:latin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</a:rPr>
              <a:t>字段：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bit63-bit58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编号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bit57-bit56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编号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page_to_nid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a-DK" altLang="zh-CN" sz="2400" dirty="0" smtClean="0">
                <a:latin typeface="宋体" pitchFamily="2" charset="-122"/>
              </a:rPr>
              <a:t>(page-&gt;flags &gt;&gt; NODES_PGSHIFT) &amp; NODES_MASK;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a-DK" altLang="zh-CN" sz="2000" dirty="0" smtClean="0">
                <a:latin typeface="宋体" pitchFamily="2" charset="-122"/>
              </a:rPr>
              <a:t>NODES_PGSHIFT = 58 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a-DK" altLang="zh-CN" sz="2000" dirty="0" smtClean="0">
                <a:latin typeface="宋体" pitchFamily="2" charset="-122"/>
              </a:rPr>
              <a:t>NODES_MASK = 0x3f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page_zonenum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(page-&gt;flags &gt;&gt; ZONES_PGSHIFT) &amp; ZONES_MASK;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ZONES_PGSHIFT = 56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ZONES_MASK = 3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page_zone</a:t>
            </a:r>
            <a:r>
              <a:rPr lang="zh-CN" altLang="en-US" dirty="0" smtClean="0">
                <a:latin typeface="宋体" pitchFamily="2" charset="-122"/>
              </a:rPr>
              <a:t>：返回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zone</a:t>
            </a:r>
            <a:r>
              <a:rPr lang="zh-CN" altLang="en-US" dirty="0" smtClean="0">
                <a:latin typeface="宋体" pitchFamily="2" charset="-122"/>
              </a:rPr>
              <a:t>*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&amp;</a:t>
            </a:r>
            <a:r>
              <a:rPr lang="en-US" altLang="zh-CN" dirty="0" err="1" smtClean="0">
                <a:latin typeface="宋体" pitchFamily="2" charset="-122"/>
              </a:rPr>
              <a:t>node_data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page_to_nid</a:t>
            </a:r>
            <a:r>
              <a:rPr lang="en-US" altLang="zh-CN" dirty="0" smtClean="0">
                <a:latin typeface="宋体" pitchFamily="2" charset="-122"/>
              </a:rPr>
              <a:t>(page))-&gt;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         </a:t>
            </a:r>
            <a:r>
              <a:rPr lang="en-US" altLang="zh-CN" dirty="0" err="1" smtClean="0">
                <a:latin typeface="宋体" pitchFamily="2" charset="-122"/>
              </a:rPr>
              <a:t>node_zones</a:t>
            </a:r>
            <a:r>
              <a:rPr lang="en-US" altLang="zh-CN" dirty="0" smtClean="0">
                <a:latin typeface="宋体" pitchFamily="2" charset="-122"/>
              </a:rPr>
              <a:t>[</a:t>
            </a:r>
            <a:r>
              <a:rPr lang="en-US" altLang="zh-CN" dirty="0" err="1" smtClean="0">
                <a:latin typeface="宋体" pitchFamily="2" charset="-122"/>
              </a:rPr>
              <a:t>page_zonenum</a:t>
            </a:r>
            <a:r>
              <a:rPr lang="en-US" altLang="zh-CN" dirty="0" smtClean="0">
                <a:latin typeface="宋体" pitchFamily="2" charset="-122"/>
              </a:rPr>
              <a:t>(page)];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section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root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页框的分配与释放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页框分配和释放算法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空闲页框的组织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页框分配和释放算法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内存管理的关键之一在于碎片问题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对页框管理而言，主要是外碎片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有人说，外碎片对页框管理而言带来的危害不大。是否正确？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利用页表机制，可以映射非连续的空闲页框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碎片化的页框仍然可以得到使用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内核面临的问题：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某些场景下，需要连续的页框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DMA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连续的页框有利于减少元数据，提高空间利用率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内核面临的问题：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某些场景下，需要连续的页框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需要支持大页（</a:t>
            </a:r>
            <a:r>
              <a:rPr lang="en-US" altLang="zh-CN" dirty="0" smtClean="0">
                <a:latin typeface="宋体" pitchFamily="2" charset="-122"/>
              </a:rPr>
              <a:t>2MB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1GB</a:t>
            </a:r>
            <a:r>
              <a:rPr lang="zh-CN" altLang="en-US" dirty="0" smtClean="0">
                <a:latin typeface="宋体" pitchFamily="2" charset="-122"/>
              </a:rPr>
              <a:t>的页），也需要连续的页框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内核选择开发一种技术，记录空闲连续页框块的情况，以尽量避免为满足对小块的请求而分割大的内存块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 system</a:t>
            </a:r>
            <a:r>
              <a:rPr lang="zh-CN" altLang="en-US" dirty="0" smtClean="0">
                <a:latin typeface="宋体" pitchFamily="2" charset="-122"/>
              </a:rPr>
              <a:t>算法（伙伴系统算法）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系统将空闲页框分组为</a:t>
            </a:r>
            <a:r>
              <a:rPr lang="en-US" altLang="zh-CN" dirty="0" smtClean="0">
                <a:latin typeface="宋体" pitchFamily="2" charset="-122"/>
              </a:rPr>
              <a:t>11</a:t>
            </a:r>
            <a:r>
              <a:rPr lang="zh-CN" altLang="en-US" dirty="0" smtClean="0">
                <a:latin typeface="宋体" pitchFamily="2" charset="-122"/>
              </a:rPr>
              <a:t>个块链表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每个块链表分别包含大小为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16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128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256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512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1024</a:t>
            </a:r>
            <a:r>
              <a:rPr lang="zh-CN" altLang="en-US" dirty="0" smtClean="0">
                <a:latin typeface="宋体" pitchFamily="2" charset="-122"/>
              </a:rPr>
              <a:t>个连续的页框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分别对应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order=0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……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10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比如：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链表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中，每个页框块的大小是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个连续页框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链表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中，每个页框块的大小是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个连续页框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…………………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链表</a:t>
            </a:r>
            <a:r>
              <a:rPr lang="en-US" altLang="zh-CN" dirty="0" smtClean="0">
                <a:latin typeface="宋体" pitchFamily="2" charset="-122"/>
              </a:rPr>
              <a:t>10</a:t>
            </a:r>
            <a:r>
              <a:rPr lang="zh-CN" altLang="en-US" dirty="0" smtClean="0">
                <a:latin typeface="宋体" pitchFamily="2" charset="-122"/>
              </a:rPr>
              <a:t>中，每个页框块的大小是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10</a:t>
            </a:r>
            <a:r>
              <a:rPr lang="zh-CN" altLang="en-US" dirty="0" smtClean="0">
                <a:latin typeface="宋体" pitchFamily="2" charset="-122"/>
              </a:rPr>
              <a:t>连续个页框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链表</a:t>
            </a:r>
            <a:r>
              <a:rPr lang="en-US" altLang="zh-CN" dirty="0" smtClean="0">
                <a:latin typeface="宋体" pitchFamily="2" charset="-122"/>
              </a:rPr>
              <a:t>10</a:t>
            </a:r>
            <a:r>
              <a:rPr lang="zh-CN" altLang="en-US" dirty="0" smtClean="0">
                <a:latin typeface="宋体" pitchFamily="2" charset="-122"/>
              </a:rPr>
              <a:t>中，页框块大小为</a:t>
            </a:r>
            <a:r>
              <a:rPr lang="en-US" altLang="zh-CN" dirty="0" smtClean="0">
                <a:latin typeface="宋体" pitchFamily="2" charset="-122"/>
              </a:rPr>
              <a:t>4MB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注意：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系统中每个页框块的第一个页框的物理地址是该块大小的整数倍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大小为</a:t>
            </a:r>
            <a:r>
              <a:rPr lang="en-US" altLang="zh-CN" dirty="0" smtClean="0">
                <a:latin typeface="宋体" pitchFamily="2" charset="-122"/>
              </a:rPr>
              <a:t>16</a:t>
            </a:r>
            <a:r>
              <a:rPr lang="zh-CN" altLang="en-US" dirty="0" smtClean="0">
                <a:latin typeface="宋体" pitchFamily="2" charset="-122"/>
              </a:rPr>
              <a:t>个页框的块，其起始地址是</a:t>
            </a:r>
            <a:r>
              <a:rPr lang="en-US" altLang="zh-CN" dirty="0" smtClean="0">
                <a:latin typeface="宋体" pitchFamily="2" charset="-122"/>
              </a:rPr>
              <a:t>16</a:t>
            </a:r>
            <a:r>
              <a:rPr lang="zh-CN" altLang="en-US" dirty="0" smtClean="0">
                <a:latin typeface="宋体" pitchFamily="2" charset="-122"/>
              </a:rPr>
              <a:t>*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12</a:t>
            </a:r>
            <a:r>
              <a:rPr lang="zh-CN" altLang="en-US" dirty="0" smtClean="0">
                <a:latin typeface="宋体" pitchFamily="2" charset="-122"/>
              </a:rPr>
              <a:t>的倍数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链表</a:t>
            </a:r>
            <a:r>
              <a:rPr lang="en-US" altLang="zh-CN" dirty="0" smtClean="0">
                <a:latin typeface="宋体" pitchFamily="2" charset="-122"/>
              </a:rPr>
              <a:t>10</a:t>
            </a:r>
            <a:r>
              <a:rPr lang="zh-CN" altLang="en-US" dirty="0" smtClean="0">
                <a:latin typeface="宋体" pitchFamily="2" charset="-122"/>
              </a:rPr>
              <a:t>中的页框块，可能会放在</a:t>
            </a:r>
            <a:r>
              <a:rPr lang="en-US" altLang="zh-CN" dirty="0" smtClean="0">
                <a:latin typeface="宋体" pitchFamily="2" charset="-122"/>
              </a:rPr>
              <a:t>0x600000</a:t>
            </a:r>
            <a:r>
              <a:rPr lang="zh-CN" altLang="en-US" dirty="0" smtClean="0">
                <a:latin typeface="宋体" pitchFamily="2" charset="-122"/>
              </a:rPr>
              <a:t>开始处吗？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结构体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中的</a:t>
            </a: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zh-CN" altLang="en-US" dirty="0" smtClean="0">
                <a:latin typeface="宋体" pitchFamily="2" charset="-122"/>
              </a:rPr>
              <a:t>数组，即对应了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系统中的</a:t>
            </a:r>
            <a:r>
              <a:rPr lang="en-US" altLang="zh-CN" dirty="0" smtClean="0">
                <a:latin typeface="宋体" pitchFamily="2" charset="-122"/>
              </a:rPr>
              <a:t>11</a:t>
            </a:r>
            <a:r>
              <a:rPr lang="zh-CN" altLang="en-US" dirty="0" smtClean="0">
                <a:latin typeface="宋体" pitchFamily="2" charset="-122"/>
              </a:rPr>
              <a:t>个链表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en-US" altLang="zh-CN" dirty="0" smtClean="0">
                <a:latin typeface="宋体" pitchFamily="2" charset="-122"/>
              </a:rPr>
              <a:t>[MAX_ORDER];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MAX_ORDER = 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boot_params</a:t>
            </a:r>
            <a:r>
              <a:rPr lang="zh-CN" altLang="en-US" dirty="0" smtClean="0">
                <a:latin typeface="宋体" pitchFamily="2" charset="-122"/>
              </a:rPr>
              <a:t>是结构体</a:t>
            </a:r>
            <a:r>
              <a:rPr lang="en-US" altLang="zh-CN" dirty="0" err="1" smtClean="0">
                <a:latin typeface="宋体" pitchFamily="2" charset="-122"/>
              </a:rPr>
              <a:t>boot_params</a:t>
            </a:r>
            <a:r>
              <a:rPr lang="zh-CN" altLang="en-US" dirty="0" smtClean="0">
                <a:latin typeface="宋体" pitchFamily="2" charset="-122"/>
              </a:rPr>
              <a:t>的全局实例，保存了很多在实模式下获得的信息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arch/x86/boot/</a:t>
            </a:r>
            <a:r>
              <a:rPr lang="en-US" altLang="zh-CN" dirty="0" err="1" smtClean="0">
                <a:latin typeface="宋体" pitchFamily="2" charset="-122"/>
              </a:rPr>
              <a:t>main.c</a:t>
            </a:r>
            <a:r>
              <a:rPr lang="zh-CN" altLang="en-US" dirty="0" smtClean="0">
                <a:latin typeface="宋体" pitchFamily="2" charset="-122"/>
              </a:rPr>
              <a:t>中的</a:t>
            </a:r>
            <a:r>
              <a:rPr lang="en-US" altLang="zh-CN" dirty="0" smtClean="0">
                <a:latin typeface="宋体" pitchFamily="2" charset="-122"/>
              </a:rPr>
              <a:t>main</a:t>
            </a:r>
            <a:r>
              <a:rPr lang="zh-CN" altLang="en-US" dirty="0" smtClean="0">
                <a:latin typeface="宋体" pitchFamily="2" charset="-122"/>
              </a:rPr>
              <a:t>函数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boot_params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｛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__u8  e820_entries;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e820entry e820_map[E820MAX];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__u32 </a:t>
            </a:r>
            <a:r>
              <a:rPr lang="en-US" altLang="zh-CN" dirty="0" err="1" smtClean="0">
                <a:latin typeface="宋体" pitchFamily="2" charset="-122"/>
              </a:rPr>
              <a:t>alt_mem_k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screen_info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screen_info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但是，每个</a:t>
            </a: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zh-CN" altLang="en-US" dirty="0" smtClean="0">
                <a:latin typeface="宋体" pitchFamily="2" charset="-122"/>
              </a:rPr>
              <a:t>中并不只是一个链表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en-US" altLang="zh-CN" dirty="0" smtClean="0">
                <a:latin typeface="宋体" pitchFamily="2" charset="-122"/>
              </a:rPr>
              <a:t> 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free_list</a:t>
            </a:r>
            <a:r>
              <a:rPr lang="en-US" altLang="zh-CN" dirty="0" smtClean="0">
                <a:latin typeface="宋体" pitchFamily="2" charset="-122"/>
              </a:rPr>
              <a:t>[MIGRATE_TYPES];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</a:t>
            </a:r>
            <a:r>
              <a:rPr lang="en-US" altLang="zh-CN" dirty="0" err="1" smtClean="0">
                <a:latin typeface="宋体" pitchFamily="2" charset="-122"/>
              </a:rPr>
              <a:t>nr_free</a:t>
            </a:r>
            <a:r>
              <a:rPr lang="en-US" altLang="zh-CN" dirty="0" smtClean="0">
                <a:latin typeface="宋体" pitchFamily="2" charset="-122"/>
              </a:rPr>
              <a:t>;//</a:t>
            </a:r>
            <a:r>
              <a:rPr lang="zh-CN" altLang="en-US" dirty="0" smtClean="0">
                <a:latin typeface="宋体" pitchFamily="2" charset="-122"/>
              </a:rPr>
              <a:t>页框块的个数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zh-CN" altLang="en-US" dirty="0" smtClean="0">
                <a:latin typeface="宋体" pitchFamily="2" charset="-122"/>
              </a:rPr>
              <a:t>中，每种迁移类型对应一个</a:t>
            </a:r>
            <a:r>
              <a:rPr lang="en-US" altLang="zh-CN" dirty="0" err="1" smtClean="0">
                <a:latin typeface="宋体" pitchFamily="2" charset="-122"/>
              </a:rPr>
              <a:t>free_list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enum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MIGRATE_UNMOVABLE,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MIGRATE_RECLAIMABLE,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MIGRATE_MOVABLE,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MIGRATE_PCPTYPES,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MIGRATE_RESERVE = MIGRATE_PCPTYPES,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MIGRATE_CMA,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MIGRATE_ISOLATE,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MIGRATE_TYPES	//6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MIGRATE_UNMOVABLE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从这里分配的页面不可移动，针对大多数内核使用页面的情况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MIGRATE_RECLAIMABLE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从这里分配的页面可用于回收。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这类页不能直接移动，但可以删除，其内容页可以从其他地方重新生成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例如，映射自文件的数据属于这种类型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针对这种页，内核有专门的页面回收处理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MIGRATE_MOVABLE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从这里分配的页面可以移动，大部分应用程序的页面可从这里分配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MIGRATE_PCPTYPES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用于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区域，常简称为</a:t>
            </a:r>
            <a:r>
              <a:rPr lang="en-US" altLang="zh-CN" dirty="0" err="1" smtClean="0">
                <a:latin typeface="宋体" pitchFamily="2" charset="-122"/>
              </a:rPr>
              <a:t>pcp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MIGRATE_CMA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模拟</a:t>
            </a:r>
            <a:r>
              <a:rPr lang="en-US" altLang="zh-CN" dirty="0" smtClean="0">
                <a:latin typeface="宋体" pitchFamily="2" charset="-122"/>
              </a:rPr>
              <a:t>ZONE_MOVABLE</a:t>
            </a:r>
            <a:r>
              <a:rPr lang="zh-CN" altLang="en-US" dirty="0" smtClean="0">
                <a:latin typeface="宋体" pitchFamily="2" charset="-122"/>
              </a:rPr>
              <a:t>的工作方式。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只有可移动的页面才能从此区域分配。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MIGRATE_ISOLATE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用于跨越</a:t>
            </a:r>
            <a:r>
              <a:rPr lang="en-US" altLang="zh-CN" dirty="0" smtClean="0">
                <a:latin typeface="宋体" pitchFamily="2" charset="-122"/>
              </a:rPr>
              <a:t>NUMA</a:t>
            </a:r>
            <a:r>
              <a:rPr lang="zh-CN" altLang="en-US" dirty="0" smtClean="0">
                <a:latin typeface="宋体" pitchFamily="2" charset="-122"/>
              </a:rPr>
              <a:t>节点移动物理内存页。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在大型系统上，它有益于将物理内存页移动到接近于使用该页最频繁的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/proc/</a:t>
            </a:r>
            <a:r>
              <a:rPr lang="en-US" altLang="zh-CN" dirty="0" err="1" smtClean="0">
                <a:latin typeface="宋体" pitchFamily="2" charset="-122"/>
              </a:rPr>
              <a:t>pagetypeinfo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将物理内存按照迁移属性划分成若干区域后，有利于减少碎片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不可移动页面的影响被局限在不可移动类别页面中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有利于其他迁移属性区域尽可能获得大的连续物理内存。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kgdb</a:t>
            </a:r>
            <a:r>
              <a:rPr lang="zh-CN" altLang="en-US" dirty="0" smtClean="0">
                <a:latin typeface="宋体" pitchFamily="2" charset="-122"/>
              </a:rPr>
              <a:t>调试：查看</a:t>
            </a:r>
            <a:r>
              <a:rPr lang="en-US" altLang="zh-CN" dirty="0" err="1" smtClean="0">
                <a:latin typeface="宋体" pitchFamily="2" charset="-122"/>
              </a:rPr>
              <a:t>free_area</a:t>
            </a:r>
            <a:r>
              <a:rPr lang="zh-CN" altLang="en-US" dirty="0" smtClean="0">
                <a:latin typeface="宋体" pitchFamily="2" charset="-122"/>
              </a:rPr>
              <a:t>链表的构成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err="1" smtClean="0">
                <a:latin typeface="宋体" pitchFamily="2" charset="-122"/>
              </a:rPr>
              <a:t>free_list</a:t>
            </a:r>
            <a:r>
              <a:rPr lang="zh-CN" altLang="en-US" dirty="0" smtClean="0">
                <a:latin typeface="宋体" pitchFamily="2" charset="-122"/>
              </a:rPr>
              <a:t>指向页框块中第一个页框的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err="1" smtClean="0">
                <a:latin typeface="宋体" pitchFamily="2" charset="-122"/>
              </a:rPr>
              <a:t>lru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err="1" smtClean="0">
                <a:latin typeface="宋体" pitchFamily="2" charset="-122"/>
              </a:rPr>
              <a:t>lru</a:t>
            </a:r>
            <a:r>
              <a:rPr lang="zh-CN" altLang="en-US" dirty="0" smtClean="0">
                <a:latin typeface="宋体" pitchFamily="2" charset="-122"/>
              </a:rPr>
              <a:t>字段，指向链表中下一个页框块的第一个页框的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err="1" smtClean="0">
                <a:latin typeface="宋体" pitchFamily="2" charset="-122"/>
              </a:rPr>
              <a:t>lru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………………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smtClean="0">
                <a:latin typeface="宋体" pitchFamily="2" charset="-122"/>
              </a:rPr>
              <a:t>private</a:t>
            </a:r>
            <a:r>
              <a:rPr lang="zh-CN" altLang="en-US" dirty="0" smtClean="0">
                <a:latin typeface="宋体" pitchFamily="2" charset="-122"/>
              </a:rPr>
              <a:t>字段存放什么？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页框块的第一个页框的</a:t>
            </a:r>
            <a:r>
              <a:rPr lang="en-US" altLang="zh-CN" dirty="0" smtClean="0">
                <a:latin typeface="宋体" pitchFamily="2" charset="-122"/>
              </a:rPr>
              <a:t>private</a:t>
            </a:r>
            <a:r>
              <a:rPr lang="zh-CN" altLang="en-US" dirty="0" smtClean="0">
                <a:latin typeface="宋体" pitchFamily="2" charset="-122"/>
              </a:rPr>
              <a:t>字段存放</a:t>
            </a:r>
            <a:r>
              <a:rPr lang="en-US" altLang="zh-CN" dirty="0" smtClean="0">
                <a:latin typeface="宋体" pitchFamily="2" charset="-122"/>
              </a:rPr>
              <a:t>order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3.10</a:t>
            </a:r>
            <a:r>
              <a:rPr lang="zh-CN" altLang="en-US" dirty="0" smtClean="0">
                <a:latin typeface="宋体" pitchFamily="2" charset="-122"/>
              </a:rPr>
              <a:t>：统计各链表信息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页框分配和释放算法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页框分配与释放算法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一次只能向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系统申请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个页框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内核根据</a:t>
            </a:r>
            <a:r>
              <a:rPr lang="en-US" altLang="zh-CN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和迁移类型，找到分配的链表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若该链表有空闲页框块，则返回给申请者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若该链表没有空闲页框块：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</a:t>
            </a:r>
            <a:r>
              <a:rPr lang="en-US" altLang="zh-CN" dirty="0" smtClean="0">
                <a:latin typeface="宋体" pitchFamily="2" charset="-122"/>
              </a:rPr>
              <a:t>order+1</a:t>
            </a:r>
            <a:r>
              <a:rPr lang="zh-CN" altLang="en-US" dirty="0" smtClean="0">
                <a:latin typeface="宋体" pitchFamily="2" charset="-122"/>
              </a:rPr>
              <a:t>对应的链表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若有空闲页框块，则返回一半页框块给申请者，并将另外一半放入</a:t>
            </a:r>
            <a:r>
              <a:rPr lang="en-US" altLang="zh-CN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对应的链表中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否则，递归地访问</a:t>
            </a:r>
            <a:r>
              <a:rPr lang="en-US" altLang="zh-CN" dirty="0" smtClean="0">
                <a:latin typeface="宋体" pitchFamily="2" charset="-122"/>
              </a:rPr>
              <a:t>order+2</a:t>
            </a:r>
            <a:r>
              <a:rPr lang="zh-CN" altLang="en-US" dirty="0" smtClean="0">
                <a:latin typeface="宋体" pitchFamily="2" charset="-122"/>
              </a:rPr>
              <a:t>对应的链表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页框分配与释放算法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例子：申请</a:t>
            </a:r>
            <a:r>
              <a:rPr lang="en-US" altLang="zh-CN" dirty="0" smtClean="0">
                <a:latin typeface="宋体" pitchFamily="2" charset="-122"/>
              </a:rPr>
              <a:t>256</a:t>
            </a:r>
            <a:r>
              <a:rPr lang="zh-CN" altLang="en-US" dirty="0" smtClean="0">
                <a:latin typeface="宋体" pitchFamily="2" charset="-122"/>
              </a:rPr>
              <a:t>个页框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先在</a:t>
            </a:r>
            <a:r>
              <a:rPr lang="en-US" altLang="zh-CN" dirty="0" smtClean="0">
                <a:latin typeface="宋体" pitchFamily="2" charset="-122"/>
              </a:rPr>
              <a:t>order=8</a:t>
            </a:r>
            <a:r>
              <a:rPr lang="zh-CN" altLang="en-US" dirty="0" smtClean="0">
                <a:latin typeface="宋体" pitchFamily="2" charset="-122"/>
              </a:rPr>
              <a:t>对应的链表中查找，若未找到空闲页框块：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然后在</a:t>
            </a:r>
            <a:r>
              <a:rPr lang="en-US" altLang="zh-CN" dirty="0" smtClean="0">
                <a:latin typeface="宋体" pitchFamily="2" charset="-122"/>
              </a:rPr>
              <a:t>order=9</a:t>
            </a:r>
            <a:r>
              <a:rPr lang="zh-CN" altLang="en-US" dirty="0" smtClean="0">
                <a:latin typeface="宋体" pitchFamily="2" charset="-122"/>
              </a:rPr>
              <a:t>对应的链表中查找，若未找到空闲页框块：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smtClean="0">
                <a:latin typeface="宋体" pitchFamily="2" charset="-122"/>
              </a:rPr>
              <a:t>order=10</a:t>
            </a:r>
            <a:r>
              <a:rPr lang="zh-CN" altLang="en-US" dirty="0" smtClean="0">
                <a:latin typeface="宋体" pitchFamily="2" charset="-122"/>
              </a:rPr>
              <a:t>对应的链表中查找，找到了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en-US" altLang="zh-CN" dirty="0" smtClean="0">
                <a:latin typeface="宋体" pitchFamily="2" charset="-122"/>
              </a:rPr>
              <a:t>256</a:t>
            </a:r>
            <a:r>
              <a:rPr lang="zh-CN" altLang="en-US" dirty="0" smtClean="0">
                <a:latin typeface="宋体" pitchFamily="2" charset="-122"/>
              </a:rPr>
              <a:t>个页框交给申请者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en-US" altLang="zh-CN" dirty="0" smtClean="0">
                <a:latin typeface="宋体" pitchFamily="2" charset="-122"/>
              </a:rPr>
              <a:t>256</a:t>
            </a:r>
            <a:r>
              <a:rPr lang="zh-CN" altLang="en-US" dirty="0" smtClean="0">
                <a:latin typeface="宋体" pitchFamily="2" charset="-122"/>
              </a:rPr>
              <a:t>个页框放到</a:t>
            </a:r>
            <a:r>
              <a:rPr lang="en-US" altLang="zh-CN" dirty="0" smtClean="0">
                <a:latin typeface="宋体" pitchFamily="2" charset="-122"/>
              </a:rPr>
              <a:t>order=8</a:t>
            </a:r>
            <a:r>
              <a:rPr lang="zh-CN" altLang="en-US" dirty="0" smtClean="0">
                <a:latin typeface="宋体" pitchFamily="2" charset="-122"/>
              </a:rPr>
              <a:t>对应的链表中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en-US" altLang="zh-CN" dirty="0" smtClean="0">
                <a:latin typeface="宋体" pitchFamily="2" charset="-122"/>
              </a:rPr>
              <a:t>512</a:t>
            </a:r>
            <a:r>
              <a:rPr lang="zh-CN" altLang="en-US" dirty="0" smtClean="0">
                <a:latin typeface="宋体" pitchFamily="2" charset="-122"/>
              </a:rPr>
              <a:t>个页框放到</a:t>
            </a:r>
            <a:r>
              <a:rPr lang="en-US" altLang="zh-CN" dirty="0" smtClean="0">
                <a:latin typeface="宋体" pitchFamily="2" charset="-122"/>
              </a:rPr>
              <a:t>order=9</a:t>
            </a:r>
            <a:r>
              <a:rPr lang="zh-CN" altLang="en-US" dirty="0" smtClean="0">
                <a:latin typeface="宋体" pitchFamily="2" charset="-122"/>
              </a:rPr>
              <a:t>对应的链表中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页框分配与释放算法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向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系统归还页框块时（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结构、</a:t>
            </a:r>
            <a:r>
              <a:rPr lang="en-US" altLang="zh-CN" dirty="0" smtClean="0">
                <a:latin typeface="宋体" pitchFamily="2" charset="-122"/>
              </a:rPr>
              <a:t>order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判断归还页框块时，判断其伙伴块是否也是空闲的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伙伴块：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与归还块大小一样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物理地址上与归还块连续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这两个页框块的第一个页框的地址，满足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系统算法要求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是（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*归还块页框数*页框大小）的倍数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内存探测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e820entry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__u64 </a:t>
            </a: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en-US" altLang="zh-CN" dirty="0" smtClean="0">
                <a:latin typeface="宋体" pitchFamily="2" charset="-122"/>
              </a:rPr>
              <a:t>; /* start of memory segment */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__u64 size;	/* size of memory segment */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__u32 type;	/* type of memory segment */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screen_info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__u16 </a:t>
            </a:r>
            <a:r>
              <a:rPr lang="en-US" altLang="zh-CN" dirty="0" err="1" smtClean="0">
                <a:latin typeface="宋体" pitchFamily="2" charset="-122"/>
              </a:rPr>
              <a:t>ext_mem_k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页框分配与释放算法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若伙伴块是空闲的，则合并伙伴块和归还块。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合并后，递归判断新合并块的伙伴是否空闲。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当不能再合并时，将合并块放入对应链表中。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例子：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假设当前系统总共有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个连续页框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建立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</a:rPr>
              <a:t>根链表，分别对应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2 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en-US" altLang="zh-CN" baseline="30000" dirty="0" smtClean="0">
                <a:latin typeface="宋体" pitchFamily="2" charset="-122"/>
              </a:rPr>
              <a:t>3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场景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：申请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</a:rPr>
              <a:t>个页框、再申请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个页框、再申请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个页框、反向归还上述页框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场景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：连续申请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dirty="0" smtClean="0">
                <a:latin typeface="宋体" pitchFamily="2" charset="-122"/>
              </a:rPr>
              <a:t>次，每次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个页框；归还第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次和第</a:t>
            </a:r>
            <a:r>
              <a:rPr lang="en-US" altLang="zh-CN" dirty="0" smtClean="0">
                <a:latin typeface="宋体" pitchFamily="2" charset="-122"/>
              </a:rPr>
              <a:t>3</a:t>
            </a:r>
            <a:r>
              <a:rPr lang="zh-CN" altLang="en-US" dirty="0" smtClean="0">
                <a:latin typeface="宋体" pitchFamily="2" charset="-122"/>
              </a:rPr>
              <a:t>次；再申请</a:t>
            </a:r>
            <a:r>
              <a:rPr lang="en-US" altLang="zh-CN" dirty="0" smtClean="0">
                <a:latin typeface="宋体" pitchFamily="2" charset="-122"/>
              </a:rPr>
              <a:t>4</a:t>
            </a:r>
            <a:r>
              <a:rPr lang="zh-CN" altLang="en-US" smtClean="0">
                <a:latin typeface="宋体" pitchFamily="2" charset="-122"/>
              </a:rPr>
              <a:t>个页框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页框分配与释放算法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在进行页框分配时，通常按照申请的迁移类型进行分配。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当申请的迁移类型的链表为空，或空闲页框不足时怎么办？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查看</a:t>
            </a:r>
            <a:r>
              <a:rPr lang="en-US" altLang="zh-CN" dirty="0" smtClean="0">
                <a:latin typeface="宋体" pitchFamily="2" charset="-122"/>
              </a:rPr>
              <a:t>mm/</a:t>
            </a:r>
            <a:r>
              <a:rPr lang="en-US" altLang="zh-CN" dirty="0" err="1" smtClean="0">
                <a:latin typeface="宋体" pitchFamily="2" charset="-122"/>
              </a:rPr>
              <a:t>page_alloc.c</a:t>
            </a:r>
            <a:r>
              <a:rPr lang="en-US" altLang="zh-CN" dirty="0" smtClean="0">
                <a:latin typeface="宋体" pitchFamily="2" charset="-122"/>
              </a:rPr>
              <a:t> 917</a:t>
            </a:r>
            <a:r>
              <a:rPr lang="zh-CN" altLang="en-US" dirty="0" smtClean="0">
                <a:latin typeface="宋体" pitchFamily="2" charset="-122"/>
              </a:rPr>
              <a:t>行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页框分配和释放算法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每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页框高速缓存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内核经常请求和释放单个页框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基本的页框分配和释放操作，每次都需要使用自旋锁，对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结构进行加锁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为了提高单个页框的申请和释放效率，内核建立了每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其中存放了若干预先分配好的页框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当请求单个页框时，直接从当前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的页框高速缓存中获取页框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不必加锁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不必进行复杂的页框分配操作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结构中的</a:t>
            </a:r>
            <a:r>
              <a:rPr lang="en-US" altLang="zh-CN" dirty="0" err="1" smtClean="0">
                <a:latin typeface="宋体" pitchFamily="2" charset="-122"/>
              </a:rPr>
              <a:t>pageset</a:t>
            </a:r>
            <a:r>
              <a:rPr lang="zh-CN" altLang="en-US" dirty="0" smtClean="0">
                <a:latin typeface="宋体" pitchFamily="2" charset="-122"/>
              </a:rPr>
              <a:t>字段，指向了每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per_cpu_pageset</a:t>
            </a:r>
            <a:r>
              <a:rPr lang="en-US" altLang="zh-CN" dirty="0" smtClean="0">
                <a:latin typeface="宋体" pitchFamily="2" charset="-122"/>
              </a:rPr>
              <a:t> __</a:t>
            </a:r>
            <a:r>
              <a:rPr lang="en-US" altLang="zh-CN" dirty="0" err="1" smtClean="0">
                <a:latin typeface="宋体" pitchFamily="2" charset="-122"/>
              </a:rPr>
              <a:t>percpu</a:t>
            </a:r>
            <a:r>
              <a:rPr lang="en-US" altLang="zh-CN" dirty="0" smtClean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pageset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</a:t>
            </a:r>
            <a:r>
              <a:rPr lang="en-US" altLang="zh-CN" dirty="0" err="1" smtClean="0">
                <a:latin typeface="宋体" pitchFamily="2" charset="-122"/>
              </a:rPr>
              <a:t>percpu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pageset</a:t>
            </a:r>
            <a:r>
              <a:rPr lang="zh-CN" altLang="en-US" dirty="0" smtClean="0">
                <a:latin typeface="宋体" pitchFamily="2" charset="-122"/>
              </a:rPr>
              <a:t>是</a:t>
            </a:r>
            <a:r>
              <a:rPr lang="en-US" altLang="zh-CN" dirty="0" err="1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段内偏移量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per_cpu_pageset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per_cpu_pages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pcp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per_cpu_pages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count;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batch;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lists[MIGRATE_PCPTYPES];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count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lists</a:t>
            </a:r>
            <a:r>
              <a:rPr lang="zh-CN" altLang="en-US" dirty="0" smtClean="0">
                <a:latin typeface="宋体" pitchFamily="2" charset="-122"/>
              </a:rPr>
              <a:t>中页框的个数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batch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</a:t>
            </a:r>
            <a:r>
              <a:rPr lang="en-US" altLang="zh-CN" dirty="0" smtClean="0">
                <a:latin typeface="宋体" pitchFamily="2" charset="-122"/>
              </a:rPr>
              <a:t>lists</a:t>
            </a:r>
            <a:r>
              <a:rPr lang="zh-CN" altLang="en-US" dirty="0" smtClean="0">
                <a:latin typeface="宋体" pitchFamily="2" charset="-122"/>
              </a:rPr>
              <a:t>中页面不够或者过多时，一次性添加或删除的页框数量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页框分配函数</a:t>
            </a:r>
            <a:r>
              <a:rPr lang="en-US" altLang="zh-CN" dirty="0" err="1" smtClean="0">
                <a:latin typeface="宋体" pitchFamily="2" charset="-122"/>
              </a:rPr>
              <a:t>buffered_rmqueue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mm/</a:t>
            </a:r>
            <a:r>
              <a:rPr lang="en-US" altLang="zh-CN" dirty="0" err="1" smtClean="0">
                <a:latin typeface="宋体" pitchFamily="2" charset="-122"/>
              </a:rPr>
              <a:t>page_alloc.c</a:t>
            </a:r>
            <a:r>
              <a:rPr lang="en-US" altLang="zh-CN" dirty="0" smtClean="0">
                <a:latin typeface="宋体" pitchFamily="2" charset="-122"/>
              </a:rPr>
              <a:t> L1496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页框的分配与释放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空闲页框的组织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页框分配和释放算法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页框高速缓存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node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zone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的选择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页框分配接口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的问题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进行页框分配时，从哪个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、哪个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进行分配，是如何决定的？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zonelist</a:t>
            </a:r>
            <a:r>
              <a:rPr lang="en-US" altLang="zh-CN" dirty="0" smtClean="0">
                <a:latin typeface="宋体" pitchFamily="2" charset="-122"/>
              </a:rPr>
              <a:t> order</a:t>
            </a:r>
            <a:r>
              <a:rPr lang="zh-CN" altLang="en-US" dirty="0" smtClean="0">
                <a:latin typeface="宋体" pitchFamily="2" charset="-122"/>
              </a:rPr>
              <a:t>、内存策略、用户选择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在一个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内，除去硬性要求外（如</a:t>
            </a:r>
            <a:r>
              <a:rPr lang="en-US" altLang="zh-CN" dirty="0" smtClean="0">
                <a:latin typeface="宋体" pitchFamily="2" charset="-122"/>
              </a:rPr>
              <a:t>DMA</a:t>
            </a:r>
            <a:r>
              <a:rPr lang="zh-CN" altLang="en-US" dirty="0" smtClean="0">
                <a:latin typeface="宋体" pitchFamily="2" charset="-122"/>
              </a:rPr>
              <a:t>），按照优先级别，依次从：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ZONE_MOVABLE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ZONE_NORMAL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ZONE_DMA32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ZONE_DMA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比如考虑：应用程序申请普通页框的过程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</a:t>
            </a:r>
            <a:r>
              <a:rPr lang="en-US" dirty="0" smtClean="0">
                <a:latin typeface="宋体" pitchFamily="2" charset="-122"/>
              </a:rPr>
              <a:t>ode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的选择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在多个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的环境中，比如存在两个</a:t>
            </a:r>
            <a:r>
              <a:rPr lang="en-US" altLang="zh-CN" dirty="0" smtClean="0">
                <a:latin typeface="宋体" pitchFamily="2" charset="-122"/>
              </a:rPr>
              <a:t>node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node1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node2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且都只有</a:t>
            </a:r>
            <a:r>
              <a:rPr lang="en-US" altLang="zh-CN" dirty="0" smtClean="0">
                <a:latin typeface="宋体" pitchFamily="2" charset="-122"/>
              </a:rPr>
              <a:t>ZONE_DMA32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ZONE_DMA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在同一种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中，本地</a:t>
            </a: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优先极高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zone</a:t>
            </a:r>
            <a:r>
              <a:rPr lang="zh-CN" altLang="en-US" dirty="0" smtClean="0">
                <a:latin typeface="宋体" pitchFamily="2" charset="-122"/>
              </a:rPr>
              <a:t>可能的优先级排序方式有如下几种：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Legacy</a:t>
            </a:r>
            <a:r>
              <a:rPr lang="zh-CN" altLang="en-US" dirty="0" smtClean="0">
                <a:latin typeface="宋体" pitchFamily="2" charset="-122"/>
              </a:rPr>
              <a:t>方式：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node0</a:t>
            </a:r>
            <a:r>
              <a:rPr lang="zh-CN" altLang="en-US" dirty="0" smtClean="0">
                <a:latin typeface="宋体" pitchFamily="2" charset="-122"/>
              </a:rPr>
              <a:t>中：</a:t>
            </a:r>
            <a:r>
              <a:rPr lang="en-US" altLang="zh-CN" dirty="0" smtClean="0">
                <a:latin typeface="宋体" pitchFamily="2" charset="-122"/>
              </a:rPr>
              <a:t>ZONE_DMA32(0) 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ZONE_DMA(0)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node1</a:t>
            </a:r>
            <a:r>
              <a:rPr lang="zh-CN" altLang="en-US" dirty="0" smtClean="0">
                <a:latin typeface="宋体" pitchFamily="2" charset="-122"/>
              </a:rPr>
              <a:t>中：</a:t>
            </a:r>
            <a:r>
              <a:rPr lang="en-US" altLang="zh-CN" dirty="0" smtClean="0">
                <a:latin typeface="宋体" pitchFamily="2" charset="-122"/>
              </a:rPr>
              <a:t>ZONE_DMA32(1) 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ZONE_DMA(1)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即每个节点的管理结构中（如</a:t>
            </a:r>
            <a:r>
              <a:rPr lang="en-US" altLang="zh-CN" dirty="0" err="1" smtClean="0">
                <a:latin typeface="宋体" pitchFamily="2" charset="-122"/>
              </a:rPr>
              <a:t>pglist_data</a:t>
            </a:r>
            <a:r>
              <a:rPr lang="zh-CN" altLang="en-US" dirty="0" smtClean="0">
                <a:latin typeface="宋体" pitchFamily="2" charset="-122"/>
              </a:rPr>
              <a:t>）只排列自己的</a:t>
            </a:r>
            <a:r>
              <a:rPr lang="en-US" altLang="zh-CN" dirty="0" smtClean="0">
                <a:latin typeface="宋体" pitchFamily="2" charset="-122"/>
              </a:rPr>
              <a:t>zone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ESIGNO">
  <a:themeElements>
    <a:clrScheme name="CDESIGNO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CDESIGN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DESIGNO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O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CDESIGNO</Template>
  <TotalTime>23395</TotalTime>
  <Words>9745</Words>
  <Application>Microsoft Office PowerPoint</Application>
  <PresentationFormat>全屏显示(4:3)</PresentationFormat>
  <Paragraphs>1291</Paragraphs>
  <Slides>138</Slides>
  <Notes>138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138</vt:i4>
      </vt:variant>
    </vt:vector>
  </HeadingPairs>
  <TitlesOfParts>
    <vt:vector size="139" baseType="lpstr">
      <vt:lpstr>CDESIGNO</vt:lpstr>
      <vt:lpstr>Linux操作系统内核技术</vt:lpstr>
      <vt:lpstr>页框管理</vt:lpstr>
      <vt:lpstr>页框管理</vt:lpstr>
      <vt:lpstr>内存探测</vt:lpstr>
      <vt:lpstr>内存探测</vt:lpstr>
      <vt:lpstr>内存探测</vt:lpstr>
      <vt:lpstr>内存探测</vt:lpstr>
      <vt:lpstr>内存探测</vt:lpstr>
      <vt:lpstr>内存探测</vt:lpstr>
      <vt:lpstr>内存探测</vt:lpstr>
      <vt:lpstr>内存探测</vt:lpstr>
      <vt:lpstr>内存探测</vt:lpstr>
      <vt:lpstr>体系结构</vt:lpstr>
      <vt:lpstr>UMA</vt:lpstr>
      <vt:lpstr>NUMA</vt:lpstr>
      <vt:lpstr>NUMA</vt:lpstr>
      <vt:lpstr>NUMA</vt:lpstr>
      <vt:lpstr>Intel Xeon E5-2600</vt:lpstr>
      <vt:lpstr>Intel Xeon E5-4600</vt:lpstr>
      <vt:lpstr>内存探测</vt:lpstr>
      <vt:lpstr>内存探测</vt:lpstr>
      <vt:lpstr>页框管理</vt:lpstr>
      <vt:lpstr>page、section和root</vt:lpstr>
      <vt:lpstr>page、section和root</vt:lpstr>
      <vt:lpstr>page、section和root</vt:lpstr>
      <vt:lpstr>Linux内核线性地址空间布局</vt:lpstr>
      <vt:lpstr>page、section和root</vt:lpstr>
      <vt:lpstr>page、section和root</vt:lpstr>
      <vt:lpstr>page、section和root</vt:lpstr>
      <vt:lpstr>page、section和root</vt:lpstr>
      <vt:lpstr>内核中的链表实现</vt:lpstr>
      <vt:lpstr>内核中的链表实现</vt:lpstr>
      <vt:lpstr>内核中的链表实现</vt:lpstr>
      <vt:lpstr>内核中的链表实现</vt:lpstr>
      <vt:lpstr>内核中的链表实现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page、section和root</vt:lpstr>
      <vt:lpstr>页框管理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node与zone</vt:lpstr>
      <vt:lpstr>页框管理</vt:lpstr>
      <vt:lpstr>页框的分配与释放</vt:lpstr>
      <vt:lpstr>页框的分配与释放</vt:lpstr>
      <vt:lpstr>空闲页框的组织</vt:lpstr>
      <vt:lpstr>空闲页框的组织</vt:lpstr>
      <vt:lpstr>空闲页框的组织</vt:lpstr>
      <vt:lpstr>空闲页框的组织</vt:lpstr>
      <vt:lpstr>空闲页框的组织</vt:lpstr>
      <vt:lpstr>空闲页框的组织</vt:lpstr>
      <vt:lpstr>空闲页框的组织</vt:lpstr>
      <vt:lpstr>空闲页框的组织</vt:lpstr>
      <vt:lpstr>空闲页框的组织</vt:lpstr>
      <vt:lpstr>空闲页框的组织</vt:lpstr>
      <vt:lpstr>页框的分配与释放</vt:lpstr>
      <vt:lpstr>页框分配与释放算法</vt:lpstr>
      <vt:lpstr>页框分配与释放算法</vt:lpstr>
      <vt:lpstr>页框分配与释放算法</vt:lpstr>
      <vt:lpstr>页框分配与释放算法</vt:lpstr>
      <vt:lpstr>页框分配与释放算法</vt:lpstr>
      <vt:lpstr>页框的分配与释放</vt:lpstr>
      <vt:lpstr>每cpu页框高速缓存</vt:lpstr>
      <vt:lpstr>每cpu页框高速缓存</vt:lpstr>
      <vt:lpstr>每cpu页框高速缓存</vt:lpstr>
      <vt:lpstr>每cpu页框高速缓存</vt:lpstr>
      <vt:lpstr>页框的分配与释放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node和zone的选择</vt:lpstr>
      <vt:lpstr>页框的分配与释放</vt:lpstr>
      <vt:lpstr>页框分配接口</vt:lpstr>
      <vt:lpstr>页框分配接口</vt:lpstr>
      <vt:lpstr>页框分配接口</vt:lpstr>
      <vt:lpstr>页框分配接口</vt:lpstr>
      <vt:lpstr>页框分配接口</vt:lpstr>
      <vt:lpstr>页框分配接口</vt:lpstr>
      <vt:lpstr>页框释放接口</vt:lpstr>
      <vt:lpstr>更多的页框分配接口</vt:lpstr>
      <vt:lpstr>更多的页框分配接口</vt:lpstr>
      <vt:lpstr>更多的页框分配接口</vt:lpstr>
      <vt:lpstr>更多的页框分配接口</vt:lpstr>
      <vt:lpstr>更多的页框释放接口</vt:lpstr>
      <vt:lpstr>页框释放接口</vt:lpstr>
      <vt:lpstr>Linux内核线性地址空间布局</vt:lpstr>
      <vt:lpstr>页框的分配与释放</vt:lpstr>
      <vt:lpstr>buddy的问题</vt:lpstr>
      <vt:lpstr>buddy的问题</vt:lpstr>
      <vt:lpstr>buddy的问题</vt:lpstr>
      <vt:lpstr>页框的分配与释放</vt:lpstr>
      <vt:lpstr>页框管理</vt:lpstr>
    </vt:vector>
  </TitlesOfParts>
  <Company>UESTC108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Internetworking With TCP/IP</dc:title>
  <dc:creator>lilin</dc:creator>
  <cp:lastModifiedBy>Microsoft</cp:lastModifiedBy>
  <cp:revision>1964</cp:revision>
  <dcterms:created xsi:type="dcterms:W3CDTF">2000-01-15T01:57:56Z</dcterms:created>
  <dcterms:modified xsi:type="dcterms:W3CDTF">2016-03-15T08:36:56Z</dcterms:modified>
</cp:coreProperties>
</file>