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701" r:id="rId2"/>
    <p:sldId id="1195" r:id="rId3"/>
    <p:sldId id="1264" r:id="rId4"/>
    <p:sldId id="1199" r:id="rId5"/>
    <p:sldId id="1201" r:id="rId6"/>
    <p:sldId id="1200" r:id="rId7"/>
    <p:sldId id="1202" r:id="rId8"/>
    <p:sldId id="1265" r:id="rId9"/>
    <p:sldId id="1203" r:id="rId10"/>
    <p:sldId id="1205" r:id="rId11"/>
    <p:sldId id="1209" r:id="rId12"/>
    <p:sldId id="1208" r:id="rId13"/>
    <p:sldId id="1210" r:id="rId14"/>
    <p:sldId id="1211" r:id="rId15"/>
    <p:sldId id="1236" r:id="rId16"/>
    <p:sldId id="1238" r:id="rId17"/>
    <p:sldId id="1239" r:id="rId18"/>
    <p:sldId id="1244" r:id="rId19"/>
    <p:sldId id="1266" r:id="rId20"/>
    <p:sldId id="1213" r:id="rId21"/>
    <p:sldId id="1214" r:id="rId22"/>
    <p:sldId id="1215" r:id="rId23"/>
    <p:sldId id="1257" r:id="rId24"/>
    <p:sldId id="1218" r:id="rId25"/>
    <p:sldId id="1219" r:id="rId26"/>
    <p:sldId id="1220" r:id="rId27"/>
    <p:sldId id="1221" r:id="rId28"/>
    <p:sldId id="1222" r:id="rId29"/>
    <p:sldId id="1223" r:id="rId30"/>
    <p:sldId id="1258" r:id="rId31"/>
    <p:sldId id="1224" r:id="rId32"/>
    <p:sldId id="1227" r:id="rId33"/>
    <p:sldId id="1226" r:id="rId34"/>
    <p:sldId id="1225" r:id="rId35"/>
    <p:sldId id="1228" r:id="rId36"/>
    <p:sldId id="1229" r:id="rId37"/>
    <p:sldId id="1230" r:id="rId38"/>
    <p:sldId id="1231" r:id="rId39"/>
    <p:sldId id="1259" r:id="rId40"/>
    <p:sldId id="1232" r:id="rId41"/>
    <p:sldId id="1235" r:id="rId42"/>
    <p:sldId id="1241" r:id="rId43"/>
    <p:sldId id="1242" r:id="rId44"/>
    <p:sldId id="1243" r:id="rId45"/>
    <p:sldId id="1245" r:id="rId46"/>
    <p:sldId id="1268" r:id="rId47"/>
    <p:sldId id="1269" r:id="rId48"/>
    <p:sldId id="1260" r:id="rId49"/>
    <p:sldId id="1246" r:id="rId50"/>
    <p:sldId id="1247" r:id="rId51"/>
    <p:sldId id="1248" r:id="rId52"/>
    <p:sldId id="1261" r:id="rId53"/>
    <p:sldId id="1249" r:id="rId54"/>
    <p:sldId id="1250" r:id="rId55"/>
    <p:sldId id="1251" r:id="rId56"/>
    <p:sldId id="1262" r:id="rId57"/>
    <p:sldId id="1252" r:id="rId58"/>
    <p:sldId id="1253" r:id="rId59"/>
    <p:sldId id="1254" r:id="rId60"/>
    <p:sldId id="1255" r:id="rId61"/>
    <p:sldId id="1256" r:id="rId62"/>
    <p:sldId id="1263" r:id="rId63"/>
    <p:sldId id="1267" r:id="rId6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05" autoAdjust="0"/>
    <p:restoredTop sz="93301" autoAdjust="0"/>
  </p:normalViewPr>
  <p:slideViewPr>
    <p:cSldViewPr snapToGrid="0">
      <p:cViewPr>
        <p:scale>
          <a:sx n="50" d="100"/>
          <a:sy n="50" d="100"/>
        </p:scale>
        <p:origin x="-144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1FB340-C17D-43F7-9F67-49D53E5A6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EC0D40-DE97-4F1F-AA81-3FEF64A66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EB55-D860-46B3-9EAD-7C94905782F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5765D-9DF2-4B57-9D59-9DB89887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525C-9826-4087-A1AB-2C81821A4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9CB0-3A17-4AB4-82A2-E1ED53CA4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F568-F6CC-4E06-9200-2490DE6F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B7AA-A772-493D-9A73-EEB877547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99AF-2D9C-474A-82C5-01A218F05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1E365-21A0-46D0-A59C-860629497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C9D3-27D3-4602-AA2B-9C0B5A516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4278-56E1-4A50-A68C-10CD77471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F56-C5B2-438C-9393-AF68F6729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0EC8-5836-48A1-983E-0613D35CB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372EC6-61FB-4C1A-9741-2163F8925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Documentation/x86/x86_64/mm.txt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4.2</a:t>
            </a:r>
            <a:r>
              <a:rPr lang="zh-CN" altLang="en-US" dirty="0" smtClean="0">
                <a:latin typeface="宋体" pitchFamily="2" charset="-122"/>
              </a:rPr>
              <a:t>：查看各段地址对应的宏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4.3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位中的</a:t>
            </a:r>
            <a:r>
              <a:rPr lang="en-US" altLang="zh-CN" dirty="0" err="1" smtClean="0">
                <a:latin typeface="宋体" pitchFamily="2" charset="-122"/>
              </a:rPr>
              <a:t>high_memory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high_memory</a:t>
            </a:r>
            <a:r>
              <a:rPr lang="en-US" altLang="zh-CN" dirty="0" smtClean="0">
                <a:latin typeface="宋体" pitchFamily="2" charset="-122"/>
              </a:rPr>
              <a:t> =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(void *)__</a:t>
            </a:r>
            <a:r>
              <a:rPr lang="en-US" altLang="zh-CN" dirty="0" err="1" smtClean="0">
                <a:latin typeface="宋体" pitchFamily="2" charset="-122"/>
              </a:rPr>
              <a:t>va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max_pfn</a:t>
            </a:r>
            <a:r>
              <a:rPr lang="en-US" altLang="zh-CN" dirty="0" smtClean="0">
                <a:latin typeface="宋体" pitchFamily="2" charset="-122"/>
              </a:rPr>
              <a:t> * PAGE_SIZE - 1)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物理地址转换成线性地址：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va</a:t>
            </a:r>
            <a:r>
              <a:rPr lang="en-US" altLang="zh-CN" dirty="0" smtClean="0">
                <a:latin typeface="宋体" pitchFamily="2" charset="-122"/>
              </a:rPr>
              <a:t>(x)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((void *)((unsigned long)(x)+PAGE_OFFSET))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PAGE_OFFSET 0xffff880000000000UL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线性地址转换成物理地址：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__pa(x) __</a:t>
            </a:r>
            <a:r>
              <a:rPr lang="en-US" altLang="zh-CN" dirty="0" err="1" smtClean="0">
                <a:latin typeface="宋体" pitchFamily="2" charset="-122"/>
              </a:rPr>
              <a:t>phys_addr</a:t>
            </a:r>
            <a:r>
              <a:rPr lang="en-US" altLang="zh-CN" dirty="0" smtClean="0">
                <a:latin typeface="宋体" pitchFamily="2" charset="-122"/>
              </a:rPr>
              <a:t>((unsigned long)(x))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phys_addr</a:t>
            </a:r>
            <a:r>
              <a:rPr lang="en-US" altLang="zh-CN" dirty="0" smtClean="0">
                <a:latin typeface="宋体" pitchFamily="2" charset="-122"/>
              </a:rPr>
              <a:t>(x)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              __</a:t>
            </a:r>
            <a:r>
              <a:rPr lang="en-US" altLang="zh-CN" dirty="0" err="1" smtClean="0">
                <a:latin typeface="宋体" pitchFamily="2" charset="-122"/>
              </a:rPr>
              <a:t>phys_addr_nodebug</a:t>
            </a:r>
            <a:r>
              <a:rPr lang="en-US" altLang="zh-CN" dirty="0" smtClean="0">
                <a:latin typeface="宋体" pitchFamily="2" charset="-122"/>
              </a:rPr>
              <a:t>(x)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__</a:t>
            </a:r>
            <a:r>
              <a:rPr lang="en-US" altLang="zh-CN" dirty="0" err="1" smtClean="0">
                <a:latin typeface="宋体" pitchFamily="2" charset="-122"/>
              </a:rPr>
              <a:t>phys_addr_nodebug</a:t>
            </a:r>
            <a:r>
              <a:rPr lang="en-US" altLang="zh-CN" dirty="0" smtClean="0">
                <a:latin typeface="宋体" pitchFamily="2" charset="-122"/>
              </a:rPr>
              <a:t>(unsigned long x)</a:t>
            </a:r>
            <a:r>
              <a:rPr lang="zh-CN" altLang="en-US" dirty="0" smtClean="0">
                <a:latin typeface="宋体" pitchFamily="2" charset="-122"/>
              </a:rPr>
              <a:t>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y = x - __</a:t>
            </a:r>
            <a:r>
              <a:rPr lang="en-US" altLang="zh-CN" dirty="0" err="1" smtClean="0">
                <a:latin typeface="宋体" pitchFamily="2" charset="-122"/>
              </a:rPr>
              <a:t>START_KERNEL_map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//</a:t>
            </a:r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x&gt;=__</a:t>
            </a:r>
            <a:r>
              <a:rPr lang="en-US" altLang="zh-CN" dirty="0" err="1" smtClean="0">
                <a:latin typeface="宋体" pitchFamily="2" charset="-122"/>
              </a:rPr>
              <a:t>START_KERNEL_map</a:t>
            </a:r>
            <a:r>
              <a:rPr lang="zh-CN" altLang="en-US" dirty="0" smtClean="0">
                <a:latin typeface="宋体" pitchFamily="2" charset="-122"/>
              </a:rPr>
              <a:t>时，</a:t>
            </a:r>
            <a:r>
              <a:rPr lang="en-US" altLang="zh-CN" dirty="0" smtClean="0">
                <a:latin typeface="宋体" pitchFamily="2" charset="-122"/>
              </a:rPr>
              <a:t>x&gt;y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x = y + ((x &gt; y) ? </a:t>
            </a:r>
            <a:r>
              <a:rPr lang="en-US" altLang="zh-CN" dirty="0" err="1" smtClean="0">
                <a:latin typeface="宋体" pitchFamily="2" charset="-122"/>
              </a:rPr>
              <a:t>phys_base</a:t>
            </a:r>
            <a:r>
              <a:rPr lang="en-US" altLang="zh-CN" dirty="0" smtClean="0">
                <a:latin typeface="宋体" pitchFamily="2" charset="-122"/>
              </a:rPr>
              <a:t> : (__</a:t>
            </a:r>
            <a:r>
              <a:rPr lang="en-US" altLang="zh-CN" dirty="0" err="1" smtClean="0">
                <a:latin typeface="宋体" pitchFamily="2" charset="-122"/>
              </a:rPr>
              <a:t>START_KERNEL_map</a:t>
            </a:r>
            <a:r>
              <a:rPr lang="en-US" altLang="zh-CN" dirty="0" smtClean="0">
                <a:latin typeface="宋体" pitchFamily="2" charset="-122"/>
              </a:rPr>
              <a:t> - PAGE_OFFSET));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//</a:t>
            </a:r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en-US" altLang="zh-CN" dirty="0" smtClean="0">
                <a:latin typeface="宋体" pitchFamily="2" charset="-122"/>
              </a:rPr>
              <a:t>x&lt;=y</a:t>
            </a:r>
            <a:r>
              <a:rPr lang="zh-CN" altLang="en-US" dirty="0" smtClean="0">
                <a:latin typeface="宋体" pitchFamily="2" charset="-122"/>
              </a:rPr>
              <a:t>的场景，</a:t>
            </a:r>
            <a:r>
              <a:rPr lang="en-US" altLang="zh-CN" dirty="0" smtClean="0">
                <a:latin typeface="宋体" pitchFamily="2" charset="-122"/>
              </a:rPr>
              <a:t>y+0x77FF80000000</a:t>
            </a:r>
            <a:r>
              <a:rPr lang="zh-CN" altLang="en-US" dirty="0" smtClean="0">
                <a:latin typeface="宋体" pitchFamily="2" charset="-122"/>
              </a:rPr>
              <a:t>后，即获得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的物理地址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return x;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｝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是不是任意线性地址都可以转换成物理地址？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只有当</a:t>
            </a:r>
            <a:r>
              <a:rPr lang="en-US" altLang="zh-CN" dirty="0" err="1" smtClean="0">
                <a:latin typeface="宋体" pitchFamily="2" charset="-122"/>
              </a:rPr>
              <a:t>virt_addr_valid</a:t>
            </a:r>
            <a:r>
              <a:rPr lang="zh-CN" altLang="en-US" dirty="0" smtClean="0">
                <a:latin typeface="宋体" pitchFamily="2" charset="-122"/>
              </a:rPr>
              <a:t>返回为真时，</a:t>
            </a:r>
            <a:r>
              <a:rPr lang="en-US" altLang="zh-CN" dirty="0" smtClean="0">
                <a:latin typeface="宋体" pitchFamily="2" charset="-122"/>
              </a:rPr>
              <a:t>__pa</a:t>
            </a:r>
            <a:r>
              <a:rPr lang="zh-CN" altLang="en-US" dirty="0" smtClean="0">
                <a:latin typeface="宋体" pitchFamily="2" charset="-122"/>
              </a:rPr>
              <a:t>才会返回有效的地址。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4.4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中查看代码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线性地址和物理地址间有线性映射关系的区域：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ffff880000000000 - ffffc7ffffffffff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direct mapping of all phys. memory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ffffffff80000000 - ffffffffa0000000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(=512 MB)kernel text mapping , from phys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__PAGE_OFFSET</a:t>
            </a:r>
            <a:r>
              <a:rPr lang="zh-CN" altLang="en-US" dirty="0" smtClean="0">
                <a:latin typeface="宋体" pitchFamily="2" charset="-122"/>
              </a:rPr>
              <a:t>开始的线性地址范围，映射了所有有效的物理地址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START_KERNEL_map</a:t>
            </a:r>
            <a:r>
              <a:rPr lang="zh-CN" altLang="en-US" dirty="0" smtClean="0">
                <a:latin typeface="宋体" pitchFamily="2" charset="-122"/>
              </a:rPr>
              <a:t>开始的线性地址范围，却不一定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4.5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中很多表项都为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，即并没有完成到物理地址的映射。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已完成映射的线性地址部分与物理地址关系如何？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内核线性地址空间共享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每个进程都有自己的页表，也就是有自己的线性地址空间。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进程隔离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和进程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均访问线性地址</a:t>
            </a:r>
            <a:r>
              <a:rPr lang="en-US" altLang="zh-CN" dirty="0" smtClean="0">
                <a:latin typeface="宋体" pitchFamily="2" charset="-122"/>
              </a:rPr>
              <a:t>0x40000000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两个进程访问到的是同一个物理地址吗？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问题：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陷入内核，访问内核中的全局变量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0xffffc900_00100000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陷入内核，访问内核中的全局变量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zh-CN" altLang="en-US" dirty="0" smtClean="0">
                <a:latin typeface="宋体" pitchFamily="2" charset="-122"/>
              </a:rPr>
              <a:t> （</a:t>
            </a:r>
            <a:r>
              <a:rPr lang="en-US" altLang="zh-CN" dirty="0" smtClean="0">
                <a:latin typeface="宋体" pitchFamily="2" charset="-122"/>
              </a:rPr>
              <a:t>0xffffc900_00100000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访问的是同一个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zh-CN" altLang="en-US" dirty="0" smtClean="0">
                <a:latin typeface="宋体" pitchFamily="2" charset="-122"/>
              </a:rPr>
              <a:t>吗？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内核线性地址空间共享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1082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4.10</a:t>
            </a:r>
            <a:r>
              <a:rPr lang="zh-CN" altLang="en-US" dirty="0" smtClean="0">
                <a:latin typeface="宋体" pitchFamily="2" charset="-122"/>
              </a:rPr>
              <a:t>：任意两个进程页表的差异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任意运行两次程序后发现：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表地址不同，即各有各的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表中用户态线性地址空间部分不尽相同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表中内核态线性地址空间基本相同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创建进程时，会分配（</a:t>
            </a: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get_free_page</a:t>
            </a:r>
            <a:r>
              <a:rPr lang="zh-CN" altLang="en-US" dirty="0" smtClean="0">
                <a:latin typeface="宋体" pitchFamily="2" charset="-122"/>
              </a:rPr>
              <a:t>）一个页框作为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然后将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表中的内核地址部分的表项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</a:rPr>
              <a:t>复制到新进程的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表项中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共享了内核地址部分的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pt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维护了内核部分的页表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内核线性地址空间共享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en-US" altLang="zh-CN" dirty="0" smtClean="0">
                <a:latin typeface="宋体" pitchFamily="2" charset="-122"/>
              </a:rPr>
              <a:t> init_level4_pgt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extern </a:t>
            </a:r>
            <a:r>
              <a:rPr lang="en-US" altLang="zh-CN" dirty="0" err="1" smtClean="0">
                <a:latin typeface="宋体" pitchFamily="2" charset="-122"/>
              </a:rPr>
              <a:t>pgd_t</a:t>
            </a:r>
            <a:r>
              <a:rPr lang="en-US" altLang="zh-CN" dirty="0" smtClean="0">
                <a:latin typeface="宋体" pitchFamily="2" charset="-122"/>
              </a:rPr>
              <a:t> init_level4_pgt[];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4.11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smtClean="0">
                <a:latin typeface="宋体" pitchFamily="2" charset="-122"/>
              </a:rPr>
              <a:t>init_level4_pgt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mm_struct</a:t>
            </a:r>
            <a:r>
              <a:rPr lang="zh-CN" altLang="en-US" dirty="0" smtClean="0">
                <a:latin typeface="宋体" pitchFamily="2" charset="-122"/>
              </a:rPr>
              <a:t>结构体全局实例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，其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字段等于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0x110</a:t>
            </a:r>
            <a:r>
              <a:rPr lang="zh-CN" altLang="en-US" dirty="0" smtClean="0">
                <a:latin typeface="宋体" pitchFamily="2" charset="-122"/>
              </a:rPr>
              <a:t>：物理地址直接映射区域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0x192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一部分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0x1d1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一部分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0x1d4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virtual memory 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index 0x1ff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kernel text mapping</a:t>
            </a:r>
            <a:r>
              <a:rPr lang="zh-CN" altLang="en-US" dirty="0" smtClean="0">
                <a:latin typeface="宋体" pitchFamily="2" charset="-122"/>
              </a:rPr>
              <a:t>以上区域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内核线性地址空间共享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804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表对应了一个页框，而该页框对应的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结构，被组织成一个链表。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链表头是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extern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lru</a:t>
            </a:r>
            <a:r>
              <a:rPr lang="zh-CN" altLang="en-US" dirty="0" smtClean="0">
                <a:latin typeface="宋体" pitchFamily="2" charset="-122"/>
              </a:rPr>
              <a:t>字段被连入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zh-CN" altLang="en-US" dirty="0" smtClean="0">
                <a:latin typeface="宋体" pitchFamily="2" charset="-122"/>
              </a:rPr>
              <a:t>链表中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index</a:t>
            </a:r>
            <a:r>
              <a:rPr lang="zh-CN" altLang="en-US" dirty="0" smtClean="0">
                <a:latin typeface="宋体" pitchFamily="2" charset="-122"/>
              </a:rPr>
              <a:t>字段存放了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表所属进程的</a:t>
            </a:r>
            <a:r>
              <a:rPr lang="en-US" altLang="zh-CN" dirty="0" smtClean="0">
                <a:latin typeface="宋体" pitchFamily="2" charset="-122"/>
              </a:rPr>
              <a:t>mm</a:t>
            </a:r>
            <a:r>
              <a:rPr lang="zh-CN" altLang="en-US" dirty="0" smtClean="0">
                <a:latin typeface="宋体" pitchFamily="2" charset="-122"/>
              </a:rPr>
              <a:t>结构体指针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zh-CN" altLang="en-US" dirty="0" smtClean="0">
                <a:latin typeface="宋体" pitchFamily="2" charset="-122"/>
              </a:rPr>
              <a:t>链表使用自旋锁</a:t>
            </a:r>
            <a:r>
              <a:rPr lang="en-US" altLang="zh-CN" dirty="0" err="1" smtClean="0">
                <a:latin typeface="宋体" pitchFamily="2" charset="-122"/>
              </a:rPr>
              <a:t>pgd_lock</a:t>
            </a:r>
            <a:r>
              <a:rPr lang="zh-CN" altLang="en-US" dirty="0" smtClean="0">
                <a:latin typeface="宋体" pitchFamily="2" charset="-122"/>
              </a:rPr>
              <a:t>保护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extern </a:t>
            </a:r>
            <a:r>
              <a:rPr lang="en-US" altLang="zh-CN" dirty="0" err="1" smtClean="0">
                <a:latin typeface="宋体" pitchFamily="2" charset="-122"/>
              </a:rPr>
              <a:t>spinlock_t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pgd_lock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4.12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zh-CN" altLang="en-US" dirty="0" smtClean="0">
                <a:latin typeface="宋体" pitchFamily="2" charset="-122"/>
              </a:rPr>
              <a:t>链表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vmalloc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ioremap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 space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管理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由于底层页框分配机制的问题，可能需要多次调用</a:t>
            </a: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系统才能获得所需页框。比如：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所需页框数目大于</a:t>
            </a:r>
            <a:r>
              <a:rPr lang="en-US" altLang="zh-CN" dirty="0" smtClean="0">
                <a:latin typeface="宋体" pitchFamily="2" charset="-122"/>
              </a:rPr>
              <a:t>1024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buddy</a:t>
            </a:r>
            <a:r>
              <a:rPr lang="zh-CN" altLang="en-US" dirty="0" smtClean="0">
                <a:latin typeface="宋体" pitchFamily="2" charset="-122"/>
              </a:rPr>
              <a:t>系统中最大页框块不能满足分配要求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此时，用户将得到若干不连续的页框块。如何访问它们？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物理内存都已经映射到</a:t>
            </a:r>
            <a:r>
              <a:rPr lang="en-US" altLang="zh-CN" dirty="0" smtClean="0">
                <a:latin typeface="宋体" pitchFamily="2" charset="-122"/>
              </a:rPr>
              <a:t>__PAGE_OFFSET</a:t>
            </a:r>
            <a:r>
              <a:rPr lang="zh-CN" altLang="en-US" dirty="0" smtClean="0">
                <a:latin typeface="宋体" pitchFamily="2" charset="-122"/>
              </a:rPr>
              <a:t>开始区域，使用该区域访问？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由于线性地址上不连续，访问时很不方便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2574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中，划分连续的线性地址空间，以映射不连续的若干页框块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中找出未被占用的线性地址区域？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结构体、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结构体管理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中的已占用空间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基本数据结构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1704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结构体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代表了一个被占的线性地址区域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va_start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被占区域起始地址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</a:t>
            </a:r>
            <a:r>
              <a:rPr lang="en-US" altLang="zh-CN" dirty="0" err="1" smtClean="0">
                <a:latin typeface="宋体" pitchFamily="2" charset="-122"/>
              </a:rPr>
              <a:t>va_end</a:t>
            </a:r>
            <a:r>
              <a:rPr lang="en-US" altLang="zh-CN" dirty="0" smtClean="0">
                <a:latin typeface="宋体" pitchFamily="2" charset="-122"/>
              </a:rPr>
              <a:t>; //</a:t>
            </a:r>
            <a:r>
              <a:rPr lang="zh-CN" altLang="en-US" dirty="0" smtClean="0">
                <a:latin typeface="宋体" pitchFamily="2" charset="-122"/>
              </a:rPr>
              <a:t>被占区域结束地址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flags;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list;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vm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rcu_head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rcu_head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flags: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VM_LAZY_FREE    0x01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VM_LAZY_FREEING 0x02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VM_VM_AREA      0x04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已经完成线性地址空间分配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list: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结构被组织成的一个链表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按照地址</a:t>
            </a:r>
            <a:r>
              <a:rPr lang="zh-CN" altLang="en-US" dirty="0" smtClean="0">
                <a:latin typeface="宋体" pitchFamily="2" charset="-122"/>
              </a:rPr>
              <a:t>由低到</a:t>
            </a:r>
            <a:r>
              <a:rPr lang="zh-CN" altLang="en-US" dirty="0" smtClean="0">
                <a:latin typeface="宋体" pitchFamily="2" charset="-122"/>
              </a:rPr>
              <a:t>高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</a:rPr>
              <a:t>顺序排列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en-US" altLang="zh-CN" dirty="0" smtClean="0">
                <a:latin typeface="宋体" pitchFamily="2" charset="-122"/>
              </a:rPr>
              <a:t> *next;//</a:t>
            </a:r>
            <a:r>
              <a:rPr lang="zh-CN" altLang="en-US" dirty="0" smtClean="0">
                <a:latin typeface="宋体" pitchFamily="2" charset="-122"/>
              </a:rPr>
              <a:t>等于</a:t>
            </a:r>
            <a:r>
              <a:rPr lang="en-US" altLang="zh-CN" dirty="0" smtClean="0">
                <a:latin typeface="宋体" pitchFamily="2" charset="-122"/>
              </a:rPr>
              <a:t>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等于</a:t>
            </a:r>
            <a:r>
              <a:rPr lang="en-US" altLang="zh-CN" dirty="0" err="1" smtClean="0">
                <a:latin typeface="宋体" pitchFamily="2" charset="-122"/>
              </a:rPr>
              <a:t>va_start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size;//</a:t>
            </a:r>
            <a:r>
              <a:rPr lang="zh-CN" altLang="en-US" dirty="0" smtClean="0">
                <a:latin typeface="宋体" pitchFamily="2" charset="-122"/>
              </a:rPr>
              <a:t>等于</a:t>
            </a:r>
            <a:r>
              <a:rPr lang="en-US" altLang="zh-CN" dirty="0" err="1" smtClean="0">
                <a:latin typeface="宋体" pitchFamily="2" charset="-122"/>
              </a:rPr>
              <a:t>va_end</a:t>
            </a:r>
            <a:r>
              <a:rPr lang="en-US" altLang="zh-CN" dirty="0" smtClean="0">
                <a:latin typeface="宋体" pitchFamily="2" charset="-122"/>
              </a:rPr>
              <a:t>- </a:t>
            </a:r>
            <a:r>
              <a:rPr lang="en-US" altLang="zh-CN" dirty="0" err="1" smtClean="0">
                <a:latin typeface="宋体" pitchFamily="2" charset="-122"/>
              </a:rPr>
              <a:t>va_start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flags;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**pages;//page</a:t>
            </a:r>
            <a:r>
              <a:rPr lang="zh-CN" altLang="en-US" dirty="0" smtClean="0">
                <a:latin typeface="宋体" pitchFamily="2" charset="-122"/>
              </a:rPr>
              <a:t>结构指针数组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nr_pages</a:t>
            </a:r>
            <a:r>
              <a:rPr lang="en-US" altLang="zh-CN" dirty="0" smtClean="0">
                <a:latin typeface="宋体" pitchFamily="2" charset="-122"/>
              </a:rPr>
              <a:t>;//</a:t>
            </a:r>
            <a:r>
              <a:rPr lang="zh-CN" altLang="en-US" dirty="0" smtClean="0">
                <a:latin typeface="宋体" pitchFamily="2" charset="-122"/>
              </a:rPr>
              <a:t>数组的大小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phys_addr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const void *caller;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61" y="1040639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VM_IOREMAP 0x00000001 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() and friends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VM_ALLOC 0x00000002      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()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VM_MAP 0x00000004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en-US" altLang="zh-CN" dirty="0" smtClean="0">
                <a:latin typeface="宋体" pitchFamily="2" charset="-122"/>
              </a:rPr>
              <a:t>()</a:t>
            </a:r>
            <a:r>
              <a:rPr lang="en-US" altLang="zh-CN" dirty="0" err="1" smtClean="0">
                <a:latin typeface="宋体" pitchFamily="2" charset="-122"/>
              </a:rPr>
              <a:t>ed</a:t>
            </a:r>
            <a:r>
              <a:rPr lang="en-US" altLang="zh-CN" dirty="0" smtClean="0">
                <a:latin typeface="宋体" pitchFamily="2" charset="-122"/>
              </a:rPr>
              <a:t> pages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VM_USERMAP 0x00000008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suitable for </a:t>
            </a:r>
            <a:r>
              <a:rPr lang="en-US" altLang="zh-CN" dirty="0" err="1" smtClean="0">
                <a:latin typeface="宋体" pitchFamily="2" charset="-122"/>
              </a:rPr>
              <a:t>remap_vmalloc_range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VM_VPAGES  0x00000010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buffer for pages was </a:t>
            </a:r>
            <a:r>
              <a:rPr lang="en-US" altLang="zh-CN" dirty="0" err="1" smtClean="0">
                <a:latin typeface="宋体" pitchFamily="2" charset="-122"/>
              </a:rPr>
              <a:t>vmalloc'ed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VM_UNINITIALIZED 0x00000020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结构指针数组，每个元素指向一个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结构对应的页框，即映射到当前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所占的线性地址区域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所占区域的第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个页面，映射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数组中第</a:t>
            </a:r>
            <a:r>
              <a:rPr lang="en-US" altLang="zh-CN" dirty="0" smtClean="0">
                <a:latin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所占区域的第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个页面，映射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数组中第</a:t>
            </a:r>
            <a:r>
              <a:rPr lang="en-US" altLang="zh-CN" dirty="0" smtClean="0">
                <a:latin typeface="宋体" pitchFamily="2" charset="-122"/>
              </a:rPr>
              <a:t>2</a:t>
            </a:r>
            <a:r>
              <a:rPr lang="zh-CN" altLang="en-US" dirty="0" smtClean="0">
                <a:latin typeface="宋体" pitchFamily="2" charset="-122"/>
              </a:rPr>
              <a:t>个页框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……………………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phys_addr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若不为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，则为映射了的硬件设备的</a:t>
            </a:r>
            <a:r>
              <a:rPr lang="en-US" altLang="zh-CN" dirty="0" smtClean="0">
                <a:latin typeface="宋体" pitchFamily="2" charset="-122"/>
              </a:rPr>
              <a:t>I/O</a:t>
            </a:r>
            <a:r>
              <a:rPr lang="zh-CN" altLang="en-US" dirty="0" smtClean="0">
                <a:latin typeface="宋体" pitchFamily="2" charset="-122"/>
              </a:rPr>
              <a:t>共享内存地址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被组织进以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为头的链表中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LIST_HEAD(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list_head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4.6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实际场景中应使用</a:t>
            </a:r>
            <a:r>
              <a:rPr lang="en-US" altLang="zh-CN" dirty="0" err="1" smtClean="0">
                <a:latin typeface="宋体" pitchFamily="2" charset="-122"/>
              </a:rPr>
              <a:t>vmap_area_lock</a:t>
            </a:r>
            <a:r>
              <a:rPr lang="zh-CN" altLang="en-US" dirty="0" smtClean="0">
                <a:latin typeface="宋体" pitchFamily="2" charset="-122"/>
              </a:rPr>
              <a:t>自旋锁保护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除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区域外，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中还包括了</a:t>
            </a:r>
            <a:r>
              <a:rPr lang="en-US" altLang="zh-CN" dirty="0" smtClean="0">
                <a:latin typeface="宋体" pitchFamily="2" charset="-122"/>
              </a:rPr>
              <a:t>module mapping space</a:t>
            </a:r>
            <a:r>
              <a:rPr lang="zh-CN" altLang="en-US" dirty="0" smtClean="0">
                <a:latin typeface="宋体" pitchFamily="2" charset="-122"/>
              </a:rPr>
              <a:t>中的结构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</a:t>
            </a: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 smtClean="0">
                <a:latin typeface="宋体" pitchFamily="2" charset="-122"/>
              </a:rPr>
              <a:t>对应的页面数比</a:t>
            </a:r>
            <a:r>
              <a:rPr lang="en-US" altLang="zh-CN" dirty="0" err="1" smtClean="0">
                <a:latin typeface="宋体" pitchFamily="2" charset="-122"/>
              </a:rPr>
              <a:t>nr_pages</a:t>
            </a:r>
            <a:r>
              <a:rPr lang="zh-CN" altLang="en-US" dirty="0" smtClean="0">
                <a:latin typeface="宋体" pitchFamily="2" charset="-122"/>
              </a:rPr>
              <a:t>多一个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安全区间，一定程度上防止访问越界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位内核线性地址空间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搜索空闲线性地址空间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如何在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中，搜索出满足大小要求的空闲线性地址空间？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遍历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，查找第一个或较优的、满足大小的</a:t>
            </a:r>
            <a:r>
              <a:rPr lang="zh-CN" altLang="en-US" dirty="0" smtClean="0">
                <a:latin typeface="宋体" pitchFamily="2" charset="-122"/>
              </a:rPr>
              <a:t>空闲区</a:t>
            </a:r>
            <a:r>
              <a:rPr lang="zh-CN" altLang="en-US" dirty="0" smtClean="0">
                <a:latin typeface="宋体" pitchFamily="2" charset="-122"/>
              </a:rPr>
              <a:t>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查找复杂度同映射区域个数线性相关，较慢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zh-CN" altLang="en-US" dirty="0" smtClean="0">
                <a:latin typeface="宋体" pitchFamily="2" charset="-122"/>
              </a:rPr>
              <a:t>对应的红黑树？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红黑树的根节点保存在全局静态变量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static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rb_root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rb_root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{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 __</a:t>
            </a:r>
            <a:r>
              <a:rPr lang="en-US" altLang="zh-CN" dirty="0" err="1" smtClean="0">
                <a:latin typeface="宋体" pitchFamily="2" charset="-122"/>
              </a:rPr>
              <a:t>rb_parent_color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rb_right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rb_left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include/</a:t>
            </a:r>
            <a:r>
              <a:rPr lang="en-US" altLang="zh-CN" dirty="0" err="1" smtClean="0">
                <a:latin typeface="宋体" pitchFamily="2" charset="-122"/>
              </a:rPr>
              <a:t>linux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rbtree.h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lib/</a:t>
            </a:r>
            <a:r>
              <a:rPr lang="en-US" altLang="zh-CN" dirty="0" err="1" smtClean="0">
                <a:latin typeface="宋体" pitchFamily="2" charset="-122"/>
              </a:rPr>
              <a:t>rbtree.c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1502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4.7</a:t>
            </a:r>
            <a:r>
              <a:rPr lang="zh-CN" altLang="en-US" dirty="0" smtClean="0">
                <a:latin typeface="宋体" pitchFamily="2" charset="-122"/>
              </a:rPr>
              <a:t>：查看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vmap_area_lock</a:t>
            </a:r>
            <a:r>
              <a:rPr lang="zh-CN" altLang="en-US" dirty="0" smtClean="0">
                <a:latin typeface="宋体" pitchFamily="2" charset="-122"/>
              </a:rPr>
              <a:t>自旋锁保护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指向的红黑树，是以映射区域位置关系，建立的树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并不是以空闲区域的大小建立的红黑树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并不能加快查找足够大的空闲空间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内核的做法：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指向的红黑树，搜索</a:t>
            </a:r>
            <a:r>
              <a:rPr lang="en-US" altLang="zh-CN" dirty="0" smtClean="0">
                <a:latin typeface="宋体" pitchFamily="2" charset="-122"/>
              </a:rPr>
              <a:t>[VMALLOC_START, VMALLOC_END)</a:t>
            </a:r>
            <a:r>
              <a:rPr lang="zh-CN" altLang="en-US" dirty="0" smtClean="0">
                <a:latin typeface="宋体" pitchFamily="2" charset="-122"/>
              </a:rPr>
              <a:t>区域内的第一个空闲地址范围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链表中还包含了其他区域的线性地址范围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内核的做法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找到指定区域内的第一个空闲区域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从找到的空闲区域开始，沿着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链表搜索，满足大小要求的第一个空闲区域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查找的时间复杂度，同</a:t>
            </a:r>
            <a:r>
              <a:rPr lang="en-US" altLang="zh-CN" dirty="0" smtClean="0">
                <a:latin typeface="宋体" pitchFamily="2" charset="-122"/>
              </a:rPr>
              <a:t>[VMALLOC_START, VMALLOC_END)</a:t>
            </a:r>
            <a:r>
              <a:rPr lang="zh-CN" altLang="en-US" dirty="0" smtClean="0">
                <a:latin typeface="宋体" pitchFamily="2" charset="-122"/>
              </a:rPr>
              <a:t>内的已映射区域个数线性相关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速度慢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内核的改进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每次从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区域分配空闲空间时，都要遍历式获取每个“洞”的大小。能否优化？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内核的改进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当找到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区域内，满足大小要求的“洞” 后，将相关信息保存在</a:t>
            </a:r>
            <a:r>
              <a:rPr lang="en-US" altLang="zh-CN" dirty="0" err="1" smtClean="0">
                <a:latin typeface="宋体" pitchFamily="2" charset="-122"/>
              </a:rPr>
              <a:t>free_vmap_cache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static </a:t>
            </a: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en-US" altLang="zh-CN" dirty="0" smtClean="0">
                <a:latin typeface="宋体" pitchFamily="2" charset="-122"/>
              </a:rPr>
              <a:t> *</a:t>
            </a:r>
            <a:r>
              <a:rPr lang="en-US" altLang="zh-CN" dirty="0" err="1" smtClean="0">
                <a:latin typeface="宋体" pitchFamily="2" charset="-122"/>
              </a:rPr>
              <a:t>free_vmap_cache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指向在“洞”中建立的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err="1" smtClean="0">
                <a:latin typeface="宋体" pitchFamily="2" charset="-122"/>
              </a:rPr>
              <a:t>rb_node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将上述查找过程中，找到的最大“洞”的大小存储在</a:t>
            </a:r>
            <a:r>
              <a:rPr lang="en-US" altLang="zh-CN" dirty="0" err="1" smtClean="0">
                <a:latin typeface="宋体" pitchFamily="2" charset="-122"/>
              </a:rPr>
              <a:t>cached_hole_size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static unsigned long </a:t>
            </a:r>
            <a:r>
              <a:rPr lang="en-US" altLang="zh-CN" dirty="0" err="1" smtClean="0">
                <a:latin typeface="宋体" pitchFamily="2" charset="-122"/>
              </a:rPr>
              <a:t>cached_hole_size</a:t>
            </a:r>
            <a:r>
              <a:rPr lang="en-US" altLang="zh-CN" dirty="0" smtClean="0">
                <a:latin typeface="宋体" pitchFamily="2" charset="-122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70577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内核的改进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区域划分指定大小空间时，首先检查</a:t>
            </a:r>
            <a:r>
              <a:rPr lang="en-US" altLang="zh-CN" dirty="0" err="1" smtClean="0">
                <a:latin typeface="宋体" pitchFamily="2" charset="-122"/>
              </a:rPr>
              <a:t>cached_hole_size</a:t>
            </a:r>
            <a:r>
              <a:rPr lang="zh-CN" altLang="en-US" dirty="0" smtClean="0">
                <a:latin typeface="宋体" pitchFamily="2" charset="-122"/>
              </a:rPr>
              <a:t>是否小于指定大小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若小于，说明</a:t>
            </a:r>
            <a:r>
              <a:rPr lang="en-US" altLang="zh-CN" dirty="0" err="1" smtClean="0">
                <a:latin typeface="宋体" pitchFamily="2" charset="-122"/>
              </a:rPr>
              <a:t>free_vmap_cache</a:t>
            </a:r>
            <a:r>
              <a:rPr lang="zh-CN" altLang="en-US" dirty="0" smtClean="0">
                <a:latin typeface="宋体" pitchFamily="2" charset="-122"/>
              </a:rPr>
              <a:t>，即上次分配所找到的空闲空间之前的“洞”均不能满足要求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err="1" smtClean="0">
                <a:latin typeface="宋体" pitchFamily="2" charset="-122"/>
              </a:rPr>
              <a:t>free_vmap_cache</a:t>
            </a:r>
            <a:r>
              <a:rPr lang="zh-CN" altLang="en-US" dirty="0" smtClean="0">
                <a:latin typeface="宋体" pitchFamily="2" charset="-122"/>
              </a:rPr>
              <a:t>对应的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结构开始，沿着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r>
              <a:rPr lang="zh-CN" altLang="en-US" dirty="0" smtClean="0">
                <a:latin typeface="宋体" pitchFamily="2" charset="-122"/>
              </a:rPr>
              <a:t>链表查找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减少了查找的链表节点，但时间复杂度层面并未改善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若大于等于，则说明之前的“洞”能满足分配要求，按照正常流程查找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4.8</a:t>
            </a:r>
            <a:r>
              <a:rPr lang="zh-CN" altLang="en-US" dirty="0" smtClean="0">
                <a:latin typeface="宋体" pitchFamily="2" charset="-122"/>
              </a:rPr>
              <a:t>：源码分析（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内核的改进做法，并未从根本上提高空闲线性地址区域查找速度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有无更好的改进措施？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module mapping space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的管理分开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两个</a:t>
            </a:r>
            <a:r>
              <a:rPr lang="en-US" altLang="zh-CN" dirty="0" smtClean="0">
                <a:latin typeface="宋体" pitchFamily="2" charset="-122"/>
              </a:rPr>
              <a:t>space</a:t>
            </a:r>
            <a:r>
              <a:rPr lang="zh-CN" altLang="en-US" dirty="0" smtClean="0">
                <a:latin typeface="宋体" pitchFamily="2" charset="-122"/>
              </a:rPr>
              <a:t>的已映射区域的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，不要在同一个红黑树和链表中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分配空间时无需再查找红黑树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删除空间时虽需要查找红黑树，但树的高度降低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各有各的红黑树和链表，有利于并发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搜索空闲线性地址空间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改进措施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将</a:t>
            </a:r>
            <a:r>
              <a:rPr lang="en-US" altLang="zh-CN" dirty="0" smtClean="0">
                <a:latin typeface="宋体" pitchFamily="2" charset="-122"/>
              </a:rPr>
              <a:t>module mapping space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的管理分开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为空闲空间建立线段树，不仅能加快查找满足大小要求的“洞”，而且能找到最优或近优的“洞”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对数时间关系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但是，在删除已映射空间时，不仅要修改红黑树，还要修改线段树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分配页框和建立映射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位物理地址空间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28699" y="4019550"/>
            <a:ext cx="109537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16MB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67426" y="3209925"/>
            <a:ext cx="2162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0x0100_0000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67426" y="3686175"/>
            <a:ext cx="2162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0x00FF_FFFF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86475" y="4429125"/>
            <a:ext cx="447676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52725" y="3705225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ZONE_DMA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76950" y="2390775"/>
            <a:ext cx="279082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/>
              <a:t>h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igh_memory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相关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752725" y="2647950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ZONE_NORMAL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2752725" y="1590675"/>
            <a:ext cx="338137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r>
              <a:rPr lang="en-US" altLang="zh-CN" sz="2800" dirty="0" smtClean="0"/>
              <a:t>ZONE_HIGHMEM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3305175"/>
            <a:ext cx="1562100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/>
              <a:t>约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892MB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左大括号 16"/>
          <p:cNvSpPr/>
          <p:nvPr/>
        </p:nvSpPr>
        <p:spPr bwMode="auto">
          <a:xfrm>
            <a:off x="1352550" y="2647951"/>
            <a:ext cx="1400175" cy="2066924"/>
          </a:xfrm>
          <a:prstGeom prst="leftBrace">
            <a:avLst>
              <a:gd name="adj1" fmla="val 8333"/>
              <a:gd name="adj2" fmla="val 4144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90575" y="5029200"/>
            <a:ext cx="7448550" cy="1543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highmem</a:t>
            </a:r>
            <a:r>
              <a:rPr lang="zh-CN" altLang="en-US" sz="2800" dirty="0" smtClean="0"/>
              <a:t>以下的物理地址与线性地址，存在线性映射</a:t>
            </a:r>
            <a:endParaRPr lang="en-US" altLang="zh-CN" sz="28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zh-CN" altLang="en-US" sz="2800" dirty="0" smtClean="0"/>
              <a:t> 为什么</a:t>
            </a:r>
            <a:r>
              <a:rPr lang="en-US" altLang="zh-CN" sz="2800" dirty="0" err="1" smtClean="0"/>
              <a:t>highmem</a:t>
            </a:r>
            <a:r>
              <a:rPr lang="zh-CN" altLang="en-US" sz="2800" dirty="0" smtClean="0"/>
              <a:t>部分没有与线性地址，线性映射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2000250" y="3714750"/>
            <a:ext cx="733425" cy="102870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找到满足大小要求的空闲线性地址空间后，需要为其分配页框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即设置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数组和</a:t>
            </a:r>
            <a:r>
              <a:rPr lang="en-US" altLang="zh-CN" dirty="0" err="1" smtClean="0">
                <a:latin typeface="宋体" pitchFamily="2" charset="-122"/>
              </a:rPr>
              <a:t>nr_pages</a:t>
            </a:r>
            <a:r>
              <a:rPr lang="zh-CN" altLang="en-US" dirty="0" smtClean="0">
                <a:latin typeface="宋体" pitchFamily="2" charset="-122"/>
              </a:rPr>
              <a:t>字段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4.9</a:t>
            </a:r>
            <a:r>
              <a:rPr lang="zh-CN" altLang="en-US" dirty="0" smtClean="0">
                <a:latin typeface="宋体" pitchFamily="2" charset="-122"/>
              </a:rPr>
              <a:t>：源码分析（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分配好页框之后，就需要建立从找到的空闲线性地址区域到页框的映射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修改页表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问题的关键是修改谁的页表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当前进程的页表？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通过</a:t>
            </a:r>
            <a:r>
              <a:rPr lang="en-US" altLang="zh-CN" dirty="0" smtClean="0">
                <a:latin typeface="宋体" pitchFamily="2" charset="-122"/>
              </a:rPr>
              <a:t>write</a:t>
            </a:r>
            <a:r>
              <a:rPr lang="zh-CN" altLang="en-US" dirty="0" smtClean="0">
                <a:latin typeface="宋体" pitchFamily="2" charset="-122"/>
              </a:rPr>
              <a:t>，进入驱动程序的</a:t>
            </a:r>
            <a:r>
              <a:rPr lang="en-US" altLang="zh-CN" dirty="0" err="1" smtClean="0">
                <a:latin typeface="宋体" pitchFamily="2" charset="-122"/>
              </a:rPr>
              <a:t>DriverWrite</a:t>
            </a:r>
            <a:r>
              <a:rPr lang="zh-CN" altLang="en-US" dirty="0" smtClean="0">
                <a:latin typeface="宋体" pitchFamily="2" charset="-122"/>
              </a:rPr>
              <a:t>函数。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该函数内部使用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分配了内核线性地址空间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，并完成了到页框的映射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假设修改的是当前进程的页表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之后，</a:t>
            </a:r>
            <a:r>
              <a:rPr lang="en-US" altLang="zh-CN" dirty="0" err="1" smtClean="0">
                <a:latin typeface="宋体" pitchFamily="2" charset="-122"/>
              </a:rPr>
              <a:t>DriverWrite</a:t>
            </a:r>
            <a:r>
              <a:rPr lang="zh-CN" altLang="en-US" dirty="0" smtClean="0">
                <a:latin typeface="宋体" pitchFamily="2" charset="-122"/>
              </a:rPr>
              <a:t>向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写入数据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之后，进程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通过</a:t>
            </a:r>
            <a:r>
              <a:rPr lang="en-US" altLang="zh-CN" dirty="0" smtClean="0">
                <a:latin typeface="宋体" pitchFamily="2" charset="-122"/>
              </a:rPr>
              <a:t>read</a:t>
            </a:r>
            <a:r>
              <a:rPr lang="zh-CN" altLang="en-US" dirty="0" smtClean="0">
                <a:latin typeface="宋体" pitchFamily="2" charset="-122"/>
              </a:rPr>
              <a:t>，进入驱动程序的</a:t>
            </a:r>
            <a:r>
              <a:rPr lang="en-US" altLang="zh-CN" dirty="0" err="1" smtClean="0">
                <a:latin typeface="宋体" pitchFamily="2" charset="-122"/>
              </a:rPr>
              <a:t>DriverRead</a:t>
            </a:r>
            <a:r>
              <a:rPr lang="zh-CN" altLang="en-US" dirty="0" smtClean="0">
                <a:latin typeface="宋体" pitchFamily="2" charset="-122"/>
              </a:rPr>
              <a:t>函数，访问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读出数据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由于只是修改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的页表，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能访问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并成功读出数据吗？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分成两种情况考虑：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第一种：不需要修改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由于内核地址部分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均共享，进程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修改页表后，所有进程均可见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第二种：需要修改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由于每个进程都有自己的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表，进程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对页表的修改，对于其他进程而言就不可见。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只修改了自己的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这种情况下，进程</a:t>
            </a:r>
            <a:r>
              <a:rPr lang="en-US" altLang="zh-CN" dirty="0" smtClean="0">
                <a:latin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</a:rPr>
              <a:t>不能访问</a:t>
            </a:r>
            <a:r>
              <a:rPr lang="en-US" altLang="zh-CN" dirty="0" smtClean="0">
                <a:latin typeface="宋体" pitchFamily="2" charset="-122"/>
              </a:rPr>
              <a:t>m</a:t>
            </a:r>
            <a:r>
              <a:rPr lang="zh-CN" altLang="en-US" dirty="0" smtClean="0">
                <a:latin typeface="宋体" pitchFamily="2" charset="-122"/>
              </a:rPr>
              <a:t>，没有实现内核地址空间共享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内核的做法：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对页表的修改，发生在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的页表中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</a:rPr>
              <a:t>init_level4_pgt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若需要修改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表，只是修改了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，依然不能实现内核地址空间共享。怎么办？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遍历</a:t>
            </a:r>
            <a:r>
              <a:rPr lang="en-US" altLang="zh-CN" dirty="0" err="1" smtClean="0">
                <a:latin typeface="宋体" pitchFamily="2" charset="-122"/>
              </a:rPr>
              <a:t>pgd_list</a:t>
            </a:r>
            <a:r>
              <a:rPr lang="zh-CN" altLang="en-US" dirty="0" smtClean="0">
                <a:latin typeface="宋体" pitchFamily="2" charset="-122"/>
              </a:rPr>
              <a:t>链表，帮助其他进程修改其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时间效率差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页表生效的时效问题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4.13</a:t>
            </a:r>
            <a:r>
              <a:rPr lang="zh-CN" altLang="en-US" dirty="0" smtClean="0">
                <a:latin typeface="宋体" pitchFamily="2" charset="-122"/>
              </a:rPr>
              <a:t>：在指定位置分配线性地址空间，以导致</a:t>
            </a:r>
            <a:r>
              <a:rPr lang="en-US" altLang="zh-CN" dirty="0" err="1" smtClean="0">
                <a:latin typeface="宋体" pitchFamily="2" charset="-122"/>
              </a:rPr>
              <a:t>swapper_pg_dir</a:t>
            </a:r>
            <a:r>
              <a:rPr lang="zh-CN" altLang="en-US" dirty="0" smtClean="0">
                <a:latin typeface="宋体" pitchFamily="2" charset="-122"/>
              </a:rPr>
              <a:t>被修改（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表被修改）。查看进程在分配前后页表的变化情况。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访问</a:t>
            </a:r>
            <a:r>
              <a:rPr lang="en-US" altLang="zh-CN" dirty="0" smtClean="0">
                <a:latin typeface="宋体" pitchFamily="2" charset="-122"/>
              </a:rPr>
              <a:t>*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zh-CN" altLang="en-US" dirty="0" smtClean="0">
                <a:latin typeface="宋体" pitchFamily="2" charset="-122"/>
              </a:rPr>
              <a:t>后，其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表得到了更新？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进程</a:t>
            </a:r>
            <a:r>
              <a:rPr lang="en-US" altLang="zh-CN" dirty="0" smtClean="0">
                <a:latin typeface="宋体" pitchFamily="2" charset="-122"/>
              </a:rPr>
              <a:t>A</a:t>
            </a:r>
            <a:r>
              <a:rPr lang="zh-CN" altLang="en-US" dirty="0" smtClean="0">
                <a:latin typeface="宋体" pitchFamily="2" charset="-122"/>
              </a:rPr>
              <a:t>访问*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zh-CN" altLang="en-US" dirty="0" smtClean="0">
                <a:latin typeface="宋体" pitchFamily="2" charset="-122"/>
              </a:rPr>
              <a:t>，由于该进程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表项为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，则会产生</a:t>
            </a:r>
            <a:r>
              <a:rPr lang="en-US" altLang="zh-CN" dirty="0" smtClean="0">
                <a:latin typeface="宋体" pitchFamily="2" charset="-122"/>
              </a:rPr>
              <a:t>#PF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而在</a:t>
            </a:r>
            <a:r>
              <a:rPr lang="en-US" altLang="zh-CN" dirty="0" smtClean="0">
                <a:latin typeface="宋体" pitchFamily="2" charset="-122"/>
              </a:rPr>
              <a:t>page fault</a:t>
            </a:r>
            <a:r>
              <a:rPr lang="zh-CN" altLang="en-US" dirty="0" smtClean="0">
                <a:latin typeface="宋体" pitchFamily="2" charset="-122"/>
              </a:rPr>
              <a:t>的处理例程中，会使用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，更新当前进程的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表项。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，内核通过</a:t>
            </a:r>
            <a:r>
              <a:rPr lang="en-US" altLang="zh-CN" dirty="0" smtClean="0">
                <a:latin typeface="宋体" pitchFamily="2" charset="-122"/>
              </a:rPr>
              <a:t>page fault</a:t>
            </a:r>
            <a:r>
              <a:rPr lang="zh-CN" altLang="en-US" dirty="0" smtClean="0">
                <a:latin typeface="宋体" pitchFamily="2" charset="-122"/>
              </a:rPr>
              <a:t>的方式更新进程的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，从而全面实现内核地址空间共享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只针对</a:t>
            </a:r>
            <a:r>
              <a:rPr lang="en-US" altLang="zh-CN" dirty="0" smtClean="0">
                <a:latin typeface="宋体" pitchFamily="2" charset="-122"/>
              </a:rPr>
              <a:t>[VMALLOC_START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VMALLOC_END</a:t>
            </a:r>
            <a:r>
              <a:rPr lang="zh-CN" altLang="en-US" dirty="0" smtClean="0">
                <a:latin typeface="宋体" pitchFamily="2" charset="-122"/>
              </a:rPr>
              <a:t>）区域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255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中断向量表 </a:t>
            </a:r>
            <a:r>
              <a:rPr lang="en-US" altLang="zh-CN" dirty="0" smtClean="0">
                <a:latin typeface="宋体" pitchFamily="2" charset="-122"/>
              </a:rPr>
              <a:t>VS. </a:t>
            </a:r>
            <a:r>
              <a:rPr lang="zh-CN" altLang="en-US" dirty="0" smtClean="0">
                <a:latin typeface="宋体" pitchFamily="2" charset="-122"/>
              </a:rPr>
              <a:t>中断描述符表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中断描述符中存放了中断服务例程的入口地址等信息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39937" name="Picture 1" descr="C:\Users\Administrator\AppData\Roaming\Tencent\Users\526968771\QQ\WinTemp\RichOle\FG]%E`Q8H{PPW]Y%6K5%_1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933700"/>
            <a:ext cx="7372350" cy="37035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49311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所有的中断描述符被组织在中断描述符表中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寄存器</a:t>
            </a:r>
            <a:r>
              <a:rPr lang="en-US" altLang="zh-CN" dirty="0" smtClean="0">
                <a:latin typeface="宋体" pitchFamily="2" charset="-122"/>
              </a:rPr>
              <a:t>IDTR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10</a:t>
            </a:r>
            <a:r>
              <a:rPr lang="zh-CN" altLang="en-US" dirty="0" smtClean="0">
                <a:latin typeface="宋体" pitchFamily="2" charset="-122"/>
              </a:rPr>
              <a:t>字节）给</a:t>
            </a:r>
            <a:r>
              <a:rPr lang="zh-CN" altLang="en-US" dirty="0" smtClean="0">
                <a:latin typeface="宋体" pitchFamily="2" charset="-122"/>
              </a:rPr>
              <a:t>出</a:t>
            </a:r>
            <a:r>
              <a:rPr lang="zh-CN" altLang="en-US" dirty="0" smtClean="0">
                <a:latin typeface="宋体" pitchFamily="2" charset="-122"/>
              </a:rPr>
              <a:t>了表</a:t>
            </a:r>
            <a:r>
              <a:rPr lang="zh-CN" altLang="en-US" dirty="0" smtClean="0">
                <a:latin typeface="宋体" pitchFamily="2" charset="-122"/>
              </a:rPr>
              <a:t>基址和范围</a:t>
            </a:r>
            <a:endParaRPr lang="en-US" altLang="zh-CN" dirty="0" smtClean="0"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7696" y="2381715"/>
            <a:ext cx="5990545" cy="434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分配页框和建立映射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所有的中断描述符被组织在中断描述符表中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#PF</a:t>
            </a:r>
            <a:r>
              <a:rPr lang="zh-CN" altLang="en-US" dirty="0" smtClean="0">
                <a:latin typeface="宋体" pitchFamily="2" charset="-122"/>
              </a:rPr>
              <a:t>对应的向量号是</a:t>
            </a:r>
            <a:r>
              <a:rPr lang="en-US" altLang="zh-CN" dirty="0" smtClean="0">
                <a:latin typeface="宋体" pitchFamily="2" charset="-122"/>
              </a:rPr>
              <a:t>0xe</a:t>
            </a:r>
            <a:r>
              <a:rPr lang="zh-CN" altLang="en-US" dirty="0" smtClean="0">
                <a:latin typeface="宋体" pitchFamily="2" charset="-122"/>
              </a:rPr>
              <a:t>（从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计数）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4.14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kgdb</a:t>
            </a:r>
            <a:r>
              <a:rPr lang="zh-CN" altLang="en-US" dirty="0" smtClean="0">
                <a:latin typeface="宋体" pitchFamily="2" charset="-122"/>
              </a:rPr>
              <a:t>中调试，在</a:t>
            </a:r>
            <a:r>
              <a:rPr lang="en-US" altLang="zh-CN" dirty="0" smtClean="0">
                <a:latin typeface="宋体" pitchFamily="2" charset="-122"/>
              </a:rPr>
              <a:t>#PF</a:t>
            </a:r>
            <a:r>
              <a:rPr lang="zh-CN" altLang="en-US" dirty="0" smtClean="0">
                <a:latin typeface="宋体" pitchFamily="2" charset="-122"/>
              </a:rPr>
              <a:t>服务例程中设置断点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break arch/x86/mm/fault.c:1028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__</a:t>
            </a:r>
            <a:r>
              <a:rPr lang="en-US" altLang="zh-CN" dirty="0" err="1" smtClean="0">
                <a:latin typeface="宋体" pitchFamily="2" charset="-122"/>
              </a:rPr>
              <a:t>do_page_fault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分配页框和建立映射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vmalloc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vfree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分配</a:t>
            </a:r>
            <a:r>
              <a:rPr lang="en-US" altLang="zh-CN" dirty="0" err="1" smtClean="0"/>
              <a:t>vmalloc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ioremap</a:t>
            </a:r>
            <a:r>
              <a:rPr lang="zh-CN" altLang="en-US" dirty="0" smtClean="0"/>
              <a:t>线性地址空间：</a:t>
            </a:r>
            <a:endParaRPr lang="en-US" altLang="zh-CN" dirty="0" smtClean="0"/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void *</a:t>
            </a:r>
            <a:r>
              <a:rPr lang="en-US" altLang="zh-CN" dirty="0" err="1" smtClean="0"/>
              <a:t>vmalloc</a:t>
            </a:r>
            <a:r>
              <a:rPr lang="en-US" altLang="zh-CN" dirty="0" smtClean="0"/>
              <a:t>(unsigned long size);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size</a:t>
            </a:r>
            <a:r>
              <a:rPr lang="zh-CN" altLang="en-US" dirty="0" smtClean="0"/>
              <a:t>为所需空间大小，</a:t>
            </a:r>
            <a:r>
              <a:rPr lang="en-US" altLang="zh-CN" dirty="0" smtClean="0"/>
              <a:t>PAGE_ALIGN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完成的主要任务和步骤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找到满足大小要求的空闲线性地址区域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分配页框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修改页表，建立映射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释放线性地址空间：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vfree</a:t>
            </a:r>
            <a:r>
              <a:rPr lang="en-US" altLang="zh-CN" dirty="0" smtClean="0"/>
              <a:t>(const void *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zh-CN" altLang="en-US" dirty="0" smtClean="0">
                <a:latin typeface="宋体" pitchFamily="2" charset="-122"/>
              </a:rPr>
              <a:t>是之前申请到的线性地址空间的首地址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位物理地址空间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/proc/</a:t>
            </a:r>
            <a:r>
              <a:rPr lang="en-US" altLang="zh-CN" dirty="0" err="1" smtClean="0">
                <a:latin typeface="宋体" pitchFamily="2" charset="-122"/>
              </a:rPr>
              <a:t>pagetypeinfo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vfree</a:t>
            </a:r>
            <a:r>
              <a:rPr lang="zh-CN" altLang="en-US" dirty="0" smtClean="0">
                <a:latin typeface="宋体" pitchFamily="2" charset="-122"/>
              </a:rPr>
              <a:t>的主要任务和步骤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红黑树，找到待删除的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清除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中对应的</a:t>
            </a:r>
            <a:r>
              <a:rPr lang="en-US" altLang="zh-CN" dirty="0" err="1" smtClean="0">
                <a:latin typeface="宋体" pitchFamily="2" charset="-122"/>
              </a:rPr>
              <a:t>pte</a:t>
            </a:r>
            <a:r>
              <a:rPr lang="zh-CN" altLang="en-US" dirty="0" smtClean="0">
                <a:latin typeface="宋体" pitchFamily="2" charset="-122"/>
              </a:rPr>
              <a:t>，即解除映射关系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“释放”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释放申请的页框和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数组所占空间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4.15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r>
              <a:rPr lang="zh-CN" altLang="en-US" dirty="0" smtClean="0">
                <a:latin typeface="宋体" pitchFamily="2" charset="-122"/>
              </a:rPr>
              <a:t>的使用和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的回收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4.16</a:t>
            </a:r>
            <a:r>
              <a:rPr lang="zh-CN" altLang="en-US" dirty="0" smtClean="0">
                <a:latin typeface="宋体" pitchFamily="2" charset="-122"/>
              </a:rPr>
              <a:t>：再次查看</a:t>
            </a:r>
            <a:r>
              <a:rPr lang="en-US" altLang="zh-CN" dirty="0" err="1" smtClean="0">
                <a:latin typeface="宋体" pitchFamily="2" charset="-122"/>
              </a:rPr>
              <a:t>vmap_area_list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被删的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得到了回收：</a:t>
            </a:r>
            <a:r>
              <a:rPr lang="en-US" altLang="zh-CN" dirty="0" smtClean="0">
                <a:latin typeface="宋体" pitchFamily="2" charset="-122"/>
              </a:rPr>
              <a:t>RCU</a:t>
            </a:r>
            <a:r>
              <a:rPr lang="zh-CN" altLang="en-US" dirty="0" smtClean="0">
                <a:latin typeface="宋体" pitchFamily="2" charset="-122"/>
              </a:rPr>
              <a:t>，宽期限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4.17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VS</a:t>
            </a:r>
            <a:r>
              <a:rPr lang="zh-CN" altLang="en-US" dirty="0" smtClean="0">
                <a:latin typeface="宋体" pitchFamily="2" charset="-122"/>
              </a:rPr>
              <a:t>中查看源码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函数除了申请线性地址空间外，还会一页一页地申请页框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若程序本身就拥有若干连续页框，如何将这些页框映射到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可以参照</a:t>
            </a:r>
            <a:r>
              <a:rPr lang="en-US" altLang="zh-CN" dirty="0" smtClean="0">
                <a:latin typeface="宋体" pitchFamily="2" charset="-122"/>
              </a:rPr>
              <a:t>4.13</a:t>
            </a:r>
            <a:r>
              <a:rPr lang="zh-CN" altLang="en-US" dirty="0" smtClean="0">
                <a:latin typeface="宋体" pitchFamily="2" charset="-122"/>
              </a:rPr>
              <a:t>的做法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函数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分配页框和建立映射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vmap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vunmap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en-US" altLang="zh-CN" dirty="0" smtClean="0">
                <a:latin typeface="宋体" pitchFamily="2" charset="-122"/>
              </a:rPr>
              <a:t>(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struct</a:t>
            </a:r>
            <a:r>
              <a:rPr lang="en-US" altLang="zh-CN" dirty="0" smtClean="0">
                <a:latin typeface="宋体" pitchFamily="2" charset="-122"/>
              </a:rPr>
              <a:t> page **pages, unsigned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count,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unsigned long flags, </a:t>
            </a:r>
            <a:r>
              <a:rPr lang="en-US" altLang="zh-CN" dirty="0" err="1" smtClean="0">
                <a:latin typeface="宋体" pitchFamily="2" charset="-122"/>
              </a:rPr>
              <a:t>pgprot_t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prot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结构指针数组，每个元素指向一个页框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count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数组元素个数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：设置给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r>
              <a:rPr lang="en-US" altLang="zh-CN" dirty="0" smtClean="0">
                <a:latin typeface="宋体" pitchFamily="2" charset="-122"/>
              </a:rPr>
              <a:t>flags</a:t>
            </a:r>
            <a:r>
              <a:rPr lang="zh-CN" altLang="en-US" dirty="0" smtClean="0">
                <a:latin typeface="宋体" pitchFamily="2" charset="-122"/>
              </a:rPr>
              <a:t>字段，可设为</a:t>
            </a:r>
            <a:r>
              <a:rPr lang="en-US" altLang="zh-CN" dirty="0" smtClean="0">
                <a:latin typeface="宋体" pitchFamily="2" charset="-122"/>
              </a:rPr>
              <a:t>VM_MAP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prot</a:t>
            </a:r>
            <a:r>
              <a:rPr lang="zh-CN" altLang="en-US" dirty="0" smtClean="0">
                <a:latin typeface="宋体" pitchFamily="2" charset="-122"/>
              </a:rPr>
              <a:t>：页表属性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类似，区别主要在于不分配页框和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结构的</a:t>
            </a:r>
            <a:r>
              <a:rPr lang="en-US" altLang="zh-CN" dirty="0" smtClean="0">
                <a:latin typeface="宋体" pitchFamily="2" charset="-122"/>
              </a:rPr>
              <a:t>pages</a:t>
            </a:r>
            <a:r>
              <a:rPr lang="zh-CN" altLang="en-US" dirty="0" smtClean="0">
                <a:latin typeface="宋体" pitchFamily="2" charset="-122"/>
              </a:rPr>
              <a:t>字段没有设置，即使</a:t>
            </a: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传递了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的主要流程和任务：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找到满足大小要求的空闲线性地址区域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修改页表（</a:t>
            </a:r>
            <a:r>
              <a:rPr lang="en-US" altLang="zh-CN" dirty="0" smtClean="0">
                <a:latin typeface="宋体" pitchFamily="2" charset="-122"/>
              </a:rPr>
              <a:t>init_mm.pgd</a:t>
            </a:r>
            <a:r>
              <a:rPr lang="zh-CN" altLang="en-US" dirty="0" smtClean="0">
                <a:latin typeface="宋体" pitchFamily="2" charset="-122"/>
              </a:rPr>
              <a:t>），建立映射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zh-CN" altLang="en-US" dirty="0" smtClean="0">
                <a:latin typeface="宋体" pitchFamily="2" charset="-122"/>
              </a:rPr>
              <a:t>函数解除映射：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en-US" altLang="zh-CN" dirty="0" smtClean="0">
                <a:latin typeface="宋体" pitchFamily="2" charset="-122"/>
              </a:rPr>
              <a:t>(const void *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r>
              <a:rPr lang="zh-CN" altLang="en-US" dirty="0" smtClean="0">
                <a:latin typeface="宋体" pitchFamily="2" charset="-122"/>
              </a:rPr>
              <a:t>的区别，主要在于不释放页框和</a:t>
            </a:r>
            <a:r>
              <a:rPr lang="en-US" altLang="zh-CN" dirty="0" smtClean="0">
                <a:latin typeface="宋体" pitchFamily="2" charset="-122"/>
              </a:rPr>
              <a:t>page</a:t>
            </a:r>
            <a:r>
              <a:rPr lang="zh-CN" altLang="en-US" dirty="0" smtClean="0">
                <a:latin typeface="宋体" pitchFamily="2" charset="-122"/>
              </a:rPr>
              <a:t>结构指针数组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zh-CN" altLang="en-US" dirty="0" smtClean="0">
                <a:latin typeface="宋体" pitchFamily="2" charset="-122"/>
              </a:rPr>
              <a:t>的主要流程和任务：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访问</a:t>
            </a:r>
            <a:r>
              <a:rPr lang="en-US" altLang="zh-CN" dirty="0" err="1" smtClean="0">
                <a:latin typeface="宋体" pitchFamily="2" charset="-122"/>
              </a:rPr>
              <a:t>vmap_area_root</a:t>
            </a:r>
            <a:r>
              <a:rPr lang="zh-CN" altLang="en-US" dirty="0" smtClean="0">
                <a:latin typeface="宋体" pitchFamily="2" charset="-122"/>
              </a:rPr>
              <a:t>红黑树，找到待删除的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清除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中对应的</a:t>
            </a:r>
            <a:r>
              <a:rPr lang="en-US" altLang="zh-CN" dirty="0" err="1" smtClean="0">
                <a:latin typeface="宋体" pitchFamily="2" charset="-122"/>
              </a:rPr>
              <a:t>pte</a:t>
            </a:r>
            <a:r>
              <a:rPr lang="zh-CN" altLang="en-US" dirty="0" smtClean="0">
                <a:latin typeface="宋体" pitchFamily="2" charset="-122"/>
              </a:rPr>
              <a:t>，即解除映射关系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“释放”</a:t>
            </a:r>
            <a:r>
              <a:rPr lang="en-US" altLang="zh-CN" dirty="0" err="1" smtClean="0">
                <a:latin typeface="宋体" pitchFamily="2" charset="-122"/>
              </a:rPr>
              <a:t>vmap_area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释放</a:t>
            </a:r>
            <a:r>
              <a:rPr lang="en-US" altLang="zh-CN" dirty="0" err="1" smtClean="0">
                <a:latin typeface="宋体" pitchFamily="2" charset="-122"/>
              </a:rPr>
              <a:t>vm_struct</a:t>
            </a:r>
            <a:r>
              <a:rPr lang="zh-CN" altLang="en-US" dirty="0" smtClean="0">
                <a:latin typeface="宋体" pitchFamily="2" charset="-122"/>
              </a:rPr>
              <a:t>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4.18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r>
              <a:rPr lang="zh-CN" altLang="en-US" dirty="0" smtClean="0">
                <a:latin typeface="宋体" pitchFamily="2" charset="-122"/>
              </a:rPr>
              <a:t>的使用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分配页框和建立映射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ioremap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</a:rPr>
              <a:t>iounmap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在物理地址空间中，除了普通内存外，还存在着一些硬件设备的</a:t>
            </a:r>
            <a:r>
              <a:rPr lang="en-US" altLang="zh-CN" dirty="0" smtClean="0">
                <a:latin typeface="宋体" pitchFamily="2" charset="-122"/>
              </a:rPr>
              <a:t>I/O</a:t>
            </a:r>
            <a:r>
              <a:rPr lang="zh-CN" altLang="en-US" dirty="0" smtClean="0">
                <a:latin typeface="宋体" pitchFamily="2" charset="-122"/>
              </a:rPr>
              <a:t>共享内存（</a:t>
            </a:r>
            <a:r>
              <a:rPr lang="en-US" altLang="zh-CN" dirty="0" smtClean="0">
                <a:latin typeface="宋体" pitchFamily="2" charset="-122"/>
              </a:rPr>
              <a:t>bus memory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也可以将这些内存映射到</a:t>
            </a: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，方便在连续的线性地址空间中访问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等函数能完成映射的任务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en-US" altLang="zh-CN" dirty="0" smtClean="0">
                <a:latin typeface="宋体" pitchFamily="2" charset="-122"/>
              </a:rPr>
              <a:t>PCI BAR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Base Address Registers</a:t>
            </a:r>
            <a:r>
              <a:rPr lang="zh-CN" altLang="en-US" dirty="0" smtClean="0">
                <a:latin typeface="宋体" pitchFamily="2" charset="-122"/>
              </a:rPr>
              <a:t>），使用</a:t>
            </a:r>
            <a:r>
              <a:rPr lang="en-US" altLang="zh-CN" dirty="0" err="1" smtClean="0">
                <a:latin typeface="宋体" pitchFamily="2" charset="-122"/>
              </a:rPr>
              <a:t>pci_iomap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4247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5</a:t>
            </a:r>
            <a:r>
              <a:rPr lang="zh-CN" altLang="en-US" dirty="0" smtClean="0">
                <a:latin typeface="宋体" pitchFamily="2" charset="-122"/>
              </a:rPr>
              <a:t>个映射函数：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ioremap_nocache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ioremap_cache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ioremap_wc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zh-CN" altLang="en-US" dirty="0" smtClean="0">
                <a:latin typeface="宋体" pitchFamily="2" charset="-122"/>
              </a:rPr>
              <a:t>*</a:t>
            </a:r>
            <a:r>
              <a:rPr lang="en-US" altLang="zh-CN" dirty="0" err="1" smtClean="0">
                <a:latin typeface="宋体" pitchFamily="2" charset="-122"/>
              </a:rPr>
              <a:t>ioremap_prot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size, unsigned long </a:t>
            </a:r>
            <a:r>
              <a:rPr lang="en-US" altLang="zh-CN" dirty="0" err="1" smtClean="0">
                <a:latin typeface="宋体" pitchFamily="2" charset="-122"/>
              </a:rPr>
              <a:t>prot_val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*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resource_size_t</a:t>
            </a:r>
            <a:r>
              <a:rPr lang="en-US" altLang="zh-CN" dirty="0" smtClean="0">
                <a:latin typeface="宋体" pitchFamily="2" charset="-122"/>
              </a:rPr>
              <a:t> offset, unsigned long size)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参数和返回值：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offset</a:t>
            </a:r>
            <a:r>
              <a:rPr lang="zh-CN" altLang="en-US" dirty="0" smtClean="0">
                <a:latin typeface="宋体" pitchFamily="2" charset="-122"/>
              </a:rPr>
              <a:t>：要映射的物理地址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size</a:t>
            </a:r>
            <a:r>
              <a:rPr lang="zh-CN" altLang="en-US" dirty="0" smtClean="0">
                <a:latin typeface="宋体" pitchFamily="2" charset="-122"/>
              </a:rPr>
              <a:t>：要映射的大小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prot_val</a:t>
            </a:r>
            <a:r>
              <a:rPr lang="zh-CN" altLang="en-US" dirty="0" smtClean="0">
                <a:latin typeface="宋体" pitchFamily="2" charset="-122"/>
              </a:rPr>
              <a:t>：页表项中要设置的属性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实际调用</a:t>
            </a:r>
            <a:r>
              <a:rPr lang="en-US" altLang="zh-CN" dirty="0" err="1" smtClean="0">
                <a:latin typeface="宋体" pitchFamily="2" charset="-122"/>
              </a:rPr>
              <a:t>ioremap_nocache</a:t>
            </a:r>
            <a:r>
              <a:rPr lang="zh-CN" altLang="en-US" dirty="0" smtClean="0">
                <a:latin typeface="宋体" pitchFamily="2" charset="-122"/>
              </a:rPr>
              <a:t>，不使用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，直接访问被映射空间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ioremap_cache</a:t>
            </a: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WB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Write Back</a:t>
            </a:r>
            <a:r>
              <a:rPr lang="zh-CN" altLang="en-US" dirty="0" smtClean="0">
                <a:latin typeface="宋体" pitchFamily="2" charset="-122"/>
              </a:rPr>
              <a:t>）方式访问被映射空间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ioremap_wc</a:t>
            </a: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smtClean="0">
                <a:latin typeface="宋体" pitchFamily="2" charset="-122"/>
              </a:rPr>
              <a:t>write combining</a:t>
            </a:r>
            <a:r>
              <a:rPr lang="zh-CN" altLang="en-US" dirty="0" smtClean="0">
                <a:latin typeface="宋体" pitchFamily="2" charset="-122"/>
              </a:rPr>
              <a:t>方式访问被映射空间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 bwMode="auto">
          <a:xfrm>
            <a:off x="123825" y="1628775"/>
            <a:ext cx="928687" cy="5301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932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KB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左大括号 59"/>
          <p:cNvSpPr/>
          <p:nvPr/>
        </p:nvSpPr>
        <p:spPr bwMode="auto">
          <a:xfrm>
            <a:off x="769144" y="1533525"/>
            <a:ext cx="733425" cy="89535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-2381" y="6143625"/>
            <a:ext cx="881062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3G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左大括号 35"/>
          <p:cNvSpPr/>
          <p:nvPr/>
        </p:nvSpPr>
        <p:spPr bwMode="auto">
          <a:xfrm>
            <a:off x="728663" y="6000750"/>
            <a:ext cx="733425" cy="72390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292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0xBFFFFFFF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387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2292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0xC0000000=PAGE_OFFSET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19701" y="4962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err="1" smtClean="0"/>
              <a:t>high_memory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219700" y="4505325"/>
            <a:ext cx="392429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VMALLOC_START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219701" y="36004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0xFFBFE000=VMALLOC_END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210176" y="30861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0xFFC00000=PKMAP_BASE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200650" y="2162175"/>
            <a:ext cx="394334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0xFFF16000=FIXADDR_START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219701" y="12287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0xFFFFF000=FIXADDR_TOP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4668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位线性地址空间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6287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628776" y="5333999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area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14476" y="41624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malloc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address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638301" y="2514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k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map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address space</a:t>
            </a:r>
          </a:p>
          <a:p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永久映射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1638301" y="1590675"/>
            <a:ext cx="3524250" cy="8477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Fixed Virtual Address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1466850" y="1524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4763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466850" y="59817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476375" y="48291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476375" y="3914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466850" y="33909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1476375" y="52673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28575" y="5353050"/>
            <a:ext cx="881062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约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892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MB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左大括号 45"/>
          <p:cNvSpPr/>
          <p:nvPr/>
        </p:nvSpPr>
        <p:spPr bwMode="auto">
          <a:xfrm>
            <a:off x="731044" y="5257800"/>
            <a:ext cx="733425" cy="72390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381626" y="1666875"/>
            <a:ext cx="226694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kmap_atomic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400676" y="2562225"/>
            <a:ext cx="226694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kmap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0" y="3362325"/>
            <a:ext cx="881062" cy="3101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个页面</a:t>
            </a:r>
          </a:p>
        </p:txBody>
      </p:sp>
      <p:sp>
        <p:nvSpPr>
          <p:cNvPr id="50" name="左大括号 49"/>
          <p:cNvSpPr/>
          <p:nvPr/>
        </p:nvSpPr>
        <p:spPr bwMode="auto">
          <a:xfrm>
            <a:off x="711994" y="3390900"/>
            <a:ext cx="733425" cy="523875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362576" y="4029075"/>
            <a:ext cx="2266949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vmalloc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0" y="4837948"/>
            <a:ext cx="881062" cy="2537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8MB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3" name="左大括号 52"/>
          <p:cNvSpPr/>
          <p:nvPr/>
        </p:nvSpPr>
        <p:spPr bwMode="auto">
          <a:xfrm>
            <a:off x="711994" y="4810125"/>
            <a:ext cx="733425" cy="428625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9050" y="4076700"/>
            <a:ext cx="1042987" cy="5301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约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115MB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5" name="左大括号 54"/>
          <p:cNvSpPr/>
          <p:nvPr/>
        </p:nvSpPr>
        <p:spPr bwMode="auto">
          <a:xfrm>
            <a:off x="711994" y="3914775"/>
            <a:ext cx="733425" cy="89535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5725" y="2552700"/>
            <a:ext cx="928687" cy="5301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约</a:t>
            </a:r>
            <a:r>
              <a:rPr lang="en-US" altLang="zh-CN" sz="2000" dirty="0" smtClean="0"/>
              <a:t>3MB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左大括号 57"/>
          <p:cNvSpPr/>
          <p:nvPr/>
        </p:nvSpPr>
        <p:spPr bwMode="auto">
          <a:xfrm>
            <a:off x="731044" y="2457450"/>
            <a:ext cx="733425" cy="895350"/>
          </a:xfrm>
          <a:prstGeom prst="leftBrace">
            <a:avLst>
              <a:gd name="adj1" fmla="val 8333"/>
              <a:gd name="adj2" fmla="val 4907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类函数的主要任务和流程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根据</a:t>
            </a:r>
            <a:r>
              <a:rPr lang="en-US" altLang="zh-CN" dirty="0" smtClean="0">
                <a:latin typeface="宋体" pitchFamily="2" charset="-122"/>
              </a:rPr>
              <a:t>MTRR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PAT</a:t>
            </a:r>
            <a:r>
              <a:rPr lang="zh-CN" altLang="en-US" dirty="0" smtClean="0">
                <a:latin typeface="宋体" pitchFamily="2" charset="-122"/>
              </a:rPr>
              <a:t>，以及函数调用者请求的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类型等信息，确定最终的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类型，和页表项属性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可能存在与请求的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类型不兼容，而导致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类函数调用失败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比如请求的属性是</a:t>
            </a:r>
            <a:r>
              <a:rPr lang="en-US" altLang="zh-CN" dirty="0" smtClean="0">
                <a:latin typeface="宋体" pitchFamily="2" charset="-122"/>
              </a:rPr>
              <a:t>UC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</a:rPr>
              <a:t>WC</a:t>
            </a:r>
            <a:r>
              <a:rPr lang="zh-CN" altLang="en-US" dirty="0" smtClean="0">
                <a:latin typeface="宋体" pitchFamily="2" charset="-122"/>
              </a:rPr>
              <a:t>，而</a:t>
            </a:r>
            <a:r>
              <a:rPr lang="en-US" altLang="zh-CN" dirty="0" smtClean="0">
                <a:latin typeface="宋体" pitchFamily="2" charset="-122"/>
              </a:rPr>
              <a:t>MTRR</a:t>
            </a:r>
            <a:r>
              <a:rPr lang="zh-CN" altLang="en-US" dirty="0" smtClean="0">
                <a:latin typeface="宋体" pitchFamily="2" charset="-122"/>
              </a:rPr>
              <a:t>中设置的类型是</a:t>
            </a:r>
            <a:r>
              <a:rPr lang="en-US" altLang="zh-CN" dirty="0" smtClean="0">
                <a:latin typeface="宋体" pitchFamily="2" charset="-122"/>
              </a:rPr>
              <a:t>WB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找到满足大小要求的空闲线性地址区域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</a:t>
            </a:r>
            <a:r>
              <a:rPr lang="en-US" altLang="zh-CN" dirty="0" err="1" smtClean="0">
                <a:latin typeface="宋体" pitchFamily="2" charset="-122"/>
              </a:rPr>
              <a:t>init_mm</a:t>
            </a:r>
            <a:r>
              <a:rPr lang="zh-CN" altLang="en-US" dirty="0" smtClean="0">
                <a:latin typeface="宋体" pitchFamily="2" charset="-122"/>
              </a:rPr>
              <a:t>对应的页表，完成映射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dirty="0" err="1" smtClean="0">
                <a:latin typeface="宋体" pitchFamily="2" charset="-122"/>
              </a:rPr>
              <a:t>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解除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类函数建立的映射，需要调用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void 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r>
              <a:rPr lang="en-US" altLang="zh-CN" dirty="0" smtClean="0">
                <a:latin typeface="宋体" pitchFamily="2" charset="-122"/>
              </a:rPr>
              <a:t>(volatile void *</a:t>
            </a:r>
            <a:r>
              <a:rPr lang="en-US" altLang="zh-CN" dirty="0" err="1" smtClean="0">
                <a:latin typeface="宋体" pitchFamily="2" charset="-122"/>
              </a:rPr>
              <a:t>addr</a:t>
            </a:r>
            <a:r>
              <a:rPr lang="en-US" altLang="zh-CN" dirty="0" smtClean="0">
                <a:latin typeface="宋体" pitchFamily="2" charset="-122"/>
              </a:rPr>
              <a:t>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4.19</a:t>
            </a:r>
            <a:r>
              <a:rPr lang="zh-CN" altLang="en-US" dirty="0" smtClean="0">
                <a:latin typeface="宋体" pitchFamily="2" charset="-122"/>
              </a:rPr>
              <a:t>：同代码</a:t>
            </a:r>
            <a:r>
              <a:rPr lang="en-US" altLang="zh-CN" dirty="0" smtClean="0">
                <a:latin typeface="宋体" pitchFamily="2" charset="-122"/>
              </a:rPr>
              <a:t>2.10</a:t>
            </a:r>
            <a:r>
              <a:rPr lang="zh-CN" altLang="en-US" dirty="0" smtClean="0">
                <a:latin typeface="宋体" pitchFamily="2" charset="-122"/>
              </a:rPr>
              <a:t>，使用内核命令行保留一部分内存，使用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类函数为其建立线性地址映射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4.19</a:t>
            </a:r>
            <a:r>
              <a:rPr lang="zh-CN" altLang="en-US" dirty="0" smtClean="0">
                <a:latin typeface="宋体" pitchFamily="2" charset="-122"/>
              </a:rPr>
              <a:t>使用</a:t>
            </a:r>
            <a:r>
              <a:rPr lang="en-US" altLang="zh-CN" dirty="0" err="1" smtClean="0">
                <a:latin typeface="宋体" pitchFamily="2" charset="-122"/>
              </a:rPr>
              <a:t>ioremap_cache</a:t>
            </a:r>
            <a:r>
              <a:rPr lang="zh-CN" altLang="en-US" dirty="0" smtClean="0">
                <a:latin typeface="宋体" pitchFamily="2" charset="-122"/>
              </a:rPr>
              <a:t>，而不能使用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建立映射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当前系统对整个物理内存的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类型设为了</a:t>
            </a:r>
            <a:r>
              <a:rPr lang="en-US" altLang="zh-CN" dirty="0" smtClean="0">
                <a:latin typeface="宋体" pitchFamily="2" charset="-122"/>
              </a:rPr>
              <a:t>WB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被内核管控的页框，不能使用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类函数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基本数据结构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搜索空闲线性地址空间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err="1" smtClean="0">
                <a:latin typeface="宋体" pitchFamily="2" charset="-122"/>
              </a:rPr>
              <a:t>分配页框和建立映射</a:t>
            </a:r>
            <a:endParaRPr lang="en-US" altLang="zh-CN" dirty="0" err="1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vfree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vunmap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err="1" smtClean="0">
                <a:latin typeface="宋体" pitchFamily="2" charset="-122"/>
              </a:rPr>
              <a:t>iounmap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位物理地址空间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4.1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位）：查看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位中的分段值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内核线性地址空间管理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位内核线性地址空间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64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位内核线性地址空间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vmalloc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ioremap</a:t>
            </a:r>
            <a:r>
              <a:rPr lang="en-US" altLang="zh-CN" dirty="0" smtClean="0">
                <a:latin typeface="宋体" pitchFamily="2" charset="-122"/>
              </a:rPr>
              <a:t> space</a:t>
            </a:r>
            <a:r>
              <a:rPr lang="zh-CN" altLang="en-US" dirty="0" smtClean="0">
                <a:latin typeface="宋体" pitchFamily="2" charset="-122"/>
              </a:rPr>
              <a:t>管理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2574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26867</TotalTime>
  <Words>5196</Words>
  <Application>Microsoft Office PowerPoint</Application>
  <PresentationFormat>全屏显示(4:3)</PresentationFormat>
  <Paragraphs>568</Paragraphs>
  <Slides>63</Slides>
  <Notes>63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CDESIGNO</vt:lpstr>
      <vt:lpstr>Linux操作系统内核技术</vt:lpstr>
      <vt:lpstr>内核线性地址空间管理</vt:lpstr>
      <vt:lpstr>内核线性地址空间管理</vt:lpstr>
      <vt:lpstr>32位物理地址空间</vt:lpstr>
      <vt:lpstr>32位物理地址空间</vt:lpstr>
      <vt:lpstr>32位线性地址空间</vt:lpstr>
      <vt:lpstr>32位物理地址空间</vt:lpstr>
      <vt:lpstr>内核线性地址空间管理</vt:lpstr>
      <vt:lpstr>64位内核线性地址空间布局</vt:lpstr>
      <vt:lpstr>64位内核线性地址空间布局</vt:lpstr>
      <vt:lpstr>64位内核线性地址空间布局</vt:lpstr>
      <vt:lpstr>64位内核线性地址空间布局</vt:lpstr>
      <vt:lpstr>64位内核线性地址空间布局</vt:lpstr>
      <vt:lpstr>64位内核线性地址空间布局</vt:lpstr>
      <vt:lpstr>内核线性地址空间共享</vt:lpstr>
      <vt:lpstr>内核线性地址空间共享</vt:lpstr>
      <vt:lpstr>内核线性地址空间共享</vt:lpstr>
      <vt:lpstr>内核线性地址空间共享</vt:lpstr>
      <vt:lpstr>内核线性地址空间管理</vt:lpstr>
      <vt:lpstr>vmalloc/ioremap space管理</vt:lpstr>
      <vt:lpstr>64位内核线性地址空间布局</vt:lpstr>
      <vt:lpstr>vmalloc/ioremap space管理</vt:lpstr>
      <vt:lpstr>vmalloc/ioremap space管理</vt:lpstr>
      <vt:lpstr>基本数据结构</vt:lpstr>
      <vt:lpstr>基本数据结构</vt:lpstr>
      <vt:lpstr>基本数据结构</vt:lpstr>
      <vt:lpstr>基本数据结构</vt:lpstr>
      <vt:lpstr>基本数据结构</vt:lpstr>
      <vt:lpstr>基本数据结构</vt:lpstr>
      <vt:lpstr>vmalloc/ioremap space管理</vt:lpstr>
      <vt:lpstr>搜索空闲线性地址空间</vt:lpstr>
      <vt:lpstr>搜索空闲线性地址空间</vt:lpstr>
      <vt:lpstr>搜索空闲线性地址空间</vt:lpstr>
      <vt:lpstr>搜索空闲线性地址空间</vt:lpstr>
      <vt:lpstr>搜索空闲线性地址空间</vt:lpstr>
      <vt:lpstr>搜索空闲线性地址空间</vt:lpstr>
      <vt:lpstr>搜索空闲线性地址空间</vt:lpstr>
      <vt:lpstr>搜索空闲线性地址空间</vt:lpstr>
      <vt:lpstr>vmalloc/ioremap space管理</vt:lpstr>
      <vt:lpstr>分配页框和建立映射</vt:lpstr>
      <vt:lpstr>分配页框和建立映射</vt:lpstr>
      <vt:lpstr>分配页框和建立映射</vt:lpstr>
      <vt:lpstr>分配页框和建立映射</vt:lpstr>
      <vt:lpstr>分配页框和建立映射</vt:lpstr>
      <vt:lpstr>分配页框和建立映射</vt:lpstr>
      <vt:lpstr>分配页框和建立映射</vt:lpstr>
      <vt:lpstr>分配页框和建立映射</vt:lpstr>
      <vt:lpstr>vmalloc/ioremap space管理</vt:lpstr>
      <vt:lpstr>vmalloc和vfree</vt:lpstr>
      <vt:lpstr>vmalloc和vfree</vt:lpstr>
      <vt:lpstr>vmalloc和vfree</vt:lpstr>
      <vt:lpstr>vmalloc和vfree</vt:lpstr>
      <vt:lpstr>vmap和vunmap</vt:lpstr>
      <vt:lpstr>vmap和vunmap</vt:lpstr>
      <vt:lpstr>vmap和vunmap</vt:lpstr>
      <vt:lpstr>vmalloc/ioremap space管理</vt:lpstr>
      <vt:lpstr>ioremap和iounmap</vt:lpstr>
      <vt:lpstr>ioremap和iounmap</vt:lpstr>
      <vt:lpstr>ioremap和iounmap</vt:lpstr>
      <vt:lpstr>ioremap和iounmap</vt:lpstr>
      <vt:lpstr>ioremap和iounmap</vt:lpstr>
      <vt:lpstr>vmalloc/ioremap space管理</vt:lpstr>
      <vt:lpstr>内核线性地址空间管理</vt:lpstr>
    </vt:vector>
  </TitlesOfParts>
  <Company>UESTC108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Microsoft</cp:lastModifiedBy>
  <cp:revision>2277</cp:revision>
  <dcterms:created xsi:type="dcterms:W3CDTF">2000-01-15T01:57:56Z</dcterms:created>
  <dcterms:modified xsi:type="dcterms:W3CDTF">2016-03-05T07:22:42Z</dcterms:modified>
</cp:coreProperties>
</file>