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4"/>
  </p:notesMasterIdLst>
  <p:handoutMasterIdLst>
    <p:handoutMasterId r:id="rId85"/>
  </p:handoutMasterIdLst>
  <p:sldIdLst>
    <p:sldId id="256" r:id="rId2"/>
    <p:sldId id="487" r:id="rId3"/>
    <p:sldId id="491" r:id="rId4"/>
    <p:sldId id="492" r:id="rId5"/>
    <p:sldId id="493" r:id="rId6"/>
    <p:sldId id="588" r:id="rId7"/>
    <p:sldId id="499" r:id="rId8"/>
    <p:sldId id="506" r:id="rId9"/>
    <p:sldId id="507" r:id="rId10"/>
    <p:sldId id="508" r:id="rId11"/>
    <p:sldId id="510" r:id="rId12"/>
    <p:sldId id="511" r:id="rId13"/>
    <p:sldId id="512" r:id="rId14"/>
    <p:sldId id="611" r:id="rId15"/>
    <p:sldId id="513" r:id="rId16"/>
    <p:sldId id="514" r:id="rId17"/>
    <p:sldId id="589" r:id="rId18"/>
    <p:sldId id="515" r:id="rId19"/>
    <p:sldId id="516" r:id="rId20"/>
    <p:sldId id="517" r:id="rId21"/>
    <p:sldId id="518" r:id="rId22"/>
    <p:sldId id="519" r:id="rId23"/>
    <p:sldId id="522" r:id="rId24"/>
    <p:sldId id="523" r:id="rId25"/>
    <p:sldId id="609" r:id="rId26"/>
    <p:sldId id="524" r:id="rId27"/>
    <p:sldId id="590" r:id="rId28"/>
    <p:sldId id="591" r:id="rId29"/>
    <p:sldId id="604" r:id="rId30"/>
    <p:sldId id="612" r:id="rId31"/>
    <p:sldId id="599" r:id="rId32"/>
    <p:sldId id="592" r:id="rId33"/>
    <p:sldId id="606" r:id="rId34"/>
    <p:sldId id="593" r:id="rId35"/>
    <p:sldId id="607" r:id="rId36"/>
    <p:sldId id="610" r:id="rId37"/>
    <p:sldId id="594" r:id="rId38"/>
    <p:sldId id="595" r:id="rId39"/>
    <p:sldId id="596" r:id="rId40"/>
    <p:sldId id="601" r:id="rId41"/>
    <p:sldId id="597" r:id="rId42"/>
    <p:sldId id="600" r:id="rId43"/>
    <p:sldId id="602" r:id="rId44"/>
    <p:sldId id="603" r:id="rId45"/>
    <p:sldId id="598" r:id="rId46"/>
    <p:sldId id="608" r:id="rId47"/>
    <p:sldId id="525" r:id="rId48"/>
    <p:sldId id="521" r:id="rId49"/>
    <p:sldId id="605" r:id="rId50"/>
    <p:sldId id="527" r:id="rId51"/>
    <p:sldId id="528" r:id="rId52"/>
    <p:sldId id="529" r:id="rId53"/>
    <p:sldId id="531" r:id="rId54"/>
    <p:sldId id="561" r:id="rId55"/>
    <p:sldId id="562" r:id="rId56"/>
    <p:sldId id="615" r:id="rId57"/>
    <p:sldId id="616" r:id="rId58"/>
    <p:sldId id="617" r:id="rId59"/>
    <p:sldId id="563" r:id="rId60"/>
    <p:sldId id="618" r:id="rId61"/>
    <p:sldId id="613" r:id="rId62"/>
    <p:sldId id="568" r:id="rId63"/>
    <p:sldId id="569" r:id="rId64"/>
    <p:sldId id="570" r:id="rId65"/>
    <p:sldId id="571" r:id="rId66"/>
    <p:sldId id="614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579" r:id="rId75"/>
    <p:sldId id="580" r:id="rId76"/>
    <p:sldId id="581" r:id="rId77"/>
    <p:sldId id="582" r:id="rId78"/>
    <p:sldId id="583" r:id="rId79"/>
    <p:sldId id="584" r:id="rId80"/>
    <p:sldId id="585" r:id="rId81"/>
    <p:sldId id="586" r:id="rId82"/>
    <p:sldId id="587" r:id="rId8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  <a:srgbClr val="D0D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94" autoAdjust="0"/>
  </p:normalViewPr>
  <p:slideViewPr>
    <p:cSldViewPr snapToGrid="0">
      <p:cViewPr>
        <p:scale>
          <a:sx n="75" d="100"/>
          <a:sy n="75" d="100"/>
        </p:scale>
        <p:origin x="-16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698" y="-101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4762382-127E-43AC-9097-35DA3139D67F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Sometimes need parallelism for a single job, and processes are very expensive – to start, switch between, and to communicate between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ln/>
        </p:spPr>
        <p:txBody>
          <a:bodyPr/>
          <a:lstStyle/>
          <a:p>
            <a:fld id="{1F5BED68-50C5-4E54-A663-C5D73AB85F60}" type="slidenum">
              <a:rPr lang="en-US"/>
              <a:pPr/>
              <a:t>22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ln/>
        </p:spPr>
        <p:txBody>
          <a:bodyPr/>
          <a:lstStyle/>
          <a:p>
            <a:fld id="{73611BB1-19C3-4896-B530-55B916900660}" type="slidenum">
              <a:rPr lang="en-US"/>
              <a:pPr/>
              <a:t>26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ln/>
        </p:spPr>
        <p:txBody>
          <a:bodyPr/>
          <a:lstStyle/>
          <a:p>
            <a:fld id="{7DD47352-526E-47D9-8412-A85B9A69CEA4}" type="slidenum">
              <a:rPr lang="en-US"/>
              <a:pPr/>
              <a:t>31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C65A6-2488-462F-BE48-A2A8193F0C2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443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75EAD-A754-4B02-ABED-B1C8DDF99B7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095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1" y="4664340"/>
            <a:ext cx="5715728" cy="172694"/>
          </a:xfrm>
          <a:ln/>
        </p:spPr>
        <p:txBody>
          <a:bodyPr lIns="0" tIns="0" rIns="0" bIns="0">
            <a:spAutoFit/>
          </a:bodyPr>
          <a:lstStyle/>
          <a:p>
            <a:pPr defTabSz="462229">
              <a:lnSpc>
                <a:spcPct val="93000"/>
              </a:lnSpc>
              <a:spcBef>
                <a:spcPct val="0"/>
              </a:spcBef>
              <a:tabLst>
                <a:tab pos="0" algn="l"/>
                <a:tab pos="462229" algn="l"/>
                <a:tab pos="924458" algn="l"/>
                <a:tab pos="1386688" algn="l"/>
                <a:tab pos="1848917" algn="l"/>
                <a:tab pos="2311146" algn="l"/>
                <a:tab pos="2773375" algn="l"/>
                <a:tab pos="3235604" algn="l"/>
                <a:tab pos="3697834" algn="l"/>
                <a:tab pos="4160063" algn="l"/>
                <a:tab pos="4622292" algn="l"/>
                <a:tab pos="5084521" algn="l"/>
                <a:tab pos="5546750" algn="l"/>
                <a:tab pos="6008980" algn="l"/>
                <a:tab pos="6471209" algn="l"/>
                <a:tab pos="6933438" algn="l"/>
                <a:tab pos="7395667" algn="l"/>
                <a:tab pos="7857896" algn="l"/>
                <a:tab pos="8320126" algn="l"/>
                <a:tab pos="8782355" algn="l"/>
                <a:tab pos="9244584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ln/>
        </p:spPr>
        <p:txBody>
          <a:bodyPr/>
          <a:lstStyle/>
          <a:p>
            <a:fld id="{BCBE8689-3E8C-4297-ACD4-7322D629AE67}" type="slidenum">
              <a:rPr lang="en-US"/>
              <a:pPr/>
              <a:t>51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ln/>
        </p:spPr>
        <p:txBody>
          <a:bodyPr/>
          <a:lstStyle/>
          <a:p>
            <a:fld id="{764E0BB8-F3E5-44FA-A238-52351AC8A1E6}" type="slidenum">
              <a:rPr lang="en-US"/>
              <a:pPr/>
              <a:t>52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8101" y="8829966"/>
            <a:ext cx="2982119" cy="464820"/>
          </a:xfrm>
          <a:prstGeom prst="rect">
            <a:avLst/>
          </a:prstGeom>
          <a:ln/>
        </p:spPr>
        <p:txBody>
          <a:bodyPr/>
          <a:lstStyle/>
          <a:p>
            <a:fld id="{C2BB1C10-D7B3-42F9-AD80-531989343492}" type="slidenum">
              <a:rPr lang="en-US"/>
              <a:pPr/>
              <a:t>53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07F1F-B5A2-4E38-A930-B416568152A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177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1" y="4664340"/>
            <a:ext cx="5715728" cy="172694"/>
          </a:xfrm>
          <a:ln/>
        </p:spPr>
        <p:txBody>
          <a:bodyPr lIns="0" tIns="0" rIns="0" bIns="0">
            <a:spAutoFit/>
          </a:bodyPr>
          <a:lstStyle/>
          <a:p>
            <a:pPr marL="203831" indent="-203831" defTabSz="462229">
              <a:lnSpc>
                <a:spcPct val="93000"/>
              </a:lnSpc>
              <a:spcBef>
                <a:spcPct val="0"/>
              </a:spcBef>
              <a:tabLst>
                <a:tab pos="203831" algn="l"/>
                <a:tab pos="666060" algn="l"/>
                <a:tab pos="1128289" algn="l"/>
                <a:tab pos="1590518" algn="l"/>
                <a:tab pos="2052748" algn="l"/>
                <a:tab pos="2514977" algn="l"/>
                <a:tab pos="2977206" algn="l"/>
                <a:tab pos="3439435" algn="l"/>
                <a:tab pos="3901664" algn="l"/>
                <a:tab pos="4363894" algn="l"/>
                <a:tab pos="4826123" algn="l"/>
                <a:tab pos="5288352" algn="l"/>
                <a:tab pos="5750581" algn="l"/>
                <a:tab pos="6212810" algn="l"/>
                <a:tab pos="6675040" algn="l"/>
                <a:tab pos="7137269" algn="l"/>
                <a:tab pos="7599498" algn="l"/>
                <a:tab pos="8061727" algn="l"/>
                <a:tab pos="8523956" algn="l"/>
                <a:tab pos="8986186" algn="l"/>
                <a:tab pos="9448415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0C693-0AD4-4633-A0E8-38A5F7D0A4A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198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0D338-1AAB-4CD8-BAA8-8C1F01A2124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0D338-1AAB-4CD8-BAA8-8C1F01A2124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0D338-1AAB-4CD8-BAA8-8C1F01A2124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0D338-1AAB-4CD8-BAA8-8C1F01A2124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0D338-1AAB-4CD8-BAA8-8C1F01A21249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218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0929B-9664-4DF6-8CA3-D0C6F22BB676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525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0929B-9664-4DF6-8CA3-D0C6F22BB676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525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02DAC-9AB9-47F1-9F12-9365171594D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5462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E5E16-EE33-446E-BC05-92E69672BF0A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5872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1" y="4664340"/>
            <a:ext cx="5715728" cy="172694"/>
          </a:xfrm>
          <a:ln/>
        </p:spPr>
        <p:txBody>
          <a:bodyPr lIns="0" tIns="0" rIns="0" bIns="0">
            <a:spAutoFit/>
          </a:bodyPr>
          <a:lstStyle/>
          <a:p>
            <a:pPr defTabSz="462229">
              <a:lnSpc>
                <a:spcPct val="93000"/>
              </a:lnSpc>
              <a:spcBef>
                <a:spcPct val="0"/>
              </a:spcBef>
              <a:tabLst>
                <a:tab pos="0" algn="l"/>
                <a:tab pos="462229" algn="l"/>
                <a:tab pos="924458" algn="l"/>
                <a:tab pos="1386688" algn="l"/>
                <a:tab pos="1848917" algn="l"/>
                <a:tab pos="2311146" algn="l"/>
                <a:tab pos="2773375" algn="l"/>
                <a:tab pos="3235604" algn="l"/>
                <a:tab pos="3697834" algn="l"/>
                <a:tab pos="4160063" algn="l"/>
                <a:tab pos="4622292" algn="l"/>
                <a:tab pos="5084521" algn="l"/>
                <a:tab pos="5546750" algn="l"/>
                <a:tab pos="6008980" algn="l"/>
                <a:tab pos="6471209" algn="l"/>
                <a:tab pos="6933438" algn="l"/>
                <a:tab pos="7395667" algn="l"/>
                <a:tab pos="7857896" algn="l"/>
                <a:tab pos="8320126" algn="l"/>
                <a:tab pos="8782355" algn="l"/>
                <a:tab pos="9244584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5B26A2-B518-485B-A7F9-5976923B1876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566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3A07D-6023-4A2E-BF91-F71D8E93977C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628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6303C-A0B5-4C26-B51B-820ACE8C077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1366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492241" y="4664340"/>
            <a:ext cx="5715728" cy="343427"/>
          </a:xfrm>
          <a:noFill/>
          <a:ln/>
        </p:spPr>
        <p:txBody>
          <a:bodyPr lIns="0" tIns="0" rIns="0" bIns="0">
            <a:spAutoFit/>
          </a:bodyPr>
          <a:lstStyle/>
          <a:p>
            <a:pPr marL="203831" indent="-203831" defTabSz="462229">
              <a:lnSpc>
                <a:spcPct val="93000"/>
              </a:lnSpc>
              <a:spcBef>
                <a:spcPct val="0"/>
              </a:spcBef>
              <a:tabLst>
                <a:tab pos="203831" algn="l"/>
                <a:tab pos="666060" algn="l"/>
                <a:tab pos="1128289" algn="l"/>
                <a:tab pos="1590518" algn="l"/>
                <a:tab pos="2052748" algn="l"/>
                <a:tab pos="2514977" algn="l"/>
                <a:tab pos="2977206" algn="l"/>
                <a:tab pos="3439435" algn="l"/>
                <a:tab pos="3901664" algn="l"/>
                <a:tab pos="4363894" algn="l"/>
                <a:tab pos="4826123" algn="l"/>
                <a:tab pos="5288352" algn="l"/>
                <a:tab pos="5750581" algn="l"/>
                <a:tab pos="6212810" algn="l"/>
                <a:tab pos="6675040" algn="l"/>
                <a:tab pos="7137269" algn="l"/>
                <a:tab pos="7599498" algn="l"/>
                <a:tab pos="8061727" algn="l"/>
                <a:tab pos="8523956" algn="l"/>
                <a:tab pos="8986186" algn="l"/>
                <a:tab pos="9448415" algn="l"/>
              </a:tabLst>
            </a:pPr>
            <a:endParaRPr lang="en-GB" dirty="0"/>
          </a:p>
          <a:p>
            <a:pPr marL="203831" indent="-203831" defTabSz="462229">
              <a:lnSpc>
                <a:spcPct val="93000"/>
              </a:lnSpc>
              <a:spcBef>
                <a:spcPct val="0"/>
              </a:spcBef>
              <a:tabLst>
                <a:tab pos="203831" algn="l"/>
                <a:tab pos="666060" algn="l"/>
                <a:tab pos="1128289" algn="l"/>
                <a:tab pos="1590518" algn="l"/>
                <a:tab pos="2052748" algn="l"/>
                <a:tab pos="2514977" algn="l"/>
                <a:tab pos="2977206" algn="l"/>
                <a:tab pos="3439435" algn="l"/>
                <a:tab pos="3901664" algn="l"/>
                <a:tab pos="4363894" algn="l"/>
                <a:tab pos="4826123" algn="l"/>
                <a:tab pos="5288352" algn="l"/>
                <a:tab pos="5750581" algn="l"/>
                <a:tab pos="6212810" algn="l"/>
                <a:tab pos="6675040" algn="l"/>
                <a:tab pos="7137269" algn="l"/>
                <a:tab pos="7599498" algn="l"/>
                <a:tab pos="8061727" algn="l"/>
                <a:tab pos="8523956" algn="l"/>
                <a:tab pos="8986186" algn="l"/>
                <a:tab pos="9448415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76957-A6FF-41B3-AFCE-C5235AB0CC4D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157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54601-5AC7-4B48-A29C-376B06FC2D3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464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1" y="4664340"/>
            <a:ext cx="5715728" cy="172694"/>
          </a:xfrm>
          <a:ln/>
        </p:spPr>
        <p:txBody>
          <a:bodyPr lIns="0" tIns="0" rIns="0" bIns="0">
            <a:spAutoFit/>
          </a:bodyPr>
          <a:lstStyle/>
          <a:p>
            <a:pPr marL="203831" indent="-203831" defTabSz="462229">
              <a:lnSpc>
                <a:spcPct val="93000"/>
              </a:lnSpc>
              <a:spcBef>
                <a:spcPct val="0"/>
              </a:spcBef>
              <a:tabLst>
                <a:tab pos="203831" algn="l"/>
                <a:tab pos="666060" algn="l"/>
                <a:tab pos="1128289" algn="l"/>
                <a:tab pos="1590518" algn="l"/>
                <a:tab pos="2052748" algn="l"/>
                <a:tab pos="2514977" algn="l"/>
                <a:tab pos="2977206" algn="l"/>
                <a:tab pos="3439435" algn="l"/>
                <a:tab pos="3901664" algn="l"/>
                <a:tab pos="4363894" algn="l"/>
                <a:tab pos="4826123" algn="l"/>
                <a:tab pos="5288352" algn="l"/>
                <a:tab pos="5750581" algn="l"/>
                <a:tab pos="6212810" algn="l"/>
                <a:tab pos="6675040" algn="l"/>
                <a:tab pos="7137269" algn="l"/>
                <a:tab pos="7599498" algn="l"/>
                <a:tab pos="8061727" algn="l"/>
                <a:tab pos="8523956" algn="l"/>
                <a:tab pos="8986186" algn="l"/>
                <a:tab pos="9448415" algn="l"/>
              </a:tabLst>
            </a:pPr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42DA1-9ED5-474B-AFF9-3DBC7F006C5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4848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BFB0A-FAC5-4C87-8826-B522C9927EE1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3005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6C7EC-32E4-4F01-B201-1585488ABC8A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320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C04EA-C400-4F25-BE80-F168AB899503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341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0469F-DC3F-4A3F-AA90-02D143B843AD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361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7A69F-9A8B-432E-B359-DA09DABE38F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382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57387-3F1A-498B-BF06-D8D06A24893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402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A278D-6CF0-4185-B994-8A08538E1D39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821995" y="329248"/>
            <a:ext cx="5049849" cy="39525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446" tIns="46223" rIns="92446" bIns="46223" anchor="ctr"/>
          <a:lstStyle/>
          <a:p>
            <a:endParaRPr lang="zh-CN" altLang="en-US"/>
          </a:p>
        </p:txBody>
      </p:sp>
      <p:sp>
        <p:nvSpPr>
          <p:cNvPr id="1116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492242" y="4664340"/>
            <a:ext cx="5704576" cy="4377055"/>
          </a:xfrm>
          <a:ln/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74638"/>
            <a:ext cx="8260080" cy="741362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300720" cy="50901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Linux Kernel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3: 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Process &amp; Thread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Properties of this simple multiprogramming technique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All virtual CPUs share same non-CPU resources</a:t>
            </a:r>
          </a:p>
          <a:p>
            <a:pPr lvl="1"/>
            <a:r>
              <a:rPr lang="en-US" smtClean="0"/>
              <a:t>I/O devices the same</a:t>
            </a:r>
          </a:p>
          <a:p>
            <a:pPr lvl="1"/>
            <a:r>
              <a:rPr lang="en-US" smtClean="0"/>
              <a:t>Memory the same</a:t>
            </a:r>
          </a:p>
          <a:p>
            <a:r>
              <a:rPr lang="en-US" smtClean="0"/>
              <a:t>Consequence of sharing:</a:t>
            </a:r>
          </a:p>
          <a:p>
            <a:pPr lvl="1"/>
            <a:r>
              <a:rPr lang="en-US" smtClean="0"/>
              <a:t>Each thread can access the data of every other thread (good for sharing, bad for protection)</a:t>
            </a:r>
          </a:p>
          <a:p>
            <a:pPr lvl="1"/>
            <a:r>
              <a:rPr lang="en-US" smtClean="0"/>
              <a:t>Threads can share instructions</a:t>
            </a:r>
            <a:br>
              <a:rPr lang="en-US" smtClean="0"/>
            </a:br>
            <a:r>
              <a:rPr lang="en-US" smtClean="0"/>
              <a:t>(good for sharing, bad for protection)</a:t>
            </a:r>
          </a:p>
          <a:p>
            <a:pPr lvl="1"/>
            <a:r>
              <a:rPr lang="en-US" smtClean="0"/>
              <a:t>Can threads overwrite OS functions? </a:t>
            </a:r>
          </a:p>
          <a:p>
            <a:r>
              <a:rPr lang="en-US" smtClean="0"/>
              <a:t>This (unprotected) model common in:</a:t>
            </a:r>
          </a:p>
          <a:p>
            <a:pPr lvl="1"/>
            <a:r>
              <a:rPr lang="en-US" smtClean="0"/>
              <a:t>Embedded applications</a:t>
            </a:r>
          </a:p>
          <a:p>
            <a:pPr lvl="1"/>
            <a:r>
              <a:rPr lang="en-US" smtClean="0"/>
              <a:t>Windows 3.1/Machintosh (switch only with yield)</a:t>
            </a:r>
          </a:p>
          <a:p>
            <a:pPr lvl="1"/>
            <a:r>
              <a:rPr lang="en-US" smtClean="0"/>
              <a:t>Windows 95—ME? (switch with both yield and timer)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14509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7" name="Picture 5" descr="hyperthread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2862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92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Modern Technique: SMT/</a:t>
            </a:r>
            <a:r>
              <a:rPr lang="en-US" sz="3200" dirty="0" err="1" smtClean="0"/>
              <a:t>Hyperthreading</a:t>
            </a:r>
            <a:endParaRPr lang="en-US" sz="3200" dirty="0" smtClean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Hardware technique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Exploit natural properties</a:t>
            </a:r>
            <a:br>
              <a:rPr lang="en-US" dirty="0" smtClean="0"/>
            </a:br>
            <a:r>
              <a:rPr lang="en-US" dirty="0" smtClean="0"/>
              <a:t>of superscalar processors</a:t>
            </a:r>
            <a:br>
              <a:rPr lang="en-US" dirty="0" smtClean="0"/>
            </a:br>
            <a:r>
              <a:rPr lang="en-US" dirty="0" smtClean="0"/>
              <a:t>to provide illusion of </a:t>
            </a:r>
            <a:br>
              <a:rPr lang="en-US" dirty="0" smtClean="0"/>
            </a:br>
            <a:r>
              <a:rPr lang="en-US" dirty="0" smtClean="0"/>
              <a:t>multiple processors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Higher utilization of </a:t>
            </a:r>
            <a:br>
              <a:rPr lang="en-US" dirty="0" smtClean="0"/>
            </a:br>
            <a:r>
              <a:rPr lang="en-US" dirty="0" smtClean="0"/>
              <a:t>processor resources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Can schedule each thread</a:t>
            </a:r>
            <a:br>
              <a:rPr lang="en-US" dirty="0" smtClean="0"/>
            </a:br>
            <a:r>
              <a:rPr lang="en-US" dirty="0" smtClean="0"/>
              <a:t>as if were separate CPU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However, not linear</a:t>
            </a:r>
            <a:br>
              <a:rPr lang="en-US" dirty="0" smtClean="0"/>
            </a:br>
            <a:r>
              <a:rPr lang="en-US" dirty="0" smtClean="0"/>
              <a:t>speedup!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have multiprocessor,</a:t>
            </a:r>
            <a:br>
              <a:rPr lang="en-US" dirty="0" smtClean="0"/>
            </a:br>
            <a:r>
              <a:rPr lang="en-US" dirty="0" smtClean="0"/>
              <a:t>should schedule each</a:t>
            </a:r>
            <a:br>
              <a:rPr lang="en-US" dirty="0" smtClean="0"/>
            </a:br>
            <a:r>
              <a:rPr lang="en-US" dirty="0" smtClean="0"/>
              <a:t>processor first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Original technique called “Simultaneous Multithreading”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See http://www.cs.washington.edu/research/smt/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Alpha, SPARC, Pentium 4 (“</a:t>
            </a:r>
            <a:r>
              <a:rPr lang="en-US" dirty="0" err="1" smtClean="0"/>
              <a:t>Hyperthreading</a:t>
            </a:r>
            <a:r>
              <a:rPr lang="en-US" dirty="0" smtClean="0"/>
              <a:t>”), Power 5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238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protect threads from one another?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457200" indent="-457200"/>
            <a:r>
              <a:rPr lang="en-US" dirty="0" smtClean="0"/>
              <a:t>Need three important things:</a:t>
            </a:r>
          </a:p>
          <a:p>
            <a:pPr marL="876300" lvl="1" indent="-419100">
              <a:buFontTx/>
              <a:buAutoNum type="arabicPeriod"/>
            </a:pPr>
            <a:r>
              <a:rPr lang="en-US" dirty="0" smtClean="0"/>
              <a:t>Protection of memory</a:t>
            </a:r>
          </a:p>
          <a:p>
            <a:pPr marL="1295400" lvl="2" indent="-381000"/>
            <a:r>
              <a:rPr lang="en-US" dirty="0" smtClean="0"/>
              <a:t>Every task does not have access to all memory</a:t>
            </a:r>
          </a:p>
          <a:p>
            <a:pPr marL="876300" lvl="1" indent="-419100">
              <a:buFontTx/>
              <a:buAutoNum type="arabicPeriod"/>
            </a:pPr>
            <a:r>
              <a:rPr lang="en-US" dirty="0" smtClean="0"/>
              <a:t>Protection of I/O devices</a:t>
            </a:r>
          </a:p>
          <a:p>
            <a:pPr marL="1295400" lvl="2" indent="-381000"/>
            <a:r>
              <a:rPr lang="en-US" dirty="0" smtClean="0"/>
              <a:t>Every task does not have access to every device</a:t>
            </a:r>
          </a:p>
          <a:p>
            <a:pPr marL="876300" lvl="1" indent="-419100">
              <a:buFontTx/>
              <a:buAutoNum type="arabicPeriod"/>
            </a:pPr>
            <a:r>
              <a:rPr lang="en-US" dirty="0" smtClean="0"/>
              <a:t>Protection of Access to Processor:</a:t>
            </a:r>
            <a:br>
              <a:rPr lang="en-US" dirty="0" smtClean="0"/>
            </a:br>
            <a:r>
              <a:rPr lang="en-US" dirty="0" smtClean="0"/>
              <a:t>Preemptive switching from task to task</a:t>
            </a:r>
          </a:p>
          <a:p>
            <a:pPr marL="1295400" lvl="2" indent="-381000"/>
            <a:r>
              <a:rPr lang="en-US" dirty="0" smtClean="0"/>
              <a:t>Use of timer</a:t>
            </a:r>
          </a:p>
          <a:p>
            <a:pPr marL="1295400" lvl="2" indent="-381000"/>
            <a:r>
              <a:rPr lang="en-US" dirty="0" smtClean="0"/>
              <a:t>Must not be possible to disable timer from </a:t>
            </a:r>
            <a:r>
              <a:rPr lang="en-US" dirty="0" err="1" smtClean="0"/>
              <a:t>usercode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932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72200" y="1295400"/>
            <a:ext cx="2646363" cy="4340225"/>
            <a:chOff x="3600" y="576"/>
            <a:chExt cx="1589" cy="2541"/>
          </a:xfrm>
        </p:grpSpPr>
        <p:pic>
          <p:nvPicPr>
            <p:cNvPr id="184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7092" t="1192" r="27121" b="1192"/>
            <a:stretch>
              <a:fillRect/>
            </a:stretch>
          </p:blipFill>
          <p:spPr bwMode="auto">
            <a:xfrm>
              <a:off x="3600" y="576"/>
              <a:ext cx="1589" cy="2541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 rot="5400000">
              <a:off x="2788" y="1643"/>
              <a:ext cx="199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200"/>
                <a:t>Program Address Space</a:t>
              </a:r>
            </a:p>
          </p:txBody>
        </p:sp>
      </p:grp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Program’s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5867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Address space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smtClean="0"/>
              <a:t>the set of accessible addresses + state associated with them:</a:t>
            </a:r>
          </a:p>
          <a:p>
            <a:pPr lvl="1"/>
            <a:r>
              <a:rPr lang="en-US" smtClean="0"/>
              <a:t>For a 32-bit processor there are 2</a:t>
            </a:r>
            <a:r>
              <a:rPr lang="en-US" baseline="30000" smtClean="0"/>
              <a:t>32</a:t>
            </a:r>
            <a:r>
              <a:rPr lang="en-US" smtClean="0"/>
              <a:t> = 4 billion addresses</a:t>
            </a:r>
          </a:p>
          <a:p>
            <a:r>
              <a:rPr lang="en-US" smtClean="0"/>
              <a:t>What happens when you read or write to an address?</a:t>
            </a:r>
          </a:p>
          <a:p>
            <a:pPr lvl="1"/>
            <a:r>
              <a:rPr lang="en-US" smtClean="0"/>
              <a:t>Perhaps Nothing</a:t>
            </a:r>
          </a:p>
          <a:p>
            <a:pPr lvl="1"/>
            <a:r>
              <a:rPr lang="en-US" smtClean="0"/>
              <a:t>Perhaps acts like regular memory</a:t>
            </a:r>
          </a:p>
          <a:p>
            <a:pPr lvl="1"/>
            <a:r>
              <a:rPr lang="en-US" smtClean="0"/>
              <a:t>Perhaps ignores writes</a:t>
            </a:r>
          </a:p>
          <a:p>
            <a:pPr lvl="1"/>
            <a:r>
              <a:rPr lang="en-US" smtClean="0"/>
              <a:t>Perhaps causes I/O operation</a:t>
            </a:r>
          </a:p>
          <a:p>
            <a:pPr lvl="2"/>
            <a:r>
              <a:rPr lang="en-US" smtClean="0"/>
              <a:t>(Memory-mapped I/O)</a:t>
            </a:r>
          </a:p>
          <a:p>
            <a:pPr lvl="1"/>
            <a:r>
              <a:rPr lang="en-US" smtClean="0"/>
              <a:t>Perhaps causes exception (fault)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63275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pitchFamily="2" charset="-122"/>
              </a:rPr>
              <a:t>A p</a:t>
            </a:r>
            <a:r>
              <a:rPr lang="en-US" altLang="zh-CN" sz="3600" dirty="0" smtClean="0">
                <a:ea typeface="宋体" pitchFamily="2" charset="-122"/>
              </a:rPr>
              <a:t>rocess’s </a:t>
            </a:r>
            <a:r>
              <a:rPr lang="en-US" altLang="zh-CN" sz="3600" dirty="0">
                <a:ea typeface="宋体" pitchFamily="2" charset="-122"/>
              </a:rPr>
              <a:t>virtual-memory layout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76600" y="1524000"/>
            <a:ext cx="2895600" cy="4724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b="1">
              <a:ea typeface="宋体" pitchFamily="2" charset="-122"/>
            </a:endParaRPr>
          </a:p>
          <a:p>
            <a:pPr algn="ctr"/>
            <a:endParaRPr lang="en-US" altLang="zh-CN" b="1">
              <a:ea typeface="宋体" pitchFamily="2" charset="-122"/>
            </a:endParaRPr>
          </a:p>
          <a:p>
            <a:pPr algn="ctr"/>
            <a:r>
              <a:rPr lang="en-US" altLang="zh-CN" b="1">
                <a:ea typeface="宋体" pitchFamily="2" charset="-122"/>
              </a:rPr>
              <a:t>User space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76600" y="1524000"/>
            <a:ext cx="2895600" cy="1295400"/>
          </a:xfrm>
          <a:prstGeom prst="rect">
            <a:avLst/>
          </a:prstGeom>
          <a:solidFill>
            <a:srgbClr val="FFFF6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Kernel space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76600" y="2971800"/>
            <a:ext cx="2895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User-mode stack-area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505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810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114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419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029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638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943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276600" y="5410200"/>
            <a:ext cx="2895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Task’s code and data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685800" y="2819400"/>
            <a:ext cx="800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66800" y="1905000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Privilege-level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66800" y="4343400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Privilege-level 3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553200" y="1598613"/>
            <a:ext cx="2051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process descriptor</a:t>
            </a:r>
          </a:p>
          <a:p>
            <a:r>
              <a:rPr lang="en-US" altLang="zh-CN">
                <a:ea typeface="宋体" pitchFamily="2" charset="-122"/>
              </a:rPr>
              <a:t>           and</a:t>
            </a:r>
          </a:p>
          <a:p>
            <a:r>
              <a:rPr lang="en-US" altLang="zh-CN">
                <a:ea typeface="宋体" pitchFamily="2" charset="-122"/>
              </a:rPr>
              <a:t>kernel-mode stack</a:t>
            </a: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5867400" y="2514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276600" y="4648200"/>
            <a:ext cx="2895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Shared runtime-libraries</a:t>
            </a:r>
          </a:p>
        </p:txBody>
      </p:sp>
    </p:spTree>
    <p:extLst>
      <p:ext uri="{BB962C8B-B14F-4D97-AF65-F5344CB8AC3E}">
        <p14:creationId xmlns="" xmlns:p14="http://schemas.microsoft.com/office/powerpoint/2010/main" val="40861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5775325" y="124015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2879725" y="116395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00" y="106680"/>
            <a:ext cx="83058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Providing Illusion of Separate Address Space Switch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062038" y="3162618"/>
            <a:ext cx="11795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sz="2000"/>
              <a:t>Prog 1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Virtual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Address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Space 1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640513" y="3197543"/>
            <a:ext cx="11795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sz="2000"/>
              <a:t>Prog 2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Virtual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Address</a:t>
            </a:r>
          </a:p>
          <a:p>
            <a:pPr algn="ctr"/>
            <a:r>
              <a:rPr lang="en-US" sz="2000">
                <a:solidFill>
                  <a:schemeClr val="hlink"/>
                </a:solidFill>
              </a:rPr>
              <a:t>Space 2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50925" y="1087755"/>
            <a:ext cx="1295400" cy="1828800"/>
            <a:chOff x="672" y="672"/>
            <a:chExt cx="816" cy="1152"/>
          </a:xfrm>
        </p:grpSpPr>
        <p:sp>
          <p:nvSpPr>
            <p:cNvPr id="19499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Code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Data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Heap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Stack</a:t>
              </a:r>
            </a:p>
          </p:txBody>
        </p:sp>
        <p:sp>
          <p:nvSpPr>
            <p:cNvPr id="19500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537325" y="1163955"/>
            <a:ext cx="1295400" cy="1828800"/>
            <a:chOff x="672" y="672"/>
            <a:chExt cx="816" cy="1152"/>
          </a:xfrm>
        </p:grpSpPr>
        <p:sp>
          <p:nvSpPr>
            <p:cNvPr id="19495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Code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Data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Heap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sz="2400"/>
                <a:t>Stack</a:t>
              </a:r>
            </a:p>
          </p:txBody>
        </p:sp>
        <p:sp>
          <p:nvSpPr>
            <p:cNvPr id="19496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70325" y="1011555"/>
            <a:ext cx="1295400" cy="5334000"/>
            <a:chOff x="2448" y="624"/>
            <a:chExt cx="816" cy="3360"/>
          </a:xfrm>
        </p:grpSpPr>
        <p:sp>
          <p:nvSpPr>
            <p:cNvPr id="19484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Data 2</a:t>
              </a:r>
            </a:p>
          </p:txBody>
        </p:sp>
        <p:sp>
          <p:nvSpPr>
            <p:cNvPr id="19485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Stack 1</a:t>
              </a:r>
            </a:p>
          </p:txBody>
        </p:sp>
        <p:sp>
          <p:nvSpPr>
            <p:cNvPr id="19486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Heap 1</a:t>
              </a:r>
            </a:p>
          </p:txBody>
        </p:sp>
        <p:sp>
          <p:nvSpPr>
            <p:cNvPr id="19487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OS heap &amp; </a:t>
              </a:r>
            </a:p>
            <a:p>
              <a:pPr algn="ctr" eaLnBrk="0" hangingPunct="0"/>
              <a:r>
                <a:rPr lang="en-US"/>
                <a:t>Stacks</a:t>
              </a:r>
            </a:p>
          </p:txBody>
        </p:sp>
        <p:sp>
          <p:nvSpPr>
            <p:cNvPr id="19488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Code 1</a:t>
              </a:r>
            </a:p>
          </p:txBody>
        </p:sp>
        <p:sp>
          <p:nvSpPr>
            <p:cNvPr id="19489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Stack 2</a:t>
              </a:r>
            </a:p>
          </p:txBody>
        </p:sp>
        <p:sp>
          <p:nvSpPr>
            <p:cNvPr id="19490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Data 1</a:t>
              </a:r>
            </a:p>
          </p:txBody>
        </p:sp>
        <p:sp>
          <p:nvSpPr>
            <p:cNvPr id="19491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 dirty="0"/>
                <a:t>Heap 2</a:t>
              </a:r>
            </a:p>
          </p:txBody>
        </p:sp>
        <p:sp>
          <p:nvSpPr>
            <p:cNvPr id="19492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Code 2</a:t>
              </a:r>
            </a:p>
          </p:txBody>
        </p:sp>
        <p:sp>
          <p:nvSpPr>
            <p:cNvPr id="19493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OS code</a:t>
              </a:r>
            </a:p>
          </p:txBody>
        </p:sp>
        <p:sp>
          <p:nvSpPr>
            <p:cNvPr id="19494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 anchor="ctr"/>
            <a:lstStyle/>
            <a:p>
              <a:pPr algn="ctr" eaLnBrk="0" hangingPunct="0"/>
              <a:r>
                <a:rPr lang="en-US"/>
                <a:t>OS data</a:t>
              </a:r>
            </a:p>
          </p:txBody>
        </p:sp>
      </p:grpSp>
      <p:sp>
        <p:nvSpPr>
          <p:cNvPr id="19466" name="Line 29"/>
          <p:cNvSpPr>
            <a:spLocks noChangeShapeType="1"/>
          </p:cNvSpPr>
          <p:nvPr/>
        </p:nvSpPr>
        <p:spPr bwMode="auto">
          <a:xfrm>
            <a:off x="2346325" y="131635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0"/>
          <p:cNvSpPr>
            <a:spLocks noChangeShapeType="1"/>
          </p:cNvSpPr>
          <p:nvPr/>
        </p:nvSpPr>
        <p:spPr bwMode="auto">
          <a:xfrm>
            <a:off x="2346325" y="184975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1"/>
          <p:cNvSpPr>
            <a:spLocks noChangeShapeType="1"/>
          </p:cNvSpPr>
          <p:nvPr/>
        </p:nvSpPr>
        <p:spPr bwMode="auto">
          <a:xfrm flipV="1">
            <a:off x="2346325" y="215455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32"/>
          <p:cNvSpPr>
            <a:spLocks noChangeShapeType="1"/>
          </p:cNvSpPr>
          <p:nvPr/>
        </p:nvSpPr>
        <p:spPr bwMode="auto">
          <a:xfrm flipV="1">
            <a:off x="2346325" y="169735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33"/>
          <p:cNvSpPr>
            <a:spLocks noChangeShapeType="1"/>
          </p:cNvSpPr>
          <p:nvPr/>
        </p:nvSpPr>
        <p:spPr bwMode="auto">
          <a:xfrm flipH="1">
            <a:off x="5165725" y="146875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4"/>
          <p:cNvSpPr>
            <a:spLocks noChangeShapeType="1"/>
          </p:cNvSpPr>
          <p:nvPr/>
        </p:nvSpPr>
        <p:spPr bwMode="auto">
          <a:xfrm flipH="1" flipV="1">
            <a:off x="5165725" y="124015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5"/>
          <p:cNvSpPr>
            <a:spLocks noChangeShapeType="1"/>
          </p:cNvSpPr>
          <p:nvPr/>
        </p:nvSpPr>
        <p:spPr bwMode="auto">
          <a:xfrm flipH="1">
            <a:off x="5165725" y="238315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6"/>
          <p:cNvSpPr>
            <a:spLocks noChangeShapeType="1"/>
          </p:cNvSpPr>
          <p:nvPr/>
        </p:nvSpPr>
        <p:spPr bwMode="auto">
          <a:xfrm flipH="1">
            <a:off x="5165725" y="276415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37"/>
          <p:cNvSpPr>
            <a:spLocks noChangeArrowheads="1"/>
          </p:cNvSpPr>
          <p:nvPr/>
        </p:nvSpPr>
        <p:spPr bwMode="auto">
          <a:xfrm>
            <a:off x="2911475" y="175768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75" name="Oval 38"/>
          <p:cNvSpPr>
            <a:spLocks noChangeArrowheads="1"/>
          </p:cNvSpPr>
          <p:nvPr/>
        </p:nvSpPr>
        <p:spPr bwMode="auto">
          <a:xfrm>
            <a:off x="2879725" y="116395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76" name="Rectangle 39"/>
          <p:cNvSpPr>
            <a:spLocks noChangeArrowheads="1"/>
          </p:cNvSpPr>
          <p:nvPr/>
        </p:nvSpPr>
        <p:spPr bwMode="auto">
          <a:xfrm>
            <a:off x="6003925" y="1925955"/>
            <a:ext cx="304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77" name="Rectangle 40"/>
          <p:cNvSpPr>
            <a:spLocks noChangeArrowheads="1"/>
          </p:cNvSpPr>
          <p:nvPr/>
        </p:nvSpPr>
        <p:spPr bwMode="auto">
          <a:xfrm rot="-689794">
            <a:off x="6156325" y="1544955"/>
            <a:ext cx="152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78" name="Oval 41"/>
          <p:cNvSpPr>
            <a:spLocks noChangeArrowheads="1"/>
          </p:cNvSpPr>
          <p:nvPr/>
        </p:nvSpPr>
        <p:spPr bwMode="auto">
          <a:xfrm>
            <a:off x="5775325" y="124015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79" name="Text Box 42"/>
          <p:cNvSpPr txBox="1">
            <a:spLocks noChangeArrowheads="1"/>
          </p:cNvSpPr>
          <p:nvPr/>
        </p:nvSpPr>
        <p:spPr bwMode="auto">
          <a:xfrm>
            <a:off x="288925" y="5202555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chemeClr val="hlink"/>
                </a:solidFill>
              </a:rPr>
              <a:t>Translation Map 1</a:t>
            </a:r>
          </a:p>
        </p:txBody>
      </p:sp>
      <p:sp>
        <p:nvSpPr>
          <p:cNvPr id="19480" name="Text Box 43"/>
          <p:cNvSpPr txBox="1">
            <a:spLocks noChangeArrowheads="1"/>
          </p:cNvSpPr>
          <p:nvPr/>
        </p:nvSpPr>
        <p:spPr bwMode="auto">
          <a:xfrm>
            <a:off x="5546725" y="5202555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chemeClr val="hlink"/>
                </a:solidFill>
              </a:rPr>
              <a:t>Translation Map 2</a:t>
            </a:r>
          </a:p>
        </p:txBody>
      </p:sp>
      <p:sp>
        <p:nvSpPr>
          <p:cNvPr id="19481" name="Line 44"/>
          <p:cNvSpPr>
            <a:spLocks noChangeShapeType="1"/>
          </p:cNvSpPr>
          <p:nvPr/>
        </p:nvSpPr>
        <p:spPr bwMode="auto">
          <a:xfrm flipV="1">
            <a:off x="3032125" y="436435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45"/>
          <p:cNvSpPr>
            <a:spLocks noChangeShapeType="1"/>
          </p:cNvSpPr>
          <p:nvPr/>
        </p:nvSpPr>
        <p:spPr bwMode="auto">
          <a:xfrm flipH="1" flipV="1">
            <a:off x="6080125" y="436435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Text Box 46"/>
          <p:cNvSpPr txBox="1">
            <a:spLocks noChangeArrowheads="1"/>
          </p:cNvSpPr>
          <p:nvPr/>
        </p:nvSpPr>
        <p:spPr bwMode="auto">
          <a:xfrm>
            <a:off x="2743200" y="6345555"/>
            <a:ext cx="3662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chemeClr val="hlink"/>
                </a:solidFill>
              </a:rPr>
              <a:t>Physical Address Space</a:t>
            </a:r>
          </a:p>
        </p:txBody>
      </p:sp>
    </p:spTree>
    <p:extLst>
      <p:ext uri="{BB962C8B-B14F-4D97-AF65-F5344CB8AC3E}">
        <p14:creationId xmlns="" xmlns:p14="http://schemas.microsoft.com/office/powerpoint/2010/main" val="38621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080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X86 Memory model with segmentation</a:t>
            </a:r>
            <a:endParaRPr lang="en-US" sz="3600" dirty="0"/>
          </a:p>
        </p:txBody>
      </p:sp>
      <p:pic>
        <p:nvPicPr>
          <p:cNvPr id="4" name="Picture 5" descr="SegmentationAndPag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918" b="6706"/>
          <a:stretch/>
        </p:blipFill>
        <p:spPr bwMode="auto">
          <a:xfrm>
            <a:off x="655320" y="840739"/>
            <a:ext cx="7940040" cy="59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910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Values of the Segment Descriptor fields for the four main Linux segments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99" y="2120265"/>
            <a:ext cx="8829041" cy="191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7840" y="4267200"/>
            <a:ext cx="790448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 and User data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aseline="0" dirty="0" smtClean="0"/>
              <a:t>DPL</a:t>
            </a:r>
            <a:r>
              <a:rPr lang="en-US" sz="2400" dirty="0" smtClean="0"/>
              <a:t> =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/>
              <a:t>Kernel code and Kernel data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4B24C89-11BF-4761-99DA-EFC840BFF92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Six x86 Segment Registers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CS - Code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SS - Stack Segment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00"/>
                </a:solidFill>
              </a:rPr>
              <a:t>Stack segments are data segments which must be read/write segments. Loading the SS register with a segment selector for a </a:t>
            </a:r>
            <a:r>
              <a:rPr lang="en-US" sz="2000" dirty="0" err="1" smtClean="0">
                <a:solidFill>
                  <a:srgbClr val="000000"/>
                </a:solidFill>
              </a:rPr>
              <a:t>nonwritable</a:t>
            </a:r>
            <a:r>
              <a:rPr lang="en-US" sz="2000" dirty="0" smtClean="0">
                <a:solidFill>
                  <a:srgbClr val="000000"/>
                </a:solidFill>
              </a:rPr>
              <a:t> data segment generates a general-protection exception (#GP)”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DS - Data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ES/FS/GS - Extra (usually data) segment registers</a:t>
            </a:r>
          </a:p>
          <a:p>
            <a:pPr lvl="1" eaLnBrk="1" hangingPunct="1"/>
            <a:r>
              <a:rPr lang="en-US" sz="2200" dirty="0" smtClean="0"/>
              <a:t>FS and GS used for thread-local storage/by </a:t>
            </a:r>
            <a:r>
              <a:rPr lang="en-US" sz="2200" dirty="0" err="1" smtClean="0"/>
              <a:t>glibc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“hidden part” is like a cache so that segment descriptor info doesn’t have to be looked up each time</a:t>
            </a:r>
          </a:p>
        </p:txBody>
      </p:sp>
      <p:pic>
        <p:nvPicPr>
          <p:cNvPr id="72709" name="Picture 4" descr="SegmentRegist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5645" b="20161"/>
          <a:stretch/>
        </p:blipFill>
        <p:spPr bwMode="auto">
          <a:xfrm>
            <a:off x="1981200" y="4457700"/>
            <a:ext cx="51689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92361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2402"/>
            <a:ext cx="8229600" cy="1143000"/>
          </a:xfrm>
        </p:spPr>
        <p:txBody>
          <a:bodyPr/>
          <a:lstStyle/>
          <a:p>
            <a:r>
              <a:rPr lang="en-US" dirty="0" smtClean="0"/>
              <a:t>UNIX Process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Process: </a:t>
            </a:r>
            <a:r>
              <a:rPr lang="en-US" i="1" dirty="0" smtClean="0"/>
              <a:t>Operating system abstraction to represent what is needed to run a single program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Originally: a single, sequential stream of execution in its </a:t>
            </a:r>
            <a:r>
              <a:rPr lang="en-US" i="1" dirty="0" smtClean="0"/>
              <a:t>own</a:t>
            </a:r>
            <a:r>
              <a:rPr lang="en-US" dirty="0" smtClean="0"/>
              <a:t> address space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Modern Process: multiple threads in same address space!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Two parts: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Sequential Program Execution Streams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Code executed as one or more </a:t>
            </a:r>
            <a:r>
              <a:rPr lang="en-US" i="1" dirty="0" smtClean="0"/>
              <a:t>sequential </a:t>
            </a:r>
            <a:r>
              <a:rPr lang="en-US" dirty="0" smtClean="0"/>
              <a:t>stream of execution (threads)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Each thread includes its own state of CPU registers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Threads either multiplexed in software (OS) or hardware (simultaneous </a:t>
            </a:r>
            <a:r>
              <a:rPr lang="en-US" dirty="0" err="1" smtClean="0"/>
              <a:t>multithrading</a:t>
            </a:r>
            <a:r>
              <a:rPr lang="en-US" dirty="0" smtClean="0"/>
              <a:t>/</a:t>
            </a:r>
            <a:r>
              <a:rPr lang="en-US" dirty="0" err="1" smtClean="0"/>
              <a:t>hyperthreading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Protected Resources: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Main Memory State (contents of Address Space)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I/O state (i.e. file descriptors)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This is a virtual machine abstraction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Some might say that the only point of an OS is to support a clean Process abstraction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6029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914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Recall: OS Resources – at the center of it all!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" y="762000"/>
            <a:ext cx="5119099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do modern OSs do?</a:t>
            </a:r>
          </a:p>
          <a:p>
            <a:pPr lvl="1"/>
            <a:r>
              <a:rPr lang="en-US" dirty="0" smtClean="0"/>
              <a:t>Why all of these pieces running together?</a:t>
            </a:r>
          </a:p>
          <a:p>
            <a:pPr lvl="1"/>
            <a:r>
              <a:rPr lang="en-US" dirty="0" smtClean="0"/>
              <a:t>Is this complexity necessary?</a:t>
            </a:r>
          </a:p>
          <a:p>
            <a:r>
              <a:rPr lang="en-US" dirty="0" smtClean="0"/>
              <a:t>Control of Resources</a:t>
            </a:r>
          </a:p>
          <a:p>
            <a:pPr lvl="1"/>
            <a:r>
              <a:rPr lang="en-US" dirty="0" smtClean="0"/>
              <a:t>Access/No Access/</a:t>
            </a:r>
            <a:br>
              <a:rPr lang="en-US" dirty="0" smtClean="0"/>
            </a:br>
            <a:r>
              <a:rPr lang="en-US" dirty="0" smtClean="0"/>
              <a:t>Partial Access</a:t>
            </a:r>
          </a:p>
          <a:p>
            <a:pPr lvl="2"/>
            <a:r>
              <a:rPr lang="en-US" dirty="0" smtClean="0"/>
              <a:t>Check every access to see if it is allowed</a:t>
            </a:r>
          </a:p>
          <a:p>
            <a:pPr lvl="1"/>
            <a:r>
              <a:rPr lang="en-US" dirty="0" smtClean="0"/>
              <a:t>Resource Multiplexing</a:t>
            </a:r>
          </a:p>
          <a:p>
            <a:pPr lvl="2"/>
            <a:r>
              <a:rPr lang="en-US" dirty="0" smtClean="0"/>
              <a:t>When multiple valid requests occur at same time – how to multiplex access?</a:t>
            </a:r>
          </a:p>
          <a:p>
            <a:pPr lvl="2"/>
            <a:r>
              <a:rPr lang="en-US" dirty="0" smtClean="0"/>
              <a:t>What fraction of resource can requester get?</a:t>
            </a:r>
          </a:p>
          <a:p>
            <a:pPr lvl="1"/>
            <a:r>
              <a:rPr lang="en-US" dirty="0" smtClean="0"/>
              <a:t>Performance Isolation</a:t>
            </a:r>
          </a:p>
          <a:p>
            <a:pPr lvl="2"/>
            <a:r>
              <a:rPr lang="en-US" dirty="0" smtClean="0"/>
              <a:t>Can requests from one entity prevent requests from another?</a:t>
            </a:r>
          </a:p>
          <a:p>
            <a:r>
              <a:rPr lang="en-US" dirty="0" smtClean="0"/>
              <a:t>What or Who is a requester???</a:t>
            </a:r>
          </a:p>
          <a:p>
            <a:pPr lvl="1"/>
            <a:r>
              <a:rPr lang="en-US" dirty="0" smtClean="0"/>
              <a:t>Process?  User?  Public Key?</a:t>
            </a:r>
          </a:p>
          <a:p>
            <a:pPr lvl="1"/>
            <a:r>
              <a:rPr lang="en-US" dirty="0" smtClean="0"/>
              <a:t>Think of this as a “Principle”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64113" y="3106821"/>
            <a:ext cx="40386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Access Control and Multiplexing</a:t>
            </a:r>
          </a:p>
        </p:txBody>
      </p:sp>
      <p:pic>
        <p:nvPicPr>
          <p:cNvPr id="145410" name="Picture 2" descr="C:\Users\kubitron\AppData\Local\Microsoft\Windows\Temporary Internet Files\Content.IE5\TFK8BBL8\MC900238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3937000"/>
            <a:ext cx="2046287" cy="170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ubitron\AppData\Local\Microsoft\Windows\Temporary Internet Files\Content.IE5\TFK8BBL8\MC900238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90" y="3937000"/>
            <a:ext cx="2046287" cy="170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ubitron\AppData\Local\Microsoft\Windows\Temporary Internet Files\Content.IE5\TFK8BBL8\MC900238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3937000"/>
            <a:ext cx="2046287" cy="170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6184690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511212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7577490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6904012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867400" y="3640221"/>
            <a:ext cx="348456" cy="37297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859377" y="3640220"/>
            <a:ext cx="348456" cy="37297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783513" y="3640221"/>
            <a:ext cx="348456" cy="37297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0913" y="1157069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Independent</a:t>
            </a:r>
          </a:p>
          <a:p>
            <a:pPr algn="ctr"/>
            <a:r>
              <a:rPr lang="en-US" dirty="0" smtClean="0"/>
              <a:t>Requesters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837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Modern “Lightweight” Process with Threads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762000"/>
            <a:ext cx="8550275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Thread: </a:t>
            </a:r>
            <a:r>
              <a:rPr lang="en-US" i="1" dirty="0" smtClean="0"/>
              <a:t>a sequential execution stream within process </a:t>
            </a:r>
            <a:r>
              <a:rPr lang="en-US" dirty="0" smtClean="0"/>
              <a:t>(Sometimes called a “Lightweight process”)</a:t>
            </a:r>
          </a:p>
          <a:p>
            <a:pPr lvl="1"/>
            <a:r>
              <a:rPr lang="en-US" dirty="0" smtClean="0"/>
              <a:t>Process still contains a single Address Space</a:t>
            </a:r>
          </a:p>
          <a:p>
            <a:pPr lvl="1"/>
            <a:r>
              <a:rPr lang="en-US" dirty="0" smtClean="0"/>
              <a:t>No protection between threads</a:t>
            </a:r>
          </a:p>
          <a:p>
            <a:r>
              <a:rPr lang="en-US" dirty="0" smtClean="0"/>
              <a:t>Multithreading: </a:t>
            </a:r>
            <a:r>
              <a:rPr lang="en-US" i="1" dirty="0" smtClean="0"/>
              <a:t>a single program made up of a number of different concurrent activities </a:t>
            </a:r>
            <a:endParaRPr lang="en-US" dirty="0" smtClean="0"/>
          </a:p>
          <a:p>
            <a:pPr lvl="1"/>
            <a:r>
              <a:rPr lang="en-US" dirty="0" smtClean="0"/>
              <a:t>Sometimes called multitasking, as in Ada…</a:t>
            </a:r>
          </a:p>
          <a:p>
            <a:r>
              <a:rPr lang="en-US" dirty="0" smtClean="0"/>
              <a:t>Why separate the concept of a thread from that of a process?</a:t>
            </a:r>
          </a:p>
          <a:p>
            <a:pPr lvl="1"/>
            <a:r>
              <a:rPr lang="en-US" dirty="0" smtClean="0"/>
              <a:t>Discuss the “thread” part of a process (concurrency)</a:t>
            </a:r>
          </a:p>
          <a:p>
            <a:pPr lvl="1"/>
            <a:r>
              <a:rPr lang="en-US" dirty="0" smtClean="0"/>
              <a:t>Separate from the “address space” (Protection)</a:t>
            </a:r>
          </a:p>
          <a:p>
            <a:pPr lvl="1"/>
            <a:r>
              <a:rPr lang="en-US" dirty="0" smtClean="0"/>
              <a:t>Heavyweight Process </a:t>
            </a:r>
            <a:r>
              <a:rPr lang="en-US" dirty="0" smtClean="0">
                <a:sym typeface="Symbol" pitchFamily="18" charset="2"/>
              </a:rPr>
              <a:t> Process with one thread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Linux confuses this model a bit: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Processes and Threads are “the same”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Really means: Threads are managed separately and can share a variety of resources (such as address spaces)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Threads related to one another in fashion similar to Processes with Threads within</a:t>
            </a:r>
          </a:p>
        </p:txBody>
      </p:sp>
    </p:spTree>
    <p:extLst>
      <p:ext uri="{BB962C8B-B14F-4D97-AF65-F5344CB8AC3E}">
        <p14:creationId xmlns="" xmlns:p14="http://schemas.microsoft.com/office/powerpoint/2010/main" val="1093058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670925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Threads encapsulate concurrency: “Active” component</a:t>
            </a:r>
          </a:p>
          <a:p>
            <a:r>
              <a:rPr lang="en-US" dirty="0" smtClean="0"/>
              <a:t>Address spaces encapsulate protection: “Passive” part</a:t>
            </a:r>
          </a:p>
          <a:p>
            <a:pPr lvl="1"/>
            <a:r>
              <a:rPr lang="en-US" dirty="0" smtClean="0"/>
              <a:t>Keeps buggy program from trashing the system</a:t>
            </a:r>
          </a:p>
          <a:p>
            <a:r>
              <a:rPr lang="en-US" dirty="0" smtClean="0"/>
              <a:t>Why have multiple threads per address space?</a:t>
            </a:r>
          </a:p>
          <a:p>
            <a:pPr>
              <a:buFontTx/>
              <a:buNone/>
            </a:pPr>
            <a:endParaRPr 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012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 smtClean="0"/>
              <a:t>Process comprises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in a process?</a:t>
            </a:r>
          </a:p>
          <a:p>
            <a:pPr lvl="1"/>
            <a:r>
              <a:rPr lang="en-US" dirty="0" smtClean="0"/>
              <a:t>an address space – usually protected and virtual – mapped into memory</a:t>
            </a:r>
          </a:p>
          <a:p>
            <a:pPr lvl="1"/>
            <a:r>
              <a:rPr lang="en-US" dirty="0" smtClean="0"/>
              <a:t>the code for the running program</a:t>
            </a:r>
          </a:p>
          <a:p>
            <a:pPr lvl="1"/>
            <a:r>
              <a:rPr lang="en-US" dirty="0" smtClean="0"/>
              <a:t>the data for the running program</a:t>
            </a:r>
          </a:p>
          <a:p>
            <a:pPr lvl="1"/>
            <a:r>
              <a:rPr lang="en-US" dirty="0" smtClean="0"/>
              <a:t>an execution stack and stack pointer (SP); also heap</a:t>
            </a:r>
          </a:p>
          <a:p>
            <a:pPr lvl="1"/>
            <a:r>
              <a:rPr lang="en-US" dirty="0" smtClean="0"/>
              <a:t>the program counter (PC)</a:t>
            </a:r>
          </a:p>
          <a:p>
            <a:pPr lvl="1"/>
            <a:r>
              <a:rPr lang="en-US" dirty="0" smtClean="0"/>
              <a:t>a set of processor registers – general purpose and status</a:t>
            </a:r>
          </a:p>
          <a:p>
            <a:pPr lvl="1"/>
            <a:r>
              <a:rPr lang="en-US" dirty="0" smtClean="0"/>
              <a:t>a set of system resources</a:t>
            </a:r>
          </a:p>
          <a:p>
            <a:pPr lvl="2"/>
            <a:r>
              <a:rPr lang="en-US" dirty="0" smtClean="0"/>
              <a:t>files, network connections, pipes, …</a:t>
            </a:r>
          </a:p>
          <a:p>
            <a:pPr lvl="2"/>
            <a:r>
              <a:rPr lang="en-US" dirty="0" smtClean="0"/>
              <a:t>privileges, (human) user association, …</a:t>
            </a:r>
          </a:p>
          <a:p>
            <a:pPr lvl="2"/>
            <a:r>
              <a:rPr lang="en-US" dirty="0" smtClean="0"/>
              <a:t>Personalities 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12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5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Preview: System-Level Control of x86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781" y="749300"/>
            <a:ext cx="42672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Full support for Process Abstraction involves a lot of system-level state</a:t>
            </a:r>
          </a:p>
          <a:p>
            <a:pPr lvl="1"/>
            <a:r>
              <a:rPr lang="en-US" dirty="0" smtClean="0"/>
              <a:t>This is state that can only be accessed in kernel mode!</a:t>
            </a:r>
          </a:p>
          <a:p>
            <a:pPr lvl="1"/>
            <a:r>
              <a:rPr lang="en-US" dirty="0" smtClean="0"/>
              <a:t>We will be talking about a number of these pieces as we go through the term…</a:t>
            </a:r>
          </a:p>
          <a:p>
            <a:r>
              <a:rPr lang="en-US" dirty="0" smtClean="0"/>
              <a:t>There is a tradeoff between amount of system state and cost of switching from thread to thread!</a:t>
            </a:r>
            <a:endParaRPr lang="en-US" dirty="0"/>
          </a:p>
        </p:txBody>
      </p:sp>
      <p:pic>
        <p:nvPicPr>
          <p:cNvPr id="4" name="Picture 3" descr="x86Madn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458738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91987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53200" y="1143000"/>
            <a:ext cx="2411413" cy="5132388"/>
            <a:chOff x="4080" y="768"/>
            <a:chExt cx="1519" cy="3233"/>
          </a:xfrm>
        </p:grpSpPr>
        <p:pic>
          <p:nvPicPr>
            <p:cNvPr id="2150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4080" y="3245"/>
              <a:ext cx="151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dirty="0" smtClean="0">
                  <a:latin typeface="+mn-lt"/>
                </a:rPr>
                <a:t>Two names: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n-US" dirty="0" smtClean="0">
                  <a:latin typeface="+mn-lt"/>
                </a:rPr>
                <a:t>Process</a:t>
              </a:r>
              <a:r>
                <a:rPr lang="en-US" dirty="0">
                  <a:latin typeface="+mn-lt"/>
                </a:rPr>
                <a:t/>
              </a:r>
              <a:br>
                <a:rPr lang="en-US" dirty="0">
                  <a:latin typeface="+mn-lt"/>
                </a:rPr>
              </a:br>
              <a:r>
                <a:rPr lang="en-US" dirty="0" smtClean="0">
                  <a:latin typeface="+mn-lt"/>
                </a:rPr>
                <a:t>Control Block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n-US" dirty="0" smtClean="0">
                  <a:latin typeface="+mn-lt"/>
                </a:rPr>
                <a:t>Process Descriptor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1442"/>
            <a:ext cx="8229600" cy="1143000"/>
          </a:xfrm>
        </p:spPr>
        <p:txBody>
          <a:bodyPr/>
          <a:lstStyle/>
          <a:p>
            <a:r>
              <a:rPr lang="en-US" dirty="0" smtClean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46125"/>
            <a:ext cx="6581775" cy="6111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current state of process held in a process control block (PCB):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This is a “snapshot” of the execution and protection environment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Only one PCB active at a time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Give out CPU time to different processes (</a:t>
            </a:r>
            <a:r>
              <a:rPr lang="en-US" dirty="0" smtClean="0">
                <a:solidFill>
                  <a:schemeClr val="hlink"/>
                </a:solidFill>
              </a:rPr>
              <a:t>Scheduling</a:t>
            </a:r>
            <a:r>
              <a:rPr lang="en-US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Only one process “running” at a time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Give more time to important processes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Give pieces of resources to different processes (</a:t>
            </a:r>
            <a:r>
              <a:rPr lang="en-US" dirty="0" smtClean="0">
                <a:solidFill>
                  <a:schemeClr val="hlink"/>
                </a:solidFill>
              </a:rPr>
              <a:t>Protection</a:t>
            </a:r>
            <a:r>
              <a:rPr lang="en-US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Controlled access to non-CPU resources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Sample mechanisms: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Memory Mapping: Give each process their own address space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Kernel/User duality: Arbitrary multiplexing of I/O through system calls</a:t>
            </a:r>
          </a:p>
        </p:txBody>
      </p:sp>
    </p:spTree>
    <p:extLst>
      <p:ext uri="{BB962C8B-B14F-4D97-AF65-F5344CB8AC3E}">
        <p14:creationId xmlns="" xmlns:p14="http://schemas.microsoft.com/office/powerpoint/2010/main" val="372380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Stacks and task-descriptors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6000"/>
            <a:ext cx="8351520" cy="584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To manage multitasking, the OS needs to use a data-structure which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can keep track of every task’s progress and usage </a:t>
            </a:r>
            <a:r>
              <a:rPr lang="en-US" altLang="zh-CN" sz="2800" dirty="0">
                <a:ea typeface="宋体" pitchFamily="2" charset="-122"/>
              </a:rPr>
              <a:t>of the computer’s available resources (physical memory, open files, pending signals, etc.)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Such a data-structure is called a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‘process descriptor</a:t>
            </a:r>
            <a:r>
              <a:rPr lang="en-US" altLang="zh-CN" sz="2800" dirty="0">
                <a:ea typeface="宋体" pitchFamily="2" charset="-122"/>
              </a:rPr>
              <a:t>’ – every active task needs </a:t>
            </a:r>
            <a:r>
              <a:rPr lang="en-US" altLang="zh-CN" sz="2800" dirty="0" smtClean="0">
                <a:ea typeface="宋体" pitchFamily="2" charset="-122"/>
              </a:rPr>
              <a:t>one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Every </a:t>
            </a:r>
            <a:r>
              <a:rPr lang="en-US" altLang="zh-CN" sz="2800" dirty="0">
                <a:ea typeface="宋体" pitchFamily="2" charset="-122"/>
              </a:rPr>
              <a:t>task needs its own ‘private’ stack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So every task, in addition to having its own code and data, will also have a stack-area that is located in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user-space, </a:t>
            </a:r>
            <a:r>
              <a:rPr lang="en-US" altLang="zh-CN" sz="2800" dirty="0">
                <a:ea typeface="宋体" pitchFamily="2" charset="-122"/>
              </a:rPr>
              <a:t>plus another stack-area that is located in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kernel-space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Each task also has a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process-descripto</a:t>
            </a:r>
            <a:r>
              <a:rPr lang="en-US" altLang="zh-CN" sz="2800" dirty="0">
                <a:ea typeface="宋体" pitchFamily="2" charset="-122"/>
              </a:rPr>
              <a:t>r which is accessible only in kernel-space </a:t>
            </a:r>
          </a:p>
        </p:txBody>
      </p:sp>
    </p:spTree>
    <p:extLst>
      <p:ext uri="{BB962C8B-B14F-4D97-AF65-F5344CB8AC3E}">
        <p14:creationId xmlns="" xmlns:p14="http://schemas.microsoft.com/office/powerpoint/2010/main" val="15731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in the OS – PCB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Typical PCB contains:</a:t>
            </a:r>
          </a:p>
          <a:p>
            <a:pPr lvl="1">
              <a:lnSpc>
                <a:spcPct val="90000"/>
              </a:lnSpc>
            </a:pPr>
            <a:r>
              <a:rPr lang="en-US"/>
              <a:t>execution state</a:t>
            </a:r>
          </a:p>
          <a:p>
            <a:pPr lvl="1">
              <a:lnSpc>
                <a:spcPct val="90000"/>
              </a:lnSpc>
            </a:pPr>
            <a:r>
              <a:rPr lang="en-US"/>
              <a:t>PC, SP &amp; processor registers – stored when process is not in </a:t>
            </a:r>
            <a:r>
              <a:rPr lang="en-US" i="1"/>
              <a:t>running</a:t>
            </a:r>
            <a:r>
              <a:rPr lang="en-US"/>
              <a:t> state</a:t>
            </a:r>
          </a:p>
          <a:p>
            <a:pPr lvl="1">
              <a:lnSpc>
                <a:spcPct val="90000"/>
              </a:lnSpc>
            </a:pPr>
            <a:r>
              <a:rPr lang="en-US"/>
              <a:t>memory management info</a:t>
            </a:r>
          </a:p>
          <a:p>
            <a:pPr lvl="1">
              <a:lnSpc>
                <a:spcPct val="90000"/>
              </a:lnSpc>
            </a:pPr>
            <a:r>
              <a:rPr lang="en-US"/>
              <a:t>Privileges and owner info</a:t>
            </a:r>
          </a:p>
          <a:p>
            <a:pPr lvl="1">
              <a:lnSpc>
                <a:spcPct val="90000"/>
              </a:lnSpc>
            </a:pPr>
            <a:r>
              <a:rPr lang="en-US"/>
              <a:t>scheduling priority</a:t>
            </a:r>
          </a:p>
          <a:p>
            <a:pPr lvl="1">
              <a:lnSpc>
                <a:spcPct val="90000"/>
              </a:lnSpc>
            </a:pPr>
            <a:r>
              <a:rPr lang="en-US"/>
              <a:t>resource info</a:t>
            </a:r>
          </a:p>
          <a:p>
            <a:pPr lvl="1">
              <a:lnSpc>
                <a:spcPct val="90000"/>
              </a:lnSpc>
            </a:pPr>
            <a:r>
              <a:rPr lang="en-US"/>
              <a:t>accounting info</a:t>
            </a:r>
          </a:p>
        </p:txBody>
      </p:sp>
    </p:spTree>
    <p:extLst>
      <p:ext uri="{BB962C8B-B14F-4D97-AF65-F5344CB8AC3E}">
        <p14:creationId xmlns="" xmlns:p14="http://schemas.microsoft.com/office/powerpoint/2010/main" val="2117396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2560" y="345758"/>
            <a:ext cx="329184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PCB data structure in Linux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055" y="0"/>
            <a:ext cx="6174945" cy="646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2080" y="1988235"/>
            <a:ext cx="2966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i="1" dirty="0" err="1" smtClean="0"/>
              <a:t>task_struct</a:t>
            </a:r>
            <a:r>
              <a:rPr lang="en-US" altLang="zh-CN" sz="2800" i="1" dirty="0" smtClean="0"/>
              <a:t>{}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i="1" dirty="0" smtClean="0"/>
              <a:t>PID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800" i="1" dirty="0" smtClean="0"/>
              <a:t>The leader thread’ s PID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198"/>
            <a:ext cx="8229600" cy="81248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Process descriptors handling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840" y="964038"/>
            <a:ext cx="7862757" cy="469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62000" y="5706795"/>
            <a:ext cx="790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i="1" dirty="0" smtClean="0"/>
              <a:t>Storing the </a:t>
            </a:r>
            <a:r>
              <a:rPr lang="en-US" altLang="zh-CN" sz="2400" i="1" dirty="0" err="1" smtClean="0"/>
              <a:t>thread_info</a:t>
            </a:r>
            <a:r>
              <a:rPr lang="en-US" altLang="zh-CN" sz="2400" i="1" dirty="0" smtClean="0"/>
              <a:t> structure and the process kernel stack in two page frames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Size of </a:t>
            </a:r>
            <a:r>
              <a:rPr lang="en-US" altLang="zh-CN" sz="2400" dirty="0" err="1" smtClean="0"/>
              <a:t>thred_info</a:t>
            </a:r>
            <a:r>
              <a:rPr lang="en-US" altLang="zh-CN" sz="2400" dirty="0" smtClean="0"/>
              <a:t> : 52 bytes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Finding a task’s ‘thread-info’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4116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During a task’s execution in kernel-mode, it’s very quick to find that task’s </a:t>
            </a:r>
            <a:r>
              <a:rPr lang="en-US" altLang="zh-CN" sz="2200" i="1" dirty="0" err="1">
                <a:solidFill>
                  <a:srgbClr val="FF0000"/>
                </a:solidFill>
                <a:ea typeface="宋体" pitchFamily="2" charset="-122"/>
              </a:rPr>
              <a:t>thread_info</a:t>
            </a:r>
            <a:r>
              <a:rPr lang="en-US" altLang="zh-CN" sz="2200" dirty="0">
                <a:ea typeface="宋体" pitchFamily="2" charset="-122"/>
              </a:rPr>
              <a:t> object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Just use two assembly-language instructions: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>
                <a:ea typeface="宋体" pitchFamily="2" charset="-122"/>
              </a:rPr>
              <a:t>		</a:t>
            </a:r>
            <a:r>
              <a:rPr lang="en-US" altLang="zh-CN" sz="2200" dirty="0" err="1">
                <a:ea typeface="宋体" pitchFamily="2" charset="-122"/>
              </a:rPr>
              <a:t>movl</a:t>
            </a:r>
            <a:r>
              <a:rPr lang="en-US" altLang="zh-CN" sz="2200" dirty="0">
                <a:ea typeface="宋体" pitchFamily="2" charset="-122"/>
              </a:rPr>
              <a:t>		$0xFFFFE000, %</a:t>
            </a:r>
            <a:r>
              <a:rPr lang="en-US" altLang="zh-CN" sz="2200" dirty="0" err="1">
                <a:ea typeface="宋体" pitchFamily="2" charset="-122"/>
              </a:rPr>
              <a:t>eax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>
                <a:ea typeface="宋体" pitchFamily="2" charset="-122"/>
              </a:rPr>
              <a:t>		</a:t>
            </a:r>
            <a:r>
              <a:rPr lang="en-US" altLang="zh-CN" sz="2200" dirty="0" err="1">
                <a:ea typeface="宋体" pitchFamily="2" charset="-122"/>
              </a:rPr>
              <a:t>andl</a:t>
            </a:r>
            <a:r>
              <a:rPr lang="en-US" altLang="zh-CN" sz="2200" dirty="0">
                <a:ea typeface="宋体" pitchFamily="2" charset="-122"/>
              </a:rPr>
              <a:t>		%</a:t>
            </a:r>
            <a:r>
              <a:rPr lang="en-US" altLang="zh-CN" sz="2200" dirty="0" err="1">
                <a:ea typeface="宋体" pitchFamily="2" charset="-122"/>
              </a:rPr>
              <a:t>esp</a:t>
            </a:r>
            <a:r>
              <a:rPr lang="en-US" altLang="zh-CN" sz="2200" dirty="0">
                <a:ea typeface="宋体" pitchFamily="2" charset="-122"/>
              </a:rPr>
              <a:t>, %</a:t>
            </a:r>
            <a:r>
              <a:rPr lang="en-US" altLang="zh-CN" sz="2200" dirty="0" err="1">
                <a:ea typeface="宋体" pitchFamily="2" charset="-122"/>
              </a:rPr>
              <a:t>eax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>
                <a:ea typeface="宋体" pitchFamily="2" charset="-122"/>
              </a:rPr>
              <a:t>	Ok, now %</a:t>
            </a:r>
            <a:r>
              <a:rPr lang="en-US" altLang="zh-CN" sz="2200" dirty="0" err="1">
                <a:ea typeface="宋体" pitchFamily="2" charset="-122"/>
              </a:rPr>
              <a:t>eax</a:t>
            </a:r>
            <a:r>
              <a:rPr lang="en-US" altLang="zh-CN" sz="2200" dirty="0">
                <a:ea typeface="宋体" pitchFamily="2" charset="-122"/>
              </a:rPr>
              <a:t> = the thread-info’s base-address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Masking off 13 bits of the stack yields </a:t>
            </a:r>
            <a:r>
              <a:rPr lang="en-US" altLang="zh-CN" sz="2200" i="1" dirty="0" err="1">
                <a:solidFill>
                  <a:srgbClr val="FF0000"/>
                </a:solidFill>
                <a:ea typeface="宋体" pitchFamily="2" charset="-122"/>
              </a:rPr>
              <a:t>thread_info</a:t>
            </a:r>
            <a:endParaRPr lang="en-US" altLang="zh-CN" sz="2200" i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宋体" pitchFamily="2" charset="-122"/>
              </a:rPr>
              <a:t>Macro</a:t>
            </a: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i="1" dirty="0" err="1">
                <a:solidFill>
                  <a:srgbClr val="FF0000"/>
                </a:solidFill>
                <a:ea typeface="宋体" pitchFamily="2" charset="-122"/>
              </a:rPr>
              <a:t>current_thread_info</a:t>
            </a: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implements this computation</a:t>
            </a:r>
          </a:p>
          <a:p>
            <a:pPr>
              <a:lnSpc>
                <a:spcPct val="90000"/>
              </a:lnSpc>
            </a:pPr>
            <a:r>
              <a:rPr lang="en-US" altLang="zh-CN" sz="2200" i="1" dirty="0" err="1">
                <a:solidFill>
                  <a:srgbClr val="FF0000"/>
                </a:solidFill>
                <a:ea typeface="宋体" pitchFamily="2" charset="-122"/>
              </a:rPr>
              <a:t>thread_info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points to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i="1" dirty="0" err="1">
                <a:solidFill>
                  <a:srgbClr val="FF0000"/>
                </a:solidFill>
                <a:ea typeface="宋体" pitchFamily="2" charset="-122"/>
              </a:rPr>
              <a:t>task_struct</a:t>
            </a:r>
            <a:endParaRPr lang="en-US" altLang="zh-CN" sz="2200" i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current </a:t>
            </a:r>
            <a:r>
              <a:rPr lang="en-US" altLang="zh-CN" sz="2200" dirty="0">
                <a:ea typeface="宋体" pitchFamily="2" charset="-122"/>
              </a:rPr>
              <a:t>macro yields the</a:t>
            </a: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i="1" dirty="0" err="1">
                <a:solidFill>
                  <a:srgbClr val="FF0000"/>
                </a:solidFill>
                <a:ea typeface="宋体" pitchFamily="2" charset="-122"/>
              </a:rPr>
              <a:t>task_struct</a:t>
            </a:r>
            <a:endParaRPr lang="en-US" altLang="zh-CN" sz="2200" i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current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is not a static variable, useful for SMP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10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176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Layered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Operating system is divided many layers (levels)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Each built on top of lower layers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Bottom layer (layer 0) is hardware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Highest layer (layer N) is the user interface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Each layer uses functions (operations) and services of only lower-level layers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Advantage: modularity </a:t>
            </a:r>
            <a:r>
              <a:rPr lang="en-US" dirty="0" smtClean="0">
                <a:sym typeface="Symbol" pitchFamily="18" charset="2"/>
              </a:rPr>
              <a:t> Easier debugging/Maintenance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 always possible: Does process scheduler lie above or below virtual memory layer?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Need to reschedule processor while waiting for paging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May need to page in information about tasks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Important: Machine-dependent vs independent layers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Easier migration between platforms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Easier evolution of hardware platform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Good idea for you as well!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Can utilize hardware enforcement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x86 processor: 4 “rings”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Call gates</a:t>
            </a:r>
          </a:p>
        </p:txBody>
      </p:sp>
    </p:spTree>
    <p:extLst>
      <p:ext uri="{BB962C8B-B14F-4D97-AF65-F5344CB8AC3E}">
        <p14:creationId xmlns="" xmlns:p14="http://schemas.microsoft.com/office/powerpoint/2010/main" val="26047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Finding task-related kernel-data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ea typeface="宋体" pitchFamily="2" charset="-122"/>
              </a:rPr>
              <a:t>Use a macro ‘</a:t>
            </a:r>
            <a:r>
              <a:rPr lang="en-US" altLang="zh-CN" sz="2600" b="1">
                <a:ea typeface="宋体" pitchFamily="2" charset="-122"/>
              </a:rPr>
              <a:t>task_thread_info</a:t>
            </a:r>
            <a:r>
              <a:rPr lang="en-US" altLang="zh-CN" sz="2600">
                <a:ea typeface="宋体" pitchFamily="2" charset="-122"/>
              </a:rPr>
              <a:t>( task )’ to get a pointer to the ‘thread_info’ structure: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100">
                <a:ea typeface="宋体" pitchFamily="2" charset="-122"/>
              </a:rPr>
              <a:t>struct thread_info  *info = task_thread_info( task );</a:t>
            </a:r>
          </a:p>
          <a:p>
            <a:endParaRPr lang="en-US" altLang="zh-CN" sz="2600">
              <a:ea typeface="宋体" pitchFamily="2" charset="-122"/>
            </a:endParaRPr>
          </a:p>
          <a:p>
            <a:r>
              <a:rPr lang="en-US" altLang="zh-CN" sz="2600">
                <a:ea typeface="宋体" pitchFamily="2" charset="-122"/>
              </a:rPr>
              <a:t>Then one more step gets you back to the address of the task’s process-descriptor: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100">
                <a:ea typeface="宋体" pitchFamily="2" charset="-122"/>
              </a:rPr>
              <a:t>	   struct task_struct  *task = info-&gt;task;</a:t>
            </a:r>
          </a:p>
        </p:txBody>
      </p:sp>
    </p:spTree>
    <p:extLst>
      <p:ext uri="{BB962C8B-B14F-4D97-AF65-F5344CB8AC3E}">
        <p14:creationId xmlns="" xmlns:p14="http://schemas.microsoft.com/office/powerpoint/2010/main" val="24711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Processes – State Queues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OS maintains a collection of </a:t>
            </a:r>
            <a:r>
              <a:rPr lang="en-US" sz="2800" i="1" dirty="0"/>
              <a:t>process state</a:t>
            </a:r>
            <a:r>
              <a:rPr lang="en-US" sz="2800" dirty="0"/>
              <a:t> queues</a:t>
            </a:r>
          </a:p>
          <a:p>
            <a:pPr lvl="1"/>
            <a:r>
              <a:rPr lang="en-US" sz="2400" dirty="0"/>
              <a:t>typically one queue for each state – e.g., ready, waiting, …</a:t>
            </a:r>
          </a:p>
          <a:p>
            <a:pPr lvl="1"/>
            <a:r>
              <a:rPr lang="en-US" sz="2400" dirty="0"/>
              <a:t>each PCB is put onto a queue according to its current state</a:t>
            </a:r>
          </a:p>
          <a:p>
            <a:pPr lvl="1"/>
            <a:r>
              <a:rPr lang="en-US" sz="2400" dirty="0"/>
              <a:t>as a process changes state, its PCB is unlinked from one queue, and linked to another</a:t>
            </a:r>
          </a:p>
          <a:p>
            <a:r>
              <a:rPr lang="en-US" sz="2800" dirty="0"/>
              <a:t>Process state and the queues change in response to events – interrupts, traps</a:t>
            </a:r>
          </a:p>
        </p:txBody>
      </p:sp>
    </p:spTree>
    <p:extLst>
      <p:ext uri="{BB962C8B-B14F-4D97-AF65-F5344CB8AC3E}">
        <p14:creationId xmlns="" xmlns:p14="http://schemas.microsoft.com/office/powerpoint/2010/main" val="199944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44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Doubly linked </a:t>
            </a:r>
            <a:r>
              <a:rPr lang="en-US" altLang="zh-CN" sz="3600" dirty="0" smtClean="0"/>
              <a:t>lists and PCB lists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" y="1154429"/>
            <a:ext cx="7630160" cy="333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92480" y="4442050"/>
            <a:ext cx="7426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pointers in a </a:t>
            </a:r>
            <a:r>
              <a:rPr lang="en-US" altLang="zh-CN" sz="2400" dirty="0" err="1" smtClean="0"/>
              <a:t>list_head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field store the addresses of other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fields rather than the addresses </a:t>
            </a:r>
            <a:r>
              <a:rPr lang="en-US" altLang="zh-CN" sz="2400" dirty="0" smtClean="0"/>
              <a:t>of the </a:t>
            </a:r>
            <a:r>
              <a:rPr lang="en-US" altLang="zh-CN" sz="2400" dirty="0"/>
              <a:t>whole data structures in which the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structure is </a:t>
            </a:r>
            <a:r>
              <a:rPr lang="en-US" altLang="zh-CN" sz="2400" dirty="0" smtClean="0"/>
              <a:t>included.</a:t>
            </a:r>
          </a:p>
        </p:txBody>
      </p:sp>
    </p:spTree>
    <p:extLst>
      <p:ext uri="{BB962C8B-B14F-4D97-AF65-F5344CB8AC3E}">
        <p14:creationId xmlns="" xmlns:p14="http://schemas.microsoft.com/office/powerpoint/2010/main" val="5168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880" y="1569720"/>
            <a:ext cx="6344920" cy="3421962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The </a:t>
            </a:r>
            <a:r>
              <a:rPr lang="en-GB" sz="2600" i="1" dirty="0" err="1">
                <a:solidFill>
                  <a:srgbClr val="FF0000"/>
                </a:solidFill>
              </a:rPr>
              <a:t>list_head</a:t>
            </a:r>
            <a:r>
              <a:rPr lang="en-GB" sz="2600" dirty="0"/>
              <a:t> is a generic list structure with a set of services: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</a:t>
            </a:r>
            <a:r>
              <a:rPr lang="en-GB" sz="2200" i="1" dirty="0" err="1" smtClean="0">
                <a:solidFill>
                  <a:srgbClr val="0000FF"/>
                </a:solidFill>
              </a:rPr>
              <a:t>ist_head</a:t>
            </a:r>
            <a:r>
              <a:rPr lang="en-GB" sz="2200" dirty="0" smtClean="0"/>
              <a:t> </a:t>
            </a:r>
            <a:r>
              <a:rPr lang="en-GB" sz="2200" dirty="0"/>
              <a:t>– declare and initialize list head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list_add</a:t>
            </a:r>
            <a:r>
              <a:rPr lang="en-GB" sz="2200" dirty="0"/>
              <a:t> – add a </a:t>
            </a:r>
            <a:r>
              <a:rPr lang="en-GB" sz="2200" i="1" dirty="0" err="1">
                <a:solidFill>
                  <a:srgbClr val="FF0000"/>
                </a:solidFill>
              </a:rPr>
              <a:t>list_head</a:t>
            </a:r>
            <a:r>
              <a:rPr lang="en-GB" sz="2200" dirty="0"/>
              <a:t> after item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list_add_tail</a:t>
            </a:r>
            <a:r>
              <a:rPr lang="en-GB" sz="2200" dirty="0"/>
              <a:t> – add a </a:t>
            </a:r>
            <a:r>
              <a:rPr lang="en-GB" sz="2200" i="1" dirty="0" err="1">
                <a:solidFill>
                  <a:srgbClr val="FF0000"/>
                </a:solidFill>
              </a:rPr>
              <a:t>list_head</a:t>
            </a:r>
            <a:r>
              <a:rPr lang="en-GB" sz="2200" dirty="0"/>
              <a:t> before item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list_del</a:t>
            </a:r>
            <a:r>
              <a:rPr lang="en-GB" sz="2200" dirty="0"/>
              <a:t> – remove </a:t>
            </a:r>
            <a:r>
              <a:rPr lang="en-GB" sz="2200" i="1" dirty="0" err="1">
                <a:solidFill>
                  <a:srgbClr val="FF0000"/>
                </a:solidFill>
              </a:rPr>
              <a:t>list_head</a:t>
            </a:r>
            <a:r>
              <a:rPr lang="en-GB" sz="2200" dirty="0"/>
              <a:t> from list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list_del_init</a:t>
            </a:r>
            <a:r>
              <a:rPr lang="en-GB" sz="2200" dirty="0"/>
              <a:t> – remove and initialize </a:t>
            </a:r>
            <a:r>
              <a:rPr lang="en-GB" sz="2200" i="1" dirty="0" err="1">
                <a:solidFill>
                  <a:srgbClr val="FF0000"/>
                </a:solidFill>
              </a:rPr>
              <a:t>list_head</a:t>
            </a:r>
            <a:endParaRPr lang="en-GB" sz="2200" i="1" dirty="0">
              <a:solidFill>
                <a:srgbClr val="FF0000"/>
              </a:solidFill>
            </a:endParaRP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list_empty</a:t>
            </a:r>
            <a:r>
              <a:rPr lang="en-GB" sz="2200" dirty="0"/>
              <a:t> – is a list empty?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 dirty="0" err="1">
                <a:solidFill>
                  <a:srgbClr val="0000FF"/>
                </a:solidFill>
              </a:rPr>
              <a:t>list_for_each</a:t>
            </a:r>
            <a:r>
              <a:rPr lang="en-GB" sz="2200" i="1" dirty="0">
                <a:solidFill>
                  <a:srgbClr val="0000FF"/>
                </a:solidFill>
              </a:rPr>
              <a:t>, </a:t>
            </a:r>
            <a:r>
              <a:rPr lang="en-GB" sz="2200" i="1" dirty="0" err="1">
                <a:solidFill>
                  <a:srgbClr val="0000FF"/>
                </a:solidFill>
              </a:rPr>
              <a:t>list_for_each_entry</a:t>
            </a:r>
            <a:r>
              <a:rPr lang="en-GB" sz="2200" i="1" dirty="0">
                <a:solidFill>
                  <a:srgbClr val="0000FF"/>
                </a:solidFill>
              </a:rPr>
              <a:t>, </a:t>
            </a:r>
            <a:r>
              <a:rPr lang="en-GB" sz="2200" i="1" dirty="0" err="1">
                <a:solidFill>
                  <a:srgbClr val="0000FF"/>
                </a:solidFill>
              </a:rPr>
              <a:t>list_entry</a:t>
            </a:r>
            <a:endParaRPr lang="en-GB" sz="2200" i="1" dirty="0">
              <a:solidFill>
                <a:srgbClr val="0000FF"/>
              </a:solidFill>
            </a:endParaRP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Doubly linked </a:t>
            </a:r>
            <a:r>
              <a:rPr lang="en-US" altLang="zh-CN" dirty="0" smtClean="0"/>
              <a:t>list </a:t>
            </a:r>
            <a:r>
              <a:rPr lang="en-US" altLang="zh-CN" dirty="0" smtClean="0">
                <a:ea typeface="宋体" pitchFamily="2" charset="-122"/>
              </a:rPr>
              <a:t>Operations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62484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010400" y="3200400"/>
            <a:ext cx="1752600" cy="1219200"/>
            <a:chOff x="4272" y="1680"/>
            <a:chExt cx="1104" cy="768"/>
          </a:xfrm>
        </p:grpSpPr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4512" y="1872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altLang="zh-CN">
                  <a:ea typeface="宋体" pitchFamily="2" charset="-122"/>
                </a:rPr>
                <a:t>next</a:t>
              </a:r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4512" y="216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altLang="zh-CN">
                  <a:ea typeface="宋体" pitchFamily="2" charset="-122"/>
                </a:rPr>
                <a:t>prev</a:t>
              </a:r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4992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 flipV="1">
              <a:off x="5376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69" name="Line 9"/>
            <p:cNvSpPr>
              <a:spLocks noChangeShapeType="1"/>
            </p:cNvSpPr>
            <p:nvPr/>
          </p:nvSpPr>
          <p:spPr bwMode="auto">
            <a:xfrm flipV="1">
              <a:off x="4272" y="168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5040" y="20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4272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>
              <a:off x="4272" y="168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3" name="Line 13"/>
            <p:cNvSpPr>
              <a:spLocks noChangeShapeType="1"/>
            </p:cNvSpPr>
            <p:nvPr/>
          </p:nvSpPr>
          <p:spPr bwMode="auto">
            <a:xfrm flipV="1">
              <a:off x="4704" y="168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flipV="1">
              <a:off x="4992" y="168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43964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05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Relationships Among Processes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80" y="1241108"/>
            <a:ext cx="5293360" cy="482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46626" y="1434149"/>
            <a:ext cx="26810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3200" dirty="0" err="1" smtClean="0"/>
              <a:t>real_parent</a:t>
            </a:r>
            <a:endParaRPr lang="en-US" altLang="zh-CN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3200" dirty="0" smtClean="0"/>
              <a:t>Parent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3200" dirty="0" smtClean="0"/>
              <a:t>Children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3200" dirty="0"/>
              <a:t>sibling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4377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Old </a:t>
            </a:r>
            <a:r>
              <a:rPr lang="en-US" altLang="zh-CN" dirty="0" err="1" smtClean="0">
                <a:ea typeface="宋体" pitchFamily="2" charset="-122"/>
              </a:rPr>
              <a:t>task_struct</a:t>
            </a:r>
            <a:r>
              <a:rPr lang="en-US" altLang="zh-CN" dirty="0" smtClean="0">
                <a:ea typeface="宋体" pitchFamily="2" charset="-122"/>
              </a:rPr>
              <a:t> lists in </a:t>
            </a:r>
            <a:r>
              <a:rPr lang="en-US" altLang="zh-CN" dirty="0">
                <a:ea typeface="宋体" pitchFamily="2" charset="-122"/>
              </a:rPr>
              <a:t>L</a:t>
            </a:r>
            <a:r>
              <a:rPr lang="en-US" altLang="zh-CN" dirty="0" smtClean="0">
                <a:ea typeface="宋体" pitchFamily="2" charset="-122"/>
              </a:rPr>
              <a:t>inux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85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447800" y="1828800"/>
            <a:ext cx="533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209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971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733800" y="1828800"/>
            <a:ext cx="533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495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5257800" y="1828800"/>
            <a:ext cx="533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6019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781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7543800" y="182880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8305800" y="1828800"/>
            <a:ext cx="533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990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1752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2514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276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4038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4800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5562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6324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7086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7848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>
            <a:off x="8610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 flipV="1">
            <a:off x="1219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 flipH="1" flipV="1">
            <a:off x="1981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1" name="Line 27"/>
          <p:cNvSpPr>
            <a:spLocks noChangeShapeType="1"/>
          </p:cNvSpPr>
          <p:nvPr/>
        </p:nvSpPr>
        <p:spPr bwMode="auto">
          <a:xfrm flipH="1" flipV="1">
            <a:off x="2743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H="1" flipV="1">
            <a:off x="3505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 flipV="1">
            <a:off x="4267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 flipV="1">
            <a:off x="5029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 flipV="1">
            <a:off x="5791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 flipH="1" flipV="1">
            <a:off x="6553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 flipH="1" flipV="1">
            <a:off x="7315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 flipV="1">
            <a:off x="8077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 flipH="1" flipV="1">
            <a:off x="88392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 flipH="1" flipV="1">
            <a:off x="457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>
            <a:off x="304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62" name="Freeform 38"/>
          <p:cNvSpPr>
            <a:spLocks/>
          </p:cNvSpPr>
          <p:nvPr/>
        </p:nvSpPr>
        <p:spPr bwMode="auto">
          <a:xfrm>
            <a:off x="1600200" y="2514600"/>
            <a:ext cx="6997700" cy="1905000"/>
          </a:xfrm>
          <a:custGeom>
            <a:avLst/>
            <a:gdLst/>
            <a:ahLst/>
            <a:cxnLst>
              <a:cxn ang="0">
                <a:pos x="88" y="40"/>
              </a:cxn>
              <a:cxn ang="0">
                <a:pos x="232" y="856"/>
              </a:cxn>
              <a:cxn ang="0">
                <a:pos x="1480" y="40"/>
              </a:cxn>
              <a:cxn ang="0">
                <a:pos x="2056" y="1096"/>
              </a:cxn>
              <a:cxn ang="0">
                <a:pos x="2536" y="40"/>
              </a:cxn>
              <a:cxn ang="0">
                <a:pos x="3736" y="1192"/>
              </a:cxn>
              <a:cxn ang="0">
                <a:pos x="4408" y="88"/>
              </a:cxn>
            </a:cxnLst>
            <a:rect l="0" t="0" r="r" b="b"/>
            <a:pathLst>
              <a:path w="4408" h="1200">
                <a:moveTo>
                  <a:pt x="88" y="40"/>
                </a:moveTo>
                <a:cubicBezTo>
                  <a:pt x="44" y="448"/>
                  <a:pt x="0" y="856"/>
                  <a:pt x="232" y="856"/>
                </a:cubicBezTo>
                <a:cubicBezTo>
                  <a:pt x="464" y="856"/>
                  <a:pt x="1176" y="0"/>
                  <a:pt x="1480" y="40"/>
                </a:cubicBezTo>
                <a:cubicBezTo>
                  <a:pt x="1784" y="80"/>
                  <a:pt x="1880" y="1096"/>
                  <a:pt x="2056" y="1096"/>
                </a:cubicBezTo>
                <a:cubicBezTo>
                  <a:pt x="2232" y="1096"/>
                  <a:pt x="2256" y="24"/>
                  <a:pt x="2536" y="40"/>
                </a:cubicBezTo>
                <a:cubicBezTo>
                  <a:pt x="2816" y="56"/>
                  <a:pt x="3424" y="1184"/>
                  <a:pt x="3736" y="1192"/>
                </a:cubicBezTo>
                <a:cubicBezTo>
                  <a:pt x="4048" y="1200"/>
                  <a:pt x="4288" y="280"/>
                  <a:pt x="44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899160" y="4490720"/>
            <a:ext cx="74117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Those tasks that are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ready-to-run</a:t>
            </a:r>
            <a:r>
              <a:rPr lang="en-US" altLang="zh-CN" sz="2000" dirty="0">
                <a:ea typeface="宋体" pitchFamily="2" charset="-122"/>
              </a:rPr>
              <a:t> comprise a sub-list of all the tasks, </a:t>
            </a:r>
          </a:p>
          <a:p>
            <a:r>
              <a:rPr lang="en-US" altLang="zh-CN" sz="2000" dirty="0">
                <a:ea typeface="宋体" pitchFamily="2" charset="-122"/>
              </a:rPr>
              <a:t>and they are arranged on a queue known as the ‘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run-queue</a:t>
            </a:r>
            <a:r>
              <a:rPr lang="en-US" altLang="zh-CN" sz="2000" dirty="0">
                <a:ea typeface="宋体" pitchFamily="2" charset="-122"/>
              </a:rPr>
              <a:t>’  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Those tasks that are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blocked </a:t>
            </a:r>
            <a:r>
              <a:rPr lang="en-US" altLang="zh-CN" sz="2000" dirty="0">
                <a:ea typeface="宋体" pitchFamily="2" charset="-122"/>
              </a:rPr>
              <a:t>while awaiting a specific event to occur</a:t>
            </a:r>
          </a:p>
          <a:p>
            <a:r>
              <a:rPr lang="en-US" altLang="zh-CN" sz="2000" dirty="0">
                <a:ea typeface="宋体" pitchFamily="2" charset="-122"/>
              </a:rPr>
              <a:t>are put on alternative sub-lists, called ‘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wait queues</a:t>
            </a:r>
            <a:r>
              <a:rPr lang="en-US" altLang="zh-CN" sz="2000" dirty="0">
                <a:ea typeface="宋体" pitchFamily="2" charset="-122"/>
              </a:rPr>
              <a:t>’, associated with</a:t>
            </a:r>
          </a:p>
          <a:p>
            <a:r>
              <a:rPr lang="en-US" altLang="zh-CN" sz="2000" dirty="0">
                <a:ea typeface="宋体" pitchFamily="2" charset="-122"/>
              </a:rPr>
              <a:t>the particular event(s) that will allow a blocked task to be unblocked 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685800" y="3657600"/>
            <a:ext cx="1030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itchFamily="2" charset="-122"/>
              </a:rPr>
              <a:t>run_queue</a:t>
            </a: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609600" y="1447800"/>
            <a:ext cx="1101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pitchFamily="2" charset="-122"/>
              </a:rPr>
              <a:t>init_task list</a:t>
            </a:r>
          </a:p>
        </p:txBody>
      </p:sp>
    </p:spTree>
    <p:extLst>
      <p:ext uri="{BB962C8B-B14F-4D97-AF65-F5344CB8AC3E}">
        <p14:creationId xmlns="" xmlns:p14="http://schemas.microsoft.com/office/powerpoint/2010/main" val="34616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6640"/>
            <a:ext cx="8219440" cy="4712829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PID: 16-bit process ID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 err="1"/>
              <a:t>s</a:t>
            </a:r>
            <a:r>
              <a:rPr lang="en-GB" sz="2400" dirty="0"/>
              <a:t> are found by searching for </a:t>
            </a:r>
            <a:r>
              <a:rPr lang="en-GB" sz="2400" i="1" dirty="0" err="1">
                <a:solidFill>
                  <a:srgbClr val="FF0000"/>
                </a:solidFill>
              </a:rPr>
              <a:t>pid</a:t>
            </a:r>
            <a:r>
              <a:rPr lang="en-GB" sz="2400" dirty="0"/>
              <a:t> structures, which point to the </a:t>
            </a: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 err="1"/>
              <a:t>s</a:t>
            </a:r>
            <a:r>
              <a:rPr lang="en-GB" sz="2400" dirty="0"/>
              <a:t>.  The </a:t>
            </a:r>
            <a:r>
              <a:rPr lang="en-GB" sz="2400" i="1" dirty="0" err="1">
                <a:solidFill>
                  <a:srgbClr val="FF0000"/>
                </a:solidFill>
              </a:rPr>
              <a:t>pid</a:t>
            </a:r>
            <a:r>
              <a:rPr lang="en-GB" sz="2400" dirty="0"/>
              <a:t> structures are kept in several hash tables, hashed by different IDs: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process ID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thread group ID		// </a:t>
            </a:r>
            <a:r>
              <a:rPr lang="en-GB" sz="2400" dirty="0" err="1"/>
              <a:t>pid</a:t>
            </a:r>
            <a:r>
              <a:rPr lang="en-GB" sz="2400" dirty="0"/>
              <a:t> of first thread in process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process group ID	</a:t>
            </a:r>
            <a:r>
              <a:rPr lang="en-GB" sz="2400" dirty="0" smtClean="0"/>
              <a:t>        // </a:t>
            </a:r>
            <a:r>
              <a:rPr lang="en-GB" sz="2400" dirty="0"/>
              <a:t>job control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session ID			// login sessions</a:t>
            </a:r>
          </a:p>
          <a:p>
            <a:pPr marL="849313" lvl="1" indent="-282575" defTabSz="457200">
              <a:lnSpc>
                <a:spcPct val="93000"/>
              </a:lnSpc>
              <a:buSzPct val="41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(see </a:t>
            </a:r>
            <a:r>
              <a:rPr lang="en-GB" sz="2400" dirty="0">
                <a:latin typeface="Courier New" pitchFamily="49" charset="0"/>
              </a:rPr>
              <a:t>include/</a:t>
            </a:r>
            <a:r>
              <a:rPr lang="en-GB" sz="2400" dirty="0" err="1">
                <a:latin typeface="Courier New" pitchFamily="49" charset="0"/>
              </a:rPr>
              <a:t>linux</a:t>
            </a:r>
            <a:r>
              <a:rPr lang="en-GB" sz="2400" dirty="0">
                <a:latin typeface="Courier New" pitchFamily="49" charset="0"/>
              </a:rPr>
              <a:t>/</a:t>
            </a:r>
            <a:r>
              <a:rPr lang="en-GB" sz="2400" dirty="0" err="1">
                <a:latin typeface="Courier New" pitchFamily="49" charset="0"/>
              </a:rPr>
              <a:t>pid.h</a:t>
            </a:r>
            <a:r>
              <a:rPr lang="en-GB" sz="2400" dirty="0"/>
              <a:t>)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Allocated process IDs are recorded in a bitmap representing around four million possible IDs.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PIDs dynamically allocated, avoid immediate reuse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err="1">
                <a:ea typeface="宋体" pitchFamily="2" charset="-122"/>
              </a:rPr>
              <a:t>p</a:t>
            </a:r>
            <a:r>
              <a:rPr lang="en-US" altLang="zh-CN" dirty="0" err="1" smtClean="0">
                <a:ea typeface="宋体" pitchFamily="2" charset="-122"/>
              </a:rPr>
              <a:t>idhash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 smtClean="0">
                <a:ea typeface="宋体" pitchFamily="2" charset="-122"/>
              </a:rPr>
              <a:t>task </a:t>
            </a:r>
            <a:r>
              <a:rPr lang="en-US" altLang="zh-CN" dirty="0">
                <a:ea typeface="宋体" pitchFamily="2" charset="-122"/>
              </a:rPr>
              <a:t>l</a:t>
            </a:r>
            <a:r>
              <a:rPr lang="en-US" altLang="zh-CN" dirty="0" smtClean="0">
                <a:ea typeface="宋体" pitchFamily="2" charset="-122"/>
              </a:rPr>
              <a:t>ookup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4455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pidhash</a:t>
            </a:r>
            <a:r>
              <a:rPr lang="en-US" altLang="zh-CN" dirty="0"/>
              <a:t> table and chained lists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93776"/>
            <a:ext cx="7874000" cy="401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79120" y="4962944"/>
            <a:ext cx="8351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Scanning the process list sequentially and checking the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 fields of the </a:t>
            </a:r>
            <a:r>
              <a:rPr lang="en-US" altLang="zh-CN" sz="2400" dirty="0" smtClean="0"/>
              <a:t>process  descriptors </a:t>
            </a:r>
            <a:r>
              <a:rPr lang="en-US" altLang="zh-CN" sz="2400" dirty="0"/>
              <a:t>is feasible </a:t>
            </a:r>
            <a:r>
              <a:rPr lang="en-US" altLang="zh-CN" sz="2400" dirty="0">
                <a:solidFill>
                  <a:srgbClr val="FF0000"/>
                </a:solidFill>
              </a:rPr>
              <a:t>but rather </a:t>
            </a:r>
            <a:r>
              <a:rPr lang="en-US" altLang="zh-CN" sz="2400" dirty="0" smtClean="0">
                <a:solidFill>
                  <a:srgbClr val="FF0000"/>
                </a:solidFill>
              </a:rPr>
              <a:t>inefficient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To speed up the </a:t>
            </a:r>
            <a:r>
              <a:rPr lang="en-US" altLang="zh-CN" sz="2400" dirty="0" smtClean="0"/>
              <a:t>search, </a:t>
            </a:r>
            <a:r>
              <a:rPr lang="en-US" altLang="zh-CN" sz="2400" dirty="0"/>
              <a:t>four hash </a:t>
            </a:r>
            <a:r>
              <a:rPr lang="en-US" altLang="zh-CN" sz="2400" dirty="0" smtClean="0"/>
              <a:t>tables named PIDTYPE_PID, PIDTYPE_TGID, PIDTYPE_PGID, PIDTYPE_SID  are introduced.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583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pidhash</a:t>
            </a:r>
            <a:r>
              <a:rPr lang="en-US" altLang="zh-CN" dirty="0"/>
              <a:t> table and chained lists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41680" y="1162150"/>
            <a:ext cx="712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pid_hashfn</a:t>
            </a:r>
            <a:r>
              <a:rPr lang="en-US" altLang="zh-CN" dirty="0"/>
              <a:t>(x) </a:t>
            </a:r>
            <a:r>
              <a:rPr lang="en-US" altLang="zh-CN" dirty="0" err="1"/>
              <a:t>hash_long</a:t>
            </a:r>
            <a:r>
              <a:rPr lang="en-US" altLang="zh-CN" dirty="0"/>
              <a:t>((unsigned long) x, </a:t>
            </a:r>
            <a:r>
              <a:rPr lang="en-US" altLang="zh-CN" dirty="0" err="1"/>
              <a:t>pidhash_shift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1680" y="1676351"/>
            <a:ext cx="6888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unsigned long </a:t>
            </a:r>
            <a:r>
              <a:rPr lang="en-US" altLang="zh-CN" dirty="0" err="1"/>
              <a:t>hash_long</a:t>
            </a:r>
            <a:r>
              <a:rPr lang="en-US" altLang="zh-CN" dirty="0"/>
              <a:t>(unsigned long </a:t>
            </a:r>
            <a:r>
              <a:rPr lang="en-US" altLang="zh-CN" dirty="0" err="1"/>
              <a:t>val</a:t>
            </a:r>
            <a:r>
              <a:rPr lang="en-US" altLang="zh-CN" dirty="0"/>
              <a:t>, unsigned </a:t>
            </a:r>
            <a:r>
              <a:rPr lang="en-US" altLang="zh-CN" dirty="0" err="1"/>
              <a:t>int</a:t>
            </a:r>
            <a:r>
              <a:rPr lang="en-US" altLang="zh-CN" dirty="0"/>
              <a:t> bits)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unsigned long hash = </a:t>
            </a:r>
            <a:r>
              <a:rPr lang="en-US" altLang="zh-CN" dirty="0" err="1"/>
              <a:t>val</a:t>
            </a:r>
            <a:r>
              <a:rPr lang="en-US" altLang="zh-CN" dirty="0"/>
              <a:t> * 0x9e370001UL;</a:t>
            </a:r>
          </a:p>
          <a:p>
            <a:r>
              <a:rPr lang="en-US" altLang="zh-CN" dirty="0"/>
              <a:t>return hash &gt;&gt; (32 - bits);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1680" y="3248075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bits = 11,  </a:t>
            </a:r>
            <a:r>
              <a:rPr lang="en-US" altLang="zh-CN" dirty="0" err="1" smtClean="0"/>
              <a:t>pid_hashfn</a:t>
            </a:r>
            <a:r>
              <a:rPr lang="en-US" altLang="zh-CN" dirty="0" smtClean="0"/>
              <a:t>  yields </a:t>
            </a:r>
            <a:r>
              <a:rPr lang="en-US" altLang="zh-CN" dirty="0"/>
              <a:t>values </a:t>
            </a:r>
            <a:r>
              <a:rPr lang="en-US" altLang="zh-CN" dirty="0" smtClean="0"/>
              <a:t>ranging  between </a:t>
            </a:r>
            <a:r>
              <a:rPr lang="en-US" altLang="zh-CN" dirty="0"/>
              <a:t>0 and 211 − 1 = 2047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680" y="4261396"/>
            <a:ext cx="7701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Questions :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How does the kernel retrieve </a:t>
            </a:r>
            <a:r>
              <a:rPr lang="en-US" altLang="zh-CN" sz="2400" dirty="0"/>
              <a:t>all processes belonging to a given thread group, that </a:t>
            </a:r>
            <a:r>
              <a:rPr lang="en-US" altLang="zh-CN" sz="2400" dirty="0" smtClean="0"/>
              <a:t>is, all </a:t>
            </a:r>
            <a:r>
              <a:rPr lang="en-US" altLang="zh-CN" sz="2400" dirty="0"/>
              <a:t>processes whose </a:t>
            </a:r>
            <a:r>
              <a:rPr lang="en-US" altLang="zh-CN" sz="2400" dirty="0" err="1"/>
              <a:t>tgid</a:t>
            </a:r>
            <a:r>
              <a:rPr lang="en-US" altLang="zh-CN" sz="2400" dirty="0"/>
              <a:t> field is equal to a given </a:t>
            </a:r>
            <a:r>
              <a:rPr lang="en-US" altLang="zh-CN" sz="2400" dirty="0" smtClean="0"/>
              <a:t>number?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4921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720" y="81598"/>
            <a:ext cx="8260080" cy="741362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CN" dirty="0"/>
              <a:t>Using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[ ]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PCB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794114"/>
            <a:ext cx="8016240" cy="594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en-US" dirty="0" smtClean="0"/>
              <a:t>Layered Operating System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057400" y="9906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14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‘run’ queues and ‘wait’ queues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 order for Linux to efficiently manage the scheduling of its various ‘tasks’, separate queues are maintained for ‘running’ tasks and for tasks that temporarily are ‘blocked’ while waiting for a particular event to occur (such as the arrival of new data from the keyboard, or the exhaustion of prior data sent to the printer)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8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Processes Are </a:t>
            </a:r>
            <a:r>
              <a:rPr lang="en-US" altLang="zh-CN" dirty="0" smtClean="0"/>
              <a:t>Organized---Wait </a:t>
            </a:r>
            <a:r>
              <a:rPr lang="en-US" altLang="zh-CN" dirty="0"/>
              <a:t>queues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6240" y="1310640"/>
            <a:ext cx="4968240" cy="5090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Queue head</a:t>
            </a:r>
          </a:p>
          <a:p>
            <a:pPr marL="400050" lvl="1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__</a:t>
            </a:r>
            <a:r>
              <a:rPr lang="en-US" altLang="zh-CN" sz="1800" dirty="0" err="1"/>
              <a:t>wait_queue_head</a:t>
            </a:r>
            <a:r>
              <a:rPr lang="en-US" altLang="zh-CN" sz="1800" dirty="0"/>
              <a:t> {</a:t>
            </a:r>
          </a:p>
          <a:p>
            <a:pPr marL="400050" lvl="1" indent="0">
              <a:buNone/>
            </a:pP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spinlock_t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lock;</a:t>
            </a:r>
          </a:p>
          <a:p>
            <a:pPr marL="400050" lvl="1" indent="0">
              <a:buNone/>
            </a:pP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list_head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task_list</a:t>
            </a:r>
            <a:r>
              <a:rPr lang="en-US" altLang="zh-CN" sz="1800" dirty="0"/>
              <a:t>;</a:t>
            </a:r>
          </a:p>
          <a:p>
            <a:pPr marL="400050" lvl="1" indent="0">
              <a:buNone/>
            </a:pPr>
            <a:r>
              <a:rPr lang="en-US" altLang="zh-CN" sz="1800" dirty="0" smtClean="0"/>
              <a:t>    };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typedef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wait_queue_head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wait_queue_head_t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Queue </a:t>
            </a:r>
            <a:r>
              <a:rPr lang="en-US" altLang="zh-CN" sz="2400" dirty="0" smtClean="0"/>
              <a:t>Elements</a:t>
            </a:r>
          </a:p>
          <a:p>
            <a:pPr marL="400050" lvl="1" indent="0">
              <a:buNone/>
            </a:pPr>
            <a:r>
              <a:rPr lang="en-US" altLang="zh-CN" sz="1800" dirty="0" err="1"/>
              <a:t>struct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wait_queue</a:t>
            </a:r>
            <a:r>
              <a:rPr lang="en-US" altLang="zh-CN" sz="1800" dirty="0"/>
              <a:t> {</a:t>
            </a:r>
          </a:p>
          <a:p>
            <a:pPr marL="400050" lvl="1" indent="0">
              <a:buNone/>
            </a:pPr>
            <a:r>
              <a:rPr lang="en-US" altLang="zh-CN" sz="1800" dirty="0"/>
              <a:t>unsigned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flags</a:t>
            </a:r>
            <a:r>
              <a:rPr lang="en-US" altLang="zh-CN" sz="1800" dirty="0" smtClean="0">
                <a:solidFill>
                  <a:srgbClr val="FF0000"/>
                </a:solidFill>
              </a:rPr>
              <a:t>; //  “thundering herd”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task_struct</a:t>
            </a:r>
            <a:r>
              <a:rPr lang="en-US" altLang="zh-CN" sz="1800" dirty="0"/>
              <a:t> * task;</a:t>
            </a:r>
          </a:p>
          <a:p>
            <a:pPr marL="400050" lvl="1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wait_queue_func_t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 smtClean="0">
                <a:solidFill>
                  <a:srgbClr val="FF000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altLang="zh-CN" sz="1800" dirty="0" err="1" smtClean="0"/>
              <a:t>struct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list_head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task_list</a:t>
            </a:r>
            <a:r>
              <a:rPr lang="en-US" altLang="zh-CN" sz="1800" dirty="0" smtClean="0"/>
              <a:t>;</a:t>
            </a:r>
          </a:p>
          <a:p>
            <a:pPr marL="400050" lvl="1" indent="0">
              <a:buNone/>
            </a:pPr>
            <a:r>
              <a:rPr lang="en-US" altLang="zh-CN" sz="1800" dirty="0" smtClean="0"/>
              <a:t>};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wait_queue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wait_queue_t</a:t>
            </a:r>
            <a:r>
              <a:rPr lang="en-US" altLang="zh-CN" sz="1800" dirty="0"/>
              <a:t>;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77520" y="1325156"/>
            <a:ext cx="3616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Wait </a:t>
            </a:r>
            <a:r>
              <a:rPr lang="en-US" altLang="zh-CN" sz="2400" dirty="0" smtClean="0"/>
              <a:t>queues: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a wait queue represents a set of sleeping processes, </a:t>
            </a:r>
            <a:r>
              <a:rPr lang="en-US" altLang="zh-CN" sz="2400" dirty="0" smtClean="0"/>
              <a:t>which are </a:t>
            </a:r>
            <a:r>
              <a:rPr lang="en-US" altLang="zh-CN" sz="2400" dirty="0"/>
              <a:t>woken up by the kernel when some condition becomes </a:t>
            </a:r>
            <a:r>
              <a:rPr lang="en-US" altLang="zh-CN" sz="2400" dirty="0" smtClean="0"/>
              <a:t>true.</a:t>
            </a:r>
            <a:endParaRPr lang="zh-CN" altLang="en-US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sage: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interrupt handling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process synchronization</a:t>
            </a:r>
            <a:endParaRPr lang="en-US" altLang="zh-C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Timing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9600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How Processes Are Organized---Wait queues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72160" y="240284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waitqueue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72160" y="331724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waitqueue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772160" y="423164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waitqueue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772160" y="514604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ea typeface="宋体" pitchFamily="2" charset="-122"/>
              </a:rPr>
              <a:t>waitqueue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905760" y="21742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3667760" y="21742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H="1" flipV="1">
            <a:off x="2677160" y="26314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H="1" flipV="1">
            <a:off x="3439160" y="26314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H="1" flipV="1">
            <a:off x="4201160" y="26314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2905760" y="40030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3667760" y="40030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 flipV="1">
            <a:off x="2677160" y="44602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H="1" flipV="1">
            <a:off x="3439160" y="44602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H="1" flipV="1">
            <a:off x="4048760" y="44602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4505960" y="40030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5267960" y="40030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H="1" flipV="1">
            <a:off x="5039360" y="44602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 flipH="1" flipV="1">
            <a:off x="5801360" y="44602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2905760" y="4993640"/>
            <a:ext cx="53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 flipH="1" flipV="1">
            <a:off x="2677160" y="54508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H="1" flipV="1">
            <a:off x="3439160" y="54508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 flipH="1">
            <a:off x="4353560" y="247904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 flipH="1">
            <a:off x="5953760" y="430784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 flipH="1">
            <a:off x="3591560" y="529844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2677160" y="35458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 flipH="1">
            <a:off x="2753360" y="339344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6487160" y="1756728"/>
            <a:ext cx="24384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wait_queue_head_t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can have 0 or more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wait_queue_t </a:t>
            </a:r>
            <a:r>
              <a:rPr lang="en-US" altLang="zh-CN">
                <a:ea typeface="宋体" pitchFamily="2" charset="-122"/>
              </a:rPr>
              <a:t>chained onto them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However, usually just one element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Each 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wait_queue_t </a:t>
            </a:r>
            <a:r>
              <a:rPr lang="en-US" altLang="zh-CN">
                <a:ea typeface="宋体" pitchFamily="2" charset="-122"/>
              </a:rPr>
              <a:t>contains a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 list_head </a:t>
            </a:r>
            <a:r>
              <a:rPr lang="en-US" altLang="zh-CN">
                <a:ea typeface="宋体" pitchFamily="2" charset="-122"/>
              </a:rPr>
              <a:t>of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tasks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All processes waiting for specific "event“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Used for timing, synch, device i/o, etc.</a:t>
            </a: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722948" y="2059940"/>
            <a:ext cx="1954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i="1">
                <a:solidFill>
                  <a:srgbClr val="FF0000"/>
                </a:solidFill>
              </a:rPr>
              <a:t>wait_queue_head_t</a:t>
            </a:r>
            <a:endParaRPr lang="en-US" altLang="zh-CN" sz="1600" i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2981960" y="1837690"/>
            <a:ext cx="1390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i="1">
                <a:solidFill>
                  <a:srgbClr val="FF0000"/>
                </a:solidFill>
              </a:rPr>
              <a:t>wait_queue_t</a:t>
            </a:r>
            <a:endParaRPr lang="en-US" altLang="zh-CN" sz="1600" i="1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5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Processes Are Organized-</a:t>
            </a:r>
            <a:r>
              <a:rPr lang="en-US" altLang="zh-CN" dirty="0" smtClean="0"/>
              <a:t>--</a:t>
            </a:r>
            <a:r>
              <a:rPr lang="en-US" altLang="zh-CN" dirty="0" smtClean="0">
                <a:ea typeface="宋体" pitchFamily="2" charset="-122"/>
              </a:rPr>
              <a:t>How </a:t>
            </a:r>
            <a:r>
              <a:rPr lang="en-US" altLang="zh-CN" dirty="0">
                <a:ea typeface="宋体" pitchFamily="2" charset="-122"/>
              </a:rPr>
              <a:t>Do I Block?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By calling one of the </a:t>
            </a:r>
            <a:r>
              <a:rPr lang="en-US" altLang="zh-CN" sz="2600" dirty="0" err="1">
                <a:ea typeface="宋体" pitchFamily="2" charset="-122"/>
              </a:rPr>
              <a:t>sleep_on</a:t>
            </a:r>
            <a:r>
              <a:rPr lang="en-US" altLang="zh-CN" sz="2600" dirty="0">
                <a:ea typeface="宋体" pitchFamily="2" charset="-122"/>
              </a:rPr>
              <a:t> functions:</a:t>
            </a:r>
          </a:p>
          <a:p>
            <a:pPr marL="742950" lvl="1" indent="-285750">
              <a:lnSpc>
                <a:spcPct val="80000"/>
              </a:lnSpc>
            </a:pPr>
            <a:r>
              <a:rPr lang="en-GB" sz="2200" i="1" dirty="0" err="1">
                <a:solidFill>
                  <a:srgbClr val="0000FF"/>
                </a:solidFill>
              </a:rPr>
              <a:t>sleep_on</a:t>
            </a:r>
            <a:r>
              <a:rPr lang="en-GB" sz="2200" i="1" dirty="0">
                <a:solidFill>
                  <a:srgbClr val="0000FF"/>
                </a:solidFill>
              </a:rPr>
              <a:t>, </a:t>
            </a:r>
            <a:r>
              <a:rPr lang="en-GB" sz="2200" i="1" dirty="0" err="1">
                <a:solidFill>
                  <a:srgbClr val="0000FF"/>
                </a:solidFill>
              </a:rPr>
              <a:t>interruptible_sleep_on</a:t>
            </a:r>
            <a:r>
              <a:rPr lang="en-GB" sz="2200" i="1" dirty="0">
                <a:solidFill>
                  <a:srgbClr val="0000FF"/>
                </a:solidFill>
              </a:rPr>
              <a:t>, </a:t>
            </a:r>
            <a:r>
              <a:rPr lang="en-GB" sz="2200" i="1" dirty="0" err="1">
                <a:solidFill>
                  <a:srgbClr val="0000FF"/>
                </a:solidFill>
              </a:rPr>
              <a:t>sleep_on_timeout</a:t>
            </a:r>
            <a:r>
              <a:rPr lang="en-GB" sz="2200" i="1" dirty="0">
                <a:solidFill>
                  <a:srgbClr val="0000FF"/>
                </a:solidFill>
              </a:rPr>
              <a:t>, </a:t>
            </a:r>
            <a:r>
              <a:rPr lang="en-GB" sz="2200" dirty="0"/>
              <a:t>etc</a:t>
            </a:r>
            <a:r>
              <a:rPr lang="en-GB" sz="2200" i="1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These functions create a </a:t>
            </a:r>
            <a:r>
              <a:rPr lang="en-US" altLang="zh-CN" sz="2600" i="1" dirty="0" err="1">
                <a:solidFill>
                  <a:srgbClr val="FF0000"/>
                </a:solidFill>
                <a:ea typeface="宋体" pitchFamily="2" charset="-122"/>
              </a:rPr>
              <a:t>wait_queue</a:t>
            </a:r>
            <a:r>
              <a:rPr lang="en-US" altLang="zh-CN" sz="2600" dirty="0">
                <a:ea typeface="宋体" pitchFamily="2" charset="-122"/>
              </a:rPr>
              <a:t> and place the calling task on it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Modify the value of its ‘</a:t>
            </a:r>
            <a:r>
              <a:rPr lang="en-US" altLang="zh-CN" sz="2600" i="1" dirty="0">
                <a:solidFill>
                  <a:srgbClr val="FF0000"/>
                </a:solidFill>
                <a:ea typeface="宋体" pitchFamily="2" charset="-122"/>
              </a:rPr>
              <a:t>state</a:t>
            </a:r>
            <a:r>
              <a:rPr lang="en-US" altLang="zh-CN" sz="2600" dirty="0">
                <a:ea typeface="宋体" pitchFamily="2" charset="-122"/>
              </a:rPr>
              <a:t>’ variable: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TASK_UNINTERRUPTIBLE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dirty="0">
                <a:ea typeface="宋体" pitchFamily="2" charset="-122"/>
              </a:rPr>
              <a:t>TASK_INTERRUPTIBLE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Then call </a:t>
            </a:r>
            <a:r>
              <a:rPr lang="en-US" altLang="zh-CN" sz="2600" i="1" dirty="0">
                <a:solidFill>
                  <a:srgbClr val="0033CC"/>
                </a:solidFill>
                <a:ea typeface="宋体" pitchFamily="2" charset="-122"/>
              </a:rPr>
              <a:t>schedule</a:t>
            </a:r>
            <a:r>
              <a:rPr lang="en-US" altLang="zh-CN" sz="2600" dirty="0">
                <a:ea typeface="宋体" pitchFamily="2" charset="-122"/>
              </a:rPr>
              <a:t> or </a:t>
            </a:r>
            <a:r>
              <a:rPr lang="en-US" altLang="zh-CN" sz="2600" i="1" dirty="0" err="1">
                <a:solidFill>
                  <a:srgbClr val="0033CC"/>
                </a:solidFill>
                <a:ea typeface="宋体" pitchFamily="2" charset="-122"/>
              </a:rPr>
              <a:t>schedule_timeout</a:t>
            </a:r>
            <a:endParaRPr lang="en-US" altLang="zh-CN" sz="2600" i="1" dirty="0">
              <a:solidFill>
                <a:srgbClr val="0033CC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The </a:t>
            </a:r>
            <a:r>
              <a:rPr lang="en-US" altLang="zh-CN" sz="2600" dirty="0">
                <a:solidFill>
                  <a:srgbClr val="339933"/>
                </a:solidFill>
                <a:ea typeface="宋体" pitchFamily="2" charset="-122"/>
              </a:rPr>
              <a:t>next</a:t>
            </a:r>
            <a:r>
              <a:rPr lang="en-US" altLang="zh-CN" sz="2600" dirty="0">
                <a:ea typeface="宋体" pitchFamily="2" charset="-122"/>
              </a:rPr>
              <a:t> task to run calls </a:t>
            </a:r>
            <a:r>
              <a:rPr lang="en-US" altLang="zh-CN" sz="2600" i="1" dirty="0" err="1">
                <a:solidFill>
                  <a:srgbClr val="0033CC"/>
                </a:solidFill>
                <a:ea typeface="宋体" pitchFamily="2" charset="-122"/>
              </a:rPr>
              <a:t>deactivate_task</a:t>
            </a:r>
            <a:r>
              <a:rPr lang="en-US" altLang="zh-CN" sz="2600" dirty="0">
                <a:ea typeface="宋体" pitchFamily="2" charset="-122"/>
              </a:rPr>
              <a:t> to move us out of the run queue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Only tasks with ‘</a:t>
            </a:r>
            <a:r>
              <a:rPr lang="en-US" altLang="zh-CN" sz="2600" i="1" dirty="0">
                <a:solidFill>
                  <a:srgbClr val="FF0000"/>
                </a:solidFill>
                <a:ea typeface="宋体" pitchFamily="2" charset="-122"/>
              </a:rPr>
              <a:t>state == TASK_RUNNING</a:t>
            </a:r>
            <a:r>
              <a:rPr lang="en-US" altLang="zh-CN" sz="2600" dirty="0">
                <a:ea typeface="宋体" pitchFamily="2" charset="-122"/>
              </a:rPr>
              <a:t>’ are granted time on the CPU by the scheduler	</a:t>
            </a:r>
          </a:p>
        </p:txBody>
      </p:sp>
    </p:spTree>
    <p:extLst>
      <p:ext uri="{BB962C8B-B14F-4D97-AF65-F5344CB8AC3E}">
        <p14:creationId xmlns="" xmlns:p14="http://schemas.microsoft.com/office/powerpoint/2010/main" val="31993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 Processes Are Organized--- </a:t>
            </a:r>
            <a:r>
              <a:rPr lang="en-US" altLang="zh-CN" sz="2800" dirty="0" smtClean="0">
                <a:ea typeface="宋体" pitchFamily="2" charset="-122"/>
              </a:rPr>
              <a:t>How </a:t>
            </a:r>
            <a:r>
              <a:rPr lang="en-US" altLang="zh-CN" sz="2800" dirty="0">
                <a:ea typeface="宋体" pitchFamily="2" charset="-122"/>
              </a:rPr>
              <a:t>Do I Wake Up?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pitchFamily="2" charset="-122"/>
              </a:rPr>
              <a:t>By someone calling one of the wake functions: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sz="2200" i="1">
                <a:solidFill>
                  <a:srgbClr val="0000FF"/>
                </a:solidFill>
              </a:rPr>
              <a:t>wake_up, wake_up_all, wake_up_interruptible, </a:t>
            </a:r>
            <a:r>
              <a:rPr lang="en-GB" sz="2200"/>
              <a:t>etc</a:t>
            </a:r>
            <a:r>
              <a:rPr lang="en-GB" sz="2200" i="1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pitchFamily="2" charset="-122"/>
              </a:rPr>
              <a:t>These functions call the </a:t>
            </a: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curr-&gt;func</a:t>
            </a:r>
            <a:r>
              <a:rPr lang="en-US" altLang="zh-CN" sz="2600">
                <a:ea typeface="宋体" pitchFamily="2" charset="-122"/>
              </a:rPr>
              <a:t> function to wake up the task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Defaults to</a:t>
            </a:r>
            <a:r>
              <a:rPr lang="en-US" altLang="zh-CN" sz="2200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i="1">
                <a:solidFill>
                  <a:srgbClr val="0033CC"/>
                </a:solidFill>
                <a:ea typeface="宋体" pitchFamily="2" charset="-122"/>
              </a:rPr>
              <a:t>default_wake_function</a:t>
            </a:r>
            <a:r>
              <a:rPr lang="en-US" altLang="zh-CN" sz="2200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>
                <a:ea typeface="宋体" pitchFamily="2" charset="-122"/>
              </a:rPr>
              <a:t>which is</a:t>
            </a:r>
            <a:r>
              <a:rPr lang="en-US" altLang="zh-CN" sz="2200" i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200" i="1">
                <a:solidFill>
                  <a:srgbClr val="0033CC"/>
                </a:solidFill>
                <a:ea typeface="宋体" pitchFamily="2" charset="-122"/>
              </a:rPr>
              <a:t>try_to_wake_up</a:t>
            </a:r>
          </a:p>
          <a:p>
            <a:pPr>
              <a:lnSpc>
                <a:spcPct val="90000"/>
              </a:lnSpc>
            </a:pPr>
            <a:r>
              <a:rPr lang="en-US" altLang="zh-CN" sz="2600" i="1">
                <a:solidFill>
                  <a:srgbClr val="0033CC"/>
                </a:solidFill>
                <a:ea typeface="宋体" pitchFamily="2" charset="-122"/>
              </a:rPr>
              <a:t>try_to_wake_up </a:t>
            </a:r>
            <a:r>
              <a:rPr lang="en-US" altLang="zh-CN" sz="2600">
                <a:ea typeface="宋体" pitchFamily="2" charset="-122"/>
              </a:rPr>
              <a:t>calls</a:t>
            </a:r>
            <a:r>
              <a:rPr lang="en-US" altLang="zh-CN" sz="2600" i="1">
                <a:solidFill>
                  <a:srgbClr val="0033CC"/>
                </a:solidFill>
                <a:ea typeface="宋体" pitchFamily="2" charset="-122"/>
              </a:rPr>
              <a:t> activate_task</a:t>
            </a:r>
            <a:r>
              <a:rPr lang="en-US" altLang="zh-CN" sz="2600">
                <a:ea typeface="宋体" pitchFamily="2" charset="-122"/>
              </a:rPr>
              <a:t> to move us out of the run queue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pitchFamily="2" charset="-122"/>
              </a:rPr>
              <a:t>The ‘</a:t>
            </a: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state</a:t>
            </a:r>
            <a:r>
              <a:rPr lang="en-US" altLang="zh-CN" sz="2600">
                <a:ea typeface="宋体" pitchFamily="2" charset="-122"/>
              </a:rPr>
              <a:t>’ variable is set to </a:t>
            </a: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TASK_RUNNING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pitchFamily="2" charset="-122"/>
              </a:rPr>
              <a:t>Sooner or later the scheduler will run us again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pitchFamily="2" charset="-122"/>
              </a:rPr>
              <a:t>We then return from </a:t>
            </a:r>
            <a:r>
              <a:rPr lang="en-US" altLang="zh-CN" sz="2600" i="1">
                <a:solidFill>
                  <a:srgbClr val="0033CC"/>
                </a:solidFill>
                <a:ea typeface="宋体" pitchFamily="2" charset="-122"/>
              </a:rPr>
              <a:t>schedule</a:t>
            </a:r>
            <a:r>
              <a:rPr lang="en-US" altLang="zh-CN" sz="2600">
                <a:ea typeface="宋体" pitchFamily="2" charset="-122"/>
              </a:rPr>
              <a:t> or </a:t>
            </a:r>
            <a:r>
              <a:rPr lang="en-US" altLang="zh-CN" sz="2600" i="1">
                <a:solidFill>
                  <a:srgbClr val="0033CC"/>
                </a:solidFill>
                <a:ea typeface="宋体" pitchFamily="2" charset="-122"/>
              </a:rPr>
              <a:t>schedule_timeout</a:t>
            </a:r>
          </a:p>
        </p:txBody>
      </p:sp>
    </p:spTree>
    <p:extLst>
      <p:ext uri="{BB962C8B-B14F-4D97-AF65-F5344CB8AC3E}">
        <p14:creationId xmlns="" xmlns:p14="http://schemas.microsoft.com/office/powerpoint/2010/main" val="7108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 Processes Are </a:t>
            </a:r>
            <a:r>
              <a:rPr lang="en-US" altLang="zh-CN" sz="2800" dirty="0" smtClean="0"/>
              <a:t>Organized---</a:t>
            </a:r>
            <a:r>
              <a:rPr lang="en-US" altLang="zh-CN" sz="2800" dirty="0"/>
              <a:t>Handling wait queues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840" y="1056640"/>
            <a:ext cx="8442960" cy="602488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/>
              <a:t>A process wishing to wait for a specific </a:t>
            </a:r>
            <a:r>
              <a:rPr lang="en-US" altLang="zh-CN" sz="4500" dirty="0" smtClean="0"/>
              <a:t>condition</a:t>
            </a:r>
          </a:p>
          <a:p>
            <a:pPr marL="400050" lvl="1" indent="0">
              <a:buNone/>
            </a:pPr>
            <a:r>
              <a:rPr lang="en-US" altLang="zh-CN" sz="2900" dirty="0" smtClean="0"/>
              <a:t> void </a:t>
            </a:r>
            <a:r>
              <a:rPr lang="en-US" altLang="zh-CN" sz="2900" dirty="0" err="1"/>
              <a:t>sleep_on</a:t>
            </a:r>
            <a:r>
              <a:rPr lang="en-US" altLang="zh-CN" sz="2900" dirty="0"/>
              <a:t>(</a:t>
            </a:r>
            <a:r>
              <a:rPr lang="en-US" altLang="zh-CN" sz="2900" dirty="0" err="1"/>
              <a:t>wait_queue_head_t</a:t>
            </a:r>
            <a:r>
              <a:rPr lang="en-US" altLang="zh-CN" sz="2900" dirty="0"/>
              <a:t> *</a:t>
            </a:r>
            <a:r>
              <a:rPr lang="en-US" altLang="zh-CN" sz="2900" dirty="0" err="1"/>
              <a:t>wq</a:t>
            </a:r>
            <a:r>
              <a:rPr lang="en-US" altLang="zh-CN" sz="2900" dirty="0"/>
              <a:t>)</a:t>
            </a:r>
          </a:p>
          <a:p>
            <a:pPr marL="400050" lvl="1" indent="0">
              <a:buNone/>
            </a:pPr>
            <a:r>
              <a:rPr lang="en-US" altLang="zh-CN" sz="2900" dirty="0"/>
              <a:t>{</a:t>
            </a:r>
          </a:p>
          <a:p>
            <a:pPr marL="400050" lvl="1" indent="0">
              <a:buNone/>
            </a:pPr>
            <a:r>
              <a:rPr lang="en-US" altLang="zh-CN" sz="2900" dirty="0" err="1"/>
              <a:t>wait_queue_t</a:t>
            </a:r>
            <a:r>
              <a:rPr lang="en-US" altLang="zh-CN" sz="2900" dirty="0"/>
              <a:t> wait;</a:t>
            </a:r>
          </a:p>
          <a:p>
            <a:pPr marL="400050" lvl="1" indent="0">
              <a:buNone/>
            </a:pPr>
            <a:r>
              <a:rPr lang="en-US" altLang="zh-CN" sz="2900" dirty="0" err="1"/>
              <a:t>init_waitqueue_entry</a:t>
            </a:r>
            <a:r>
              <a:rPr lang="en-US" altLang="zh-CN" sz="2900" dirty="0"/>
              <a:t>(&amp;wait, current);</a:t>
            </a:r>
          </a:p>
          <a:p>
            <a:pPr marL="400050" lvl="1" indent="0">
              <a:buNone/>
            </a:pPr>
            <a:r>
              <a:rPr lang="en-US" altLang="zh-CN" sz="2900" dirty="0"/>
              <a:t>current-&gt;state = TASK_UNINTERRUPTIBLE;</a:t>
            </a:r>
          </a:p>
          <a:p>
            <a:pPr marL="400050" lvl="1" indent="0">
              <a:buNone/>
            </a:pPr>
            <a:r>
              <a:rPr lang="en-US" altLang="zh-CN" sz="2900" dirty="0" err="1"/>
              <a:t>add_wait_queue</a:t>
            </a:r>
            <a:r>
              <a:rPr lang="en-US" altLang="zh-CN" sz="2900" dirty="0"/>
              <a:t>(</a:t>
            </a:r>
            <a:r>
              <a:rPr lang="en-US" altLang="zh-CN" sz="2900" dirty="0" err="1"/>
              <a:t>wq</a:t>
            </a:r>
            <a:r>
              <a:rPr lang="en-US" altLang="zh-CN" sz="2900" dirty="0"/>
              <a:t>,&amp;wait); /* </a:t>
            </a:r>
            <a:r>
              <a:rPr lang="en-US" altLang="zh-CN" sz="2900" dirty="0" err="1"/>
              <a:t>wq</a:t>
            </a:r>
            <a:r>
              <a:rPr lang="en-US" altLang="zh-CN" sz="2900" dirty="0"/>
              <a:t> points to the wait queue head */</a:t>
            </a: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schedule</a:t>
            </a:r>
            <a:r>
              <a:rPr lang="en-US" altLang="zh-CN" sz="2900" dirty="0" smtClean="0">
                <a:solidFill>
                  <a:srgbClr val="FF0000"/>
                </a:solidFill>
              </a:rPr>
              <a:t>();  // similar to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contitional</a:t>
            </a:r>
            <a:r>
              <a:rPr lang="en-US" altLang="zh-CN" sz="2900" dirty="0" smtClean="0">
                <a:solidFill>
                  <a:srgbClr val="FF0000"/>
                </a:solidFill>
              </a:rPr>
              <a:t> 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900" dirty="0" smtClean="0">
                <a:solidFill>
                  <a:srgbClr val="FF0000"/>
                </a:solidFill>
              </a:rPr>
              <a:t> in APUE?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 err="1"/>
              <a:t>remove_wait_queue</a:t>
            </a:r>
            <a:r>
              <a:rPr lang="en-US" altLang="zh-CN" sz="2900" dirty="0"/>
              <a:t>(</a:t>
            </a:r>
            <a:r>
              <a:rPr lang="en-US" altLang="zh-CN" sz="2900" dirty="0" err="1"/>
              <a:t>wq</a:t>
            </a:r>
            <a:r>
              <a:rPr lang="en-US" altLang="zh-CN" sz="2900" dirty="0"/>
              <a:t>, &amp;wait);</a:t>
            </a:r>
          </a:p>
          <a:p>
            <a:pPr marL="400050" lvl="1" indent="0">
              <a:buNone/>
            </a:pPr>
            <a:r>
              <a:rPr lang="en-US" altLang="zh-CN" sz="2900" dirty="0"/>
              <a:t>}</a:t>
            </a:r>
          </a:p>
          <a:p>
            <a:r>
              <a:rPr lang="en-US" altLang="zh-CN" sz="4500" dirty="0"/>
              <a:t>The kernel awakens processes in the wait </a:t>
            </a:r>
            <a:r>
              <a:rPr lang="en-US" altLang="zh-CN" sz="4500" dirty="0" smtClean="0"/>
              <a:t>queues</a:t>
            </a:r>
          </a:p>
          <a:p>
            <a:pPr marL="400050" lvl="1" indent="0">
              <a:buNone/>
            </a:pPr>
            <a:r>
              <a:rPr lang="en-US" altLang="zh-CN" sz="3300" dirty="0"/>
              <a:t>void </a:t>
            </a:r>
            <a:r>
              <a:rPr lang="en-US" altLang="zh-CN" sz="3300" dirty="0" err="1"/>
              <a:t>wake_up</a:t>
            </a:r>
            <a:r>
              <a:rPr lang="en-US" altLang="zh-CN" sz="3300" dirty="0"/>
              <a:t>(</a:t>
            </a:r>
            <a:r>
              <a:rPr lang="en-US" altLang="zh-CN" sz="3300" dirty="0" err="1"/>
              <a:t>wait_queue_head_t</a:t>
            </a:r>
            <a:r>
              <a:rPr lang="en-US" altLang="zh-CN" sz="3300" dirty="0"/>
              <a:t> *q)</a:t>
            </a:r>
          </a:p>
          <a:p>
            <a:pPr marL="400050" lvl="1" indent="0">
              <a:buNone/>
            </a:pPr>
            <a:r>
              <a:rPr lang="en-US" altLang="zh-CN" sz="3300" dirty="0"/>
              <a:t>{</a:t>
            </a:r>
          </a:p>
          <a:p>
            <a:pPr marL="800100" lvl="2" indent="0">
              <a:buNone/>
            </a:pPr>
            <a:r>
              <a:rPr lang="en-US" altLang="zh-CN" sz="2900" dirty="0" err="1"/>
              <a:t>struct</a:t>
            </a:r>
            <a:r>
              <a:rPr lang="en-US" altLang="zh-CN" sz="2900" dirty="0"/>
              <a:t> </a:t>
            </a:r>
            <a:r>
              <a:rPr lang="en-US" altLang="zh-CN" sz="2900" dirty="0" err="1"/>
              <a:t>list_head</a:t>
            </a:r>
            <a:r>
              <a:rPr lang="en-US" altLang="zh-CN" sz="2900" dirty="0"/>
              <a:t> *</a:t>
            </a:r>
            <a:r>
              <a:rPr lang="en-US" altLang="zh-CN" sz="2900" dirty="0" err="1"/>
              <a:t>tmp</a:t>
            </a:r>
            <a:r>
              <a:rPr lang="en-US" altLang="zh-CN" sz="2900" dirty="0"/>
              <a:t>;</a:t>
            </a:r>
          </a:p>
          <a:p>
            <a:pPr marL="800100" lvl="2" indent="0">
              <a:buNone/>
            </a:pPr>
            <a:r>
              <a:rPr lang="en-US" altLang="zh-CN" sz="2900" dirty="0" err="1"/>
              <a:t>wait_queue_t</a:t>
            </a:r>
            <a:r>
              <a:rPr lang="en-US" altLang="zh-CN" sz="2900" dirty="0"/>
              <a:t> *</a:t>
            </a:r>
            <a:r>
              <a:rPr lang="en-US" altLang="zh-CN" sz="2900" dirty="0" err="1"/>
              <a:t>curr</a:t>
            </a:r>
            <a:r>
              <a:rPr lang="en-US" altLang="zh-CN" sz="2900" dirty="0"/>
              <a:t>;</a:t>
            </a:r>
          </a:p>
          <a:p>
            <a:pPr marL="800100" lvl="2" indent="0">
              <a:buNone/>
            </a:pPr>
            <a:r>
              <a:rPr lang="en-US" altLang="zh-CN" sz="2900" dirty="0" err="1"/>
              <a:t>list_for_each</a:t>
            </a:r>
            <a:r>
              <a:rPr lang="en-US" altLang="zh-CN" sz="2900" dirty="0"/>
              <a:t>(</a:t>
            </a:r>
            <a:r>
              <a:rPr lang="en-US" altLang="zh-CN" sz="2900" dirty="0" err="1"/>
              <a:t>tmp</a:t>
            </a:r>
            <a:r>
              <a:rPr lang="en-US" altLang="zh-CN" sz="2900" dirty="0"/>
              <a:t>, &amp;q-&gt;</a:t>
            </a:r>
            <a:r>
              <a:rPr lang="en-US" altLang="zh-CN" sz="2900" dirty="0" err="1"/>
              <a:t>task_list</a:t>
            </a:r>
            <a:r>
              <a:rPr lang="en-US" altLang="zh-CN" sz="2900" dirty="0"/>
              <a:t>) {</a:t>
            </a:r>
          </a:p>
          <a:p>
            <a:pPr marL="1257300" lvl="3" indent="0">
              <a:buNone/>
            </a:pPr>
            <a:r>
              <a:rPr lang="en-US" altLang="zh-CN" sz="2500" dirty="0" err="1"/>
              <a:t>curr</a:t>
            </a:r>
            <a:r>
              <a:rPr lang="en-US" altLang="zh-CN" sz="2500" dirty="0"/>
              <a:t> = </a:t>
            </a:r>
            <a:r>
              <a:rPr lang="en-US" altLang="zh-CN" sz="2500" dirty="0" err="1"/>
              <a:t>list_entry</a:t>
            </a:r>
            <a:r>
              <a:rPr lang="en-US" altLang="zh-CN" sz="2500" dirty="0"/>
              <a:t>(</a:t>
            </a:r>
            <a:r>
              <a:rPr lang="en-US" altLang="zh-CN" sz="2500" dirty="0" err="1"/>
              <a:t>tmp</a:t>
            </a:r>
            <a:r>
              <a:rPr lang="en-US" altLang="zh-CN" sz="2500" dirty="0"/>
              <a:t>, </a:t>
            </a:r>
            <a:r>
              <a:rPr lang="en-US" altLang="zh-CN" sz="2500" dirty="0" err="1"/>
              <a:t>wait_queue_t</a:t>
            </a:r>
            <a:r>
              <a:rPr lang="en-US" altLang="zh-CN" sz="2500" dirty="0"/>
              <a:t>, </a:t>
            </a:r>
            <a:r>
              <a:rPr lang="en-US" altLang="zh-CN" sz="2500" dirty="0" err="1"/>
              <a:t>task_list</a:t>
            </a:r>
            <a:r>
              <a:rPr lang="en-US" altLang="zh-CN" sz="2500" dirty="0"/>
              <a:t>);</a:t>
            </a:r>
          </a:p>
          <a:p>
            <a:pPr marL="1257300" lvl="3" indent="0">
              <a:buNone/>
            </a:pPr>
            <a:r>
              <a:rPr lang="en-US" altLang="zh-CN" sz="2500" dirty="0"/>
              <a:t>if (</a:t>
            </a:r>
            <a:r>
              <a:rPr lang="en-US" altLang="zh-CN" sz="2500" dirty="0" err="1"/>
              <a:t>curr</a:t>
            </a:r>
            <a:r>
              <a:rPr lang="en-US" altLang="zh-CN" sz="2500" dirty="0"/>
              <a:t>-&gt;</a:t>
            </a:r>
            <a:r>
              <a:rPr lang="en-US" altLang="zh-CN" sz="2500" dirty="0" err="1"/>
              <a:t>func</a:t>
            </a:r>
            <a:r>
              <a:rPr lang="en-US" altLang="zh-CN" sz="2500" dirty="0"/>
              <a:t>(</a:t>
            </a:r>
            <a:r>
              <a:rPr lang="en-US" altLang="zh-CN" sz="2500" dirty="0" err="1"/>
              <a:t>curr</a:t>
            </a:r>
            <a:r>
              <a:rPr lang="en-US" altLang="zh-CN" sz="2500" dirty="0"/>
              <a:t>, </a:t>
            </a:r>
            <a:r>
              <a:rPr lang="en-US" altLang="zh-CN" sz="2500" dirty="0" smtClean="0"/>
              <a:t>T</a:t>
            </a:r>
            <a:r>
              <a:rPr lang="en-US" altLang="zh-CN" sz="2500" dirty="0" smtClean="0">
                <a:solidFill>
                  <a:srgbClr val="FF0000"/>
                </a:solidFill>
              </a:rPr>
              <a:t>ASK_INTERRUPTIBLE|TASK_UNINTERRUPTIBLE,</a:t>
            </a:r>
            <a:r>
              <a:rPr lang="en-US" altLang="zh-CN" sz="2500" dirty="0" smtClean="0"/>
              <a:t> 0, NULL) &amp;&amp;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curr</a:t>
            </a:r>
            <a:r>
              <a:rPr lang="en-US" altLang="zh-CN" sz="2500" dirty="0" smtClean="0">
                <a:solidFill>
                  <a:srgbClr val="FF0000"/>
                </a:solidFill>
              </a:rPr>
              <a:t>-&gt;flags</a:t>
            </a:r>
            <a:r>
              <a:rPr lang="en-US" altLang="zh-CN" sz="2500" dirty="0" smtClean="0"/>
              <a:t>)</a:t>
            </a:r>
          </a:p>
          <a:p>
            <a:pPr marL="1257300" lvl="3" indent="0">
              <a:buNone/>
            </a:pPr>
            <a:r>
              <a:rPr lang="en-US" altLang="zh-CN" sz="2500" dirty="0" smtClean="0"/>
              <a:t>        break</a:t>
            </a:r>
            <a:r>
              <a:rPr lang="en-US" altLang="zh-CN" sz="2500" dirty="0"/>
              <a:t>;</a:t>
            </a:r>
          </a:p>
          <a:p>
            <a:pPr marL="400050" lvl="1" indent="0">
              <a:buNone/>
            </a:pPr>
            <a:r>
              <a:rPr lang="en-US" altLang="zh-CN" sz="3300" dirty="0" smtClean="0"/>
              <a:t>	}</a:t>
            </a:r>
            <a:endParaRPr lang="en-US" altLang="zh-CN" sz="3300" dirty="0"/>
          </a:p>
          <a:p>
            <a:pPr marL="400050" lvl="1" indent="0">
              <a:buNone/>
            </a:pPr>
            <a:r>
              <a:rPr lang="en-US" altLang="zh-CN" sz="3300" dirty="0"/>
              <a:t>}</a:t>
            </a:r>
            <a:endParaRPr lang="zh-CN" altLang="en-US" sz="10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26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What are all these options?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INTERUPTIBLE</a:t>
            </a:r>
            <a:r>
              <a:rPr lang="en-US" altLang="zh-CN" sz="26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600">
                <a:ea typeface="宋体" pitchFamily="2" charset="-122"/>
              </a:rPr>
              <a:t>vs.</a:t>
            </a:r>
            <a:r>
              <a:rPr lang="en-US" altLang="zh-CN" sz="26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NON-INTERUPTIBLE</a:t>
            </a:r>
            <a:r>
              <a:rPr lang="en-US" altLang="zh-CN" sz="260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Can the task be woken up by a signal?</a:t>
            </a:r>
          </a:p>
          <a:p>
            <a:pPr>
              <a:lnSpc>
                <a:spcPct val="90000"/>
              </a:lnSpc>
            </a:pP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TIMEOUT</a:t>
            </a:r>
            <a:r>
              <a:rPr lang="en-US" altLang="zh-CN" sz="2600">
                <a:ea typeface="宋体" pitchFamily="2" charset="-122"/>
              </a:rPr>
              <a:t> vs no timeout: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Wake up the task after some timeout interval</a:t>
            </a:r>
          </a:p>
          <a:p>
            <a:pPr>
              <a:lnSpc>
                <a:spcPct val="90000"/>
              </a:lnSpc>
            </a:pP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EXCLUSIVE</a:t>
            </a:r>
            <a:r>
              <a:rPr lang="en-US" altLang="zh-CN" sz="26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600">
                <a:ea typeface="宋体" pitchFamily="2" charset="-122"/>
              </a:rPr>
              <a:t>vs.</a:t>
            </a:r>
            <a:r>
              <a:rPr lang="en-US" altLang="zh-CN" sz="26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600" i="1">
                <a:solidFill>
                  <a:srgbClr val="FF0000"/>
                </a:solidFill>
                <a:ea typeface="宋体" pitchFamily="2" charset="-122"/>
              </a:rPr>
              <a:t>NON-EXCLUSIVE</a:t>
            </a:r>
            <a:r>
              <a:rPr lang="en-US" altLang="zh-CN" sz="260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Should only one task be woken up?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Only one </a:t>
            </a:r>
            <a:r>
              <a:rPr lang="en-US" altLang="zh-CN" sz="2200" i="1">
                <a:solidFill>
                  <a:srgbClr val="FF0000"/>
                </a:solidFill>
                <a:ea typeface="宋体" pitchFamily="2" charset="-122"/>
              </a:rPr>
              <a:t>EXCLUSIVE</a:t>
            </a:r>
            <a:r>
              <a:rPr lang="en-US" altLang="zh-CN" sz="2200">
                <a:ea typeface="宋体" pitchFamily="2" charset="-122"/>
              </a:rPr>
              <a:t> task is woken up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pitchFamily="2" charset="-122"/>
              </a:rPr>
              <a:t>Kept at end of the list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All </a:t>
            </a:r>
            <a:r>
              <a:rPr lang="en-US" altLang="zh-CN" sz="2200" i="1">
                <a:solidFill>
                  <a:srgbClr val="FF0000"/>
                </a:solidFill>
                <a:ea typeface="宋体" pitchFamily="2" charset="-122"/>
              </a:rPr>
              <a:t>NON-EXCLUSIVE</a:t>
            </a:r>
            <a:r>
              <a:rPr lang="en-US" altLang="zh-CN" sz="2200">
                <a:ea typeface="宋体" pitchFamily="2" charset="-122"/>
              </a:rPr>
              <a:t> tasks are woken up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pitchFamily="2" charset="-122"/>
              </a:rPr>
              <a:t>Kept at head of the list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pitchFamily="2" charset="-122"/>
              </a:rPr>
              <a:t>Functions with _nr option wake up number of tasks</a:t>
            </a:r>
          </a:p>
        </p:txBody>
      </p:sp>
    </p:spTree>
    <p:extLst>
      <p:ext uri="{BB962C8B-B14F-4D97-AF65-F5344CB8AC3E}">
        <p14:creationId xmlns="" xmlns:p14="http://schemas.microsoft.com/office/powerpoint/2010/main" val="25318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-1927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CPU Switch From Process to Process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305800" cy="220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is also called a “context switch”</a:t>
            </a:r>
          </a:p>
          <a:p>
            <a:pPr>
              <a:lnSpc>
                <a:spcPct val="70000"/>
              </a:lnSpc>
            </a:pPr>
            <a:r>
              <a:rPr lang="en-US" sz="2800" dirty="0" smtClean="0"/>
              <a:t>Code executed in kernel above is overhead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Overhead sets minimum practical switching time</a:t>
            </a:r>
          </a:p>
          <a:p>
            <a:pPr lvl="1"/>
            <a:r>
              <a:rPr lang="en-US" sz="2400" dirty="0" smtClean="0"/>
              <a:t>Less overhead with SMT/</a:t>
            </a:r>
            <a:r>
              <a:rPr lang="en-US" sz="2400" dirty="0" err="1" smtClean="0"/>
              <a:t>hyperthreading</a:t>
            </a:r>
            <a:r>
              <a:rPr lang="en-US" sz="2400" dirty="0" smtClean="0"/>
              <a:t>, but… contention for resources instead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981200" y="762000"/>
            <a:ext cx="4724400" cy="3875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604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Diagram of Process State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869324" y="325121"/>
            <a:ext cx="7172316" cy="279908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3124200"/>
            <a:ext cx="9144000" cy="3581400"/>
          </a:xfrm>
        </p:spPr>
        <p:txBody>
          <a:bodyPr>
            <a:normAutofit lnSpcReduction="10000"/>
          </a:bodyPr>
          <a:lstStyle/>
          <a:p>
            <a:pPr>
              <a:tabLst>
                <a:tab pos="2057400" algn="l"/>
              </a:tabLst>
            </a:pPr>
            <a:r>
              <a:rPr lang="en-US" sz="2800" dirty="0" smtClean="0"/>
              <a:t>As a process executes, it changes </a:t>
            </a:r>
            <a:r>
              <a:rPr lang="en-US" sz="2800" i="1" dirty="0" smtClean="0"/>
              <a:t>state</a:t>
            </a:r>
            <a:endParaRPr lang="en-US" sz="2800" dirty="0" smtClean="0"/>
          </a:p>
          <a:p>
            <a:pPr lvl="1">
              <a:tabLst>
                <a:tab pos="2057400" algn="l"/>
              </a:tabLst>
            </a:pPr>
            <a:r>
              <a:rPr lang="en-US" sz="2600" b="0" dirty="0" smtClean="0">
                <a:solidFill>
                  <a:schemeClr val="hlink"/>
                </a:solidFill>
              </a:rPr>
              <a:t>new</a:t>
            </a:r>
            <a:r>
              <a:rPr lang="en-US" sz="2600" dirty="0" smtClean="0"/>
              <a:t>:  	The process is being created</a:t>
            </a:r>
          </a:p>
          <a:p>
            <a:pPr lvl="1">
              <a:tabLst>
                <a:tab pos="2057400" algn="l"/>
              </a:tabLst>
            </a:pPr>
            <a:r>
              <a:rPr lang="en-US" sz="2600" b="0" dirty="0" smtClean="0">
                <a:solidFill>
                  <a:schemeClr val="hlink"/>
                </a:solidFill>
              </a:rPr>
              <a:t>ready</a:t>
            </a:r>
            <a:r>
              <a:rPr lang="en-US" sz="2600" dirty="0" smtClean="0"/>
              <a:t>: 	The process is waiting to run</a:t>
            </a:r>
          </a:p>
          <a:p>
            <a:pPr lvl="1">
              <a:tabLst>
                <a:tab pos="2057400" algn="l"/>
              </a:tabLst>
            </a:pPr>
            <a:r>
              <a:rPr lang="en-US" sz="2600" b="0" dirty="0" smtClean="0">
                <a:solidFill>
                  <a:schemeClr val="hlink"/>
                </a:solidFill>
              </a:rPr>
              <a:t>running</a:t>
            </a:r>
            <a:r>
              <a:rPr lang="en-US" sz="2600" dirty="0" smtClean="0"/>
              <a:t>:	Instructions are being executed</a:t>
            </a:r>
          </a:p>
          <a:p>
            <a:pPr lvl="1">
              <a:tabLst>
                <a:tab pos="2057400" algn="l"/>
              </a:tabLst>
            </a:pPr>
            <a:r>
              <a:rPr lang="en-US" sz="2600" b="0" dirty="0" smtClean="0">
                <a:solidFill>
                  <a:schemeClr val="hlink"/>
                </a:solidFill>
              </a:rPr>
              <a:t>waiting</a:t>
            </a:r>
            <a:r>
              <a:rPr lang="en-US" sz="2600" dirty="0" smtClean="0"/>
              <a:t>:	Process waiting for some event to occur</a:t>
            </a:r>
            <a:br>
              <a:rPr lang="en-US" sz="2600" dirty="0" smtClean="0"/>
            </a:br>
            <a:r>
              <a:rPr lang="en-US" sz="2600" dirty="0" smtClean="0"/>
              <a:t>	Can be </a:t>
            </a:r>
            <a:r>
              <a:rPr lang="en-US" sz="2600" i="1" dirty="0" smtClean="0"/>
              <a:t>Interruptible </a:t>
            </a:r>
            <a:r>
              <a:rPr lang="en-US" sz="2600" dirty="0" smtClean="0"/>
              <a:t>or </a:t>
            </a:r>
            <a:r>
              <a:rPr lang="en-US" sz="2600" i="1" dirty="0" smtClean="0"/>
              <a:t>Non-Interruptible</a:t>
            </a:r>
            <a:endParaRPr lang="en-US" sz="2400" dirty="0"/>
          </a:p>
          <a:p>
            <a:pPr lvl="1">
              <a:tabLst>
                <a:tab pos="2057400" algn="l"/>
              </a:tabLst>
            </a:pPr>
            <a:r>
              <a:rPr lang="en-US" sz="2600" b="0" dirty="0" smtClean="0">
                <a:solidFill>
                  <a:schemeClr val="hlink"/>
                </a:solidFill>
              </a:rPr>
              <a:t>terminated</a:t>
            </a:r>
            <a:r>
              <a:rPr lang="en-US" sz="2600" dirty="0" smtClean="0"/>
              <a:t>: </a:t>
            </a:r>
            <a:r>
              <a:rPr lang="en-US" sz="2400" dirty="0" smtClean="0"/>
              <a:t>The process has finished execution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Stays as </a:t>
            </a:r>
            <a:r>
              <a:rPr lang="en-US" i="1" dirty="0" smtClean="0"/>
              <a:t>Zombie</a:t>
            </a:r>
            <a:r>
              <a:rPr lang="en-US" dirty="0" smtClean="0"/>
              <a:t> until relays result to parent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642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All of Task </a:t>
            </a:r>
            <a:r>
              <a:rPr lang="en-US" altLang="zh-CN" dirty="0">
                <a:ea typeface="宋体" pitchFamily="2" charset="-122"/>
              </a:rPr>
              <a:t>States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ea typeface="宋体" pitchFamily="2" charset="-122"/>
              </a:rPr>
              <a:t>From  kernel-header: &lt;</a:t>
            </a:r>
            <a:r>
              <a:rPr lang="en-US" altLang="zh-CN" sz="2600" dirty="0" err="1">
                <a:ea typeface="宋体" pitchFamily="2" charset="-122"/>
              </a:rPr>
              <a:t>linux</a:t>
            </a:r>
            <a:r>
              <a:rPr lang="en-US" altLang="zh-CN" sz="2600" dirty="0">
                <a:ea typeface="宋体" pitchFamily="2" charset="-122"/>
              </a:rPr>
              <a:t>/</a:t>
            </a:r>
            <a:r>
              <a:rPr lang="en-US" altLang="zh-CN" sz="2600" dirty="0" err="1">
                <a:ea typeface="宋体" pitchFamily="2" charset="-122"/>
              </a:rPr>
              <a:t>sched.h</a:t>
            </a:r>
            <a:r>
              <a:rPr lang="en-US" altLang="zh-CN" sz="2600" dirty="0"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6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TASK_RUNNING 			0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TASK_INTERRUPTIBLE		1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TASK_UNINTERRUPTIBLE	2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TASK_STOPPED			4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TASK_TRACED			8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EXIT_ZOMBIE			16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EXIT_DEAD			</a:t>
            </a:r>
            <a:r>
              <a:rPr lang="en-US" altLang="zh-CN" sz="2600" dirty="0" smtClean="0">
                <a:ea typeface="宋体" pitchFamily="2" charset="-122"/>
              </a:rPr>
              <a:t>32</a:t>
            </a:r>
            <a:endParaRPr lang="en-US" altLang="zh-CN" sz="26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TASK_NONINTERACTIVE	64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ea typeface="宋体" pitchFamily="2" charset="-122"/>
              </a:rPr>
              <a:t>#define TASK_DEAD			</a:t>
            </a:r>
            <a:r>
              <a:rPr lang="en-US" altLang="zh-CN" sz="2600" dirty="0" smtClean="0">
                <a:ea typeface="宋体" pitchFamily="2" charset="-122"/>
              </a:rPr>
              <a:t>128</a:t>
            </a:r>
          </a:p>
          <a:p>
            <a:pPr>
              <a:lnSpc>
                <a:spcPct val="80000"/>
              </a:lnSpc>
            </a:pPr>
            <a:endParaRPr lang="en-US" altLang="zh-CN" sz="2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22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Monolithic </a:t>
            </a:r>
            <a:r>
              <a:rPr lang="en-US" sz="3600" dirty="0" smtClean="0"/>
              <a:t>Structure</a:t>
            </a:r>
            <a:r>
              <a:rPr lang="en-US" dirty="0" smtClean="0"/>
              <a:t>: UNIX System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4648200"/>
            <a:ext cx="86868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Two-Layered Structure: User vs Kernel</a:t>
            </a:r>
          </a:p>
          <a:p>
            <a:pPr lvl="1"/>
            <a:r>
              <a:rPr lang="en-US" dirty="0" smtClean="0"/>
              <a:t>All code representing protection and management of resources placed in same address space</a:t>
            </a:r>
          </a:p>
          <a:p>
            <a:pPr lvl="1"/>
            <a:r>
              <a:rPr lang="en-US" dirty="0" smtClean="0"/>
              <a:t>Compromise of one component can compromise whole OS</a:t>
            </a:r>
          </a:p>
          <a:p>
            <a:r>
              <a:rPr lang="en-US" dirty="0" smtClean="0"/>
              <a:t>Clear division of labor?</a:t>
            </a:r>
          </a:p>
          <a:p>
            <a:pPr lvl="1"/>
            <a:r>
              <a:rPr lang="en-US" dirty="0" smtClean="0"/>
              <a:t>The producer of the OS and the User of the OS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815975"/>
            <a:ext cx="8077200" cy="3679825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Standard Libs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192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10478"/>
            <a:ext cx="8260080" cy="741362"/>
          </a:xfrm>
        </p:spPr>
        <p:txBody>
          <a:bodyPr>
            <a:normAutofit/>
          </a:bodyPr>
          <a:lstStyle/>
          <a:p>
            <a:r>
              <a:rPr lang="en-US" dirty="0" smtClean="0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6106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PCBs move from queue to queue as they change state</a:t>
            </a:r>
          </a:p>
          <a:p>
            <a:pPr lvl="1"/>
            <a:r>
              <a:rPr lang="en-US" smtClean="0"/>
              <a:t>Decisions about which order to remove from queues are </a:t>
            </a:r>
            <a:r>
              <a:rPr lang="en-US" smtClean="0">
                <a:solidFill>
                  <a:schemeClr val="hlink"/>
                </a:solidFill>
              </a:rPr>
              <a:t>Scheduling</a:t>
            </a:r>
            <a:r>
              <a:rPr lang="en-US" smtClean="0"/>
              <a:t> decisions</a:t>
            </a:r>
          </a:p>
          <a:p>
            <a:pPr lvl="1"/>
            <a:r>
              <a:rPr lang="en-US" smtClean="0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95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998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– Privileges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are given privileges by the system administrator</a:t>
            </a:r>
          </a:p>
          <a:p>
            <a:r>
              <a:rPr lang="en-US" dirty="0"/>
              <a:t>Privileges determine what </a:t>
            </a:r>
            <a:r>
              <a:rPr lang="en-US" i="1" dirty="0"/>
              <a:t>rights</a:t>
            </a:r>
            <a:r>
              <a:rPr lang="en-US" dirty="0"/>
              <a:t> a user has for an </a:t>
            </a:r>
            <a:r>
              <a:rPr lang="en-US" i="1" dirty="0"/>
              <a:t>object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Unix/Linux – </a:t>
            </a:r>
            <a:r>
              <a:rPr lang="en-US" u="sng" dirty="0" err="1"/>
              <a:t>R</a:t>
            </a:r>
            <a:r>
              <a:rPr lang="en-US" dirty="0" err="1"/>
              <a:t>ead|</a:t>
            </a:r>
            <a:r>
              <a:rPr lang="en-US" u="sng" dirty="0" err="1"/>
              <a:t>W</a:t>
            </a:r>
            <a:r>
              <a:rPr lang="en-US" dirty="0" err="1"/>
              <a:t>rite|e</a:t>
            </a:r>
            <a:r>
              <a:rPr lang="en-US" u="sng" dirty="0" err="1"/>
              <a:t>X</a:t>
            </a:r>
            <a:r>
              <a:rPr lang="en-US" dirty="0" err="1"/>
              <a:t>ecute</a:t>
            </a:r>
            <a:r>
              <a:rPr lang="en-US" dirty="0"/>
              <a:t> by user, group and “other” </a:t>
            </a:r>
            <a:r>
              <a:rPr lang="en-US" sz="2000" dirty="0"/>
              <a:t>(i.e., “world”)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“inherit” privileges from user</a:t>
            </a:r>
          </a:p>
        </p:txBody>
      </p:sp>
    </p:spTree>
    <p:extLst>
      <p:ext uri="{BB962C8B-B14F-4D97-AF65-F5344CB8AC3E}">
        <p14:creationId xmlns="" xmlns:p14="http://schemas.microsoft.com/office/powerpoint/2010/main" val="611372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Linux Kernel Implementation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Kernel may execute in either </a:t>
            </a:r>
            <a:r>
              <a:rPr lang="en-US" i="1" dirty="0"/>
              <a:t>Process context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Interrupt </a:t>
            </a:r>
            <a:r>
              <a:rPr lang="en-US" i="1" dirty="0"/>
              <a:t>context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i="1" dirty="0"/>
              <a:t>Process context</a:t>
            </a:r>
            <a:r>
              <a:rPr lang="en-US" dirty="0"/>
              <a:t>, kernel has access to</a:t>
            </a:r>
          </a:p>
          <a:p>
            <a:pPr lvl="1"/>
            <a:r>
              <a:rPr lang="en-US" dirty="0"/>
              <a:t>Virtual memory, files, other process resources</a:t>
            </a:r>
          </a:p>
          <a:p>
            <a:pPr lvl="1"/>
            <a:r>
              <a:rPr lang="en-US" dirty="0"/>
              <a:t>May sleep, take page faults, etc., on behalf of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i="1" dirty="0"/>
              <a:t>Interrupt context</a:t>
            </a:r>
            <a:r>
              <a:rPr lang="en-US" dirty="0"/>
              <a:t>, no assumption about what process was executing (if any)</a:t>
            </a:r>
          </a:p>
          <a:p>
            <a:pPr lvl="1"/>
            <a:r>
              <a:rPr lang="en-US" dirty="0"/>
              <a:t>No access to virtual memory, files, resources</a:t>
            </a:r>
          </a:p>
          <a:p>
            <a:pPr lvl="1"/>
            <a:r>
              <a:rPr lang="en-US" dirty="0"/>
              <a:t>May not sleep, take page faults,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358003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 Creation – Unix &amp; Linux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(child) process – </a:t>
            </a:r>
            <a:r>
              <a:rPr lang="en-US" sz="2800" b="1" dirty="0">
                <a:latin typeface="Courier New" pitchFamily="49" charset="0"/>
              </a:rPr>
              <a:t>fork();</a:t>
            </a:r>
          </a:p>
          <a:p>
            <a:pPr lvl="1"/>
            <a:r>
              <a:rPr lang="en-US" dirty="0"/>
              <a:t>Allocates new PCB</a:t>
            </a:r>
          </a:p>
          <a:p>
            <a:pPr lvl="1"/>
            <a:r>
              <a:rPr lang="en-US" dirty="0"/>
              <a:t>Clones the calling process (almost exactly)</a:t>
            </a:r>
          </a:p>
          <a:p>
            <a:pPr lvl="2"/>
            <a:r>
              <a:rPr lang="en-US" dirty="0"/>
              <a:t>Copy of parent process address space</a:t>
            </a:r>
          </a:p>
          <a:p>
            <a:pPr lvl="2"/>
            <a:r>
              <a:rPr lang="en-US" dirty="0"/>
              <a:t>Copies resources in kernel (e.g. files)</a:t>
            </a:r>
          </a:p>
          <a:p>
            <a:pPr lvl="1"/>
            <a:r>
              <a:rPr lang="en-US" dirty="0"/>
              <a:t>Places new PCB on </a:t>
            </a:r>
            <a:r>
              <a:rPr lang="en-US" i="1" dirty="0"/>
              <a:t>Ready queue</a:t>
            </a:r>
          </a:p>
          <a:p>
            <a:pPr lvl="1"/>
            <a:r>
              <a:rPr lang="en-US" dirty="0"/>
              <a:t>Return from </a:t>
            </a:r>
            <a:r>
              <a:rPr lang="en-US" sz="2400" b="1" dirty="0">
                <a:latin typeface="Courier New" pitchFamily="49" charset="0"/>
              </a:rPr>
              <a:t>fork()</a:t>
            </a:r>
            <a:r>
              <a:rPr lang="en-US" dirty="0"/>
              <a:t> call</a:t>
            </a:r>
          </a:p>
          <a:p>
            <a:pPr lvl="2"/>
            <a:r>
              <a:rPr lang="en-US" dirty="0"/>
              <a:t>0 for child</a:t>
            </a:r>
          </a:p>
          <a:p>
            <a:pPr lvl="2"/>
            <a:r>
              <a:rPr lang="en-US" dirty="0"/>
              <a:t>child PID for </a:t>
            </a:r>
            <a:r>
              <a:rPr lang="en-US" dirty="0" smtClean="0"/>
              <a:t>parent</a:t>
            </a:r>
          </a:p>
          <a:p>
            <a:r>
              <a:rPr lang="en-US" dirty="0" smtClean="0"/>
              <a:t>Copy-on-Write optimization</a:t>
            </a:r>
          </a:p>
          <a:p>
            <a:pPr lvl="1"/>
            <a:r>
              <a:rPr lang="en-US" dirty="0" smtClean="0"/>
              <a:t>Copy parent address space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copy page tables</a:t>
            </a:r>
          </a:p>
          <a:p>
            <a:pPr lvl="1"/>
            <a:r>
              <a:rPr lang="en-US" dirty="0" smtClean="0"/>
              <a:t>All pages marked as read only</a:t>
            </a:r>
          </a:p>
          <a:p>
            <a:pPr lvl="1"/>
            <a:r>
              <a:rPr lang="en-US" dirty="0" smtClean="0"/>
              <a:t>Actual pages copied only on write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9431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44320"/>
            <a:ext cx="8107680" cy="3880934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>
                <a:solidFill>
                  <a:srgbClr val="00AE00"/>
                </a:solidFill>
              </a:rPr>
              <a:t>Context switching</a:t>
            </a:r>
            <a:r>
              <a:rPr lang="en-GB" sz="2600" dirty="0"/>
              <a:t> is the process of saving the state of the currently running task and loading the state of the next task to run.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This involves saving the task's CPU state (registers), changing the </a:t>
            </a:r>
            <a:r>
              <a:rPr lang="en-GB" sz="2600" i="1" dirty="0">
                <a:solidFill>
                  <a:srgbClr val="FF0000"/>
                </a:solidFill>
              </a:rPr>
              <a:t>current</a:t>
            </a:r>
            <a:r>
              <a:rPr lang="en-GB" sz="2600" dirty="0"/>
              <a:t> task value, and loading the CPU state of the new task into the registers.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i="1" dirty="0">
                <a:solidFill>
                  <a:srgbClr val="0000FF"/>
                </a:solidFill>
              </a:rPr>
              <a:t>schedule</a:t>
            </a:r>
            <a:r>
              <a:rPr lang="en-GB" sz="2600" dirty="0"/>
              <a:t> determines the next task to run, calls </a:t>
            </a:r>
            <a:r>
              <a:rPr lang="en-GB" sz="2600" i="1" dirty="0" err="1">
                <a:solidFill>
                  <a:srgbClr val="0000FF"/>
                </a:solidFill>
              </a:rPr>
              <a:t>context_switch</a:t>
            </a:r>
            <a:r>
              <a:rPr lang="en-GB" sz="2600" dirty="0"/>
              <a:t>, which calls</a:t>
            </a:r>
            <a:r>
              <a:rPr lang="en-GB" sz="2600" i="1" dirty="0">
                <a:solidFill>
                  <a:srgbClr val="0000FF"/>
                </a:solidFill>
              </a:rPr>
              <a:t> </a:t>
            </a:r>
            <a:r>
              <a:rPr lang="en-GB" sz="2600" i="1" dirty="0" err="1">
                <a:solidFill>
                  <a:srgbClr val="0000FF"/>
                </a:solidFill>
              </a:rPr>
              <a:t>switch_mm</a:t>
            </a:r>
            <a:r>
              <a:rPr lang="en-GB" sz="2600" dirty="0"/>
              <a:t> to change the process address space, then calls </a:t>
            </a:r>
            <a:r>
              <a:rPr lang="en-GB" sz="2600" i="1" dirty="0" err="1">
                <a:solidFill>
                  <a:srgbClr val="0000FF"/>
                </a:solidFill>
              </a:rPr>
              <a:t>switch_to</a:t>
            </a:r>
            <a:r>
              <a:rPr lang="en-GB" sz="2600" dirty="0"/>
              <a:t> to context switch to the new task.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Context 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06600"/>
            <a:ext cx="7040563" cy="3663567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err="1">
                <a:solidFill>
                  <a:srgbClr val="0000FF"/>
                </a:solidFill>
              </a:rPr>
              <a:t>switch_mm</a:t>
            </a:r>
            <a:r>
              <a:rPr lang="en-GB" dirty="0"/>
              <a:t> is architecture specific.  It generally loads any hardware state required to make the process' user address space </a:t>
            </a:r>
            <a:r>
              <a:rPr lang="en-GB" dirty="0" smtClean="0"/>
              <a:t>addressable </a:t>
            </a:r>
            <a:r>
              <a:rPr lang="en-GB" dirty="0"/>
              <a:t>in user mode.  If the address space is unchanged (task switching between threads in one process), very little is done.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Context Switch: switch_mm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98" y="1153160"/>
            <a:ext cx="7868602" cy="4136517"/>
          </a:xfrm>
          <a:ln/>
        </p:spPr>
        <p:txBody>
          <a:bodyPr wrap="square" lIns="0" tIns="0" rIns="0" bIns="0">
            <a:spAutoFit/>
          </a:bodyPr>
          <a:lstStyle/>
          <a:p>
            <a:r>
              <a:rPr lang="en-US" altLang="zh-CN" dirty="0" smtClean="0"/>
              <a:t>When an 80×86 CPU switches from User Mode to Kernel Mode, it fetches </a:t>
            </a:r>
            <a:r>
              <a:rPr lang="en-US" altLang="zh-CN" dirty="0" smtClean="0"/>
              <a:t>the address </a:t>
            </a:r>
            <a:r>
              <a:rPr lang="en-US" altLang="zh-CN" dirty="0" smtClean="0"/>
              <a:t>of the Kernel Mode stack from the TSS (see the sections “</a:t>
            </a:r>
            <a:r>
              <a:rPr lang="en-US" altLang="zh-CN" dirty="0" smtClean="0"/>
              <a:t>Hardware Handling </a:t>
            </a:r>
            <a:r>
              <a:rPr lang="en-US" altLang="zh-CN" dirty="0" smtClean="0"/>
              <a:t>of Interrupts and Exceptions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When a User Mode process attempts to access an I/O port by means of an in or</a:t>
            </a:r>
          </a:p>
          <a:p>
            <a:pPr>
              <a:buNone/>
            </a:pPr>
            <a:r>
              <a:rPr lang="en-US" altLang="zh-CN" dirty="0" smtClean="0"/>
              <a:t>    out </a:t>
            </a:r>
            <a:r>
              <a:rPr lang="en-US" altLang="zh-CN" dirty="0" smtClean="0"/>
              <a:t>instruction,</a:t>
            </a:r>
            <a:endParaRPr lang="en-GB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Task State </a:t>
            </a:r>
            <a:r>
              <a:rPr lang="en-US" altLang="zh-CN" dirty="0" smtClean="0"/>
              <a:t>Segment </a:t>
            </a:r>
            <a:r>
              <a:rPr lang="en-US" altLang="zh-CN" dirty="0" smtClean="0"/>
              <a:t>to store hardware contexts.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98" y="1153160"/>
            <a:ext cx="7868602" cy="5219891"/>
          </a:xfrm>
          <a:ln/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 smtClean="0"/>
              <a:t>When an 80×86 CPU switches from User Mode to Kernel Mode, it fetches </a:t>
            </a:r>
            <a:r>
              <a:rPr lang="en-US" altLang="zh-CN" sz="2800" dirty="0" smtClean="0"/>
              <a:t>the address </a:t>
            </a:r>
            <a:r>
              <a:rPr lang="en-US" altLang="zh-CN" sz="2800" dirty="0" smtClean="0"/>
              <a:t>of the Kernel Mode stack from the TSS (see the sections “</a:t>
            </a:r>
            <a:r>
              <a:rPr lang="en-US" altLang="zh-CN" sz="2800" dirty="0" smtClean="0"/>
              <a:t>Hardware Handling </a:t>
            </a:r>
            <a:r>
              <a:rPr lang="en-US" altLang="zh-CN" sz="2800" dirty="0" smtClean="0"/>
              <a:t>of Interrupts and Exceptions</a:t>
            </a:r>
            <a:r>
              <a:rPr lang="en-US" altLang="zh-CN" sz="2800" dirty="0" smtClean="0"/>
              <a:t>”</a:t>
            </a:r>
          </a:p>
          <a:p>
            <a:r>
              <a:rPr lang="en-US" altLang="zh-CN" sz="2800" dirty="0" smtClean="0"/>
              <a:t>When a User Mode process attempts to access an I/O port by means of an in or</a:t>
            </a:r>
          </a:p>
          <a:p>
            <a:pPr>
              <a:buNone/>
            </a:pPr>
            <a:r>
              <a:rPr lang="en-US" altLang="zh-CN" sz="2800" dirty="0" smtClean="0"/>
              <a:t>    out instruction</a:t>
            </a:r>
          </a:p>
          <a:p>
            <a:r>
              <a:rPr lang="en-US" altLang="zh-CN" sz="2800" dirty="0" smtClean="0"/>
              <a:t>Each TSS has its own 8-byte Task State Segment Descriptor (TSSD</a:t>
            </a:r>
            <a:r>
              <a:rPr lang="en-US" altLang="zh-CN" sz="2800" dirty="0" smtClean="0"/>
              <a:t>).</a:t>
            </a:r>
          </a:p>
          <a:p>
            <a:r>
              <a:rPr lang="en-US" altLang="zh-CN" sz="2800" dirty="0" smtClean="0"/>
              <a:t>The TSSDs created by Linux are stored in the Global Descriptor Table (GDT)</a:t>
            </a:r>
            <a:endParaRPr lang="en-GB" altLang="zh-CN" sz="2800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Task State </a:t>
            </a:r>
            <a:r>
              <a:rPr lang="en-US" altLang="zh-CN" dirty="0" smtClean="0"/>
              <a:t>Segment </a:t>
            </a:r>
            <a:r>
              <a:rPr lang="en-US" altLang="zh-CN" dirty="0" smtClean="0"/>
              <a:t>to store hardware contexts.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98" y="1153160"/>
            <a:ext cx="7868602" cy="3250121"/>
          </a:xfrm>
          <a:ln/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 smtClean="0"/>
              <a:t>each process descriptor includes a field called thread of type </a:t>
            </a:r>
            <a:r>
              <a:rPr lang="en-US" altLang="zh-CN" sz="2800" dirty="0" err="1" smtClean="0"/>
              <a:t>thread_struct</a:t>
            </a:r>
            <a:r>
              <a:rPr lang="en-US" altLang="zh-CN" sz="2800" dirty="0" smtClean="0"/>
              <a:t>, in which </a:t>
            </a:r>
            <a:r>
              <a:rPr lang="en-US" altLang="zh-CN" sz="2800" dirty="0" smtClean="0"/>
              <a:t>the kernel saves the hardware context whenever the process is being </a:t>
            </a:r>
            <a:r>
              <a:rPr lang="en-US" altLang="zh-CN" sz="2800" dirty="0" smtClean="0"/>
              <a:t>switched out.</a:t>
            </a:r>
          </a:p>
          <a:p>
            <a:r>
              <a:rPr lang="en-US" altLang="zh-CN" sz="2800" dirty="0" err="1" smtClean="0"/>
              <a:t>thread_struct</a:t>
            </a:r>
            <a:r>
              <a:rPr lang="en-US" altLang="zh-CN" sz="2800" dirty="0" smtClean="0"/>
              <a:t>  includes </a:t>
            </a:r>
            <a:r>
              <a:rPr lang="en-US" altLang="zh-CN" sz="2800" dirty="0" smtClean="0"/>
              <a:t>fields for most of the CPU </a:t>
            </a:r>
            <a:r>
              <a:rPr lang="en-US" altLang="zh-CN" sz="2800" dirty="0" smtClean="0"/>
              <a:t>registers </a:t>
            </a:r>
            <a:r>
              <a:rPr lang="en-US" altLang="zh-CN" sz="2800" dirty="0" smtClean="0"/>
              <a:t>such as </a:t>
            </a:r>
            <a:r>
              <a:rPr lang="en-US" altLang="zh-CN" sz="2800" dirty="0" err="1" smtClean="0"/>
              <a:t>eax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ebx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dirty="0" smtClean="0"/>
              <a:t>Task State </a:t>
            </a:r>
            <a:r>
              <a:rPr lang="en-US" altLang="zh-CN" dirty="0" smtClean="0"/>
              <a:t>Segment –thread field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1275080"/>
            <a:ext cx="7370762" cy="5074920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err="1">
                <a:solidFill>
                  <a:srgbClr val="0000FF"/>
                </a:solidFill>
              </a:rPr>
              <a:t>switch_to</a:t>
            </a:r>
            <a:r>
              <a:rPr lang="en-GB" dirty="0"/>
              <a:t> is architecture specific.  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Generally, it saves the old task’s hardware state of the CPU (registers) to one of three places:</a:t>
            </a:r>
          </a:p>
          <a:p>
            <a:pPr marL="849313" lvl="1" indent="-28257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task's kernel stack</a:t>
            </a:r>
          </a:p>
          <a:p>
            <a:pPr marL="849313" lvl="1" indent="-28257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</a:t>
            </a:r>
            <a:r>
              <a:rPr lang="en-GB" i="1" dirty="0" err="1">
                <a:solidFill>
                  <a:srgbClr val="FF0000"/>
                </a:solidFill>
              </a:rPr>
              <a:t>thread_struct</a:t>
            </a:r>
            <a:endParaRPr lang="en-GB" dirty="0"/>
          </a:p>
          <a:p>
            <a:pPr marL="849313" lvl="1" indent="-28257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err="1">
                <a:solidFill>
                  <a:srgbClr val="FF0000"/>
                </a:solidFill>
              </a:rPr>
              <a:t>task_struct</a:t>
            </a:r>
            <a:r>
              <a:rPr lang="en-GB" i="1" dirty="0">
                <a:solidFill>
                  <a:srgbClr val="FF0000"/>
                </a:solidFill>
              </a:rPr>
              <a:t>-&gt;thread</a:t>
            </a:r>
            <a:endParaRPr lang="en-GB" dirty="0"/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then copies the new task's hardware state from the appropriate places</a:t>
            </a:r>
          </a:p>
          <a:p>
            <a:pPr marL="849313" lvl="1" indent="-282575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Stack is in </a:t>
            </a:r>
            <a:r>
              <a:rPr lang="en-GB" i="1" dirty="0">
                <a:solidFill>
                  <a:srgbClr val="FF0000"/>
                </a:solidFill>
              </a:rPr>
              <a:t>next-&gt;</a:t>
            </a:r>
            <a:r>
              <a:rPr lang="en-GB" i="1" dirty="0" err="1">
                <a:solidFill>
                  <a:srgbClr val="FF0000"/>
                </a:solidFill>
              </a:rPr>
              <a:t>thread.esp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Context Switch: switch_to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4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Layout of Linux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47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Layout of basic </a:t>
            </a:r>
            <a:r>
              <a:rPr lang="en-US" sz="2800" dirty="0" err="1" smtClean="0"/>
              <a:t>linux</a:t>
            </a:r>
            <a:r>
              <a:rPr lang="en-US" sz="2800" dirty="0"/>
              <a:t> </a:t>
            </a:r>
            <a:r>
              <a:rPr lang="en-US" sz="2800" dirty="0" smtClean="0"/>
              <a:t>sources:</a:t>
            </a:r>
          </a:p>
          <a:p>
            <a:pPr marL="400050" lvl="1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jackie@ubuntu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(16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)%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arch/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drivers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Kbuild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modules.builtin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samples/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block/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firmware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 kernel/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modules.order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scripts/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virt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COPYING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       lib/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Module.symvers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security/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vmlinux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CREDITS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  MAINTAINERS  net/             sound/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vmlinux.o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crypto/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README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System.map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Documentation/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ipc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       mm/          REPORTING-BUGS   tools/</a:t>
            </a:r>
          </a:p>
          <a:p>
            <a:pPr marL="400050" lvl="1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jackie@ubuntu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)%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7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7223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358" y="4749800"/>
            <a:ext cx="7370762" cy="1988237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>
                <a:solidFill>
                  <a:srgbClr val="0000FF"/>
                </a:solidFill>
              </a:rPr>
              <a:t>3 </a:t>
            </a:r>
            <a:r>
              <a:rPr lang="en-US" altLang="zh-CN" dirty="0" smtClean="0"/>
              <a:t>parameters in </a:t>
            </a:r>
            <a:r>
              <a:rPr lang="en-GB" i="1" dirty="0" err="1" smtClean="0">
                <a:solidFill>
                  <a:srgbClr val="0000FF"/>
                </a:solidFill>
              </a:rPr>
              <a:t>switch_to</a:t>
            </a:r>
            <a:r>
              <a:rPr lang="en-GB" i="1" dirty="0" smtClean="0">
                <a:solidFill>
                  <a:srgbClr val="0000FF"/>
                </a:solidFill>
              </a:rPr>
              <a:t>(</a:t>
            </a:r>
            <a:r>
              <a:rPr lang="en-GB" i="1" dirty="0" err="1" smtClean="0">
                <a:solidFill>
                  <a:srgbClr val="0000FF"/>
                </a:solidFill>
              </a:rPr>
              <a:t>Prev,next,last</a:t>
            </a:r>
            <a:r>
              <a:rPr lang="en-GB" i="1" dirty="0" smtClean="0">
                <a:solidFill>
                  <a:srgbClr val="0000FF"/>
                </a:solidFill>
              </a:rPr>
              <a:t>)</a:t>
            </a:r>
          </a:p>
          <a:p>
            <a:pPr marL="817563" lvl="1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err="1" smtClean="0">
                <a:solidFill>
                  <a:srgbClr val="0000FF"/>
                </a:solidFill>
              </a:rPr>
              <a:t>Prev</a:t>
            </a:r>
            <a:r>
              <a:rPr lang="en-GB" i="1" dirty="0" smtClean="0">
                <a:solidFill>
                  <a:srgbClr val="0000FF"/>
                </a:solidFill>
              </a:rPr>
              <a:t>, next, last</a:t>
            </a:r>
          </a:p>
          <a:p>
            <a:pPr marL="817563" lvl="1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>
                <a:solidFill>
                  <a:srgbClr val="0000FF"/>
                </a:solidFill>
              </a:rPr>
              <a:t>Pointing to PCB</a:t>
            </a:r>
            <a:endParaRPr lang="en-GB" i="1" dirty="0" smtClean="0">
              <a:solidFill>
                <a:srgbClr val="0000FF"/>
              </a:solidFill>
            </a:endParaRP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Context Switch: switch_to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561" y="1115060"/>
            <a:ext cx="9006439" cy="335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920" y="1158240"/>
            <a:ext cx="7680960" cy="4198072"/>
          </a:xfrm>
          <a:ln/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en-US" altLang="zh-CN" dirty="0" smtClean="0"/>
              <a:t>Using three different mechanisms:</a:t>
            </a:r>
          </a:p>
          <a:p>
            <a:pPr lvl="1"/>
            <a:r>
              <a:rPr lang="en-US" altLang="zh-CN" dirty="0" smtClean="0"/>
              <a:t>The Copy On Write technique allows both the parent and the child to read </a:t>
            </a:r>
            <a:r>
              <a:rPr lang="en-US" altLang="zh-CN" dirty="0" smtClean="0"/>
              <a:t>the same </a:t>
            </a:r>
            <a:r>
              <a:rPr lang="en-US" altLang="zh-CN" dirty="0" smtClean="0"/>
              <a:t>physical pages</a:t>
            </a:r>
          </a:p>
          <a:p>
            <a:pPr lvl="1"/>
            <a:r>
              <a:rPr lang="en-US" altLang="zh-CN" dirty="0" smtClean="0"/>
              <a:t>Lightweight processes allow both the parent and the child to share many </a:t>
            </a:r>
            <a:r>
              <a:rPr lang="en-US" altLang="zh-CN" dirty="0" err="1" smtClean="0"/>
              <a:t>perprocess</a:t>
            </a:r>
            <a:r>
              <a:rPr lang="en-US" altLang="zh-CN" dirty="0" smtClean="0"/>
              <a:t> kernel data structures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vfork</a:t>
            </a:r>
            <a:r>
              <a:rPr lang="en-US" altLang="zh-CN" dirty="0" smtClean="0"/>
              <a:t>( ) system call creates a process that shares the memory address space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Creating New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920" y="1158240"/>
            <a:ext cx="7117080" cy="4168000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The </a:t>
            </a:r>
            <a:r>
              <a:rPr lang="en-GB" sz="2600" i="1" dirty="0">
                <a:solidFill>
                  <a:srgbClr val="0000FF"/>
                </a:solidFill>
              </a:rPr>
              <a:t>fork</a:t>
            </a:r>
            <a:r>
              <a:rPr lang="en-GB" sz="2600" dirty="0"/>
              <a:t> system call is used to create a new process.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Identical to parent except …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execution state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process ID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parent process ID.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other data is either copied (like process state) or made copy on write (like process address space).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>
                <a:solidFill>
                  <a:srgbClr val="00AE00"/>
                </a:solidFill>
              </a:rPr>
              <a:t>Copy on write</a:t>
            </a:r>
            <a:r>
              <a:rPr lang="en-GB" sz="2600" dirty="0"/>
              <a:t> allows data to be shared as long as it is not modified, but each task gets its own copy when one task tries to modify the data.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Creating New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54175"/>
            <a:ext cx="7040563" cy="3070225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</a:t>
            </a:r>
            <a:r>
              <a:rPr lang="en-GB" i="1" dirty="0">
                <a:solidFill>
                  <a:srgbClr val="0000FF"/>
                </a:solidFill>
              </a:rPr>
              <a:t>fork</a:t>
            </a:r>
            <a:r>
              <a:rPr lang="en-GB" dirty="0"/>
              <a:t> system call uses </a:t>
            </a:r>
            <a:r>
              <a:rPr lang="en-GB" i="1" dirty="0" err="1">
                <a:solidFill>
                  <a:srgbClr val="0000FF"/>
                </a:solidFill>
              </a:rPr>
              <a:t>do_fork</a:t>
            </a:r>
            <a:r>
              <a:rPr lang="en-GB" dirty="0"/>
              <a:t> to create a new task.  The flags passed to </a:t>
            </a:r>
            <a:r>
              <a:rPr lang="en-GB" i="1" dirty="0" err="1">
                <a:solidFill>
                  <a:srgbClr val="0000FF"/>
                </a:solidFill>
              </a:rPr>
              <a:t>do_fork</a:t>
            </a:r>
            <a:r>
              <a:rPr lang="en-GB" dirty="0"/>
              <a:t> indicate which task attributes to copy and which to create anew.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err="1">
                <a:solidFill>
                  <a:srgbClr val="0000FF"/>
                </a:solidFill>
              </a:rPr>
              <a:t>do_fork</a:t>
            </a:r>
            <a:r>
              <a:rPr lang="en-GB" dirty="0"/>
              <a:t> calls </a:t>
            </a:r>
            <a:r>
              <a:rPr lang="en-GB" i="1" dirty="0" err="1">
                <a:solidFill>
                  <a:srgbClr val="0000FF"/>
                </a:solidFill>
              </a:rPr>
              <a:t>copy_process</a:t>
            </a:r>
            <a:r>
              <a:rPr lang="en-GB" dirty="0"/>
              <a:t> to create a new </a:t>
            </a:r>
            <a:r>
              <a:rPr lang="en-GB" i="1" dirty="0" err="1">
                <a:solidFill>
                  <a:srgbClr val="FF0000"/>
                </a:solidFill>
              </a:rPr>
              <a:t>task_struct</a:t>
            </a:r>
            <a:r>
              <a:rPr lang="en-GB" dirty="0"/>
              <a:t> and initialize it appropriately.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Creating New Processes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654175"/>
            <a:ext cx="7423150" cy="4137025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i="1">
                <a:solidFill>
                  <a:srgbClr val="0000FF"/>
                </a:solidFill>
              </a:rPr>
              <a:t>do_fork</a:t>
            </a:r>
            <a:r>
              <a:rPr lang="en-GB" sz="2600"/>
              <a:t> creates a new task and allows the new task to share resources with the calling task.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following options specify what should be shared with the calling task: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>
                <a:solidFill>
                  <a:srgbClr val="FF0000"/>
                </a:solidFill>
              </a:rPr>
              <a:t>CLONE_VM</a:t>
            </a:r>
            <a:r>
              <a:rPr lang="en-GB" sz="2200"/>
              <a:t> - share address space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>
                <a:solidFill>
                  <a:srgbClr val="FF0000"/>
                </a:solidFill>
              </a:rPr>
              <a:t>CLONE_FS</a:t>
            </a:r>
            <a:r>
              <a:rPr lang="en-GB" sz="2200"/>
              <a:t> - share root and current working directories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>
                <a:solidFill>
                  <a:srgbClr val="FF0000"/>
                </a:solidFill>
              </a:rPr>
              <a:t>CLONE_FILES</a:t>
            </a:r>
            <a:r>
              <a:rPr lang="en-GB" sz="2200"/>
              <a:t> - share file descriptors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>
                <a:solidFill>
                  <a:srgbClr val="FF0000"/>
                </a:solidFill>
              </a:rPr>
              <a:t>CLONE_SIGHAND</a:t>
            </a:r>
            <a:r>
              <a:rPr lang="en-GB" sz="2200"/>
              <a:t> - share signal handlers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>
                <a:solidFill>
                  <a:srgbClr val="FF0000"/>
                </a:solidFill>
              </a:rPr>
              <a:t>CLONE_PARENT</a:t>
            </a:r>
            <a:r>
              <a:rPr lang="en-GB" sz="2200"/>
              <a:t> – share parent process ID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>
                <a:solidFill>
                  <a:srgbClr val="FF0000"/>
                </a:solidFill>
              </a:rPr>
              <a:t>CLONE_THREAD</a:t>
            </a:r>
            <a:r>
              <a:rPr lang="en-GB" sz="2200"/>
              <a:t> – create thread for process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do_fork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36713"/>
            <a:ext cx="7040563" cy="4306887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The </a:t>
            </a:r>
            <a:r>
              <a:rPr lang="en-GB" sz="2600" i="1" dirty="0">
                <a:solidFill>
                  <a:srgbClr val="0000FF"/>
                </a:solidFill>
              </a:rPr>
              <a:t>clone</a:t>
            </a:r>
            <a:r>
              <a:rPr lang="en-GB" sz="2600" dirty="0"/>
              <a:t> system call also uses </a:t>
            </a:r>
            <a:r>
              <a:rPr lang="en-GB" sz="2600" i="1" dirty="0" err="1">
                <a:solidFill>
                  <a:srgbClr val="0000FF"/>
                </a:solidFill>
              </a:rPr>
              <a:t>do_fork</a:t>
            </a:r>
            <a:r>
              <a:rPr lang="en-GB" sz="2600" dirty="0"/>
              <a:t> to create a new task.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The </a:t>
            </a:r>
            <a:r>
              <a:rPr lang="en-GB" sz="2600" i="1" dirty="0">
                <a:solidFill>
                  <a:srgbClr val="0000FF"/>
                </a:solidFill>
              </a:rPr>
              <a:t>clone</a:t>
            </a:r>
            <a:r>
              <a:rPr lang="en-GB" sz="2600" dirty="0"/>
              <a:t> system call takes flags which are passed to </a:t>
            </a:r>
            <a:r>
              <a:rPr lang="en-GB" sz="2600" i="1" dirty="0" err="1">
                <a:solidFill>
                  <a:srgbClr val="0000FF"/>
                </a:solidFill>
              </a:rPr>
              <a:t>do_fork</a:t>
            </a:r>
            <a:r>
              <a:rPr lang="en-GB" sz="2600" dirty="0"/>
              <a:t> to indicate which task attributes to copy and which to create anew.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This system call gives applications the ability to create new processes, new threads, or new tasks that have the attributes of both processes and threads.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i="1" dirty="0">
                <a:solidFill>
                  <a:srgbClr val="0000FF"/>
                </a:solidFill>
              </a:rPr>
              <a:t>clone</a:t>
            </a:r>
            <a:r>
              <a:rPr lang="en-GB" sz="2600" dirty="0"/>
              <a:t> is used by threads libraries to create new kernel threads.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Creating New Threads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Creating tasks using clone </a:t>
            </a:r>
            <a:r>
              <a:rPr lang="en-US" altLang="zh-CN" dirty="0" err="1" smtClean="0">
                <a:ea typeface="宋体" pitchFamily="2" charset="-122"/>
              </a:rPr>
              <a:t>func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Fork a child process</a:t>
            </a:r>
          </a:p>
          <a:p>
            <a:pPr lvl="1"/>
            <a:r>
              <a:rPr lang="en-US" altLang="zh-CN" dirty="0" smtClean="0"/>
              <a:t>Clone(CLONE_VM|CLONE_FS|CLONE_FILES|CLONE_SIGHAND, 0);</a:t>
            </a:r>
          </a:p>
          <a:p>
            <a:r>
              <a:rPr lang="en-US" altLang="zh-CN" dirty="0" err="1" smtClean="0"/>
              <a:t>vfork</a:t>
            </a:r>
            <a:r>
              <a:rPr lang="en-US" altLang="zh-CN" dirty="0" smtClean="0"/>
              <a:t>  a child process</a:t>
            </a:r>
          </a:p>
          <a:p>
            <a:pPr lvl="1"/>
            <a:r>
              <a:rPr lang="en-US" altLang="zh-CN" dirty="0" smtClean="0"/>
              <a:t>Clone(CLONE_VFORK|CLONE_VM|SIGCHILD, 0);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160" y="916304"/>
            <a:ext cx="8442960" cy="6019340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Tasks stop executing when they call the </a:t>
            </a:r>
            <a:r>
              <a:rPr lang="en-GB" sz="2400" i="1" dirty="0">
                <a:solidFill>
                  <a:srgbClr val="0000FF"/>
                </a:solidFill>
              </a:rPr>
              <a:t>exit</a:t>
            </a:r>
            <a:r>
              <a:rPr lang="en-GB" sz="2400" dirty="0"/>
              <a:t> system call, are killed by the kernel (due to an exception), or are killed by a fatal signal which was sent.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>
                <a:solidFill>
                  <a:srgbClr val="0000FF"/>
                </a:solidFill>
              </a:rPr>
              <a:t>exit</a:t>
            </a:r>
            <a:r>
              <a:rPr lang="en-GB" sz="2400" dirty="0"/>
              <a:t> calls </a:t>
            </a:r>
            <a:r>
              <a:rPr lang="en-GB" sz="2400" i="1" dirty="0" err="1">
                <a:solidFill>
                  <a:srgbClr val="0000FF"/>
                </a:solidFill>
              </a:rPr>
              <a:t>do_exit</a:t>
            </a:r>
            <a:r>
              <a:rPr lang="en-GB" sz="2400" dirty="0"/>
              <a:t> which decrements usage counts on the sub-structures of the </a:t>
            </a: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/>
              <a:t>.  Any substructure with a zero usage count has its memory freed.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Lastly, the task is changed to the </a:t>
            </a:r>
            <a:r>
              <a:rPr lang="en-GB" sz="2400" i="1" dirty="0">
                <a:solidFill>
                  <a:srgbClr val="FF0000"/>
                </a:solidFill>
              </a:rPr>
              <a:t>EXIT_ZOMBIE</a:t>
            </a:r>
            <a:r>
              <a:rPr lang="en-GB" sz="2400" dirty="0"/>
              <a:t> state. 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 err="1"/>
              <a:t>s</a:t>
            </a:r>
            <a:r>
              <a:rPr lang="en-GB" sz="2400" dirty="0"/>
              <a:t> are actually destroyed by </a:t>
            </a:r>
            <a:r>
              <a:rPr lang="en-GB" sz="2400" i="1" dirty="0" err="1">
                <a:solidFill>
                  <a:srgbClr val="0000FF"/>
                </a:solidFill>
              </a:rPr>
              <a:t>release_task</a:t>
            </a:r>
            <a:r>
              <a:rPr lang="en-GB" sz="2400" dirty="0"/>
              <a:t>, which is called when the process' parent calls the </a:t>
            </a:r>
            <a:r>
              <a:rPr lang="en-GB" sz="2400" i="1" dirty="0">
                <a:solidFill>
                  <a:srgbClr val="0000FF"/>
                </a:solidFill>
              </a:rPr>
              <a:t>wait</a:t>
            </a:r>
            <a:r>
              <a:rPr lang="en-GB" sz="2400" dirty="0"/>
              <a:t> system call.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extremely difficult for a task to delete its own task structure and kernel stack.</a:t>
            </a:r>
          </a:p>
          <a:p>
            <a:pPr marL="849313" lvl="1" indent="-282575" defTabSz="457200">
              <a:lnSpc>
                <a:spcPct val="93000"/>
              </a:lnSpc>
              <a:buSzPct val="89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also provides an easy mechanism for parents to determine their children's </a:t>
            </a:r>
            <a:r>
              <a:rPr lang="en-GB" sz="2400" i="1" dirty="0">
                <a:solidFill>
                  <a:srgbClr val="0000FF"/>
                </a:solidFill>
              </a:rPr>
              <a:t>exit</a:t>
            </a:r>
            <a:r>
              <a:rPr lang="en-GB" sz="2400" dirty="0"/>
              <a:t> status.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 err="1">
                <a:solidFill>
                  <a:srgbClr val="0000FF"/>
                </a:solidFill>
              </a:rPr>
              <a:t>release_task</a:t>
            </a:r>
            <a:r>
              <a:rPr lang="en-GB" sz="2400" dirty="0"/>
              <a:t> removes the task from the task list and frees its memory.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0000FF"/>
                </a:solidFill>
                <a:latin typeface="Courier New" pitchFamily="49" charset="0"/>
              </a:rPr>
              <a:t>init</a:t>
            </a:r>
            <a:r>
              <a:rPr lang="en-GB" sz="2400" dirty="0"/>
              <a:t> process cleans up children.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26720" y="254318"/>
            <a:ext cx="8260080" cy="741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Destroying a Task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Kernel Threads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Linux has a small number of kernel threads that run continuously in the kernel (daemons)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No user address space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Only execute code and access data in kernel address </a:t>
            </a:r>
            <a:r>
              <a:rPr lang="en-US" altLang="zh-CN" sz="2000" dirty="0" smtClean="0">
                <a:ea typeface="宋体" pitchFamily="2" charset="-122"/>
              </a:rPr>
              <a:t>space(  &gt; PAGE_OFFSET )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How to create: </a:t>
            </a:r>
            <a:r>
              <a:rPr lang="en-GB" sz="2400" i="1" dirty="0" err="1" smtClean="0">
                <a:solidFill>
                  <a:srgbClr val="0000FF"/>
                </a:solidFill>
              </a:rPr>
              <a:t>kernel_thread</a:t>
            </a:r>
            <a:endParaRPr lang="en-US" altLang="zh-CN" sz="2400" i="1" dirty="0">
              <a:solidFill>
                <a:srgbClr val="0066FF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Scheduled in the same way as other threads/tasks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Process 0: idle </a:t>
            </a:r>
            <a:r>
              <a:rPr lang="en-US" altLang="zh-CN" sz="2400" dirty="0" smtClean="0">
                <a:ea typeface="宋体" pitchFamily="2" charset="-122"/>
              </a:rPr>
              <a:t>process/swapper process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Create Process1 ; </a:t>
            </a:r>
            <a:r>
              <a:rPr lang="en-US" altLang="zh-CN" sz="2000" dirty="0" err="1" smtClean="0">
                <a:ea typeface="宋体" pitchFamily="2" charset="-122"/>
              </a:rPr>
              <a:t>cpu_idle</a:t>
            </a:r>
            <a:r>
              <a:rPr lang="en-US" altLang="zh-CN" sz="2000" dirty="0" smtClean="0">
                <a:ea typeface="宋体" pitchFamily="2" charset="-122"/>
              </a:rPr>
              <a:t>();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Process 1: init process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Spawns several kernel threads before transitioning to user mode as /</a:t>
            </a:r>
            <a:r>
              <a:rPr lang="en-US" altLang="zh-CN" sz="2000" dirty="0" err="1">
                <a:ea typeface="宋体" pitchFamily="2" charset="-122"/>
              </a:rPr>
              <a:t>sbin</a:t>
            </a:r>
            <a:r>
              <a:rPr lang="en-US" altLang="zh-CN" sz="2000" dirty="0">
                <a:ea typeface="宋体" pitchFamily="2" charset="-122"/>
              </a:rPr>
              <a:t>/init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kflushd</a:t>
            </a:r>
            <a:r>
              <a:rPr lang="en-US" altLang="zh-CN" sz="2000" dirty="0">
                <a:ea typeface="宋体" pitchFamily="2" charset="-122"/>
              </a:rPr>
              <a:t> (</a:t>
            </a:r>
            <a:r>
              <a:rPr lang="en-US" altLang="zh-CN" sz="2000" dirty="0" err="1">
                <a:ea typeface="宋体" pitchFamily="2" charset="-122"/>
              </a:rPr>
              <a:t>bdflush</a:t>
            </a:r>
            <a:r>
              <a:rPr lang="en-US" altLang="zh-CN" sz="2000" dirty="0">
                <a:ea typeface="宋体" pitchFamily="2" charset="-122"/>
              </a:rPr>
              <a:t>) – Flush dirty buffers to disk under "memory pressure"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kupdate</a:t>
            </a:r>
            <a:r>
              <a:rPr lang="en-US" altLang="zh-CN" sz="2000" dirty="0">
                <a:ea typeface="宋体" pitchFamily="2" charset="-122"/>
              </a:rPr>
              <a:t> – Periodically flushes old buffers to disk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kswapd</a:t>
            </a:r>
            <a:r>
              <a:rPr lang="en-US" altLang="zh-CN" sz="2000" dirty="0">
                <a:ea typeface="宋体" pitchFamily="2" charset="-122"/>
              </a:rPr>
              <a:t> – Swapping daemon</a:t>
            </a:r>
          </a:p>
          <a:p>
            <a:pPr lvl="2">
              <a:lnSpc>
                <a:spcPct val="90000"/>
              </a:lnSpc>
            </a:pPr>
            <a:endParaRPr lang="en-US" altLang="zh-CN" sz="19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10920"/>
            <a:ext cx="7952105" cy="5640647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The task with process ID zero is called the </a:t>
            </a:r>
            <a:r>
              <a:rPr lang="en-GB" sz="2800" dirty="0">
                <a:solidFill>
                  <a:srgbClr val="00AE00"/>
                </a:solidFill>
              </a:rPr>
              <a:t>swapper</a:t>
            </a:r>
            <a:r>
              <a:rPr lang="en-GB" sz="2800" dirty="0"/>
              <a:t> or the </a:t>
            </a:r>
            <a:r>
              <a:rPr lang="en-GB" sz="2800" dirty="0">
                <a:solidFill>
                  <a:srgbClr val="00AE00"/>
                </a:solidFill>
              </a:rPr>
              <a:t>idle task</a:t>
            </a:r>
            <a:endParaRPr lang="en-GB" sz="2800" dirty="0">
              <a:solidFill>
                <a:schemeClr val="accent2"/>
              </a:solidFill>
            </a:endParaRP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Its task structure is in </a:t>
            </a:r>
            <a:r>
              <a:rPr lang="en-GB" sz="2800" i="1" dirty="0" err="1">
                <a:solidFill>
                  <a:srgbClr val="FF0000"/>
                </a:solidFill>
              </a:rPr>
              <a:t>init_thread_union</a:t>
            </a:r>
            <a:r>
              <a:rPr lang="en-GB" sz="2800" dirty="0"/>
              <a:t>, which also includes its kernel stack.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The kernel builds this task piece by piece to use to boot the system.  (All other tasks are copied from an existing task by </a:t>
            </a:r>
            <a:r>
              <a:rPr lang="en-GB" sz="2800" i="1" dirty="0" err="1" smtClean="0">
                <a:solidFill>
                  <a:srgbClr val="0000FF"/>
                </a:solidFill>
              </a:rPr>
              <a:t>do_fork</a:t>
            </a:r>
            <a:r>
              <a:rPr lang="en-GB" sz="2800" dirty="0" smtClean="0"/>
              <a:t>.)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All other tasks are maintained in a linked list off of this task.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This task becomes the idle task that runs when no other task is </a:t>
            </a:r>
            <a:r>
              <a:rPr lang="en-GB" sz="2800" dirty="0" err="1" smtClean="0"/>
              <a:t>runnable</a:t>
            </a:r>
            <a:r>
              <a:rPr lang="en-GB" sz="2800" dirty="0" smtClean="0"/>
              <a:t>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This </a:t>
            </a:r>
            <a:r>
              <a:rPr lang="en-GB" sz="2800" dirty="0"/>
              <a:t>task forks the </a:t>
            </a:r>
            <a:r>
              <a:rPr lang="en-GB" sz="2800" dirty="0">
                <a:solidFill>
                  <a:srgbClr val="00AE00"/>
                </a:solidFill>
              </a:rPr>
              <a:t>init task</a:t>
            </a:r>
            <a:r>
              <a:rPr lang="en-GB" sz="2800" dirty="0"/>
              <a:t> (task 1) and is the ancestor of all other tasks.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Task Zero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4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Layout of Linux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467360"/>
            <a:ext cx="8869680" cy="639064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endParaRPr lang="en-US" sz="900" dirty="0" smtClean="0">
              <a:latin typeface="Courier New" pitchFamily="49" charset="0"/>
              <a:cs typeface="Courier New" pitchFamily="49" charset="0"/>
            </a:endParaRPr>
          </a:p>
          <a:p>
            <a:pPr marL="171450" indent="-171450"/>
            <a:r>
              <a:rPr lang="en-US" sz="2000" dirty="0" smtClean="0"/>
              <a:t>Specific Directories:</a:t>
            </a:r>
          </a:p>
          <a:p>
            <a:pPr marL="571500" lvl="1" indent="-171450"/>
            <a:r>
              <a:rPr lang="en-US" sz="1600" dirty="0"/>
              <a:t>a</a:t>
            </a:r>
            <a:r>
              <a:rPr lang="en-US" sz="1600" dirty="0" smtClean="0"/>
              <a:t>rch: 	Architecture-specific source</a:t>
            </a:r>
          </a:p>
          <a:p>
            <a:pPr marL="571500" lvl="1" indent="-171450"/>
            <a:r>
              <a:rPr lang="en-US" sz="1600" dirty="0"/>
              <a:t>b</a:t>
            </a:r>
            <a:r>
              <a:rPr lang="en-US" sz="1600" dirty="0" smtClean="0"/>
              <a:t>lock:	Block I/O layer</a:t>
            </a:r>
          </a:p>
          <a:p>
            <a:pPr marL="571500" lvl="1" indent="-171450"/>
            <a:r>
              <a:rPr lang="en-US" sz="1600" dirty="0"/>
              <a:t>c</a:t>
            </a:r>
            <a:r>
              <a:rPr lang="en-US" sz="1600" dirty="0" smtClean="0"/>
              <a:t>rypto:	Crypto API</a:t>
            </a:r>
          </a:p>
          <a:p>
            <a:pPr marL="571500" lvl="1" indent="-171450"/>
            <a:r>
              <a:rPr lang="en-US" sz="1600" dirty="0" smtClean="0"/>
              <a:t>Documentation: 	Kernel source Documentation</a:t>
            </a:r>
          </a:p>
          <a:p>
            <a:pPr marL="571500" lvl="1" indent="-171450"/>
            <a:r>
              <a:rPr lang="en-US" sz="1600" dirty="0"/>
              <a:t>d</a:t>
            </a:r>
            <a:r>
              <a:rPr lang="en-US" sz="1600" dirty="0" smtClean="0"/>
              <a:t>rivers:	Device drivers</a:t>
            </a:r>
          </a:p>
          <a:p>
            <a:pPr marL="571500" lvl="1" indent="-171450"/>
            <a:r>
              <a:rPr lang="en-US" sz="1600" dirty="0"/>
              <a:t>f</a:t>
            </a:r>
            <a:r>
              <a:rPr lang="en-US" sz="1600" dirty="0" smtClean="0"/>
              <a:t>irmware:	Device firmware needed to use certain drivers</a:t>
            </a:r>
          </a:p>
          <a:p>
            <a:pPr marL="571500" lvl="1" indent="-171450"/>
            <a:r>
              <a:rPr lang="en-US" sz="1600" dirty="0" err="1"/>
              <a:t>f</a:t>
            </a:r>
            <a:r>
              <a:rPr lang="en-US" sz="1600" dirty="0" err="1" smtClean="0"/>
              <a:t>s</a:t>
            </a:r>
            <a:r>
              <a:rPr lang="en-US" sz="1600" dirty="0" smtClean="0"/>
              <a:t>:		</a:t>
            </a:r>
            <a:r>
              <a:rPr lang="en-US" sz="1600" dirty="0"/>
              <a:t>T</a:t>
            </a:r>
            <a:r>
              <a:rPr lang="en-US" sz="1600" dirty="0" smtClean="0"/>
              <a:t>he VFS and individual </a:t>
            </a:r>
            <a:r>
              <a:rPr lang="en-US" sz="1600" dirty="0" err="1" smtClean="0"/>
              <a:t>filesystems</a:t>
            </a:r>
            <a:endParaRPr lang="en-US" sz="1600" dirty="0" smtClean="0"/>
          </a:p>
          <a:p>
            <a:pPr marL="571500" lvl="1" indent="-171450"/>
            <a:r>
              <a:rPr lang="en-US" sz="1600" dirty="0"/>
              <a:t>i</a:t>
            </a:r>
            <a:r>
              <a:rPr lang="en-US" sz="1600" dirty="0" smtClean="0"/>
              <a:t>nclude:	Kernel headers</a:t>
            </a:r>
          </a:p>
          <a:p>
            <a:pPr marL="571500" lvl="1" indent="-171450"/>
            <a:r>
              <a:rPr lang="en-US" sz="1600" dirty="0" err="1"/>
              <a:t>i</a:t>
            </a:r>
            <a:r>
              <a:rPr lang="en-US" sz="1600" dirty="0" err="1" smtClean="0"/>
              <a:t>nit</a:t>
            </a:r>
            <a:r>
              <a:rPr lang="en-US" sz="1600" dirty="0"/>
              <a:t>:</a:t>
            </a:r>
            <a:r>
              <a:rPr lang="en-US" sz="1600" dirty="0" smtClean="0"/>
              <a:t>		Kernel boot and initialization</a:t>
            </a:r>
          </a:p>
          <a:p>
            <a:pPr marL="571500" lvl="1" indent="-171450"/>
            <a:r>
              <a:rPr lang="en-US" sz="1600" dirty="0" err="1"/>
              <a:t>i</a:t>
            </a:r>
            <a:r>
              <a:rPr lang="en-US" sz="1600" dirty="0" err="1" smtClean="0"/>
              <a:t>pc</a:t>
            </a:r>
            <a:r>
              <a:rPr lang="en-US" sz="1600" dirty="0" smtClean="0"/>
              <a:t>:		</a:t>
            </a:r>
            <a:r>
              <a:rPr lang="en-US" sz="1600" dirty="0" err="1" smtClean="0"/>
              <a:t>Interprocess</a:t>
            </a:r>
            <a:r>
              <a:rPr lang="en-US" sz="1600" dirty="0" smtClean="0"/>
              <a:t> Communication code</a:t>
            </a:r>
          </a:p>
          <a:p>
            <a:pPr marL="571500" lvl="1" indent="-171450"/>
            <a:r>
              <a:rPr lang="en-US" sz="1600" dirty="0"/>
              <a:t>k</a:t>
            </a:r>
            <a:r>
              <a:rPr lang="en-US" sz="1600" dirty="0" smtClean="0"/>
              <a:t>ernel:	Core subsystems, such as the scheduler</a:t>
            </a:r>
          </a:p>
          <a:p>
            <a:pPr marL="571500" lvl="1" indent="-171450"/>
            <a:r>
              <a:rPr lang="en-US" sz="1600" dirty="0"/>
              <a:t>l</a:t>
            </a:r>
            <a:r>
              <a:rPr lang="en-US" sz="1600" dirty="0" smtClean="0"/>
              <a:t>ib:		Helper routines</a:t>
            </a:r>
          </a:p>
          <a:p>
            <a:pPr marL="571500" lvl="1" indent="-171450"/>
            <a:r>
              <a:rPr lang="en-US" sz="1600" dirty="0"/>
              <a:t>m</a:t>
            </a:r>
            <a:r>
              <a:rPr lang="en-US" sz="1600" dirty="0" smtClean="0"/>
              <a:t>m:	Memory management subsystem and the </a:t>
            </a:r>
            <a:r>
              <a:rPr lang="en-US" sz="1600" dirty="0" err="1" smtClean="0"/>
              <a:t>vm</a:t>
            </a:r>
            <a:endParaRPr lang="en-US" sz="1600" dirty="0" smtClean="0"/>
          </a:p>
          <a:p>
            <a:pPr marL="571500" lvl="1" indent="-171450"/>
            <a:r>
              <a:rPr lang="en-US" sz="1600" dirty="0"/>
              <a:t>n</a:t>
            </a:r>
            <a:r>
              <a:rPr lang="en-US" sz="1600" dirty="0" smtClean="0"/>
              <a:t>et:		Networking subsystem</a:t>
            </a:r>
          </a:p>
          <a:p>
            <a:pPr marL="571500" lvl="1" indent="-171450"/>
            <a:r>
              <a:rPr lang="en-US" sz="1600" dirty="0" smtClean="0"/>
              <a:t>samples:	Sample, demonstrative code</a:t>
            </a:r>
          </a:p>
          <a:p>
            <a:pPr marL="571500" lvl="1" indent="-171450"/>
            <a:r>
              <a:rPr lang="en-US" sz="1600" dirty="0"/>
              <a:t>s</a:t>
            </a:r>
            <a:r>
              <a:rPr lang="en-US" sz="1600" dirty="0" smtClean="0"/>
              <a:t>cripts:	Scripts used to build the kernel</a:t>
            </a:r>
          </a:p>
          <a:p>
            <a:pPr marL="571500" lvl="1" indent="-171450"/>
            <a:r>
              <a:rPr lang="en-US" sz="1600" dirty="0"/>
              <a:t>s</a:t>
            </a:r>
            <a:r>
              <a:rPr lang="en-US" sz="1600" dirty="0" smtClean="0"/>
              <a:t>ecurity:	Linux Security Module</a:t>
            </a:r>
          </a:p>
          <a:p>
            <a:pPr marL="571500" lvl="1" indent="-171450"/>
            <a:r>
              <a:rPr lang="en-US" sz="1600" dirty="0"/>
              <a:t>s</a:t>
            </a:r>
            <a:r>
              <a:rPr lang="en-US" sz="1600" dirty="0" smtClean="0"/>
              <a:t>ound:	Sound subsystem</a:t>
            </a:r>
          </a:p>
          <a:p>
            <a:pPr marL="571500" lvl="1" indent="-171450"/>
            <a:r>
              <a:rPr lang="en-US" sz="1600" dirty="0" err="1"/>
              <a:t>u</a:t>
            </a:r>
            <a:r>
              <a:rPr lang="en-US" sz="1600" dirty="0" err="1" smtClean="0"/>
              <a:t>sr</a:t>
            </a:r>
            <a:r>
              <a:rPr lang="en-US" sz="1600" dirty="0" smtClean="0"/>
              <a:t>:		Early user-space code (called </a:t>
            </a:r>
            <a:r>
              <a:rPr lang="en-US" sz="1600" dirty="0" err="1" smtClean="0"/>
              <a:t>initramfs</a:t>
            </a:r>
            <a:r>
              <a:rPr lang="en-US" sz="1600" dirty="0" smtClean="0"/>
              <a:t>)</a:t>
            </a:r>
          </a:p>
          <a:p>
            <a:pPr marL="571500" lvl="1" indent="-171450"/>
            <a:r>
              <a:rPr lang="en-US" sz="1600" dirty="0"/>
              <a:t>t</a:t>
            </a:r>
            <a:r>
              <a:rPr lang="en-US" sz="1600" dirty="0" smtClean="0"/>
              <a:t>ools:	Tools helpful for developing Linux</a:t>
            </a:r>
          </a:p>
          <a:p>
            <a:pPr marL="571500" lvl="1" indent="-171450"/>
            <a:r>
              <a:rPr lang="en-US" sz="1600" dirty="0" err="1"/>
              <a:t>v</a:t>
            </a:r>
            <a:r>
              <a:rPr lang="en-US" sz="1600" dirty="0" err="1" smtClean="0"/>
              <a:t>irt</a:t>
            </a:r>
            <a:r>
              <a:rPr lang="en-US" sz="1600" dirty="0" smtClean="0"/>
              <a:t>:		Virtualization infrastructure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7223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040563" cy="2378075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On SMP systems, this task uses </a:t>
            </a:r>
            <a:r>
              <a:rPr lang="en-GB" sz="2600" i="1" dirty="0">
                <a:solidFill>
                  <a:srgbClr val="0000FF"/>
                </a:solidFill>
              </a:rPr>
              <a:t>clone</a:t>
            </a:r>
            <a:r>
              <a:rPr lang="en-GB" sz="2600" dirty="0"/>
              <a:t> to create duplicate tasks which run as the idle task on each of the other processors. 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All of these tasks have process ID zero.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Each of these tasks is used only by its associated processor.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Task Zero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280" y="1229360"/>
            <a:ext cx="7945120" cy="3386889"/>
          </a:xfrm>
          <a:ln/>
        </p:spPr>
        <p:txBody>
          <a:bodyPr wrap="square"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Threads in a process are represented by creating a </a:t>
            </a: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/>
              <a:t> for each thread in the process and keeping most of the data the same for each </a:t>
            </a: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/>
              <a:t>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ultimately done by using </a:t>
            </a:r>
            <a:r>
              <a:rPr lang="en-GB" sz="2400" i="1" dirty="0" err="1">
                <a:solidFill>
                  <a:srgbClr val="0000FF"/>
                </a:solidFill>
              </a:rPr>
              <a:t>do_fork</a:t>
            </a:r>
            <a:endParaRPr lang="en-GB" sz="2400" i="1" dirty="0">
              <a:solidFill>
                <a:srgbClr val="0000FF"/>
              </a:solidFill>
            </a:endParaRP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simplifies some algorithms because there is only one structure for both processes and threads.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can improve performance for single threaded processes.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Process data is generally in task sub-structures which can be shared by all tasks in the process.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Threads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90" y="1297623"/>
            <a:ext cx="7423150" cy="4147739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thread state is represented by the </a:t>
            </a:r>
            <a:r>
              <a:rPr lang="en-GB" sz="2400" i="1" dirty="0" err="1">
                <a:solidFill>
                  <a:srgbClr val="FF0000"/>
                </a:solidFill>
              </a:rPr>
              <a:t>thread_info</a:t>
            </a:r>
            <a:r>
              <a:rPr lang="en-GB" sz="2400" dirty="0"/>
              <a:t> structure.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 err="1">
                <a:solidFill>
                  <a:srgbClr val="FF0000"/>
                </a:solidFill>
              </a:rPr>
              <a:t>thread_info</a:t>
            </a:r>
            <a:r>
              <a:rPr lang="en-GB" sz="2400" dirty="0"/>
              <a:t> structure has a reference to the </a:t>
            </a:r>
            <a:r>
              <a:rPr lang="en-GB" sz="2400" i="1" dirty="0" err="1">
                <a:solidFill>
                  <a:srgbClr val="FF0000"/>
                </a:solidFill>
              </a:rPr>
              <a:t>task_struct</a:t>
            </a:r>
            <a:r>
              <a:rPr lang="en-GB" sz="2400" dirty="0"/>
              <a:t> for the thread as well as the execution domain for the program the thread is executing within.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</a:t>
            </a:r>
            <a:r>
              <a:rPr lang="en-GB" sz="2400" i="1" dirty="0" err="1">
                <a:solidFill>
                  <a:srgbClr val="FF0000"/>
                </a:solidFill>
              </a:rPr>
              <a:t>thread_info</a:t>
            </a:r>
            <a:r>
              <a:rPr lang="en-GB" sz="2400" dirty="0"/>
              <a:t> structure and the thread's kernel stack are located together within a </a:t>
            </a:r>
            <a:r>
              <a:rPr lang="en-GB" sz="2400" i="1" dirty="0" err="1">
                <a:solidFill>
                  <a:srgbClr val="FF0000"/>
                </a:solidFill>
              </a:rPr>
              <a:t>thread_union</a:t>
            </a:r>
            <a:r>
              <a:rPr lang="en-GB" sz="2400" dirty="0"/>
              <a:t> structure.  size varies by architecture 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thread’s stack thus also varies by architecture </a:t>
            </a:r>
          </a:p>
          <a:p>
            <a:pPr marL="849313" lvl="1" indent="-282575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just less than 8K in size on 32-bit architectures</a:t>
            </a:r>
          </a:p>
          <a:p>
            <a:pPr marL="849313" lvl="1" indent="-282575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just less than 16K in size on 64-bit architectures.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Thread Structures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Backup Slides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57350"/>
            <a:ext cx="7389813" cy="4386263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Blocking operations are generally implemented using </a:t>
            </a:r>
            <a:r>
              <a:rPr lang="en-GB" sz="2600">
                <a:solidFill>
                  <a:srgbClr val="00AE00"/>
                </a:solidFill>
              </a:rPr>
              <a:t>wait queues</a:t>
            </a:r>
            <a:r>
              <a:rPr lang="en-GB" sz="2600"/>
              <a:t>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Multiple tasks can be listed on the same wait queue.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data structure for the head of a wait queue is </a:t>
            </a:r>
            <a:r>
              <a:rPr lang="en-GB" sz="2600" i="1">
                <a:solidFill>
                  <a:srgbClr val="FF0000"/>
                </a:solidFill>
              </a:rPr>
              <a:t>wait_queue_head_t</a:t>
            </a:r>
            <a:r>
              <a:rPr lang="en-GB" sz="2600"/>
              <a:t>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</a:t>
            </a:r>
            <a:r>
              <a:rPr lang="en-GB" sz="2600" i="1">
                <a:solidFill>
                  <a:srgbClr val="FF0000"/>
                </a:solidFill>
              </a:rPr>
              <a:t>wait_queue_head_t</a:t>
            </a:r>
            <a:r>
              <a:rPr lang="en-GB" sz="2600"/>
              <a:t> points to a list of </a:t>
            </a:r>
            <a:r>
              <a:rPr lang="en-GB" sz="2600" i="1">
                <a:solidFill>
                  <a:srgbClr val="FF0000"/>
                </a:solidFill>
              </a:rPr>
              <a:t>wait_queue_t</a:t>
            </a:r>
            <a:r>
              <a:rPr lang="en-GB" sz="2600"/>
              <a:t> structures.</a:t>
            </a:r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</a:t>
            </a:r>
            <a:r>
              <a:rPr lang="en-GB" sz="2600" i="1">
                <a:solidFill>
                  <a:srgbClr val="FF0000"/>
                </a:solidFill>
              </a:rPr>
              <a:t>wait_queue_t</a:t>
            </a:r>
            <a:r>
              <a:rPr lang="en-GB" sz="2600"/>
              <a:t> structures reference the enqueued </a:t>
            </a:r>
            <a:r>
              <a:rPr lang="en-GB" sz="2600" i="1">
                <a:solidFill>
                  <a:srgbClr val="FF0000"/>
                </a:solidFill>
              </a:rPr>
              <a:t>task_struct</a:t>
            </a:r>
            <a:r>
              <a:rPr lang="en-GB" sz="2600"/>
              <a:t> and a function to call to wake up the task.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Wait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600200"/>
            <a:ext cx="7389812" cy="3332163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Several functions work with wait queues: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>
                <a:solidFill>
                  <a:srgbClr val="0000FF"/>
                </a:solidFill>
              </a:rPr>
              <a:t>init_waitqueue_head</a:t>
            </a:r>
            <a:r>
              <a:rPr lang="en-GB"/>
              <a:t> – initialize wait queue before using it for the first time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>
                <a:solidFill>
                  <a:srgbClr val="0000FF"/>
                </a:solidFill>
              </a:rPr>
              <a:t>add_wait_queue</a:t>
            </a:r>
            <a:r>
              <a:rPr lang="en-GB"/>
              <a:t> – add a task to wait queue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>
                <a:solidFill>
                  <a:srgbClr val="0000FF"/>
                </a:solidFill>
              </a:rPr>
              <a:t>remove_wait_queue</a:t>
            </a:r>
            <a:r>
              <a:rPr lang="en-GB"/>
              <a:t> – remove  a task from a wait queue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>
                <a:solidFill>
                  <a:srgbClr val="0000FF"/>
                </a:solidFill>
              </a:rPr>
              <a:t>add_wait_queue_exclusive</a:t>
            </a:r>
            <a:r>
              <a:rPr lang="en-GB"/>
              <a:t> – add a task to wait queue and designate it exclusive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Wait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9575"/>
            <a:ext cx="7040563" cy="3806825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Several higher level functions add the current task to a wait queue: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sleep_on</a:t>
            </a:r>
            <a:r>
              <a:rPr lang="en-GB" sz="2200"/>
              <a:t> – put the current task on the wait queue, return when event occurs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sleep_on_timeout</a:t>
            </a:r>
            <a:r>
              <a:rPr lang="en-GB" sz="2200"/>
              <a:t> – put the current task on the wait queue, but also return if timeout occurs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interruptible_sleep_on</a:t>
            </a:r>
            <a:r>
              <a:rPr lang="en-GB" sz="2200"/>
              <a:t> – put the current task on the wait queue, but also return if a signal is received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interruptible_sleep_on_timeout</a:t>
            </a:r>
            <a:r>
              <a:rPr lang="en-GB" sz="2200"/>
              <a:t> – put the current task on the wait queue, but return if signal, event, or timeout occurs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Wait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58938"/>
            <a:ext cx="7040563" cy="3598862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Several higher level functions add the current task to a wait queue: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>
                <a:solidFill>
                  <a:srgbClr val="0000FF"/>
                </a:solidFill>
              </a:rPr>
              <a:t>prepare_to_wait</a:t>
            </a:r>
            <a:r>
              <a:rPr lang="en-GB"/>
              <a:t> – put the current task on the wait queue but check for race condition (replacement for </a:t>
            </a:r>
            <a:r>
              <a:rPr lang="en-GB" i="1">
                <a:solidFill>
                  <a:srgbClr val="0000FF"/>
                </a:solidFill>
              </a:rPr>
              <a:t>sleep_on</a:t>
            </a:r>
            <a:r>
              <a:rPr lang="en-GB"/>
              <a:t>)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>
                <a:solidFill>
                  <a:srgbClr val="0000FF"/>
                </a:solidFill>
              </a:rPr>
              <a:t>prepare_to_wait_exclusive</a:t>
            </a:r>
            <a:r>
              <a:rPr lang="en-GB"/>
              <a:t> – put the current task on the wait queue but check for race condition (replacement for </a:t>
            </a:r>
            <a:r>
              <a:rPr lang="en-GB" i="1">
                <a:solidFill>
                  <a:srgbClr val="0000FF"/>
                </a:solidFill>
              </a:rPr>
              <a:t>sleep_on</a:t>
            </a:r>
            <a:r>
              <a:rPr lang="en-GB"/>
              <a:t>, with exclusive wakeup)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Wait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652588"/>
            <a:ext cx="7312025" cy="4900612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Several higher level functions remove one or more tasks from a wait queue: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</a:t>
            </a:r>
            <a:r>
              <a:rPr lang="en-GB" sz="2200"/>
              <a:t> – wake up one task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wake_up_nr </a:t>
            </a:r>
            <a:r>
              <a:rPr lang="en-GB" sz="2200" i="1"/>
              <a:t>– wake up a certain number of tasks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wake_up_all</a:t>
            </a:r>
            <a:r>
              <a:rPr lang="en-GB" sz="2200"/>
              <a:t> – wake up all tasks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wake_up_all_nr </a:t>
            </a:r>
            <a:r>
              <a:rPr lang="en-GB" sz="2200" i="1"/>
              <a:t>– wake up a certain number of tasks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wake_up_sync</a:t>
            </a:r>
            <a:r>
              <a:rPr lang="en-GB" sz="2200"/>
              <a:t> – wake up one task, without forcing an idle CPU to run it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These wake up only interruptible tasks: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wake_up_interruptible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wake_up_interruptible_nr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wake_up_interruptible_all</a:t>
            </a:r>
          </a:p>
          <a:p>
            <a:pPr marL="849313" lvl="1" indent="-282575" defTabSz="457200">
              <a:lnSpc>
                <a:spcPct val="93000"/>
              </a:lnSpc>
              <a:buSzPct val="75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>
                <a:solidFill>
                  <a:srgbClr val="0000FF"/>
                </a:solidFill>
              </a:rPr>
              <a:t>wake_up_interruptible_sync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Wait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671638"/>
            <a:ext cx="7312025" cy="2747962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When waking up one task, the first appropriate task on the list is chosen.  This will be the task that slept last.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Access to a wait queue is serialized using a spin lock in the </a:t>
            </a:r>
            <a:r>
              <a:rPr lang="en-GB" sz="2600" i="1">
                <a:solidFill>
                  <a:srgbClr val="FF0000"/>
                </a:solidFill>
              </a:rPr>
              <a:t>wait_queue_head_t</a:t>
            </a:r>
            <a:r>
              <a:rPr lang="en-GB" sz="2600"/>
              <a:t> structure.</a:t>
            </a:r>
          </a:p>
          <a:p>
            <a:pPr marL="417513" indent="-312738" defTabSz="457200">
              <a:lnSpc>
                <a:spcPct val="93000"/>
              </a:lnSpc>
              <a:buSzPct val="48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The </a:t>
            </a:r>
            <a:r>
              <a:rPr lang="en-GB" sz="2600" i="1">
                <a:solidFill>
                  <a:srgbClr val="FF0000"/>
                </a:solidFill>
              </a:rPr>
              <a:t>wait_queue_t</a:t>
            </a:r>
            <a:r>
              <a:rPr lang="en-GB" sz="2600"/>
              <a:t> structures are linked together using </a:t>
            </a:r>
            <a:r>
              <a:rPr lang="en-GB" sz="2600" i="1">
                <a:solidFill>
                  <a:srgbClr val="FF0000"/>
                </a:solidFill>
              </a:rPr>
              <a:t>list_head</a:t>
            </a:r>
            <a:r>
              <a:rPr lang="en-GB" sz="2600"/>
              <a:t> structures.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Wait Queues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Fetch</a:t>
              </a:r>
            </a:p>
            <a:p>
              <a:pPr algn="ctr" eaLnBrk="0" hangingPunct="0"/>
              <a:r>
                <a:rPr lang="en-US" sz="2400"/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R0</a:t>
              </a:r>
            </a:p>
            <a:p>
              <a:pPr algn="ctr" eaLnBrk="0" hangingPunct="0"/>
              <a:r>
                <a:rPr lang="en-US"/>
                <a:t>…</a:t>
              </a:r>
            </a:p>
            <a:p>
              <a:pPr algn="ctr" eaLnBrk="0" hangingPunct="0"/>
              <a:r>
                <a:rPr lang="en-US"/>
                <a:t>R31</a:t>
              </a:r>
            </a:p>
            <a:p>
              <a:pPr algn="ctr" eaLnBrk="0" hangingPunct="0"/>
              <a:r>
                <a:rPr lang="en-US"/>
                <a:t>F0</a:t>
              </a:r>
            </a:p>
            <a:p>
              <a:pPr algn="ctr" eaLnBrk="0" hangingPunct="0"/>
              <a:r>
                <a:rPr lang="en-US"/>
                <a:t>…</a:t>
              </a:r>
            </a:p>
            <a:p>
              <a:pPr algn="ctr" eaLnBrk="0" hangingPunct="0"/>
              <a:r>
                <a:rPr lang="en-US"/>
                <a:t>F30</a:t>
              </a:r>
            </a:p>
            <a:p>
              <a:pPr algn="ctr" eaLnBrk="0" hangingPunct="0"/>
              <a:r>
                <a:rPr lang="en-US"/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/>
              <a:t>…</a:t>
            </a:r>
          </a:p>
          <a:p>
            <a:pPr algn="ctr" eaLnBrk="0" hangingPunct="0"/>
            <a:r>
              <a:rPr lang="en-US" sz="2400"/>
              <a:t>Data1</a:t>
            </a:r>
          </a:p>
          <a:p>
            <a:pPr algn="ctr" eaLnBrk="0" hangingPunct="0"/>
            <a:r>
              <a:rPr lang="en-US" sz="2400"/>
              <a:t>Data0</a:t>
            </a:r>
          </a:p>
          <a:p>
            <a:pPr algn="ctr" eaLnBrk="0" hangingPunct="0"/>
            <a:r>
              <a:rPr lang="en-US" sz="2400"/>
              <a:t>Inst237</a:t>
            </a:r>
          </a:p>
          <a:p>
            <a:pPr algn="ctr" eaLnBrk="0" hangingPunct="0"/>
            <a:r>
              <a:rPr lang="en-US" sz="2400"/>
              <a:t>Inst236</a:t>
            </a:r>
          </a:p>
          <a:p>
            <a:pPr algn="ctr" eaLnBrk="0" hangingPunct="0"/>
            <a:r>
              <a:rPr lang="en-US" sz="2400"/>
              <a:t>…</a:t>
            </a:r>
          </a:p>
          <a:p>
            <a:pPr algn="ctr" eaLnBrk="0" hangingPunct="0"/>
            <a:r>
              <a:rPr lang="en-US" sz="2400"/>
              <a:t>Inst5</a:t>
            </a:r>
          </a:p>
          <a:p>
            <a:pPr algn="ctr" eaLnBrk="0" hangingPunct="0"/>
            <a:r>
              <a:rPr lang="en-US" sz="2400"/>
              <a:t>Inst4</a:t>
            </a:r>
          </a:p>
          <a:p>
            <a:pPr algn="ctr" eaLnBrk="0" hangingPunct="0"/>
            <a:r>
              <a:rPr lang="en-US" sz="2400"/>
              <a:t>Inst3</a:t>
            </a:r>
          </a:p>
          <a:p>
            <a:pPr algn="ctr" eaLnBrk="0" hangingPunct="0"/>
            <a:r>
              <a:rPr lang="en-US" sz="2400"/>
              <a:t>Inst2</a:t>
            </a:r>
            <a:br>
              <a:rPr lang="en-US" sz="2400"/>
            </a:br>
            <a:r>
              <a:rPr lang="en-US" sz="2400"/>
              <a:t>Inst1</a:t>
            </a:r>
          </a:p>
          <a:p>
            <a:pPr algn="ctr" eaLnBrk="0" hangingPunct="0"/>
            <a:r>
              <a:rPr lang="en-US" sz="2400"/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1055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Addr 2</a:t>
            </a:r>
            <a:r>
              <a:rPr lang="en-US" sz="2000" baseline="30000"/>
              <a:t>32</a:t>
            </a:r>
            <a:r>
              <a:rPr lang="en-US" sz="2000"/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-70802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happens during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62000" y="3687763"/>
            <a:ext cx="5715000" cy="297338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Execution sequence:</a:t>
            </a:r>
          </a:p>
          <a:p>
            <a:pPr lvl="1"/>
            <a:r>
              <a:rPr lang="en-US" smtClean="0"/>
              <a:t>Fetch Instruction at PC 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/>
            <a:r>
              <a:rPr lang="en-US" smtClean="0">
                <a:sym typeface="Symbol" pitchFamily="18" charset="2"/>
              </a:rPr>
              <a:t>Decode</a:t>
            </a:r>
          </a:p>
          <a:p>
            <a:pPr lvl="1"/>
            <a:r>
              <a:rPr lang="en-US" smtClean="0">
                <a:sym typeface="Symbol" pitchFamily="18" charset="2"/>
              </a:rPr>
              <a:t>Execute (possibly using registers)</a:t>
            </a:r>
          </a:p>
          <a:p>
            <a:pPr lvl="1"/>
            <a:r>
              <a:rPr lang="en-US" smtClean="0">
                <a:sym typeface="Symbol" pitchFamily="18" charset="2"/>
              </a:rPr>
              <a:t>Write results to registers/mem</a:t>
            </a:r>
          </a:p>
          <a:p>
            <a:pPr lvl="1"/>
            <a:r>
              <a:rPr lang="en-US" smtClean="0">
                <a:sym typeface="Symbol" pitchFamily="18" charset="2"/>
              </a:rPr>
              <a:t>PC = Next Instruction(PC)</a:t>
            </a:r>
          </a:p>
          <a:p>
            <a:pPr lvl="1"/>
            <a:r>
              <a:rPr lang="en-US" smtClean="0">
                <a:sym typeface="Symbol" pitchFamily="18" charset="2"/>
              </a:rPr>
              <a:t>Repeat </a:t>
            </a:r>
          </a:p>
          <a:p>
            <a:endParaRPr lang="en-US" smtClean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334000"/>
            <a:ext cx="1035050" cy="519113"/>
            <a:chOff x="4570" y="2832"/>
            <a:chExt cx="652" cy="327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96200" y="4953000"/>
            <a:ext cx="1035050" cy="519113"/>
            <a:chOff x="4570" y="2832"/>
            <a:chExt cx="652" cy="327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696200" y="4572000"/>
            <a:ext cx="1035050" cy="519113"/>
            <a:chOff x="4570" y="2832"/>
            <a:chExt cx="652" cy="327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696200" y="4191000"/>
            <a:ext cx="1035050" cy="519113"/>
            <a:chOff x="4570" y="2832"/>
            <a:chExt cx="652" cy="327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/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8706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 bldLvl="2"/>
      <p:bldP spid="30722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Process Limits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Optional </a:t>
            </a:r>
            <a:r>
              <a:rPr lang="en-US" altLang="zh-CN" b="1">
                <a:ea typeface="宋体" pitchFamily="2" charset="-122"/>
              </a:rPr>
              <a:t>resource</a:t>
            </a:r>
            <a:r>
              <a:rPr lang="en-US" altLang="zh-CN">
                <a:ea typeface="宋体" pitchFamily="2" charset="-122"/>
              </a:rPr>
              <a:t> limits (accounting)</a:t>
            </a:r>
          </a:p>
          <a:p>
            <a:pPr lvl="1"/>
            <a:r>
              <a:rPr lang="en-US" altLang="zh-CN">
                <a:ea typeface="宋体" pitchFamily="2" charset="-122"/>
              </a:rPr>
              <a:t>getrlimit(), setrlimit() (user control)</a:t>
            </a:r>
          </a:p>
          <a:p>
            <a:pPr lvl="1"/>
            <a:r>
              <a:rPr lang="en-US" altLang="zh-CN">
                <a:ea typeface="宋体" pitchFamily="2" charset="-122"/>
              </a:rPr>
              <a:t>Root can establish rlim_min, rlim_max</a:t>
            </a:r>
          </a:p>
          <a:p>
            <a:pPr lvl="2"/>
            <a:r>
              <a:rPr lang="en-US" altLang="zh-CN">
                <a:ea typeface="宋体" pitchFamily="2" charset="-122"/>
              </a:rPr>
              <a:t>Usually RLIMIT_INFINITY</a:t>
            </a:r>
          </a:p>
          <a:p>
            <a:r>
              <a:rPr lang="en-US" altLang="zh-CN">
                <a:ea typeface="宋体" pitchFamily="2" charset="-122"/>
              </a:rPr>
              <a:t>Resources (RLIMIT_whatever)</a:t>
            </a:r>
          </a:p>
          <a:p>
            <a:pPr lvl="1"/>
            <a:r>
              <a:rPr lang="en-US" altLang="zh-CN">
                <a:ea typeface="宋体" pitchFamily="2" charset="-122"/>
              </a:rPr>
              <a:t>CPU, FSIZE (file size), DATA (heap), STACK,</a:t>
            </a:r>
          </a:p>
          <a:p>
            <a:pPr lvl="1"/>
            <a:r>
              <a:rPr lang="en-US" altLang="zh-CN">
                <a:ea typeface="宋体" pitchFamily="2" charset="-122"/>
              </a:rPr>
              <a:t>CORE, RSS (frames), NPROC (# processes),</a:t>
            </a:r>
          </a:p>
          <a:p>
            <a:pPr lvl="1"/>
            <a:r>
              <a:rPr lang="en-US" altLang="zh-CN">
                <a:ea typeface="宋体" pitchFamily="2" charset="-122"/>
              </a:rPr>
              <a:t>NOFILE (# open files), MEMLOCK,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Descriptor Storage/Allocation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Descriptors stored in kernel data segment</a:t>
            </a:r>
          </a:p>
          <a:p>
            <a:pPr lvl="1"/>
            <a:r>
              <a:rPr lang="en-US" altLang="zh-CN">
                <a:ea typeface="宋体" pitchFamily="2" charset="-122"/>
              </a:rPr>
              <a:t>Each process gets a 2 page (8K) "kernel stack" used while in the kernel (security)</a:t>
            </a:r>
          </a:p>
          <a:p>
            <a:pPr lvl="1"/>
            <a:r>
              <a:rPr lang="en-US" altLang="zh-CN">
                <a:ea typeface="宋体" pitchFamily="2" charset="-122"/>
              </a:rPr>
              <a:t>task_struct stored here; rest for stack </a:t>
            </a:r>
          </a:p>
          <a:p>
            <a:pPr lvl="1"/>
            <a:r>
              <a:rPr lang="en-US" altLang="zh-CN">
                <a:ea typeface="宋体" pitchFamily="2" charset="-122"/>
              </a:rPr>
              <a:t>Easy to derive descriptor from esp (stack ptr)</a:t>
            </a:r>
          </a:p>
          <a:p>
            <a:pPr lvl="1"/>
            <a:r>
              <a:rPr lang="en-US" altLang="zh-CN">
                <a:ea typeface="宋体" pitchFamily="2" charset="-122"/>
              </a:rPr>
              <a:t>Implemented as union task_union { }</a:t>
            </a:r>
          </a:p>
          <a:p>
            <a:r>
              <a:rPr lang="en-US" altLang="zh-CN">
                <a:ea typeface="宋体" pitchFamily="2" charset="-122"/>
              </a:rPr>
              <a:t>Small (16) cache of free task_unions</a:t>
            </a:r>
          </a:p>
          <a:p>
            <a:pPr lvl="1"/>
            <a:r>
              <a:rPr lang="en-US" altLang="zh-CN">
                <a:ea typeface="宋体" pitchFamily="2" charset="-122"/>
              </a:rPr>
              <a:t>free_task_struct(), alloc_task_struct()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1657350"/>
            <a:ext cx="7040562" cy="4438650"/>
          </a:xfrm>
          <a:ln/>
        </p:spPr>
        <p:txBody>
          <a:bodyPr lIns="0" tIns="0" rIns="0" bIns="0">
            <a:spAutoFit/>
          </a:bodyPr>
          <a:lstStyle/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Allocation of substructures of the </a:t>
            </a:r>
            <a:r>
              <a:rPr lang="en-GB" i="1" dirty="0" err="1">
                <a:solidFill>
                  <a:srgbClr val="FF0000"/>
                </a:solidFill>
              </a:rPr>
              <a:t>task_struct</a:t>
            </a:r>
            <a:r>
              <a:rPr lang="en-GB" dirty="0"/>
              <a:t> is serialized with the </a:t>
            </a:r>
            <a:r>
              <a:rPr lang="en-GB" i="1" dirty="0" err="1">
                <a:solidFill>
                  <a:srgbClr val="FF0000"/>
                </a:solidFill>
              </a:rPr>
              <a:t>alloc_lock</a:t>
            </a:r>
            <a:r>
              <a:rPr lang="en-GB" dirty="0"/>
              <a:t> in the </a:t>
            </a:r>
            <a:r>
              <a:rPr lang="en-GB" i="1" dirty="0" err="1">
                <a:solidFill>
                  <a:srgbClr val="FF0000"/>
                </a:solidFill>
              </a:rPr>
              <a:t>task_struct</a:t>
            </a:r>
            <a:r>
              <a:rPr lang="en-GB" dirty="0"/>
              <a:t>.  This lock is also used when first accessing any of the substructures of the </a:t>
            </a:r>
            <a:r>
              <a:rPr lang="en-GB" i="1" dirty="0" err="1">
                <a:solidFill>
                  <a:srgbClr val="FF0000"/>
                </a:solidFill>
              </a:rPr>
              <a:t>task_struct</a:t>
            </a:r>
            <a:r>
              <a:rPr lang="en-GB" dirty="0"/>
              <a:t>.</a:t>
            </a:r>
          </a:p>
          <a:p>
            <a:pPr marL="417513" indent="-312738" defTabSz="457200">
              <a:lnSpc>
                <a:spcPct val="93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marL="417513" indent="-312738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Manipulation of the lists that a </a:t>
            </a:r>
            <a:r>
              <a:rPr lang="en-GB" i="1" dirty="0" err="1">
                <a:solidFill>
                  <a:srgbClr val="FF0000"/>
                </a:solidFill>
              </a:rPr>
              <a:t>task_struct</a:t>
            </a:r>
            <a:r>
              <a:rPr lang="en-GB" dirty="0"/>
              <a:t> is on is serialized by disabling local interrupts and holding the global read/write lock </a:t>
            </a:r>
            <a:r>
              <a:rPr lang="en-GB" i="1" dirty="0" err="1">
                <a:solidFill>
                  <a:srgbClr val="FF0000"/>
                </a:solidFill>
              </a:rPr>
              <a:t>tasklist_lock</a:t>
            </a:r>
            <a:r>
              <a:rPr lang="en-GB" dirty="0"/>
              <a:t>.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Task Serialization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83600" cy="822960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can we give the illusion of multiple processors?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13326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CPU3</a:t>
              </a:r>
            </a:p>
          </p:txBody>
        </p:sp>
        <p:sp>
          <p:nvSpPr>
            <p:cNvPr id="13327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CPU2</a:t>
              </a:r>
            </a:p>
          </p:txBody>
        </p:sp>
        <p:sp>
          <p:nvSpPr>
            <p:cNvPr id="13328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CPU1</a:t>
              </a:r>
            </a:p>
          </p:txBody>
        </p:sp>
        <p:sp>
          <p:nvSpPr>
            <p:cNvPr id="13329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/>
              <a:r>
                <a:rPr lang="en-US" sz="2400"/>
                <a:t>Shared Memory</a:t>
              </a:r>
            </a:p>
          </p:txBody>
        </p:sp>
        <p:sp>
          <p:nvSpPr>
            <p:cNvPr id="13330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610600" cy="3962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Registers (Integer, Floating point, others…?)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>
                <a:solidFill>
                  <a:srgbClr val="FF0000"/>
                </a:solidFill>
              </a:rPr>
              <a:t>Call result a “Thread” for now…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How switch from one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Timer, voluntary yield, I/O, other things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572000" cy="1128713"/>
            <a:chOff x="2400" y="1152"/>
            <a:chExt cx="2880" cy="711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400" y="1152"/>
              <a:ext cx="2880" cy="384"/>
              <a:chOff x="672" y="2352"/>
              <a:chExt cx="4569" cy="528"/>
            </a:xfrm>
          </p:grpSpPr>
          <p:sp>
            <p:nvSpPr>
              <p:cNvPr id="13321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CPU1</a:t>
                </a:r>
              </a:p>
            </p:txBody>
          </p:sp>
          <p:sp>
            <p:nvSpPr>
              <p:cNvPr id="13322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CPU2</a:t>
                </a:r>
              </a:p>
            </p:txBody>
          </p:sp>
          <p:sp>
            <p:nvSpPr>
              <p:cNvPr id="13323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CPU3</a:t>
                </a:r>
              </a:p>
            </p:txBody>
          </p:sp>
          <p:sp>
            <p:nvSpPr>
              <p:cNvPr id="13324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CPU1</a:t>
                </a:r>
              </a:p>
            </p:txBody>
          </p:sp>
          <p:sp>
            <p:nvSpPr>
              <p:cNvPr id="13325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63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CPU2</a:t>
                </a:r>
              </a:p>
            </p:txBody>
          </p:sp>
        </p:grpSp>
        <p:sp>
          <p:nvSpPr>
            <p:cNvPr id="13319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/>
                <a:t>Time </a:t>
              </a:r>
            </a:p>
          </p:txBody>
        </p:sp>
        <p:sp>
          <p:nvSpPr>
            <p:cNvPr id="13320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83755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73095</TotalTime>
  <Words>5009</Words>
  <Application>Microsoft Office PowerPoint</Application>
  <PresentationFormat>全屏显示(4:3)</PresentationFormat>
  <Paragraphs>776</Paragraphs>
  <Slides>82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Theme</vt:lpstr>
      <vt:lpstr>Linux Kernel</vt:lpstr>
      <vt:lpstr>Recall: OS Resources – at the center of it all!</vt:lpstr>
      <vt:lpstr>Layered Structure</vt:lpstr>
      <vt:lpstr>Layered Operating System</vt:lpstr>
      <vt:lpstr>Monolithic Structure: UNIX System Structure</vt:lpstr>
      <vt:lpstr>Layout of Linux Sources</vt:lpstr>
      <vt:lpstr>Layout of Linux Sources</vt:lpstr>
      <vt:lpstr>What happens during execution?</vt:lpstr>
      <vt:lpstr>How can we give the illusion of multiple processors?</vt:lpstr>
      <vt:lpstr>Properties of this simple multiprogramming technique</vt:lpstr>
      <vt:lpstr>Modern Technique: SMT/Hyperthreading</vt:lpstr>
      <vt:lpstr>How to protect threads from one another?</vt:lpstr>
      <vt:lpstr>Program’s Address Space</vt:lpstr>
      <vt:lpstr>A process’s virtual-memory layout</vt:lpstr>
      <vt:lpstr>Providing Illusion of Separate Address Space Switch</vt:lpstr>
      <vt:lpstr>X86 Memory model with segmentation</vt:lpstr>
      <vt:lpstr>Values of the Segment Descriptor fields for the four main Linux segments</vt:lpstr>
      <vt:lpstr>The Six x86 Segment Registers</vt:lpstr>
      <vt:lpstr>UNIX Process</vt:lpstr>
      <vt:lpstr>Modern “Lightweight” Process with Threads</vt:lpstr>
      <vt:lpstr>Single and Multithreaded Processes</vt:lpstr>
      <vt:lpstr>Process comprises</vt:lpstr>
      <vt:lpstr>Preview: System-Level Control of x86</vt:lpstr>
      <vt:lpstr>How do we multiplex processes?</vt:lpstr>
      <vt:lpstr>Stacks and task-descriptors</vt:lpstr>
      <vt:lpstr>Processes in the OS – PCB</vt:lpstr>
      <vt:lpstr>  PCB data structure in Linux</vt:lpstr>
      <vt:lpstr>Process descriptors handling</vt:lpstr>
      <vt:lpstr>Finding a task’s ‘thread-info’</vt:lpstr>
      <vt:lpstr>Finding task-related kernel-data</vt:lpstr>
      <vt:lpstr>Processes – State Queues</vt:lpstr>
      <vt:lpstr>Doubly linked lists and PCB lists</vt:lpstr>
      <vt:lpstr>Doubly linked list Operations</vt:lpstr>
      <vt:lpstr>Relationships Among Processes</vt:lpstr>
      <vt:lpstr>Old task_struct lists in Linux</vt:lpstr>
      <vt:lpstr>The pidhash  and task lookup</vt:lpstr>
      <vt:lpstr>The pidhash table and chained lists</vt:lpstr>
      <vt:lpstr>The pidhash table and chained lists</vt:lpstr>
      <vt:lpstr>Using pid[ ]struct in PCB </vt:lpstr>
      <vt:lpstr>‘run’ queues and ‘wait’ queues</vt:lpstr>
      <vt:lpstr>How Processes Are Organized---Wait queues</vt:lpstr>
      <vt:lpstr>How Processes Are Organized---Wait queues</vt:lpstr>
      <vt:lpstr>How Processes Are Organized---How Do I Block?</vt:lpstr>
      <vt:lpstr>How Processes Are Organized--- How Do I Wake Up?</vt:lpstr>
      <vt:lpstr>How Processes Are Organized---Handling wait queues</vt:lpstr>
      <vt:lpstr>What are all these options?</vt:lpstr>
      <vt:lpstr>CPU Switch From Process to Process</vt:lpstr>
      <vt:lpstr>Diagram of Process State</vt:lpstr>
      <vt:lpstr>All of Task States</vt:lpstr>
      <vt:lpstr>Process Scheduling</vt:lpstr>
      <vt:lpstr>Processes – Privileges</vt:lpstr>
      <vt:lpstr>Linux Kernel Implementation</vt:lpstr>
      <vt:lpstr>Process Creation – Unix &amp; Linux</vt:lpstr>
      <vt:lpstr>Context Switch</vt:lpstr>
      <vt:lpstr>Context Switch: switch_mm</vt:lpstr>
      <vt:lpstr>Task State Segment to store hardware contexts.</vt:lpstr>
      <vt:lpstr>Task State Segment to store hardware contexts.</vt:lpstr>
      <vt:lpstr>Task State Segment –thread field</vt:lpstr>
      <vt:lpstr>Context Switch: switch_to</vt:lpstr>
      <vt:lpstr>Context Switch: switch_to</vt:lpstr>
      <vt:lpstr>Creating New Processes</vt:lpstr>
      <vt:lpstr>Creating New Processes</vt:lpstr>
      <vt:lpstr>Creating New Processes</vt:lpstr>
      <vt:lpstr>do_fork</vt:lpstr>
      <vt:lpstr>Creating New Threads</vt:lpstr>
      <vt:lpstr>Creating tasks using clone func</vt:lpstr>
      <vt:lpstr>Destroying a Task</vt:lpstr>
      <vt:lpstr>Kernel Threads</vt:lpstr>
      <vt:lpstr>Task Zero</vt:lpstr>
      <vt:lpstr>Task Zero</vt:lpstr>
      <vt:lpstr>Threads</vt:lpstr>
      <vt:lpstr>Thread Structures</vt:lpstr>
      <vt:lpstr>Backup Slides</vt:lpstr>
      <vt:lpstr>Wait Queues</vt:lpstr>
      <vt:lpstr>Wait Queues</vt:lpstr>
      <vt:lpstr>Wait Queues</vt:lpstr>
      <vt:lpstr>Wait Queues</vt:lpstr>
      <vt:lpstr>Wait Queues</vt:lpstr>
      <vt:lpstr>Wait Queues</vt:lpstr>
      <vt:lpstr>Process Limits</vt:lpstr>
      <vt:lpstr>Descriptor Storage/Allocation</vt:lpstr>
      <vt:lpstr>Task Serialization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duan</cp:lastModifiedBy>
  <cp:revision>1138</cp:revision>
  <cp:lastPrinted>2012-08-22T04:00:45Z</cp:lastPrinted>
  <dcterms:created xsi:type="dcterms:W3CDTF">2012-01-03T02:22:46Z</dcterms:created>
  <dcterms:modified xsi:type="dcterms:W3CDTF">2016-03-08T07:54:16Z</dcterms:modified>
</cp:coreProperties>
</file>