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416" r:id="rId3"/>
    <p:sldId id="401" r:id="rId5"/>
    <p:sldId id="403" r:id="rId6"/>
    <p:sldId id="417" r:id="rId7"/>
    <p:sldId id="467" r:id="rId8"/>
    <p:sldId id="468" r:id="rId9"/>
    <p:sldId id="418" r:id="rId10"/>
    <p:sldId id="420" r:id="rId11"/>
    <p:sldId id="421" r:id="rId12"/>
    <p:sldId id="422" r:id="rId13"/>
    <p:sldId id="419" r:id="rId14"/>
    <p:sldId id="424" r:id="rId15"/>
    <p:sldId id="425" r:id="rId16"/>
    <p:sldId id="426" r:id="rId17"/>
    <p:sldId id="427" r:id="rId18"/>
    <p:sldId id="428" r:id="rId19"/>
    <p:sldId id="431" r:id="rId20"/>
    <p:sldId id="450" r:id="rId21"/>
    <p:sldId id="430" r:id="rId22"/>
    <p:sldId id="429" r:id="rId23"/>
    <p:sldId id="432" r:id="rId24"/>
    <p:sldId id="452" r:id="rId25"/>
    <p:sldId id="433" r:id="rId26"/>
    <p:sldId id="435" r:id="rId27"/>
    <p:sldId id="434" r:id="rId28"/>
    <p:sldId id="436" r:id="rId29"/>
    <p:sldId id="437" r:id="rId30"/>
    <p:sldId id="423" r:id="rId31"/>
    <p:sldId id="527" r:id="rId32"/>
    <p:sldId id="528" r:id="rId33"/>
    <p:sldId id="529" r:id="rId34"/>
    <p:sldId id="530" r:id="rId35"/>
    <p:sldId id="466" r:id="rId36"/>
    <p:sldId id="471" r:id="rId37"/>
    <p:sldId id="472" r:id="rId38"/>
    <p:sldId id="474" r:id="rId39"/>
    <p:sldId id="473" r:id="rId40"/>
    <p:sldId id="454" r:id="rId41"/>
    <p:sldId id="455" r:id="rId42"/>
    <p:sldId id="456" r:id="rId43"/>
    <p:sldId id="457" r:id="rId44"/>
    <p:sldId id="458" r:id="rId45"/>
    <p:sldId id="475" r:id="rId46"/>
    <p:sldId id="476" r:id="rId47"/>
    <p:sldId id="477" r:id="rId48"/>
    <p:sldId id="459" r:id="rId49"/>
    <p:sldId id="460" r:id="rId50"/>
    <p:sldId id="484" r:id="rId51"/>
    <p:sldId id="485" r:id="rId52"/>
    <p:sldId id="486" r:id="rId53"/>
    <p:sldId id="487" r:id="rId54"/>
    <p:sldId id="488" r:id="rId55"/>
    <p:sldId id="489" r:id="rId56"/>
    <p:sldId id="490" r:id="rId57"/>
    <p:sldId id="491" r:id="rId58"/>
    <p:sldId id="492" r:id="rId59"/>
    <p:sldId id="441" r:id="rId60"/>
    <p:sldId id="493" r:id="rId61"/>
    <p:sldId id="442" r:id="rId62"/>
    <p:sldId id="443" r:id="rId63"/>
    <p:sldId id="444" r:id="rId64"/>
    <p:sldId id="445" r:id="rId65"/>
    <p:sldId id="483" r:id="rId66"/>
  </p:sldIdLst>
  <p:sldSz cx="9144000" cy="6858000" type="screen4x3"/>
  <p:notesSz cx="6881495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386"/>
            <p14:sldId id="401"/>
            <p14:sldId id="403"/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74265" autoAdjust="0"/>
  </p:normalViewPr>
  <p:slideViewPr>
    <p:cSldViewPr snapToGrid="0">
      <p:cViewPr varScale="1">
        <p:scale>
          <a:sx n="60" d="100"/>
          <a:sy n="60" d="100"/>
        </p:scale>
        <p:origin x="-197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8/22/2012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Christo Wilson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FF3C5B-C7B0-4616-881E-9CA0915E76C6}" type="slidenum">
              <a:rPr lang="en-US" altLang="zh-CN"/>
            </a:fld>
            <a:endParaRPr lang="en-US" altLang="zh-CN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9830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62895D-712C-45BD-A393-D1942603E0BC}" type="slidenum">
              <a:rPr lang="en-US" altLang="zh-CN"/>
            </a:fld>
            <a:endParaRPr lang="en-US" altLang="zh-CN"/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0854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492241" y="4664340"/>
            <a:ext cx="5715728" cy="1545423"/>
          </a:xfrm>
          <a:noFill/>
        </p:spPr>
        <p:txBody>
          <a:bodyPr lIns="0" tIns="0" rIns="0" bIns="0">
            <a:spAutoFit/>
          </a:bodyPr>
          <a:lstStyle/>
          <a:p>
            <a:pPr marL="203835" indent="-203835" defTabSz="461645">
              <a:lnSpc>
                <a:spcPct val="93000"/>
              </a:lnSpc>
              <a:spcBef>
                <a:spcPct val="0"/>
              </a:spcBef>
              <a:tabLst>
                <a:tab pos="203200" algn="l"/>
                <a:tab pos="665480" algn="l"/>
                <a:tab pos="1127760" algn="l"/>
                <a:tab pos="1590040" algn="l"/>
                <a:tab pos="2052320" algn="l"/>
                <a:tab pos="2514600" algn="l"/>
                <a:tab pos="2976880" algn="l"/>
                <a:tab pos="3439160" algn="l"/>
                <a:tab pos="3901440" algn="l"/>
                <a:tab pos="4363720" algn="l"/>
                <a:tab pos="4826000" algn="l"/>
                <a:tab pos="5288280" algn="l"/>
                <a:tab pos="5750560" algn="l"/>
                <a:tab pos="6212205" algn="l"/>
                <a:tab pos="6674485" algn="l"/>
                <a:tab pos="7136765" algn="l"/>
                <a:tab pos="7599045" algn="l"/>
                <a:tab pos="8061325" algn="l"/>
                <a:tab pos="8523605" algn="l"/>
                <a:tab pos="8985885" algn="l"/>
                <a:tab pos="9448165" algn="l"/>
              </a:tabLst>
            </a:pP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</a:t>
            </a:r>
            <a:r>
              <a:rPr lang="en-US" altLang="zh-CN" baseline="0" dirty="0" smtClean="0"/>
              <a:t> ?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Nr_running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counts the number of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runnable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processes on the queue, and load maintains the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cumulative load values of them all.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min_vruntime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tracks the minimum virtual run time of all processes on the queue.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tasks_timeline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base element to manage all processes in a time-ordered red-black tree.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points to the schedulable entity of the currently executing process.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D906581-FCF9-4335-ACB8-CE559A32B2F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Linux Kernel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4: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Linux Kernel Scheduling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345174-ADAC-4BB4-AB77-CC3C149DD4B7}" type="slidenum">
              <a:rPr lang="en-US" altLang="en-US"/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Scheduling of User Processes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 smtClean="0"/>
              <a:t>static priority </a:t>
            </a:r>
            <a:endParaRPr lang="en-US" altLang="zh-CN" sz="3600" i="1" dirty="0" smtClean="0"/>
          </a:p>
          <a:p>
            <a:pPr lvl="1"/>
            <a:r>
              <a:rPr lang="en-US" altLang="zh-CN" sz="3200" dirty="0" smtClean="0"/>
              <a:t>User process with a number ranging from 100 (highest priority) to 139 (lowest priority)</a:t>
            </a:r>
            <a:endParaRPr lang="en-US" altLang="zh-CN" sz="3200" dirty="0" smtClean="0"/>
          </a:p>
          <a:p>
            <a:pPr lvl="1"/>
            <a:r>
              <a:rPr lang="en-US" altLang="zh-CN" sz="3200" dirty="0" err="1" smtClean="0"/>
              <a:t>Realtime</a:t>
            </a:r>
            <a:r>
              <a:rPr lang="en-US" altLang="zh-CN" sz="3200" dirty="0" smtClean="0"/>
              <a:t> process with a number ranging from 0-99</a:t>
            </a:r>
          </a:p>
        </p:txBody>
      </p:sp>
      <p:sp>
        <p:nvSpPr>
          <p:cNvPr id="7" name="Rectangle 3"/>
          <p:cNvSpPr/>
          <p:nvPr/>
        </p:nvSpPr>
        <p:spPr bwMode="auto">
          <a:xfrm>
            <a:off x="1625600" y="5130800"/>
            <a:ext cx="3581400" cy="5334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Kernel/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Realtim</a:t>
            </a:r>
            <a:r>
              <a:rPr lang="en-US" sz="2000" dirty="0" err="1" smtClean="0">
                <a:latin typeface="Gill Sans Light"/>
                <a:cs typeface="Gill Sans Light"/>
              </a:rPr>
              <a:t>e</a:t>
            </a:r>
            <a:r>
              <a:rPr lang="en-US" sz="2000" dirty="0" smtClean="0">
                <a:latin typeface="Gill Sans Light"/>
                <a:cs typeface="Gill Sans Light"/>
              </a:rPr>
              <a:t> Tasks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" name="Rectangle 4"/>
          <p:cNvSpPr/>
          <p:nvPr/>
        </p:nvSpPr>
        <p:spPr bwMode="auto">
          <a:xfrm>
            <a:off x="5207000" y="5130800"/>
            <a:ext cx="1600200" cy="533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User Tasks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3200" y="5740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0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2606" y="5740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100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0000" y="5740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139</a:t>
            </a:r>
            <a:endParaRPr lang="en-US" dirty="0">
              <a:latin typeface="Gill Sans Light"/>
              <a:cs typeface="Gill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345174-ADAC-4BB4-AB77-CC3C149DD4B7}" type="slidenum">
              <a:rPr lang="en-US" altLang="en-US"/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Run Queue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140 separate queues, one for each priority level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Actually, two sets, active and expired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Priorities 0-99 for real-time processes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Priorities 100-139 for normal processes; value set via nice() system 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57350"/>
            <a:ext cx="7239000" cy="4335463"/>
          </a:xfrm>
        </p:spPr>
        <p:txBody>
          <a:bodyPr lIns="0" tIns="0" rIns="0" bIns="0">
            <a:spAutoFit/>
          </a:bodyPr>
          <a:lstStyle/>
          <a:p>
            <a:pPr marL="417830" indent="-31305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A scheduler </a:t>
            </a:r>
            <a:r>
              <a:rPr lang="en-GB" sz="2600">
                <a:solidFill>
                  <a:srgbClr val="00AE00"/>
                </a:solidFill>
              </a:rPr>
              <a:t>runqueue</a:t>
            </a:r>
            <a:r>
              <a:rPr lang="en-GB" sz="2600"/>
              <a:t> is a list of tasks that are runnable on a particular CPU.</a:t>
            </a:r>
            <a:endParaRPr lang="en-GB" sz="2600"/>
          </a:p>
          <a:p>
            <a:pPr marL="417830" indent="-31305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A </a:t>
            </a:r>
            <a:r>
              <a:rPr lang="en-GB" sz="2600" i="1">
                <a:solidFill>
                  <a:srgbClr val="FF0000"/>
                </a:solidFill>
              </a:rPr>
              <a:t>rq</a:t>
            </a:r>
            <a:r>
              <a:rPr lang="en-GB" sz="2600"/>
              <a:t> structure maintains a linked list of those tasks.</a:t>
            </a:r>
            <a:endParaRPr lang="en-GB" sz="2600"/>
          </a:p>
          <a:p>
            <a:pPr marL="417830" indent="-31305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The runqueues are maintained as an array </a:t>
            </a:r>
            <a:r>
              <a:rPr lang="en-GB" sz="2600" i="1">
                <a:solidFill>
                  <a:srgbClr val="FF0000"/>
                </a:solidFill>
              </a:rPr>
              <a:t>runqueues</a:t>
            </a:r>
            <a:r>
              <a:rPr lang="en-GB" sz="2600"/>
              <a:t>, indexed by the CPU number.</a:t>
            </a:r>
            <a:endParaRPr lang="en-GB" sz="2600"/>
          </a:p>
          <a:p>
            <a:pPr marL="417830" indent="-31305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The </a:t>
            </a:r>
            <a:r>
              <a:rPr lang="en-GB" sz="2600" i="1">
                <a:solidFill>
                  <a:srgbClr val="FF0000"/>
                </a:solidFill>
              </a:rPr>
              <a:t>rq</a:t>
            </a:r>
            <a:r>
              <a:rPr lang="en-GB" sz="2600"/>
              <a:t> keeps a reference to its idle task</a:t>
            </a:r>
            <a:endParaRPr lang="en-GB" sz="2600"/>
          </a:p>
          <a:p>
            <a:pPr marL="849630" lvl="1" indent="-28257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200">
                <a:ea typeface="宋体" charset="-122"/>
              </a:rPr>
              <a:t>The idle task for a CPU is never on the scheduler runqueue for that CPU (it's always the last choice)</a:t>
            </a:r>
            <a:endParaRPr lang="en-GB" sz="2200"/>
          </a:p>
          <a:p>
            <a:pPr marL="417830" indent="-31305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Access to a runqueue is serialized by acquiring and releasing </a:t>
            </a:r>
            <a:r>
              <a:rPr lang="en-GB" sz="2600" i="1">
                <a:solidFill>
                  <a:srgbClr val="FF0000"/>
                </a:solidFill>
              </a:rPr>
              <a:t>rq-&gt;lock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Scheduler Runqueue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6749A-E1C1-4730-83AE-842D09A49822}" type="slidenum">
              <a:rPr lang="en-US" altLang="en-US"/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Scheduling Algorithm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Find the highest-priority queue with a </a:t>
            </a:r>
            <a:r>
              <a:rPr lang="en-US" altLang="zh-CN" dirty="0" err="1">
                <a:ea typeface="宋体" charset="-122"/>
              </a:rPr>
              <a:t>runnable</a:t>
            </a:r>
            <a:r>
              <a:rPr lang="en-US" altLang="zh-CN" dirty="0">
                <a:ea typeface="宋体" charset="-122"/>
              </a:rPr>
              <a:t> process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Find the first process on that queue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Calculate its quantum size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Let it run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When its time is up, put it on the expired list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Repeat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8F0B0-538E-45B7-BC4D-A58592CCCDF5}" type="slidenum">
              <a:rPr lang="en-US" altLang="en-US"/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Highest Priority Process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There is a bit map indicating which queues have processes that are ready to run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Find the first bit that’s set: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140 queues </a:t>
            </a:r>
            <a:r>
              <a:rPr lang="en-US" altLang="zh-CN" dirty="0">
                <a:ea typeface="宋体" charset="-122"/>
                <a:sym typeface="Wingdings" pitchFamily="2" charset="2"/>
              </a:rPr>
              <a:t> </a:t>
            </a:r>
            <a:r>
              <a:rPr lang="en-US" altLang="zh-CN" dirty="0">
                <a:ea typeface="宋体" charset="-122"/>
              </a:rPr>
              <a:t>5 integers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Only a few compares to find the first that is non-zero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Hardware instruction to find the first 1-bit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err="1">
                <a:ea typeface="宋体" charset="-122"/>
              </a:rPr>
              <a:t>bsfl</a:t>
            </a:r>
            <a:r>
              <a:rPr lang="en-US" altLang="zh-CN" dirty="0">
                <a:ea typeface="宋体" charset="-122"/>
              </a:rPr>
              <a:t> on Intel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Time depends on the number of priority levels, not the number of processes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49869-2BF0-4C8D-BA43-B1D61CFB8648}" type="slidenum">
              <a:rPr lang="en-US" altLang="en-US"/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Scheduling Components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Priority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Sleep Average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Bonus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Interactivity Status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Dynamic Priority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241425"/>
            <a:ext cx="7315200" cy="5331524"/>
          </a:xfrm>
        </p:spPr>
        <p:txBody>
          <a:bodyPr lIns="0" tIns="0" rIns="0" bIns="0">
            <a:spAutoFit/>
          </a:bodyPr>
          <a:lstStyle/>
          <a:p>
            <a:pPr marL="417830" indent="-31305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Each task has a </a:t>
            </a:r>
            <a:r>
              <a:rPr lang="en-GB" sz="2600" dirty="0">
                <a:solidFill>
                  <a:srgbClr val="33CC33"/>
                </a:solidFill>
              </a:rPr>
              <a:t>static priority</a:t>
            </a:r>
            <a:r>
              <a:rPr lang="en-GB" sz="2600" dirty="0"/>
              <a:t> that is set based upon the nice value specified by the task.</a:t>
            </a:r>
            <a:endParaRPr lang="en-GB" sz="2600" dirty="0"/>
          </a:p>
          <a:p>
            <a:pPr marL="849630" lvl="1" indent="-28257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static_prio</a:t>
            </a:r>
            <a:r>
              <a:rPr lang="en-US" altLang="zh-CN" dirty="0">
                <a:ea typeface="宋体" charset="-122"/>
              </a:rPr>
              <a:t> in </a:t>
            </a:r>
            <a:r>
              <a:rPr lang="en-US" altLang="zh-CN" i="1" dirty="0" err="1" smtClean="0">
                <a:solidFill>
                  <a:srgbClr val="FF0000"/>
                </a:solidFill>
                <a:ea typeface="宋体" charset="-122"/>
              </a:rPr>
              <a:t>task_struct</a:t>
            </a:r>
            <a:endParaRPr lang="en-US" altLang="zh-CN" i="1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2400" dirty="0" smtClean="0"/>
              <a:t>conventional process with a number ranging from 100 (highest priority) to 139 (lowest priority)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Real-time process with a number ranging from 0-99</a:t>
            </a:r>
            <a:endParaRPr lang="en-GB" sz="2200" i="1" dirty="0">
              <a:solidFill>
                <a:srgbClr val="FF0000"/>
              </a:solidFill>
            </a:endParaRPr>
          </a:p>
          <a:p>
            <a:pPr marL="417830" indent="-31305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The nice value is in a range of 0 to 39, with the default value being 20.  Only privileged tasks can set the nice value below 20.</a:t>
            </a:r>
            <a:endParaRPr lang="en-GB" sz="2600" dirty="0"/>
          </a:p>
          <a:p>
            <a:pPr marL="417830" indent="-31305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For normal tasks, the </a:t>
            </a:r>
            <a:r>
              <a:rPr lang="en-GB" sz="2600" dirty="0">
                <a:solidFill>
                  <a:srgbClr val="00AE00"/>
                </a:solidFill>
              </a:rPr>
              <a:t>static priority</a:t>
            </a:r>
            <a:r>
              <a:rPr lang="en-GB" sz="2600" dirty="0"/>
              <a:t> is 100 + the nice value.</a:t>
            </a:r>
            <a:endParaRPr lang="en-GB" sz="2600" dirty="0"/>
          </a:p>
          <a:p>
            <a:pPr marL="417830" indent="-31305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Each task has a </a:t>
            </a:r>
            <a:r>
              <a:rPr lang="en-GB" sz="2600" dirty="0">
                <a:solidFill>
                  <a:srgbClr val="00AE00"/>
                </a:solidFill>
              </a:rPr>
              <a:t>dynamic priority</a:t>
            </a:r>
            <a:r>
              <a:rPr lang="en-GB" sz="2600" dirty="0"/>
              <a:t> that is set based upon a number of factors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Priority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65BAEF-AC1B-47C5-8871-C48E08DA6F8D}" type="slidenum">
              <a:rPr lang="en-US" altLang="en-US"/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Calculating Basic Quanta (Time Slices)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i="1" dirty="0" err="1">
                <a:solidFill>
                  <a:srgbClr val="FF0000"/>
                </a:solidFill>
              </a:rPr>
              <a:t>time_slice</a:t>
            </a:r>
            <a:r>
              <a:rPr lang="en-GB" sz="2800" dirty="0"/>
              <a:t> in the </a:t>
            </a:r>
            <a:r>
              <a:rPr lang="en-GB" sz="2800" i="1" dirty="0" err="1">
                <a:solidFill>
                  <a:srgbClr val="FF0000"/>
                </a:solidFill>
              </a:rPr>
              <a:t>task_struct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Calculate </a:t>
            </a:r>
            <a:r>
              <a:rPr lang="en-US" altLang="zh-CN" sz="2800" dirty="0" smtClean="0">
                <a:ea typeface="宋体" charset="-122"/>
              </a:rPr>
              <a:t>Quanta  (ms) where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If (SP   &lt; 120): </a:t>
            </a:r>
            <a:r>
              <a:rPr lang="en-US" altLang="zh-CN" sz="2400" dirty="0" smtClean="0">
                <a:ea typeface="宋体" charset="-122"/>
              </a:rPr>
              <a:t>Quanta </a:t>
            </a:r>
            <a:r>
              <a:rPr lang="en-US" altLang="zh-CN" sz="2400" dirty="0">
                <a:ea typeface="宋体" charset="-122"/>
              </a:rPr>
              <a:t>= (140 − SP) × 20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if (SP &gt;= 120): </a:t>
            </a:r>
            <a:r>
              <a:rPr lang="en-US" altLang="zh-CN" sz="2400" dirty="0" smtClean="0">
                <a:ea typeface="宋体" charset="-122"/>
              </a:rPr>
              <a:t>Quanta </a:t>
            </a:r>
            <a:r>
              <a:rPr lang="en-US" altLang="zh-CN" sz="2400" dirty="0">
                <a:ea typeface="宋体" charset="-122"/>
              </a:rPr>
              <a:t>= (140 − SP) × 5</a:t>
            </a: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	where SP is the </a:t>
            </a:r>
            <a:r>
              <a:rPr lang="en-US" altLang="zh-CN" sz="2400" i="1" dirty="0">
                <a:ea typeface="宋体" charset="-122"/>
              </a:rPr>
              <a:t>static priority</a:t>
            </a:r>
            <a:endParaRPr lang="en-US" altLang="zh-CN" sz="2400" i="1" dirty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Basic </a:t>
            </a:r>
            <a:r>
              <a:rPr lang="en-US" altLang="zh-CN" sz="2800" dirty="0">
                <a:ea typeface="宋体" charset="-122"/>
              </a:rPr>
              <a:t>idea: important processes should run longer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As we will see, other mechanisms are used for quick interactive response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65BAEF-AC1B-47C5-8871-C48E08DA6F8D}" type="slidenum">
              <a:rPr lang="en-US" altLang="en-US"/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Calculating Basic </a:t>
            </a:r>
            <a:r>
              <a:rPr lang="en-US" altLang="zh-CN" dirty="0">
                <a:ea typeface="宋体" charset="-122"/>
              </a:rPr>
              <a:t>Time Slices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" y="1530350"/>
            <a:ext cx="8850469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577810" y="4565134"/>
            <a:ext cx="615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a typeface="宋体" charset="-122"/>
              </a:rPr>
              <a:t>Higher priority process get longer quanta</a:t>
            </a:r>
            <a:endParaRPr lang="en-US" altLang="zh-CN" sz="2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8AA0C2-0FCF-46A0-97EE-EDB7CA1E8B3A}" type="slidenum">
              <a:rPr lang="en-US" altLang="en-US"/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Dynamic Priority &amp; Bonus 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92363"/>
            <a:ext cx="8229600" cy="4567237"/>
          </a:xfrm>
        </p:spPr>
        <p:txBody>
          <a:bodyPr>
            <a:noAutofit/>
          </a:bodyPr>
          <a:lstStyle/>
          <a:p>
            <a:r>
              <a:rPr lang="en-US" altLang="zh-CN" sz="2600" dirty="0" smtClean="0"/>
              <a:t>The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dynamic priority </a:t>
            </a:r>
            <a:r>
              <a:rPr lang="en-US" altLang="zh-CN" sz="2600" dirty="0" smtClean="0"/>
              <a:t>is the number actually looked up by the scheduler when selecting the new process to run.</a:t>
            </a: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Dynamic priority (</a:t>
            </a:r>
            <a:r>
              <a:rPr lang="en-US" altLang="zh-CN" sz="2600" i="1" dirty="0" err="1" smtClean="0">
                <a:solidFill>
                  <a:srgbClr val="FF0000"/>
                </a:solidFill>
                <a:ea typeface="宋体" charset="-122"/>
              </a:rPr>
              <a:t>prio</a:t>
            </a:r>
            <a:r>
              <a:rPr lang="en-US" altLang="zh-CN" sz="2600" dirty="0" smtClean="0">
                <a:ea typeface="宋体" charset="-122"/>
              </a:rPr>
              <a:t> </a:t>
            </a:r>
            <a:r>
              <a:rPr lang="en-US" altLang="zh-CN" sz="2600" dirty="0">
                <a:ea typeface="宋体" charset="-122"/>
              </a:rPr>
              <a:t>in </a:t>
            </a:r>
            <a:r>
              <a:rPr lang="en-US" altLang="zh-CN" sz="2600" i="1" dirty="0" err="1">
                <a:solidFill>
                  <a:srgbClr val="FF0000"/>
                </a:solidFill>
                <a:ea typeface="宋体" charset="-122"/>
              </a:rPr>
              <a:t>task_struct</a:t>
            </a:r>
            <a:r>
              <a:rPr lang="en-US" altLang="zh-CN" sz="2600" dirty="0">
                <a:ea typeface="宋体" charset="-122"/>
              </a:rPr>
              <a:t>) is calculated in </a:t>
            </a:r>
            <a:r>
              <a:rPr lang="en-GB" sz="2600" i="1" dirty="0" err="1">
                <a:solidFill>
                  <a:srgbClr val="0000FF"/>
                </a:solidFill>
              </a:rPr>
              <a:t>effective_prio</a:t>
            </a:r>
            <a:r>
              <a:rPr lang="en-US" altLang="zh-CN" sz="2600" dirty="0">
                <a:ea typeface="宋体" charset="-122"/>
              </a:rPr>
              <a:t> from static priority and bonus (which in turn is derived from </a:t>
            </a:r>
            <a:r>
              <a:rPr lang="en-US" altLang="zh-CN" sz="2600" i="1" dirty="0" err="1">
                <a:solidFill>
                  <a:srgbClr val="FF0000"/>
                </a:solidFill>
                <a:ea typeface="宋体" charset="-122"/>
              </a:rPr>
              <a:t>sleep_avg</a:t>
            </a:r>
            <a:r>
              <a:rPr lang="en-US" altLang="zh-CN" sz="2600" dirty="0">
                <a:ea typeface="宋体" charset="-122"/>
              </a:rPr>
              <a:t>)</a:t>
            </a:r>
            <a:endParaRPr lang="en-US" altLang="zh-CN" sz="2600" i="1" dirty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charset="-122"/>
              </a:rPr>
              <a:t>Roughly speaking, the </a:t>
            </a:r>
            <a:r>
              <a:rPr lang="en-US" altLang="zh-CN" sz="2600" b="1" dirty="0">
                <a:solidFill>
                  <a:srgbClr val="FF0000"/>
                </a:solidFill>
                <a:ea typeface="宋体" charset="-122"/>
              </a:rPr>
              <a:t>bonus</a:t>
            </a:r>
            <a:r>
              <a:rPr lang="en-US" altLang="zh-CN" sz="2600" dirty="0">
                <a:ea typeface="宋体" charset="-122"/>
              </a:rPr>
              <a:t> is a number in </a:t>
            </a:r>
            <a:r>
              <a:rPr lang="en-US" altLang="zh-CN" sz="2600" dirty="0" smtClean="0">
                <a:ea typeface="宋体" charset="-122"/>
              </a:rPr>
              <a:t>[0, 10] </a:t>
            </a:r>
            <a:r>
              <a:rPr lang="en-US" altLang="zh-CN" sz="2600" dirty="0">
                <a:ea typeface="宋体" charset="-122"/>
              </a:rPr>
              <a:t>that measures what percentage of the time the process was sleeping recently</a:t>
            </a:r>
            <a:r>
              <a:rPr lang="en-US" altLang="zh-CN" sz="2600" dirty="0" smtClean="0">
                <a:ea typeface="宋体" charset="-122"/>
              </a:rPr>
              <a:t>;  =5 </a:t>
            </a:r>
            <a:r>
              <a:rPr lang="en-US" altLang="zh-CN" sz="2600" dirty="0">
                <a:ea typeface="宋体" charset="-122"/>
              </a:rPr>
              <a:t>is neutral, </a:t>
            </a:r>
            <a:r>
              <a:rPr lang="en-US" altLang="zh-CN" sz="2600" dirty="0" smtClean="0">
                <a:ea typeface="宋体" charset="-122"/>
              </a:rPr>
              <a:t>&gt;5 </a:t>
            </a:r>
            <a:r>
              <a:rPr lang="en-US" altLang="zh-CN" sz="2600" dirty="0">
                <a:ea typeface="宋体" charset="-122"/>
              </a:rPr>
              <a:t>helps, </a:t>
            </a:r>
            <a:r>
              <a:rPr lang="en-US" altLang="zh-CN" sz="2600" dirty="0" smtClean="0">
                <a:ea typeface="宋体" charset="-122"/>
              </a:rPr>
              <a:t>&lt; 5hurts</a:t>
            </a:r>
            <a:r>
              <a:rPr lang="en-US" altLang="zh-CN" sz="2600" dirty="0">
                <a:ea typeface="宋体" charset="-122"/>
              </a:rPr>
              <a:t>:</a:t>
            </a:r>
            <a:endParaRPr lang="en-US" altLang="zh-CN" sz="26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ea typeface="宋体" charset="-122"/>
              </a:rPr>
              <a:t>			</a:t>
            </a:r>
            <a:r>
              <a:rPr lang="en-US" altLang="zh-CN" sz="2600" dirty="0" smtClean="0">
                <a:ea typeface="宋体" charset="-122"/>
              </a:rPr>
              <a:t>step1:  DP </a:t>
            </a:r>
            <a:r>
              <a:rPr lang="en-US" altLang="zh-CN" sz="2600" dirty="0">
                <a:ea typeface="宋体" charset="-122"/>
              </a:rPr>
              <a:t>= SP − bonus + 5</a:t>
            </a:r>
            <a:endParaRPr lang="en-US" altLang="zh-CN" sz="26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ea typeface="宋体" charset="-122"/>
              </a:rPr>
              <a:t>			</a:t>
            </a:r>
            <a:r>
              <a:rPr lang="en-US" altLang="zh-CN" sz="2600" dirty="0" smtClean="0">
                <a:ea typeface="宋体" charset="-122"/>
              </a:rPr>
              <a:t>step2:  DP </a:t>
            </a:r>
            <a:r>
              <a:rPr lang="en-US" altLang="zh-CN" sz="2600" dirty="0">
                <a:ea typeface="宋体" charset="-122"/>
              </a:rPr>
              <a:t>= </a:t>
            </a:r>
            <a:r>
              <a:rPr lang="en-US" altLang="zh-CN" sz="2600" dirty="0" smtClean="0">
                <a:ea typeface="宋体" charset="-122"/>
              </a:rPr>
              <a:t>max(100, min(139, </a:t>
            </a:r>
            <a:r>
              <a:rPr lang="en-US" altLang="zh-CN" sz="2600" dirty="0">
                <a:ea typeface="宋体" charset="-122"/>
              </a:rPr>
              <a:t>DP))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914400" y="1317625"/>
            <a:ext cx="6873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ea typeface="宋体" charset="-122"/>
                <a:cs typeface="Courier New" pitchFamily="49" charset="0"/>
              </a:rPr>
              <a:t>/* We scale the actual sleep average </a:t>
            </a:r>
            <a:endParaRPr lang="en-US" altLang="zh-CN" sz="2000" b="1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itchFamily="49" charset="0"/>
                <a:ea typeface="宋体" charset="-122"/>
                <a:cs typeface="Courier New" pitchFamily="49" charset="0"/>
              </a:rPr>
              <a:t> * [0 .... MAX_SLEEP_AVG] </a:t>
            </a:r>
            <a:r>
              <a:rPr lang="en-US" altLang="zh-CN" sz="20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into the </a:t>
            </a:r>
            <a:endParaRPr lang="en-US" altLang="zh-CN" sz="2000" b="1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itchFamily="49" charset="0"/>
                <a:ea typeface="宋体" charset="-122"/>
                <a:cs typeface="Courier New" pitchFamily="49" charset="0"/>
              </a:rPr>
              <a:t> * </a:t>
            </a:r>
            <a:r>
              <a:rPr lang="en-US" altLang="zh-CN" sz="20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0 </a:t>
            </a:r>
            <a:r>
              <a:rPr lang="en-US" altLang="zh-CN" sz="2000" b="1" dirty="0">
                <a:latin typeface="Courier New" pitchFamily="49" charset="0"/>
                <a:ea typeface="宋体" charset="-122"/>
                <a:cs typeface="Courier New" pitchFamily="49" charset="0"/>
              </a:rPr>
              <a:t>... </a:t>
            </a:r>
            <a:r>
              <a:rPr lang="en-US" altLang="zh-CN" sz="20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5 </a:t>
            </a:r>
            <a:r>
              <a:rPr lang="en-US" altLang="zh-CN" sz="2000" b="1" dirty="0">
                <a:latin typeface="Courier New" pitchFamily="49" charset="0"/>
                <a:ea typeface="宋体" charset="-122"/>
                <a:cs typeface="Courier New" pitchFamily="49" charset="0"/>
              </a:rPr>
              <a:t>... </a:t>
            </a:r>
            <a:r>
              <a:rPr lang="en-US" altLang="zh-CN" sz="20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10 </a:t>
            </a:r>
            <a:r>
              <a:rPr lang="en-US" altLang="zh-CN" sz="2000" b="1" dirty="0">
                <a:latin typeface="Courier New" pitchFamily="49" charset="0"/>
                <a:ea typeface="宋体" charset="-122"/>
                <a:cs typeface="Courier New" pitchFamily="49" charset="0"/>
              </a:rPr>
              <a:t>bonus/penalty range.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Linux Scheduler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3604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Linux version </a:t>
            </a:r>
            <a:r>
              <a:rPr lang="en-US" altLang="zh-CN" dirty="0" smtClean="0"/>
              <a:t>1.2</a:t>
            </a:r>
            <a:endParaRPr lang="en-US" altLang="zh-CN" dirty="0" smtClean="0"/>
          </a:p>
          <a:p>
            <a:pPr lvl="1"/>
            <a:r>
              <a:rPr lang="en-US" altLang="zh-CN" dirty="0"/>
              <a:t>Used circular queue for runnable task </a:t>
            </a:r>
            <a:r>
              <a:rPr lang="en-US" altLang="zh-CN" dirty="0" smtClean="0"/>
              <a:t>management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Round-robin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Efficient </a:t>
            </a:r>
            <a:r>
              <a:rPr lang="en-US" altLang="zh-CN" dirty="0"/>
              <a:t>for adding and removing </a:t>
            </a:r>
            <a:r>
              <a:rPr lang="en-US" altLang="zh-CN" dirty="0" smtClean="0"/>
              <a:t>processes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Fast </a:t>
            </a:r>
            <a:r>
              <a:rPr lang="en-US" altLang="zh-CN" dirty="0"/>
              <a:t>and </a:t>
            </a:r>
            <a:r>
              <a:rPr lang="en-US" altLang="zh-CN" dirty="0" smtClean="0"/>
              <a:t>simple</a:t>
            </a:r>
            <a:endParaRPr lang="en-US" dirty="0" smtClean="0"/>
          </a:p>
          <a:p>
            <a:r>
              <a:rPr lang="en-US" altLang="zh-CN" dirty="0"/>
              <a:t>Linux version 2.2 </a:t>
            </a:r>
            <a:endParaRPr lang="en-US" altLang="zh-CN" dirty="0" smtClean="0"/>
          </a:p>
          <a:p>
            <a:pPr lvl="1"/>
            <a:r>
              <a:rPr lang="en-US" altLang="zh-CN" dirty="0"/>
              <a:t>Introduced the idea of scheduling 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Permitting </a:t>
            </a:r>
            <a:r>
              <a:rPr lang="en-US" altLang="zh-CN" dirty="0"/>
              <a:t>scheduling policies </a:t>
            </a:r>
            <a:r>
              <a:rPr lang="en-US" altLang="zh-CN" dirty="0" smtClean="0"/>
              <a:t>for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Real-time tasks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Non-</a:t>
            </a:r>
            <a:r>
              <a:rPr lang="en-US" altLang="zh-CN" dirty="0" err="1" smtClean="0"/>
              <a:t>preemptible</a:t>
            </a:r>
            <a:r>
              <a:rPr lang="en-US" altLang="zh-CN" dirty="0" smtClean="0"/>
              <a:t> tasks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Non-real </a:t>
            </a:r>
            <a:r>
              <a:rPr lang="en-US" altLang="zh-CN" dirty="0"/>
              <a:t>time </a:t>
            </a:r>
            <a:r>
              <a:rPr lang="en-US" altLang="zh-CN" dirty="0" smtClean="0"/>
              <a:t>task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C6F219-AB20-497C-BFC1-7A89F41C2A2F}" type="slidenum">
              <a:rPr lang="en-US" altLang="en-US"/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Sleep Average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92200"/>
            <a:ext cx="8267700" cy="5765800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Roughly, the</a:t>
            </a:r>
            <a:r>
              <a:rPr lang="en-US" altLang="zh-CN" sz="2400" b="1" dirty="0" smtClean="0"/>
              <a:t> average sleep (</a:t>
            </a:r>
            <a:r>
              <a:rPr lang="en-US" altLang="zh-CN" sz="2400" b="1" dirty="0" err="1" smtClean="0"/>
              <a:t>a_s</a:t>
            </a:r>
            <a:r>
              <a:rPr lang="en-US" altLang="zh-CN" sz="2400" b="1" dirty="0" smtClean="0"/>
              <a:t>) </a:t>
            </a:r>
            <a:r>
              <a:rPr lang="en-US" altLang="zh-CN" sz="2400" dirty="0" smtClean="0"/>
              <a:t>time is the average number of nanoseconds that the process spent while sleeping.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Interactivity </a:t>
            </a:r>
            <a:r>
              <a:rPr lang="en-US" altLang="zh-CN" sz="2400" dirty="0">
                <a:ea typeface="宋体" charset="-122"/>
              </a:rPr>
              <a:t>heuristic: sleep ratio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Mostly sleeping: I/O bound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Mostly running: CPU bound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Sleep ratio approximation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i="1" dirty="0" err="1">
                <a:solidFill>
                  <a:srgbClr val="FF0000"/>
                </a:solidFill>
                <a:ea typeface="宋体" charset="-122"/>
              </a:rPr>
              <a:t>sleep_avg</a:t>
            </a:r>
            <a:r>
              <a:rPr lang="en-US" altLang="zh-CN" sz="2400" dirty="0">
                <a:ea typeface="宋体" charset="-122"/>
              </a:rPr>
              <a:t> in the </a:t>
            </a:r>
            <a:r>
              <a:rPr lang="en-US" altLang="zh-CN" sz="2400" i="1" dirty="0" err="1">
                <a:solidFill>
                  <a:srgbClr val="FF0000"/>
                </a:solidFill>
                <a:ea typeface="宋体" charset="-122"/>
              </a:rPr>
              <a:t>task_struct</a:t>
            </a:r>
            <a:endParaRPr lang="en-US" altLang="zh-CN" sz="2400" i="1" dirty="0">
              <a:solidFill>
                <a:srgbClr val="FF0000"/>
              </a:solidFill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Range: 0 ..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MAX_SLEEP_AVG</a:t>
            </a:r>
            <a:r>
              <a:rPr lang="en-US" altLang="zh-CN" sz="2400" dirty="0">
                <a:ea typeface="宋体" charset="-122"/>
              </a:rPr>
              <a:t> (10 ms)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Interactive ?</a:t>
            </a:r>
            <a:endParaRPr lang="en-US" altLang="zh-CN" sz="2400" dirty="0" smtClean="0"/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i="1" dirty="0" smtClean="0"/>
              <a:t>           dynamic priority ≤ 3 × static priority / 4 + 28 </a:t>
            </a:r>
            <a:endParaRPr lang="en-US" altLang="zh-CN" sz="2400" i="1" dirty="0" smtClean="0"/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i="1" dirty="0" smtClean="0"/>
              <a:t>Equals:</a:t>
            </a:r>
            <a:endParaRPr lang="en-US" altLang="zh-CN" sz="2400" i="1" dirty="0" smtClean="0"/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400" i="1" dirty="0" smtClean="0"/>
              <a:t>bonus - 5 ≥ static priority / 4 − 28</a:t>
            </a:r>
            <a:endParaRPr lang="en-US" altLang="zh-CN" sz="2400" i="1" dirty="0" smtClean="0"/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i="1" dirty="0" smtClean="0"/>
              <a:t>Interactive </a:t>
            </a:r>
            <a:r>
              <a:rPr lang="el-GR" altLang="zh-CN" sz="2400" dirty="0" smtClean="0">
                <a:solidFill>
                  <a:srgbClr val="FF0000"/>
                </a:solidFill>
              </a:rPr>
              <a:t>δ</a:t>
            </a:r>
            <a:r>
              <a:rPr lang="el-GR" altLang="zh-CN" sz="2400" dirty="0" smtClean="0"/>
              <a:t> 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static priority / 4 − 28</a:t>
            </a:r>
            <a:endParaRPr lang="en-US" altLang="zh-CN" sz="2400" i="1" dirty="0" smtClean="0"/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i="1" dirty="0" smtClean="0"/>
              <a:t>Interactive process with: sp=100, bonus &gt;=2 , </a:t>
            </a:r>
            <a:r>
              <a:rPr lang="en-US" altLang="zh-CN" sz="2400" i="1" dirty="0" err="1" smtClean="0"/>
              <a:t>a_s</a:t>
            </a:r>
            <a:r>
              <a:rPr lang="en-US" altLang="zh-CN" sz="2400" i="1" dirty="0" smtClean="0"/>
              <a:t> time &gt;= 200ms</a:t>
            </a:r>
            <a:endParaRPr lang="en-US" altLang="zh-CN" sz="2400" i="1" dirty="0" smtClean="0"/>
          </a:p>
          <a:p>
            <a:pPr algn="ctr"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6C6CA4-6E40-47F1-8BAD-D75604A66D3A}" type="slidenum">
              <a:rPr lang="en-US" altLang="en-US"/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Typical </a:t>
            </a:r>
            <a:r>
              <a:rPr lang="en-US" altLang="zh-CN" dirty="0" smtClean="0">
                <a:ea typeface="宋体" charset="-122"/>
              </a:rPr>
              <a:t>time quanta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64555" name="Group 43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29600" cy="441166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Priority: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Static Pri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Niceness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Time quanta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-20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800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High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600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Normal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100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50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Lowest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EC8F33-DEAC-4C08-9F18-3D5BCC87FEFB}" type="slidenum">
              <a:rPr lang="en-US" altLang="en-US"/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Sleep Time and Bonus</a:t>
            </a:r>
          </a:p>
        </p:txBody>
      </p:sp>
      <p:graphicFrame>
        <p:nvGraphicFramePr>
          <p:cNvPr id="77895" name="Group 71"/>
          <p:cNvGraphicFramePr>
            <a:graphicFrameLocks noGrp="1"/>
          </p:cNvGraphicFramePr>
          <p:nvPr>
            <p:ph idx="1"/>
          </p:nvPr>
        </p:nvGraphicFramePr>
        <p:xfrm>
          <a:off x="482600" y="1384300"/>
          <a:ext cx="8229600" cy="5455920"/>
        </p:xfrm>
        <a:graphic>
          <a:graphicData uri="http://schemas.openxmlformats.org/drawingml/2006/table">
            <a:tbl>
              <a:tblPr/>
              <a:tblGrid>
                <a:gridCol w="3581400"/>
                <a:gridCol w="1295400"/>
                <a:gridCol w="33528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Average Sleep Time (ms)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Bonus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Time  quanta Granularity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000 to 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100 to 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200 to 300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300 to 400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400 to 500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500 to 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600 to 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700 to 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800 to 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900 to 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 second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B561-F53D-416D-8515-76590517AC10}" type="slidenum">
              <a:rPr lang="en-US" altLang="en-US"/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Interactive Processes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270000"/>
            <a:ext cx="8521700" cy="48688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charset="-122"/>
              </a:rPr>
              <a:t>A process is considered </a:t>
            </a:r>
            <a:r>
              <a:rPr lang="en-US" altLang="zh-CN" dirty="0">
                <a:solidFill>
                  <a:srgbClr val="00CC00"/>
                </a:solidFill>
                <a:ea typeface="宋体" charset="-122"/>
              </a:rPr>
              <a:t>interactive</a:t>
            </a:r>
            <a:r>
              <a:rPr lang="en-US" altLang="zh-CN" dirty="0">
                <a:ea typeface="宋体" charset="-122"/>
              </a:rPr>
              <a:t> if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	bonus − 5  &gt;= (Static Priority / 4) − 28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charset="-122"/>
              </a:rPr>
              <a:t>Low-priority processes have a hard time becoming interactive: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charset="-122"/>
              </a:rPr>
              <a:t>A high static priority (100) becomes interactive when its average sleep time is greater than 200 ms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charset="-122"/>
              </a:rPr>
              <a:t>A default static priority process becomes interactive when its sleep time is greater than 700 ms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charset="-122"/>
              </a:rPr>
              <a:t>Lowest priority (139) can never become interactive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GB" dirty="0"/>
              <a:t>The higher the bonus the task is getting and the higher its static priority, the more likely it is to be considered </a:t>
            </a:r>
            <a:r>
              <a:rPr lang="en-GB" dirty="0">
                <a:solidFill>
                  <a:srgbClr val="00AE00"/>
                </a:solidFill>
              </a:rPr>
              <a:t>interactive</a:t>
            </a:r>
            <a:r>
              <a:rPr lang="en-GB" dirty="0"/>
              <a:t>.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6CEE5-8A2E-4150-B0B6-E05E49F65D6B}" type="slidenum">
              <a:rPr lang="en-US" altLang="en-US"/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Avoiding Starvation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ea typeface="宋体" charset="-122"/>
              </a:rPr>
              <a:t>The system only runs processes from active queues, and puts them on expired queues when they use up their </a:t>
            </a:r>
            <a:r>
              <a:rPr lang="en-US" altLang="zh-CN" sz="2600" dirty="0" smtClean="0">
                <a:ea typeface="宋体" charset="-122"/>
              </a:rPr>
              <a:t>time slice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When a priority level of the active queue is empty, the scheduler looks for the next-highest priority queue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After running all of the active queues, the active and expired queues are swapped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There are pointers to the current arrays; at the end of a cycle, the pointers are switched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1D362B-5ACD-4270-AD78-503DC9DCC590}" type="slidenum">
              <a:rPr lang="en-US" altLang="en-US"/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Using </a:t>
            </a:r>
            <a:r>
              <a:rPr lang="en-US" altLang="zh-CN" dirty="0" smtClean="0">
                <a:ea typeface="宋体" charset="-122"/>
              </a:rPr>
              <a:t>Time Slice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83600" cy="538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At every time tick (in </a:t>
            </a:r>
            <a:r>
              <a:rPr lang="en-GB" sz="2400" i="1" dirty="0" err="1">
                <a:solidFill>
                  <a:srgbClr val="0000FF"/>
                </a:solidFill>
              </a:rPr>
              <a:t>scheduler_tick</a:t>
            </a:r>
            <a:r>
              <a:rPr lang="en-GB" sz="2400" dirty="0"/>
              <a:t>) </a:t>
            </a:r>
            <a:r>
              <a:rPr lang="en-US" altLang="zh-CN" sz="2400" dirty="0">
                <a:ea typeface="宋体" charset="-122"/>
              </a:rPr>
              <a:t>, decrement the </a:t>
            </a:r>
            <a:r>
              <a:rPr lang="en-US" altLang="zh-CN" sz="2400" dirty="0" smtClean="0">
                <a:ea typeface="宋体" charset="-122"/>
              </a:rPr>
              <a:t>quanta </a:t>
            </a:r>
            <a:r>
              <a:rPr lang="en-US" altLang="zh-CN" sz="2400" dirty="0">
                <a:ea typeface="宋体" charset="-122"/>
              </a:rPr>
              <a:t>of the current running process (</a:t>
            </a:r>
            <a:r>
              <a:rPr lang="en-GB" sz="2400" i="1" dirty="0" err="1">
                <a:solidFill>
                  <a:srgbClr val="FF0000"/>
                </a:solidFill>
              </a:rPr>
              <a:t>time_slice</a:t>
            </a:r>
            <a:r>
              <a:rPr lang="en-GB" sz="2400" i="1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If the time goes to zero, the process is done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Check </a:t>
            </a:r>
            <a:r>
              <a:rPr lang="en-US" altLang="zh-CN" sz="2400" dirty="0">
                <a:solidFill>
                  <a:srgbClr val="00CC00"/>
                </a:solidFill>
                <a:ea typeface="宋体" charset="-122"/>
              </a:rPr>
              <a:t>interactive</a:t>
            </a:r>
            <a:r>
              <a:rPr lang="en-US" altLang="zh-CN" sz="2400" dirty="0">
                <a:ea typeface="宋体" charset="-122"/>
              </a:rPr>
              <a:t> status: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If </a:t>
            </a:r>
            <a:r>
              <a:rPr lang="en-US" altLang="zh-CN" sz="2400" dirty="0">
                <a:solidFill>
                  <a:srgbClr val="00CC00"/>
                </a:solidFill>
                <a:ea typeface="宋体" charset="-122"/>
              </a:rPr>
              <a:t>non-interactive</a:t>
            </a:r>
            <a:r>
              <a:rPr lang="en-US" altLang="zh-CN" sz="2400" dirty="0">
                <a:ea typeface="宋体" charset="-122"/>
              </a:rPr>
              <a:t>, put it aside on the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expired</a:t>
            </a:r>
            <a:r>
              <a:rPr lang="en-US" altLang="zh-CN" sz="2400" dirty="0">
                <a:ea typeface="宋体" charset="-122"/>
              </a:rPr>
              <a:t> list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If </a:t>
            </a:r>
            <a:r>
              <a:rPr lang="en-US" altLang="zh-CN" sz="2400" dirty="0">
                <a:solidFill>
                  <a:srgbClr val="00CC00"/>
                </a:solidFill>
                <a:ea typeface="宋体" charset="-122"/>
              </a:rPr>
              <a:t>interactive</a:t>
            </a:r>
            <a:r>
              <a:rPr lang="en-US" altLang="zh-CN" sz="2400" dirty="0">
                <a:ea typeface="宋体" charset="-122"/>
              </a:rPr>
              <a:t>, put it at the end of the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active</a:t>
            </a:r>
            <a:r>
              <a:rPr lang="en-US" altLang="zh-CN" sz="2400" dirty="0">
                <a:ea typeface="宋体" charset="-122"/>
              </a:rPr>
              <a:t> list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Exceptions: don’t put on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active</a:t>
            </a:r>
            <a:r>
              <a:rPr lang="en-US" altLang="zh-CN" sz="2400" dirty="0">
                <a:ea typeface="宋体" charset="-122"/>
              </a:rPr>
              <a:t> list if: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If higher-priority process is on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expired</a:t>
            </a:r>
            <a:r>
              <a:rPr lang="en-US" altLang="zh-CN" sz="2400" dirty="0">
                <a:ea typeface="宋体" charset="-122"/>
              </a:rPr>
              <a:t> list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If expired task has been waiting more than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STARVATION_LIMIT</a:t>
            </a:r>
            <a:endParaRPr lang="en-US" altLang="zh-CN" sz="2400" i="1" dirty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If there’s nothing else at that priority, it will run again immediately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Of course, by running so much, its bonus will go down, and so will its priority and its interactive status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A51349-33CF-4AA8-8CC1-767BB93D01FD}" type="slidenum">
              <a:rPr lang="en-US" altLang="en-US"/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Priority Arrays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struct prio_array {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		unsigned int nr_active;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		unsigned long bitmap[5];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		struct list_head queue[140];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};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struct rq {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		spinlock_t lock;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		unsigned_long nr_running;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		struct prio_array *active, *expired;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		struct prio_array arrays[2];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		task_struct *curr, *idle;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		…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b="1">
                <a:latin typeface="Courier New" pitchFamily="49" charset="0"/>
                <a:ea typeface="宋体" charset="-122"/>
                <a:cs typeface="Courier New" pitchFamily="49" charset="0"/>
              </a:rPr>
              <a:t>};</a:t>
            </a: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1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2EDC-752E-4FCF-A2D6-565480E5BBB0}" type="slidenum">
              <a:rPr lang="en-US" altLang="en-US"/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Swapping Arrays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struct prioarray *array = </a:t>
            </a:r>
            <a:endParaRPr lang="en-US" altLang="zh-CN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		rq-&gt;active;</a:t>
            </a:r>
            <a:endParaRPr lang="en-US" altLang="zh-CN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if (array-&gt;nr_active == 0) {</a:t>
            </a:r>
            <a:endParaRPr lang="en-US" altLang="zh-CN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		rq-&gt;active = rq-&gt;expired;</a:t>
            </a:r>
            <a:endParaRPr lang="en-US" altLang="zh-CN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		rq-&gt;expired = array;</a:t>
            </a:r>
            <a:endParaRPr lang="en-US" altLang="zh-CN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10549C-2B02-4461-8348-B6E500EA24A4}" type="slidenum">
              <a:rPr lang="en-US" altLang="en-US"/>
            </a:fld>
            <a:endParaRPr lang="en-US" altLang="en-US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3213100" y="1524000"/>
            <a:ext cx="3581400" cy="2514600"/>
            <a:chOff x="2016" y="864"/>
            <a:chExt cx="2256" cy="1584"/>
          </a:xfrm>
        </p:grpSpPr>
        <p:sp>
          <p:nvSpPr>
            <p:cNvPr id="91139" name="Rectangle 3"/>
            <p:cNvSpPr>
              <a:spLocks noChangeArrowheads="1"/>
            </p:cNvSpPr>
            <p:nvPr/>
          </p:nvSpPr>
          <p:spPr bwMode="auto">
            <a:xfrm>
              <a:off x="2016" y="864"/>
              <a:ext cx="2256" cy="15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zh-CN" sz="2800"/>
            </a:p>
          </p:txBody>
        </p:sp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2304" y="1248"/>
              <a:ext cx="144" cy="1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1" name="Line 5"/>
            <p:cNvSpPr>
              <a:spLocks noChangeShapeType="1"/>
            </p:cNvSpPr>
            <p:nvPr/>
          </p:nvSpPr>
          <p:spPr bwMode="auto">
            <a:xfrm>
              <a:off x="2304" y="13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2" name="Line 6"/>
            <p:cNvSpPr>
              <a:spLocks noChangeShapeType="1"/>
            </p:cNvSpPr>
            <p:nvPr/>
          </p:nvSpPr>
          <p:spPr bwMode="auto">
            <a:xfrm>
              <a:off x="2304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3" name="Line 7"/>
            <p:cNvSpPr>
              <a:spLocks noChangeShapeType="1"/>
            </p:cNvSpPr>
            <p:nvPr/>
          </p:nvSpPr>
          <p:spPr bwMode="auto">
            <a:xfrm>
              <a:off x="2304" y="15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4" name="Line 8"/>
            <p:cNvSpPr>
              <a:spLocks noChangeShapeType="1"/>
            </p:cNvSpPr>
            <p:nvPr/>
          </p:nvSpPr>
          <p:spPr bwMode="auto">
            <a:xfrm>
              <a:off x="2304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Line 9"/>
            <p:cNvSpPr>
              <a:spLocks noChangeShapeType="1"/>
            </p:cNvSpPr>
            <p:nvPr/>
          </p:nvSpPr>
          <p:spPr bwMode="auto">
            <a:xfrm>
              <a:off x="2304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2304" y="1583"/>
              <a:ext cx="156" cy="5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  <a:endParaRPr lang="en-US" altLang="zh-CN" b="1">
                <a:ea typeface="宋体" charset="-122"/>
              </a:endParaRPr>
            </a:p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  <a:endParaRPr lang="en-US" altLang="zh-CN" b="1">
                <a:ea typeface="宋体" charset="-122"/>
              </a:endParaRPr>
            </a:p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3200400" y="4267200"/>
            <a:ext cx="3581400" cy="2514600"/>
            <a:chOff x="2016" y="864"/>
            <a:chExt cx="2256" cy="1584"/>
          </a:xfrm>
        </p:grpSpPr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2016" y="864"/>
              <a:ext cx="2256" cy="15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zh-CN" sz="2800"/>
            </a:p>
          </p:txBody>
        </p:sp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2304" y="1248"/>
              <a:ext cx="144" cy="1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0" name="Line 14"/>
            <p:cNvSpPr>
              <a:spLocks noChangeShapeType="1"/>
            </p:cNvSpPr>
            <p:nvPr/>
          </p:nvSpPr>
          <p:spPr bwMode="auto">
            <a:xfrm>
              <a:off x="2304" y="13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>
              <a:off x="2304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2" name="Line 16"/>
            <p:cNvSpPr>
              <a:spLocks noChangeShapeType="1"/>
            </p:cNvSpPr>
            <p:nvPr/>
          </p:nvSpPr>
          <p:spPr bwMode="auto">
            <a:xfrm>
              <a:off x="2304" y="15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3" name="Line 17"/>
            <p:cNvSpPr>
              <a:spLocks noChangeShapeType="1"/>
            </p:cNvSpPr>
            <p:nvPr/>
          </p:nvSpPr>
          <p:spPr bwMode="auto">
            <a:xfrm>
              <a:off x="2304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>
              <a:off x="2304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2304" y="1583"/>
              <a:ext cx="156" cy="5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  <a:endParaRPr lang="en-US" altLang="zh-CN" b="1">
                <a:ea typeface="宋体" charset="-122"/>
              </a:endParaRPr>
            </a:p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  <a:endParaRPr lang="en-US" altLang="zh-CN" b="1">
                <a:ea typeface="宋体" charset="-122"/>
              </a:endParaRPr>
            </a:p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</a:p>
          </p:txBody>
        </p:sp>
      </p:grpSp>
      <p:sp>
        <p:nvSpPr>
          <p:cNvPr id="9115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Active and expired processes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914400" y="2743200"/>
            <a:ext cx="1295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914400" y="3810000"/>
            <a:ext cx="1295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990600" y="2717800"/>
            <a:ext cx="9810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charset="-122"/>
              </a:rPr>
              <a:t>active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914400" y="3810000"/>
            <a:ext cx="1185863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charset="-122"/>
              </a:rPr>
              <a:t>expired</a:t>
            </a:r>
          </a:p>
        </p:txBody>
      </p:sp>
      <p:sp>
        <p:nvSpPr>
          <p:cNvPr id="91161" name="Line 25"/>
          <p:cNvSpPr>
            <a:spLocks noChangeShapeType="1"/>
          </p:cNvSpPr>
          <p:nvPr/>
        </p:nvSpPr>
        <p:spPr bwMode="auto">
          <a:xfrm flipV="1">
            <a:off x="2057400" y="23622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2057400" y="40386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3962400" y="1600200"/>
            <a:ext cx="1879600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priority array</a:t>
            </a:r>
            <a:endParaRPr lang="en-US" altLang="zh-CN" sz="24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3886200" y="4419600"/>
            <a:ext cx="139319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priority array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>
            <a:off x="4114800" y="274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0"/>
          <p:cNvGrpSpPr/>
          <p:nvPr/>
        </p:nvGrpSpPr>
        <p:grpSpPr bwMode="auto">
          <a:xfrm>
            <a:off x="4114800" y="2133600"/>
            <a:ext cx="533400" cy="1676400"/>
            <a:chOff x="2592" y="1248"/>
            <a:chExt cx="336" cy="1056"/>
          </a:xfrm>
        </p:grpSpPr>
        <p:sp>
          <p:nvSpPr>
            <p:cNvPr id="91167" name="Rectangle 31"/>
            <p:cNvSpPr>
              <a:spLocks noChangeArrowheads="1"/>
            </p:cNvSpPr>
            <p:nvPr/>
          </p:nvSpPr>
          <p:spPr bwMode="auto">
            <a:xfrm>
              <a:off x="2592" y="1248"/>
              <a:ext cx="336" cy="1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8" name="Line 32"/>
            <p:cNvSpPr>
              <a:spLocks noChangeShapeType="1"/>
            </p:cNvSpPr>
            <p:nvPr/>
          </p:nvSpPr>
          <p:spPr bwMode="auto">
            <a:xfrm>
              <a:off x="2592" y="13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9" name="Line 33"/>
            <p:cNvSpPr>
              <a:spLocks noChangeShapeType="1"/>
            </p:cNvSpPr>
            <p:nvPr/>
          </p:nvSpPr>
          <p:spPr bwMode="auto">
            <a:xfrm>
              <a:off x="2592" y="14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0" name="Line 34"/>
            <p:cNvSpPr>
              <a:spLocks noChangeShapeType="1"/>
            </p:cNvSpPr>
            <p:nvPr/>
          </p:nvSpPr>
          <p:spPr bwMode="auto">
            <a:xfrm>
              <a:off x="2592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1" name="Line 35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2" name="Text Box 36"/>
            <p:cNvSpPr txBox="1">
              <a:spLocks noChangeArrowheads="1"/>
            </p:cNvSpPr>
            <p:nvPr/>
          </p:nvSpPr>
          <p:spPr bwMode="auto">
            <a:xfrm>
              <a:off x="2640" y="1583"/>
              <a:ext cx="156" cy="5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  <a:endParaRPr lang="en-US" altLang="zh-CN" b="1">
                <a:ea typeface="宋体" charset="-122"/>
              </a:endParaRPr>
            </a:p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  <a:endParaRPr lang="en-US" altLang="zh-CN" b="1">
                <a:ea typeface="宋体" charset="-122"/>
              </a:endParaRPr>
            </a:p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</a:p>
          </p:txBody>
        </p:sp>
      </p:grpSp>
      <p:grpSp>
        <p:nvGrpSpPr>
          <p:cNvPr id="5" name="Group 37"/>
          <p:cNvGrpSpPr/>
          <p:nvPr/>
        </p:nvGrpSpPr>
        <p:grpSpPr bwMode="auto">
          <a:xfrm>
            <a:off x="4114800" y="4876800"/>
            <a:ext cx="533400" cy="1676400"/>
            <a:chOff x="2592" y="1248"/>
            <a:chExt cx="336" cy="1056"/>
          </a:xfrm>
        </p:grpSpPr>
        <p:sp>
          <p:nvSpPr>
            <p:cNvPr id="91174" name="Rectangle 38"/>
            <p:cNvSpPr>
              <a:spLocks noChangeArrowheads="1"/>
            </p:cNvSpPr>
            <p:nvPr/>
          </p:nvSpPr>
          <p:spPr bwMode="auto">
            <a:xfrm>
              <a:off x="2592" y="1248"/>
              <a:ext cx="336" cy="1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5" name="Line 39"/>
            <p:cNvSpPr>
              <a:spLocks noChangeShapeType="1"/>
            </p:cNvSpPr>
            <p:nvPr/>
          </p:nvSpPr>
          <p:spPr bwMode="auto">
            <a:xfrm>
              <a:off x="2592" y="13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6" name="Line 40"/>
            <p:cNvSpPr>
              <a:spLocks noChangeShapeType="1"/>
            </p:cNvSpPr>
            <p:nvPr/>
          </p:nvSpPr>
          <p:spPr bwMode="auto">
            <a:xfrm>
              <a:off x="2592" y="14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7" name="Line 41"/>
            <p:cNvSpPr>
              <a:spLocks noChangeShapeType="1"/>
            </p:cNvSpPr>
            <p:nvPr/>
          </p:nvSpPr>
          <p:spPr bwMode="auto">
            <a:xfrm>
              <a:off x="2592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8" name="Line 42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9" name="Text Box 43"/>
            <p:cNvSpPr txBox="1">
              <a:spLocks noChangeArrowheads="1"/>
            </p:cNvSpPr>
            <p:nvPr/>
          </p:nvSpPr>
          <p:spPr bwMode="auto">
            <a:xfrm>
              <a:off x="2640" y="1583"/>
              <a:ext cx="156" cy="5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  <a:endParaRPr lang="en-US" altLang="zh-CN" b="1">
                <a:ea typeface="宋体" charset="-122"/>
              </a:endParaRPr>
            </a:p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  <a:endParaRPr lang="en-US" altLang="zh-CN" b="1">
                <a:ea typeface="宋体" charset="-122"/>
              </a:endParaRPr>
            </a:p>
            <a:p>
              <a:pPr eaLnBrk="0" hangingPunct="0"/>
              <a:r>
                <a:rPr lang="en-US" altLang="zh-CN" b="1">
                  <a:ea typeface="宋体" charset="-122"/>
                </a:rPr>
                <a:t>.</a:t>
              </a:r>
            </a:p>
          </p:txBody>
        </p:sp>
      </p:grpSp>
      <p:sp>
        <p:nvSpPr>
          <p:cNvPr id="91180" name="Rectangle 44"/>
          <p:cNvSpPr>
            <a:spLocks noChangeArrowheads="1"/>
          </p:cNvSpPr>
          <p:nvPr/>
        </p:nvSpPr>
        <p:spPr bwMode="auto">
          <a:xfrm>
            <a:off x="4953000" y="4876800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ea typeface="宋体" charset="-122"/>
              </a:rPr>
              <a:t>priority queue</a:t>
            </a:r>
          </a:p>
        </p:txBody>
      </p:sp>
      <p:sp>
        <p:nvSpPr>
          <p:cNvPr id="91181" name="Rectangle 45"/>
          <p:cNvSpPr>
            <a:spLocks noChangeArrowheads="1"/>
          </p:cNvSpPr>
          <p:nvPr/>
        </p:nvSpPr>
        <p:spPr bwMode="auto">
          <a:xfrm>
            <a:off x="4953000" y="5943600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ea typeface="宋体" charset="-122"/>
              </a:rPr>
              <a:t>priority queue</a:t>
            </a: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4953000" y="2133600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ea typeface="宋体" charset="-122"/>
              </a:rPr>
              <a:t>priority queue</a:t>
            </a: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4953000" y="3124200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>
                <a:ea typeface="宋体" charset="-122"/>
              </a:rPr>
              <a:t>priority queue</a:t>
            </a:r>
          </a:p>
        </p:txBody>
      </p:sp>
      <p:sp>
        <p:nvSpPr>
          <p:cNvPr id="91184" name="Line 48"/>
          <p:cNvSpPr>
            <a:spLocks noChangeShapeType="1"/>
          </p:cNvSpPr>
          <p:nvPr/>
        </p:nvSpPr>
        <p:spPr bwMode="auto">
          <a:xfrm>
            <a:off x="4419600" y="5105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4648200" y="617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>
            <a:off x="4419600" y="2362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1187" name="Line 51"/>
          <p:cNvSpPr>
            <a:spLocks noChangeShapeType="1"/>
          </p:cNvSpPr>
          <p:nvPr/>
        </p:nvSpPr>
        <p:spPr bwMode="auto">
          <a:xfrm flipV="1">
            <a:off x="4419600" y="35814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1188" name="Text Box 52"/>
          <p:cNvSpPr txBox="1">
            <a:spLocks noChangeArrowheads="1"/>
          </p:cNvSpPr>
          <p:nvPr/>
        </p:nvSpPr>
        <p:spPr bwMode="auto">
          <a:xfrm>
            <a:off x="6858000" y="1524000"/>
            <a:ext cx="1792288" cy="10064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ea typeface="宋体" charset="-122"/>
              </a:rPr>
              <a:t>Higher priority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more I/O</a:t>
            </a:r>
            <a:endParaRPr lang="en-US" altLang="zh-CN" sz="2000" dirty="0">
              <a:ea typeface="宋体" charset="-122"/>
            </a:endParaRPr>
          </a:p>
          <a:p>
            <a:pPr eaLnBrk="0" hangingPunct="0"/>
            <a:r>
              <a:rPr lang="en-US" altLang="zh-CN" sz="2000" dirty="0">
                <a:ea typeface="宋体" charset="-122"/>
              </a:rPr>
              <a:t>800ms quanta</a:t>
            </a:r>
          </a:p>
        </p:txBody>
      </p:sp>
      <p:sp>
        <p:nvSpPr>
          <p:cNvPr id="91189" name="Text Box 53"/>
          <p:cNvSpPr txBox="1">
            <a:spLocks noChangeArrowheads="1"/>
          </p:cNvSpPr>
          <p:nvPr/>
        </p:nvSpPr>
        <p:spPr bwMode="auto">
          <a:xfrm>
            <a:off x="6934200" y="3078163"/>
            <a:ext cx="1651000" cy="10064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ea typeface="宋体" charset="-122"/>
              </a:rPr>
              <a:t>lower priority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more CPU</a:t>
            </a:r>
            <a:endParaRPr lang="en-US" altLang="zh-CN" sz="2000">
              <a:ea typeface="宋体" charset="-122"/>
            </a:endParaRPr>
          </a:p>
          <a:p>
            <a:pPr eaLnBrk="0" hangingPunct="0"/>
            <a:r>
              <a:rPr lang="en-US" altLang="zh-CN" sz="2000">
                <a:ea typeface="宋体" charset="-122"/>
              </a:rPr>
              <a:t>10ms quanta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Scheduler runqueue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36041"/>
            <a:ext cx="8839200" cy="96199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basic data structure in the Linux scheduler is </a:t>
            </a:r>
            <a:r>
              <a:rPr lang="en-US" altLang="zh-CN" sz="2400" dirty="0" err="1"/>
              <a:t>runqueue</a:t>
            </a:r>
            <a:r>
              <a:rPr lang="en-US" altLang="zh-CN" sz="2400" dirty="0"/>
              <a:t>, located at </a:t>
            </a:r>
            <a:r>
              <a:rPr lang="en-US" altLang="zh-CN" sz="2400" i="1" dirty="0" smtClean="0"/>
              <a:t>kernel/</a:t>
            </a:r>
            <a:r>
              <a:rPr lang="en-US" altLang="zh-CN" sz="2400" i="1" dirty="0" err="1" smtClean="0"/>
              <a:t>sched.c</a:t>
            </a:r>
            <a:endParaRPr lang="en-US" altLang="zh-CN" sz="2400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296" y="2093493"/>
            <a:ext cx="86266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runqueue</a:t>
            </a:r>
            <a:r>
              <a:rPr lang="en-US" altLang="zh-CN" dirty="0"/>
              <a:t> {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spinlock_t</a:t>
            </a:r>
            <a:r>
              <a:rPr lang="en-US" altLang="zh-CN" dirty="0" smtClean="0"/>
              <a:t> </a:t>
            </a:r>
            <a:r>
              <a:rPr lang="en-US" altLang="zh-CN" dirty="0"/>
              <a:t>lock; /* spin lock that protects this </a:t>
            </a:r>
            <a:r>
              <a:rPr lang="en-US" altLang="zh-CN" dirty="0" err="1"/>
              <a:t>runqueue</a:t>
            </a:r>
            <a:r>
              <a:rPr lang="en-US" altLang="zh-CN" dirty="0"/>
              <a:t>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nr_running</a:t>
            </a:r>
            <a:r>
              <a:rPr lang="en-US" altLang="zh-CN" dirty="0"/>
              <a:t>; /* number of runnable tasks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nr_switches</a:t>
            </a:r>
            <a:r>
              <a:rPr lang="en-US" altLang="zh-CN" dirty="0"/>
              <a:t>; /* context switch count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expired_timestamp</a:t>
            </a:r>
            <a:r>
              <a:rPr lang="en-US" altLang="zh-CN" dirty="0"/>
              <a:t>; /* time of last array swap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nr_uninterruptible</a:t>
            </a:r>
            <a:r>
              <a:rPr lang="en-US" altLang="zh-CN" dirty="0"/>
              <a:t>; /* uninterruptible tasks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timestamp_last_tick</a:t>
            </a:r>
            <a:r>
              <a:rPr lang="en-US" altLang="zh-CN" dirty="0"/>
              <a:t>; /* last scheduler tick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task_struct</a:t>
            </a:r>
            <a:r>
              <a:rPr lang="en-US" altLang="zh-CN" dirty="0"/>
              <a:t> *</a:t>
            </a:r>
            <a:r>
              <a:rPr lang="en-US" altLang="zh-CN" dirty="0" err="1"/>
              <a:t>curr</a:t>
            </a:r>
            <a:r>
              <a:rPr lang="en-US" altLang="zh-CN" dirty="0"/>
              <a:t>; /* currently running task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task_struct</a:t>
            </a:r>
            <a:r>
              <a:rPr lang="en-US" altLang="zh-CN" dirty="0"/>
              <a:t> *idle; /* this processor's idle task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mm_struct</a:t>
            </a:r>
            <a:r>
              <a:rPr lang="en-US" altLang="zh-CN" dirty="0"/>
              <a:t> *</a:t>
            </a:r>
            <a:r>
              <a:rPr lang="en-US" altLang="zh-CN" dirty="0" err="1"/>
              <a:t>prev_mm</a:t>
            </a:r>
            <a:r>
              <a:rPr lang="en-US" altLang="zh-CN" dirty="0"/>
              <a:t>; /* </a:t>
            </a:r>
            <a:r>
              <a:rPr lang="en-US" altLang="zh-CN" dirty="0" err="1"/>
              <a:t>mm_struct</a:t>
            </a:r>
            <a:r>
              <a:rPr lang="en-US" altLang="zh-CN" dirty="0"/>
              <a:t> of last ran task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prio_array</a:t>
            </a:r>
            <a:r>
              <a:rPr lang="en-US" altLang="zh-CN" dirty="0"/>
              <a:t> *active; /* active priority array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prio_array</a:t>
            </a:r>
            <a:r>
              <a:rPr lang="en-US" altLang="zh-CN" dirty="0"/>
              <a:t> *expired; /* the expired priority array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prio_array</a:t>
            </a:r>
            <a:r>
              <a:rPr lang="en-US" altLang="zh-CN" dirty="0"/>
              <a:t> arrays[2]; /* the actual priority arrays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task_struct</a:t>
            </a:r>
            <a:r>
              <a:rPr lang="en-US" altLang="zh-CN" dirty="0"/>
              <a:t> *</a:t>
            </a:r>
            <a:r>
              <a:rPr lang="en-US" altLang="zh-CN" dirty="0" err="1"/>
              <a:t>migration_thread</a:t>
            </a:r>
            <a:r>
              <a:rPr lang="en-US" altLang="zh-CN" dirty="0"/>
              <a:t>; /* migration thread 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list_head</a:t>
            </a:r>
            <a:r>
              <a:rPr lang="en-US" altLang="zh-CN" dirty="0"/>
              <a:t> </a:t>
            </a:r>
            <a:r>
              <a:rPr lang="en-US" altLang="zh-CN" dirty="0" err="1"/>
              <a:t>migration_queue</a:t>
            </a:r>
            <a:r>
              <a:rPr lang="en-US" altLang="zh-CN" dirty="0"/>
              <a:t>; /* migration queue*/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atomic_t</a:t>
            </a:r>
            <a:r>
              <a:rPr lang="en-US" altLang="zh-CN" dirty="0" smtClean="0"/>
              <a:t> </a:t>
            </a:r>
            <a:r>
              <a:rPr lang="en-US" altLang="zh-CN" dirty="0" err="1"/>
              <a:t>nr_iowait</a:t>
            </a:r>
            <a:r>
              <a:rPr lang="en-US" altLang="zh-CN" dirty="0"/>
              <a:t>; /* number of tasks waiting on I/O */ 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Linux Scheduler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36040"/>
            <a:ext cx="88392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600" dirty="0"/>
              <a:t>Linux version </a:t>
            </a:r>
            <a:r>
              <a:rPr lang="en-US" altLang="zh-CN" sz="4600" dirty="0" smtClean="0"/>
              <a:t>2.4</a:t>
            </a:r>
            <a:endParaRPr lang="en-US" altLang="zh-CN" sz="4600" dirty="0" smtClean="0"/>
          </a:p>
          <a:p>
            <a:pPr lvl="1"/>
            <a:r>
              <a:rPr lang="en-US" altLang="zh-CN" sz="3600" dirty="0"/>
              <a:t>Divided time into </a:t>
            </a:r>
            <a:r>
              <a:rPr lang="en-US" altLang="zh-CN" sz="3600" dirty="0" smtClean="0"/>
              <a:t>epochs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Within </a:t>
            </a:r>
            <a:r>
              <a:rPr lang="en-US" altLang="zh-CN" sz="3600" dirty="0"/>
              <a:t>each epoch, every task was allowed to execute up to its time </a:t>
            </a:r>
            <a:r>
              <a:rPr lang="en-US" altLang="zh-CN" sz="3600" dirty="0" smtClean="0"/>
              <a:t>slice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Applying </a:t>
            </a:r>
            <a:r>
              <a:rPr lang="en-US" altLang="zh-CN" sz="3600" dirty="0"/>
              <a:t>goodness function to determine which task to execute </a:t>
            </a:r>
            <a:r>
              <a:rPr lang="en-US" altLang="zh-CN" sz="3600" dirty="0" smtClean="0"/>
              <a:t>next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Simple</a:t>
            </a:r>
            <a:r>
              <a:rPr lang="en-US" altLang="zh-CN" sz="3600" dirty="0"/>
              <a:t>, O(N), inefficient, lack of scalability, weak for real-time </a:t>
            </a:r>
            <a:r>
              <a:rPr lang="en-US" altLang="zh-CN" sz="3600" dirty="0" smtClean="0"/>
              <a:t>systems</a:t>
            </a:r>
            <a:endParaRPr lang="en-US" altLang="zh-CN" sz="3600" dirty="0" smtClean="0"/>
          </a:p>
          <a:p>
            <a:r>
              <a:rPr lang="en-US" altLang="zh-CN" sz="4600" dirty="0" smtClean="0"/>
              <a:t>Linux version 2.6 </a:t>
            </a:r>
            <a:endParaRPr lang="en-US" altLang="zh-CN" sz="4600" dirty="0" smtClean="0"/>
          </a:p>
          <a:p>
            <a:pPr lvl="1"/>
            <a:r>
              <a:rPr lang="en-US" altLang="zh-CN" sz="3600" dirty="0" smtClean="0"/>
              <a:t>Kept </a:t>
            </a:r>
            <a:r>
              <a:rPr lang="en-US" altLang="zh-CN" sz="3600" dirty="0"/>
              <a:t>track runnable tasks in a run queue (O(1) </a:t>
            </a:r>
            <a:r>
              <a:rPr lang="en-US" altLang="zh-CN" sz="3600" dirty="0" smtClean="0"/>
              <a:t>scheduler)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Capable </a:t>
            </a:r>
            <a:r>
              <a:rPr lang="en-US" altLang="zh-CN" sz="3600" dirty="0"/>
              <a:t>to identify I/O or processor-bound </a:t>
            </a:r>
            <a:r>
              <a:rPr lang="en-US" altLang="zh-CN" sz="3600" dirty="0" smtClean="0"/>
              <a:t>tasks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Large </a:t>
            </a:r>
            <a:r>
              <a:rPr lang="en-US" altLang="zh-CN" sz="3600" dirty="0"/>
              <a:t>mass of code in the </a:t>
            </a:r>
            <a:r>
              <a:rPr lang="en-US" altLang="zh-CN" sz="3600" dirty="0" smtClean="0"/>
              <a:t>Kernel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Exchanged </a:t>
            </a:r>
            <a:r>
              <a:rPr lang="en-US" altLang="zh-CN" sz="3600" dirty="0"/>
              <a:t>with CFS-based (Completely Fair Scheduler) scheduler in </a:t>
            </a:r>
            <a:r>
              <a:rPr lang="en-US" altLang="zh-CN" sz="3600" dirty="0" smtClean="0"/>
              <a:t>2.6.23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Scheduler Data Structure and Variables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36040"/>
            <a:ext cx="88392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There are a group of macros work with </a:t>
            </a:r>
            <a:r>
              <a:rPr lang="en-US" altLang="zh-CN" sz="2800" dirty="0" err="1"/>
              <a:t>runqueue</a:t>
            </a:r>
            <a:r>
              <a:rPr lang="en-US" altLang="zh-CN" sz="2800" dirty="0"/>
              <a:t> associated with given processor or </a:t>
            </a:r>
            <a:r>
              <a:rPr lang="en-US" altLang="zh-CN" sz="2800" dirty="0" smtClean="0"/>
              <a:t>process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cpu_rq</a:t>
            </a:r>
            <a:r>
              <a:rPr lang="en-US" altLang="zh-CN" sz="2400" dirty="0" smtClean="0"/>
              <a:t>(processor)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this_rq</a:t>
            </a:r>
            <a:r>
              <a:rPr lang="en-US" altLang="zh-CN" sz="2400" dirty="0"/>
              <a:t>() /* returns the </a:t>
            </a:r>
            <a:r>
              <a:rPr lang="en-US" altLang="zh-CN" sz="2400" dirty="0" err="1"/>
              <a:t>runqueue</a:t>
            </a:r>
            <a:r>
              <a:rPr lang="en-US" altLang="zh-CN" sz="2400" dirty="0"/>
              <a:t> of the current processor </a:t>
            </a:r>
            <a:r>
              <a:rPr lang="en-US" altLang="zh-CN" sz="2400" dirty="0" smtClean="0"/>
              <a:t>*/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task_rq</a:t>
            </a:r>
            <a:r>
              <a:rPr lang="en-US" altLang="zh-CN" sz="2400" dirty="0" smtClean="0"/>
              <a:t>(task</a:t>
            </a:r>
            <a:r>
              <a:rPr lang="en-US" altLang="zh-CN" sz="2400" dirty="0"/>
              <a:t>) /* returns a pointer to the </a:t>
            </a:r>
            <a:r>
              <a:rPr lang="en-US" altLang="zh-CN" sz="2400" dirty="0" err="1"/>
              <a:t>runqueue</a:t>
            </a:r>
            <a:r>
              <a:rPr lang="en-US" altLang="zh-CN" sz="2400" dirty="0"/>
              <a:t> associated with the given task */</a:t>
            </a:r>
            <a:endParaRPr lang="en-US" altLang="zh-C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Scheduler Data Structure and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36040"/>
            <a:ext cx="8839200" cy="246593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Each </a:t>
            </a:r>
            <a:r>
              <a:rPr lang="en-US" altLang="zh-CN" sz="2800" dirty="0" err="1"/>
              <a:t>runqueue</a:t>
            </a:r>
            <a:r>
              <a:rPr lang="en-US" altLang="zh-CN" sz="2800" dirty="0"/>
              <a:t> contains two priority arrays, active and </a:t>
            </a:r>
            <a:r>
              <a:rPr lang="en-US" altLang="zh-CN" sz="2800" dirty="0" smtClean="0"/>
              <a:t>expired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Defined </a:t>
            </a:r>
            <a:r>
              <a:rPr lang="en-US" altLang="zh-CN" dirty="0"/>
              <a:t>in </a:t>
            </a:r>
            <a:r>
              <a:rPr lang="en-US" altLang="zh-CN" i="1" dirty="0"/>
              <a:t>kernel/</a:t>
            </a:r>
            <a:r>
              <a:rPr lang="en-US" altLang="zh-CN" i="1" dirty="0" err="1"/>
              <a:t>sched.c</a:t>
            </a:r>
            <a:r>
              <a:rPr lang="en-US" altLang="zh-CN" dirty="0"/>
              <a:t> as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prio_array</a:t>
            </a:r>
            <a:endParaRPr lang="en-US" altLang="zh-CN" dirty="0" smtClean="0"/>
          </a:p>
          <a:p>
            <a:r>
              <a:rPr lang="en-US" altLang="zh-CN" sz="2800" dirty="0" smtClean="0"/>
              <a:t>Each </a:t>
            </a:r>
            <a:r>
              <a:rPr lang="en-US" altLang="zh-CN" sz="2800" dirty="0"/>
              <a:t>priority array contains one queue keeping list of runnable processes at each priority level </a:t>
            </a:r>
            <a:endParaRPr lang="en-US" altLang="zh-CN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73860" y="3765500"/>
            <a:ext cx="4479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prio_array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nr_active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/* number of tasks in the queues */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unsigned </a:t>
            </a:r>
            <a:r>
              <a:rPr lang="en-US" altLang="zh-CN" sz="2000" dirty="0"/>
              <a:t>long bitmap[BITMAP_SIZE];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/* </a:t>
            </a:r>
            <a:r>
              <a:rPr lang="en-US" altLang="zh-CN" sz="2000" dirty="0"/>
              <a:t>priority bitmap */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queue[MAX_PRIO</a:t>
            </a:r>
            <a:r>
              <a:rPr lang="en-US" altLang="zh-CN" sz="2000" dirty="0" smtClean="0"/>
              <a:t>];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/* priority queues */ </a:t>
            </a:r>
            <a:endParaRPr lang="en-US" altLang="zh-CN" sz="2000" dirty="0" smtClean="0"/>
          </a:p>
          <a:p>
            <a:r>
              <a:rPr lang="en-US" altLang="zh-CN" sz="2000" dirty="0" smtClean="0"/>
              <a:t>};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Scheduler Data Structure and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r="357"/>
          <a:stretch>
            <a:fillRect/>
          </a:stretch>
        </p:blipFill>
        <p:spPr>
          <a:xfrm>
            <a:off x="1040027" y="1311275"/>
            <a:ext cx="7519773" cy="521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itchFamily="34" charset="-127"/>
              </a:rPr>
              <a:t>What about fairness?</a:t>
            </a:r>
            <a:endParaRPr lang="en-US" altLang="ko-KR" sz="2800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itchFamily="34" charset="-127"/>
              </a:rPr>
              <a:t>Strict fixed-priority scheduling between queues is unfair (run highest, then next, </a:t>
            </a:r>
            <a:r>
              <a:rPr lang="en-US" altLang="ko-KR" sz="2400" dirty="0" err="1" smtClean="0">
                <a:ea typeface="굴림" pitchFamily="34" charset="-127"/>
              </a:rPr>
              <a:t>etc</a:t>
            </a:r>
            <a:r>
              <a:rPr lang="en-US" altLang="ko-KR" sz="2400" dirty="0" smtClean="0">
                <a:ea typeface="굴림" pitchFamily="34" charset="-127"/>
              </a:rPr>
              <a:t>):</a:t>
            </a:r>
            <a:endParaRPr lang="en-US" altLang="ko-KR" sz="2400" dirty="0" smtClean="0">
              <a:ea typeface="굴림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itchFamily="34" charset="-127"/>
              </a:rPr>
              <a:t>long running jobs may never get CPU </a:t>
            </a:r>
            <a:endParaRPr lang="en-US" altLang="ko-KR" sz="2000" dirty="0" smtClean="0">
              <a:ea typeface="굴림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itchFamily="34" charset="-127"/>
              </a:rPr>
              <a:t>In </a:t>
            </a:r>
            <a:r>
              <a:rPr lang="en-US" altLang="ko-KR" sz="2000" dirty="0" err="1" smtClean="0">
                <a:ea typeface="굴림" pitchFamily="34" charset="-127"/>
              </a:rPr>
              <a:t>Multics</a:t>
            </a:r>
            <a:r>
              <a:rPr lang="en-US" altLang="ko-KR" sz="2000" dirty="0" smtClean="0">
                <a:ea typeface="굴림" pitchFamily="34" charset="-127"/>
              </a:rPr>
              <a:t>, shut down machine, found 10-year-old job</a:t>
            </a:r>
            <a:endParaRPr lang="en-US" altLang="ko-KR" sz="2000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itchFamily="34" charset="-127"/>
              </a:rPr>
              <a:t>Must give long-running jobs a fraction of the CPU even when there are shorter jobs to run</a:t>
            </a:r>
            <a:endParaRPr lang="en-US" altLang="ko-KR" sz="2400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1" dirty="0" smtClean="0">
                <a:solidFill>
                  <a:srgbClr val="FF0000"/>
                </a:solidFill>
                <a:ea typeface="굴림" pitchFamily="34" charset="-127"/>
              </a:rPr>
              <a:t>Tradeoff: fairness gained by hurting </a:t>
            </a:r>
            <a:r>
              <a:rPr lang="en-US" altLang="ko-KR" sz="2400" b="1" dirty="0" err="1" smtClean="0">
                <a:solidFill>
                  <a:srgbClr val="FF0000"/>
                </a:solidFill>
                <a:ea typeface="굴림" pitchFamily="34" charset="-127"/>
              </a:rPr>
              <a:t>avg</a:t>
            </a:r>
            <a:r>
              <a:rPr lang="en-US" altLang="ko-KR" sz="2400" b="1" dirty="0" smtClean="0">
                <a:solidFill>
                  <a:srgbClr val="FF0000"/>
                </a:solidFill>
                <a:ea typeface="굴림" pitchFamily="34" charset="-127"/>
              </a:rPr>
              <a:t> response time!</a:t>
            </a:r>
            <a:endParaRPr lang="en-US" altLang="ko-KR" sz="2400" b="1" dirty="0" smtClean="0">
              <a:solidFill>
                <a:srgbClr val="FF0000"/>
              </a:solidFill>
              <a:ea typeface="굴림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itchFamily="34" charset="-127"/>
              </a:rPr>
              <a:t>How to implement fairness?</a:t>
            </a:r>
            <a:endParaRPr lang="en-US" altLang="ko-KR" sz="2800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itchFamily="34" charset="-127"/>
              </a:rPr>
              <a:t>Could give each queue some fraction of the CPU </a:t>
            </a:r>
            <a:endParaRPr lang="en-US" altLang="ko-KR" sz="2400" dirty="0" smtClean="0">
              <a:ea typeface="굴림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itchFamily="34" charset="-127"/>
              </a:rPr>
              <a:t>What if one long-running job and 100 short-running ones?</a:t>
            </a:r>
            <a:endParaRPr lang="en-US" altLang="ko-KR" sz="2000" dirty="0" smtClean="0">
              <a:ea typeface="굴림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itchFamily="34" charset="-127"/>
              </a:rPr>
              <a:t>Like express lanes in a supermarket—sometimes express lanes get so long, get better service by going into one of the other lines</a:t>
            </a:r>
            <a:endParaRPr lang="en-US" altLang="ko-KR" sz="2000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itchFamily="34" charset="-127"/>
              </a:rPr>
              <a:t>Could increase priority of jobs that don’t get service</a:t>
            </a:r>
            <a:endParaRPr lang="en-US" altLang="ko-KR" sz="2400" dirty="0" smtClean="0">
              <a:ea typeface="굴림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itchFamily="34" charset="-127"/>
              </a:rPr>
              <a:t>What is done in some variants of UNIX</a:t>
            </a:r>
            <a:endParaRPr lang="en-US" altLang="ko-KR" sz="2000" dirty="0" smtClean="0">
              <a:ea typeface="굴림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itchFamily="34" charset="-127"/>
              </a:rPr>
              <a:t>This is ad hoc—what rate should you increase priorities?</a:t>
            </a:r>
            <a:endParaRPr lang="en-US" altLang="ko-KR" sz="2000" dirty="0" smtClean="0">
              <a:ea typeface="굴림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itchFamily="34" charset="-127"/>
              </a:rPr>
              <a:t>And, as system gets overloaded, no job gets CPU time, so everyone increases in </a:t>
            </a:r>
            <a:r>
              <a:rPr lang="en-US" altLang="ko-KR" sz="2000" dirty="0" err="1" smtClean="0">
                <a:ea typeface="굴림" pitchFamily="34" charset="-127"/>
              </a:rPr>
              <a:t>priority</a:t>
            </a:r>
            <a:r>
              <a:rPr lang="en-US" altLang="ko-KR" sz="2000" dirty="0" err="1" smtClean="0">
                <a:ea typeface="굴림" pitchFamily="34" charset="-127"/>
                <a:sym typeface="Symbol" pitchFamily="18" charset="2"/>
              </a:rPr>
              <a:t>Interactive</a:t>
            </a:r>
            <a:r>
              <a:rPr lang="en-US" altLang="ko-KR" sz="2000" dirty="0" smtClean="0">
                <a:ea typeface="굴림" pitchFamily="34" charset="-127"/>
                <a:sym typeface="Symbol" pitchFamily="18" charset="2"/>
              </a:rPr>
              <a:t> jobs suffer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 Completely Fair Scheduler (CFS)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appeared in 2.6.23, modified in 2.6.24</a:t>
            </a:r>
            <a:endParaRPr lang="en-US" dirty="0" smtClean="0"/>
          </a:p>
          <a:p>
            <a:pPr lvl="1"/>
            <a:r>
              <a:rPr lang="en-US" dirty="0" smtClean="0"/>
              <a:t>“CFS doesn’t </a:t>
            </a:r>
            <a:r>
              <a:rPr lang="en-US" dirty="0"/>
              <a:t>track sleeping time and </a:t>
            </a:r>
            <a:r>
              <a:rPr lang="en-US" dirty="0" smtClean="0"/>
              <a:t>doesn’t </a:t>
            </a:r>
            <a:r>
              <a:rPr lang="en-US" dirty="0"/>
              <a:t>use heuristics to identify interactive tasks—it just makes sure every process gets a fair share of CPU within a set amount of time given the number of runnable processes on the CPU</a:t>
            </a:r>
            <a:r>
              <a:rPr lang="en-US" dirty="0" smtClean="0"/>
              <a:t>.”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Inspired by Networking “Fair Queuing”</a:t>
            </a:r>
            <a:endParaRPr lang="en-US" dirty="0" smtClean="0"/>
          </a:p>
          <a:p>
            <a:pPr lvl="1"/>
            <a:r>
              <a:rPr lang="en-US" dirty="0" smtClean="0"/>
              <a:t>Each process given their fair share of resources</a:t>
            </a:r>
            <a:endParaRPr lang="en-US" dirty="0" smtClean="0"/>
          </a:p>
          <a:p>
            <a:pPr lvl="1"/>
            <a:r>
              <a:rPr lang="en-US" dirty="0" smtClean="0"/>
              <a:t>Models an “ideal multitasking processor” in which N processes execute simultaneously as if they truly got 1/N of the processor</a:t>
            </a:r>
            <a:endParaRPr lang="en-US" dirty="0" smtClean="0"/>
          </a:p>
          <a:p>
            <a:pPr lvl="2"/>
            <a:r>
              <a:rPr lang="en-US" dirty="0" smtClean="0"/>
              <a:t>Tries to give each process an equal fraction of the processor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Priorities reflected by weights such that increasing a task’s priority by 1 always gives the same fractional increase in CPU time – regardless of current priority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/>
          <a:lstStyle/>
          <a:p>
            <a:r>
              <a:rPr lang="en-US" dirty="0" smtClean="0"/>
              <a:t>CFS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Idea: track “virtual time” received by each process when it is running</a:t>
            </a:r>
            <a:endParaRPr lang="en-US" dirty="0" smtClean="0"/>
          </a:p>
          <a:p>
            <a:pPr lvl="1"/>
            <a:r>
              <a:rPr lang="en-US" dirty="0" smtClean="0"/>
              <a:t>Take real execution time, scale by weighting factor</a:t>
            </a:r>
            <a:endParaRPr lang="en-US" dirty="0" smtClean="0"/>
          </a:p>
          <a:p>
            <a:pPr lvl="2"/>
            <a:r>
              <a:rPr lang="en-US" dirty="0" smtClean="0"/>
              <a:t>Lower priority </a:t>
            </a:r>
            <a:r>
              <a:rPr lang="en-US" dirty="0" smtClean="0">
                <a:sym typeface="Symbol"/>
              </a:rPr>
              <a:t> real time divided by greater weight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Actually – multiply by sum of all weights/current weight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eep virtual time advancing at same rate</a:t>
            </a:r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Targeted latency (</a:t>
            </a:r>
            <a:r>
              <a:rPr lang="en-US" dirty="0" smtClean="0">
                <a:latin typeface="Cambria Math"/>
                <a:cs typeface="Cambria Math"/>
              </a:rPr>
              <a:t>T</a:t>
            </a:r>
            <a:r>
              <a:rPr lang="en-US" baseline="-25000" dirty="0" smtClean="0">
                <a:latin typeface="Cambria Math"/>
                <a:cs typeface="Cambria Math"/>
              </a:rPr>
              <a:t>L</a:t>
            </a:r>
            <a:r>
              <a:rPr lang="en-US" dirty="0" smtClean="0"/>
              <a:t>): period of time after which all processes get to run at least a little</a:t>
            </a:r>
            <a:endParaRPr lang="en-US" dirty="0" smtClean="0"/>
          </a:p>
          <a:p>
            <a:pPr lvl="1"/>
            <a:r>
              <a:rPr lang="en-US" dirty="0" smtClean="0"/>
              <a:t>Each process runs with quantum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dirty="0" err="1" smtClean="0">
                <a:latin typeface="Cambria Math"/>
                <a:cs typeface="Cambria Math"/>
              </a:rPr>
              <a:t>w</a:t>
            </a:r>
            <a:r>
              <a:rPr lang="en-US" baseline="-25000" dirty="0" err="1" smtClean="0">
                <a:latin typeface="Cambria Math"/>
                <a:cs typeface="Cambria Math"/>
              </a:rPr>
              <a:t>p</a:t>
            </a:r>
            <a:r>
              <a:rPr lang="en-US" baseline="-25000" dirty="0" smtClean="0">
                <a:latin typeface="Cambria Math"/>
                <a:cs typeface="Cambria Math"/>
              </a:rPr>
              <a:t>  </a:t>
            </a:r>
            <a:r>
              <a:rPr lang="en-US" dirty="0" smtClean="0"/>
              <a:t>/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dirty="0" err="1" smtClean="0">
                <a:latin typeface="Cambria Math"/>
                <a:cs typeface="Cambria Math"/>
              </a:rPr>
              <a:t>w</a:t>
            </a:r>
            <a:r>
              <a:rPr lang="en-US" baseline="-25000" dirty="0" err="1" smtClean="0">
                <a:latin typeface="Cambria Math"/>
                <a:cs typeface="Cambria Math"/>
              </a:rPr>
              <a:t>i</a:t>
            </a:r>
            <a:r>
              <a:rPr lang="en-US" baseline="-25000" dirty="0" smtClean="0">
                <a:latin typeface="Cambria Math"/>
                <a:cs typeface="Cambria Math"/>
              </a:rPr>
              <a:t>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Never smaller than “minimum granularity”</a:t>
            </a:r>
            <a:endParaRPr lang="en-US" dirty="0" smtClean="0"/>
          </a:p>
          <a:p>
            <a:pPr lvl="1"/>
            <a:endParaRPr lang="en-US" sz="1050" dirty="0" smtClean="0"/>
          </a:p>
          <a:p>
            <a:r>
              <a:rPr lang="en-US" dirty="0" smtClean="0"/>
              <a:t>Red-Black tree holds all runnable processes sorted on </a:t>
            </a:r>
            <a:r>
              <a:rPr lang="en-US" i="1" dirty="0" err="1" smtClean="0"/>
              <a:t>vruntime</a:t>
            </a:r>
            <a:endParaRPr lang="en-US" dirty="0" smtClean="0"/>
          </a:p>
          <a:p>
            <a:pPr lvl="1"/>
            <a:r>
              <a:rPr lang="en-US" dirty="0" smtClean="0"/>
              <a:t>O(log n) time to perform insertions/deletions </a:t>
            </a:r>
            <a:endParaRPr lang="en-US" dirty="0" smtClean="0"/>
          </a:p>
          <a:p>
            <a:pPr lvl="2"/>
            <a:r>
              <a:rPr lang="en-US" dirty="0" smtClean="0"/>
              <a:t>Cache </a:t>
            </a:r>
            <a:r>
              <a:rPr lang="en-US" dirty="0"/>
              <a:t>the item at far left (item with earliest </a:t>
            </a:r>
            <a:r>
              <a:rPr lang="en-US" i="1" dirty="0" err="1"/>
              <a:t>vruntime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Scheduler always takes process with smallest </a:t>
            </a:r>
            <a:r>
              <a:rPr lang="en-US" i="1" dirty="0" err="1" smtClean="0"/>
              <a:t>vruntime</a:t>
            </a:r>
            <a:r>
              <a:rPr lang="en-US" dirty="0" smtClean="0"/>
              <a:t> (far left item)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5262"/>
            <a:ext cx="8229600" cy="1143000"/>
          </a:xfrm>
        </p:spPr>
        <p:txBody>
          <a:bodyPr/>
          <a:lstStyle/>
          <a:p>
            <a:r>
              <a:rPr lang="en-US" dirty="0" smtClean="0"/>
              <a:t>CFS Examples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8350" y="922338"/>
            <a:ext cx="7575550" cy="438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93800" y="5191036"/>
            <a:ext cx="6972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The scheduler keeps track of the waiting time of the available processes by sorting  them in a red-black tree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5262"/>
            <a:ext cx="8229600" cy="1143000"/>
          </a:xfrm>
        </p:spPr>
        <p:txBody>
          <a:bodyPr/>
          <a:lstStyle/>
          <a:p>
            <a:r>
              <a:rPr lang="en-US" dirty="0" smtClean="0"/>
              <a:t>CFS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Suppose Targeted latency = 20ms</a:t>
            </a:r>
            <a:r>
              <a:rPr lang="en-US" dirty="0"/>
              <a:t> </a:t>
            </a:r>
            <a:r>
              <a:rPr lang="en-US" dirty="0" smtClean="0"/>
              <a:t>and Minimum Granularity = 1ms</a:t>
            </a:r>
            <a:endParaRPr lang="en-US" dirty="0" smtClean="0"/>
          </a:p>
          <a:p>
            <a:r>
              <a:rPr lang="en-US" dirty="0" smtClean="0"/>
              <a:t>Two CPU bound tasks with same priorities</a:t>
            </a:r>
            <a:endParaRPr lang="en-US" dirty="0" smtClean="0"/>
          </a:p>
          <a:p>
            <a:pPr lvl="1"/>
            <a:r>
              <a:rPr lang="en-US" dirty="0" smtClean="0"/>
              <a:t>Both switch with 10ms </a:t>
            </a:r>
            <a:endParaRPr lang="en-US" dirty="0" smtClean="0"/>
          </a:p>
          <a:p>
            <a:r>
              <a:rPr lang="en-US" dirty="0" smtClean="0"/>
              <a:t>Two CPU bound tasks separated by nice value of 5</a:t>
            </a:r>
            <a:endParaRPr lang="en-US" dirty="0" smtClean="0"/>
          </a:p>
          <a:p>
            <a:pPr lvl="1"/>
            <a:r>
              <a:rPr lang="en-US" dirty="0" smtClean="0"/>
              <a:t>One task gets 5ms, another gets 15ms</a:t>
            </a:r>
            <a:endParaRPr lang="en-US" dirty="0" smtClean="0"/>
          </a:p>
          <a:p>
            <a:r>
              <a:rPr lang="en-US" dirty="0" smtClean="0"/>
              <a:t>40 tasks: each gets 1ms (no longer totally fair – miss target latency)</a:t>
            </a:r>
            <a:endParaRPr lang="en-US" dirty="0" smtClean="0"/>
          </a:p>
          <a:p>
            <a:r>
              <a:rPr lang="en-US" dirty="0" smtClean="0"/>
              <a:t>One CPU bound task, one interactive task same priority</a:t>
            </a:r>
            <a:endParaRPr lang="en-US" dirty="0" smtClean="0"/>
          </a:p>
          <a:p>
            <a:pPr lvl="1"/>
            <a:r>
              <a:rPr lang="en-US" dirty="0" smtClean="0"/>
              <a:t>While interact task sleeps, CPU bound task runs, increments </a:t>
            </a:r>
            <a:r>
              <a:rPr lang="en-US" dirty="0" err="1" smtClean="0"/>
              <a:t>vruntime</a:t>
            </a:r>
            <a:endParaRPr lang="en-US" dirty="0" smtClean="0"/>
          </a:p>
          <a:p>
            <a:pPr lvl="1"/>
            <a:r>
              <a:rPr lang="en-US" dirty="0" smtClean="0"/>
              <a:t>When interact task wakes up, runs immediately (it’s behind on </a:t>
            </a:r>
            <a:r>
              <a:rPr lang="en-US" dirty="0" err="1" smtClean="0"/>
              <a:t>vruntime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Group scheduling facilities (2.6.24)</a:t>
            </a:r>
            <a:endParaRPr lang="en-US" dirty="0" smtClean="0"/>
          </a:p>
          <a:p>
            <a:pPr lvl="1"/>
            <a:r>
              <a:rPr lang="en-US" dirty="0" smtClean="0"/>
              <a:t>Can give fair fractions to groups (user or other process group)</a:t>
            </a:r>
            <a:endParaRPr lang="en-US" dirty="0" smtClean="0"/>
          </a:p>
          <a:p>
            <a:pPr lvl="1"/>
            <a:r>
              <a:rPr lang="en-US" dirty="0" smtClean="0"/>
              <a:t>So, two users, one starts 1 process, other starts 40, each gets 50% CPU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RB tree of CFS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538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Maintains balance in providing processor time to </a:t>
            </a:r>
            <a:r>
              <a:rPr lang="en-US" altLang="zh-CN" sz="2400" dirty="0" smtClean="0"/>
              <a:t>tasks</a:t>
            </a:r>
            <a:endParaRPr lang="en-US" altLang="zh-CN" sz="2400" dirty="0" smtClean="0"/>
          </a:p>
          <a:p>
            <a:r>
              <a:rPr lang="en-US" altLang="zh-CN" sz="2400" dirty="0" smtClean="0"/>
              <a:t>Uses </a:t>
            </a:r>
            <a:r>
              <a:rPr lang="en-US" altLang="zh-CN" sz="2400" dirty="0"/>
              <a:t>virtual runtime </a:t>
            </a:r>
            <a:r>
              <a:rPr lang="en-US" altLang="zh-CN" sz="2400" dirty="0" smtClean="0"/>
              <a:t>concept</a:t>
            </a:r>
            <a:endParaRPr lang="en-US" altLang="zh-CN" sz="2400" dirty="0" smtClean="0"/>
          </a:p>
          <a:p>
            <a:r>
              <a:rPr lang="en-US" altLang="zh-CN" sz="2400" dirty="0" smtClean="0"/>
              <a:t>Maintains </a:t>
            </a:r>
            <a:r>
              <a:rPr lang="en-US" altLang="zh-CN" sz="2400" dirty="0"/>
              <a:t>a time-ordered red-black tree instead of </a:t>
            </a:r>
            <a:r>
              <a:rPr lang="en-US" altLang="zh-CN" sz="2400" dirty="0" smtClean="0"/>
              <a:t>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/>
          <a:srcRect r="939"/>
          <a:stretch>
            <a:fillRect/>
          </a:stretch>
        </p:blipFill>
        <p:spPr>
          <a:xfrm>
            <a:off x="1316705" y="3184525"/>
            <a:ext cx="6510589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Hierarchy in CFS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306805" y="1417638"/>
            <a:ext cx="8644690" cy="489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433943-0293-499A-BD0D-F3AE1A2D689F}" type="slidenum">
              <a:rPr lang="en-US" altLang="en-US"/>
            </a:fld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Scheduling Goals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900" dirty="0">
                <a:ea typeface="宋体" charset="-122"/>
              </a:rPr>
              <a:t>O(1) or O(logN) scheduling; 2.4 scheduler iterated through</a:t>
            </a:r>
            <a:endParaRPr lang="en-US" altLang="zh-CN" sz="29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Run queue on each invocation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Task queue at each epoch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Scale well on multiple processors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per-CPU run queues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SMP affinity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Interactivity boost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Fairness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Optimize for one or two </a:t>
            </a:r>
            <a:r>
              <a:rPr lang="en-US" altLang="zh-CN" dirty="0" err="1">
                <a:ea typeface="宋体" charset="-122"/>
              </a:rPr>
              <a:t>runnable</a:t>
            </a:r>
            <a:r>
              <a:rPr lang="en-US" altLang="zh-CN" dirty="0">
                <a:ea typeface="宋体" charset="-122"/>
              </a:rPr>
              <a:t>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Scheduler and Policies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36040"/>
            <a:ext cx="88392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Scheduling policy is set by </a:t>
            </a:r>
            <a:r>
              <a:rPr lang="en-US" altLang="zh-CN" i="1" dirty="0" err="1" smtClean="0"/>
              <a:t>sched_setscheduler</a:t>
            </a:r>
            <a:r>
              <a:rPr lang="en-US" altLang="zh-CN" i="1" dirty="0"/>
              <a:t>() </a:t>
            </a:r>
            <a:endParaRPr lang="en-US" altLang="zh-CN" i="1" dirty="0" smtClean="0"/>
          </a:p>
          <a:p>
            <a:r>
              <a:rPr lang="en-US" altLang="zh-CN" dirty="0"/>
              <a:t>Scheduling </a:t>
            </a:r>
            <a:r>
              <a:rPr lang="en-US" altLang="zh-CN" dirty="0" smtClean="0"/>
              <a:t>policies:</a:t>
            </a:r>
            <a:endParaRPr lang="en-US" altLang="zh-CN" dirty="0" smtClean="0"/>
          </a:p>
          <a:p>
            <a:pPr lvl="1"/>
            <a:r>
              <a:rPr lang="en-US" altLang="zh-CN" dirty="0"/>
              <a:t>SCHED_FIFO for special time-critical </a:t>
            </a:r>
            <a:r>
              <a:rPr lang="en-US" altLang="zh-CN" dirty="0" smtClean="0"/>
              <a:t>applications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SCHED_BATCH </a:t>
            </a:r>
            <a:r>
              <a:rPr lang="en-US" altLang="zh-CN" dirty="0"/>
              <a:t>for CPU-intensive </a:t>
            </a:r>
            <a:r>
              <a:rPr lang="en-US" altLang="zh-CN" dirty="0" smtClean="0"/>
              <a:t>tasks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SCHED_IDLE </a:t>
            </a:r>
            <a:r>
              <a:rPr lang="en-US" altLang="zh-CN" dirty="0"/>
              <a:t>for very low prioritized </a:t>
            </a:r>
            <a:r>
              <a:rPr lang="en-US" altLang="zh-CN" dirty="0" smtClean="0"/>
              <a:t>tasks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SCHED_OTHER </a:t>
            </a:r>
            <a:r>
              <a:rPr lang="en-US" altLang="zh-CN" dirty="0"/>
              <a:t>default Linux time-sharing </a:t>
            </a:r>
            <a:r>
              <a:rPr lang="en-US" altLang="zh-CN" dirty="0" smtClean="0"/>
              <a:t>scheduling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SCHED_RR </a:t>
            </a:r>
            <a:r>
              <a:rPr lang="en-US" altLang="zh-CN" dirty="0"/>
              <a:t>round robin </a:t>
            </a:r>
            <a:r>
              <a:rPr lang="en-US" altLang="zh-CN" dirty="0" smtClean="0"/>
              <a:t>scheduling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36040"/>
            <a:ext cx="88392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Linux Scheduler stored in </a:t>
            </a:r>
            <a:r>
              <a:rPr lang="en-US" altLang="zh-CN" i="1" dirty="0" smtClean="0"/>
              <a:t>kernel/</a:t>
            </a:r>
            <a:r>
              <a:rPr lang="en-US" altLang="zh-CN" i="1" dirty="0" err="1" smtClean="0"/>
              <a:t>sched.c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is a modular scheduler, enabling different algorithms to schedule different </a:t>
            </a:r>
            <a:r>
              <a:rPr lang="en-US" altLang="zh-CN" dirty="0" smtClean="0"/>
              <a:t>tasks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uses the concept of scheduling 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task belongs to a scheduling class, determined how a task will be scheduled </a:t>
            </a:r>
            <a:endParaRPr lang="en-US" altLang="zh-CN" dirty="0"/>
          </a:p>
          <a:p>
            <a:r>
              <a:rPr lang="en-US" altLang="zh-CN" dirty="0"/>
              <a:t>Each scheduling class defines a common set of functions to define the behavior of the </a:t>
            </a:r>
            <a:r>
              <a:rPr lang="en-US" altLang="zh-CN" dirty="0" smtClean="0"/>
              <a:t>scheduler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 Classes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36040"/>
            <a:ext cx="88392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Two important schedule 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RT </a:t>
            </a:r>
            <a:r>
              <a:rPr lang="en-US" altLang="zh-CN" dirty="0"/>
              <a:t>Schedule 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Defined </a:t>
            </a:r>
            <a:r>
              <a:rPr lang="en-US" altLang="zh-CN" dirty="0"/>
              <a:t>in </a:t>
            </a:r>
            <a:r>
              <a:rPr lang="en-US" altLang="zh-CN" dirty="0" smtClean="0"/>
              <a:t>POSIX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Tasks </a:t>
            </a:r>
            <a:r>
              <a:rPr lang="en-US" altLang="zh-CN" dirty="0"/>
              <a:t>with policy set to SCHED_FIFO and SCHED_RR use </a:t>
            </a:r>
            <a:r>
              <a:rPr lang="en-US" altLang="zh-CN" dirty="0" smtClean="0"/>
              <a:t>it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Implemented </a:t>
            </a:r>
            <a:r>
              <a:rPr lang="en-US" altLang="zh-CN" dirty="0"/>
              <a:t>in </a:t>
            </a:r>
            <a:r>
              <a:rPr lang="en-US" altLang="zh-CN" i="1" dirty="0"/>
              <a:t>kernel/</a:t>
            </a:r>
            <a:r>
              <a:rPr lang="en-US" altLang="zh-CN" i="1" dirty="0" err="1"/>
              <a:t>sched_rc.c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Completely </a:t>
            </a:r>
            <a:r>
              <a:rPr lang="en-US" altLang="zh-CN" dirty="0"/>
              <a:t>Fair Schedule 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Schedule </a:t>
            </a:r>
            <a:r>
              <a:rPr lang="en-US" altLang="zh-CN" dirty="0"/>
              <a:t>tasks with policy set to SCHED_NORMAL (SCHED_OTHER), SCHED BATCH, </a:t>
            </a:r>
            <a:r>
              <a:rPr lang="en-US" altLang="zh-CN" dirty="0" smtClean="0"/>
              <a:t>SCHED_IDLE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Implemented </a:t>
            </a:r>
            <a:r>
              <a:rPr lang="en-US" altLang="zh-CN" dirty="0"/>
              <a:t>in </a:t>
            </a:r>
            <a:r>
              <a:rPr lang="en-US" altLang="zh-CN" i="1" dirty="0" smtClean="0"/>
              <a:t>kernel/</a:t>
            </a:r>
            <a:r>
              <a:rPr lang="en-US" altLang="zh-CN" i="1" dirty="0" err="1" smtClean="0"/>
              <a:t>sched_fair.c</a:t>
            </a:r>
            <a:endParaRPr lang="en-US" altLang="zh-CN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 Classes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69949" y="1374774"/>
            <a:ext cx="7664553" cy="395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36600" y="5544235"/>
            <a:ext cx="772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Font typeface="Arial" pitchFamily="34" charset="0"/>
              <a:buChar char="•"/>
            </a:pPr>
            <a:r>
              <a:rPr lang="en-US" altLang="zh-CN" sz="2800" dirty="0" smtClean="0"/>
              <a:t>Overview of the components of the scheduling subsystem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/>
          <a:lstStyle/>
          <a:p>
            <a:r>
              <a:rPr lang="en-US" altLang="zh-CN" dirty="0"/>
              <a:t>Schedule Classes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31800" y="1202540"/>
            <a:ext cx="82423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300" dirty="0" smtClean="0"/>
              <a:t>&lt;</a:t>
            </a:r>
            <a:r>
              <a:rPr lang="en-US" altLang="zh-CN" sz="2300" dirty="0" err="1" smtClean="0"/>
              <a:t>sched.h</a:t>
            </a:r>
            <a:r>
              <a:rPr lang="en-US" altLang="zh-CN" sz="2300" dirty="0" smtClean="0"/>
              <a:t>&gt;</a:t>
            </a:r>
            <a:endParaRPr lang="en-US" altLang="zh-CN" sz="2300" dirty="0" smtClean="0"/>
          </a:p>
          <a:p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sched_class</a:t>
            </a:r>
            <a:r>
              <a:rPr lang="en-US" altLang="zh-CN" sz="2300" dirty="0" smtClean="0"/>
              <a:t> {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const 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sched_class</a:t>
            </a:r>
            <a:r>
              <a:rPr lang="en-US" altLang="zh-CN" sz="2300" dirty="0" smtClean="0"/>
              <a:t> *next;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void (*</a:t>
            </a:r>
            <a:r>
              <a:rPr lang="en-US" altLang="zh-CN" sz="2300" dirty="0" err="1" smtClean="0"/>
              <a:t>enqueue_task</a:t>
            </a:r>
            <a:r>
              <a:rPr lang="en-US" altLang="zh-CN" sz="2300" dirty="0" smtClean="0"/>
              <a:t>) (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 *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, 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task_struct</a:t>
            </a:r>
            <a:r>
              <a:rPr lang="en-US" altLang="zh-CN" sz="2300" dirty="0" smtClean="0"/>
              <a:t> *p,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wakeup);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void (*</a:t>
            </a:r>
            <a:r>
              <a:rPr lang="en-US" altLang="zh-CN" sz="2300" dirty="0" err="1" smtClean="0"/>
              <a:t>dequeue_task</a:t>
            </a:r>
            <a:r>
              <a:rPr lang="en-US" altLang="zh-CN" sz="2300" dirty="0" smtClean="0"/>
              <a:t>) (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 *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, 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task_struct</a:t>
            </a:r>
            <a:r>
              <a:rPr lang="en-US" altLang="zh-CN" sz="2300" dirty="0" smtClean="0"/>
              <a:t> *p,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sleep);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void (*</a:t>
            </a:r>
            <a:r>
              <a:rPr lang="en-US" altLang="zh-CN" sz="2300" dirty="0" err="1" smtClean="0"/>
              <a:t>yield_task</a:t>
            </a:r>
            <a:r>
              <a:rPr lang="en-US" altLang="zh-CN" sz="2300" dirty="0" smtClean="0"/>
              <a:t>) (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 *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);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void (*</a:t>
            </a:r>
            <a:r>
              <a:rPr lang="en-US" altLang="zh-CN" sz="2300" dirty="0" err="1" smtClean="0"/>
              <a:t>check_preempt_curr</a:t>
            </a:r>
            <a:r>
              <a:rPr lang="en-US" altLang="zh-CN" sz="2300" dirty="0" smtClean="0"/>
              <a:t>) (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 *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, 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task_struct</a:t>
            </a:r>
            <a:r>
              <a:rPr lang="en-US" altLang="zh-CN" sz="2300" dirty="0" smtClean="0"/>
              <a:t> *p);</a:t>
            </a:r>
            <a:endParaRPr lang="en-US" altLang="zh-CN" sz="2300" dirty="0" smtClean="0"/>
          </a:p>
          <a:p>
            <a:pPr lvl="1"/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task_struct</a:t>
            </a:r>
            <a:r>
              <a:rPr lang="en-US" altLang="zh-CN" sz="2300" dirty="0" smtClean="0"/>
              <a:t> * (*</a:t>
            </a:r>
            <a:r>
              <a:rPr lang="en-US" altLang="zh-CN" sz="2300" dirty="0" err="1" smtClean="0"/>
              <a:t>pick_next_task</a:t>
            </a:r>
            <a:r>
              <a:rPr lang="en-US" altLang="zh-CN" sz="2300" dirty="0" smtClean="0"/>
              <a:t>) (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 *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);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void (*</a:t>
            </a:r>
            <a:r>
              <a:rPr lang="en-US" altLang="zh-CN" sz="2300" dirty="0" err="1" smtClean="0"/>
              <a:t>put_prev_task</a:t>
            </a:r>
            <a:r>
              <a:rPr lang="en-US" altLang="zh-CN" sz="2300" dirty="0" smtClean="0"/>
              <a:t>) (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 *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, 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task_struct</a:t>
            </a:r>
            <a:r>
              <a:rPr lang="en-US" altLang="zh-CN" sz="2300" dirty="0" smtClean="0"/>
              <a:t> *p);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void (*</a:t>
            </a:r>
            <a:r>
              <a:rPr lang="en-US" altLang="zh-CN" sz="2300" dirty="0" err="1" smtClean="0"/>
              <a:t>set_curr_task</a:t>
            </a:r>
            <a:r>
              <a:rPr lang="en-US" altLang="zh-CN" sz="2300" dirty="0" smtClean="0"/>
              <a:t>) (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 *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);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void (*</a:t>
            </a:r>
            <a:r>
              <a:rPr lang="en-US" altLang="zh-CN" sz="2300" dirty="0" err="1" smtClean="0"/>
              <a:t>task_tick</a:t>
            </a:r>
            <a:r>
              <a:rPr lang="en-US" altLang="zh-CN" sz="2300" dirty="0" smtClean="0"/>
              <a:t>) (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 *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, 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task_struct</a:t>
            </a:r>
            <a:r>
              <a:rPr lang="en-US" altLang="zh-CN" sz="2300" dirty="0" smtClean="0"/>
              <a:t> *p);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void (*</a:t>
            </a:r>
            <a:r>
              <a:rPr lang="en-US" altLang="zh-CN" sz="2300" dirty="0" err="1" smtClean="0"/>
              <a:t>task_new</a:t>
            </a:r>
            <a:r>
              <a:rPr lang="en-US" altLang="zh-CN" sz="2300" dirty="0" smtClean="0"/>
              <a:t>) (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 *</a:t>
            </a:r>
            <a:r>
              <a:rPr lang="en-US" altLang="zh-CN" sz="2300" dirty="0" err="1" smtClean="0"/>
              <a:t>rq</a:t>
            </a:r>
            <a:r>
              <a:rPr lang="en-US" altLang="zh-CN" sz="2300" dirty="0" smtClean="0"/>
              <a:t>, 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task_struct</a:t>
            </a:r>
            <a:r>
              <a:rPr lang="en-US" altLang="zh-CN" sz="2300" dirty="0" smtClean="0"/>
              <a:t> *p);</a:t>
            </a:r>
            <a:endParaRPr lang="en-US" altLang="zh-CN" sz="2300" dirty="0" smtClean="0"/>
          </a:p>
          <a:p>
            <a:r>
              <a:rPr lang="en-US" altLang="zh-CN" sz="2300" dirty="0" smtClean="0"/>
              <a:t>};</a:t>
            </a:r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CFS Schedule Class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31800" y="1202540"/>
            <a:ext cx="8242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kernel/</a:t>
            </a:r>
            <a:r>
              <a:rPr lang="en-US" altLang="zh-CN" sz="2400" dirty="0" err="1" smtClean="0"/>
              <a:t>sched_fair.c</a:t>
            </a:r>
            <a:endParaRPr lang="en-US" altLang="zh-CN" sz="2400" dirty="0" smtClean="0"/>
          </a:p>
          <a:p>
            <a:r>
              <a:rPr lang="en-US" altLang="zh-CN" sz="2400" dirty="0" smtClean="0"/>
              <a:t>static const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sched_class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fair_sched_class</a:t>
            </a:r>
            <a:r>
              <a:rPr lang="en-US" altLang="zh-CN" sz="2400" dirty="0" smtClean="0"/>
              <a:t> = {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.next = &amp;</a:t>
            </a:r>
            <a:r>
              <a:rPr lang="en-US" altLang="zh-CN" sz="2400" dirty="0" err="1" smtClean="0"/>
              <a:t>idle_sched_class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enqueue_task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enqueue_task_fair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dequeue_task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dequeue_task_fair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yield_task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yield_task_fair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check_preempt_curr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check_preempt_wakeup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pick_next_task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pick_next_task_fair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put_prev_task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put_prev_task_fair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...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set_curr_task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set_curr_task_fair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task_tick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task_tick_fair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task_new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task_new_fair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r>
              <a:rPr lang="en-US" altLang="zh-CN" sz="2400" dirty="0" smtClean="0"/>
              <a:t>};</a:t>
            </a:r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Graphical view of scheduling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04826" y="1578392"/>
            <a:ext cx="8639174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Scheduler Data Structure and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36040"/>
            <a:ext cx="88392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Process states defined in </a:t>
            </a:r>
            <a:r>
              <a:rPr lang="en-US" altLang="zh-CN" sz="2800" i="1" dirty="0"/>
              <a:t>/</a:t>
            </a:r>
            <a:r>
              <a:rPr lang="en-US" altLang="zh-CN" sz="2800" i="1" dirty="0" err="1" smtClean="0"/>
              <a:t>usr</a:t>
            </a:r>
            <a:r>
              <a:rPr lang="en-US" altLang="zh-CN" sz="2800" i="1" dirty="0" smtClean="0"/>
              <a:t>/include/</a:t>
            </a:r>
            <a:r>
              <a:rPr lang="en-US" altLang="zh-CN" sz="2800" i="1" dirty="0" err="1" smtClean="0"/>
              <a:t>linux</a:t>
            </a:r>
            <a:r>
              <a:rPr lang="en-US" altLang="zh-CN" sz="2800" i="1" dirty="0" smtClean="0"/>
              <a:t>/</a:t>
            </a:r>
            <a:r>
              <a:rPr lang="en-US" altLang="zh-CN" sz="2800" i="1" dirty="0" err="1" smtClean="0"/>
              <a:t>sched.h</a:t>
            </a:r>
            <a:endParaRPr lang="en-US" altLang="zh-CN" sz="2800" i="1" dirty="0" smtClean="0"/>
          </a:p>
          <a:p>
            <a:r>
              <a:rPr lang="en-US" altLang="zh-CN" dirty="0" smtClean="0"/>
              <a:t>Five </a:t>
            </a:r>
            <a:r>
              <a:rPr lang="en-US" altLang="zh-CN" dirty="0"/>
              <a:t>process states including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/>
              <a:t>define TASK_RUNNING 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</a:t>
            </a:r>
            <a:r>
              <a:rPr lang="en-US" altLang="zh-CN" dirty="0"/>
              <a:t>TASK_INTERRUPTIBLE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</a:t>
            </a:r>
            <a:r>
              <a:rPr lang="en-US" altLang="zh-CN" dirty="0"/>
              <a:t>TASK_UNINTERRUPTIBLE 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</a:t>
            </a:r>
            <a:r>
              <a:rPr lang="en-US" altLang="zh-CN" dirty="0"/>
              <a:t>TASK_ZOMBIE 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</a:t>
            </a:r>
            <a:r>
              <a:rPr lang="en-US" altLang="zh-CN" dirty="0"/>
              <a:t>TASK_STOPPED 8</a:t>
            </a:r>
            <a:endParaRPr lang="en-US" altLang="zh-C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Scheduler Data Structure and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5900" y="1336040"/>
            <a:ext cx="45212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kernel/</a:t>
            </a:r>
            <a:r>
              <a:rPr lang="en-US" altLang="zh-CN" sz="2800" dirty="0" err="1" smtClean="0"/>
              <a:t>sched.c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cfs_rq</a:t>
            </a:r>
            <a:r>
              <a:rPr lang="en-US" altLang="zh-CN" sz="2800" dirty="0" smtClean="0"/>
              <a:t> {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load_weight</a:t>
            </a:r>
            <a:r>
              <a:rPr lang="en-US" altLang="zh-CN" sz="2400" dirty="0" smtClean="0"/>
              <a:t> load;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unsigned long </a:t>
            </a:r>
            <a:r>
              <a:rPr lang="en-US" altLang="zh-CN" sz="2400" dirty="0" err="1" smtClean="0"/>
              <a:t>nr_running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u64 </a:t>
            </a:r>
            <a:r>
              <a:rPr lang="en-US" altLang="zh-CN" sz="2400" dirty="0" err="1" smtClean="0"/>
              <a:t>min_vruntime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rb_root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tasks_timeline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rb_node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rb_leftmost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sched_entity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curr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800" dirty="0" smtClean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864100" y="1324739"/>
            <a:ext cx="4000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nr_running</a:t>
            </a:r>
            <a:r>
              <a:rPr lang="en-US" altLang="zh-CN" sz="2200" dirty="0" smtClean="0"/>
              <a:t> counts the number of </a:t>
            </a:r>
            <a:r>
              <a:rPr lang="en-US" altLang="zh-CN" sz="2200" dirty="0" err="1" smtClean="0"/>
              <a:t>runnable</a:t>
            </a:r>
            <a:r>
              <a:rPr lang="en-US" altLang="zh-CN" sz="2200" dirty="0" smtClean="0"/>
              <a:t> processes on the queue, and</a:t>
            </a:r>
            <a:r>
              <a:rPr lang="en-US" altLang="zh-CN" sz="2200" dirty="0" smtClean="0">
                <a:solidFill>
                  <a:srgbClr val="FF0000"/>
                </a:solidFill>
              </a:rPr>
              <a:t> load </a:t>
            </a:r>
            <a:r>
              <a:rPr lang="en-US" altLang="zh-CN" sz="2200" dirty="0" smtClean="0"/>
              <a:t>maintains the</a:t>
            </a:r>
            <a:endParaRPr lang="en-US" altLang="zh-CN" sz="2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200" dirty="0" smtClean="0"/>
              <a:t>cumulative load values of them all.</a:t>
            </a:r>
            <a:endParaRPr lang="en-US" altLang="zh-CN" sz="2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min_vruntime</a:t>
            </a:r>
            <a:r>
              <a:rPr lang="en-US" altLang="zh-CN" sz="2200" dirty="0" smtClean="0"/>
              <a:t> tracks the minimum virtual run time of all processes on the queue.</a:t>
            </a:r>
            <a:endParaRPr lang="en-US" altLang="zh-CN" sz="2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tasks_timeline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/>
              <a:t>is the base element to manage all processes in a time-ordered red-black tree.</a:t>
            </a:r>
            <a:endParaRPr lang="en-US" altLang="zh-CN" sz="2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curr</a:t>
            </a:r>
            <a:r>
              <a:rPr lang="en-US" altLang="zh-CN" sz="2200" dirty="0" smtClean="0"/>
              <a:t> points to the schedulable entity of the currently executing process.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93700" y="1076723"/>
            <a:ext cx="8712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static void </a:t>
            </a:r>
            <a:r>
              <a:rPr lang="en-US" altLang="zh-CN" sz="2800" dirty="0" err="1" smtClean="0"/>
              <a:t>update_curr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cfs_rq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cfs_rq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smtClean="0"/>
              <a:t>{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sched_entity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curr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cfs_rq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curr</a:t>
            </a:r>
            <a:r>
              <a:rPr lang="en-US" altLang="zh-CN" sz="2800" dirty="0" smtClean="0"/>
              <a:t>;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u64 now = </a:t>
            </a:r>
            <a:r>
              <a:rPr lang="en-US" altLang="zh-CN" sz="2800" dirty="0" err="1" smtClean="0"/>
              <a:t>rq_of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cfs_rq</a:t>
            </a:r>
            <a:r>
              <a:rPr lang="en-US" altLang="zh-CN" sz="2800" dirty="0" smtClean="0"/>
              <a:t>)-&gt;clock;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unsigned long </a:t>
            </a:r>
            <a:r>
              <a:rPr lang="en-US" altLang="zh-CN" sz="2800" dirty="0" err="1" smtClean="0"/>
              <a:t>delta_exec</a:t>
            </a:r>
            <a:r>
              <a:rPr lang="en-US" altLang="zh-CN" sz="2800" dirty="0" smtClean="0"/>
              <a:t>;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if (unlikely(!</a:t>
            </a:r>
            <a:r>
              <a:rPr lang="en-US" altLang="zh-CN" sz="2800" dirty="0" err="1" smtClean="0"/>
              <a:t>curr</a:t>
            </a:r>
            <a:r>
              <a:rPr lang="en-US" altLang="zh-CN" sz="2800" dirty="0" smtClean="0"/>
              <a:t>))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     return;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>
                <a:solidFill>
                  <a:srgbClr val="FF0000"/>
                </a:solidFill>
              </a:rPr>
              <a:t>delta_exec</a:t>
            </a:r>
            <a:r>
              <a:rPr lang="en-US" altLang="zh-CN" sz="2800" dirty="0" smtClean="0">
                <a:solidFill>
                  <a:srgbClr val="FF0000"/>
                </a:solidFill>
              </a:rPr>
              <a:t> = (unsigned long)(now -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curr</a:t>
            </a:r>
            <a:r>
              <a:rPr lang="en-US" altLang="zh-CN" sz="2800" dirty="0" smtClean="0">
                <a:solidFill>
                  <a:srgbClr val="FF0000"/>
                </a:solidFill>
              </a:rPr>
              <a:t>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exec_start</a:t>
            </a:r>
            <a:r>
              <a:rPr lang="en-US" altLang="zh-CN" sz="2800" dirty="0" smtClean="0">
                <a:solidFill>
                  <a:srgbClr val="FF0000"/>
                </a:solidFill>
              </a:rPr>
              <a:t>);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__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update_curr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cfs_rq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curr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delta_exec</a:t>
            </a:r>
            <a:r>
              <a:rPr lang="en-US" altLang="zh-CN" sz="2800" dirty="0" smtClean="0"/>
              <a:t>);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curr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exec_start</a:t>
            </a:r>
            <a:r>
              <a:rPr lang="en-US" altLang="zh-CN" sz="2800" dirty="0" smtClean="0"/>
              <a:t> = now;</a:t>
            </a:r>
            <a:endParaRPr lang="en-US" altLang="zh-CN" sz="2800" dirty="0" smtClean="0"/>
          </a:p>
          <a:p>
            <a:r>
              <a:rPr lang="en-US" altLang="zh-CN" sz="2800" dirty="0" smtClean="0"/>
              <a:t>}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457200" y="20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CFS Operations -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Virtual Clock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Assumption –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267200"/>
            <a:ext cx="8839200" cy="2514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itchFamily="34" charset="-127"/>
              </a:rPr>
              <a:t>Execution model: programs alternate between bursts of CPU and I/O</a:t>
            </a:r>
            <a:endParaRPr lang="en-US" altLang="ko-KR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itchFamily="34" charset="-127"/>
              </a:rPr>
              <a:t>Program typically uses the CPU for some period of time, then does I/O, then uses CPU again</a:t>
            </a:r>
            <a:endParaRPr lang="en-US" altLang="ko-KR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itchFamily="34" charset="-127"/>
              </a:rPr>
              <a:t>Each scheduling decision is about which job to give to the CPU for use by its next CPU burst</a:t>
            </a:r>
            <a:endParaRPr lang="en-US" altLang="ko-KR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itchFamily="34" charset="-127"/>
              </a:rPr>
              <a:t>With </a:t>
            </a:r>
            <a:r>
              <a:rPr lang="en-US" altLang="ko-KR" dirty="0" err="1" smtClean="0">
                <a:ea typeface="굴림" pitchFamily="34" charset="-127"/>
              </a:rPr>
              <a:t>timeslicing</a:t>
            </a:r>
            <a:r>
              <a:rPr lang="en-US" altLang="ko-KR" dirty="0" smtClean="0">
                <a:ea typeface="굴림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219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657600" y="990600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27563" y="1295400"/>
            <a:ext cx="320494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>
                <a:solidFill>
                  <a:schemeClr val="hlink"/>
                </a:solidFill>
                <a:latin typeface="Gill Sans Light"/>
                <a:cs typeface="Gill Sans Light"/>
              </a:rPr>
              <a:t>Weighted toward small bursts</a:t>
            </a:r>
          </a:p>
        </p:txBody>
      </p:sp>
      <p:sp>
        <p:nvSpPr>
          <p:cNvPr id="18439" name="Freeform 8"/>
          <p:cNvSpPr/>
          <p:nvPr/>
        </p:nvSpPr>
        <p:spPr bwMode="auto">
          <a:xfrm>
            <a:off x="4267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CFS Operations - </a:t>
            </a:r>
            <a:r>
              <a:rPr lang="en-US" altLang="zh-CN" sz="3600" dirty="0" smtClean="0"/>
              <a:t>The Virtual Clock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52400" y="955239"/>
            <a:ext cx="4965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dirty="0" smtClean="0"/>
              <a:t>kernel/</a:t>
            </a:r>
            <a:r>
              <a:rPr lang="en-US" altLang="zh-CN" sz="1900" dirty="0" err="1" smtClean="0"/>
              <a:t>sched_fair.c</a:t>
            </a:r>
            <a:endParaRPr lang="en-US" altLang="zh-CN" sz="1900" dirty="0" smtClean="0"/>
          </a:p>
          <a:p>
            <a:r>
              <a:rPr lang="en-US" altLang="zh-CN" sz="1900" dirty="0" smtClean="0"/>
              <a:t>static inline void</a:t>
            </a:r>
            <a:endParaRPr lang="en-US" altLang="zh-CN" sz="1900" dirty="0" smtClean="0"/>
          </a:p>
          <a:p>
            <a:r>
              <a:rPr lang="en-US" altLang="zh-CN" sz="1900" dirty="0" smtClean="0"/>
              <a:t>__</a:t>
            </a:r>
            <a:r>
              <a:rPr lang="en-US" altLang="zh-CN" sz="1900" dirty="0" err="1" smtClean="0"/>
              <a:t>update_curr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struct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cfs_rq</a:t>
            </a:r>
            <a:r>
              <a:rPr lang="en-US" altLang="zh-CN" sz="1900" dirty="0" smtClean="0"/>
              <a:t> *</a:t>
            </a:r>
            <a:r>
              <a:rPr lang="en-US" altLang="zh-CN" sz="1900" dirty="0" err="1" smtClean="0"/>
              <a:t>cfs_rq</a:t>
            </a:r>
            <a:r>
              <a:rPr lang="en-US" altLang="zh-CN" sz="1900" dirty="0" smtClean="0"/>
              <a:t>, </a:t>
            </a:r>
            <a:r>
              <a:rPr lang="en-US" altLang="zh-CN" sz="1900" dirty="0" err="1" smtClean="0"/>
              <a:t>struct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sched_entity</a:t>
            </a:r>
            <a:r>
              <a:rPr lang="en-US" altLang="zh-CN" sz="1900" dirty="0" smtClean="0"/>
              <a:t> *</a:t>
            </a:r>
            <a:r>
              <a:rPr lang="en-US" altLang="zh-CN" sz="1900" dirty="0" err="1" smtClean="0"/>
              <a:t>curr</a:t>
            </a:r>
            <a:r>
              <a:rPr lang="en-US" altLang="zh-CN" sz="1900" dirty="0" smtClean="0"/>
              <a:t>, unsigned long </a:t>
            </a:r>
            <a:r>
              <a:rPr lang="en-US" altLang="zh-CN" sz="1900" dirty="0" err="1" smtClean="0"/>
              <a:t>delta_exec</a:t>
            </a:r>
            <a:r>
              <a:rPr lang="en-US" altLang="zh-CN" sz="1900" dirty="0" smtClean="0"/>
              <a:t>)</a:t>
            </a:r>
            <a:endParaRPr lang="en-US" altLang="zh-CN" sz="1900" dirty="0" smtClean="0"/>
          </a:p>
          <a:p>
            <a:r>
              <a:rPr lang="en-US" altLang="zh-CN" sz="1900" dirty="0" smtClean="0"/>
              <a:t>{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unsigned long </a:t>
            </a:r>
            <a:r>
              <a:rPr lang="en-US" altLang="zh-CN" sz="1900" dirty="0" err="1" smtClean="0"/>
              <a:t>delta_exec_weighted</a:t>
            </a:r>
            <a:r>
              <a:rPr lang="en-US" altLang="zh-CN" sz="1900" dirty="0" smtClean="0"/>
              <a:t>;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u64 </a:t>
            </a:r>
            <a:r>
              <a:rPr lang="en-US" altLang="zh-CN" sz="1900" dirty="0" err="1" smtClean="0"/>
              <a:t>vruntime</a:t>
            </a:r>
            <a:r>
              <a:rPr lang="en-US" altLang="zh-CN" sz="1900" dirty="0" smtClean="0"/>
              <a:t>;</a:t>
            </a:r>
            <a:endParaRPr lang="en-US" altLang="zh-CN" sz="1900" dirty="0" smtClean="0"/>
          </a:p>
          <a:p>
            <a:pPr lvl="1"/>
            <a:r>
              <a:rPr lang="en-US" altLang="zh-CN" sz="1900" dirty="0" err="1" smtClean="0">
                <a:solidFill>
                  <a:srgbClr val="FF0000"/>
                </a:solidFill>
              </a:rPr>
              <a:t>curr</a:t>
            </a:r>
            <a:r>
              <a:rPr lang="en-US" altLang="zh-CN" sz="1900" dirty="0" smtClean="0">
                <a:solidFill>
                  <a:srgbClr val="FF0000"/>
                </a:solidFill>
              </a:rPr>
              <a:t>-&gt;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sum_exec_runtime</a:t>
            </a:r>
            <a:r>
              <a:rPr lang="en-US" altLang="zh-CN" sz="1900" dirty="0" smtClean="0">
                <a:solidFill>
                  <a:srgbClr val="FF0000"/>
                </a:solidFill>
              </a:rPr>
              <a:t> +=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delta_exec</a:t>
            </a:r>
            <a:r>
              <a:rPr lang="en-US" altLang="zh-CN" sz="1900" dirty="0" smtClean="0">
                <a:solidFill>
                  <a:srgbClr val="FF0000"/>
                </a:solidFill>
              </a:rPr>
              <a:t>;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900" dirty="0" err="1" smtClean="0"/>
              <a:t>delta_exec_weighted</a:t>
            </a:r>
            <a:r>
              <a:rPr lang="en-US" altLang="zh-CN" sz="1900" dirty="0" smtClean="0"/>
              <a:t> = </a:t>
            </a:r>
            <a:r>
              <a:rPr lang="en-US" altLang="zh-CN" sz="1900" dirty="0" err="1" smtClean="0"/>
              <a:t>delta_exec</a:t>
            </a:r>
            <a:r>
              <a:rPr lang="en-US" altLang="zh-CN" sz="1900" dirty="0" smtClean="0"/>
              <a:t>;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if (unlikely(</a:t>
            </a:r>
            <a:r>
              <a:rPr lang="en-US" altLang="zh-CN" sz="1900" dirty="0" err="1" smtClean="0"/>
              <a:t>curr</a:t>
            </a:r>
            <a:r>
              <a:rPr lang="en-US" altLang="zh-CN" sz="1900" dirty="0" smtClean="0"/>
              <a:t>-&gt;</a:t>
            </a:r>
            <a:r>
              <a:rPr lang="en-US" altLang="zh-CN" sz="1900" dirty="0" err="1" smtClean="0"/>
              <a:t>load.weight</a:t>
            </a:r>
            <a:r>
              <a:rPr lang="en-US" altLang="zh-CN" sz="1900" dirty="0" smtClean="0"/>
              <a:t> !=    NICE_0_LOAD)) {</a:t>
            </a:r>
            <a:endParaRPr lang="en-US" altLang="zh-CN" sz="1900" dirty="0" smtClean="0"/>
          </a:p>
          <a:p>
            <a:pPr lvl="2"/>
            <a:r>
              <a:rPr lang="en-US" altLang="zh-CN" sz="1900" dirty="0" err="1" smtClean="0"/>
              <a:t>delta_exec_weighted</a:t>
            </a:r>
            <a:r>
              <a:rPr lang="en-US" altLang="zh-CN" sz="1900" dirty="0" smtClean="0"/>
              <a:t> =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calc_delta_fair</a:t>
            </a: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delta_exec_weighted</a:t>
            </a:r>
            <a:r>
              <a:rPr lang="en-US" altLang="zh-CN" sz="1900" dirty="0" smtClean="0">
                <a:solidFill>
                  <a:srgbClr val="FF0000"/>
                </a:solidFill>
              </a:rPr>
              <a:t>,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curr</a:t>
            </a:r>
            <a:r>
              <a:rPr lang="en-US" altLang="zh-CN" sz="1900" dirty="0" smtClean="0">
                <a:solidFill>
                  <a:srgbClr val="FF0000"/>
                </a:solidFill>
              </a:rPr>
              <a:t>-&gt;load);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900" dirty="0" smtClean="0"/>
              <a:t>}</a:t>
            </a:r>
            <a:endParaRPr lang="en-US" altLang="zh-CN" sz="1900" dirty="0" smtClean="0"/>
          </a:p>
          <a:p>
            <a:pPr lvl="1"/>
            <a:r>
              <a:rPr lang="en-US" altLang="zh-CN" sz="1900" dirty="0" err="1" smtClean="0">
                <a:solidFill>
                  <a:srgbClr val="FF0000"/>
                </a:solidFill>
              </a:rPr>
              <a:t>curr</a:t>
            </a:r>
            <a:r>
              <a:rPr lang="en-US" altLang="zh-CN" sz="1900" dirty="0" smtClean="0">
                <a:solidFill>
                  <a:srgbClr val="FF0000"/>
                </a:solidFill>
              </a:rPr>
              <a:t>-&gt;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vruntime</a:t>
            </a:r>
            <a:r>
              <a:rPr lang="en-US" altLang="zh-CN" sz="1900" dirty="0" smtClean="0">
                <a:solidFill>
                  <a:srgbClr val="FF0000"/>
                </a:solidFill>
              </a:rPr>
              <a:t> +=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delta_exec_weighted</a:t>
            </a:r>
            <a:r>
              <a:rPr lang="en-US" altLang="zh-CN" sz="1900" dirty="0" smtClean="0">
                <a:solidFill>
                  <a:srgbClr val="FF0000"/>
                </a:solidFill>
              </a:rPr>
              <a:t>;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900" dirty="0" smtClean="0"/>
              <a:t>...</a:t>
            </a:r>
            <a:endParaRPr lang="en-US" altLang="zh-CN" sz="1900" dirty="0" smtClean="0"/>
          </a:p>
          <a:p>
            <a:r>
              <a:rPr lang="en-US" altLang="zh-CN" sz="1900" dirty="0" smtClean="0"/>
              <a:t>}</a:t>
            </a:r>
            <a:endParaRPr lang="en-US" altLang="zh-CN" sz="1900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5160111" y="2469634"/>
            <a:ext cx="35082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calc_delta_fair</a:t>
            </a:r>
            <a:r>
              <a:rPr lang="en-US" altLang="zh-CN" dirty="0" smtClean="0"/>
              <a:t>() compute the value</a:t>
            </a:r>
            <a:endParaRPr lang="en-US" altLang="zh-CN" dirty="0" smtClean="0"/>
          </a:p>
          <a:p>
            <a:r>
              <a:rPr lang="en-US" altLang="zh-CN" dirty="0" smtClean="0"/>
              <a:t>given by the following formula: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CFS Operations - </a:t>
            </a:r>
            <a:r>
              <a:rPr lang="en-US" altLang="zh-CN" sz="3600" dirty="0" smtClean="0"/>
              <a:t>The Virtual Clock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65908" y="1621445"/>
            <a:ext cx="771144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calc_delta_fair</a:t>
            </a:r>
            <a:r>
              <a:rPr lang="en-US" altLang="zh-CN" sz="2800" dirty="0" smtClean="0"/>
              <a:t>() computes the value given by the following formula: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In the formula, the virtual and physical time are identical for nice 0 tasks with priority 120, that is, if current-&gt;</a:t>
            </a:r>
            <a:r>
              <a:rPr lang="en-US" altLang="zh-CN" sz="2800" dirty="0" err="1" smtClean="0"/>
              <a:t>load.weight</a:t>
            </a:r>
            <a:r>
              <a:rPr lang="en-US" altLang="zh-CN" sz="2800" dirty="0" smtClean="0"/>
              <a:t> is NICE_0_LOAD.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5160111" y="2469634"/>
            <a:ext cx="1847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3572" y="3059838"/>
            <a:ext cx="8590428" cy="96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638"/>
            <a:ext cx="8490857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Relation between real and virtual time for processes depending on their priority/nice level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-5160111" y="2469634"/>
            <a:ext cx="1847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0417" y="1017451"/>
            <a:ext cx="8090967" cy="584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20638"/>
            <a:ext cx="8686800" cy="114300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CFS </a:t>
            </a:r>
            <a:r>
              <a:rPr lang="en-US" altLang="zh-CN" sz="3600" dirty="0" err="1" smtClean="0"/>
              <a:t>min_vruntime</a:t>
            </a:r>
            <a:r>
              <a:rPr lang="en-US" altLang="zh-CN" sz="3600" dirty="0" smtClean="0"/>
              <a:t>  increasing monotonically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-5160111" y="2469634"/>
            <a:ext cx="1847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1699" y="853334"/>
            <a:ext cx="8007536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kernel/</a:t>
            </a:r>
            <a:r>
              <a:rPr lang="en-US" altLang="zh-CN" sz="2400" dirty="0" err="1" smtClean="0"/>
              <a:t>sched_fair.c</a:t>
            </a:r>
            <a:endParaRPr lang="en-US" altLang="zh-CN" sz="2400" dirty="0" smtClean="0"/>
          </a:p>
          <a:p>
            <a:r>
              <a:rPr lang="en-US" altLang="zh-CN" sz="2400" dirty="0" smtClean="0"/>
              <a:t>/* maintain </a:t>
            </a:r>
            <a:r>
              <a:rPr lang="en-US" altLang="zh-CN" sz="2400" dirty="0" err="1" smtClean="0"/>
              <a:t>cfs_rq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min_vruntime</a:t>
            </a:r>
            <a:r>
              <a:rPr lang="en-US" altLang="zh-CN" sz="2400" dirty="0" smtClean="0"/>
              <a:t> to be a monotonically increasing</a:t>
            </a:r>
            <a:endParaRPr lang="en-US" altLang="zh-CN" sz="2400" dirty="0" smtClean="0"/>
          </a:p>
          <a:p>
            <a:r>
              <a:rPr lang="en-US" altLang="zh-CN" sz="2400" dirty="0" smtClean="0"/>
              <a:t>* value tracking the leftmost </a:t>
            </a:r>
            <a:r>
              <a:rPr lang="en-US" altLang="zh-CN" sz="2400" dirty="0" err="1" smtClean="0"/>
              <a:t>vruntime</a:t>
            </a:r>
            <a:r>
              <a:rPr lang="en-US" altLang="zh-CN" sz="2400" dirty="0" smtClean="0"/>
              <a:t> in the tree. 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/</a:t>
            </a:r>
            <a:endParaRPr lang="en-US" altLang="zh-CN" sz="2400" dirty="0" smtClean="0"/>
          </a:p>
          <a:p>
            <a:r>
              <a:rPr lang="en-US" altLang="zh-CN" sz="2400" dirty="0" smtClean="0"/>
              <a:t>if (</a:t>
            </a:r>
            <a:r>
              <a:rPr lang="en-US" altLang="zh-CN" sz="2400" dirty="0" err="1" smtClean="0"/>
              <a:t>first_fair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cfs_rq</a:t>
            </a:r>
            <a:r>
              <a:rPr lang="en-US" altLang="zh-CN" sz="2400" dirty="0" smtClean="0"/>
              <a:t>)) {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>
                <a:solidFill>
                  <a:srgbClr val="FF0000"/>
                </a:solidFill>
              </a:rPr>
              <a:t>vruntime</a:t>
            </a:r>
            <a:r>
              <a:rPr lang="en-US" altLang="zh-CN" sz="2400" dirty="0" smtClean="0">
                <a:solidFill>
                  <a:srgbClr val="FF000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min_vruntime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curr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vruntime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__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pick_next_entity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cfs_rq</a:t>
            </a:r>
            <a:r>
              <a:rPr lang="en-US" altLang="zh-CN" sz="2400" dirty="0" smtClean="0">
                <a:solidFill>
                  <a:srgbClr val="FF0000"/>
                </a:solidFill>
              </a:rPr>
              <a:t>)-&gt;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vruntime</a:t>
            </a:r>
            <a:r>
              <a:rPr lang="en-US" altLang="zh-CN" sz="2400" dirty="0" smtClean="0">
                <a:solidFill>
                  <a:srgbClr val="FF0000"/>
                </a:solidFill>
              </a:rPr>
              <a:t>);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} else</a:t>
            </a:r>
            <a:endParaRPr lang="en-US" altLang="zh-CN" sz="2400" dirty="0" smtClean="0"/>
          </a:p>
          <a:p>
            <a:pPr marL="0" lvl="1"/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vruntime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curr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vruntime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marL="0" lvl="1"/>
            <a:r>
              <a:rPr lang="en-US" altLang="zh-CN" sz="2400" dirty="0" err="1" smtClean="0">
                <a:solidFill>
                  <a:srgbClr val="FF0000"/>
                </a:solidFill>
              </a:rPr>
              <a:t>cfs_rq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min_vruntime</a:t>
            </a:r>
            <a:r>
              <a:rPr lang="en-US" altLang="zh-CN" sz="2400" dirty="0" smtClean="0">
                <a:solidFill>
                  <a:srgbClr val="FF0000"/>
                </a:solidFill>
              </a:rPr>
              <a:t> =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sz="24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max_vruntime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cfs_rq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min_vruntime</a:t>
            </a:r>
            <a:r>
              <a:rPr lang="en-US" altLang="zh-CN" sz="2400" dirty="0" smtClean="0">
                <a:solidFill>
                  <a:srgbClr val="FF0000"/>
                </a:solidFill>
              </a:rPr>
              <a:t>,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vruntime</a:t>
            </a:r>
            <a:r>
              <a:rPr lang="en-US" altLang="zh-CN" sz="2400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418012" y="5072896"/>
            <a:ext cx="8569234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kernel/</a:t>
            </a:r>
            <a:r>
              <a:rPr lang="en-US" altLang="zh-CN" sz="2200" dirty="0" err="1" smtClean="0"/>
              <a:t>sched_fair.c</a:t>
            </a:r>
            <a:r>
              <a:rPr lang="en-US" altLang="zh-CN" sz="2200" dirty="0" smtClean="0"/>
              <a:t> // sorting tool function in </a:t>
            </a:r>
            <a:r>
              <a:rPr lang="en-US" altLang="zh-CN" sz="2200" dirty="0" err="1" smtClean="0"/>
              <a:t>rb</a:t>
            </a:r>
            <a:r>
              <a:rPr lang="en-US" altLang="zh-CN" sz="2200" dirty="0" smtClean="0"/>
              <a:t> tree</a:t>
            </a:r>
            <a:endParaRPr lang="en-US" altLang="zh-CN" sz="2200" dirty="0" smtClean="0"/>
          </a:p>
          <a:p>
            <a:r>
              <a:rPr lang="en-US" altLang="zh-CN" sz="2200" dirty="0" smtClean="0"/>
              <a:t>static inline s64 </a:t>
            </a:r>
            <a:r>
              <a:rPr lang="en-US" altLang="zh-CN" sz="2200" dirty="0" err="1" smtClean="0"/>
              <a:t>entity_key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cfs_rq</a:t>
            </a:r>
            <a:r>
              <a:rPr lang="en-US" altLang="zh-CN" sz="2200" dirty="0" smtClean="0"/>
              <a:t> *</a:t>
            </a:r>
            <a:r>
              <a:rPr lang="en-US" altLang="zh-CN" sz="2200" dirty="0" err="1" smtClean="0"/>
              <a:t>cfs_rq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sched_entity</a:t>
            </a:r>
            <a:r>
              <a:rPr lang="en-US" altLang="zh-CN" sz="2200" dirty="0" smtClean="0"/>
              <a:t> *se)</a:t>
            </a:r>
            <a:endParaRPr lang="en-US" altLang="zh-CN" sz="2200" dirty="0" smtClean="0"/>
          </a:p>
          <a:p>
            <a:r>
              <a:rPr lang="en-US" altLang="zh-CN" sz="2200" dirty="0" smtClean="0"/>
              <a:t>{</a:t>
            </a:r>
            <a:endParaRPr lang="en-US" altLang="zh-CN" sz="2200" dirty="0" smtClean="0"/>
          </a:p>
          <a:p>
            <a:r>
              <a:rPr lang="en-US" altLang="zh-CN" sz="2200" dirty="0" smtClean="0"/>
              <a:t>     return </a:t>
            </a:r>
            <a:r>
              <a:rPr lang="en-US" altLang="zh-CN" sz="2200" dirty="0" smtClean="0">
                <a:solidFill>
                  <a:srgbClr val="FF0000"/>
                </a:solidFill>
              </a:rPr>
              <a:t>se-&gt;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vruntime</a:t>
            </a:r>
            <a:r>
              <a:rPr lang="en-US" altLang="zh-CN" sz="2200" dirty="0" smtClean="0">
                <a:solidFill>
                  <a:srgbClr val="FF0000"/>
                </a:solidFill>
              </a:rPr>
              <a:t> -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cfs_rq</a:t>
            </a:r>
            <a:r>
              <a:rPr lang="en-US" altLang="zh-CN" sz="2200" dirty="0" smtClean="0">
                <a:solidFill>
                  <a:srgbClr val="FF0000"/>
                </a:solidFill>
              </a:rPr>
              <a:t>-&gt;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min_vruntime</a:t>
            </a:r>
            <a:r>
              <a:rPr lang="en-US" altLang="zh-CN" sz="2200" dirty="0" smtClean="0">
                <a:solidFill>
                  <a:srgbClr val="FF0000"/>
                </a:solidFill>
              </a:rPr>
              <a:t>;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en-US" altLang="zh-CN" sz="2200" dirty="0" smtClean="0"/>
              <a:t>}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0669D5-E80E-4D92-B9E1-B5ABC8E6BA68}" type="slidenum">
              <a:rPr lang="en-US" altLang="en-US"/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Antagonistic Mechanisms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19700"/>
          </a:xfrm>
        </p:spPr>
        <p:txBody>
          <a:bodyPr>
            <a:noAutofit/>
          </a:bodyPr>
          <a:lstStyle/>
          <a:p>
            <a:r>
              <a:rPr lang="en-US" altLang="zh-CN" sz="2700" dirty="0" smtClean="0">
                <a:solidFill>
                  <a:srgbClr val="FF0000"/>
                </a:solidFill>
              </a:rPr>
              <a:t>When a process is running</a:t>
            </a:r>
            <a:r>
              <a:rPr lang="en-US" altLang="zh-CN" sz="2700" dirty="0" smtClean="0"/>
              <a:t>, its </a:t>
            </a:r>
            <a:r>
              <a:rPr lang="en-US" altLang="zh-CN" sz="2700" dirty="0" err="1" smtClean="0"/>
              <a:t>vruntime</a:t>
            </a:r>
            <a:r>
              <a:rPr lang="en-US" altLang="zh-CN" sz="2700" dirty="0" smtClean="0"/>
              <a:t> will steadily increase, so it will finally move rightward  in the red-black tree. Because</a:t>
            </a:r>
            <a:r>
              <a:rPr lang="en-US" altLang="zh-CN" sz="2700" dirty="0" smtClean="0">
                <a:solidFill>
                  <a:srgbClr val="7030A0"/>
                </a:solidFill>
              </a:rPr>
              <a:t> </a:t>
            </a:r>
            <a:r>
              <a:rPr lang="en-US" altLang="zh-CN" sz="2700" dirty="0" err="1" smtClean="0">
                <a:solidFill>
                  <a:srgbClr val="7030A0"/>
                </a:solidFill>
              </a:rPr>
              <a:t>vruntime</a:t>
            </a:r>
            <a:r>
              <a:rPr lang="en-US" altLang="zh-CN" sz="2700" dirty="0" smtClean="0">
                <a:solidFill>
                  <a:srgbClr val="7030A0"/>
                </a:solidFill>
              </a:rPr>
              <a:t> will increase </a:t>
            </a:r>
            <a:r>
              <a:rPr lang="en-US" altLang="zh-CN" sz="2700" i="1" dirty="0" smtClean="0">
                <a:solidFill>
                  <a:srgbClr val="7030A0"/>
                </a:solidFill>
              </a:rPr>
              <a:t>more slowly for more important  processes</a:t>
            </a:r>
            <a:r>
              <a:rPr lang="en-US" altLang="zh-CN" sz="2700" i="1" dirty="0" smtClean="0"/>
              <a:t>, </a:t>
            </a:r>
            <a:r>
              <a:rPr lang="en-US" altLang="zh-CN" sz="2700" i="1" dirty="0" smtClean="0">
                <a:solidFill>
                  <a:srgbClr val="7030A0"/>
                </a:solidFill>
              </a:rPr>
              <a:t>they will also </a:t>
            </a:r>
            <a:r>
              <a:rPr lang="en-US" altLang="zh-CN" sz="2700" dirty="0" smtClean="0">
                <a:solidFill>
                  <a:srgbClr val="7030A0"/>
                </a:solidFill>
              </a:rPr>
              <a:t>move rightward more slowly</a:t>
            </a:r>
            <a:r>
              <a:rPr lang="en-US" altLang="zh-CN" sz="2700" dirty="0" smtClean="0"/>
              <a:t>, so their chance to be scheduled is bigger than for a less important  process — just as required.</a:t>
            </a:r>
            <a:endParaRPr lang="en-US" altLang="zh-CN" sz="2700" dirty="0" smtClean="0"/>
          </a:p>
          <a:p>
            <a:r>
              <a:rPr lang="en-US" altLang="zh-CN" sz="2700" dirty="0" smtClean="0">
                <a:solidFill>
                  <a:srgbClr val="FF0000"/>
                </a:solidFill>
              </a:rPr>
              <a:t>If a process sleeps</a:t>
            </a:r>
            <a:r>
              <a:rPr lang="en-US" altLang="zh-CN" sz="2700" dirty="0" smtClean="0"/>
              <a:t>, its </a:t>
            </a:r>
            <a:r>
              <a:rPr lang="en-US" altLang="zh-CN" sz="2700" dirty="0" err="1" smtClean="0"/>
              <a:t>vruntime</a:t>
            </a:r>
            <a:r>
              <a:rPr lang="en-US" altLang="zh-CN" sz="2700" dirty="0" smtClean="0"/>
              <a:t> will remain unchanged. Because the per-queue  </a:t>
            </a:r>
            <a:r>
              <a:rPr lang="en-US" altLang="zh-CN" sz="2700" dirty="0" err="1" smtClean="0"/>
              <a:t>min_vruntime</a:t>
            </a:r>
            <a:r>
              <a:rPr lang="en-US" altLang="zh-CN" sz="2700" dirty="0" smtClean="0"/>
              <a:t> increases in the meantime (recall that it is monotonic!), </a:t>
            </a:r>
            <a:r>
              <a:rPr lang="en-US" altLang="zh-CN" sz="2700" dirty="0" smtClean="0">
                <a:solidFill>
                  <a:srgbClr val="7030A0"/>
                </a:solidFill>
              </a:rPr>
              <a:t>the sleeper will be  placed more to the left after waking up because the key got </a:t>
            </a:r>
            <a:r>
              <a:rPr lang="en-US" altLang="zh-CN" sz="2700" i="1" dirty="0" smtClean="0">
                <a:solidFill>
                  <a:srgbClr val="7030A0"/>
                </a:solidFill>
              </a:rPr>
              <a:t>smaller</a:t>
            </a:r>
            <a:r>
              <a:rPr lang="en-US" altLang="zh-CN" sz="2700" i="1" dirty="0" smtClean="0"/>
              <a:t>.</a:t>
            </a:r>
            <a:endParaRPr lang="en-US" altLang="zh-CN" sz="27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0669D5-E80E-4D92-B9E1-B5ABC8E6BA68}" type="slidenum">
              <a:rPr lang="en-US" altLang="en-US"/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Selecting the Next Task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1650" y="2628900"/>
            <a:ext cx="8253552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200" y="1340535"/>
            <a:ext cx="8140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US" altLang="zh-CN" sz="2800" dirty="0" smtClean="0"/>
              <a:t>Selecting the next task to run is performed in </a:t>
            </a:r>
            <a:r>
              <a:rPr lang="en-US" altLang="zh-CN" sz="2800" dirty="0" err="1" smtClean="0"/>
              <a:t>pick_next_task_fair</a:t>
            </a:r>
            <a:r>
              <a:rPr lang="zh-CN" altLang="en-US" sz="2800" dirty="0" smtClean="0"/>
              <a:t>（）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0669D5-E80E-4D92-B9E1-B5ABC8E6BA68}" type="slidenum">
              <a:rPr lang="en-US" altLang="en-US"/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Real-Time Scheduling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1100"/>
            <a:ext cx="40767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Linux supports two real-time scheduling classes in addition to ‘‘normal‘‘ processes. The structure of the scheduler enables real-time processes to be integrated into the kernel without any changes in the core scheduler — </a:t>
            </a:r>
            <a:r>
              <a:rPr lang="en-US" altLang="zh-CN" sz="2800" dirty="0" smtClean="0">
                <a:solidFill>
                  <a:srgbClr val="FF0000"/>
                </a:solidFill>
              </a:rPr>
              <a:t>this is a definitive advantage of scheduling classes.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200" dirty="0" smtClean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WHY?</a:t>
            </a:r>
            <a:endParaRPr lang="en-US" altLang="zh-CN" sz="2800" dirty="0" smtClean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5800" y="1671241"/>
            <a:ext cx="4572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kernel/</a:t>
            </a:r>
            <a:r>
              <a:rPr lang="en-US" altLang="zh-CN" sz="2000" dirty="0" err="1" smtClean="0"/>
              <a:t>sched-rt.c</a:t>
            </a:r>
            <a:endParaRPr lang="en-US" altLang="zh-CN" sz="2000" dirty="0" smtClean="0"/>
          </a:p>
          <a:p>
            <a:r>
              <a:rPr lang="en-US" altLang="zh-CN" sz="2000" dirty="0" smtClean="0"/>
              <a:t>const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sched_class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rt_sched_class</a:t>
            </a:r>
            <a:r>
              <a:rPr lang="en-US" altLang="zh-CN" sz="2000" dirty="0" smtClean="0"/>
              <a:t> = {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.next = &amp;</a:t>
            </a:r>
            <a:r>
              <a:rPr lang="en-US" altLang="zh-CN" sz="2000" dirty="0" err="1" smtClean="0"/>
              <a:t>fair_sched_class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enqueue_task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enqueue_task_rt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dequeue_task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dequeue_task_rt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yield_task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yield_task_rt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check_preempt_curr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check_preempt_curr_rt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pick_next_task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pick_next_task_rt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put_prev_task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put_prev_task_rt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set_curr_task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set_curr_task_rt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task_tick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task_tick_rt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0669D5-E80E-4D92-B9E1-B5ABC8E6BA68}" type="slidenum">
              <a:rPr lang="en-US" altLang="en-US"/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Real-Time Scheduling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ea typeface="宋体" charset="-122"/>
              </a:rPr>
              <a:t>Linux has soft real-time scheduling</a:t>
            </a:r>
            <a:endParaRPr lang="en-US" altLang="zh-CN" sz="26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No hard real-time guarantees</a:t>
            </a:r>
            <a:endParaRPr lang="en-US" altLang="zh-CN" sz="22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All real-time processes are higher priority than any conventional processes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Processes with priorities [0, 99] are real-time</a:t>
            </a:r>
            <a:endParaRPr lang="en-US" altLang="zh-CN" sz="2600" dirty="0">
              <a:ea typeface="宋体" charset="-122"/>
            </a:endParaRPr>
          </a:p>
          <a:p>
            <a:pPr lvl="1"/>
            <a:r>
              <a:rPr lang="en-GB" sz="2200" dirty="0"/>
              <a:t>saved in </a:t>
            </a:r>
            <a:r>
              <a:rPr lang="en-GB" sz="2200" i="1" dirty="0" err="1">
                <a:solidFill>
                  <a:srgbClr val="FF0000"/>
                </a:solidFill>
              </a:rPr>
              <a:t>rt_priority</a:t>
            </a:r>
            <a:r>
              <a:rPr lang="en-GB" sz="2200" dirty="0"/>
              <a:t> in the </a:t>
            </a:r>
            <a:r>
              <a:rPr lang="en-GB" sz="2200" i="1" dirty="0" err="1">
                <a:solidFill>
                  <a:srgbClr val="FF0000"/>
                </a:solidFill>
              </a:rPr>
              <a:t>task_struct</a:t>
            </a:r>
            <a:endParaRPr lang="en-GB" sz="2200" i="1" dirty="0">
              <a:solidFill>
                <a:srgbClr val="FF0000"/>
              </a:solidFill>
            </a:endParaRPr>
          </a:p>
          <a:p>
            <a:pPr lvl="1">
              <a:lnSpc>
                <a:spcPct val="93000"/>
              </a:lnSpc>
            </a:pPr>
            <a:r>
              <a:rPr lang="en-GB" sz="2200" dirty="0"/>
              <a:t>scheduling priority of a real time task is: 99 - </a:t>
            </a:r>
            <a:r>
              <a:rPr lang="en-GB" sz="2200" i="1" dirty="0" err="1">
                <a:solidFill>
                  <a:srgbClr val="FF0000"/>
                </a:solidFill>
              </a:rPr>
              <a:t>rt_priority</a:t>
            </a:r>
            <a:endParaRPr lang="en-US" altLang="zh-CN" sz="22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Process can be converted to real-time via </a:t>
            </a:r>
            <a:r>
              <a:rPr lang="en-US" altLang="zh-CN" sz="2600" i="1" dirty="0" err="1">
                <a:solidFill>
                  <a:srgbClr val="0000FF"/>
                </a:solidFill>
                <a:ea typeface="宋体" charset="-122"/>
              </a:rPr>
              <a:t>sched_setscheduler</a:t>
            </a:r>
            <a:r>
              <a:rPr lang="en-US" altLang="zh-CN" sz="2600" dirty="0">
                <a:ea typeface="宋体" charset="-122"/>
              </a:rPr>
              <a:t> system call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0669D5-E80E-4D92-B9E1-B5ABC8E6BA68}" type="slidenum">
              <a:rPr lang="en-US" altLang="en-US"/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Real-Time Scheduling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914401"/>
            <a:ext cx="8636000" cy="2463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kernel/</a:t>
            </a:r>
            <a:r>
              <a:rPr lang="en-US" altLang="zh-CN" sz="2400" dirty="0" err="1" smtClean="0"/>
              <a:t>sched.c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rt_prio_array</a:t>
            </a:r>
            <a:r>
              <a:rPr lang="en-US" altLang="zh-CN" sz="2400" dirty="0" smtClean="0"/>
              <a:t> {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DECLARE_BITMAP(bitmap, MAX_RT_PRIO+1); /* include 1 bit for delimiter */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list_head</a:t>
            </a:r>
            <a:r>
              <a:rPr lang="en-US" altLang="zh-CN" sz="2400" dirty="0" smtClean="0"/>
              <a:t> queue[MAX_RT_PRIO];  };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rt_rq</a:t>
            </a:r>
            <a:r>
              <a:rPr lang="en-US" altLang="zh-CN" sz="2400" dirty="0" smtClean="0"/>
              <a:t> { 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rt_prio_array</a:t>
            </a:r>
            <a:r>
              <a:rPr lang="en-US" altLang="zh-CN" sz="2400" dirty="0" smtClean="0"/>
              <a:t> active; };</a:t>
            </a:r>
            <a:endParaRPr lang="en-US" altLang="zh-CN" sz="2000" dirty="0">
              <a:ea typeface="宋体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19288" y="3581400"/>
            <a:ext cx="66008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23C65-08EC-4942-8B15-4A7B3C4822D2}" type="slidenum">
              <a:rPr lang="en-US" altLang="en-US"/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Real-Time Policies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ea typeface="宋体" charset="-122"/>
              </a:rPr>
              <a:t>First-in, first-out: </a:t>
            </a:r>
            <a:r>
              <a:rPr lang="en-GB" sz="2600" dirty="0">
                <a:solidFill>
                  <a:srgbClr val="FF0000"/>
                </a:solidFill>
              </a:rPr>
              <a:t>SCHED_FIFO</a:t>
            </a:r>
            <a:endParaRPr lang="en-GB" sz="2600" dirty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Static priority</a:t>
            </a:r>
            <a:endParaRPr lang="en-US" altLang="zh-CN" sz="22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Process is only preempted for a higher-priority process </a:t>
            </a:r>
            <a:endParaRPr lang="en-US" altLang="zh-CN" sz="22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No time quanta; it runs until it blocks or yields voluntarily</a:t>
            </a:r>
            <a:endParaRPr lang="en-US" altLang="zh-CN" sz="22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RR within same priority level</a:t>
            </a:r>
            <a:endParaRPr lang="en-US" altLang="zh-CN" sz="22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Round-robin: </a:t>
            </a:r>
            <a:r>
              <a:rPr lang="en-GB" sz="2600" dirty="0">
                <a:solidFill>
                  <a:srgbClr val="FF0000"/>
                </a:solidFill>
              </a:rPr>
              <a:t>SCHED_RR</a:t>
            </a:r>
            <a:endParaRPr lang="en-US" altLang="zh-CN" sz="26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As above but with a time quanta (800 ms)</a:t>
            </a:r>
            <a:endParaRPr lang="en-US" altLang="zh-CN" sz="2200" dirty="0">
              <a:ea typeface="宋体" charset="-122"/>
            </a:endParaRPr>
          </a:p>
          <a:p>
            <a:r>
              <a:rPr lang="en-GB" sz="2600" dirty="0"/>
              <a:t>Normal processes have </a:t>
            </a:r>
            <a:r>
              <a:rPr lang="en-GB" sz="2600" dirty="0">
                <a:solidFill>
                  <a:srgbClr val="FF0000"/>
                </a:solidFill>
              </a:rPr>
              <a:t>SCHED_OTHER</a:t>
            </a:r>
            <a:r>
              <a:rPr lang="en-GB" sz="2600" dirty="0"/>
              <a:t> scheduling policy</a:t>
            </a:r>
            <a:endParaRPr lang="en-US" altLang="zh-CN" sz="26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sz="2800" dirty="0" smtClean="0"/>
              <a:t>How to Handle </a:t>
            </a:r>
            <a:r>
              <a:rPr lang="en-US" sz="2800" dirty="0"/>
              <a:t>S</a:t>
            </a:r>
            <a:r>
              <a:rPr lang="en-US" sz="2800" dirty="0" smtClean="0"/>
              <a:t>imultaneous </a:t>
            </a:r>
            <a:r>
              <a:rPr lang="en-US" sz="2800" dirty="0"/>
              <a:t>M</a:t>
            </a:r>
            <a:r>
              <a:rPr lang="en-US" sz="2800" dirty="0" smtClean="0"/>
              <a:t>ix of Diff </a:t>
            </a:r>
            <a:r>
              <a:rPr lang="en-US" sz="2800" dirty="0"/>
              <a:t>T</a:t>
            </a:r>
            <a:r>
              <a:rPr lang="en-US" sz="2800" dirty="0" smtClean="0"/>
              <a:t>ypes of Apps?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Can we use Burst Time (observed) to decide which application gets CPU time?</a:t>
            </a:r>
            <a:endParaRPr lang="en-US" dirty="0" smtClean="0"/>
          </a:p>
          <a:p>
            <a:r>
              <a:rPr lang="en-US" dirty="0" smtClean="0"/>
              <a:t>Consider mix of </a:t>
            </a:r>
            <a:r>
              <a:rPr lang="en-US" i="1" dirty="0" smtClean="0"/>
              <a:t>interactive </a:t>
            </a:r>
            <a:r>
              <a:rPr lang="en-US" dirty="0" smtClean="0"/>
              <a:t>and</a:t>
            </a:r>
            <a:r>
              <a:rPr lang="en-US" i="1" dirty="0"/>
              <a:t> </a:t>
            </a:r>
            <a:r>
              <a:rPr lang="en-US" i="1" dirty="0" smtClean="0"/>
              <a:t>high throughput </a:t>
            </a:r>
            <a:r>
              <a:rPr lang="en-US" dirty="0" smtClean="0"/>
              <a:t>apps:</a:t>
            </a:r>
            <a:endParaRPr lang="en-US" dirty="0" smtClean="0"/>
          </a:p>
          <a:p>
            <a:pPr lvl="1"/>
            <a:r>
              <a:rPr lang="en-US" dirty="0" smtClean="0"/>
              <a:t>How to best schedule them?</a:t>
            </a:r>
            <a:endParaRPr lang="en-US" dirty="0" smtClean="0"/>
          </a:p>
          <a:p>
            <a:pPr lvl="1"/>
            <a:r>
              <a:rPr lang="en-US" dirty="0" smtClean="0"/>
              <a:t>How to recognize one from the other?</a:t>
            </a:r>
            <a:endParaRPr lang="en-US" dirty="0" smtClean="0"/>
          </a:p>
          <a:p>
            <a:pPr lvl="2"/>
            <a:r>
              <a:rPr lang="en-US" dirty="0" smtClean="0"/>
              <a:t>Do you trust app to say that it is “interactive”?</a:t>
            </a:r>
            <a:endParaRPr lang="en-US" dirty="0" smtClean="0"/>
          </a:p>
          <a:p>
            <a:pPr lvl="1"/>
            <a:r>
              <a:rPr lang="en-US" dirty="0" smtClean="0"/>
              <a:t>Should you schedule the set of apps identically on servers, workstations, pads, and cellphones?</a:t>
            </a:r>
            <a:endParaRPr lang="en-US" dirty="0" smtClean="0"/>
          </a:p>
          <a:p>
            <a:r>
              <a:rPr lang="en-US" dirty="0" smtClean="0"/>
              <a:t>Assumptions encoded into many schedulers:</a:t>
            </a:r>
            <a:endParaRPr lang="en-US" dirty="0" smtClean="0"/>
          </a:p>
          <a:p>
            <a:pPr lvl="1"/>
            <a:r>
              <a:rPr lang="en-US" dirty="0" smtClean="0"/>
              <a:t>Apps that sleep a lot and have short bursts must be interactive apps – they should get high priority</a:t>
            </a:r>
            <a:endParaRPr lang="en-US" dirty="0" smtClean="0"/>
          </a:p>
          <a:p>
            <a:pPr lvl="1"/>
            <a:r>
              <a:rPr lang="en-US" dirty="0" smtClean="0"/>
              <a:t>Apps that compute a lot should get low(</a:t>
            </a:r>
            <a:r>
              <a:rPr lang="en-US" dirty="0" err="1" smtClean="0"/>
              <a:t>er</a:t>
            </a:r>
            <a:r>
              <a:rPr lang="en-US" dirty="0" smtClean="0"/>
              <a:t>?) priority, since they won’t notice intermittent bursts from interactive apps</a:t>
            </a:r>
            <a:endParaRPr lang="en-US" dirty="0" smtClean="0"/>
          </a:p>
          <a:p>
            <a:r>
              <a:rPr lang="en-US" dirty="0" smtClean="0"/>
              <a:t>Hard to characterize apps:</a:t>
            </a:r>
            <a:endParaRPr lang="en-US" dirty="0" smtClean="0"/>
          </a:p>
          <a:p>
            <a:pPr lvl="1"/>
            <a:r>
              <a:rPr lang="en-US" dirty="0" smtClean="0"/>
              <a:t>What about apps that sleep for a long time, but then compute for a long time?</a:t>
            </a:r>
            <a:endParaRPr lang="en-US" dirty="0" smtClean="0"/>
          </a:p>
          <a:p>
            <a:pPr lvl="1"/>
            <a:r>
              <a:rPr lang="en-US" dirty="0" smtClean="0"/>
              <a:t>Or, what about apps that must run under all circumstances (say periodically)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91AF8-5A26-4924-AD20-F85D97C184B9}" type="slidenum">
              <a:rPr lang="en-US" altLang="en-US"/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Multiprocessor Scheduling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536700"/>
            <a:ext cx="52959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ea typeface="宋体" charset="-122"/>
              </a:rPr>
              <a:t>Each processor has a separate run queue 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Each processor only selects processes from its own queue to run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 smtClean="0">
                <a:ea typeface="宋体" charset="-122"/>
              </a:rPr>
              <a:t>it’s </a:t>
            </a:r>
            <a:r>
              <a:rPr lang="en-US" altLang="zh-CN" sz="2600" dirty="0">
                <a:ea typeface="宋体" charset="-122"/>
              </a:rPr>
              <a:t>possible for one processor to be idle while others have jobs waiting in their run queues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Periodically, the queues are rebalanced: if one processor’s run queue is too long, some processes are moved from it to another processor’s queue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/>
          <a:srcRect l="-1" r="651"/>
          <a:stretch>
            <a:fillRect/>
          </a:stretch>
        </p:blipFill>
        <p:spPr>
          <a:xfrm>
            <a:off x="5294711" y="1879600"/>
            <a:ext cx="3849289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DE235-871F-460A-9A50-E4180145D285}" type="slidenum">
              <a:rPr lang="en-US" altLang="en-US"/>
            </a:fld>
            <a:endParaRPr lang="en-US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Locking Runqueues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ea typeface="宋体" charset="-122"/>
              </a:rPr>
              <a:t>To rebalance, the kernel sometimes needs to move processes from one </a:t>
            </a:r>
            <a:r>
              <a:rPr lang="en-US" altLang="zh-CN" sz="2600" dirty="0" err="1">
                <a:ea typeface="宋体" charset="-122"/>
              </a:rPr>
              <a:t>runqueue</a:t>
            </a:r>
            <a:r>
              <a:rPr lang="en-US" altLang="zh-CN" sz="2600" dirty="0">
                <a:ea typeface="宋体" charset="-122"/>
              </a:rPr>
              <a:t> to another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This is actually done by special kernel threads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Naturally, the </a:t>
            </a:r>
            <a:r>
              <a:rPr lang="en-US" altLang="zh-CN" sz="2600" dirty="0" err="1">
                <a:ea typeface="宋体" charset="-122"/>
              </a:rPr>
              <a:t>runqueue</a:t>
            </a:r>
            <a:r>
              <a:rPr lang="en-US" altLang="zh-CN" sz="2600" dirty="0">
                <a:ea typeface="宋体" charset="-122"/>
              </a:rPr>
              <a:t> must be locked before this happens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The kernel always locks </a:t>
            </a:r>
            <a:r>
              <a:rPr lang="en-US" altLang="zh-CN" sz="2600" dirty="0" err="1">
                <a:ea typeface="宋体" charset="-122"/>
              </a:rPr>
              <a:t>runqueues</a:t>
            </a:r>
            <a:r>
              <a:rPr lang="en-US" altLang="zh-CN" sz="2600" dirty="0">
                <a:ea typeface="宋体" charset="-122"/>
              </a:rPr>
              <a:t> in order of increasing indexes</a:t>
            </a:r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Why? Deadlock prevention!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5A3486-DFBF-4AF4-803D-F9A6636BB000}" type="slidenum">
              <a:rPr lang="en-US" altLang="en-US"/>
            </a:fld>
            <a:endParaRPr lang="en-US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Processor Affinity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Each process has a bitmask saying what CPUs it can run on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Normally, of course, all CPUs are listed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Processes can change the mask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The mask is inherited by child processes (and threads), thus tending to keep them on the same CPU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Rebalancing does not override affinity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E0FFE-ED02-4075-B1EE-576836DCF90C}" type="slidenum">
              <a:rPr lang="en-US" altLang="en-US"/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Basic Philosophies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7162"/>
            <a:ext cx="8039100" cy="54308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Priority is the primary scheduling mechanism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Priority is </a:t>
            </a:r>
            <a:r>
              <a:rPr lang="en-US" altLang="zh-CN" sz="2400" i="1" dirty="0">
                <a:ea typeface="宋体" charset="-122"/>
              </a:rPr>
              <a:t>dynamically adjusted</a:t>
            </a:r>
            <a:r>
              <a:rPr lang="en-US" altLang="zh-CN" sz="2400" dirty="0">
                <a:ea typeface="宋体" charset="-122"/>
              </a:rPr>
              <a:t> at run time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Processes denied access to CPU get increased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Processes running a long time get decreased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Try to distinguish interactive processes from non-interactive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Bonus or penalty reflecting whether I/O or compute bound 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Use large quanta for important processes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Modify quanta based on CPU use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Quanta != clock tick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Associate processes to </a:t>
            </a:r>
            <a:r>
              <a:rPr lang="en-US" altLang="zh-CN" sz="2400" dirty="0" smtClean="0">
                <a:ea typeface="宋体" charset="-122"/>
              </a:rPr>
              <a:t>CPUs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Do everything in O(1) time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E0FFE-ED02-4075-B1EE-576836DCF90C}" type="slidenum">
              <a:rPr lang="en-US" altLang="en-US"/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Scheduling Policy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391400" cy="4411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An alternative classification distinguishes three classes of processes: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i="1" dirty="0" smtClean="0"/>
              <a:t>Interactive processes</a:t>
            </a:r>
            <a:endParaRPr lang="en-US" altLang="zh-CN" i="1" dirty="0" smtClean="0"/>
          </a:p>
          <a:p>
            <a:pPr lvl="2">
              <a:lnSpc>
                <a:spcPct val="90000"/>
              </a:lnSpc>
            </a:pPr>
            <a:r>
              <a:rPr lang="en-US" altLang="zh-CN" i="1" dirty="0" smtClean="0"/>
              <a:t>UI, Terminal windows, Browser, Html5</a:t>
            </a:r>
            <a:endParaRPr lang="en-US" altLang="zh-CN" i="1" dirty="0" smtClean="0"/>
          </a:p>
          <a:p>
            <a:pPr lvl="1">
              <a:lnSpc>
                <a:spcPct val="90000"/>
              </a:lnSpc>
            </a:pPr>
            <a:r>
              <a:rPr lang="en-US" altLang="zh-CN" i="1" dirty="0" smtClean="0"/>
              <a:t>Batch processes</a:t>
            </a:r>
            <a:endParaRPr lang="en-US" altLang="zh-CN" i="1" dirty="0" smtClean="0"/>
          </a:p>
          <a:p>
            <a:pPr lvl="2">
              <a:lnSpc>
                <a:spcPct val="90000"/>
              </a:lnSpc>
            </a:pPr>
            <a:r>
              <a:rPr lang="en-US" altLang="zh-CN" i="1" dirty="0" smtClean="0"/>
              <a:t>Science computing, </a:t>
            </a:r>
            <a:r>
              <a:rPr lang="en-US" altLang="zh-CN" i="1" dirty="0" err="1" smtClean="0"/>
              <a:t>Hadoop</a:t>
            </a:r>
            <a:r>
              <a:rPr lang="en-US" altLang="zh-CN" i="1" dirty="0" smtClean="0"/>
              <a:t> Map/Reduce, Video Coding</a:t>
            </a:r>
            <a:endParaRPr lang="en-US" altLang="zh-CN" i="1" dirty="0" smtClean="0"/>
          </a:p>
          <a:p>
            <a:pPr lvl="1">
              <a:lnSpc>
                <a:spcPct val="90000"/>
              </a:lnSpc>
            </a:pPr>
            <a:r>
              <a:rPr lang="en-US" altLang="zh-CN" i="1" dirty="0" smtClean="0"/>
              <a:t>Real-time processes</a:t>
            </a:r>
            <a:endParaRPr lang="en-US" altLang="zh-CN" i="1" dirty="0" smtClean="0"/>
          </a:p>
          <a:p>
            <a:pPr lvl="2">
              <a:lnSpc>
                <a:spcPct val="90000"/>
              </a:lnSpc>
            </a:pPr>
            <a:r>
              <a:rPr lang="en-US" altLang="zh-CN" i="1" dirty="0" smtClean="0"/>
              <a:t>Key kernel Threads: migration, watchdog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345174-ADAC-4BB4-AB77-CC3C149DD4B7}" type="slidenum">
              <a:rPr lang="en-US" altLang="en-US"/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Scheduling classes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SCHED_FIFO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A First-In, First-Out real-time process. When the scheduler assigns the CPU to the process, it leaves the process descriptor in its current position in the </a:t>
            </a:r>
            <a:r>
              <a:rPr lang="en-US" altLang="zh-CN" sz="2400" dirty="0" err="1" smtClean="0"/>
              <a:t>runqueue</a:t>
            </a:r>
            <a:r>
              <a:rPr lang="en-US" altLang="zh-CN" sz="2400" dirty="0" smtClean="0"/>
              <a:t> list.</a:t>
            </a:r>
            <a:endParaRPr lang="en-US" altLang="zh-CN" sz="2400" dirty="0" smtClean="0"/>
          </a:p>
          <a:p>
            <a:r>
              <a:rPr lang="en-US" altLang="zh-CN" sz="2800" dirty="0" smtClean="0"/>
              <a:t>SCHED_RR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A Round Robin real-time process. When the scheduler assigns the CPU to the process, it puts the process descriptor at the end of the </a:t>
            </a:r>
            <a:r>
              <a:rPr lang="en-US" altLang="zh-CN" sz="2400" dirty="0" err="1" smtClean="0"/>
              <a:t>runqueue</a:t>
            </a:r>
            <a:r>
              <a:rPr lang="en-US" altLang="zh-CN" sz="2400" dirty="0" smtClean="0"/>
              <a:t> list.</a:t>
            </a:r>
            <a:endParaRPr lang="en-US" altLang="zh-CN" sz="2400" dirty="0" smtClean="0"/>
          </a:p>
          <a:p>
            <a:r>
              <a:rPr lang="en-US" altLang="zh-CN" sz="2800" dirty="0" smtClean="0"/>
              <a:t>SCHED_NORMAL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A conventional, time-shared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22605</Words>
  <Application>Kingsoft Office WPP</Application>
  <PresentationFormat>全屏显示(4:3)</PresentationFormat>
  <Paragraphs>936</Paragraphs>
  <Slides>63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Theme</vt:lpstr>
      <vt:lpstr>Linux Kernel</vt:lpstr>
      <vt:lpstr>History of Linux Scheduler</vt:lpstr>
      <vt:lpstr>History of Linux Scheduler</vt:lpstr>
      <vt:lpstr>Scheduling Goals</vt:lpstr>
      <vt:lpstr>Assumption – CPU Bursts</vt:lpstr>
      <vt:lpstr>How to Handle Simultaneous Mix of Diff Types of Apps?</vt:lpstr>
      <vt:lpstr>Basic Philosophies</vt:lpstr>
      <vt:lpstr>Scheduling Policy</vt:lpstr>
      <vt:lpstr>Scheduling classes</vt:lpstr>
      <vt:lpstr>Scheduling of User Processes</vt:lpstr>
      <vt:lpstr>The Run Queue</vt:lpstr>
      <vt:lpstr>Scheduler Runqueue</vt:lpstr>
      <vt:lpstr>Basic Scheduling Algorithm</vt:lpstr>
      <vt:lpstr>The Highest Priority Process</vt:lpstr>
      <vt:lpstr>Scheduling Components</vt:lpstr>
      <vt:lpstr>Static Priority</vt:lpstr>
      <vt:lpstr>Calculating Basic Quanta (Time Slices)</vt:lpstr>
      <vt:lpstr>Calculating Basic Time Slices</vt:lpstr>
      <vt:lpstr>Dynamic Priority &amp; Bonus  </vt:lpstr>
      <vt:lpstr>Sleep Average</vt:lpstr>
      <vt:lpstr>Typical time quanta</vt:lpstr>
      <vt:lpstr>Sleep Time and Bonus</vt:lpstr>
      <vt:lpstr>Interactive Processes</vt:lpstr>
      <vt:lpstr>Avoiding Starvation</vt:lpstr>
      <vt:lpstr>Using Time Slice</vt:lpstr>
      <vt:lpstr>The Priority Arrays</vt:lpstr>
      <vt:lpstr>Swapping Arrays</vt:lpstr>
      <vt:lpstr>Active and expired processes</vt:lpstr>
      <vt:lpstr>Scheduler Data Structure and Variables</vt:lpstr>
      <vt:lpstr>Scheduler Data Structure and Variables </vt:lpstr>
      <vt:lpstr>Scheduler Data Structure and Variables</vt:lpstr>
      <vt:lpstr>Scheduler Data Structure and Variables</vt:lpstr>
      <vt:lpstr>Scheduling Fairness</vt:lpstr>
      <vt:lpstr>Linux Completely Fair Scheduler (CFS)</vt:lpstr>
      <vt:lpstr>CFS (Continued)</vt:lpstr>
      <vt:lpstr>CFS Examples</vt:lpstr>
      <vt:lpstr>CFS Examples</vt:lpstr>
      <vt:lpstr>RB tree of CFS</vt:lpstr>
      <vt:lpstr>Structure Hierarchy in CFS</vt:lpstr>
      <vt:lpstr>Scheduler and Policies </vt:lpstr>
      <vt:lpstr>Scheduling Class</vt:lpstr>
      <vt:lpstr>Schedule Classes </vt:lpstr>
      <vt:lpstr>Schedule Classes </vt:lpstr>
      <vt:lpstr>Schedule Classes </vt:lpstr>
      <vt:lpstr>CFS Schedule Class </vt:lpstr>
      <vt:lpstr>Graphical view of scheduling classes</vt:lpstr>
      <vt:lpstr>Scheduler Data Structure and Variables</vt:lpstr>
      <vt:lpstr>Scheduler Data Structure and Variables</vt:lpstr>
      <vt:lpstr>PowerPoint 演示文稿</vt:lpstr>
      <vt:lpstr>CFS Operations - The Virtual Clock</vt:lpstr>
      <vt:lpstr>CFS Operations - The Virtual Clock</vt:lpstr>
      <vt:lpstr>Relation between real and virtual time for processes depending on their priority/nice level</vt:lpstr>
      <vt:lpstr>CFS min_vruntime  increasing monotonically</vt:lpstr>
      <vt:lpstr>Two Antagonistic Mechanisms</vt:lpstr>
      <vt:lpstr>Selecting the Next Task</vt:lpstr>
      <vt:lpstr>Real-Time Scheduling</vt:lpstr>
      <vt:lpstr>Real-Time Scheduling</vt:lpstr>
      <vt:lpstr>Real-Time Scheduling</vt:lpstr>
      <vt:lpstr>Real-Time Policies</vt:lpstr>
      <vt:lpstr>Multiprocessor Scheduling</vt:lpstr>
      <vt:lpstr>Locking Runqueues</vt:lpstr>
      <vt:lpstr>Processor Affinity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jackie</cp:lastModifiedBy>
  <cp:revision>1023</cp:revision>
  <cp:lastPrinted>2012-08-22T04:00:00Z</cp:lastPrinted>
  <dcterms:created xsi:type="dcterms:W3CDTF">2012-01-03T02:22:00Z</dcterms:created>
  <dcterms:modified xsi:type="dcterms:W3CDTF">2016-03-11T11:28:43Z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