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68"/>
  </p:notesMasterIdLst>
  <p:handoutMasterIdLst>
    <p:handoutMasterId r:id="rId169"/>
  </p:handoutMasterIdLst>
  <p:sldIdLst>
    <p:sldId id="256" r:id="rId2"/>
    <p:sldId id="728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16" r:id="rId12"/>
    <p:sldId id="717" r:id="rId13"/>
    <p:sldId id="718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  <p:sldId id="660" r:id="rId23"/>
    <p:sldId id="661" r:id="rId24"/>
    <p:sldId id="729" r:id="rId25"/>
    <p:sldId id="662" r:id="rId26"/>
    <p:sldId id="663" r:id="rId27"/>
    <p:sldId id="664" r:id="rId28"/>
    <p:sldId id="665" r:id="rId29"/>
    <p:sldId id="730" r:id="rId30"/>
    <p:sldId id="668" r:id="rId31"/>
    <p:sldId id="669" r:id="rId32"/>
    <p:sldId id="670" r:id="rId33"/>
    <p:sldId id="671" r:id="rId34"/>
    <p:sldId id="672" r:id="rId35"/>
    <p:sldId id="673" r:id="rId36"/>
    <p:sldId id="731" r:id="rId37"/>
    <p:sldId id="674" r:id="rId38"/>
    <p:sldId id="675" r:id="rId39"/>
    <p:sldId id="676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  <p:sldId id="696" r:id="rId59"/>
    <p:sldId id="697" r:id="rId60"/>
    <p:sldId id="698" r:id="rId61"/>
    <p:sldId id="699" r:id="rId62"/>
    <p:sldId id="700" r:id="rId63"/>
    <p:sldId id="701" r:id="rId64"/>
    <p:sldId id="702" r:id="rId65"/>
    <p:sldId id="703" r:id="rId66"/>
    <p:sldId id="704" r:id="rId67"/>
    <p:sldId id="705" r:id="rId68"/>
    <p:sldId id="706" r:id="rId69"/>
    <p:sldId id="707" r:id="rId70"/>
    <p:sldId id="589" r:id="rId71"/>
    <p:sldId id="588" r:id="rId72"/>
    <p:sldId id="590" r:id="rId73"/>
    <p:sldId id="593" r:id="rId74"/>
    <p:sldId id="592" r:id="rId75"/>
    <p:sldId id="594" r:id="rId76"/>
    <p:sldId id="595" r:id="rId77"/>
    <p:sldId id="591" r:id="rId78"/>
    <p:sldId id="553" r:id="rId79"/>
    <p:sldId id="596" r:id="rId80"/>
    <p:sldId id="600" r:id="rId81"/>
    <p:sldId id="602" r:id="rId82"/>
    <p:sldId id="597" r:id="rId83"/>
    <p:sldId id="599" r:id="rId84"/>
    <p:sldId id="598" r:id="rId85"/>
    <p:sldId id="658" r:id="rId86"/>
    <p:sldId id="601" r:id="rId87"/>
    <p:sldId id="603" r:id="rId88"/>
    <p:sldId id="657" r:id="rId89"/>
    <p:sldId id="659" r:id="rId90"/>
    <p:sldId id="554" r:id="rId91"/>
    <p:sldId id="612" r:id="rId92"/>
    <p:sldId id="615" r:id="rId93"/>
    <p:sldId id="613" r:id="rId94"/>
    <p:sldId id="619" r:id="rId95"/>
    <p:sldId id="614" r:id="rId96"/>
    <p:sldId id="618" r:id="rId97"/>
    <p:sldId id="621" r:id="rId98"/>
    <p:sldId id="624" r:id="rId99"/>
    <p:sldId id="626" r:id="rId100"/>
    <p:sldId id="616" r:id="rId101"/>
    <p:sldId id="617" r:id="rId102"/>
    <p:sldId id="622" r:id="rId103"/>
    <p:sldId id="620" r:id="rId104"/>
    <p:sldId id="623" r:id="rId105"/>
    <p:sldId id="625" r:id="rId106"/>
    <p:sldId id="555" r:id="rId107"/>
    <p:sldId id="627" r:id="rId108"/>
    <p:sldId id="628" r:id="rId109"/>
    <p:sldId id="629" r:id="rId110"/>
    <p:sldId id="630" r:id="rId111"/>
    <p:sldId id="631" r:id="rId112"/>
    <p:sldId id="556" r:id="rId113"/>
    <p:sldId id="558" r:id="rId114"/>
    <p:sldId id="559" r:id="rId115"/>
    <p:sldId id="560" r:id="rId116"/>
    <p:sldId id="561" r:id="rId117"/>
    <p:sldId id="562" r:id="rId118"/>
    <p:sldId id="563" r:id="rId119"/>
    <p:sldId id="564" r:id="rId120"/>
    <p:sldId id="566" r:id="rId121"/>
    <p:sldId id="565" r:id="rId122"/>
    <p:sldId id="568" r:id="rId123"/>
    <p:sldId id="569" r:id="rId124"/>
    <p:sldId id="570" r:id="rId125"/>
    <p:sldId id="572" r:id="rId126"/>
    <p:sldId id="582" r:id="rId127"/>
    <p:sldId id="575" r:id="rId128"/>
    <p:sldId id="573" r:id="rId129"/>
    <p:sldId id="579" r:id="rId130"/>
    <p:sldId id="571" r:id="rId131"/>
    <p:sldId id="580" r:id="rId132"/>
    <p:sldId id="574" r:id="rId133"/>
    <p:sldId id="576" r:id="rId134"/>
    <p:sldId id="577" r:id="rId135"/>
    <p:sldId id="583" r:id="rId136"/>
    <p:sldId id="584" r:id="rId137"/>
    <p:sldId id="581" r:id="rId138"/>
    <p:sldId id="586" r:id="rId139"/>
    <p:sldId id="587" r:id="rId140"/>
    <p:sldId id="585" r:id="rId141"/>
    <p:sldId id="632" r:id="rId142"/>
    <p:sldId id="633" r:id="rId143"/>
    <p:sldId id="634" r:id="rId144"/>
    <p:sldId id="635" r:id="rId145"/>
    <p:sldId id="636" r:id="rId146"/>
    <p:sldId id="637" r:id="rId147"/>
    <p:sldId id="638" r:id="rId148"/>
    <p:sldId id="639" r:id="rId149"/>
    <p:sldId id="640" r:id="rId150"/>
    <p:sldId id="557" r:id="rId151"/>
    <p:sldId id="641" r:id="rId152"/>
    <p:sldId id="642" r:id="rId153"/>
    <p:sldId id="643" r:id="rId154"/>
    <p:sldId id="650" r:id="rId155"/>
    <p:sldId id="645" r:id="rId156"/>
    <p:sldId id="646" r:id="rId157"/>
    <p:sldId id="647" r:id="rId158"/>
    <p:sldId id="648" r:id="rId159"/>
    <p:sldId id="649" r:id="rId160"/>
    <p:sldId id="651" r:id="rId161"/>
    <p:sldId id="652" r:id="rId162"/>
    <p:sldId id="653" r:id="rId163"/>
    <p:sldId id="644" r:id="rId164"/>
    <p:sldId id="654" r:id="rId165"/>
    <p:sldId id="655" r:id="rId166"/>
    <p:sldId id="656" r:id="rId16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FCECC89B-C027-4750-AC9C-D3C11285C049}">
          <p14:sldIdLst>
            <p14:sldId id="256"/>
          </p14:sldIdLst>
        </p14:section>
        <p14:section name="Partitions and Mounting" id="{77643E4F-ADD5-4395-9963-10AA8D0B65DC}">
          <p14:sldIdLst>
            <p14:sldId id="660"/>
            <p14:sldId id="661"/>
            <p14:sldId id="662"/>
            <p14:sldId id="663"/>
            <p14:sldId id="664"/>
            <p14:sldId id="665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589"/>
            <p14:sldId id="588"/>
            <p14:sldId id="590"/>
            <p14:sldId id="593"/>
            <p14:sldId id="592"/>
            <p14:sldId id="594"/>
            <p14:sldId id="595"/>
            <p14:sldId id="591"/>
          </p14:sldIdLst>
        </p14:section>
        <p14:section name="Basics" id="{157EA981-503F-4CD8-91E0-4D7DBA75CDDB}">
          <p14:sldIdLst>
            <p14:sldId id="553"/>
            <p14:sldId id="596"/>
            <p14:sldId id="600"/>
            <p14:sldId id="602"/>
            <p14:sldId id="597"/>
            <p14:sldId id="599"/>
            <p14:sldId id="598"/>
            <p14:sldId id="658"/>
            <p14:sldId id="601"/>
            <p14:sldId id="603"/>
            <p14:sldId id="657"/>
            <p14:sldId id="659"/>
          </p14:sldIdLst>
        </p14:section>
        <p14:section name="inodes and Blocks" id="{4287FB08-9485-4F5F-A6E0-66EA497171FC}">
          <p14:sldIdLst>
            <p14:sldId id="554"/>
            <p14:sldId id="612"/>
            <p14:sldId id="615"/>
            <p14:sldId id="613"/>
            <p14:sldId id="619"/>
            <p14:sldId id="614"/>
            <p14:sldId id="618"/>
            <p14:sldId id="621"/>
            <p14:sldId id="624"/>
            <p14:sldId id="626"/>
            <p14:sldId id="616"/>
            <p14:sldId id="617"/>
            <p14:sldId id="622"/>
            <p14:sldId id="620"/>
            <p14:sldId id="623"/>
            <p14:sldId id="625"/>
          </p14:sldIdLst>
        </p14:section>
        <p14:section name="Block Groups" id="{C5C63F6D-8F11-4764-9F86-1030B551FEFA}">
          <p14:sldIdLst>
            <p14:sldId id="555"/>
            <p14:sldId id="627"/>
            <p14:sldId id="628"/>
            <p14:sldId id="629"/>
            <p14:sldId id="630"/>
            <p14:sldId id="631"/>
          </p14:sldIdLst>
        </p14:section>
        <p14:section name="Journaling" id="{F30B3B55-E6C6-489C-960E-3C8292BB1A4B}">
          <p14:sldIdLst>
            <p14:sldId id="556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5"/>
            <p14:sldId id="568"/>
            <p14:sldId id="569"/>
            <p14:sldId id="570"/>
            <p14:sldId id="572"/>
            <p14:sldId id="582"/>
            <p14:sldId id="575"/>
            <p14:sldId id="573"/>
            <p14:sldId id="579"/>
            <p14:sldId id="571"/>
            <p14:sldId id="580"/>
            <p14:sldId id="574"/>
            <p14:sldId id="576"/>
            <p14:sldId id="577"/>
            <p14:sldId id="583"/>
            <p14:sldId id="584"/>
            <p14:sldId id="581"/>
            <p14:sldId id="586"/>
            <p14:sldId id="587"/>
            <p14:sldId id="585"/>
          </p14:sldIdLst>
        </p14:section>
        <p14:section name="Extents" id="{E4597A22-99DD-4557-86B2-6AC0E40CD063}">
          <p14:sldIdLst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</p14:sldIdLst>
        </p14:section>
        <p14:section name="Log-based File System" id="{88FF4D3C-405D-4AB7-80CA-089D06C9EC0E}">
          <p14:sldIdLst>
            <p14:sldId id="557"/>
            <p14:sldId id="641"/>
            <p14:sldId id="642"/>
            <p14:sldId id="643"/>
            <p14:sldId id="650"/>
            <p14:sldId id="645"/>
            <p14:sldId id="646"/>
            <p14:sldId id="647"/>
            <p14:sldId id="648"/>
            <p14:sldId id="649"/>
            <p14:sldId id="651"/>
            <p14:sldId id="652"/>
            <p14:sldId id="653"/>
            <p14:sldId id="644"/>
            <p14:sldId id="654"/>
            <p14:sldId id="655"/>
            <p14:sldId id="6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F7F7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 autoAdjust="0"/>
    <p:restoredTop sz="90232" autoAdjust="0"/>
  </p:normalViewPr>
  <p:slideViewPr>
    <p:cSldViewPr snapToGrid="0">
      <p:cViewPr varScale="1">
        <p:scale>
          <a:sx n="75" d="100"/>
          <a:sy n="75" d="100"/>
        </p:scale>
        <p:origin x="-142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8743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890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878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589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625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从硬件的角度思考</a:t>
            </a: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1ACA2CEE-39D9-4661-8AF4-0158AF56386B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408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BE2633-FD70-4795-BA7F-3E8B5D8F2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857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1725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6.png"/><Relationship Id="rId7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5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Linux Kernel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5: </a:t>
            </a:r>
            <a:r>
              <a:rPr lang="en-US" b="1" smtClean="0">
                <a:solidFill>
                  <a:schemeClr val="tx1"/>
                </a:solidFill>
              </a:rPr>
              <a:t>Storage </a:t>
            </a:r>
            <a:r>
              <a:rPr lang="en-US" b="1" smtClean="0">
                <a:solidFill>
                  <a:schemeClr val="tx1"/>
                </a:solidFill>
              </a:rPr>
              <a:t>Devices </a:t>
            </a:r>
            <a:r>
              <a:rPr lang="en-US" b="1" dirty="0" smtClean="0">
                <a:solidFill>
                  <a:schemeClr val="tx1"/>
                </a:solidFill>
              </a:rPr>
              <a:t>&amp; Linux File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>
            <a:normAutofit/>
          </a:bodyPr>
          <a:lstStyle/>
          <a:p>
            <a:r>
              <a:rPr lang="en-US" dirty="0" smtClean="0"/>
              <a:t>Head </a:t>
            </a:r>
            <a:r>
              <a:rPr lang="en-US" dirty="0" smtClean="0">
                <a:solidFill>
                  <a:schemeClr val="accent1"/>
                </a:solidFill>
              </a:rPr>
              <a:t>sweeps</a:t>
            </a:r>
            <a:r>
              <a:rPr lang="en-US" dirty="0" smtClean="0"/>
              <a:t> across the disk servicing requests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236 cylinders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153" b="-276"/>
          <a:stretch/>
        </p:blipFill>
        <p:spPr bwMode="auto">
          <a:xfrm>
            <a:off x="3098040" y="2330584"/>
            <a:ext cx="5667801" cy="36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9928" y="2902631"/>
            <a:ext cx="1537791" cy="80955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79928" y="4012442"/>
            <a:ext cx="5404514" cy="13920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79928" y="5969529"/>
            <a:ext cx="5404514" cy="215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02759" y="3343701"/>
            <a:ext cx="2497540" cy="22928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reasonable performance, no starvation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007290" y="3343700"/>
            <a:ext cx="2497540" cy="2292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average access times are less for requests at high and low addresses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718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 </a:t>
            </a:r>
            <a:r>
              <a:rPr lang="en-US" dirty="0" err="1" smtClean="0"/>
              <a:t>inodes</a:t>
            </a:r>
            <a:r>
              <a:rPr lang="en-US" dirty="0" smtClean="0"/>
              <a:t>, Again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49160686"/>
              </p:ext>
            </p:extLst>
          </p:nvPr>
        </p:nvGraphicFramePr>
        <p:xfrm>
          <a:off x="606615" y="1056990"/>
          <a:ext cx="800995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81"/>
                <a:gridCol w="1420686"/>
                <a:gridCol w="5153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 (bytes)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is this field for?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Read/write/execute?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ID of the file</a:t>
                      </a:r>
                      <a:r>
                        <a:rPr lang="en-US" sz="2000" baseline="0" dirty="0" smtClean="0"/>
                        <a:t> owner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r>
                        <a:rPr lang="en-US" sz="2000" baseline="0" dirty="0" smtClean="0"/>
                        <a:t> of the file in bytes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access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modification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r>
                        <a:rPr lang="en-US" sz="2000" baseline="0" dirty="0" smtClean="0"/>
                        <a:t> ID of the file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links_count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hard links point to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data blocks are allocated to</a:t>
                      </a:r>
                      <a:r>
                        <a:rPr lang="en-US" sz="2000" baseline="0" dirty="0" smtClean="0"/>
                        <a:t>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flags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File or directory? Plus, other simple flags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r>
                        <a:rPr lang="en-US" sz="2000" baseline="0" dirty="0" smtClean="0"/>
                        <a:t> direct and indirect pointers to data blocks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030" y="4626591"/>
            <a:ext cx="8052179" cy="4094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53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>
            <a:stCxn id="58" idx="0"/>
            <a:endCxn id="66" idx="0"/>
          </p:cNvCxnSpPr>
          <p:nvPr/>
        </p:nvCxnSpPr>
        <p:spPr>
          <a:xfrm rot="5400000" flipH="1" flipV="1">
            <a:off x="5660376" y="4561699"/>
            <a:ext cx="12700" cy="2115392"/>
          </a:xfrm>
          <a:prstGeom prst="bentConnector3">
            <a:avLst>
              <a:gd name="adj1" fmla="val 878507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55" idx="0"/>
            <a:endCxn id="63" idx="0"/>
          </p:cNvCxnSpPr>
          <p:nvPr/>
        </p:nvCxnSpPr>
        <p:spPr>
          <a:xfrm rot="5400000" flipH="1" flipV="1">
            <a:off x="4118190" y="4561699"/>
            <a:ext cx="12700" cy="2115392"/>
          </a:xfrm>
          <a:prstGeom prst="bentConnector3">
            <a:avLst>
              <a:gd name="adj1" fmla="val 588358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3" idx="0"/>
            <a:endCxn id="64" idx="0"/>
          </p:cNvCxnSpPr>
          <p:nvPr/>
        </p:nvCxnSpPr>
        <p:spPr>
          <a:xfrm rot="16200000" flipH="1">
            <a:off x="4630081" y="4559529"/>
            <a:ext cx="4339" cy="2115393"/>
          </a:xfrm>
          <a:prstGeom prst="bentConnector3">
            <a:avLst>
              <a:gd name="adj1" fmla="val -2005174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57" idx="0"/>
            <a:endCxn id="65" idx="0"/>
          </p:cNvCxnSpPr>
          <p:nvPr/>
        </p:nvCxnSpPr>
        <p:spPr>
          <a:xfrm rot="5400000" flipH="1" flipV="1">
            <a:off x="5146314" y="4561699"/>
            <a:ext cx="12700" cy="2115392"/>
          </a:xfrm>
          <a:prstGeom prst="bentConnector3">
            <a:avLst>
              <a:gd name="adj1" fmla="val 792537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/>
          <a:lstStyle/>
          <a:p>
            <a:r>
              <a:rPr lang="en-US" dirty="0" smtClean="0"/>
              <a:t>Hard Link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887101"/>
            <a:ext cx="8679977" cy="1139588"/>
          </a:xfrm>
        </p:spPr>
        <p:txBody>
          <a:bodyPr/>
          <a:lstStyle/>
          <a:p>
            <a:r>
              <a:rPr lang="en-US" dirty="0" smtClean="0"/>
              <a:t>Multiple directory entries may point to the same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101</a:t>
            </a:fld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4" y="2607283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6" y="1911966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2027974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3070466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205" y="315151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8740" y="2556536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1260" y="3642073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5" idx="3"/>
            <a:endCxn id="7" idx="1"/>
          </p:cNvCxnSpPr>
          <p:nvPr/>
        </p:nvCxnSpPr>
        <p:spPr>
          <a:xfrm flipV="1">
            <a:off x="765891" y="2342963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>
            <a:off x="765891" y="2922272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6" idx="1"/>
          </p:cNvCxnSpPr>
          <p:nvPr/>
        </p:nvCxnSpPr>
        <p:spPr>
          <a:xfrm flipV="1">
            <a:off x="2148620" y="2260825"/>
            <a:ext cx="645256" cy="821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5650" y="2560712"/>
            <a:ext cx="95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</a:t>
            </a:r>
            <a:r>
              <a:rPr lang="en-US" sz="2000" dirty="0" err="1" smtClean="0"/>
              <a:t>y_file</a:t>
            </a:r>
            <a:endParaRPr lang="en-US" sz="2000" dirty="0"/>
          </a:p>
        </p:txBody>
      </p:sp>
      <p:cxnSp>
        <p:nvCxnSpPr>
          <p:cNvPr id="21" name="Elbow Connector 20"/>
          <p:cNvCxnSpPr>
            <a:stCxn id="8" idx="3"/>
            <a:endCxn id="23" idx="1"/>
          </p:cNvCxnSpPr>
          <p:nvPr/>
        </p:nvCxnSpPr>
        <p:spPr>
          <a:xfrm>
            <a:off x="2148620" y="3385455"/>
            <a:ext cx="645255" cy="695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5" y="3106137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614774" y="3727233"/>
            <a:ext cx="106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cbw_file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785024" y="1735988"/>
            <a:ext cx="5296623" cy="746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</a:rPr>
              <a:t>[amislove@ativ9 ~] </a:t>
            </a:r>
            <a:r>
              <a:rPr lang="en-US" sz="2000" dirty="0" err="1" smtClean="0"/>
              <a:t>ln</a:t>
            </a:r>
            <a:r>
              <a:rPr lang="en-US" sz="2000" dirty="0" smtClean="0"/>
              <a:t> –T ../</a:t>
            </a:r>
            <a:r>
              <a:rPr lang="en-US" sz="2000" dirty="0" err="1" smtClean="0"/>
              <a:t>cbw</a:t>
            </a:r>
            <a:r>
              <a:rPr lang="en-US" sz="2000" dirty="0" smtClean="0"/>
              <a:t>/</a:t>
            </a:r>
            <a:r>
              <a:rPr lang="en-US" sz="2000" dirty="0" err="1" smtClean="0"/>
              <a:t>my_file</a:t>
            </a:r>
            <a:r>
              <a:rPr lang="en-US" sz="2000" dirty="0" smtClean="0"/>
              <a:t> </a:t>
            </a:r>
            <a:r>
              <a:rPr lang="en-US" sz="2000" dirty="0" err="1" smtClean="0"/>
              <a:t>cbw_file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13342" y="5618439"/>
            <a:ext cx="606819" cy="737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35822" y="4911509"/>
            <a:ext cx="8300096" cy="1642756"/>
            <a:chOff x="445806" y="3645753"/>
            <a:chExt cx="8300096" cy="1642756"/>
          </a:xfrm>
        </p:grpSpPr>
        <p:sp>
          <p:nvSpPr>
            <p:cNvPr id="39" name="Rectangle 38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781394" y="561559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41" y="5810720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3" y="5810720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92" y="5810720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03" y="5813489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741827" y="5615056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Rectangle 89"/>
          <p:cNvSpPr/>
          <p:nvPr/>
        </p:nvSpPr>
        <p:spPr>
          <a:xfrm>
            <a:off x="983236" y="5615596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1229118" y="561898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1470527" y="5612703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/>
          <p:cNvSpPr/>
          <p:nvPr/>
        </p:nvSpPr>
        <p:spPr>
          <a:xfrm>
            <a:off x="2021746" y="5612703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/>
          <p:cNvSpPr/>
          <p:nvPr/>
        </p:nvSpPr>
        <p:spPr>
          <a:xfrm>
            <a:off x="2265890" y="561794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2506242" y="561505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/>
          <p:cNvSpPr/>
          <p:nvPr/>
        </p:nvSpPr>
        <p:spPr>
          <a:xfrm>
            <a:off x="2807073" y="5612703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3317524" y="561505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835198" y="561559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Rectangle 104"/>
          <p:cNvSpPr/>
          <p:nvPr/>
        </p:nvSpPr>
        <p:spPr>
          <a:xfrm>
            <a:off x="4345649" y="561794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3785025" y="2638335"/>
            <a:ext cx="5250894" cy="1530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 entry to the “</a:t>
            </a:r>
            <a:r>
              <a:rPr lang="en-US" dirty="0" err="1" smtClean="0"/>
              <a:t>amislove</a:t>
            </a:r>
            <a:r>
              <a:rPr lang="en-US" dirty="0" smtClean="0"/>
              <a:t>”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the </a:t>
            </a:r>
            <a:r>
              <a:rPr lang="en-US" dirty="0" err="1" smtClean="0"/>
              <a:t>link_count</a:t>
            </a:r>
            <a:r>
              <a:rPr lang="en-US" dirty="0" smtClean="0"/>
              <a:t> of the “</a:t>
            </a:r>
            <a:r>
              <a:rPr lang="en-US" dirty="0" err="1" smtClean="0"/>
              <a:t>my_file</a:t>
            </a:r>
            <a:r>
              <a:rPr lang="en-US" dirty="0" smtClean="0"/>
              <a:t>”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127" name="Down Arrow 126"/>
          <p:cNvSpPr/>
          <p:nvPr/>
        </p:nvSpPr>
        <p:spPr>
          <a:xfrm rot="1969089">
            <a:off x="5792771" y="5147349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 rot="1969089">
            <a:off x="4673195" y="5150823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24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127" grpId="0" animBg="1"/>
      <p:bldP spid="12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links give you the ability to create many </a:t>
            </a:r>
            <a:r>
              <a:rPr lang="en-US" dirty="0" smtClean="0">
                <a:solidFill>
                  <a:schemeClr val="accent1"/>
                </a:solidFill>
              </a:rPr>
              <a:t>aliases</a:t>
            </a:r>
            <a:r>
              <a:rPr lang="en-US" dirty="0" smtClean="0"/>
              <a:t> of the same underlying file</a:t>
            </a:r>
          </a:p>
          <a:p>
            <a:pPr lvl="1"/>
            <a:r>
              <a:rPr lang="en-US" dirty="0" smtClean="0"/>
              <a:t>Can be in different directories</a:t>
            </a:r>
          </a:p>
          <a:p>
            <a:r>
              <a:rPr lang="en-US" dirty="0" smtClean="0"/>
              <a:t>Target file will not be marked invalid (deleted) until </a:t>
            </a:r>
            <a:r>
              <a:rPr lang="en-US" dirty="0" err="1" smtClean="0"/>
              <a:t>link_count</a:t>
            </a:r>
            <a:r>
              <a:rPr lang="en-US" dirty="0" smtClean="0"/>
              <a:t> == 0</a:t>
            </a:r>
          </a:p>
          <a:p>
            <a:pPr lvl="1"/>
            <a:r>
              <a:rPr lang="en-US" dirty="0" smtClean="0"/>
              <a:t>This is why POSIX “delete” is called </a:t>
            </a:r>
            <a:r>
              <a:rPr lang="en-US" i="1" dirty="0" smtClean="0"/>
              <a:t>unlink()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Disadvantage of hard links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only unique within a single file system</a:t>
            </a:r>
          </a:p>
          <a:p>
            <a:pPr lvl="1"/>
            <a:r>
              <a:rPr lang="en-US" dirty="0" smtClean="0"/>
              <a:t>Thus, can only point to files in the same partition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49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299568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Soft links </a:t>
            </a:r>
            <a:r>
              <a:rPr lang="en-US" dirty="0" smtClean="0"/>
              <a:t>are special files that include the path to another file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accent1"/>
                </a:solidFill>
              </a:rPr>
              <a:t>symbolic links</a:t>
            </a:r>
          </a:p>
          <a:p>
            <a:pPr lvl="1"/>
            <a:r>
              <a:rPr lang="en-US" dirty="0"/>
              <a:t>On Windows, known as </a:t>
            </a:r>
            <a:r>
              <a:rPr lang="en-US" dirty="0">
                <a:solidFill>
                  <a:schemeClr val="accent1"/>
                </a:solidFill>
              </a:rPr>
              <a:t>shortcuts</a:t>
            </a:r>
          </a:p>
          <a:p>
            <a:pPr lvl="1"/>
            <a:r>
              <a:rPr lang="en-US" dirty="0" smtClean="0"/>
              <a:t>File may be on another partition or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49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Elbow Connector 33"/>
          <p:cNvCxnSpPr>
            <a:stCxn id="58" idx="0"/>
            <a:endCxn id="66" idx="0"/>
          </p:cNvCxnSpPr>
          <p:nvPr/>
        </p:nvCxnSpPr>
        <p:spPr>
          <a:xfrm rot="5400000" flipH="1" flipV="1">
            <a:off x="5660376" y="4165907"/>
            <a:ext cx="12700" cy="2115392"/>
          </a:xfrm>
          <a:prstGeom prst="bentConnector3">
            <a:avLst>
              <a:gd name="adj1" fmla="val 878507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55" idx="0"/>
            <a:endCxn id="63" idx="0"/>
          </p:cNvCxnSpPr>
          <p:nvPr/>
        </p:nvCxnSpPr>
        <p:spPr>
          <a:xfrm rot="5400000" flipH="1" flipV="1">
            <a:off x="4118190" y="4165907"/>
            <a:ext cx="12700" cy="2115392"/>
          </a:xfrm>
          <a:prstGeom prst="bentConnector3">
            <a:avLst>
              <a:gd name="adj1" fmla="val 588358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3" idx="0"/>
            <a:endCxn id="64" idx="0"/>
          </p:cNvCxnSpPr>
          <p:nvPr/>
        </p:nvCxnSpPr>
        <p:spPr>
          <a:xfrm rot="16200000" flipH="1">
            <a:off x="4630081" y="4163737"/>
            <a:ext cx="4339" cy="2115393"/>
          </a:xfrm>
          <a:prstGeom prst="bentConnector3">
            <a:avLst>
              <a:gd name="adj1" fmla="val -2005174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57" idx="0"/>
            <a:endCxn id="65" idx="0"/>
          </p:cNvCxnSpPr>
          <p:nvPr/>
        </p:nvCxnSpPr>
        <p:spPr>
          <a:xfrm rot="5400000" flipH="1" flipV="1">
            <a:off x="5146314" y="4165907"/>
            <a:ext cx="12700" cy="2115392"/>
          </a:xfrm>
          <a:prstGeom prst="bentConnector3">
            <a:avLst>
              <a:gd name="adj1" fmla="val 792537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3582"/>
          </a:xfrm>
        </p:spPr>
        <p:txBody>
          <a:bodyPr/>
          <a:lstStyle/>
          <a:p>
            <a:r>
              <a:rPr lang="en-US" dirty="0" smtClean="0"/>
              <a:t>Soft Link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4" y="2109131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76" y="1413814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152982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43" y="2572314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205" y="2653359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28740" y="2058384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1260" y="3143921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5" idx="3"/>
            <a:endCxn id="7" idx="1"/>
          </p:cNvCxnSpPr>
          <p:nvPr/>
        </p:nvCxnSpPr>
        <p:spPr>
          <a:xfrm flipV="1">
            <a:off x="765891" y="1844811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>
            <a:off x="765891" y="2424120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6" idx="1"/>
          </p:cNvCxnSpPr>
          <p:nvPr/>
        </p:nvCxnSpPr>
        <p:spPr>
          <a:xfrm flipV="1">
            <a:off x="2148620" y="1762673"/>
            <a:ext cx="645256" cy="821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5650" y="2062560"/>
            <a:ext cx="95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</a:t>
            </a:r>
            <a:r>
              <a:rPr lang="en-US" sz="2000" dirty="0" err="1" smtClean="0"/>
              <a:t>y_file</a:t>
            </a:r>
            <a:endParaRPr lang="en-US" sz="2000" dirty="0"/>
          </a:p>
        </p:txBody>
      </p:sp>
      <p:cxnSp>
        <p:nvCxnSpPr>
          <p:cNvPr id="21" name="Elbow Connector 20"/>
          <p:cNvCxnSpPr>
            <a:stCxn id="8" idx="3"/>
            <a:endCxn id="85" idx="1"/>
          </p:cNvCxnSpPr>
          <p:nvPr/>
        </p:nvCxnSpPr>
        <p:spPr>
          <a:xfrm>
            <a:off x="2148620" y="2887303"/>
            <a:ext cx="644117" cy="695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14774" y="3229081"/>
            <a:ext cx="1063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cbw_file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785024" y="1237836"/>
            <a:ext cx="5296623" cy="746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sz="2000" dirty="0" smtClean="0">
                <a:solidFill>
                  <a:schemeClr val="accent3"/>
                </a:solidFill>
              </a:rPr>
              <a:t>[amislove@ativ9 ~] </a:t>
            </a:r>
            <a:r>
              <a:rPr lang="en-US" sz="2000" dirty="0" err="1" smtClean="0"/>
              <a:t>ln</a:t>
            </a:r>
            <a:r>
              <a:rPr lang="en-US" sz="2000" dirty="0" smtClean="0"/>
              <a:t> –s ../</a:t>
            </a:r>
            <a:r>
              <a:rPr lang="en-US" sz="2000" dirty="0" err="1" smtClean="0"/>
              <a:t>cbw</a:t>
            </a:r>
            <a:r>
              <a:rPr lang="en-US" sz="2000" dirty="0" smtClean="0"/>
              <a:t>/</a:t>
            </a:r>
            <a:r>
              <a:rPr lang="en-US" sz="2000" dirty="0" err="1" smtClean="0"/>
              <a:t>my_file</a:t>
            </a:r>
            <a:r>
              <a:rPr lang="en-US" sz="2000" dirty="0" smtClean="0"/>
              <a:t> </a:t>
            </a:r>
            <a:r>
              <a:rPr lang="en-US" sz="2000" dirty="0" err="1" smtClean="0"/>
              <a:t>cbw_file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13342" y="5222647"/>
            <a:ext cx="606819" cy="737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35822" y="4515717"/>
            <a:ext cx="8300096" cy="1642756"/>
            <a:chOff x="445806" y="3645753"/>
            <a:chExt cx="8300096" cy="1642756"/>
          </a:xfrm>
        </p:grpSpPr>
        <p:sp>
          <p:nvSpPr>
            <p:cNvPr id="39" name="Rectangle 38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781394" y="5219804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41" y="5414928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3" y="5414928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92" y="5414928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03" y="5417697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741827" y="5219264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Rectangle 89"/>
          <p:cNvSpPr/>
          <p:nvPr/>
        </p:nvSpPr>
        <p:spPr>
          <a:xfrm>
            <a:off x="983236" y="5219804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1229118" y="5223195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1470527" y="5216911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/>
          <p:cNvSpPr/>
          <p:nvPr/>
        </p:nvSpPr>
        <p:spPr>
          <a:xfrm>
            <a:off x="2021746" y="5216911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/>
          <p:cNvSpPr/>
          <p:nvPr/>
        </p:nvSpPr>
        <p:spPr>
          <a:xfrm>
            <a:off x="2265890" y="522215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2506242" y="5219264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/>
          <p:cNvSpPr/>
          <p:nvPr/>
        </p:nvSpPr>
        <p:spPr>
          <a:xfrm>
            <a:off x="2807073" y="5216911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3317524" y="521926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835198" y="521980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Rectangle 104"/>
          <p:cNvSpPr/>
          <p:nvPr/>
        </p:nvSpPr>
        <p:spPr>
          <a:xfrm>
            <a:off x="4345649" y="522215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3785025" y="2140183"/>
            <a:ext cx="5250894" cy="1530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soft link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it to the current directory</a:t>
            </a:r>
            <a:endParaRPr lang="en-US" dirty="0"/>
          </a:p>
        </p:txBody>
      </p:sp>
      <p:sp>
        <p:nvSpPr>
          <p:cNvPr id="127" name="Down Arrow 126"/>
          <p:cNvSpPr/>
          <p:nvPr/>
        </p:nvSpPr>
        <p:spPr>
          <a:xfrm rot="1969089">
            <a:off x="5792771" y="4751557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2792737" y="2590522"/>
            <a:ext cx="732644" cy="732644"/>
            <a:chOff x="3006916" y="5853256"/>
            <a:chExt cx="780338" cy="780338"/>
          </a:xfrm>
        </p:grpSpPr>
        <p:pic>
          <p:nvPicPr>
            <p:cNvPr id="85" name="Picture 2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916" y="5853256"/>
              <a:ext cx="780338" cy="7803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" descr="D:\Classes\5600\assets\Small-arrow-desktop-shortcut-11280937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8999" r="80313" b="1313"/>
            <a:stretch/>
          </p:blipFill>
          <p:spPr bwMode="auto">
            <a:xfrm>
              <a:off x="3130691" y="6017975"/>
              <a:ext cx="532788" cy="5327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/>
          <p:cNvGrpSpPr/>
          <p:nvPr/>
        </p:nvGrpSpPr>
        <p:grpSpPr>
          <a:xfrm>
            <a:off x="7022726" y="5401156"/>
            <a:ext cx="432319" cy="432319"/>
            <a:chOff x="3006916" y="5853256"/>
            <a:chExt cx="780338" cy="780338"/>
          </a:xfrm>
        </p:grpSpPr>
        <p:pic>
          <p:nvPicPr>
            <p:cNvPr id="93" name="Picture 2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916" y="5853256"/>
              <a:ext cx="780338" cy="7803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" descr="D:\Classes\5600\assets\Small-arrow-desktop-shortcut-11280937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8999" r="80313" b="1313"/>
            <a:stretch/>
          </p:blipFill>
          <p:spPr bwMode="auto">
            <a:xfrm>
              <a:off x="3130691" y="6017975"/>
              <a:ext cx="532788" cy="5327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Rectangle 97"/>
          <p:cNvSpPr/>
          <p:nvPr/>
        </p:nvSpPr>
        <p:spPr>
          <a:xfrm>
            <a:off x="2809813" y="5588743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1778167" y="559128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/>
          <p:cNvSpPr/>
          <p:nvPr/>
        </p:nvSpPr>
        <p:spPr>
          <a:xfrm>
            <a:off x="743210" y="5590020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1" name="Elbow Connector 100"/>
          <p:cNvCxnSpPr>
            <a:stCxn id="98" idx="2"/>
            <a:endCxn id="67" idx="2"/>
          </p:cNvCxnSpPr>
          <p:nvPr/>
        </p:nvCxnSpPr>
        <p:spPr>
          <a:xfrm rot="16200000" flipH="1">
            <a:off x="5147814" y="3876263"/>
            <a:ext cx="3350" cy="4165290"/>
          </a:xfrm>
          <a:prstGeom prst="bentConnector3">
            <a:avLst>
              <a:gd name="adj1" fmla="val 977564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494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127" grpId="0" animBg="1"/>
      <p:bldP spid="98" grpId="0" animBg="1"/>
      <p:bldP spid="99" grpId="0" animBg="1"/>
      <p:bldP spid="10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2513"/>
          </a:xfrm>
        </p:spPr>
        <p:txBody>
          <a:bodyPr/>
          <a:lstStyle/>
          <a:p>
            <a:r>
              <a:rPr lang="en-US" dirty="0" err="1" smtClean="0"/>
              <a:t>ext</a:t>
            </a:r>
            <a:r>
              <a:rPr lang="en-US" dirty="0" smtClean="0"/>
              <a:t>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91" y="893928"/>
            <a:ext cx="8679977" cy="5465928"/>
          </a:xfrm>
        </p:spPr>
        <p:txBody>
          <a:bodyPr>
            <a:normAutofit/>
          </a:bodyPr>
          <a:lstStyle/>
          <a:p>
            <a:r>
              <a:rPr lang="en-US" dirty="0" smtClean="0"/>
              <a:t>The Good – </a:t>
            </a:r>
            <a:r>
              <a:rPr lang="en-US" dirty="0" err="1" smtClean="0"/>
              <a:t>ext</a:t>
            </a:r>
            <a:r>
              <a:rPr lang="en-US" dirty="0" smtClean="0"/>
              <a:t> file system (</a:t>
            </a:r>
            <a:r>
              <a:rPr lang="en-US" dirty="0" err="1" smtClean="0"/>
              <a:t>inodes</a:t>
            </a:r>
            <a:r>
              <a:rPr lang="en-US" dirty="0" smtClean="0"/>
              <a:t>) support:</a:t>
            </a:r>
          </a:p>
          <a:p>
            <a:pPr lvl="1"/>
            <a:r>
              <a:rPr lang="en-US" dirty="0" smtClean="0"/>
              <a:t>All the typical file/directory features</a:t>
            </a:r>
          </a:p>
          <a:p>
            <a:pPr lvl="1"/>
            <a:r>
              <a:rPr lang="en-US" dirty="0" smtClean="0"/>
              <a:t>Hard and soft links</a:t>
            </a:r>
          </a:p>
          <a:p>
            <a:pPr lvl="1"/>
            <a:r>
              <a:rPr lang="en-US" dirty="0" smtClean="0"/>
              <a:t>More performant (less seeking) than FAT</a:t>
            </a:r>
          </a:p>
          <a:p>
            <a:r>
              <a:rPr lang="en-US" dirty="0" smtClean="0"/>
              <a:t>The Bad: poor locality</a:t>
            </a:r>
          </a:p>
          <a:p>
            <a:pPr lvl="1"/>
            <a:r>
              <a:rPr lang="en-US" dirty="0" err="1" smtClean="0"/>
              <a:t>ext</a:t>
            </a:r>
            <a:r>
              <a:rPr lang="en-US" dirty="0" smtClean="0"/>
              <a:t> is optimized for a particular file size distribution</a:t>
            </a:r>
          </a:p>
          <a:p>
            <a:pPr lvl="1"/>
            <a:r>
              <a:rPr lang="en-US" dirty="0" smtClean="0"/>
              <a:t>However, it is not optimized for spinning disks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and associated data are far apart on the disk!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42" y="6080190"/>
            <a:ext cx="606819" cy="5906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5822" y="5395918"/>
            <a:ext cx="8300096" cy="1444932"/>
            <a:chOff x="445806" y="3529441"/>
            <a:chExt cx="8300096" cy="1759068"/>
          </a:xfrm>
        </p:grpSpPr>
        <p:sp>
          <p:nvSpPr>
            <p:cNvPr id="7" name="Rectangle 6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6842" y="3529441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15447" y="3529441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11" y="6180506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800249" y="6086440"/>
            <a:ext cx="514062" cy="2754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Curved Down Arrow 47"/>
          <p:cNvSpPr/>
          <p:nvPr/>
        </p:nvSpPr>
        <p:spPr>
          <a:xfrm>
            <a:off x="2954740" y="5186149"/>
            <a:ext cx="6012323" cy="8325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0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/>
              <a:t>B</a:t>
            </a:r>
            <a:r>
              <a:rPr lang="en-US" sz="4400" dirty="0" smtClean="0"/>
              <a:t>lock Groups (ext2)</a:t>
            </a:r>
          </a:p>
          <a:p>
            <a:r>
              <a:rPr lang="en-US" sz="4400" dirty="0" smtClean="0"/>
              <a:t>Journaling (ext3)</a:t>
            </a:r>
          </a:p>
          <a:p>
            <a:r>
              <a:rPr lang="en-US" sz="4400" dirty="0"/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20519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we’ve moved from FAT to </a:t>
            </a:r>
            <a:r>
              <a:rPr lang="en-US" dirty="0" err="1" smtClean="0"/>
              <a:t>ext</a:t>
            </a:r>
            <a:endParaRPr lang="en-US" dirty="0" smtClean="0"/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imbalanced trees of data blocks</a:t>
            </a:r>
          </a:p>
          <a:p>
            <a:pPr lvl="1"/>
            <a:r>
              <a:rPr lang="en-US" dirty="0" smtClean="0"/>
              <a:t>Optimized for the common case: small files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ext</a:t>
            </a:r>
            <a:r>
              <a:rPr lang="en-US" dirty="0" smtClean="0"/>
              <a:t> has poor locality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far from their corresponding data</a:t>
            </a:r>
          </a:p>
          <a:p>
            <a:pPr lvl="1"/>
            <a:r>
              <a:rPr lang="en-US" dirty="0" smtClean="0"/>
              <a:t>This is going to result in long seeks across the disk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ext</a:t>
            </a:r>
            <a:r>
              <a:rPr lang="en-US" dirty="0" smtClean="0"/>
              <a:t> is prone to fragmentation</a:t>
            </a:r>
          </a:p>
          <a:p>
            <a:pPr lvl="1"/>
            <a:r>
              <a:rPr lang="en-US" dirty="0" err="1" smtClean="0"/>
              <a:t>ext</a:t>
            </a:r>
            <a:r>
              <a:rPr lang="en-US" dirty="0" smtClean="0"/>
              <a:t> chooses the first available blocks for new data</a:t>
            </a:r>
          </a:p>
          <a:p>
            <a:pPr lvl="1"/>
            <a:r>
              <a:rPr lang="en-US" dirty="0" smtClean="0"/>
              <a:t>No attempt is made to keep the blocks of a file contiguous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3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File System (FFS)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FFS developed at Berkeley in 1984</a:t>
            </a:r>
          </a:p>
          <a:p>
            <a:pPr lvl="1"/>
            <a:r>
              <a:rPr lang="en-US" dirty="0" smtClean="0"/>
              <a:t>First attempt at a </a:t>
            </a:r>
            <a:r>
              <a:rPr lang="en-US" dirty="0" smtClean="0">
                <a:solidFill>
                  <a:schemeClr val="accent1"/>
                </a:solidFill>
              </a:rPr>
              <a:t>disk aware</a:t>
            </a:r>
            <a:r>
              <a:rPr lang="en-US" dirty="0" smtClean="0"/>
              <a:t> file system</a:t>
            </a:r>
          </a:p>
          <a:p>
            <a:pPr lvl="1"/>
            <a:r>
              <a:rPr lang="en-US" dirty="0" smtClean="0"/>
              <a:t>i.e. optimized for performance on spinning disks</a:t>
            </a:r>
          </a:p>
          <a:p>
            <a:r>
              <a:rPr lang="en-US" dirty="0" smtClean="0"/>
              <a:t>Observation: processes tend to access files that are in the same (or close) directories</a:t>
            </a:r>
          </a:p>
          <a:p>
            <a:pPr lvl="1"/>
            <a:r>
              <a:rPr lang="en-US" dirty="0" smtClean="0"/>
              <a:t>Spatial locality</a:t>
            </a:r>
          </a:p>
          <a:p>
            <a:r>
              <a:rPr lang="en-US" dirty="0" smtClean="0"/>
              <a:t>Key idea: place groups of directories and their files into </a:t>
            </a:r>
            <a:r>
              <a:rPr lang="en-US" dirty="0" smtClean="0">
                <a:solidFill>
                  <a:schemeClr val="accent1"/>
                </a:solidFill>
              </a:rPr>
              <a:t>cylinder groups</a:t>
            </a:r>
          </a:p>
          <a:p>
            <a:pPr lvl="1"/>
            <a:r>
              <a:rPr lang="en-US" dirty="0" smtClean="0"/>
              <a:t>Introduced into ext2, called </a:t>
            </a:r>
            <a:r>
              <a:rPr lang="en-US" dirty="0" smtClean="0">
                <a:solidFill>
                  <a:schemeClr val="accent1"/>
                </a:solidFill>
              </a:rPr>
              <a:t>block groups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01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3220" y="6028034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43873" y="3699859"/>
            <a:ext cx="8667432" cy="1649142"/>
            <a:chOff x="128550" y="3277700"/>
            <a:chExt cx="8667432" cy="1649142"/>
          </a:xfrm>
        </p:grpSpPr>
        <p:sp>
          <p:nvSpPr>
            <p:cNvPr id="57" name="Rectangle 56"/>
            <p:cNvSpPr/>
            <p:nvPr/>
          </p:nvSpPr>
          <p:spPr>
            <a:xfrm>
              <a:off x="128550" y="3277700"/>
              <a:ext cx="8667432" cy="1649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3235" y="3306222"/>
              <a:ext cx="8300096" cy="1444932"/>
              <a:chOff x="445806" y="3529441"/>
              <a:chExt cx="8300096" cy="17590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5806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2982" y="4353639"/>
                <a:ext cx="232012" cy="3684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40158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87335" y="435363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5806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2982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40158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87335" y="4722129"/>
                <a:ext cx="232012" cy="3684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83038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30214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77390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24567" y="435363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83038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30214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77390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24567" y="4722129"/>
                <a:ext cx="232012" cy="368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513447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27509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41571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055633" y="435363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3447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27509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1571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55633" y="4722129"/>
                <a:ext cx="514062" cy="36849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28839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42901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656963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1025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85087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03716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717778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231840" y="4353639"/>
                <a:ext cx="514062" cy="7369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66842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Inode</a:t>
                </a:r>
                <a:endParaRPr lang="en-US" sz="2000" b="1" dirty="0" smtClean="0"/>
              </a:p>
              <a:p>
                <a:pPr algn="ctr"/>
                <a:r>
                  <a:rPr lang="en-US" sz="2000" b="1" dirty="0" smtClean="0"/>
                  <a:t>Bitmap</a:t>
                </a:r>
                <a:endParaRPr lang="en-US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15447" y="3529441"/>
                <a:ext cx="9525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Data</a:t>
                </a:r>
              </a:p>
              <a:p>
                <a:pPr algn="ctr"/>
                <a:r>
                  <a:rPr lang="en-US" sz="2000" b="1" dirty="0" smtClean="0"/>
                  <a:t>Bitmap</a:t>
                </a:r>
                <a:endParaRPr lang="en-US" sz="2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091768" y="3799641"/>
                <a:ext cx="8996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err="1" smtClean="0"/>
                  <a:t>Inodes</a:t>
                </a:r>
                <a:endParaRPr lang="en-US" sz="2000" b="1" dirty="0" smtClean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75410" y="3799641"/>
                <a:ext cx="1416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Data Blocks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1455742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83875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596993" y="3691721"/>
                <a:ext cx="0" cy="1596788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/>
          <p:cNvSpPr/>
          <p:nvPr/>
        </p:nvSpPr>
        <p:spPr>
          <a:xfrm>
            <a:off x="1768794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00358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29953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165687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4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310391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46125" y="6028034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6</a:t>
            </a:r>
            <a:endParaRPr lang="en-US" dirty="0"/>
          </a:p>
        </p:txBody>
      </p:sp>
      <p:sp>
        <p:nvSpPr>
          <p:cNvPr id="58" name="Trapezoid 57"/>
          <p:cNvSpPr/>
          <p:nvPr/>
        </p:nvSpPr>
        <p:spPr>
          <a:xfrm rot="10800000">
            <a:off x="284611" y="5349001"/>
            <a:ext cx="8626693" cy="655092"/>
          </a:xfrm>
          <a:prstGeom prst="trapezoid">
            <a:avLst>
              <a:gd name="adj" fmla="val 583333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>
            <a:normAutofit/>
          </a:bodyPr>
          <a:lstStyle/>
          <a:p>
            <a:r>
              <a:rPr lang="en-US" dirty="0" smtClean="0"/>
              <a:t>Block Groups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38834" y="900751"/>
            <a:ext cx="8679977" cy="2715905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ext</a:t>
            </a:r>
            <a:r>
              <a:rPr lang="en-US" dirty="0" smtClean="0"/>
              <a:t>, there is a single set of key data structures</a:t>
            </a:r>
          </a:p>
          <a:p>
            <a:pPr lvl="1"/>
            <a:r>
              <a:rPr lang="en-US" dirty="0" smtClean="0"/>
              <a:t>One data bitmap, one </a:t>
            </a:r>
            <a:r>
              <a:rPr lang="en-US" dirty="0" err="1" smtClean="0"/>
              <a:t>inode</a:t>
            </a:r>
            <a:r>
              <a:rPr lang="en-US" dirty="0" smtClean="0"/>
              <a:t> bitmap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inode</a:t>
            </a:r>
            <a:r>
              <a:rPr lang="en-US" dirty="0" smtClean="0"/>
              <a:t> table, one array of data blocks</a:t>
            </a:r>
          </a:p>
          <a:p>
            <a:r>
              <a:rPr lang="en-US" dirty="0" smtClean="0"/>
              <a:t>In ext2, each block group contains its own key data structures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72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C-SCAN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/>
          <a:lstStyle/>
          <a:p>
            <a:r>
              <a:rPr lang="en-US" dirty="0" smtClean="0"/>
              <a:t>Like SCAN, but only service requests in one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382 cylinders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6" t="17884" r="925" b="3609"/>
          <a:stretch/>
        </p:blipFill>
        <p:spPr bwMode="auto">
          <a:xfrm>
            <a:off x="2885494" y="2405558"/>
            <a:ext cx="5992375" cy="358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590" y="2988859"/>
            <a:ext cx="4060210" cy="174009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82286" y="5188423"/>
            <a:ext cx="5404514" cy="215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36542" y="5584209"/>
            <a:ext cx="1089548" cy="50269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02759" y="3343701"/>
            <a:ext cx="2497540" cy="22928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fairer than SCAN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007290" y="3343700"/>
            <a:ext cx="2497540" cy="2292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worse performance than SCAN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312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153236"/>
          </a:xfrm>
        </p:spPr>
        <p:txBody>
          <a:bodyPr/>
          <a:lstStyle/>
          <a:p>
            <a:r>
              <a:rPr lang="en-US" dirty="0" smtClean="0"/>
              <a:t>ext2 attempts to keep related files and directories within the same block group</a:t>
            </a:r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359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83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50175" y="334547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pic>
        <p:nvPicPr>
          <p:cNvPr id="1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54" y="28324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90651" y="3345477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57460" y="3147430"/>
            <a:ext cx="72309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74731" y="3147430"/>
            <a:ext cx="75275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7684" y="3345477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pic>
        <p:nvPicPr>
          <p:cNvPr id="21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98" y="2871447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65" y="3049991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65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10" idx="3"/>
            <a:endCxn id="6" idx="1"/>
          </p:cNvCxnSpPr>
          <p:nvPr/>
        </p:nvCxnSpPr>
        <p:spPr>
          <a:xfrm flipV="1">
            <a:off x="6210531" y="2945864"/>
            <a:ext cx="660828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21" idx="1"/>
          </p:cNvCxnSpPr>
          <p:nvPr/>
        </p:nvCxnSpPr>
        <p:spPr>
          <a:xfrm>
            <a:off x="6210531" y="3147431"/>
            <a:ext cx="881467" cy="195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22" idx="1"/>
          </p:cNvCxnSpPr>
          <p:nvPr/>
        </p:nvCxnSpPr>
        <p:spPr>
          <a:xfrm>
            <a:off x="6210531" y="3147431"/>
            <a:ext cx="1139834" cy="1980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23" idx="1"/>
          </p:cNvCxnSpPr>
          <p:nvPr/>
        </p:nvCxnSpPr>
        <p:spPr>
          <a:xfrm>
            <a:off x="6210531" y="3147431"/>
            <a:ext cx="1292234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1"/>
            <a:endCxn id="39" idx="3"/>
          </p:cNvCxnSpPr>
          <p:nvPr/>
        </p:nvCxnSpPr>
        <p:spPr>
          <a:xfrm flipH="1">
            <a:off x="2309361" y="3147431"/>
            <a:ext cx="535393" cy="3981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1"/>
            <a:endCxn id="36" idx="3"/>
          </p:cNvCxnSpPr>
          <p:nvPr/>
        </p:nvCxnSpPr>
        <p:spPr>
          <a:xfrm flipH="1" flipV="1">
            <a:off x="1514182" y="2945864"/>
            <a:ext cx="1330572" cy="201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  <a:endCxn id="38" idx="3"/>
          </p:cNvCxnSpPr>
          <p:nvPr/>
        </p:nvCxnSpPr>
        <p:spPr>
          <a:xfrm flipH="1">
            <a:off x="2013875" y="3147431"/>
            <a:ext cx="830879" cy="1990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1"/>
            <a:endCxn id="37" idx="3"/>
          </p:cNvCxnSpPr>
          <p:nvPr/>
        </p:nvCxnSpPr>
        <p:spPr>
          <a:xfrm flipH="1" flipV="1">
            <a:off x="1718389" y="3125818"/>
            <a:ext cx="1126365" cy="216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0" y="2650378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17" y="2830332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03" y="3050995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89" y="3250046"/>
            <a:ext cx="590972" cy="5909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971577" y="5790662"/>
            <a:ext cx="606819" cy="6385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607151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738715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68310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004044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48748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5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284482" y="5790662"/>
            <a:ext cx="1135734" cy="638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Group 6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4748275" y="4456000"/>
            <a:ext cx="3938523" cy="613688"/>
            <a:chOff x="4748275" y="4244456"/>
            <a:chExt cx="3938523" cy="613688"/>
          </a:xfrm>
        </p:grpSpPr>
        <p:sp>
          <p:nvSpPr>
            <p:cNvPr id="72" name="Rectangle 71"/>
            <p:cNvSpPr/>
            <p:nvPr/>
          </p:nvSpPr>
          <p:spPr>
            <a:xfrm>
              <a:off x="4748275" y="4244456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947603" y="4396214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72566" y="4396214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14243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28305" y="4396214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42367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56429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70491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84553" y="4396214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74" name="Trapezoid 73"/>
          <p:cNvSpPr/>
          <p:nvPr/>
        </p:nvSpPr>
        <p:spPr>
          <a:xfrm rot="10800000">
            <a:off x="205755" y="5076964"/>
            <a:ext cx="3938523" cy="686401"/>
          </a:xfrm>
          <a:prstGeom prst="trapezoid">
            <a:avLst>
              <a:gd name="adj" fmla="val 201942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205757" y="4456001"/>
            <a:ext cx="3938523" cy="613688"/>
            <a:chOff x="205757" y="4244457"/>
            <a:chExt cx="3938523" cy="613688"/>
          </a:xfrm>
        </p:grpSpPr>
        <p:sp>
          <p:nvSpPr>
            <p:cNvPr id="75" name="Rectangle 74"/>
            <p:cNvSpPr/>
            <p:nvPr/>
          </p:nvSpPr>
          <p:spPr>
            <a:xfrm>
              <a:off x="205757" y="4244457"/>
              <a:ext cx="3938523" cy="61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5085" y="4396215"/>
              <a:ext cx="232012" cy="3026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30048" y="4396215"/>
              <a:ext cx="232012" cy="302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71725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85787" y="4396215"/>
              <a:ext cx="514062" cy="3026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99849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13911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27973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2035" y="4396215"/>
              <a:ext cx="514062" cy="3026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630048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1899849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38653" y="2504368"/>
            <a:ext cx="3244401" cy="15967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6408454" y="3937383"/>
            <a:ext cx="618163" cy="75062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apezoid 89"/>
          <p:cNvSpPr/>
          <p:nvPr/>
        </p:nvSpPr>
        <p:spPr>
          <a:xfrm rot="10800000">
            <a:off x="4748274" y="5076965"/>
            <a:ext cx="3938523" cy="686401"/>
          </a:xfrm>
          <a:prstGeom prst="trapezoid">
            <a:avLst>
              <a:gd name="adj" fmla="val 20393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92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– ext2 supports:</a:t>
            </a:r>
          </a:p>
          <a:p>
            <a:pPr lvl="1"/>
            <a:r>
              <a:rPr lang="en-US" dirty="0" smtClean="0"/>
              <a:t>All the features of </a:t>
            </a:r>
            <a:r>
              <a:rPr lang="en-US" dirty="0" err="1" smtClean="0"/>
              <a:t>ext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with even better performance (because of increased spatial locality)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Large files must cross block groups</a:t>
            </a:r>
          </a:p>
          <a:p>
            <a:pPr lvl="1"/>
            <a:r>
              <a:rPr lang="en-US" dirty="0" smtClean="0"/>
              <a:t>As the file system becomes more complex, the chance of file system </a:t>
            </a:r>
            <a:r>
              <a:rPr lang="en-US" dirty="0" smtClean="0">
                <a:solidFill>
                  <a:schemeClr val="accent1"/>
                </a:solidFill>
              </a:rPr>
              <a:t>corruption</a:t>
            </a:r>
            <a:r>
              <a:rPr lang="en-US" dirty="0" smtClean="0"/>
              <a:t> grows</a:t>
            </a:r>
          </a:p>
          <a:p>
            <a:pPr lvl="2"/>
            <a:r>
              <a:rPr lang="en-US" dirty="0" smtClean="0"/>
              <a:t>E.g. invalid </a:t>
            </a:r>
            <a:r>
              <a:rPr lang="en-US" dirty="0" err="1" smtClean="0"/>
              <a:t>inodes</a:t>
            </a:r>
            <a:r>
              <a:rPr lang="en-US" dirty="0" smtClean="0"/>
              <a:t>, incorrect directory entries,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26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 Groups (ext2)</a:t>
            </a:r>
          </a:p>
          <a:p>
            <a:r>
              <a:rPr lang="en-US" sz="4400" dirty="0" smtClean="0"/>
              <a:t>Journaling (ext3)</a:t>
            </a:r>
          </a:p>
          <a:p>
            <a:r>
              <a:rPr lang="en-US" sz="4400" dirty="0"/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9379" cy="5018964"/>
          </a:xfrm>
        </p:spPr>
        <p:txBody>
          <a:bodyPr/>
          <a:lstStyle/>
          <a:p>
            <a:r>
              <a:rPr lang="en-US" dirty="0" smtClean="0"/>
              <a:t>At this point, we have a full featured file system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Fine-grained data allocation</a:t>
            </a:r>
          </a:p>
          <a:p>
            <a:pPr lvl="1"/>
            <a:r>
              <a:rPr lang="en-US" dirty="0" smtClean="0"/>
              <a:t>Hard/soft links</a:t>
            </a:r>
          </a:p>
          <a:p>
            <a:r>
              <a:rPr lang="en-US" dirty="0" smtClean="0"/>
              <a:t>File system is optimized for spinning disks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 are optimized for small files</a:t>
            </a:r>
          </a:p>
          <a:p>
            <a:pPr lvl="1"/>
            <a:r>
              <a:rPr lang="en-US" dirty="0" smtClean="0"/>
              <a:t>Block groups improve locality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Consistency and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21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191"/>
          </a:xfrm>
        </p:spPr>
        <p:txBody>
          <a:bodyPr>
            <a:normAutofit/>
          </a:bodyPr>
          <a:lstStyle/>
          <a:p>
            <a:r>
              <a:rPr lang="en-US" dirty="0" smtClean="0"/>
              <a:t>Many operations results in multiple, independent writes to the file system</a:t>
            </a:r>
          </a:p>
          <a:p>
            <a:pPr lvl="1"/>
            <a:r>
              <a:rPr lang="en-US" dirty="0" smtClean="0"/>
              <a:t>Example: append a block to an existing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the free data bitmap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the </a:t>
            </a:r>
            <a:r>
              <a:rPr lang="en-US" dirty="0" err="1" smtClean="0"/>
              <a:t>inode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the user data</a:t>
            </a:r>
          </a:p>
          <a:p>
            <a:pPr marL="571500" indent="-514350"/>
            <a:r>
              <a:rPr lang="en-US" dirty="0" smtClean="0"/>
              <a:t>What happens if the computer crashes in the middle of this process?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6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42" y="0"/>
            <a:ext cx="8229600" cy="1143000"/>
          </a:xfrm>
        </p:spPr>
        <p:txBody>
          <a:bodyPr/>
          <a:lstStyle/>
          <a:p>
            <a:r>
              <a:rPr lang="en-US" dirty="0" smtClean="0"/>
              <a:t>File Append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115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45806" y="3645753"/>
            <a:ext cx="8300096" cy="1642756"/>
            <a:chOff x="445806" y="3645753"/>
            <a:chExt cx="8300096" cy="1642756"/>
          </a:xfrm>
        </p:grpSpPr>
        <p:sp>
          <p:nvSpPr>
            <p:cNvPr id="5" name="Rectangle 4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ular Callout 44"/>
          <p:cNvSpPr/>
          <p:nvPr/>
        </p:nvSpPr>
        <p:spPr>
          <a:xfrm>
            <a:off x="134185" y="1132762"/>
            <a:ext cx="2472520" cy="2442949"/>
          </a:xfrm>
          <a:prstGeom prst="wedgeRectCallout">
            <a:avLst>
              <a:gd name="adj1" fmla="val 72451"/>
              <a:gd name="adj2" fmla="val 71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87488" algn="l"/>
              </a:tabLst>
            </a:pPr>
            <a:r>
              <a:rPr lang="en-US" sz="2000" dirty="0" smtClean="0"/>
              <a:t>owner:	</a:t>
            </a:r>
            <a:r>
              <a:rPr lang="en-US" sz="2000" dirty="0" err="1" smtClean="0"/>
              <a:t>christo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permissions:	</a:t>
            </a:r>
            <a:r>
              <a:rPr lang="en-US" sz="2000" dirty="0" err="1" smtClean="0"/>
              <a:t>rw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size:	1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4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null</a:t>
            </a:r>
          </a:p>
          <a:p>
            <a:pPr>
              <a:tabLst>
                <a:tab pos="1487488" algn="l"/>
              </a:tabLst>
            </a:pPr>
            <a:r>
              <a:rPr lang="en-US" sz="2000" dirty="0"/>
              <a:t>pointer:	null 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/>
              <a:t>pointer:	</a:t>
            </a:r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46" name="Rectangular Callout 45"/>
          <p:cNvSpPr/>
          <p:nvPr/>
        </p:nvSpPr>
        <p:spPr>
          <a:xfrm>
            <a:off x="2280413" y="5433034"/>
            <a:ext cx="1518189" cy="1199778"/>
          </a:xfrm>
          <a:prstGeom prst="wedgeRectCallout">
            <a:avLst>
              <a:gd name="adj1" fmla="val 8516"/>
              <a:gd name="adj2" fmla="val -100652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</a:t>
            </a:r>
            <a:r>
              <a:rPr lang="en-US" sz="2400" dirty="0" err="1" smtClean="0"/>
              <a:t>inode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3027508" y="435363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03716" y="4353639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6314849" y="5433034"/>
            <a:ext cx="1518189" cy="1199778"/>
          </a:xfrm>
          <a:prstGeom prst="wedgeRectCallout">
            <a:avLst>
              <a:gd name="adj1" fmla="val 31888"/>
              <a:gd name="adj2" fmla="val -82451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the data</a:t>
            </a:r>
            <a:endParaRPr lang="en-US" sz="2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134185" y="1132761"/>
            <a:ext cx="2472520" cy="2442949"/>
          </a:xfrm>
          <a:prstGeom prst="wedgeRectCallout">
            <a:avLst>
              <a:gd name="adj1" fmla="val 71898"/>
              <a:gd name="adj2" fmla="val 7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87488" algn="l"/>
              </a:tabLst>
            </a:pPr>
            <a:r>
              <a:rPr lang="en-US" sz="2000" dirty="0" smtClean="0"/>
              <a:t>owner:	</a:t>
            </a:r>
            <a:r>
              <a:rPr lang="en-US" sz="2000" dirty="0" err="1" smtClean="0"/>
              <a:t>christo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permissions:	</a:t>
            </a:r>
            <a:r>
              <a:rPr lang="en-US" sz="2000" dirty="0" err="1" smtClean="0"/>
              <a:t>rw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size:	2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4</a:t>
            </a:r>
          </a:p>
          <a:p>
            <a:pPr>
              <a:tabLst>
                <a:tab pos="1487488" algn="l"/>
              </a:tabLst>
            </a:pPr>
            <a:r>
              <a:rPr lang="en-US" sz="2000" dirty="0" smtClean="0"/>
              <a:t>pointer:	5</a:t>
            </a:r>
          </a:p>
          <a:p>
            <a:pPr>
              <a:tabLst>
                <a:tab pos="1487488" algn="l"/>
              </a:tabLst>
            </a:pPr>
            <a:r>
              <a:rPr lang="en-US" sz="2000" dirty="0"/>
              <a:t>pointer:	null </a:t>
            </a:r>
            <a:endParaRPr lang="en-US" sz="2000" dirty="0" smtClean="0"/>
          </a:p>
          <a:p>
            <a:pPr>
              <a:tabLst>
                <a:tab pos="1487488" algn="l"/>
              </a:tabLst>
            </a:pPr>
            <a:r>
              <a:rPr lang="en-US" sz="2000" dirty="0"/>
              <a:t>pointer:	</a:t>
            </a:r>
            <a:r>
              <a:rPr lang="en-US" sz="2000" dirty="0" smtClean="0"/>
              <a:t>null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>
          <a:xfrm>
            <a:off x="1731730" y="472212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ular Callout 47"/>
          <p:cNvSpPr/>
          <p:nvPr/>
        </p:nvSpPr>
        <p:spPr>
          <a:xfrm>
            <a:off x="212025" y="5433034"/>
            <a:ext cx="1518189" cy="1199778"/>
          </a:xfrm>
          <a:prstGeom prst="wedgeRectCallout">
            <a:avLst>
              <a:gd name="adj1" fmla="val 56160"/>
              <a:gd name="adj2" fmla="val -83589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data bitmap</a:t>
            </a:r>
            <a:endParaRPr lang="en-US" sz="2400" dirty="0"/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3270114" y="1204411"/>
            <a:ext cx="5578158" cy="229965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These three operations can potentially be done in any order</a:t>
            </a:r>
          </a:p>
          <a:p>
            <a:r>
              <a:rPr lang="en-US" sz="3000" dirty="0" smtClean="0"/>
              <a:t>… but the system can crash at any time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14185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49" grpId="0" animBg="1"/>
      <p:bldP spid="52" grpId="0" animBg="1"/>
      <p:bldP spid="53" grpId="0" animBg="1"/>
      <p:bldP spid="48" grpId="0" animBg="1"/>
      <p:bldP spid="54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840" y="67746"/>
            <a:ext cx="8300096" cy="1642756"/>
            <a:chOff x="445806" y="3645753"/>
            <a:chExt cx="8300096" cy="1642756"/>
          </a:xfrm>
        </p:grpSpPr>
        <p:sp>
          <p:nvSpPr>
            <p:cNvPr id="6" name="Rectangle 5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7224750" y="775632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6802407" y="1690645"/>
            <a:ext cx="2176075" cy="571981"/>
          </a:xfrm>
          <a:prstGeom prst="wedgeRectCallout">
            <a:avLst>
              <a:gd name="adj1" fmla="val -20167"/>
              <a:gd name="adj2" fmla="val -89609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the data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832610" y="461721"/>
            <a:ext cx="1175029" cy="1111901"/>
            <a:chOff x="2524837" y="1074860"/>
            <a:chExt cx="1105469" cy="1091820"/>
          </a:xfrm>
        </p:grpSpPr>
        <p:sp>
          <p:nvSpPr>
            <p:cNvPr id="52" name="Isosceles Triangle 51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ghtning Bolt 52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Rectangular Callout 53"/>
          <p:cNvSpPr/>
          <p:nvPr/>
        </p:nvSpPr>
        <p:spPr>
          <a:xfrm>
            <a:off x="111220" y="1690645"/>
            <a:ext cx="6494295" cy="571981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file system is consistent, but the data is lost</a:t>
            </a:r>
            <a:endParaRPr lang="en-US" sz="24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66841" y="2554573"/>
            <a:ext cx="8300096" cy="1105839"/>
            <a:chOff x="445806" y="4182670"/>
            <a:chExt cx="8300096" cy="1105839"/>
          </a:xfrm>
        </p:grpSpPr>
        <p:sp>
          <p:nvSpPr>
            <p:cNvPr id="102" name="Rectangle 101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ular Callout 145"/>
          <p:cNvSpPr/>
          <p:nvPr/>
        </p:nvSpPr>
        <p:spPr>
          <a:xfrm>
            <a:off x="2926209" y="3703376"/>
            <a:ext cx="60176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</a:t>
            </a:r>
            <a:r>
              <a:rPr lang="en-US" sz="2400" dirty="0" err="1" smtClean="0"/>
              <a:t>inode</a:t>
            </a:r>
            <a:r>
              <a:rPr lang="en-US" sz="2400" dirty="0" smtClean="0"/>
              <a:t> points to garbage data, and file system is inconsistent (data bitmap vs. </a:t>
            </a:r>
            <a:r>
              <a:rPr lang="en-US" sz="2400" dirty="0" err="1" smtClean="0"/>
              <a:t>inode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3826461" y="2426294"/>
            <a:ext cx="1175029" cy="1111901"/>
            <a:chOff x="2524837" y="1074860"/>
            <a:chExt cx="1105469" cy="1091820"/>
          </a:xfrm>
        </p:grpSpPr>
        <p:sp>
          <p:nvSpPr>
            <p:cNvPr id="204" name="Isosceles Triangle 203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Lightning Bolt 204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8" name="Rectangle 247"/>
          <p:cNvSpPr/>
          <p:nvPr/>
        </p:nvSpPr>
        <p:spPr>
          <a:xfrm>
            <a:off x="3048542" y="272535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466841" y="4798087"/>
            <a:ext cx="8300096" cy="1105839"/>
            <a:chOff x="445806" y="4182670"/>
            <a:chExt cx="8300096" cy="1105839"/>
          </a:xfrm>
        </p:grpSpPr>
        <p:sp>
          <p:nvSpPr>
            <p:cNvPr id="250" name="Rectangle 249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282" name="Straight Connector 281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Rectangular Callout 285"/>
          <p:cNvSpPr/>
          <p:nvPr/>
        </p:nvSpPr>
        <p:spPr>
          <a:xfrm>
            <a:off x="2926209" y="5946890"/>
            <a:ext cx="60176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space leakage, and file system is inconsistent (data bitmap vs. </a:t>
            </a:r>
            <a:r>
              <a:rPr lang="en-US" sz="2400" dirty="0" err="1" smtClean="0"/>
              <a:t>inode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3826461" y="4669808"/>
            <a:ext cx="1175029" cy="1111901"/>
            <a:chOff x="2524837" y="1074860"/>
            <a:chExt cx="1105469" cy="1091820"/>
          </a:xfrm>
        </p:grpSpPr>
        <p:sp>
          <p:nvSpPr>
            <p:cNvPr id="288" name="Isosceles Triangle 28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Lightning Bolt 288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1766413" y="533754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5" name="Rectangular Callout 284"/>
          <p:cNvSpPr/>
          <p:nvPr/>
        </p:nvSpPr>
        <p:spPr>
          <a:xfrm>
            <a:off x="111221" y="5946890"/>
            <a:ext cx="2003210" cy="820853"/>
          </a:xfrm>
          <a:prstGeom prst="wedgeRectCallout">
            <a:avLst>
              <a:gd name="adj1" fmla="val 38191"/>
              <a:gd name="adj2" fmla="val -81538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data bitmap</a:t>
            </a:r>
            <a:endParaRPr lang="en-US" sz="2400" dirty="0"/>
          </a:p>
        </p:txBody>
      </p:sp>
      <p:sp>
        <p:nvSpPr>
          <p:cNvPr id="142" name="Rectangular Callout 141"/>
          <p:cNvSpPr/>
          <p:nvPr/>
        </p:nvSpPr>
        <p:spPr>
          <a:xfrm>
            <a:off x="111220" y="3806531"/>
            <a:ext cx="2459325" cy="474856"/>
          </a:xfrm>
          <a:prstGeom prst="wedgeRectCallout">
            <a:avLst>
              <a:gd name="adj1" fmla="val 73618"/>
              <a:gd name="adj2" fmla="val -204573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</a:t>
            </a:r>
            <a:r>
              <a:rPr lang="en-US" sz="2400" dirty="0" err="1" smtClean="0"/>
              <a:t>inode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662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4" grpId="0" animBg="1"/>
      <p:bldP spid="146" grpId="0" animBg="1"/>
      <p:bldP spid="248" grpId="0" animBg="1"/>
      <p:bldP spid="286" grpId="0" animBg="1"/>
      <p:bldP spid="291" grpId="0" animBg="1"/>
      <p:bldP spid="285" grpId="0" animBg="1"/>
      <p:bldP spid="14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840" y="67746"/>
            <a:ext cx="8300096" cy="1642756"/>
            <a:chOff x="445806" y="3645753"/>
            <a:chExt cx="8300096" cy="1642756"/>
          </a:xfrm>
        </p:grpSpPr>
        <p:sp>
          <p:nvSpPr>
            <p:cNvPr id="6" name="Rectangle 5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224750" y="775632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32610" y="461721"/>
            <a:ext cx="1175029" cy="1111901"/>
            <a:chOff x="2524837" y="1074860"/>
            <a:chExt cx="1105469" cy="1091820"/>
          </a:xfrm>
        </p:grpSpPr>
        <p:sp>
          <p:nvSpPr>
            <p:cNvPr id="48" name="Isosceles Triangle 4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ghtning Bolt 48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ular Callout 49"/>
          <p:cNvSpPr/>
          <p:nvPr/>
        </p:nvSpPr>
        <p:spPr>
          <a:xfrm>
            <a:off x="714017" y="1690644"/>
            <a:ext cx="7795889" cy="571981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</a:t>
            </a:r>
            <a:r>
              <a:rPr lang="en-US" sz="2400" dirty="0" err="1" smtClean="0"/>
              <a:t>inode</a:t>
            </a:r>
            <a:r>
              <a:rPr lang="en-US" sz="2400" dirty="0" smtClean="0"/>
              <a:t> points to data, but file system is inconsistent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66841" y="2554573"/>
            <a:ext cx="8300096" cy="1105839"/>
            <a:chOff x="445806" y="4182670"/>
            <a:chExt cx="8300096" cy="1105839"/>
          </a:xfrm>
        </p:grpSpPr>
        <p:sp>
          <p:nvSpPr>
            <p:cNvPr id="52" name="Rectangle 51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ular Callout 86"/>
          <p:cNvSpPr/>
          <p:nvPr/>
        </p:nvSpPr>
        <p:spPr>
          <a:xfrm>
            <a:off x="1307228" y="3703376"/>
            <a:ext cx="6438940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file system is inconsistent, and the data is useless since it’s not associated with an </a:t>
            </a:r>
            <a:r>
              <a:rPr lang="en-US" sz="2400" dirty="0" err="1" smtClean="0"/>
              <a:t>inode</a:t>
            </a:r>
            <a:endParaRPr lang="en-US" sz="24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3826461" y="2426294"/>
            <a:ext cx="1175029" cy="1111901"/>
            <a:chOff x="2524837" y="1074860"/>
            <a:chExt cx="1105469" cy="1091820"/>
          </a:xfrm>
        </p:grpSpPr>
        <p:sp>
          <p:nvSpPr>
            <p:cNvPr id="89" name="Isosceles Triangle 8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ightning Bolt 8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6841" y="4798087"/>
            <a:ext cx="8300096" cy="1105839"/>
            <a:chOff x="445806" y="4182670"/>
            <a:chExt cx="8300096" cy="1105839"/>
          </a:xfrm>
        </p:grpSpPr>
        <p:sp>
          <p:nvSpPr>
            <p:cNvPr id="93" name="Rectangle 9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455742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483875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596993" y="4182670"/>
              <a:ext cx="0" cy="110583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ular Callout 127"/>
          <p:cNvSpPr/>
          <p:nvPr/>
        </p:nvSpPr>
        <p:spPr>
          <a:xfrm>
            <a:off x="1307229" y="5946890"/>
            <a:ext cx="6431584" cy="820854"/>
          </a:xfrm>
          <a:prstGeom prst="wedgeRectCallout">
            <a:avLst>
              <a:gd name="adj1" fmla="val 20053"/>
              <a:gd name="adj2" fmla="val -1773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Result: file system is consistent, but the </a:t>
            </a:r>
            <a:r>
              <a:rPr lang="en-US" sz="2400" dirty="0" err="1" smtClean="0"/>
              <a:t>inode</a:t>
            </a:r>
            <a:r>
              <a:rPr lang="en-US" sz="2400" dirty="0" smtClean="0"/>
              <a:t> points to garbage data</a:t>
            </a:r>
            <a:endParaRPr lang="en-US" sz="24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826461" y="4669808"/>
            <a:ext cx="1175029" cy="1111901"/>
            <a:chOff x="2524837" y="1074860"/>
            <a:chExt cx="1105469" cy="1091820"/>
          </a:xfrm>
        </p:grpSpPr>
        <p:sp>
          <p:nvSpPr>
            <p:cNvPr id="130" name="Isosceles Triangle 129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Lightning Bolt 130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766413" y="533754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7" name="Rectangle 136"/>
          <p:cNvSpPr/>
          <p:nvPr/>
        </p:nvSpPr>
        <p:spPr>
          <a:xfrm>
            <a:off x="3048542" y="775632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232106" y="2724353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60249" y="308601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3048542" y="496905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743200" y="393599"/>
            <a:ext cx="369602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663148" y="393599"/>
            <a:ext cx="356047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65474" y="2426294"/>
            <a:ext cx="9892" cy="72606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661404" y="2426294"/>
            <a:ext cx="356047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743200" y="4638502"/>
            <a:ext cx="369602" cy="45628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865474" y="4693191"/>
            <a:ext cx="9892" cy="726069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36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87" grpId="0" animBg="1"/>
      <p:bldP spid="128" grpId="0" animBg="1"/>
      <p:bldP spid="132" grpId="0" animBg="1"/>
      <p:bldP spid="137" grpId="0" animBg="1"/>
      <p:bldP spid="138" grpId="0" animBg="1"/>
      <p:bldP spid="139" grpId="0" animBg="1"/>
      <p:bldP spid="9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Crash Consistency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296" y="1153236"/>
            <a:ext cx="9034818" cy="5561463"/>
          </a:xfrm>
        </p:spPr>
        <p:txBody>
          <a:bodyPr/>
          <a:lstStyle/>
          <a:p>
            <a:r>
              <a:rPr lang="en-US" dirty="0" smtClean="0"/>
              <a:t>The disk guarantees that sector writes are atomic</a:t>
            </a:r>
          </a:p>
          <a:p>
            <a:pPr lvl="1"/>
            <a:r>
              <a:rPr lang="en-US" dirty="0" smtClean="0"/>
              <a:t>No way to make multi-sector writes atomic</a:t>
            </a:r>
          </a:p>
          <a:p>
            <a:r>
              <a:rPr lang="en-US" dirty="0" smtClean="0"/>
              <a:t>How to ensure consistency after a crash?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Don’t bother to ensure consistency</a:t>
            </a:r>
          </a:p>
          <a:p>
            <a:pPr marL="1371600" lvl="2" indent="-514350"/>
            <a:r>
              <a:rPr lang="en-US" dirty="0" smtClean="0"/>
              <a:t>Accept that the file system may be inconsistent after a crash</a:t>
            </a:r>
          </a:p>
          <a:p>
            <a:pPr marL="1371600" lvl="2" indent="-514350"/>
            <a:r>
              <a:rPr lang="en-US" dirty="0" smtClean="0"/>
              <a:t>Run a program that fixes the file system during </a:t>
            </a:r>
            <a:r>
              <a:rPr lang="en-US" dirty="0" err="1" smtClean="0"/>
              <a:t>bootup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File system checker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fsck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a transaction log to make multi-writes atomic</a:t>
            </a:r>
          </a:p>
          <a:p>
            <a:pPr marL="1371600" lvl="2" indent="-514350"/>
            <a:r>
              <a:rPr lang="en-US" dirty="0" smtClean="0"/>
              <a:t>Log stores a history of all writes to the disk</a:t>
            </a:r>
          </a:p>
          <a:p>
            <a:pPr marL="1371600" lvl="2" indent="-514350"/>
            <a:r>
              <a:rPr lang="en-US" dirty="0" smtClean="0"/>
              <a:t>After a crash the log can be “replayed” to finish updates</a:t>
            </a:r>
          </a:p>
          <a:p>
            <a:pPr marL="1371600" lvl="2" indent="-514350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Journaling file 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05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File System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6" y="1153236"/>
            <a:ext cx="8782336" cy="5172501"/>
          </a:xfrm>
        </p:spPr>
        <p:txBody>
          <a:bodyPr/>
          <a:lstStyle/>
          <a:p>
            <a:r>
              <a:rPr lang="en-US" dirty="0" smtClean="0"/>
              <a:t>Key idea: fix inconsistent file systems during </a:t>
            </a:r>
            <a:r>
              <a:rPr lang="en-US" dirty="0" err="1" smtClean="0"/>
              <a:t>bootup</a:t>
            </a:r>
            <a:endParaRPr lang="en-US" dirty="0" smtClean="0"/>
          </a:p>
          <a:p>
            <a:pPr lvl="1"/>
            <a:r>
              <a:rPr lang="en-US" dirty="0" smtClean="0"/>
              <a:t>Unix utility called </a:t>
            </a:r>
            <a:r>
              <a:rPr lang="en-US" i="1" dirty="0" err="1" smtClean="0"/>
              <a:t>fsck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chkdsk</a:t>
            </a:r>
            <a:r>
              <a:rPr lang="en-US" i="1" dirty="0" smtClean="0"/>
              <a:t> </a:t>
            </a:r>
            <a:r>
              <a:rPr lang="en-US" dirty="0" smtClean="0"/>
              <a:t>on Windows)</a:t>
            </a:r>
            <a:endParaRPr lang="en-US" i="1" dirty="0" smtClean="0"/>
          </a:p>
          <a:p>
            <a:pPr lvl="1"/>
            <a:r>
              <a:rPr lang="en-US" dirty="0" smtClean="0"/>
              <a:t>Scans the entire file system multiple times, identifying and correcting inconsistencies</a:t>
            </a:r>
          </a:p>
          <a:p>
            <a:r>
              <a:rPr lang="en-US" dirty="0" smtClean="0"/>
              <a:t>Why during </a:t>
            </a:r>
            <a:r>
              <a:rPr lang="en-US" dirty="0" err="1" smtClean="0"/>
              <a:t>bootup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other file system activity can be going on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fsck</a:t>
            </a:r>
            <a:r>
              <a:rPr lang="en-US" dirty="0" smtClean="0"/>
              <a:t> runs, </a:t>
            </a:r>
            <a:r>
              <a:rPr lang="en-US" dirty="0" err="1" smtClean="0"/>
              <a:t>bootup</a:t>
            </a:r>
            <a:r>
              <a:rPr lang="en-US" dirty="0" smtClean="0"/>
              <a:t>/mounting can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92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C-LOOK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/>
          <a:lstStyle/>
          <a:p>
            <a:r>
              <a:rPr lang="en-US" dirty="0" smtClean="0"/>
              <a:t>Peek at the upcoming addresses in the queue</a:t>
            </a:r>
          </a:p>
          <a:p>
            <a:r>
              <a:rPr lang="en-US" dirty="0" smtClean="0"/>
              <a:t>Head only goes as far as the last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322 cylinders</a:t>
            </a:r>
            <a:endParaRPr lang="en-US" dirty="0"/>
          </a:p>
        </p:txBody>
      </p:sp>
      <p:pic>
        <p:nvPicPr>
          <p:cNvPr id="7" name="Picture 4" descr="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907" b="488"/>
          <a:stretch/>
        </p:blipFill>
        <p:spPr bwMode="auto">
          <a:xfrm>
            <a:off x="2691809" y="2370797"/>
            <a:ext cx="6322538" cy="371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590" y="2988859"/>
            <a:ext cx="3753135" cy="188339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81316" y="5188423"/>
            <a:ext cx="4898410" cy="32527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93576" y="5636525"/>
            <a:ext cx="777923" cy="5459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383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fsck</a:t>
            </a:r>
            <a:r>
              <a:rPr lang="en-US" dirty="0" smtClean="0"/>
              <a:t> Tasks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20519"/>
          </a:xfrm>
        </p:spPr>
        <p:txBody>
          <a:bodyPr/>
          <a:lstStyle/>
          <a:p>
            <a:r>
              <a:rPr lang="en-US" b="1" dirty="0" smtClean="0"/>
              <a:t>Superblock: </a:t>
            </a:r>
            <a:r>
              <a:rPr lang="en-US" dirty="0"/>
              <a:t>v</a:t>
            </a:r>
            <a:r>
              <a:rPr lang="en-US" dirty="0" smtClean="0"/>
              <a:t>alidate the superblock, replace it with a backup if it is corrupted</a:t>
            </a:r>
          </a:p>
          <a:p>
            <a:r>
              <a:rPr lang="en-US" b="1" dirty="0" smtClean="0"/>
              <a:t>Free blocks and </a:t>
            </a:r>
            <a:r>
              <a:rPr lang="en-US" b="1" dirty="0" err="1" smtClean="0"/>
              <a:t>inodes</a:t>
            </a:r>
            <a:r>
              <a:rPr lang="en-US" b="1" dirty="0" smtClean="0"/>
              <a:t>: </a:t>
            </a:r>
            <a:r>
              <a:rPr lang="en-US" dirty="0" smtClean="0"/>
              <a:t>rebuild the bitmaps by scanning all </a:t>
            </a:r>
            <a:r>
              <a:rPr lang="en-US" dirty="0" err="1" smtClean="0"/>
              <a:t>inodes</a:t>
            </a:r>
            <a:endParaRPr lang="en-US" dirty="0" smtClean="0"/>
          </a:p>
          <a:p>
            <a:r>
              <a:rPr lang="en-US" b="1" dirty="0" smtClean="0"/>
              <a:t>Reachability: </a:t>
            </a:r>
            <a:r>
              <a:rPr lang="en-US" dirty="0" smtClean="0"/>
              <a:t>make sure all </a:t>
            </a:r>
            <a:r>
              <a:rPr lang="en-US" dirty="0" err="1" smtClean="0"/>
              <a:t>inodes</a:t>
            </a:r>
            <a:r>
              <a:rPr lang="en-US" dirty="0" smtClean="0"/>
              <a:t> are reachable from the root of the </a:t>
            </a:r>
            <a:r>
              <a:rPr lang="en-US" smtClean="0"/>
              <a:t>file system</a:t>
            </a:r>
            <a:endParaRPr lang="en-US" dirty="0" smtClean="0"/>
          </a:p>
          <a:p>
            <a:r>
              <a:rPr lang="en-US" b="1" dirty="0" err="1"/>
              <a:t>i</a:t>
            </a:r>
            <a:r>
              <a:rPr lang="en-US" b="1" dirty="0" err="1" smtClean="0"/>
              <a:t>nodes</a:t>
            </a:r>
            <a:r>
              <a:rPr lang="en-US" b="1" dirty="0" smtClean="0"/>
              <a:t>: </a:t>
            </a:r>
            <a:r>
              <a:rPr lang="en-US" dirty="0" smtClean="0"/>
              <a:t>delete all corrupted </a:t>
            </a:r>
            <a:r>
              <a:rPr lang="en-US" dirty="0" err="1" smtClean="0"/>
              <a:t>inodes</a:t>
            </a:r>
            <a:r>
              <a:rPr lang="en-US" dirty="0" smtClean="0"/>
              <a:t>, and rebuild their link counts by walking the directory tree</a:t>
            </a:r>
          </a:p>
          <a:p>
            <a:r>
              <a:rPr lang="en-US" b="1" dirty="0" smtClean="0"/>
              <a:t>directories: </a:t>
            </a:r>
            <a:r>
              <a:rPr lang="en-US" dirty="0" smtClean="0"/>
              <a:t>verify the integrity of all directories</a:t>
            </a:r>
          </a:p>
          <a:p>
            <a:r>
              <a:rPr lang="en-US" dirty="0" smtClean="0"/>
              <a:t>… and many other minor consistency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33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fsck</a:t>
            </a:r>
            <a:r>
              <a:rPr lang="en-US" dirty="0" smtClean="0"/>
              <a:t>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704764"/>
          </a:xfrm>
        </p:spPr>
        <p:txBody>
          <a:bodyPr/>
          <a:lstStyle/>
          <a:p>
            <a:r>
              <a:rPr lang="en-US" dirty="0" smtClean="0"/>
              <a:t>Advantages of </a:t>
            </a:r>
            <a:r>
              <a:rPr lang="en-US" i="1" dirty="0" err="1" smtClean="0"/>
              <a:t>fsck</a:t>
            </a:r>
            <a:endParaRPr lang="en-US" i="1" dirty="0"/>
          </a:p>
          <a:p>
            <a:pPr lvl="1"/>
            <a:r>
              <a:rPr lang="en-US" dirty="0" smtClean="0"/>
              <a:t>Doesn’t require the file system to do any work to ensure consistency</a:t>
            </a:r>
          </a:p>
          <a:p>
            <a:pPr lvl="1"/>
            <a:r>
              <a:rPr lang="en-US" dirty="0" smtClean="0"/>
              <a:t>Makes the file system implementation simpler</a:t>
            </a:r>
          </a:p>
          <a:p>
            <a:r>
              <a:rPr lang="en-US" dirty="0" smtClean="0"/>
              <a:t>Disadvantages of </a:t>
            </a:r>
            <a:r>
              <a:rPr lang="en-US" i="1" dirty="0" err="1" smtClean="0"/>
              <a:t>fsck</a:t>
            </a:r>
            <a:endParaRPr lang="en-US" i="1" dirty="0" smtClean="0"/>
          </a:p>
          <a:p>
            <a:pPr lvl="1"/>
            <a:r>
              <a:rPr lang="en-US" dirty="0" smtClean="0"/>
              <a:t>Very complicated to implement the </a:t>
            </a:r>
            <a:r>
              <a:rPr lang="en-US" i="1" dirty="0" err="1" smtClean="0"/>
              <a:t>fsck</a:t>
            </a:r>
            <a:r>
              <a:rPr lang="en-US" dirty="0" smtClean="0"/>
              <a:t> program</a:t>
            </a:r>
          </a:p>
          <a:p>
            <a:pPr lvl="2"/>
            <a:r>
              <a:rPr lang="en-US" dirty="0" smtClean="0"/>
              <a:t>Many possible inconsistencies that must be identified</a:t>
            </a:r>
          </a:p>
          <a:p>
            <a:pPr lvl="2"/>
            <a:r>
              <a:rPr lang="en-US" dirty="0" smtClean="0"/>
              <a:t>Many difficult corner cases to consider and handle</a:t>
            </a:r>
          </a:p>
          <a:p>
            <a:pPr lvl="1"/>
            <a:r>
              <a:rPr lang="en-US" i="1" dirty="0" err="1" smtClean="0"/>
              <a:t>fsck</a:t>
            </a:r>
            <a:r>
              <a:rPr lang="en-US" dirty="0" smtClean="0"/>
              <a:t> is </a:t>
            </a:r>
            <a:r>
              <a:rPr lang="en-US" b="1" dirty="0" smtClean="0"/>
              <a:t>super slow</a:t>
            </a:r>
          </a:p>
          <a:p>
            <a:pPr lvl="2"/>
            <a:r>
              <a:rPr lang="en-US" dirty="0" smtClean="0"/>
              <a:t>Scans the entire file system multiple times</a:t>
            </a:r>
          </a:p>
          <a:p>
            <a:pPr lvl="2"/>
            <a:r>
              <a:rPr lang="en-US" dirty="0" smtClean="0"/>
              <a:t>Imagine how long it would take to </a:t>
            </a:r>
            <a:r>
              <a:rPr lang="en-US" dirty="0" err="1" smtClean="0"/>
              <a:t>fsck</a:t>
            </a:r>
            <a:r>
              <a:rPr lang="en-US" dirty="0" smtClean="0"/>
              <a:t> a 40 TB RAID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6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3214" y="5472750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4264925"/>
          </a:xfrm>
        </p:spPr>
        <p:txBody>
          <a:bodyPr/>
          <a:lstStyle/>
          <a:p>
            <a:r>
              <a:rPr lang="en-US" dirty="0" smtClean="0"/>
              <a:t>Problem:</a:t>
            </a:r>
            <a:r>
              <a:rPr lang="en-US" i="1" dirty="0" smtClean="0"/>
              <a:t> </a:t>
            </a:r>
            <a:r>
              <a:rPr lang="en-US" i="1" dirty="0" err="1" smtClean="0"/>
              <a:t>fsck</a:t>
            </a:r>
            <a:r>
              <a:rPr lang="en-US" dirty="0" smtClean="0"/>
              <a:t> is slow because it checks the entire file system after a crash</a:t>
            </a:r>
          </a:p>
          <a:p>
            <a:pPr lvl="1"/>
            <a:r>
              <a:rPr lang="en-US" dirty="0" smtClean="0"/>
              <a:t>What if we knew where the last writes were before the crash, and just checked those?</a:t>
            </a:r>
          </a:p>
          <a:p>
            <a:r>
              <a:rPr lang="en-US" dirty="0" smtClean="0"/>
              <a:t>Key idea: make writes transactional by using a </a:t>
            </a:r>
            <a:r>
              <a:rPr lang="en-US" dirty="0" smtClean="0">
                <a:solidFill>
                  <a:schemeClr val="accent1"/>
                </a:solidFill>
              </a:rPr>
              <a:t>write-ahead log</a:t>
            </a:r>
          </a:p>
          <a:p>
            <a:pPr lvl="1"/>
            <a:r>
              <a:rPr lang="en-US" dirty="0" smtClean="0"/>
              <a:t>Commonly referred to as a </a:t>
            </a:r>
            <a:r>
              <a:rPr lang="en-US" dirty="0" smtClean="0">
                <a:solidFill>
                  <a:schemeClr val="accent1"/>
                </a:solidFill>
              </a:rPr>
              <a:t>journal</a:t>
            </a:r>
          </a:p>
          <a:p>
            <a:r>
              <a:rPr lang="en-US" dirty="0" smtClean="0"/>
              <a:t>Ext3 and NTFS use journaling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214" y="5472750"/>
            <a:ext cx="1323833" cy="805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97047" y="5472750"/>
            <a:ext cx="5295332" cy="805218"/>
            <a:chOff x="1433015" y="5609230"/>
            <a:chExt cx="5295332" cy="805218"/>
          </a:xfrm>
        </p:grpSpPr>
        <p:sp>
          <p:nvSpPr>
            <p:cNvPr id="6" name="Rectangle 5"/>
            <p:cNvSpPr/>
            <p:nvPr/>
          </p:nvSpPr>
          <p:spPr>
            <a:xfrm>
              <a:off x="1433015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 Group 0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56848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 Group 1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80681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04514" y="5609230"/>
              <a:ext cx="1323833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Block Group </a:t>
              </a:r>
              <a:r>
                <a:rPr lang="en-US" sz="2000" i="1" dirty="0" smtClean="0"/>
                <a:t>N</a:t>
              </a:r>
              <a:endParaRPr lang="en-US" sz="2000" i="1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97047" y="5472750"/>
            <a:ext cx="1351128" cy="8052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56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15226 -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88758"/>
          </a:xfrm>
        </p:spPr>
        <p:txBody>
          <a:bodyPr>
            <a:normAutofit/>
          </a:bodyPr>
          <a:lstStyle/>
          <a:p>
            <a:r>
              <a:rPr lang="en-US" dirty="0" smtClean="0"/>
              <a:t>Key idea: writes to disk are first written into a log</a:t>
            </a:r>
          </a:p>
          <a:p>
            <a:pPr lvl="1"/>
            <a:r>
              <a:rPr lang="en-US" dirty="0" smtClean="0"/>
              <a:t>After the log is written, the writes execute normally</a:t>
            </a:r>
          </a:p>
          <a:p>
            <a:pPr lvl="1"/>
            <a:r>
              <a:rPr lang="en-US" dirty="0" smtClean="0"/>
              <a:t>In essence, the log records transactions</a:t>
            </a:r>
          </a:p>
          <a:p>
            <a:r>
              <a:rPr lang="en-US" dirty="0" smtClean="0"/>
              <a:t>What happens after a crash…</a:t>
            </a:r>
          </a:p>
          <a:p>
            <a:pPr lvl="1"/>
            <a:r>
              <a:rPr lang="en-US" dirty="0" smtClean="0"/>
              <a:t>If the writes to the log are interrupted?</a:t>
            </a:r>
          </a:p>
          <a:p>
            <a:pPr lvl="2"/>
            <a:r>
              <a:rPr lang="en-US" dirty="0" smtClean="0"/>
              <a:t>The transaction is incomplete</a:t>
            </a:r>
          </a:p>
          <a:p>
            <a:pPr lvl="2"/>
            <a:r>
              <a:rPr lang="en-US" dirty="0" smtClean="0"/>
              <a:t>The user’s data is lost, but the file system is consistent</a:t>
            </a:r>
          </a:p>
          <a:p>
            <a:pPr lvl="1"/>
            <a:r>
              <a:rPr lang="en-US" dirty="0" smtClean="0"/>
              <a:t>If the writes to the log succeed, but the normal writes are interrupted?</a:t>
            </a:r>
          </a:p>
          <a:p>
            <a:pPr lvl="2"/>
            <a:r>
              <a:rPr lang="en-US" dirty="0" smtClean="0"/>
              <a:t>The file system may be inconsistent, but…</a:t>
            </a:r>
          </a:p>
          <a:p>
            <a:pPr lvl="2"/>
            <a:r>
              <a:rPr lang="en-US" dirty="0" smtClean="0"/>
              <a:t>The log has exactly the right information to fix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51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Journaling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5"/>
            <a:ext cx="8679977" cy="1808329"/>
          </a:xfrm>
        </p:spPr>
        <p:txBody>
          <a:bodyPr>
            <a:normAutofit/>
          </a:bodyPr>
          <a:lstStyle/>
          <a:p>
            <a:r>
              <a:rPr lang="en-US" dirty="0" smtClean="0"/>
              <a:t>Assume we are appending to a file</a:t>
            </a:r>
          </a:p>
          <a:p>
            <a:pPr lvl="1"/>
            <a:r>
              <a:rPr lang="en-US" dirty="0" smtClean="0"/>
              <a:t>Three writes: </a:t>
            </a:r>
            <a:r>
              <a:rPr lang="en-US" dirty="0" err="1" smtClean="0"/>
              <a:t>inode</a:t>
            </a:r>
            <a:r>
              <a:rPr lang="en-US" dirty="0" smtClean="0"/>
              <a:t> v2, data bitmap v2, data D</a:t>
            </a:r>
            <a:r>
              <a:rPr lang="en-US" baseline="-25000" dirty="0" smtClean="0"/>
              <a:t>2</a:t>
            </a:r>
          </a:p>
          <a:p>
            <a:r>
              <a:rPr lang="en-US" dirty="0"/>
              <a:t>Before executing these writes, first log </a:t>
            </a:r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73214" y="3125335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217227" y="3297111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60" name="Rectangle 59"/>
          <p:cNvSpPr/>
          <p:nvPr/>
        </p:nvSpPr>
        <p:spPr>
          <a:xfrm>
            <a:off x="2945626" y="3125334"/>
            <a:ext cx="2636308" cy="805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2195007" y="3125335"/>
            <a:ext cx="750619" cy="80521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1444388" y="3125334"/>
            <a:ext cx="750619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573214" y="3125335"/>
            <a:ext cx="871174" cy="805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  <a:p>
            <a:pPr algn="ctr"/>
            <a:r>
              <a:rPr lang="en-US" sz="2400" dirty="0" smtClean="0"/>
              <a:t>ID=1</a:t>
            </a:r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5581934" y="3125334"/>
            <a:ext cx="871174" cy="805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  <a:p>
            <a:pPr algn="ctr"/>
            <a:r>
              <a:rPr lang="en-US" sz="2400" dirty="0" smtClean="0"/>
              <a:t>ID=1</a:t>
            </a:r>
            <a:endParaRPr lang="en-US" sz="2400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233105" y="4280847"/>
            <a:ext cx="8679977" cy="252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a new transaction with a unique ID=</a:t>
            </a:r>
            <a:r>
              <a:rPr lang="en-US" i="1" dirty="0" smtClean="0"/>
              <a:t>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updated meta-data block(s)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file data block(s)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 end-of-transaction with ID=</a:t>
            </a:r>
            <a:r>
              <a:rPr lang="en-US" i="1" dirty="0" smtClean="0"/>
              <a:t>k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09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and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75" y="1160054"/>
            <a:ext cx="8679977" cy="2163178"/>
          </a:xfrm>
        </p:spPr>
        <p:txBody>
          <a:bodyPr/>
          <a:lstStyle/>
          <a:p>
            <a:r>
              <a:rPr lang="en-US" dirty="0" smtClean="0"/>
              <a:t>We say a transaction is </a:t>
            </a:r>
            <a:r>
              <a:rPr lang="en-US" dirty="0" smtClean="0">
                <a:solidFill>
                  <a:schemeClr val="accent1"/>
                </a:solidFill>
              </a:rPr>
              <a:t>committed</a:t>
            </a:r>
            <a:r>
              <a:rPr lang="en-US" dirty="0" smtClean="0"/>
              <a:t> after all writes to the log are complete</a:t>
            </a:r>
          </a:p>
          <a:p>
            <a:r>
              <a:rPr lang="en-US" dirty="0" smtClean="0"/>
              <a:t>After a transaction is committed, the OS </a:t>
            </a:r>
            <a:r>
              <a:rPr lang="en-US" dirty="0" smtClean="0">
                <a:solidFill>
                  <a:schemeClr val="accent1"/>
                </a:solidFill>
              </a:rPr>
              <a:t>checkpoints</a:t>
            </a:r>
            <a:r>
              <a:rPr lang="en-US" dirty="0" smtClean="0"/>
              <a:t> the 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5179" y="3615633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387" y="3615633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47590" y="3615632"/>
            <a:ext cx="2636308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196971" y="3615633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46352" y="3615632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75178" y="3615633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583898" y="3615632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06031" y="4272068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987733" y="4979954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63941" y="4979954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91955" y="5348444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251629" y="5299377"/>
            <a:ext cx="0" cy="786047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809477" y="5666373"/>
            <a:ext cx="0" cy="419051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420972" y="5666374"/>
            <a:ext cx="0" cy="41905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49075" y="6037056"/>
            <a:ext cx="8679977" cy="73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Final step: </a:t>
            </a:r>
            <a:r>
              <a:rPr lang="en-US" dirty="0" smtClean="0">
                <a:solidFill>
                  <a:schemeClr val="accent1"/>
                </a:solidFill>
              </a:rPr>
              <a:t>free</a:t>
            </a:r>
            <a:r>
              <a:rPr lang="en-US" dirty="0" smtClean="0"/>
              <a:t> the </a:t>
            </a:r>
            <a:r>
              <a:rPr lang="en-US" dirty="0" err="1" smtClean="0"/>
              <a:t>checkpointed</a:t>
            </a:r>
            <a:r>
              <a:rPr lang="en-US" dirty="0" smtClean="0"/>
              <a:t> transaction</a:t>
            </a:r>
            <a:endParaRPr lang="en-US" dirty="0"/>
          </a:p>
        </p:txBody>
      </p:sp>
      <p:sp>
        <p:nvSpPr>
          <p:cNvPr id="59" name="Rectangular Callout 58"/>
          <p:cNvSpPr/>
          <p:nvPr/>
        </p:nvSpPr>
        <p:spPr>
          <a:xfrm>
            <a:off x="6644034" y="2828958"/>
            <a:ext cx="1776636" cy="547600"/>
          </a:xfrm>
          <a:prstGeom prst="wedgeRectCallout">
            <a:avLst>
              <a:gd name="adj1" fmla="val -19330"/>
              <a:gd name="adj2" fmla="val 10406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Committed!</a:t>
            </a:r>
            <a:endParaRPr lang="en-US" sz="2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11485" y="4272293"/>
            <a:ext cx="2035791" cy="547600"/>
          </a:xfrm>
          <a:prstGeom prst="wedgeRectCallout">
            <a:avLst>
              <a:gd name="adj1" fmla="val -19330"/>
              <a:gd name="adj2" fmla="val 10406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Checkpointed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653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52" grpId="0" animBg="1"/>
      <p:bldP spid="53" grpId="0" animBg="1"/>
      <p:bldP spid="54" grpId="0" animBg="1"/>
      <p:bldP spid="65" grpId="0"/>
      <p:bldP spid="59" grpId="0" animBg="1"/>
      <p:bldP spid="59" grpId="1" animBg="1"/>
      <p:bldP spid="66" grpId="0" animBg="1"/>
      <p:bldP spid="66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Journals are typically implemented as a circular buffer</a:t>
            </a:r>
          </a:p>
          <a:p>
            <a:pPr lvl="1"/>
            <a:r>
              <a:rPr lang="en-US" dirty="0" smtClean="0"/>
              <a:t>Journal is </a:t>
            </a:r>
            <a:r>
              <a:rPr lang="en-US" b="1" dirty="0" smtClean="0"/>
              <a:t>append-only</a:t>
            </a:r>
          </a:p>
          <a:p>
            <a:r>
              <a:rPr lang="en-US" dirty="0" smtClean="0"/>
              <a:t>OS maintains pointers to the front and back of the transactions in the buffer</a:t>
            </a:r>
          </a:p>
          <a:p>
            <a:pPr lvl="1"/>
            <a:r>
              <a:rPr lang="en-US" dirty="0" smtClean="0"/>
              <a:t>As transactions are freed, the back is moved up</a:t>
            </a:r>
          </a:p>
          <a:p>
            <a:r>
              <a:rPr lang="en-US" dirty="0" smtClean="0"/>
              <a:t>Thus, the contents of the journal are never deleted, they are just overwritten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41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Journaling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05407029"/>
              </p:ext>
            </p:extLst>
          </p:nvPr>
        </p:nvGraphicFramePr>
        <p:xfrm>
          <a:off x="1370890" y="2107869"/>
          <a:ext cx="7000368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4872"/>
                <a:gridCol w="1230440"/>
                <a:gridCol w="1134872"/>
                <a:gridCol w="1134872"/>
                <a:gridCol w="1230440"/>
                <a:gridCol w="11348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127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9934" y="2524836"/>
            <a:ext cx="27296" cy="279779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659" y="372367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31751" y="1569603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52446" y="1569602"/>
            <a:ext cx="16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File System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6678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4" y="1153237"/>
            <a:ext cx="9007522" cy="1815152"/>
          </a:xfrm>
        </p:spPr>
        <p:txBody>
          <a:bodyPr/>
          <a:lstStyle/>
          <a:p>
            <a:r>
              <a:rPr lang="en-US" dirty="0" smtClean="0"/>
              <a:t>What if the system crashes during logging?</a:t>
            </a:r>
          </a:p>
          <a:p>
            <a:pPr lvl="1"/>
            <a:r>
              <a:rPr lang="en-US" dirty="0" smtClean="0"/>
              <a:t>If the transaction is not committed, data is lost</a:t>
            </a:r>
          </a:p>
          <a:p>
            <a:pPr lvl="1"/>
            <a:r>
              <a:rPr lang="en-US" dirty="0" smtClean="0"/>
              <a:t>But, the file system remains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5179" y="3413112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387" y="3413112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47590" y="3413111"/>
            <a:ext cx="1318154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196971" y="3413112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46352" y="3413111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75178" y="3413112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06031" y="4069547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46095" y="3003614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638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4" y="1153236"/>
            <a:ext cx="8925636" cy="5172501"/>
          </a:xfrm>
        </p:spPr>
        <p:txBody>
          <a:bodyPr/>
          <a:lstStyle/>
          <a:p>
            <a:r>
              <a:rPr lang="en-US" dirty="0"/>
              <a:t>What if the system crashes during the checkpoint?</a:t>
            </a:r>
          </a:p>
          <a:p>
            <a:pPr lvl="1"/>
            <a:r>
              <a:rPr lang="en-US" dirty="0"/>
              <a:t>File system may be inconsistent</a:t>
            </a:r>
          </a:p>
          <a:p>
            <a:pPr lvl="1"/>
            <a:r>
              <a:rPr lang="en-US" dirty="0"/>
              <a:t>During reboot, transactions that are committed but not </a:t>
            </a:r>
            <a:r>
              <a:rPr lang="en-US" dirty="0" smtClean="0"/>
              <a:t>free are replayed in order</a:t>
            </a:r>
          </a:p>
          <a:p>
            <a:pPr lvl="1"/>
            <a:r>
              <a:rPr lang="en-US" dirty="0" smtClean="0"/>
              <a:t>Thus, no data is lost and consistency is restored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3625" y="4007506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833" y="400750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76036" y="4007505"/>
            <a:ext cx="2636308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225417" y="4007506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74798" y="4007505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3624" y="4007506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612344" y="4007505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34477" y="4663941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016179" y="537182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92387" y="537182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20401" y="574031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273210" y="5691250"/>
            <a:ext cx="6865" cy="93337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836407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47902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999753" y="4370995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151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52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7" y="1180531"/>
            <a:ext cx="9062113" cy="5479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talked about several scheduling problems that take place in the kernel</a:t>
            </a:r>
          </a:p>
          <a:p>
            <a:pPr lvl="1"/>
            <a:r>
              <a:rPr lang="en-US" dirty="0" smtClean="0"/>
              <a:t>Process scheduling</a:t>
            </a:r>
          </a:p>
          <a:p>
            <a:pPr lvl="1"/>
            <a:r>
              <a:rPr lang="en-US" dirty="0" smtClean="0"/>
              <a:t>Page swapping</a:t>
            </a:r>
          </a:p>
          <a:p>
            <a:r>
              <a:rPr lang="en-US" dirty="0" smtClean="0"/>
              <a:t>Where should disk scheduling be implemented?</a:t>
            </a:r>
          </a:p>
          <a:p>
            <a:pPr lvl="1"/>
            <a:r>
              <a:rPr lang="en-US" dirty="0" smtClean="0"/>
              <a:t>OS scheduling</a:t>
            </a:r>
          </a:p>
          <a:p>
            <a:pPr lvl="2"/>
            <a:r>
              <a:rPr lang="en-US" dirty="0" smtClean="0"/>
              <a:t>OS can implement SSTF or LOOK by ordering the queue by LBA</a:t>
            </a:r>
          </a:p>
          <a:p>
            <a:pPr lvl="2"/>
            <a:r>
              <a:rPr lang="en-US" dirty="0" smtClean="0"/>
              <a:t>However, the OS cannot account for rotation delay</a:t>
            </a:r>
          </a:p>
          <a:p>
            <a:pPr lvl="1"/>
            <a:r>
              <a:rPr lang="en-US" dirty="0" smtClean="0"/>
              <a:t>On-disk scheduling</a:t>
            </a:r>
          </a:p>
          <a:p>
            <a:pPr lvl="2"/>
            <a:r>
              <a:rPr lang="en-US" dirty="0" smtClean="0"/>
              <a:t>Disk knows the exact position of the head and platters</a:t>
            </a:r>
          </a:p>
          <a:p>
            <a:pPr lvl="2"/>
            <a:r>
              <a:rPr lang="en-US" dirty="0" smtClean="0"/>
              <a:t>Can implement more advanced schedulers (SPTF)</a:t>
            </a:r>
          </a:p>
          <a:p>
            <a:pPr lvl="2"/>
            <a:r>
              <a:rPr lang="en-US" dirty="0" smtClean="0"/>
              <a:t>But, requires specialized hardware and drivers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6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2224584"/>
          </a:xfrm>
        </p:spPr>
        <p:txBody>
          <a:bodyPr>
            <a:normAutofit/>
          </a:bodyPr>
          <a:lstStyle/>
          <a:p>
            <a:r>
              <a:rPr lang="en-US" dirty="0" smtClean="0"/>
              <a:t>Problem: the disk scheduler may not execute writes in-order</a:t>
            </a:r>
          </a:p>
          <a:p>
            <a:pPr lvl="1"/>
            <a:r>
              <a:rPr lang="en-US" dirty="0" smtClean="0"/>
              <a:t>Transactions in the log may appear committed, when in fact they are invalid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3625" y="3366061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833" y="3366061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76036" y="3366060"/>
            <a:ext cx="2636308" cy="457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225417" y="3366061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74798" y="3366060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3624" y="3366061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612344" y="3366060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559544" y="3003613"/>
            <a:ext cx="1175029" cy="1111901"/>
            <a:chOff x="2524837" y="1074860"/>
            <a:chExt cx="1105469" cy="1091820"/>
          </a:xfrm>
        </p:grpSpPr>
        <p:sp>
          <p:nvSpPr>
            <p:cNvPr id="13" name="Isosceles Triangle 12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ightning Bolt 13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5567479" y="4317833"/>
            <a:ext cx="3405926" cy="2050530"/>
          </a:xfrm>
          <a:prstGeom prst="wedgeRectCallout">
            <a:avLst>
              <a:gd name="adj1" fmla="val -33764"/>
              <a:gd name="adj2" fmla="val -8386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Transaction looks valid, but the data is missing!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During replay, garbage data is written to the file system</a:t>
            </a:r>
            <a:endParaRPr lang="en-US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30346" y="4317834"/>
            <a:ext cx="5163844" cy="2050530"/>
          </a:xfrm>
          <a:prstGeom prst="wedgeRectCallout">
            <a:avLst>
              <a:gd name="adj1" fmla="val -9192"/>
              <a:gd name="adj2" fmla="val -76026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Solution: </a:t>
            </a:r>
            <a:r>
              <a:rPr lang="en-US" sz="2400" dirty="0" smtClean="0"/>
              <a:t>add a checksum to </a:t>
            </a:r>
            <a:r>
              <a:rPr lang="en-US" sz="2400" dirty="0" err="1" smtClean="0"/>
              <a:t>TxB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During recovery, reject transactions with invalid checksums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Implemented on Linux in ext4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0484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5" grpId="0" animBg="1"/>
      <p:bldP spid="1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journaling</a:t>
            </a:r>
          </a:p>
          <a:p>
            <a:pPr lvl="1"/>
            <a:r>
              <a:rPr lang="en-US" dirty="0" smtClean="0"/>
              <a:t>Robust, fast file system recovery</a:t>
            </a:r>
          </a:p>
          <a:p>
            <a:pPr lvl="2"/>
            <a:r>
              <a:rPr lang="en-US" dirty="0" smtClean="0"/>
              <a:t>No need to scan the entire journal or file system</a:t>
            </a:r>
          </a:p>
          <a:p>
            <a:pPr lvl="1"/>
            <a:r>
              <a:rPr lang="en-US" dirty="0" smtClean="0"/>
              <a:t>Relatively straight forward to implement</a:t>
            </a:r>
          </a:p>
          <a:p>
            <a:r>
              <a:rPr lang="en-US" dirty="0" smtClean="0"/>
              <a:t>Disadvantages of journaling</a:t>
            </a:r>
          </a:p>
          <a:p>
            <a:pPr lvl="1"/>
            <a:r>
              <a:rPr lang="en-US" dirty="0" smtClean="0"/>
              <a:t>Write traffic to the disk is doubled</a:t>
            </a:r>
          </a:p>
          <a:p>
            <a:pPr lvl="2"/>
            <a:r>
              <a:rPr lang="en-US" dirty="0" smtClean="0"/>
              <a:t>Especially the file data, which is probably large</a:t>
            </a:r>
          </a:p>
          <a:p>
            <a:pPr lvl="1"/>
            <a:r>
              <a:rPr lang="en-US" dirty="0" smtClean="0"/>
              <a:t>Deletes are very hard to correctly log</a:t>
            </a:r>
          </a:p>
          <a:p>
            <a:pPr lvl="2"/>
            <a:r>
              <a:rPr lang="en-US" dirty="0" smtClean="0"/>
              <a:t>Example in a few slides…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79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Journaling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Journaling adds a lot of write overhead</a:t>
            </a:r>
          </a:p>
          <a:p>
            <a:r>
              <a:rPr lang="en-US" dirty="0" err="1" smtClean="0"/>
              <a:t>OSes</a:t>
            </a:r>
            <a:r>
              <a:rPr lang="en-US" dirty="0" smtClean="0"/>
              <a:t> typically batch updates to the journal</a:t>
            </a:r>
          </a:p>
          <a:p>
            <a:pPr lvl="1"/>
            <a:r>
              <a:rPr lang="en-US" dirty="0" smtClean="0"/>
              <a:t>Buffer sequential writes in memory, then issue one large write to the log</a:t>
            </a:r>
          </a:p>
          <a:p>
            <a:pPr lvl="1"/>
            <a:r>
              <a:rPr lang="en-US" dirty="0" smtClean="0"/>
              <a:t>Example: ext3 batches updates for 5 seconds</a:t>
            </a:r>
          </a:p>
          <a:p>
            <a:r>
              <a:rPr lang="en-US" dirty="0" smtClean="0"/>
              <a:t>Tradeoff between performance and persistence</a:t>
            </a:r>
          </a:p>
          <a:p>
            <a:pPr lvl="1"/>
            <a:r>
              <a:rPr lang="en-US" dirty="0" smtClean="0"/>
              <a:t>Long batch interval = fewer, larger writes to the log</a:t>
            </a:r>
          </a:p>
          <a:p>
            <a:pPr lvl="2"/>
            <a:r>
              <a:rPr lang="en-US" dirty="0" smtClean="0"/>
              <a:t>Improved performance due to large sequential writes</a:t>
            </a:r>
            <a:endParaRPr lang="en-US" dirty="0"/>
          </a:p>
          <a:p>
            <a:pPr lvl="1"/>
            <a:r>
              <a:rPr lang="en-US" dirty="0" smtClean="0"/>
              <a:t>But, if there is a crash, everything in the buffer will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6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Meta-Data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2265528"/>
          </a:xfrm>
        </p:spPr>
        <p:txBody>
          <a:bodyPr/>
          <a:lstStyle/>
          <a:p>
            <a:r>
              <a:rPr lang="en-US" dirty="0" smtClean="0"/>
              <a:t>The most expensive part of data journaling is writing the file data twice</a:t>
            </a:r>
          </a:p>
          <a:p>
            <a:pPr lvl="1"/>
            <a:r>
              <a:rPr lang="en-US" dirty="0" smtClean="0"/>
              <a:t>Meta-data is small (~1 sector), file data is large</a:t>
            </a:r>
          </a:p>
          <a:p>
            <a:r>
              <a:rPr lang="en-US" dirty="0" smtClean="0"/>
              <a:t>ext3 implements meta-data journaling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8164" y="3567000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2" y="356700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229956" y="3567000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79337" y="3566999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608163" y="3567000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80575" y="3566999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439016" y="4223435"/>
            <a:ext cx="8300096" cy="1642756"/>
            <a:chOff x="445806" y="3645753"/>
            <a:chExt cx="8300096" cy="1642756"/>
          </a:xfrm>
        </p:grpSpPr>
        <p:sp>
          <p:nvSpPr>
            <p:cNvPr id="18" name="Rectangle 17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3020718" y="4931321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96926" y="4931321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24940" y="5299811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277749" y="5250744"/>
            <a:ext cx="6865" cy="93337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840946" y="5617740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452441" y="5617740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32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57" grpId="0" animBg="1"/>
      <p:bldP spid="58" grpId="0" animBg="1"/>
      <p:bldP spid="5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Meta-Journaling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91392442"/>
              </p:ext>
            </p:extLst>
          </p:nvPr>
        </p:nvGraphicFramePr>
        <p:xfrm>
          <a:off x="832515" y="2150753"/>
          <a:ext cx="5865496" cy="33422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4872"/>
                <a:gridCol w="1230440"/>
                <a:gridCol w="1134872"/>
                <a:gridCol w="1230440"/>
                <a:gridCol w="1134872"/>
              </a:tblGrid>
              <a:tr h="3713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TxE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Meta-data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1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3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85207" y="2936211"/>
            <a:ext cx="40944" cy="25603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70875" y="40163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33767" y="161248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94955" y="1612487"/>
            <a:ext cx="16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File System</a:t>
            </a:r>
            <a:endParaRPr lang="en-US" sz="24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6939887" y="2635490"/>
            <a:ext cx="2067636" cy="2449772"/>
          </a:xfrm>
          <a:prstGeom prst="wedgeRectCallout">
            <a:avLst>
              <a:gd name="adj1" fmla="val -180959"/>
              <a:gd name="adj2" fmla="val 2253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Transaction can only be committed after the meta-data and data are written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507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 </a:t>
            </a:r>
            <a:r>
              <a:rPr lang="en-US" dirty="0" err="1" smtClean="0"/>
              <a:t>Redux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4" y="1153237"/>
            <a:ext cx="9007522" cy="2429020"/>
          </a:xfrm>
        </p:spPr>
        <p:txBody>
          <a:bodyPr/>
          <a:lstStyle/>
          <a:p>
            <a:r>
              <a:rPr lang="en-US" dirty="0" smtClean="0"/>
              <a:t>What if the system crashes during logging?</a:t>
            </a:r>
          </a:p>
          <a:p>
            <a:pPr lvl="1"/>
            <a:r>
              <a:rPr lang="en-US" dirty="0" smtClean="0"/>
              <a:t>If the transaction is not committed, data is lost</a:t>
            </a:r>
          </a:p>
          <a:p>
            <a:pPr lvl="1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 will eventually be overwritten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file system remains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6215" y="4036600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423" y="403660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218007" y="4036600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67388" y="4036599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596214" y="4036600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27067" y="4693035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826359" y="3582257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7184977" y="5400921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440492" y="6087340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434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5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 Recovery </a:t>
            </a:r>
            <a:r>
              <a:rPr lang="en-US" dirty="0" err="1" smtClean="0"/>
              <a:t>Redux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4" y="1153236"/>
            <a:ext cx="8925636" cy="5172501"/>
          </a:xfrm>
        </p:spPr>
        <p:txBody>
          <a:bodyPr/>
          <a:lstStyle/>
          <a:p>
            <a:r>
              <a:rPr lang="en-US" dirty="0"/>
              <a:t>What if the system crashes during the checkpoint?</a:t>
            </a:r>
          </a:p>
          <a:p>
            <a:pPr lvl="1"/>
            <a:r>
              <a:rPr lang="en-US" dirty="0"/>
              <a:t>File system may be inconsistent</a:t>
            </a:r>
          </a:p>
          <a:p>
            <a:pPr lvl="1"/>
            <a:r>
              <a:rPr lang="en-US" dirty="0"/>
              <a:t>During reboot, transactions that are committed but not </a:t>
            </a:r>
            <a:r>
              <a:rPr lang="en-US" dirty="0" smtClean="0"/>
              <a:t>free are replayed in order</a:t>
            </a:r>
          </a:p>
          <a:p>
            <a:pPr lvl="1"/>
            <a:r>
              <a:rPr lang="en-US" dirty="0" smtClean="0"/>
              <a:t>Thus, no data is lost and consistency is restored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3625" y="4007506"/>
            <a:ext cx="7130948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833" y="400750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225417" y="4007506"/>
            <a:ext cx="750619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 v2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474798" y="4007505"/>
            <a:ext cx="750619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v2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3624" y="4007506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TxB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80044" y="4007505"/>
            <a:ext cx="87117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TxE</a:t>
            </a:r>
            <a:endParaRPr lang="en-US" sz="24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434477" y="4663941"/>
            <a:ext cx="8300096" cy="1642756"/>
            <a:chOff x="445806" y="3645753"/>
            <a:chExt cx="8300096" cy="1642756"/>
          </a:xfrm>
        </p:grpSpPr>
        <p:sp>
          <p:nvSpPr>
            <p:cNvPr id="13" name="Rectangle 12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016179" y="537182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r>
              <a:rPr lang="en-US" sz="2400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92387" y="537182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20401" y="574031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273210" y="5691250"/>
            <a:ext cx="6865" cy="93337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836407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447902" y="6058246"/>
            <a:ext cx="1516" cy="56638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999753" y="4370995"/>
            <a:ext cx="1175029" cy="1111901"/>
            <a:chOff x="2524837" y="1074860"/>
            <a:chExt cx="1105469" cy="1091820"/>
          </a:xfrm>
        </p:grpSpPr>
        <p:sp>
          <p:nvSpPr>
            <p:cNvPr id="59" name="Isosceles Triangle 58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ightning Bolt 59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846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52" grpId="0" animBg="1"/>
      <p:bldP spid="53" grpId="0" animBg="1"/>
      <p:bldP spid="5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7" y="0"/>
            <a:ext cx="8229600" cy="1143000"/>
          </a:xfrm>
        </p:spPr>
        <p:txBody>
          <a:bodyPr/>
          <a:lstStyle/>
          <a:p>
            <a:r>
              <a:rPr lang="en-US" dirty="0" smtClean="0"/>
              <a:t>Delete and Block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84" y="4715302"/>
            <a:ext cx="8679977" cy="199257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directory: </a:t>
            </a:r>
            <a:r>
              <a:rPr lang="en-US" dirty="0" err="1" smtClean="0"/>
              <a:t>inode</a:t>
            </a:r>
            <a:r>
              <a:rPr lang="en-US" dirty="0" smtClean="0"/>
              <a:t> and data are written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the directory: </a:t>
            </a:r>
            <a:r>
              <a:rPr lang="en-US" dirty="0" err="1" smtClean="0"/>
              <a:t>inode</a:t>
            </a:r>
            <a:r>
              <a:rPr lang="en-US" dirty="0" smtClean="0"/>
              <a:t> is removed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file: </a:t>
            </a:r>
            <a:r>
              <a:rPr lang="en-US" dirty="0" err="1" smtClean="0"/>
              <a:t>inode</a:t>
            </a:r>
            <a:r>
              <a:rPr lang="en-US" dirty="0" smtClean="0"/>
              <a:t> and data are 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684" y="1268956"/>
            <a:ext cx="7829672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266136"/>
            <a:ext cx="116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439913" y="1268956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09297" y="1268956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199683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16914" y="1922571"/>
            <a:ext cx="8300096" cy="1642756"/>
            <a:chOff x="445806" y="3645753"/>
            <a:chExt cx="8300096" cy="1642756"/>
          </a:xfrm>
        </p:grpSpPr>
        <p:sp>
          <p:nvSpPr>
            <p:cNvPr id="11" name="Rectangle 10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3612678" y="299894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3098617" y="263045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761632" y="263045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/>
          <p:cNvSpPr/>
          <p:nvPr/>
        </p:nvSpPr>
        <p:spPr>
          <a:xfrm>
            <a:off x="1563248" y="299894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/>
          <p:cNvSpPr/>
          <p:nvPr/>
        </p:nvSpPr>
        <p:spPr>
          <a:xfrm>
            <a:off x="1011266" y="299894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/>
          <p:cNvSpPr/>
          <p:nvPr/>
        </p:nvSpPr>
        <p:spPr>
          <a:xfrm>
            <a:off x="3070529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4920373" y="1268956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89757" y="1268956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80143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5550989" y="1268956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6763027" y="263045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6761309" y="2630457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f1</a:t>
            </a:r>
            <a:endParaRPr lang="en-US" sz="2400" baseline="-25000" dirty="0"/>
          </a:p>
        </p:txBody>
      </p:sp>
      <p:sp>
        <p:nvSpPr>
          <p:cNvPr id="70" name="Rectangle 69"/>
          <p:cNvSpPr/>
          <p:nvPr/>
        </p:nvSpPr>
        <p:spPr>
          <a:xfrm>
            <a:off x="7393643" y="1268956"/>
            <a:ext cx="630616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6763027" y="1268956"/>
            <a:ext cx="630616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2" name="Rectangle 71"/>
          <p:cNvSpPr/>
          <p:nvPr/>
        </p:nvSpPr>
        <p:spPr>
          <a:xfrm>
            <a:off x="6153413" y="1268956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8038936" y="1268956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3976548" y="1655032"/>
            <a:ext cx="1175029" cy="1111901"/>
            <a:chOff x="2524837" y="1074860"/>
            <a:chExt cx="1105469" cy="1091820"/>
          </a:xfrm>
        </p:grpSpPr>
        <p:sp>
          <p:nvSpPr>
            <p:cNvPr id="51" name="Isosceles Triangle 50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ular Callout 73"/>
          <p:cNvSpPr/>
          <p:nvPr/>
        </p:nvSpPr>
        <p:spPr>
          <a:xfrm>
            <a:off x="3854347" y="3621708"/>
            <a:ext cx="5137813" cy="1022110"/>
          </a:xfrm>
          <a:prstGeom prst="wedgeRectCallout">
            <a:avLst>
              <a:gd name="adj1" fmla="val 8438"/>
              <a:gd name="adj2" fmla="val -7894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block that previously held directory info is reused to hold file data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79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 animBg="1"/>
      <p:bldP spid="53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7" y="0"/>
            <a:ext cx="8229600" cy="1143000"/>
          </a:xfrm>
        </p:spPr>
        <p:txBody>
          <a:bodyPr/>
          <a:lstStyle/>
          <a:p>
            <a:r>
              <a:rPr lang="en-US" dirty="0" smtClean="0"/>
              <a:t>The Trouble With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6" y="962167"/>
            <a:ext cx="8679977" cy="668741"/>
          </a:xfrm>
        </p:spPr>
        <p:txBody>
          <a:bodyPr/>
          <a:lstStyle/>
          <a:p>
            <a:r>
              <a:rPr lang="en-US" dirty="0" smtClean="0"/>
              <a:t>What happens when the log is replayed?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6652" y="2204849"/>
            <a:ext cx="7829672" cy="457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68" y="2199208"/>
            <a:ext cx="116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466881" y="2202028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36265" y="2202028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26651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67332" y="3010268"/>
            <a:ext cx="4117063" cy="1290978"/>
            <a:chOff x="4628839" y="3799641"/>
            <a:chExt cx="4117063" cy="1290978"/>
          </a:xfrm>
        </p:grpSpPr>
        <p:sp>
          <p:nvSpPr>
            <p:cNvPr id="35" name="Rectangle 34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097497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4947341" y="2202028"/>
            <a:ext cx="613233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316725" y="2202028"/>
            <a:ext cx="613233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07111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5577957" y="2202028"/>
            <a:ext cx="592810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5123580" y="3564266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f1</a:t>
            </a:r>
            <a:endParaRPr lang="en-US" sz="2400" baseline="-25000" dirty="0"/>
          </a:p>
        </p:txBody>
      </p:sp>
      <p:sp>
        <p:nvSpPr>
          <p:cNvPr id="70" name="Rectangle 69"/>
          <p:cNvSpPr/>
          <p:nvPr/>
        </p:nvSpPr>
        <p:spPr>
          <a:xfrm>
            <a:off x="7420611" y="2202028"/>
            <a:ext cx="630616" cy="4571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6789995" y="2202028"/>
            <a:ext cx="630616" cy="45715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72" name="Rectangle 71"/>
          <p:cNvSpPr/>
          <p:nvPr/>
        </p:nvSpPr>
        <p:spPr>
          <a:xfrm>
            <a:off x="6180381" y="2202028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TxB</a:t>
            </a:r>
            <a:endParaRPr lang="en-US" sz="20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8065904" y="2202028"/>
            <a:ext cx="609614" cy="457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74" name="Rectangular Callout 73"/>
          <p:cNvSpPr/>
          <p:nvPr/>
        </p:nvSpPr>
        <p:spPr>
          <a:xfrm>
            <a:off x="1034900" y="4786487"/>
            <a:ext cx="3096621" cy="1022110"/>
          </a:xfrm>
          <a:prstGeom prst="wedgeRectCallout">
            <a:avLst>
              <a:gd name="adj1" fmla="val 85125"/>
              <a:gd name="adj2" fmla="val -11499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data is overwritten by directory meta-data</a:t>
            </a:r>
            <a:endParaRPr lang="en-US" sz="2400" dirty="0"/>
          </a:p>
        </p:txBody>
      </p:sp>
      <p:sp>
        <p:nvSpPr>
          <p:cNvPr id="54" name="Down Arrow 53"/>
          <p:cNvSpPr/>
          <p:nvPr/>
        </p:nvSpPr>
        <p:spPr>
          <a:xfrm>
            <a:off x="1192357" y="1676874"/>
            <a:ext cx="673863" cy="600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130412" y="3564266"/>
            <a:ext cx="514062" cy="7369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baseline="-25000" dirty="0"/>
          </a:p>
        </p:txBody>
      </p:sp>
      <p:sp>
        <p:nvSpPr>
          <p:cNvPr id="76" name="Rectangular Callout 75"/>
          <p:cNvSpPr/>
          <p:nvPr/>
        </p:nvSpPr>
        <p:spPr>
          <a:xfrm>
            <a:off x="4413903" y="4786487"/>
            <a:ext cx="2883322" cy="1022110"/>
          </a:xfrm>
          <a:prstGeom prst="wedgeRectCallout">
            <a:avLst>
              <a:gd name="adj1" fmla="val -17115"/>
              <a:gd name="adj2" fmla="val -10831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data is not in the log, thus it is lost! :(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64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06423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3 -0.00092 L 0.33576 -0.0034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76 -0.00347 L 0.6118 -0.0041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 animBg="1"/>
      <p:bldP spid="54" grpId="1" animBg="1"/>
      <p:bldP spid="54" grpId="2" animBg="1"/>
      <p:bldP spid="54" grpId="3" animBg="1"/>
      <p:bldP spid="69" grpId="0" animBg="1"/>
      <p:bldP spid="7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2265528"/>
          </a:xfrm>
        </p:spPr>
        <p:txBody>
          <a:bodyPr/>
          <a:lstStyle/>
          <a:p>
            <a:r>
              <a:rPr lang="en-US" dirty="0" smtClean="0"/>
              <a:t>Strategy 1: don’t reuse blocks until the delete is </a:t>
            </a:r>
            <a:r>
              <a:rPr lang="en-US" dirty="0" err="1" smtClean="0"/>
              <a:t>checkpointed</a:t>
            </a:r>
            <a:r>
              <a:rPr lang="en-US" dirty="0" smtClean="0"/>
              <a:t> and freed</a:t>
            </a:r>
          </a:p>
          <a:p>
            <a:r>
              <a:rPr lang="en-US" dirty="0" smtClean="0"/>
              <a:t>Strategy 2: add a </a:t>
            </a:r>
            <a:r>
              <a:rPr lang="en-US" dirty="0" smtClean="0">
                <a:solidFill>
                  <a:schemeClr val="accent1"/>
                </a:solidFill>
              </a:rPr>
              <a:t>revoke</a:t>
            </a:r>
            <a:r>
              <a:rPr lang="en-US" dirty="0" smtClean="0"/>
              <a:t> record to the log</a:t>
            </a:r>
          </a:p>
          <a:p>
            <a:pPr lvl="1"/>
            <a:r>
              <a:rPr lang="en-US" dirty="0" smtClean="0"/>
              <a:t>ext3 used revoke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4328" y="3550952"/>
            <a:ext cx="7536245" cy="836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675" y="3738520"/>
            <a:ext cx="116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Journal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972101" y="3546554"/>
            <a:ext cx="613233" cy="8368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4327" y="3546554"/>
            <a:ext cx="657774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TxB</a:t>
            </a:r>
            <a:endParaRPr lang="en-US" dirty="0" smtClean="0"/>
          </a:p>
          <a:p>
            <a:pPr algn="ctr"/>
            <a:r>
              <a:rPr lang="en-US" dirty="0" smtClean="0"/>
              <a:t>ID=1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34489" y="3546554"/>
            <a:ext cx="592810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585334" y="3547798"/>
            <a:ext cx="249155" cy="8343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427299" y="3546554"/>
            <a:ext cx="661207" cy="8368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</a:t>
            </a:r>
          </a:p>
          <a:p>
            <a:pPr algn="ctr"/>
            <a:r>
              <a:rPr lang="en-US" dirty="0" smtClean="0"/>
              <a:t>ID=1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8569" y="3546554"/>
            <a:ext cx="613233" cy="8368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trike="sngStrike" dirty="0" err="1" smtClean="0">
                <a:solidFill>
                  <a:schemeClr val="accent2"/>
                </a:solidFill>
              </a:rPr>
              <a:t>dir</a:t>
            </a:r>
            <a:endParaRPr lang="en-US" sz="2000" strike="sngStrike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7362" y="3546554"/>
            <a:ext cx="661207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TxB</a:t>
            </a:r>
            <a:endParaRPr lang="en-US" dirty="0" smtClean="0"/>
          </a:p>
          <a:p>
            <a:pPr algn="ctr"/>
            <a:r>
              <a:rPr lang="en-US" dirty="0" smtClean="0"/>
              <a:t>ID=2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0957" y="3546554"/>
            <a:ext cx="592810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859244" y="3546554"/>
            <a:ext cx="614150" cy="83680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f1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173767" y="3546554"/>
            <a:ext cx="685476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TxB</a:t>
            </a:r>
            <a:endParaRPr lang="en-US" dirty="0" smtClean="0"/>
          </a:p>
          <a:p>
            <a:pPr algn="ctr"/>
            <a:r>
              <a:rPr lang="en-US" dirty="0" smtClean="0"/>
              <a:t>ID=3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7944" y="3546554"/>
            <a:ext cx="609614" cy="836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TxE</a:t>
            </a:r>
            <a:endParaRPr lang="en-US" sz="20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331802" y="3547798"/>
            <a:ext cx="249155" cy="8343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488789" y="3547798"/>
            <a:ext cx="249155" cy="8343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284975" y="4781769"/>
            <a:ext cx="3295084" cy="1022110"/>
          </a:xfrm>
          <a:prstGeom prst="wedgeRectCallout">
            <a:avLst>
              <a:gd name="adj1" fmla="val 21278"/>
              <a:gd name="adj2" fmla="val -9362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the log is replayed, ignore transaction ID=1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136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  <p:bldP spid="22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State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2"/>
            <a:ext cx="8229600" cy="2320120"/>
          </a:xfrm>
        </p:spPr>
        <p:txBody>
          <a:bodyPr/>
          <a:lstStyle/>
          <a:p>
            <a:r>
              <a:rPr lang="en-US" dirty="0" smtClean="0"/>
              <a:t>NAND flash memory-based drives</a:t>
            </a:r>
          </a:p>
          <a:p>
            <a:pPr lvl="1"/>
            <a:r>
              <a:rPr lang="en-US" dirty="0" smtClean="0"/>
              <a:t>High voltage is able to change the configuration of a floating-gate transistor</a:t>
            </a:r>
          </a:p>
          <a:p>
            <a:pPr lvl="1"/>
            <a:r>
              <a:rPr lang="en-US" dirty="0" smtClean="0"/>
              <a:t>State of the transistor interpreted as binary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 descr="D:\Classes\5600\assets\InsideanSS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8" y="3269430"/>
            <a:ext cx="5367572" cy="35643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27797" y="5090613"/>
            <a:ext cx="1963617" cy="846162"/>
          </a:xfrm>
          <a:prstGeom prst="wedgeRectCallout">
            <a:avLst>
              <a:gd name="adj1" fmla="val 79572"/>
              <a:gd name="adj2" fmla="val -393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Flash memory chip</a:t>
            </a:r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5501778" y="3678077"/>
            <a:ext cx="391886" cy="283923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457666" y="4539981"/>
            <a:ext cx="2392907" cy="1101264"/>
          </a:xfrm>
          <a:prstGeom prst="wedgeRectCallout">
            <a:avLst>
              <a:gd name="adj1" fmla="val -68147"/>
              <a:gd name="adj2" fmla="val 152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is striped across all chips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8790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Journaling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most </a:t>
            </a:r>
            <a:r>
              <a:rPr lang="en-US" dirty="0" err="1" smtClean="0"/>
              <a:t>OSes</a:t>
            </a:r>
            <a:r>
              <a:rPr lang="en-US" dirty="0" smtClean="0"/>
              <a:t> use journaling file systems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xt3/ext4 on Linux</a:t>
            </a:r>
          </a:p>
          <a:p>
            <a:pPr lvl="1"/>
            <a:r>
              <a:rPr lang="en-US" dirty="0" smtClean="0"/>
              <a:t>NTFS on Windows</a:t>
            </a:r>
          </a:p>
          <a:p>
            <a:r>
              <a:rPr lang="en-US" dirty="0" smtClean="0"/>
              <a:t>Provides excellent crash recovery with relatively low space and performance overhead</a:t>
            </a:r>
          </a:p>
          <a:p>
            <a:r>
              <a:rPr lang="en-US" dirty="0" smtClean="0"/>
              <a:t>Next-gen </a:t>
            </a:r>
            <a:r>
              <a:rPr lang="en-US" dirty="0" err="1" smtClean="0"/>
              <a:t>OSes</a:t>
            </a:r>
            <a:r>
              <a:rPr lang="en-US" dirty="0" smtClean="0"/>
              <a:t> will likely move to file systems with copy-on-write semantics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trfs</a:t>
            </a:r>
            <a:r>
              <a:rPr lang="en-US" dirty="0" smtClean="0"/>
              <a:t> and </a:t>
            </a:r>
            <a:r>
              <a:rPr lang="en-US" dirty="0" err="1" smtClean="0"/>
              <a:t>zfs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33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 Groups (ext2)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Journaling (ext3)</a:t>
            </a:r>
          </a:p>
          <a:p>
            <a:r>
              <a:rPr lang="en-US" sz="4400" dirty="0"/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25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point:</a:t>
            </a:r>
          </a:p>
          <a:p>
            <a:pPr lvl="1"/>
            <a:r>
              <a:rPr lang="en-US" dirty="0" smtClean="0"/>
              <a:t>We not only have a fast file system</a:t>
            </a:r>
          </a:p>
          <a:p>
            <a:pPr lvl="1"/>
            <a:r>
              <a:rPr lang="en-US" dirty="0" smtClean="0"/>
              <a:t>But it is also resilient against corruption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More efficiency improvements!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37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inodes</a:t>
            </a:r>
            <a:r>
              <a:rPr lang="en-US" dirty="0"/>
              <a:t> use indirection to acquire additional blocks of pointers</a:t>
            </a:r>
          </a:p>
          <a:p>
            <a:r>
              <a:rPr lang="en-US" dirty="0" smtClean="0"/>
              <a:t>Problem: </a:t>
            </a:r>
            <a:r>
              <a:rPr lang="en-US" dirty="0" err="1" smtClean="0"/>
              <a:t>inodes</a:t>
            </a:r>
            <a:r>
              <a:rPr lang="en-US" dirty="0" smtClean="0"/>
              <a:t> are not efficient for large files</a:t>
            </a:r>
          </a:p>
          <a:p>
            <a:pPr lvl="1"/>
            <a:r>
              <a:rPr lang="en-US" dirty="0" smtClean="0"/>
              <a:t>Example: for a </a:t>
            </a:r>
            <a:r>
              <a:rPr lang="en-US" dirty="0"/>
              <a:t>100MB file, you need </a:t>
            </a:r>
            <a:r>
              <a:rPr lang="en-US" dirty="0" smtClean="0"/>
              <a:t>25600 block pointers (assuming 4KB blocks)</a:t>
            </a:r>
          </a:p>
          <a:p>
            <a:r>
              <a:rPr lang="en-US" dirty="0" smtClean="0"/>
              <a:t>This is unavoidable if the file is 100% fragmented</a:t>
            </a:r>
          </a:p>
          <a:p>
            <a:pPr lvl="1"/>
            <a:r>
              <a:rPr lang="en-US" dirty="0" smtClean="0"/>
              <a:t>However, what if large groups of blocks are contiguous?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5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Pointers to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153237"/>
            <a:ext cx="8679978" cy="2279175"/>
          </a:xfrm>
        </p:spPr>
        <p:txBody>
          <a:bodyPr/>
          <a:lstStyle/>
          <a:p>
            <a:r>
              <a:rPr lang="en-US" dirty="0" smtClean="0"/>
              <a:t>Modern file systems try hard to minimize fragmentation</a:t>
            </a:r>
          </a:p>
          <a:p>
            <a:pPr lvl="1"/>
            <a:r>
              <a:rPr lang="en-US" dirty="0" smtClean="0"/>
              <a:t>Since it results in many seeks, thus low performance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Extents</a:t>
            </a:r>
            <a:r>
              <a:rPr lang="en-US" dirty="0" smtClean="0"/>
              <a:t> are better suited for contiguous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144</a:t>
            </a:fld>
            <a:endParaRPr lang="en-US" dirty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709673" y="4409565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8226" y="4225320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38226" y="458915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738226" y="495764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2738226" y="5315999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738226" y="567983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738226" y="604832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709673" y="477340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709673" y="514189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8258" y="5500244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48258" y="5864082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>
            <a:off x="709673" y="6232572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9317" y="3761967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block 4</a:t>
            </a:r>
          </a:p>
          <a:p>
            <a:pPr algn="ctr"/>
            <a:r>
              <a:rPr lang="en-US" sz="2400" dirty="0" smtClean="0"/>
              <a:t>block 5</a:t>
            </a:r>
          </a:p>
          <a:p>
            <a:pPr algn="ctr"/>
            <a:r>
              <a:rPr lang="en-US" sz="2400" dirty="0" smtClean="0"/>
              <a:t>block 6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endCxn id="8" idx="3"/>
          </p:cNvCxnSpPr>
          <p:nvPr/>
        </p:nvCxnSpPr>
        <p:spPr>
          <a:xfrm flipH="1">
            <a:off x="3149500" y="4409565"/>
            <a:ext cx="190017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3227696" y="4524233"/>
            <a:ext cx="327546" cy="1892584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671248" y="4773403"/>
            <a:ext cx="511791" cy="697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93657" y="3775280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 smtClean="0"/>
              <a:t>inode</a:t>
            </a:r>
            <a:endParaRPr lang="en-US" sz="2400" b="1" u="sng" dirty="0" smtClean="0"/>
          </a:p>
          <a:p>
            <a:pPr algn="ctr"/>
            <a:r>
              <a:rPr lang="en-US" sz="2400" dirty="0" smtClean="0"/>
              <a:t>block 1</a:t>
            </a:r>
          </a:p>
          <a:p>
            <a:pPr algn="ctr"/>
            <a:r>
              <a:rPr lang="en-US" sz="2400" dirty="0" smtClean="0"/>
              <a:t>length 1</a:t>
            </a:r>
          </a:p>
          <a:p>
            <a:pPr algn="ctr"/>
            <a:r>
              <a:rPr lang="en-US" sz="2400" dirty="0" smtClean="0"/>
              <a:t>block 2</a:t>
            </a:r>
          </a:p>
          <a:p>
            <a:pPr algn="ctr"/>
            <a:r>
              <a:rPr lang="en-US" sz="2400" dirty="0" smtClean="0"/>
              <a:t>length 2</a:t>
            </a:r>
          </a:p>
          <a:p>
            <a:pPr algn="ctr"/>
            <a:r>
              <a:rPr lang="en-US" sz="2400" dirty="0" smtClean="0"/>
              <a:t>block 3</a:t>
            </a:r>
          </a:p>
          <a:p>
            <a:pPr algn="ctr"/>
            <a:r>
              <a:rPr lang="en-US" sz="2400" dirty="0" smtClean="0"/>
              <a:t>length 3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970896" y="3640639"/>
            <a:ext cx="2367886" cy="1552334"/>
          </a:xfrm>
          <a:prstGeom prst="wedgeRectCallout">
            <a:avLst>
              <a:gd name="adj1" fmla="val -79027"/>
              <a:gd name="adj2" fmla="val 92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extent includes a block pointer and a length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356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ext4 and NTFS use extents</a:t>
            </a:r>
          </a:p>
          <a:p>
            <a:r>
              <a:rPr lang="en-US" dirty="0" smtClean="0"/>
              <a:t>ext4 </a:t>
            </a:r>
            <a:r>
              <a:rPr lang="en-US" dirty="0" err="1" smtClean="0"/>
              <a:t>inodes</a:t>
            </a:r>
            <a:r>
              <a:rPr lang="en-US" dirty="0" smtClean="0"/>
              <a:t> include 4 extents instead of block pointers</a:t>
            </a:r>
          </a:p>
          <a:p>
            <a:pPr lvl="1"/>
            <a:r>
              <a:rPr lang="en-US" dirty="0" smtClean="0"/>
              <a:t>Each extent can address at most 128MB of contiguous space (assuming 4KB blocks)</a:t>
            </a:r>
          </a:p>
          <a:p>
            <a:pPr lvl="1"/>
            <a:r>
              <a:rPr lang="en-US" dirty="0" smtClean="0"/>
              <a:t>If more extents are needed, a data block is allocated</a:t>
            </a:r>
          </a:p>
          <a:p>
            <a:pPr lvl="1"/>
            <a:r>
              <a:rPr lang="en-US" dirty="0" smtClean="0"/>
              <a:t>Similar to a block of indirect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5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ext</a:t>
            </a:r>
            <a:r>
              <a:rPr lang="en-US" dirty="0" smtClean="0"/>
              <a:t>, ext2, and ext3, each directory is a file with a list of entries</a:t>
            </a:r>
          </a:p>
          <a:p>
            <a:pPr lvl="1"/>
            <a:r>
              <a:rPr lang="en-US" dirty="0" smtClean="0"/>
              <a:t>Entries are not stored in sorted order</a:t>
            </a:r>
          </a:p>
          <a:p>
            <a:pPr lvl="1"/>
            <a:r>
              <a:rPr lang="en-US" dirty="0" smtClean="0"/>
              <a:t>Some entries may be blank, if they have been deleted</a:t>
            </a:r>
          </a:p>
          <a:p>
            <a:r>
              <a:rPr lang="en-US" dirty="0" smtClean="0"/>
              <a:t>Problem: searching for files in large directories takes O(n) time</a:t>
            </a:r>
          </a:p>
          <a:p>
            <a:pPr lvl="1"/>
            <a:r>
              <a:rPr lang="en-US" dirty="0" smtClean="0"/>
              <a:t>Practically, you can’t store &gt;10K files in a directory</a:t>
            </a:r>
          </a:p>
          <a:p>
            <a:pPr lvl="1"/>
            <a:r>
              <a:rPr lang="en-US" dirty="0" smtClean="0"/>
              <a:t>It takes way too long to locate and open files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Lists to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61463"/>
          </a:xfrm>
        </p:spPr>
        <p:txBody>
          <a:bodyPr>
            <a:normAutofit/>
          </a:bodyPr>
          <a:lstStyle/>
          <a:p>
            <a:r>
              <a:rPr lang="en-US" dirty="0" smtClean="0"/>
              <a:t>ext4 and NTFS encode directories as </a:t>
            </a:r>
            <a:r>
              <a:rPr lang="en-US" dirty="0" smtClean="0">
                <a:solidFill>
                  <a:schemeClr val="accent1"/>
                </a:solidFill>
              </a:rPr>
              <a:t>B-Trees</a:t>
            </a:r>
            <a:r>
              <a:rPr lang="en-US" dirty="0" smtClean="0"/>
              <a:t> to improve lookup time to O(log N)</a:t>
            </a:r>
          </a:p>
          <a:p>
            <a:r>
              <a:rPr lang="en-US" dirty="0" smtClean="0"/>
              <a:t>A B-Tree is a type of balanced tree that is optimized for storage on disk</a:t>
            </a:r>
          </a:p>
          <a:p>
            <a:pPr lvl="1"/>
            <a:r>
              <a:rPr lang="en-US" dirty="0" smtClean="0"/>
              <a:t>Items are stored in sorted order in blocks</a:t>
            </a:r>
          </a:p>
          <a:p>
            <a:pPr lvl="1"/>
            <a:r>
              <a:rPr lang="en-US" dirty="0" smtClean="0"/>
              <a:t>Each block stores between </a:t>
            </a:r>
            <a:r>
              <a:rPr lang="en-US" i="1" dirty="0" smtClean="0"/>
              <a:t>m</a:t>
            </a:r>
            <a:r>
              <a:rPr lang="en-US" dirty="0" smtClean="0"/>
              <a:t> and 2</a:t>
            </a:r>
            <a:r>
              <a:rPr lang="en-US" i="1" dirty="0" smtClean="0"/>
              <a:t>m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Suppose items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in the root of the tree</a:t>
            </a:r>
          </a:p>
          <a:p>
            <a:pPr lvl="1"/>
            <a:r>
              <a:rPr lang="en-US" dirty="0" smtClean="0"/>
              <a:t>The root must have 3 children, since it has 2 items</a:t>
            </a:r>
          </a:p>
          <a:p>
            <a:pPr lvl="1"/>
            <a:r>
              <a:rPr lang="en-US" dirty="0" smtClean="0"/>
              <a:t>The three child groups contain items </a:t>
            </a:r>
            <a:r>
              <a:rPr lang="en-US" i="1" dirty="0" smtClean="0"/>
              <a:t>a </a:t>
            </a:r>
            <a:r>
              <a:rPr lang="en-US" dirty="0" smtClean="0"/>
              <a:t>&lt; 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&lt; </a:t>
            </a:r>
            <a:r>
              <a:rPr lang="en-US" i="1" dirty="0" smtClean="0"/>
              <a:t>a</a:t>
            </a:r>
            <a:r>
              <a:rPr lang="en-US" dirty="0" smtClean="0"/>
              <a:t> &lt; </a:t>
            </a:r>
            <a:r>
              <a:rPr lang="en-US" i="1" dirty="0" smtClean="0"/>
              <a:t>j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77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5218"/>
          </a:xfrm>
        </p:spPr>
        <p:txBody>
          <a:bodyPr/>
          <a:lstStyle/>
          <a:p>
            <a:r>
              <a:rPr lang="en-US" dirty="0" smtClean="0"/>
              <a:t>Example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0" y="921224"/>
            <a:ext cx="8679977" cy="1781033"/>
          </a:xfrm>
        </p:spPr>
        <p:txBody>
          <a:bodyPr/>
          <a:lstStyle/>
          <a:p>
            <a:r>
              <a:rPr lang="en-US" dirty="0" smtClean="0"/>
              <a:t>ext4 uses a B-Tree variant known as a H-Tree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H</a:t>
            </a:r>
            <a:r>
              <a:rPr lang="en-US" dirty="0" smtClean="0"/>
              <a:t> stands for </a:t>
            </a:r>
            <a:r>
              <a:rPr lang="en-US" i="1" dirty="0" smtClean="0"/>
              <a:t>hash </a:t>
            </a:r>
            <a:r>
              <a:rPr lang="en-US" dirty="0" smtClean="0"/>
              <a:t>(sometime called </a:t>
            </a:r>
            <a:r>
              <a:rPr lang="en-US" dirty="0" err="1" smtClean="0"/>
              <a:t>B+Tree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Suppose you try to </a:t>
            </a:r>
            <a:r>
              <a:rPr lang="en-US" dirty="0" smtClean="0">
                <a:solidFill>
                  <a:schemeClr val="accent1"/>
                </a:solidFill>
              </a:rPr>
              <a:t>open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“</a:t>
            </a:r>
            <a:r>
              <a:rPr lang="en-US" dirty="0" err="1" smtClean="0">
                <a:solidFill>
                  <a:schemeClr val="accent2"/>
                </a:solidFill>
              </a:rPr>
              <a:t>my_file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“r”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963" y="2715902"/>
            <a:ext cx="334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hash(“</a:t>
            </a:r>
            <a:r>
              <a:rPr lang="en-US" sz="2000" dirty="0" err="1" smtClean="0"/>
              <a:t>my_file</a:t>
            </a:r>
            <a:r>
              <a:rPr lang="en-US" sz="2000" dirty="0" smtClean="0"/>
              <a:t>”) = 0x0000C194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766178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88071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Node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1969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Leaf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6" idx="0"/>
          </p:cNvCxnSpPr>
          <p:nvPr/>
        </p:nvCxnSpPr>
        <p:spPr>
          <a:xfrm>
            <a:off x="3738021" y="2915957"/>
            <a:ext cx="1772083" cy="28254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7" idx="0"/>
          </p:cNvCxnSpPr>
          <p:nvPr/>
        </p:nvCxnSpPr>
        <p:spPr>
          <a:xfrm rot="16200000" flipH="1">
            <a:off x="5735079" y="3715207"/>
            <a:ext cx="522633" cy="97258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428095" y="3780431"/>
            <a:ext cx="1776486" cy="682384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9" idx="0"/>
          </p:cNvCxnSpPr>
          <p:nvPr/>
        </p:nvCxnSpPr>
        <p:spPr>
          <a:xfrm rot="10800000" flipV="1">
            <a:off x="3915431" y="3780430"/>
            <a:ext cx="804100" cy="69368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3147546"/>
              </p:ext>
            </p:extLst>
          </p:nvPr>
        </p:nvGraphicFramePr>
        <p:xfrm>
          <a:off x="4123899" y="3198502"/>
          <a:ext cx="2772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/>
                <a:gridCol w="135445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Root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0x00AD1102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0xCFF1A412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Elbow Connector 25"/>
          <p:cNvCxnSpPr>
            <a:endCxn id="27" idx="0"/>
          </p:cNvCxnSpPr>
          <p:nvPr/>
        </p:nvCxnSpPr>
        <p:spPr>
          <a:xfrm>
            <a:off x="4719531" y="5036022"/>
            <a:ext cx="1708563" cy="63007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1586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H-Tree Leaf</a:t>
            </a:r>
            <a:endParaRPr lang="en-US" dirty="0"/>
          </a:p>
        </p:txBody>
      </p:sp>
      <p:cxnSp>
        <p:nvCxnSpPr>
          <p:cNvPr id="39" name="Elbow Connector 38"/>
          <p:cNvCxnSpPr>
            <a:stCxn id="9" idx="2"/>
            <a:endCxn id="10" idx="0"/>
          </p:cNvCxnSpPr>
          <p:nvPr/>
        </p:nvCxnSpPr>
        <p:spPr>
          <a:xfrm rot="16200000" flipH="1">
            <a:off x="4086804" y="5044419"/>
            <a:ext cx="450301" cy="79304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0"/>
          </p:cNvCxnSpPr>
          <p:nvPr/>
        </p:nvCxnSpPr>
        <p:spPr>
          <a:xfrm rot="10800000" flipV="1">
            <a:off x="2242788" y="5036022"/>
            <a:ext cx="752896" cy="45029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7009698"/>
              </p:ext>
            </p:extLst>
          </p:nvPr>
        </p:nvGraphicFramePr>
        <p:xfrm>
          <a:off x="2515733" y="4474112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/>
                <a:gridCol w="13814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0x0000C195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0x00018201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Elbow Connector 44"/>
          <p:cNvCxnSpPr>
            <a:endCxn id="51" idx="1"/>
          </p:cNvCxnSpPr>
          <p:nvPr/>
        </p:nvCxnSpPr>
        <p:spPr>
          <a:xfrm>
            <a:off x="1371601" y="6084622"/>
            <a:ext cx="1023588" cy="491322"/>
          </a:xfrm>
          <a:prstGeom prst="bentConnector3">
            <a:avLst>
              <a:gd name="adj1" fmla="val 18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95189" y="6384875"/>
            <a:ext cx="20062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my_file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947320"/>
              </p:ext>
            </p:extLst>
          </p:nvPr>
        </p:nvGraphicFramePr>
        <p:xfrm>
          <a:off x="843090" y="5486320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/>
                <a:gridCol w="13814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H-Tree</a:t>
                      </a:r>
                      <a:r>
                        <a:rPr lang="en-US" baseline="0" dirty="0" smtClean="0"/>
                        <a:t> Leaf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0x0000A0D1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0x0000C194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896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ext4: The Good and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 – ext4 (and NTFS) supports:</a:t>
            </a:r>
          </a:p>
          <a:p>
            <a:pPr lvl="1"/>
            <a:r>
              <a:rPr lang="en-US" dirty="0" smtClean="0"/>
              <a:t>All of the basic file system functionality we require</a:t>
            </a:r>
          </a:p>
          <a:p>
            <a:pPr lvl="1"/>
            <a:r>
              <a:rPr lang="en-US" dirty="0" smtClean="0"/>
              <a:t>Improved performance from ext3’s block groups</a:t>
            </a:r>
          </a:p>
          <a:p>
            <a:pPr lvl="1"/>
            <a:r>
              <a:rPr lang="en-US" dirty="0" smtClean="0"/>
              <a:t>Additional performance gains from extents and B-Tree directory files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ext4 is an incremental improvement over ext3</a:t>
            </a:r>
          </a:p>
          <a:p>
            <a:pPr lvl="1"/>
            <a:r>
              <a:rPr lang="en-US" dirty="0" smtClean="0"/>
              <a:t>Next-gen file systems have even nicer features</a:t>
            </a:r>
          </a:p>
          <a:p>
            <a:pPr lvl="2"/>
            <a:r>
              <a:rPr lang="en-US" dirty="0" smtClean="0"/>
              <a:t>Copy-on-write semantics (</a:t>
            </a:r>
            <a:r>
              <a:rPr lang="en-US" dirty="0" err="1" smtClean="0"/>
              <a:t>btrfs</a:t>
            </a:r>
            <a:r>
              <a:rPr lang="en-US" dirty="0" smtClean="0"/>
              <a:t> and ZFS)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33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291"/>
            <a:ext cx="8229600" cy="56774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resilient against physical damage</a:t>
            </a:r>
          </a:p>
          <a:p>
            <a:pPr lvl="1"/>
            <a:r>
              <a:rPr lang="en-US" dirty="0" smtClean="0"/>
              <a:t>No sensitive read head or moving parts</a:t>
            </a:r>
          </a:p>
          <a:p>
            <a:pPr lvl="1"/>
            <a:r>
              <a:rPr lang="en-US" dirty="0" smtClean="0"/>
              <a:t>Immune to changes in temperature</a:t>
            </a:r>
          </a:p>
          <a:p>
            <a:r>
              <a:rPr lang="en-US" dirty="0" smtClean="0"/>
              <a:t>Greatly reduced power consumption</a:t>
            </a:r>
          </a:p>
          <a:p>
            <a:pPr lvl="1"/>
            <a:r>
              <a:rPr lang="en-US" dirty="0" smtClean="0"/>
              <a:t>No mechanical, moving parts</a:t>
            </a:r>
          </a:p>
          <a:p>
            <a:r>
              <a:rPr lang="en-US" dirty="0" smtClean="0"/>
              <a:t>Much faster than hard drives</a:t>
            </a:r>
          </a:p>
          <a:p>
            <a:pPr lvl="1"/>
            <a:r>
              <a:rPr lang="en-US" dirty="0" smtClean="0"/>
              <a:t>&gt;500 MB/s vs ~200 MB/s for hard drives</a:t>
            </a:r>
          </a:p>
          <a:p>
            <a:pPr lvl="1"/>
            <a:r>
              <a:rPr lang="en-US" dirty="0" smtClean="0"/>
              <a:t>No penalty for random access</a:t>
            </a:r>
          </a:p>
          <a:p>
            <a:pPr lvl="2"/>
            <a:r>
              <a:rPr lang="en-US" dirty="0" smtClean="0"/>
              <a:t>Each flash cell can be addressed directly</a:t>
            </a:r>
          </a:p>
          <a:p>
            <a:pPr lvl="2"/>
            <a:r>
              <a:rPr lang="en-US" dirty="0" smtClean="0"/>
              <a:t>No need to rotate or seek</a:t>
            </a:r>
          </a:p>
          <a:p>
            <a:pPr lvl="1"/>
            <a:r>
              <a:rPr lang="en-US" dirty="0" smtClean="0"/>
              <a:t>Extremely high throughput</a:t>
            </a:r>
          </a:p>
          <a:p>
            <a:pPr lvl="2"/>
            <a:r>
              <a:rPr lang="en-US" dirty="0" smtClean="0"/>
              <a:t>Although each flash chip is slow, they are </a:t>
            </a:r>
            <a:r>
              <a:rPr lang="en-US" dirty="0" err="1" smtClean="0"/>
              <a:t>RAIDed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Basics (FAT)</a:t>
            </a:r>
          </a:p>
          <a:p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inodes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locks (</a:t>
            </a:r>
            <a:r>
              <a:rPr lang="en-US" sz="4400" dirty="0" err="1" smtClean="0">
                <a:solidFill>
                  <a:schemeClr val="bg1">
                    <a:lumMod val="50000"/>
                  </a:schemeClr>
                </a:solidFill>
              </a:rPr>
              <a:t>ext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lock Groups (ext2)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Journaling (ext3)</a:t>
            </a:r>
          </a:p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Extents and B-Trees (ext4)</a:t>
            </a:r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point:</a:t>
            </a:r>
          </a:p>
          <a:p>
            <a:pPr lvl="1"/>
            <a:r>
              <a:rPr lang="en-US" dirty="0" smtClean="0"/>
              <a:t>We have arrived at a modern file system like ext4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Go back to the drawing board and reevaluate from first-principals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13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Reevaluating Disk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823279" cy="5172501"/>
          </a:xfrm>
        </p:spPr>
        <p:txBody>
          <a:bodyPr/>
          <a:lstStyle/>
          <a:p>
            <a:r>
              <a:rPr lang="en-US" dirty="0" smtClean="0"/>
              <a:t>How has computer hardware been evolving?</a:t>
            </a:r>
          </a:p>
          <a:p>
            <a:pPr lvl="1"/>
            <a:r>
              <a:rPr lang="en-US" dirty="0" smtClean="0"/>
              <a:t>RAM has become cheaper and grown larger :)</a:t>
            </a:r>
          </a:p>
          <a:p>
            <a:pPr lvl="1"/>
            <a:r>
              <a:rPr lang="en-US" dirty="0" smtClean="0"/>
              <a:t>Random access seek times have remained very slow :(</a:t>
            </a:r>
          </a:p>
          <a:p>
            <a:r>
              <a:rPr lang="en-US" dirty="0" smtClean="0"/>
              <a:t>This changing dynamic alters how disks are used</a:t>
            </a:r>
          </a:p>
          <a:p>
            <a:pPr lvl="1"/>
            <a:r>
              <a:rPr lang="en-US" dirty="0" smtClean="0"/>
              <a:t>More data can be cached in RAM = less disk reads</a:t>
            </a:r>
          </a:p>
          <a:p>
            <a:pPr lvl="1"/>
            <a:r>
              <a:rPr lang="en-US" dirty="0" smtClean="0"/>
              <a:t>Thus, writes will dominate disk I/O</a:t>
            </a:r>
          </a:p>
          <a:p>
            <a:r>
              <a:rPr lang="en-US" dirty="0" smtClean="0"/>
              <a:t>Can we create a file system that is optimized for sequential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26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Log-structured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buffer all writes (including meta-data) in memory</a:t>
            </a:r>
          </a:p>
          <a:p>
            <a:pPr lvl="1"/>
            <a:r>
              <a:rPr lang="en-US" dirty="0" smtClean="0"/>
              <a:t>Write these long segments to disk sequentially</a:t>
            </a:r>
          </a:p>
          <a:p>
            <a:pPr lvl="1"/>
            <a:r>
              <a:rPr lang="en-US" dirty="0" smtClean="0"/>
              <a:t>Treat the disk as a circular buffer, i.e. don’t overwrite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All writes are large and sequential</a:t>
            </a:r>
          </a:p>
          <a:p>
            <a:r>
              <a:rPr lang="en-US" dirty="0" smtClean="0"/>
              <a:t>Big question:</a:t>
            </a:r>
          </a:p>
          <a:p>
            <a:pPr lvl="1"/>
            <a:r>
              <a:rPr lang="en-US" dirty="0" smtClean="0"/>
              <a:t>How do you manage meta-data and maintain structure in this kind of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16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4276" y="3759962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the Disk as a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55" y="1146327"/>
            <a:ext cx="8679977" cy="1726528"/>
          </a:xfrm>
        </p:spPr>
        <p:txBody>
          <a:bodyPr/>
          <a:lstStyle/>
          <a:p>
            <a:r>
              <a:rPr lang="en-US" dirty="0" smtClean="0"/>
              <a:t>Same concept as data journaling</a:t>
            </a:r>
          </a:p>
          <a:p>
            <a:pPr lvl="1"/>
            <a:r>
              <a:rPr lang="en-US" dirty="0" smtClean="0"/>
              <a:t>Data and meta-data get appended to a log</a:t>
            </a:r>
          </a:p>
          <a:p>
            <a:pPr lvl="1"/>
            <a:r>
              <a:rPr lang="en-US" dirty="0" smtClean="0"/>
              <a:t>Stale data isn’t overwritten, its replaced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77082" y="4078521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241948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2700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980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0432" y="3759961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81184" y="3759961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562073" y="359593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27100" y="3604905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51382" y="3391288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1812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3256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Freeform 18"/>
          <p:cNvSpPr/>
          <p:nvPr/>
        </p:nvSpPr>
        <p:spPr>
          <a:xfrm>
            <a:off x="5914453" y="359584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93076" y="3118513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88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104" y="258625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104" y="430814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Giant Log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2" y="1153236"/>
            <a:ext cx="8679977" cy="709683"/>
          </a:xfrm>
        </p:spPr>
        <p:txBody>
          <a:bodyPr/>
          <a:lstStyle/>
          <a:p>
            <a:r>
              <a:rPr lang="en-US" dirty="0" smtClean="0"/>
              <a:t>LFS buffers writes in-memory into chunks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827" y="5618328"/>
            <a:ext cx="8905166" cy="10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Chunks get appended to the log once they are sufficiently large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4254" y="290481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982" y="462670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364776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5528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6280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7032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67784" y="258625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8412" y="258625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19164" y="258625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828800" y="194476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43200" y="206749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603009" y="221767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00053" y="242222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165080" y="243119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900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file system, the </a:t>
            </a:r>
            <a:r>
              <a:rPr lang="en-US" dirty="0" err="1" smtClean="0"/>
              <a:t>inodes</a:t>
            </a:r>
            <a:r>
              <a:rPr lang="en-US" dirty="0" smtClean="0"/>
              <a:t> are stored at fixed locations (relatively easy to find)</a:t>
            </a:r>
          </a:p>
          <a:p>
            <a:r>
              <a:rPr lang="en-US" dirty="0" smtClean="0"/>
              <a:t>How do you find </a:t>
            </a:r>
            <a:r>
              <a:rPr lang="en-US" dirty="0" err="1" smtClean="0"/>
              <a:t>inodes</a:t>
            </a:r>
            <a:r>
              <a:rPr lang="en-US" dirty="0" smtClean="0"/>
              <a:t> in the log?</a:t>
            </a:r>
          </a:p>
          <a:p>
            <a:pPr lvl="1"/>
            <a:r>
              <a:rPr lang="en-US" dirty="0" smtClean="0"/>
              <a:t>Remember, there may be multiple copies of a given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Solution: add a level of indirection</a:t>
            </a:r>
          </a:p>
          <a:p>
            <a:pPr lvl="1"/>
            <a:r>
              <a:rPr lang="en-US" dirty="0" smtClean="0"/>
              <a:t>The traditional </a:t>
            </a:r>
            <a:r>
              <a:rPr lang="en-US" dirty="0" err="1" smtClean="0">
                <a:solidFill>
                  <a:schemeClr val="accent1"/>
                </a:solidFill>
              </a:rPr>
              <a:t>inode</a:t>
            </a:r>
            <a:r>
              <a:rPr lang="en-US" dirty="0" smtClean="0">
                <a:solidFill>
                  <a:schemeClr val="accent1"/>
                </a:solidFill>
              </a:rPr>
              <a:t> map </a:t>
            </a:r>
            <a:r>
              <a:rPr lang="en-US" dirty="0" smtClean="0"/>
              <a:t>can be broken into pieces</a:t>
            </a:r>
          </a:p>
          <a:p>
            <a:pPr lvl="1"/>
            <a:r>
              <a:rPr lang="en-US" dirty="0" smtClean="0"/>
              <a:t>When a portion of the </a:t>
            </a:r>
            <a:r>
              <a:rPr lang="en-US" dirty="0" err="1" smtClean="0"/>
              <a:t>inode</a:t>
            </a:r>
            <a:r>
              <a:rPr lang="en-US" dirty="0" smtClean="0"/>
              <a:t> map is updated, write it to the log!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91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7104" y="180149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7104" y="352338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Giant Log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69792" y="1801495"/>
            <a:ext cx="750628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map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4254" y="212005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6982" y="384194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364776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5528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6280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7032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7784" y="180149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8412" y="180149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19164" y="180149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828800" y="116000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43200" y="128273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03009" y="143291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500053" y="163746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65080" y="164643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951681" y="1628453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9921" y="1255488"/>
            <a:ext cx="243798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38834" y="4960960"/>
            <a:ext cx="8679977" cy="1801505"/>
          </a:xfrm>
        </p:spPr>
        <p:txBody>
          <a:bodyPr/>
          <a:lstStyle/>
          <a:p>
            <a:r>
              <a:rPr lang="en-US" dirty="0" smtClean="0"/>
              <a:t>New problem: the </a:t>
            </a:r>
            <a:r>
              <a:rPr lang="en-US" dirty="0" err="1" smtClean="0"/>
              <a:t>inode</a:t>
            </a:r>
            <a:r>
              <a:rPr lang="en-US" dirty="0" smtClean="0"/>
              <a:t> map is scattered throughout the log</a:t>
            </a:r>
          </a:p>
          <a:p>
            <a:pPr lvl="1"/>
            <a:r>
              <a:rPr lang="en-US" dirty="0" smtClean="0"/>
              <a:t>How do we find the most up-to-date pieces?</a:t>
            </a:r>
          </a:p>
        </p:txBody>
      </p:sp>
    </p:spTree>
    <p:extLst>
      <p:ext uri="{BB962C8B-B14F-4D97-AF65-F5344CB8AC3E}">
        <p14:creationId xmlns="" xmlns:p14="http://schemas.microsoft.com/office/powerpoint/2010/main" val="38865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117901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Checkpoint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2784143"/>
          </a:xfrm>
        </p:spPr>
        <p:txBody>
          <a:bodyPr/>
          <a:lstStyle/>
          <a:p>
            <a:r>
              <a:rPr lang="en-US" dirty="0" smtClean="0"/>
              <a:t>The superblock in LFS contains pointers to all of the up-to-date </a:t>
            </a:r>
            <a:r>
              <a:rPr lang="en-US" dirty="0" err="1" smtClean="0"/>
              <a:t>inode</a:t>
            </a:r>
            <a:r>
              <a:rPr lang="en-US" dirty="0" smtClean="0"/>
              <a:t> maps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checkpoint region</a:t>
            </a:r>
            <a:r>
              <a:rPr lang="en-US" dirty="0"/>
              <a:t> </a:t>
            </a:r>
            <a:r>
              <a:rPr lang="en-US" dirty="0" smtClean="0"/>
              <a:t>is always cached in memory</a:t>
            </a:r>
          </a:p>
          <a:p>
            <a:pPr lvl="1"/>
            <a:r>
              <a:rPr lang="en-US" dirty="0" smtClean="0"/>
              <a:t>Written periodically to disk, say ~30 seconds</a:t>
            </a:r>
          </a:p>
          <a:p>
            <a:pPr lvl="1"/>
            <a:r>
              <a:rPr lang="en-US" dirty="0" smtClean="0"/>
              <a:t>Only part of LFS that isn’t maintained in the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124726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436460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246039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16941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87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58745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924219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6745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>
            <a:off x="3612366" y="4476406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599142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762965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4962844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4933610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4989270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585494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124716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101152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 File in 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54" y="921222"/>
            <a:ext cx="8679977" cy="3664368"/>
          </a:xfrm>
        </p:spPr>
        <p:txBody>
          <a:bodyPr/>
          <a:lstStyle/>
          <a:p>
            <a:r>
              <a:rPr lang="en-US" dirty="0" smtClean="0"/>
              <a:t>Suppose you want to read </a:t>
            </a:r>
            <a:r>
              <a:rPr lang="en-US" dirty="0" err="1" smtClean="0"/>
              <a:t>inode</a:t>
            </a:r>
            <a:r>
              <a:rPr lang="en-US" dirty="0" smtClean="0"/>
              <a:t>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up </a:t>
            </a:r>
            <a:r>
              <a:rPr lang="en-US" dirty="0" err="1" smtClean="0"/>
              <a:t>inode</a:t>
            </a:r>
            <a:r>
              <a:rPr lang="en-US" dirty="0" smtClean="0"/>
              <a:t> 1 in the checkpoint region</a:t>
            </a:r>
          </a:p>
          <a:p>
            <a:pPr marL="1371600" lvl="2" indent="-514350"/>
            <a:r>
              <a:rPr lang="en-US" dirty="0" err="1" smtClean="0"/>
              <a:t>inode</a:t>
            </a:r>
            <a:r>
              <a:rPr lang="en-US" dirty="0" smtClean="0"/>
              <a:t> map containing </a:t>
            </a:r>
            <a:r>
              <a:rPr lang="en-US" dirty="0" err="1" smtClean="0"/>
              <a:t>inode</a:t>
            </a:r>
            <a:r>
              <a:rPr lang="en-US" dirty="0" smtClean="0"/>
              <a:t> 1 is in sector </a:t>
            </a:r>
            <a:r>
              <a:rPr lang="en-US" i="1" dirty="0" smtClean="0"/>
              <a:t>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inode</a:t>
            </a:r>
            <a:r>
              <a:rPr lang="en-US" dirty="0" smtClean="0"/>
              <a:t> map at sector </a:t>
            </a:r>
            <a:r>
              <a:rPr lang="en-US" i="1" dirty="0" smtClean="0"/>
              <a:t>X</a:t>
            </a:r>
          </a:p>
          <a:p>
            <a:pPr marL="1371600" lvl="2" indent="-514350"/>
            <a:r>
              <a:rPr lang="en-US" dirty="0" err="1" smtClean="0"/>
              <a:t>inode</a:t>
            </a:r>
            <a:r>
              <a:rPr lang="en-US" dirty="0" smtClean="0"/>
              <a:t> 1 is in sector </a:t>
            </a:r>
            <a:r>
              <a:rPr lang="en-US" i="1" dirty="0" smtClean="0"/>
              <a:t>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inode</a:t>
            </a:r>
            <a:r>
              <a:rPr lang="en-US" dirty="0" smtClean="0"/>
              <a:t> 1</a:t>
            </a:r>
          </a:p>
          <a:p>
            <a:pPr marL="1371600" lvl="2" indent="-514350"/>
            <a:r>
              <a:rPr lang="en-US" dirty="0" smtClean="0"/>
              <a:t>File data is in sectors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96250" y="4544175"/>
            <a:ext cx="614149" cy="7301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8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77448 -0.0006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448 -0.00069 L 0.55798 0.0004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 descr="D:\Classes\5600\assets\ssd,V-G-319948-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0474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7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in 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2" y="1426190"/>
            <a:ext cx="9034818" cy="2511187"/>
          </a:xfrm>
        </p:spPr>
        <p:txBody>
          <a:bodyPr/>
          <a:lstStyle/>
          <a:p>
            <a:r>
              <a:rPr lang="en-US" dirty="0" smtClean="0"/>
              <a:t>Directories are stored just like in typical file systems</a:t>
            </a:r>
          </a:p>
          <a:p>
            <a:pPr lvl="1"/>
            <a:r>
              <a:rPr lang="en-US" dirty="0" smtClean="0"/>
              <a:t>Directory data stored in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points to the directory file</a:t>
            </a:r>
          </a:p>
          <a:p>
            <a:pPr lvl="1"/>
            <a:r>
              <a:rPr lang="en-US" dirty="0" smtClean="0"/>
              <a:t>Directory file contains name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mappings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Dir</a:t>
            </a:r>
            <a:r>
              <a:rPr lang="en-US" sz="1600" dirty="0" smtClean="0"/>
              <a:t> Data </a:t>
            </a:r>
            <a:r>
              <a:rPr lang="en-US" sz="16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Freeform 14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3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time, the log is going to fill up with stale data</a:t>
            </a:r>
          </a:p>
          <a:p>
            <a:pPr lvl="1"/>
            <a:r>
              <a:rPr lang="en-US" dirty="0" smtClean="0"/>
              <a:t>Highly fragmented: live data mixed with stale data</a:t>
            </a:r>
          </a:p>
          <a:p>
            <a:r>
              <a:rPr lang="en-US" dirty="0" smtClean="0"/>
              <a:t>Periodically, the log must be garbage collected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77" y="4387759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77081" y="4706318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241949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2701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980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0433" y="4387758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1185" y="4387758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562074" y="422373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27101" y="4232702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51383" y="4019085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31813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3256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Freeform 16"/>
          <p:cNvSpPr/>
          <p:nvPr/>
        </p:nvSpPr>
        <p:spPr>
          <a:xfrm>
            <a:off x="5914454" y="422364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593077" y="3746310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160062" y="4374110"/>
            <a:ext cx="1064525" cy="106452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69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in LFS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77" y="5486423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3172" y="5572972"/>
            <a:ext cx="70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20782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914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90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17495" y="5486421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2466" y="548642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21171217">
            <a:off x="1931152" y="515187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53482" y="5117749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514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6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034592" y="4873517"/>
            <a:ext cx="2497542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21171217">
            <a:off x="4197103" y="5151872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8589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7721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853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2069610" y="4842996"/>
            <a:ext cx="191069" cy="2733507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4891034" y="4824212"/>
            <a:ext cx="191069" cy="2771071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04668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Cluster 1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26092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Cluster 2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764277" y="3775900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41036" y="3856701"/>
            <a:ext cx="123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221476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12794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04116" y="377590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31148" y="3775900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36119" y="3775901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 rot="21171217">
            <a:off x="1944805" y="3441349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467135" y="3407228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148607" y="3716680"/>
            <a:ext cx="637055" cy="6370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090304" y="3716679"/>
            <a:ext cx="637055" cy="6370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21171217">
            <a:off x="2860517" y="5151874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21171217">
            <a:off x="2871949" y="344135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95159" y="5485068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290428" y="5489807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798292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21171217">
            <a:off x="7531916" y="5156298"/>
            <a:ext cx="490459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7724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4326092" y="4861953"/>
            <a:ext cx="4100807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009830" y="4849606"/>
            <a:ext cx="1417070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8388" y="3775902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8391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9199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72104" y="5482987"/>
            <a:ext cx="42389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764277" y="4563029"/>
            <a:ext cx="2261966" cy="620976"/>
          </a:xfrm>
          <a:prstGeom prst="wedgeRectCallout">
            <a:avLst>
              <a:gd name="adj1" fmla="val -36438"/>
              <a:gd name="adj2" fmla="val 74730"/>
            </a:avLst>
          </a:prstGeom>
          <a:solidFill>
            <a:schemeClr val="accent5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Summary block</a:t>
            </a:r>
            <a:endParaRPr lang="en-US" sz="2400" dirty="0"/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14725" y="1114429"/>
            <a:ext cx="9034818" cy="25111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cluster has a summary block</a:t>
            </a:r>
          </a:p>
          <a:p>
            <a:pPr lvl="1"/>
            <a:r>
              <a:rPr lang="en-US" dirty="0" smtClean="0"/>
              <a:t>Contains the block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mapping for each block in the cluster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 check </a:t>
            </a:r>
            <a:r>
              <a:rPr lang="en-US" dirty="0" err="1" smtClean="0">
                <a:sym typeface="Wingdings" panose="05000000000000000000" pitchFamily="2" charset="2"/>
              </a:rPr>
              <a:t>liveness</a:t>
            </a:r>
            <a:r>
              <a:rPr lang="en-US" dirty="0" smtClean="0">
                <a:sym typeface="Wingdings" panose="05000000000000000000" pitchFamily="2" charset="2"/>
              </a:rPr>
              <a:t>, the GC reads each file with blocks in the cluster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 current info doesn’t match the summary, blocks are stale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474253" y="1809591"/>
            <a:ext cx="3432411" cy="1418120"/>
          </a:xfrm>
          <a:prstGeom prst="wedgeRectCallout">
            <a:avLst>
              <a:gd name="adj1" fmla="val 98"/>
              <a:gd name="adj2" fmla="val 7857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Which blocks are stale?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Pointers from other clusters are invisible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3906664" y="5317820"/>
            <a:ext cx="1079904" cy="81004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663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9" grpId="0" animBg="1"/>
      <p:bldP spid="19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build="p"/>
      <p:bldP spid="47" grpId="0" animBg="1"/>
      <p:bldP spid="47" grpId="1" animBg="1"/>
      <p:bldP spid="5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 Whose Time Has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4" y="1153236"/>
            <a:ext cx="8905166" cy="5172501"/>
          </a:xfrm>
        </p:spPr>
        <p:txBody>
          <a:bodyPr/>
          <a:lstStyle/>
          <a:p>
            <a:r>
              <a:rPr lang="en-US" dirty="0" smtClean="0"/>
              <a:t>LFS seems like a very strange design</a:t>
            </a:r>
          </a:p>
          <a:p>
            <a:pPr lvl="1"/>
            <a:r>
              <a:rPr lang="en-US" dirty="0" smtClean="0"/>
              <a:t>Totally unlike traditional file system structures</a:t>
            </a:r>
          </a:p>
          <a:p>
            <a:pPr lvl="1"/>
            <a:r>
              <a:rPr lang="en-US" dirty="0" smtClean="0"/>
              <a:t>Doesn’t map well to our ideas about directory </a:t>
            </a:r>
            <a:r>
              <a:rPr lang="en-US" dirty="0" err="1" smtClean="0"/>
              <a:t>heirarchies</a:t>
            </a:r>
            <a:endParaRPr lang="en-US" dirty="0" smtClean="0"/>
          </a:p>
          <a:p>
            <a:r>
              <a:rPr lang="en-US" dirty="0" smtClean="0"/>
              <a:t>Initially, people did not like LFS</a:t>
            </a:r>
          </a:p>
          <a:p>
            <a:r>
              <a:rPr lang="en-US" dirty="0" smtClean="0"/>
              <a:t>However, today it’s features are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3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Systems </a:t>
            </a:r>
            <a:r>
              <a:rPr lang="en-US" dirty="0" smtClean="0"/>
              <a:t>for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5819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SSD hardware constraints</a:t>
            </a:r>
          </a:p>
          <a:p>
            <a:pPr lvl="1"/>
            <a:r>
              <a:rPr lang="en-US" dirty="0" smtClean="0"/>
              <a:t>To implement wear leveling, writes must be spread across the blocks of flash</a:t>
            </a:r>
          </a:p>
          <a:p>
            <a:pPr lvl="1"/>
            <a:r>
              <a:rPr lang="en-US" dirty="0" smtClean="0"/>
              <a:t>Periodically, old blocks need to be garbage collected to prevent write-amplification</a:t>
            </a:r>
          </a:p>
          <a:p>
            <a:r>
              <a:rPr lang="en-US" dirty="0" smtClean="0"/>
              <a:t>Does this sounds familiar?</a:t>
            </a:r>
          </a:p>
          <a:p>
            <a:r>
              <a:rPr lang="en-US" dirty="0"/>
              <a:t>LFS is the ideal file system for SSDs!</a:t>
            </a:r>
            <a:endParaRPr lang="en-US" dirty="0" smtClean="0"/>
          </a:p>
          <a:p>
            <a:r>
              <a:rPr lang="en-US" dirty="0" smtClean="0"/>
              <a:t>Internally</a:t>
            </a:r>
            <a:r>
              <a:rPr lang="en-US" dirty="0"/>
              <a:t>, SSDs manage all files in a LFS</a:t>
            </a:r>
          </a:p>
          <a:p>
            <a:pPr lvl="1"/>
            <a:r>
              <a:rPr lang="en-US" dirty="0"/>
              <a:t>This is transparent to the OS and end-users</a:t>
            </a:r>
          </a:p>
          <a:p>
            <a:pPr lvl="1"/>
            <a:r>
              <a:rPr lang="en-US" dirty="0"/>
              <a:t>Ideal for wear-leveling and avoiding write-amplification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94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file systems incorporate ideas from LFS</a:t>
            </a:r>
          </a:p>
          <a:p>
            <a:r>
              <a:rPr lang="en-US" dirty="0" smtClean="0"/>
              <a:t>Copy-on-write </a:t>
            </a:r>
            <a:r>
              <a:rPr lang="en-US" dirty="0" err="1" smtClean="0"/>
              <a:t>sematics</a:t>
            </a:r>
            <a:endParaRPr lang="en-US" dirty="0" smtClean="0"/>
          </a:p>
          <a:p>
            <a:pPr lvl="1"/>
            <a:r>
              <a:rPr lang="en-US" dirty="0" smtClean="0"/>
              <a:t>Updated data is written to empty space on disk, rather than overwriting the original data</a:t>
            </a:r>
          </a:p>
          <a:p>
            <a:pPr lvl="1"/>
            <a:r>
              <a:rPr lang="en-US" dirty="0" smtClean="0"/>
              <a:t>Helps prevent data corruption, improves sequential write performance</a:t>
            </a:r>
          </a:p>
          <a:p>
            <a:r>
              <a:rPr lang="en-US" dirty="0" smtClean="0"/>
              <a:t>Pioneered by LFS, now used in ZFS and </a:t>
            </a:r>
            <a:r>
              <a:rPr lang="en-US" dirty="0" err="1" smtClean="0"/>
              <a:t>btrfs</a:t>
            </a:r>
            <a:endParaRPr lang="en-US" dirty="0" smtClean="0"/>
          </a:p>
          <a:p>
            <a:pPr lvl="1"/>
            <a:r>
              <a:rPr lang="en-US" dirty="0" err="1" smtClean="0"/>
              <a:t>btrfs</a:t>
            </a:r>
            <a:r>
              <a:rPr lang="en-US" dirty="0" smtClean="0"/>
              <a:t> will probably be the next default file system in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86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LFS keeps old copies of data by default</a:t>
            </a:r>
          </a:p>
          <a:p>
            <a:r>
              <a:rPr lang="en-US" dirty="0" smtClean="0"/>
              <a:t>Old versions of files may be useful!</a:t>
            </a:r>
          </a:p>
          <a:p>
            <a:pPr lvl="1"/>
            <a:r>
              <a:rPr lang="en-US" dirty="0" smtClean="0"/>
              <a:t>Example: accidental file deletion</a:t>
            </a:r>
          </a:p>
          <a:p>
            <a:pPr lvl="1"/>
            <a:r>
              <a:rPr lang="en-US" dirty="0" smtClean="0"/>
              <a:t>Example: accidentally doing </a:t>
            </a:r>
            <a:r>
              <a:rPr lang="en-US" i="1" dirty="0" smtClean="0"/>
              <a:t>open(file, ‘w’) </a:t>
            </a:r>
            <a:r>
              <a:rPr lang="en-US" dirty="0" smtClean="0"/>
              <a:t>on a file full of data</a:t>
            </a:r>
          </a:p>
          <a:p>
            <a:r>
              <a:rPr lang="en-US" dirty="0" smtClean="0"/>
              <a:t>Turn LFS flaw into a virtue</a:t>
            </a:r>
          </a:p>
          <a:p>
            <a:r>
              <a:rPr lang="en-US" dirty="0" smtClean="0"/>
              <a:t>Many modern file systems are </a:t>
            </a:r>
            <a:r>
              <a:rPr lang="en-US" dirty="0" smtClean="0">
                <a:solidFill>
                  <a:schemeClr val="accent1"/>
                </a:solidFill>
              </a:rPr>
              <a:t>versioned</a:t>
            </a:r>
          </a:p>
          <a:p>
            <a:pPr lvl="1"/>
            <a:r>
              <a:rPr lang="en-US" dirty="0" smtClean="0"/>
              <a:t>Old copies of data are exposed to the user</a:t>
            </a:r>
          </a:p>
          <a:p>
            <a:pPr lvl="1"/>
            <a:r>
              <a:rPr lang="en-US" dirty="0" smtClean="0"/>
              <a:t>The user may roll-back a file to recover old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80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memory is </a:t>
            </a:r>
            <a:r>
              <a:rPr lang="en-US" dirty="0">
                <a:solidFill>
                  <a:srgbClr val="FF0000"/>
                </a:solidFill>
              </a:rPr>
              <a:t>written in pages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erased in blocks</a:t>
            </a:r>
          </a:p>
          <a:p>
            <a:pPr lvl="1"/>
            <a:r>
              <a:rPr lang="en-US" dirty="0"/>
              <a:t>Pages: 4 – 16 KB, Blocks: </a:t>
            </a:r>
            <a:r>
              <a:rPr lang="en-US" dirty="0" smtClean="0"/>
              <a:t>128 – 256 </a:t>
            </a:r>
            <a:r>
              <a:rPr lang="en-US" dirty="0"/>
              <a:t>KB</a:t>
            </a:r>
          </a:p>
          <a:p>
            <a:pPr lvl="1"/>
            <a:r>
              <a:rPr lang="en-US" dirty="0"/>
              <a:t>Thus, flash memory can </a:t>
            </a:r>
            <a:r>
              <a:rPr lang="en-US" dirty="0">
                <a:solidFill>
                  <a:srgbClr val="FF0000"/>
                </a:solidFill>
              </a:rPr>
              <a:t>become fragmented</a:t>
            </a:r>
          </a:p>
          <a:p>
            <a:pPr lvl="1"/>
            <a:r>
              <a:rPr lang="en-US" dirty="0"/>
              <a:t>Leads to the </a:t>
            </a:r>
            <a:r>
              <a:rPr lang="en-US" dirty="0">
                <a:solidFill>
                  <a:schemeClr val="accent1"/>
                </a:solidFill>
              </a:rPr>
              <a:t>write amplification </a:t>
            </a:r>
            <a:r>
              <a:rPr lang="en-US" dirty="0"/>
              <a:t>problem</a:t>
            </a:r>
          </a:p>
          <a:p>
            <a:r>
              <a:rPr lang="en-US" dirty="0" smtClean="0"/>
              <a:t>Flash memory can only be written a fixed number of times</a:t>
            </a:r>
          </a:p>
          <a:p>
            <a:pPr lvl="1"/>
            <a:r>
              <a:rPr lang="en-US" dirty="0" smtClean="0"/>
              <a:t>Typically 3000 – 5000 cycles for MLC</a:t>
            </a:r>
          </a:p>
          <a:p>
            <a:pPr lvl="1"/>
            <a:r>
              <a:rPr lang="en-US" dirty="0" smtClean="0"/>
              <a:t>SSDs use </a:t>
            </a:r>
            <a:r>
              <a:rPr lang="en-US" dirty="0" smtClean="0">
                <a:solidFill>
                  <a:schemeClr val="accent1"/>
                </a:solidFill>
              </a:rPr>
              <a:t>wear leveling </a:t>
            </a:r>
            <a:r>
              <a:rPr lang="en-US" dirty="0" smtClean="0"/>
              <a:t>to evenly distribute writes across all flash cells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16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7128"/>
            <a:ext cx="8229600" cy="3152633"/>
          </a:xfrm>
        </p:spPr>
        <p:txBody>
          <a:bodyPr/>
          <a:lstStyle/>
          <a:p>
            <a:r>
              <a:rPr lang="en-US" dirty="0" smtClean="0"/>
              <a:t>Once all pages have been written, valid pages must be consolidated to free up space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amplification</a:t>
            </a:r>
            <a:r>
              <a:rPr lang="en-US" dirty="0" smtClean="0"/>
              <a:t>: a write triggers garbage collection/compaction</a:t>
            </a:r>
          </a:p>
          <a:p>
            <a:pPr lvl="1"/>
            <a:r>
              <a:rPr lang="en-US" dirty="0" smtClean="0"/>
              <a:t>One or more blocks must be read, erased, and rewritten before the write can proceed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2286000" y="1238532"/>
            <a:ext cx="6025484" cy="2047165"/>
            <a:chOff x="1562669" y="1238531"/>
            <a:chExt cx="6025484" cy="2047165"/>
          </a:xfrm>
        </p:grpSpPr>
        <p:sp>
          <p:nvSpPr>
            <p:cNvPr id="5" name="Rectangle 4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67533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7533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Y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306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306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6306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6137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6137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6137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1061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1061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1061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69372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69372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69372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38153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38153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81534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7984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7984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79844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91802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91802" y="21563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91802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87839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87839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87839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77300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175610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D’’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5610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E’’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87568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F’’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887568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887568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583605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605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A’’’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83605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B’’’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6398" y="215634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398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184708" y="161043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C’’</a:t>
            </a:r>
            <a:endParaRPr lang="en-US" dirty="0"/>
          </a:p>
        </p:txBody>
      </p:sp>
      <p:sp>
        <p:nvSpPr>
          <p:cNvPr id="64" name="Rectangular Callout 63"/>
          <p:cNvSpPr/>
          <p:nvPr/>
        </p:nvSpPr>
        <p:spPr>
          <a:xfrm>
            <a:off x="179696" y="1299599"/>
            <a:ext cx="1792406" cy="1977960"/>
          </a:xfrm>
          <a:prstGeom prst="wedgeRectCallout">
            <a:avLst>
              <a:gd name="adj1" fmla="val 77284"/>
              <a:gd name="adj2" fmla="val -1987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Stale pages cannot be overwritten or erased individually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5486398" y="1610430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38153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8153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8" name="Rectangular Callout 67"/>
          <p:cNvSpPr/>
          <p:nvPr/>
        </p:nvSpPr>
        <p:spPr>
          <a:xfrm>
            <a:off x="5250973" y="170598"/>
            <a:ext cx="3200401" cy="928048"/>
          </a:xfrm>
          <a:prstGeom prst="wedgeRectCallout">
            <a:avLst>
              <a:gd name="adj1" fmla="val -33590"/>
              <a:gd name="adj2" fmla="val 10954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 moved to new block by the garbage collector</a:t>
            </a:r>
            <a:endParaRPr lang="en-US" sz="2400" dirty="0"/>
          </a:p>
        </p:txBody>
      </p:sp>
      <p:sp>
        <p:nvSpPr>
          <p:cNvPr id="69" name="Rectangular Callout 68"/>
          <p:cNvSpPr/>
          <p:nvPr/>
        </p:nvSpPr>
        <p:spPr>
          <a:xfrm>
            <a:off x="193341" y="1272645"/>
            <a:ext cx="1778761" cy="2004913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Cleaned block can now be rewritten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629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390866"/>
          </a:xfrm>
        </p:spPr>
        <p:txBody>
          <a:bodyPr/>
          <a:lstStyle/>
          <a:p>
            <a:r>
              <a:rPr lang="en-US" dirty="0" smtClean="0"/>
              <a:t>Garbage collection (GC) is vital for the performance of SSDs</a:t>
            </a:r>
          </a:p>
          <a:p>
            <a:r>
              <a:rPr lang="en-US" dirty="0" smtClean="0"/>
              <a:t>Older SSDs had fast writes up until all pages were written once</a:t>
            </a:r>
          </a:p>
          <a:p>
            <a:pPr lvl="1"/>
            <a:r>
              <a:rPr lang="en-US" dirty="0" smtClean="0"/>
              <a:t>Even if the drive has lots of “free space,” each write is amplified, thus reducing performance</a:t>
            </a:r>
          </a:p>
          <a:p>
            <a:r>
              <a:rPr lang="en-US" dirty="0" smtClean="0"/>
              <a:t>Many SSDs over-provision to help the GC</a:t>
            </a:r>
          </a:p>
          <a:p>
            <a:pPr lvl="1"/>
            <a:r>
              <a:rPr lang="en-US" dirty="0" smtClean="0"/>
              <a:t>240 GB SSDs actually have 256 GB of memory</a:t>
            </a:r>
          </a:p>
          <a:p>
            <a:r>
              <a:rPr lang="en-US" dirty="0" smtClean="0"/>
              <a:t>Modern SSDs implement background GC</a:t>
            </a:r>
          </a:p>
          <a:p>
            <a:pPr lvl="1"/>
            <a:r>
              <a:rPr lang="en-US" dirty="0" smtClean="0"/>
              <a:t>However, this doesn’t always work correctly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Multi-Platter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1" descr="10_0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26" y="1513213"/>
            <a:ext cx="6147534" cy="500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69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Ambiguity of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3" y="1180531"/>
            <a:ext cx="8720920" cy="5158853"/>
          </a:xfrm>
        </p:spPr>
        <p:txBody>
          <a:bodyPr/>
          <a:lstStyle/>
          <a:p>
            <a:r>
              <a:rPr lang="en-US" dirty="0" smtClean="0"/>
              <a:t>Goal: the SSD wants to perform background GC</a:t>
            </a:r>
          </a:p>
          <a:p>
            <a:pPr lvl="1"/>
            <a:r>
              <a:rPr lang="en-US" dirty="0" smtClean="0"/>
              <a:t>But this assumes the SSD knows which pages are invalid</a:t>
            </a:r>
          </a:p>
          <a:p>
            <a:r>
              <a:rPr lang="en-US" dirty="0" smtClean="0"/>
              <a:t>Problem: most file systems don’t actually delete data</a:t>
            </a:r>
          </a:p>
          <a:p>
            <a:pPr lvl="1"/>
            <a:r>
              <a:rPr lang="en-US" dirty="0" smtClean="0"/>
              <a:t>On Linux, the “delete” function is unlink()</a:t>
            </a:r>
          </a:p>
          <a:p>
            <a:pPr lvl="1"/>
            <a:r>
              <a:rPr lang="en-US" dirty="0" smtClean="0"/>
              <a:t>Removes the file meta-data, but not the file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66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5" y="3268639"/>
            <a:ext cx="5211170" cy="330275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is written to SSD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is deleted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GC executes</a:t>
            </a:r>
          </a:p>
          <a:p>
            <a:pPr marL="914400" lvl="1" indent="-514350"/>
            <a:r>
              <a:rPr lang="en-US" dirty="0" smtClean="0"/>
              <a:t>9 pages look valid to the SSD</a:t>
            </a:r>
          </a:p>
          <a:p>
            <a:pPr marL="914400" lvl="1" indent="-514350"/>
            <a:r>
              <a:rPr lang="en-US" dirty="0" smtClean="0"/>
              <a:t>The OS knows only 2 pages are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27109" y="1005374"/>
            <a:ext cx="2920620" cy="2047165"/>
            <a:chOff x="1562669" y="1238531"/>
            <a:chExt cx="2920620" cy="2047165"/>
          </a:xfrm>
        </p:grpSpPr>
        <p:sp>
          <p:nvSpPr>
            <p:cNvPr id="6" name="Rectangle 5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22643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622643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622643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20953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20953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20953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32911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32911" y="192318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032911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728948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28948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48" name="Rectangular Callout 47"/>
          <p:cNvSpPr/>
          <p:nvPr/>
        </p:nvSpPr>
        <p:spPr>
          <a:xfrm>
            <a:off x="236559" y="1197583"/>
            <a:ext cx="1915238" cy="1368191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metadata (</a:t>
            </a:r>
            <a:r>
              <a:rPr lang="en-US" sz="2400" dirty="0" err="1" smtClean="0"/>
              <a:t>inode</a:t>
            </a:r>
            <a:r>
              <a:rPr lang="en-US" sz="2400" dirty="0" smtClean="0"/>
              <a:t>, name, etc.)</a:t>
            </a:r>
            <a:endParaRPr lang="en-US" sz="2400" dirty="0"/>
          </a:p>
        </p:txBody>
      </p:sp>
      <p:sp>
        <p:nvSpPr>
          <p:cNvPr id="49" name="Rectangular Callout 48"/>
          <p:cNvSpPr/>
          <p:nvPr/>
        </p:nvSpPr>
        <p:spPr>
          <a:xfrm>
            <a:off x="5656995" y="1197583"/>
            <a:ext cx="2022146" cy="1518308"/>
          </a:xfrm>
          <a:prstGeom prst="wedgeRectCallout">
            <a:avLst>
              <a:gd name="adj1" fmla="val -66278"/>
              <a:gd name="adj2" fmla="val -2004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Metadata is overwritten, but the file remains</a:t>
            </a:r>
            <a:endParaRPr lang="en-US" sz="24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20270" y="3268639"/>
            <a:ext cx="3764504" cy="3302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Lack of explicit delete means the GC wastes effort copying useless pages</a:t>
            </a:r>
            <a:endParaRPr lang="en-US" sz="2600" dirty="0"/>
          </a:p>
          <a:p>
            <a:r>
              <a:rPr lang="en-US" sz="3000" dirty="0" smtClean="0"/>
              <a:t>Hard drives are not </a:t>
            </a:r>
            <a:r>
              <a:rPr lang="en-US" sz="3000" dirty="0" err="1" smtClean="0"/>
              <a:t>GCed</a:t>
            </a:r>
            <a:r>
              <a:rPr lang="en-US" sz="3000" dirty="0" smtClean="0"/>
              <a:t>, so this was never a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1410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8" grpId="1" animBg="1"/>
      <p:bldP spid="49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07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ea typeface="굴림" charset="-127"/>
              </a:rPr>
              <a:t>Designing the File System: Access Patterns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4488"/>
            <a:ext cx="8763000" cy="6096000"/>
          </a:xfrm>
        </p:spPr>
        <p:txBody>
          <a:bodyPr>
            <a:noAutofit/>
          </a:bodyPr>
          <a:lstStyle/>
          <a:p>
            <a:pPr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How do users access files?</a:t>
            </a:r>
          </a:p>
          <a:p>
            <a:pPr lvl="1">
              <a:spcBef>
                <a:spcPct val="15000"/>
              </a:spcBef>
            </a:pPr>
            <a:r>
              <a:rPr lang="en-US" altLang="ko-KR" sz="2000" dirty="0" smtClean="0">
                <a:ea typeface="굴림" charset="-127"/>
              </a:rPr>
              <a:t>Need to know type of access patterns user is likely to throw at system</a:t>
            </a:r>
          </a:p>
          <a:p>
            <a:pPr>
              <a:spcBef>
                <a:spcPct val="15000"/>
              </a:spcBef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Sequential Access</a:t>
            </a:r>
            <a:r>
              <a:rPr lang="en-US" altLang="ko-KR" sz="2400" dirty="0" smtClean="0">
                <a:ea typeface="굴림" charset="-127"/>
              </a:rPr>
              <a:t>: bytes read in order (“give me the next X bytes, then give me next, </a:t>
            </a:r>
            <a:r>
              <a:rPr lang="en-US" altLang="ko-KR" sz="2400" dirty="0" err="1" smtClean="0">
                <a:ea typeface="굴림" charset="-127"/>
              </a:rPr>
              <a:t>etc</a:t>
            </a:r>
            <a:r>
              <a:rPr lang="en-US" altLang="ko-KR" sz="2400" dirty="0" smtClean="0">
                <a:ea typeface="굴림" charset="-127"/>
              </a:rPr>
              <a:t>”)</a:t>
            </a:r>
          </a:p>
          <a:p>
            <a:pPr lvl="1">
              <a:spcBef>
                <a:spcPct val="15000"/>
              </a:spcBef>
            </a:pPr>
            <a:r>
              <a:rPr lang="en-US" altLang="ko-KR" sz="2000" dirty="0" smtClean="0">
                <a:ea typeface="굴림" charset="-127"/>
              </a:rPr>
              <a:t>Almost all file access are of this flavor</a:t>
            </a:r>
          </a:p>
          <a:p>
            <a:pPr>
              <a:spcBef>
                <a:spcPct val="15000"/>
              </a:spcBef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Random Access</a:t>
            </a:r>
            <a:r>
              <a:rPr lang="en-US" altLang="ko-KR" sz="2400" dirty="0" smtClean="0">
                <a:ea typeface="굴림" charset="-127"/>
              </a:rPr>
              <a:t>: read/write element out of middle of array (“give me bytes i—j”)</a:t>
            </a:r>
          </a:p>
          <a:p>
            <a:pPr lvl="1">
              <a:spcBef>
                <a:spcPct val="15000"/>
              </a:spcBef>
            </a:pPr>
            <a:r>
              <a:rPr lang="en-US" altLang="ko-KR" sz="2000" dirty="0" smtClean="0">
                <a:ea typeface="굴림" charset="-127"/>
              </a:rPr>
              <a:t>Less frequent, but still important. For example, virtual memory backing file: page of memory stored in file</a:t>
            </a:r>
          </a:p>
          <a:p>
            <a:pPr lvl="1">
              <a:spcBef>
                <a:spcPct val="15000"/>
              </a:spcBef>
            </a:pPr>
            <a:r>
              <a:rPr lang="en-US" altLang="ko-KR" sz="2000" dirty="0" smtClean="0">
                <a:ea typeface="굴림" charset="-127"/>
              </a:rPr>
              <a:t>Want this to be fast – don’t want to have to read all bytes to get to the middle of the file</a:t>
            </a:r>
          </a:p>
          <a:p>
            <a:pPr>
              <a:spcBef>
                <a:spcPct val="15000"/>
              </a:spcBef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Content-based Access</a:t>
            </a:r>
            <a:r>
              <a:rPr lang="en-US" altLang="ko-KR" sz="2400" dirty="0" smtClean="0">
                <a:ea typeface="굴림" charset="-127"/>
              </a:rPr>
              <a:t>: (“find me 100 bytes starting with </a:t>
            </a:r>
            <a:r>
              <a:rPr lang="en-US" altLang="ko-KR" sz="2400" dirty="0" err="1" smtClean="0">
                <a:ea typeface="굴림" charset="-127"/>
              </a:rPr>
              <a:t>uestc-ccse</a:t>
            </a:r>
            <a:r>
              <a:rPr lang="en-US" altLang="ko-KR" sz="2400" dirty="0" smtClean="0">
                <a:ea typeface="굴림" charset="-127"/>
              </a:rPr>
              <a:t>”)</a:t>
            </a:r>
          </a:p>
          <a:p>
            <a:pPr lvl="1">
              <a:spcBef>
                <a:spcPct val="15000"/>
              </a:spcBef>
            </a:pPr>
            <a:r>
              <a:rPr lang="en-US" altLang="ko-KR" sz="2000" dirty="0" smtClean="0">
                <a:ea typeface="굴림" charset="-127"/>
              </a:rPr>
              <a:t>Example: employee records – once you find the bytes, increase my salary by a factor of 2</a:t>
            </a:r>
          </a:p>
          <a:p>
            <a:pPr lvl="1">
              <a:spcBef>
                <a:spcPct val="15000"/>
              </a:spcBef>
            </a:pPr>
            <a:r>
              <a:rPr lang="en-US" altLang="ko-KR" sz="2000" dirty="0" smtClean="0">
                <a:ea typeface="굴림" charset="-127"/>
              </a:rPr>
              <a:t>Many systems don’t provide this; instead, databases are built on top of disk access to index content (requires efficient random access)</a:t>
            </a:r>
          </a:p>
        </p:txBody>
      </p:sp>
    </p:spTree>
    <p:extLst>
      <p:ext uri="{BB962C8B-B14F-4D97-AF65-F5344CB8AC3E}">
        <p14:creationId xmlns="" xmlns:p14="http://schemas.microsoft.com/office/powerpoint/2010/main" val="2252474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0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ea typeface="굴림" charset="-127"/>
              </a:rPr>
              <a:t>Designing the File System: Usage Patterns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064" y="866664"/>
            <a:ext cx="8871016" cy="5815490"/>
          </a:xfrm>
        </p:spPr>
        <p:txBody>
          <a:bodyPr>
            <a:noAutofit/>
          </a:bodyPr>
          <a:lstStyle/>
          <a:p>
            <a:pPr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Most files are small (for example, .login, .c files)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A few files are big – nachos, core files, etc.; the nachos executable is as big as all of your .class files combined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However, most files are small – .class’s, .o’s, .c’s, etc.</a:t>
            </a:r>
          </a:p>
          <a:p>
            <a:pPr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Large files use up most of the disk space and bandwidth to/from disk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May seem contradictory, but a few enormous files are equivalent to an immense # of small files </a:t>
            </a:r>
          </a:p>
          <a:p>
            <a:pPr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Although we will use these observations, beware usage patterns: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Good idea to look at usage patterns: beat competitors by optimizing for frequent patterns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 smtClean="0">
                <a:ea typeface="굴림" charset="-127"/>
              </a:rPr>
              <a:t>Except: changes in performance or cost can alter usage patterns. Maybe UNIX has lots of small files because big files are really inefficient?</a:t>
            </a:r>
          </a:p>
        </p:txBody>
      </p:sp>
    </p:spTree>
    <p:extLst>
      <p:ext uri="{BB962C8B-B14F-4D97-AF65-F5344CB8AC3E}">
        <p14:creationId xmlns="" xmlns:p14="http://schemas.microsoft.com/office/powerpoint/2010/main" val="1147389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759575" y="58070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247676C-D40E-4089-8A2C-322D8DDCB8B5}" type="slidenum">
              <a:rPr lang="zh-CN" altLang="en-US" sz="1400"/>
              <a:pPr algn="r"/>
              <a:t>24</a:t>
            </a:fld>
            <a:endParaRPr lang="en-US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文件数据组织与管理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331913" y="1412875"/>
            <a:ext cx="1655762" cy="504825"/>
          </a:xfrm>
          <a:prstGeom prst="rect">
            <a:avLst/>
          </a:prstGeom>
          <a:solidFill>
            <a:schemeClr val="folHlink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分区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987675" y="1412875"/>
            <a:ext cx="2520950" cy="504825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分区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5508625" y="1412875"/>
            <a:ext cx="2520950" cy="504825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分区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84200" y="1554163"/>
            <a:ext cx="501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r>
              <a:rPr lang="zh-CN" altLang="en-US" sz="1400"/>
              <a:t>磁盘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1619250" y="2493963"/>
            <a:ext cx="360363" cy="576262"/>
          </a:xfrm>
          <a:prstGeom prst="rect">
            <a:avLst/>
          </a:prstGeom>
          <a:solidFill>
            <a:srgbClr val="00A0E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79613" y="2493963"/>
            <a:ext cx="360362" cy="57626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2339975" y="2493963"/>
            <a:ext cx="2087563" cy="576262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FFFFFF"/>
                  </a:outerShdw>
                </a:effectLst>
              </a:rPr>
              <a:t>柱面组</a:t>
            </a:r>
            <a:r>
              <a:rPr lang="en-US" sz="1400" b="1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4427538" y="2493963"/>
            <a:ext cx="2087562" cy="576262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柱面组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60" name="Rectangle 11"/>
          <p:cNvSpPr>
            <a:spLocks noChangeArrowheads="1"/>
          </p:cNvSpPr>
          <p:nvPr/>
        </p:nvSpPr>
        <p:spPr bwMode="auto">
          <a:xfrm>
            <a:off x="6877050" y="2493963"/>
            <a:ext cx="2087563" cy="576262"/>
          </a:xfrm>
          <a:prstGeom prst="rect">
            <a:avLst/>
          </a:prstGeom>
          <a:solidFill>
            <a:schemeClr val="folHlink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柱面组</a:t>
            </a: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zh-CN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61" name="Rectangle 12"/>
          <p:cNvSpPr>
            <a:spLocks noChangeArrowheads="1"/>
          </p:cNvSpPr>
          <p:nvPr/>
        </p:nvSpPr>
        <p:spPr bwMode="auto">
          <a:xfrm>
            <a:off x="6515100" y="2493963"/>
            <a:ext cx="360363" cy="57626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250825" y="2565400"/>
            <a:ext cx="1181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文件系统</a:t>
            </a:r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1763713" y="28543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2195513" y="28543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 flipH="1">
            <a:off x="1187450" y="3286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>
            <a:off x="1620838" y="36464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323850" y="3138488"/>
            <a:ext cx="6794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r>
              <a:rPr lang="zh-CN" altLang="en-US" sz="1400"/>
              <a:t>自举块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788988" y="3495675"/>
            <a:ext cx="6794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25" tIns="36512" rIns="73025" bIns="36512">
            <a:spAutoFit/>
          </a:bodyPr>
          <a:lstStyle/>
          <a:p>
            <a:r>
              <a:rPr lang="zh-CN" altLang="en-US" sz="1400"/>
              <a:t>超级块</a:t>
            </a:r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 flipH="1">
            <a:off x="1620838" y="1701800"/>
            <a:ext cx="1366837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5508625" y="1701800"/>
            <a:ext cx="3455988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71" name="Rectangle 22"/>
          <p:cNvSpPr>
            <a:spLocks noChangeArrowheads="1"/>
          </p:cNvSpPr>
          <p:nvPr/>
        </p:nvSpPr>
        <p:spPr bwMode="auto">
          <a:xfrm>
            <a:off x="2124075" y="4005263"/>
            <a:ext cx="792163" cy="576262"/>
          </a:xfrm>
          <a:prstGeom prst="rect">
            <a:avLst/>
          </a:prstGeom>
          <a:solidFill>
            <a:schemeClr val="folHlink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超级块</a:t>
            </a:r>
          </a:p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副本</a:t>
            </a:r>
          </a:p>
        </p:txBody>
      </p:sp>
      <p:sp>
        <p:nvSpPr>
          <p:cNvPr id="53272" name="Rectangle 23"/>
          <p:cNvSpPr>
            <a:spLocks noChangeArrowheads="1"/>
          </p:cNvSpPr>
          <p:nvPr/>
        </p:nvSpPr>
        <p:spPr bwMode="auto">
          <a:xfrm>
            <a:off x="2916238" y="4005263"/>
            <a:ext cx="792162" cy="576262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配置</a:t>
            </a:r>
          </a:p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信息</a:t>
            </a:r>
          </a:p>
        </p:txBody>
      </p:sp>
      <p:sp>
        <p:nvSpPr>
          <p:cNvPr id="53273" name="Rectangle 24"/>
          <p:cNvSpPr>
            <a:spLocks noChangeArrowheads="1"/>
          </p:cNvSpPr>
          <p:nvPr/>
        </p:nvSpPr>
        <p:spPr bwMode="auto">
          <a:xfrm>
            <a:off x="3708400" y="4005263"/>
            <a:ext cx="792163" cy="576262"/>
          </a:xfrm>
          <a:prstGeom prst="rect">
            <a:avLst/>
          </a:prstGeom>
          <a:solidFill>
            <a:srgbClr val="66CCFF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节点</a:t>
            </a:r>
          </a:p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图</a:t>
            </a:r>
          </a:p>
        </p:txBody>
      </p:sp>
      <p:sp>
        <p:nvSpPr>
          <p:cNvPr id="53274" name="Rectangle 25"/>
          <p:cNvSpPr>
            <a:spLocks noChangeArrowheads="1"/>
          </p:cNvSpPr>
          <p:nvPr/>
        </p:nvSpPr>
        <p:spPr bwMode="auto">
          <a:xfrm>
            <a:off x="4500563" y="4005263"/>
            <a:ext cx="792162" cy="576262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块</a:t>
            </a:r>
          </a:p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位图</a:t>
            </a:r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5292725" y="4005263"/>
            <a:ext cx="1439863" cy="576262"/>
          </a:xfrm>
          <a:prstGeom prst="rect">
            <a:avLst/>
          </a:prstGeom>
          <a:solidFill>
            <a:schemeClr val="folHlink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节点表</a:t>
            </a: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6732588" y="4005263"/>
            <a:ext cx="2305050" cy="576262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数据块</a:t>
            </a:r>
          </a:p>
        </p:txBody>
      </p:sp>
      <p:sp>
        <p:nvSpPr>
          <p:cNvPr id="13341" name="Line 28"/>
          <p:cNvSpPr>
            <a:spLocks noChangeShapeType="1"/>
          </p:cNvSpPr>
          <p:nvPr/>
        </p:nvSpPr>
        <p:spPr bwMode="auto">
          <a:xfrm flipH="1">
            <a:off x="2124075" y="3070225"/>
            <a:ext cx="2305050" cy="935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>
            <a:off x="6516688" y="3070225"/>
            <a:ext cx="2520950" cy="935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79" name="Rectangle 30"/>
          <p:cNvSpPr>
            <a:spLocks noChangeArrowheads="1"/>
          </p:cNvSpPr>
          <p:nvPr/>
        </p:nvSpPr>
        <p:spPr bwMode="auto">
          <a:xfrm>
            <a:off x="4068763" y="5373688"/>
            <a:ext cx="719137" cy="504825"/>
          </a:xfrm>
          <a:prstGeom prst="rect">
            <a:avLst/>
          </a:prstGeom>
          <a:solidFill>
            <a:srgbClr val="66CCFF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节点</a:t>
            </a:r>
          </a:p>
        </p:txBody>
      </p:sp>
      <p:sp>
        <p:nvSpPr>
          <p:cNvPr id="53280" name="Rectangle 31"/>
          <p:cNvSpPr>
            <a:spLocks noChangeArrowheads="1"/>
          </p:cNvSpPr>
          <p:nvPr/>
        </p:nvSpPr>
        <p:spPr bwMode="auto">
          <a:xfrm>
            <a:off x="4787900" y="5373688"/>
            <a:ext cx="719138" cy="504825"/>
          </a:xfrm>
          <a:prstGeom prst="rect">
            <a:avLst/>
          </a:prstGeom>
          <a:solidFill>
            <a:srgbClr val="00A0E0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节点</a:t>
            </a:r>
          </a:p>
        </p:txBody>
      </p:sp>
      <p:sp>
        <p:nvSpPr>
          <p:cNvPr id="53281" name="Rectangle 32"/>
          <p:cNvSpPr>
            <a:spLocks noChangeArrowheads="1"/>
          </p:cNvSpPr>
          <p:nvPr/>
        </p:nvSpPr>
        <p:spPr bwMode="auto">
          <a:xfrm>
            <a:off x="5508625" y="5373688"/>
            <a:ext cx="719138" cy="504825"/>
          </a:xfrm>
          <a:prstGeom prst="rect">
            <a:avLst/>
          </a:prstGeom>
          <a:solidFill>
            <a:srgbClr val="66CCFF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节点</a:t>
            </a:r>
          </a:p>
        </p:txBody>
      </p:sp>
      <p:sp>
        <p:nvSpPr>
          <p:cNvPr id="13346" name="Rectangle 33"/>
          <p:cNvSpPr>
            <a:spLocks noChangeArrowheads="1"/>
          </p:cNvSpPr>
          <p:nvPr/>
        </p:nvSpPr>
        <p:spPr bwMode="auto">
          <a:xfrm>
            <a:off x="6229350" y="5373688"/>
            <a:ext cx="1655763" cy="5048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3283" name="Rectangle 34"/>
          <p:cNvSpPr>
            <a:spLocks noChangeArrowheads="1"/>
          </p:cNvSpPr>
          <p:nvPr/>
        </p:nvSpPr>
        <p:spPr bwMode="auto">
          <a:xfrm>
            <a:off x="7885113" y="5373688"/>
            <a:ext cx="719137" cy="504825"/>
          </a:xfrm>
          <a:prstGeom prst="rect">
            <a:avLst/>
          </a:prstGeom>
          <a:solidFill>
            <a:srgbClr val="66CCFF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节点</a:t>
            </a:r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 flipH="1">
            <a:off x="4068763" y="4581525"/>
            <a:ext cx="1223962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6732588" y="4581525"/>
            <a:ext cx="1871662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350" name="Picture 2" descr="http://www.lznews.gov.cn/images_up/tp2006/10111115533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920" y="4887454"/>
            <a:ext cx="3606800" cy="11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51" name="TextBox 38"/>
          <p:cNvSpPr txBox="1">
            <a:spLocks noChangeArrowheads="1"/>
          </p:cNvSpPr>
          <p:nvPr/>
        </p:nvSpPr>
        <p:spPr bwMode="auto">
          <a:xfrm>
            <a:off x="466725" y="6237288"/>
            <a:ext cx="8497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/>
              <a:t>从硬件层角度</a:t>
            </a:r>
            <a:r>
              <a:rPr lang="zh-CN" altLang="en-US" sz="2400" b="1">
                <a:solidFill>
                  <a:srgbClr val="FF0000"/>
                </a:solidFill>
              </a:rPr>
              <a:t>思考</a:t>
            </a:r>
            <a:r>
              <a:rPr lang="zh-CN" altLang="en-US" sz="2400"/>
              <a:t>：多个不同的文件系统如何在磁盘中共存？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ea typeface="굴림" charset="-127"/>
              </a:rPr>
              <a:t>How do we actually access files?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7528"/>
            <a:ext cx="8991600" cy="6019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All information about a file contained in its file header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UNIX calls this an “</a:t>
            </a:r>
            <a:r>
              <a:rPr lang="en-US" altLang="ko-KR" dirty="0" err="1" smtClean="0">
                <a:ea typeface="굴림" charset="-127"/>
              </a:rPr>
              <a:t>inode</a:t>
            </a:r>
            <a:r>
              <a:rPr lang="en-US" altLang="ko-KR" dirty="0" smtClean="0">
                <a:ea typeface="굴림" charset="-127"/>
              </a:rPr>
              <a:t>”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err="1" smtClean="0">
                <a:ea typeface="굴림" charset="-127"/>
              </a:rPr>
              <a:t>Inodes</a:t>
            </a:r>
            <a:r>
              <a:rPr lang="en-US" altLang="ko-KR" dirty="0" smtClean="0">
                <a:ea typeface="굴림" charset="-127"/>
              </a:rPr>
              <a:t> are global resources identified by index (“</a:t>
            </a:r>
            <a:r>
              <a:rPr lang="en-US" altLang="ko-KR" dirty="0" err="1" smtClean="0">
                <a:ea typeface="굴림" charset="-127"/>
              </a:rPr>
              <a:t>inumber</a:t>
            </a:r>
            <a:r>
              <a:rPr lang="en-US" altLang="ko-KR" dirty="0" smtClean="0">
                <a:ea typeface="굴림" charset="-127"/>
              </a:rPr>
              <a:t>”)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Once you load the header structure, all the other blocks of the file are locatable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Question: how does the user ask for a particular file?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One option: user specifies an </a:t>
            </a:r>
            <a:r>
              <a:rPr lang="en-US" altLang="ko-KR" dirty="0" err="1" smtClean="0">
                <a:ea typeface="굴림" charset="-127"/>
              </a:rPr>
              <a:t>inode</a:t>
            </a:r>
            <a:r>
              <a:rPr lang="en-US" altLang="ko-KR" dirty="0" smtClean="0">
                <a:ea typeface="굴림" charset="-127"/>
              </a:rPr>
              <a:t> by a number (index).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Imagine: open(“14553344”)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Better option: specify by textual name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Have to map </a:t>
            </a:r>
            <a:r>
              <a:rPr lang="en-US" altLang="ko-KR" dirty="0" err="1" smtClean="0">
                <a:ea typeface="굴림" charset="-127"/>
              </a:rPr>
              <a:t>name</a:t>
            </a:r>
            <a:r>
              <a:rPr lang="en-US" altLang="ko-KR" dirty="0" err="1" smtClean="0">
                <a:ea typeface="굴림" charset="-127"/>
                <a:sym typeface="Symbol" pitchFamily="18" charset="2"/>
              </a:rPr>
              <a:t>inumber</a:t>
            </a:r>
            <a:endParaRPr lang="en-US" altLang="ko-KR" dirty="0" smtClean="0">
              <a:ea typeface="굴림" charset="-127"/>
              <a:sym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Another option: Icon</a:t>
            </a:r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Graphical user interfaces. Point to a file and click.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Naming:</a:t>
            </a:r>
            <a:r>
              <a:rPr lang="en-US" altLang="ko-KR" dirty="0" smtClean="0">
                <a:ea typeface="굴림" charset="-127"/>
              </a:rPr>
              <a:t> The process by which a system translates from user-visible names to system resources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In the case of files, need to translate from strings (textual names) or icons to </a:t>
            </a:r>
            <a:r>
              <a:rPr lang="en-US" altLang="ko-KR" dirty="0" err="1" smtClean="0">
                <a:ea typeface="굴림" charset="-127"/>
              </a:rPr>
              <a:t>inumbers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en-US" altLang="ko-KR" dirty="0" err="1" smtClean="0">
                <a:ea typeface="굴림" charset="-127"/>
              </a:rPr>
              <a:t>inodes</a:t>
            </a:r>
            <a:endParaRPr lang="en-US" altLang="ko-KR" dirty="0" smtClean="0">
              <a:ea typeface="굴림" charset="-127"/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ko-KR" dirty="0" smtClean="0">
                <a:ea typeface="굴림" charset="-127"/>
              </a:rPr>
              <a:t>For global file systems, data may be spread over </a:t>
            </a:r>
            <a:r>
              <a:rPr lang="en-US" altLang="ko-KR" dirty="0" err="1" smtClean="0">
                <a:ea typeface="굴림" charset="-127"/>
              </a:rPr>
              <a:t>globe</a:t>
            </a:r>
            <a:r>
              <a:rPr lang="en-US" altLang="ko-KR" dirty="0" err="1" smtClean="0">
                <a:ea typeface="굴림" charset="-127"/>
                <a:sym typeface="Symbol" pitchFamily="18" charset="2"/>
              </a:rPr>
              <a:t></a:t>
            </a:r>
            <a:r>
              <a:rPr lang="en-US" altLang="ko-KR" dirty="0" err="1" smtClean="0">
                <a:ea typeface="굴림" charset="-127"/>
              </a:rPr>
              <a:t>need</a:t>
            </a:r>
            <a:r>
              <a:rPr lang="en-US" altLang="ko-KR" dirty="0" smtClean="0">
                <a:ea typeface="굴림" charset="-127"/>
              </a:rPr>
              <a:t> to translate from strings or icons to some combination of physical server location and </a:t>
            </a:r>
            <a:r>
              <a:rPr lang="en-US" altLang="ko-KR" dirty="0" err="1" smtClean="0">
                <a:ea typeface="굴림" charset="-127"/>
              </a:rPr>
              <a:t>inumber</a:t>
            </a:r>
            <a:r>
              <a:rPr lang="en-US" altLang="ko-KR" dirty="0" smtClean="0">
                <a:ea typeface="굴림" charset="-127"/>
              </a:rPr>
              <a:t> 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ko-KR" altLang="en-US" dirty="0" smtClean="0">
              <a:ea typeface="굴림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4344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Directories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sym typeface="Symbol" pitchFamily="18" charset="2"/>
              </a:rPr>
              <a:t>Directory: a relation used for naming</a:t>
            </a:r>
          </a:p>
          <a:p>
            <a:pPr lvl="1"/>
            <a:r>
              <a:rPr lang="en-US" altLang="ko-KR" dirty="0" smtClean="0">
                <a:sym typeface="Symbol" pitchFamily="18" charset="2"/>
              </a:rPr>
              <a:t>Just a table of (file name, </a:t>
            </a:r>
            <a:r>
              <a:rPr lang="en-US" altLang="ko-KR" dirty="0" err="1" smtClean="0">
                <a:sym typeface="Symbol" pitchFamily="18" charset="2"/>
              </a:rPr>
              <a:t>inumber</a:t>
            </a:r>
            <a:r>
              <a:rPr lang="en-US" altLang="ko-KR" dirty="0" smtClean="0">
                <a:sym typeface="Symbol" pitchFamily="18" charset="2"/>
              </a:rPr>
              <a:t>) pairs</a:t>
            </a:r>
          </a:p>
          <a:p>
            <a:r>
              <a:rPr lang="en-US" altLang="ko-KR" dirty="0" smtClean="0">
                <a:sym typeface="Symbol" pitchFamily="18" charset="2"/>
              </a:rPr>
              <a:t>How are directories constructed?</a:t>
            </a:r>
          </a:p>
          <a:p>
            <a:pPr lvl="1"/>
            <a:r>
              <a:rPr lang="en-US" altLang="ko-KR" dirty="0" smtClean="0">
                <a:sym typeface="Symbol" pitchFamily="18" charset="2"/>
              </a:rPr>
              <a:t>Directories often stored in files</a:t>
            </a:r>
          </a:p>
          <a:p>
            <a:pPr lvl="2"/>
            <a:r>
              <a:rPr lang="en-US" altLang="ko-KR" dirty="0" smtClean="0">
                <a:sym typeface="Symbol" pitchFamily="18" charset="2"/>
              </a:rPr>
              <a:t>Reuse of existing mechanism</a:t>
            </a:r>
          </a:p>
          <a:p>
            <a:pPr lvl="2"/>
            <a:r>
              <a:rPr lang="en-US" altLang="ko-KR" dirty="0" smtClean="0">
                <a:sym typeface="Symbol" pitchFamily="18" charset="2"/>
              </a:rPr>
              <a:t>Directory named by </a:t>
            </a:r>
            <a:r>
              <a:rPr lang="en-US" altLang="ko-KR" dirty="0" err="1" smtClean="0">
                <a:sym typeface="Symbol" pitchFamily="18" charset="2"/>
              </a:rPr>
              <a:t>inode</a:t>
            </a:r>
            <a:r>
              <a:rPr lang="en-US" altLang="ko-KR" dirty="0" smtClean="0">
                <a:sym typeface="Symbol" pitchFamily="18" charset="2"/>
              </a:rPr>
              <a:t>/</a:t>
            </a:r>
            <a:r>
              <a:rPr lang="en-US" altLang="ko-KR" dirty="0" err="1" smtClean="0">
                <a:sym typeface="Symbol" pitchFamily="18" charset="2"/>
              </a:rPr>
              <a:t>inumber</a:t>
            </a:r>
            <a:r>
              <a:rPr lang="en-US" altLang="ko-KR" dirty="0" smtClean="0">
                <a:sym typeface="Symbol" pitchFamily="18" charset="2"/>
              </a:rPr>
              <a:t> like other files</a:t>
            </a:r>
          </a:p>
          <a:p>
            <a:pPr lvl="1"/>
            <a:r>
              <a:rPr lang="en-US" altLang="ko-KR" dirty="0" smtClean="0">
                <a:sym typeface="Symbol" pitchFamily="18" charset="2"/>
              </a:rPr>
              <a:t>Needs to be quickly searchable</a:t>
            </a:r>
          </a:p>
          <a:p>
            <a:pPr lvl="2"/>
            <a:r>
              <a:rPr lang="en-US" altLang="ko-KR" dirty="0" smtClean="0"/>
              <a:t>Options: Simple list or </a:t>
            </a:r>
            <a:r>
              <a:rPr lang="en-US" altLang="ko-KR" dirty="0" err="1" smtClean="0"/>
              <a:t>Hashtable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Can be cached into memory in easier form to search</a:t>
            </a:r>
          </a:p>
          <a:p>
            <a:r>
              <a:rPr lang="en-US" altLang="ko-KR" dirty="0" smtClean="0"/>
              <a:t>How are directories modified?</a:t>
            </a:r>
          </a:p>
          <a:p>
            <a:pPr lvl="1"/>
            <a:r>
              <a:rPr lang="en-US" altLang="ko-KR" dirty="0" smtClean="0"/>
              <a:t>Originally, direct read/write of special file</a:t>
            </a:r>
          </a:p>
          <a:p>
            <a:pPr lvl="1"/>
            <a:r>
              <a:rPr lang="en-US" altLang="ko-KR" dirty="0" smtClean="0"/>
              <a:t>System calls for manipulation: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Ties to file creation/destruction</a:t>
            </a:r>
          </a:p>
          <a:p>
            <a:r>
              <a:rPr lang="en-US" altLang="ko-KR" dirty="0" smtClean="0"/>
              <a:t>Directories organized into a hierarchical structure</a:t>
            </a:r>
          </a:p>
          <a:p>
            <a:pPr lvl="1"/>
            <a:r>
              <a:rPr lang="en-US" altLang="ko-KR" dirty="0" smtClean="0"/>
              <a:t>Entries in directory can be either files or directories</a:t>
            </a:r>
          </a:p>
          <a:p>
            <a:pPr lvl="1"/>
            <a:r>
              <a:rPr lang="en-US" altLang="ko-KR" dirty="0"/>
              <a:t>Files named by “path” through directory structure:</a:t>
            </a:r>
            <a:br>
              <a:rPr lang="en-US" altLang="ko-KR" dirty="0"/>
            </a:br>
            <a:r>
              <a:rPr lang="en-US" altLang="ko-KR" dirty="0"/>
              <a:t>e.g. /</a:t>
            </a:r>
            <a:r>
              <a:rPr lang="en-US" altLang="ko-KR" dirty="0" err="1"/>
              <a:t>usr</a:t>
            </a:r>
            <a:r>
              <a:rPr lang="en-US" altLang="ko-KR" dirty="0"/>
              <a:t>/homes/</a:t>
            </a:r>
            <a:r>
              <a:rPr lang="en-US" altLang="ko-KR" dirty="0" err="1"/>
              <a:t>george</a:t>
            </a:r>
            <a:r>
              <a:rPr lang="en-US" altLang="ko-KR" dirty="0"/>
              <a:t>/data.txt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527520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6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6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6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6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6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6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4572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ea typeface="굴림" charset="-127"/>
              </a:rPr>
              <a:t>Directory Structure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92513"/>
            <a:ext cx="8915400" cy="32654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Not really a hierarchy!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Many systems allow directory structure to be organized as an acyclic graph or even a (potentially) cyclic graph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Hard Links: different names for the same file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Multiple directory entries point at the same file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Soft Links: “shortcut” pointers to other files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Implemented by storing the logical name of actual file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Name Resolution:</a:t>
            </a:r>
            <a:r>
              <a:rPr lang="en-US" altLang="ko-KR" dirty="0" smtClean="0">
                <a:ea typeface="굴림" charset="-127"/>
              </a:rPr>
              <a:t> The process of converting a logical name into a physical resource (like a file)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Traverse succession of directories until reach target file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charset="-127"/>
              </a:rPr>
              <a:t>Global file system: May be spread across the network</a:t>
            </a:r>
          </a:p>
        </p:txBody>
      </p:sp>
      <p:pic>
        <p:nvPicPr>
          <p:cNvPr id="9287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" t="10770" r="1062" b="11035"/>
          <a:stretch>
            <a:fillRect/>
          </a:stretch>
        </p:blipFill>
        <p:spPr bwMode="auto">
          <a:xfrm>
            <a:off x="2286000" y="762000"/>
            <a:ext cx="4572000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706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Directory Structure (Con’t)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4064"/>
            <a:ext cx="88392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How many disk accesses to resolve “/my/book/count”?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Read in file header for root (fixed spot on disk)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Read in first data block for root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Read in file header for “my”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Read in first data block for “my”; search for “book”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Read in file header for “book”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Read in first data block for “book”; search for “count”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Read in file header for “count”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solidFill>
                <a:schemeClr val="hlink"/>
              </a:solidFill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Current working directory: </a:t>
            </a:r>
            <a:r>
              <a:rPr lang="en-US" altLang="ko-KR" dirty="0" smtClean="0">
                <a:ea typeface="굴림" charset="-127"/>
              </a:rPr>
              <a:t>Per-address-space pointer to a directory (</a:t>
            </a:r>
            <a:r>
              <a:rPr lang="en-US" altLang="ko-KR" dirty="0" err="1" smtClean="0">
                <a:ea typeface="굴림" charset="-127"/>
              </a:rPr>
              <a:t>inode</a:t>
            </a:r>
            <a:r>
              <a:rPr lang="en-US" altLang="ko-KR" dirty="0" smtClean="0">
                <a:ea typeface="굴림" charset="-127"/>
              </a:rPr>
              <a:t>) used for resolving file names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Allows user to specify relative filename instead of absolute path (say CWD=“/my/book” can resolve “count”)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7836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In-Memory File System Structures</a:t>
            </a:r>
            <a:endParaRPr lang="en-US" altLang="ko-KR" sz="1800" dirty="0" smtClean="0">
              <a:ea typeface="굴림" charset="-127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4947" y="873760"/>
            <a:ext cx="8030254" cy="6037458"/>
          </a:xfrm>
        </p:spPr>
      </p:pic>
    </p:spTree>
    <p:extLst>
      <p:ext uri="{BB962C8B-B14F-4D97-AF65-F5344CB8AC3E}">
        <p14:creationId xmlns="" xmlns:p14="http://schemas.microsoft.com/office/powerpoint/2010/main" val="13110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Delay With 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4110445" y="1071347"/>
            <a:ext cx="5033556" cy="5786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Three types of delay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Rotational Delay</a:t>
            </a:r>
          </a:p>
          <a:p>
            <a:pPr marL="914400" lvl="1" indent="-514350"/>
            <a:r>
              <a:rPr lang="en-US" dirty="0" smtClean="0"/>
              <a:t>Time to rotate the desired sector to the read head</a:t>
            </a:r>
          </a:p>
          <a:p>
            <a:pPr marL="914400" lvl="1" indent="-514350"/>
            <a:r>
              <a:rPr lang="en-US" dirty="0" smtClean="0"/>
              <a:t>Related to RPM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Seek delay</a:t>
            </a:r>
          </a:p>
          <a:p>
            <a:pPr marL="914400" lvl="1" indent="-514350"/>
            <a:r>
              <a:rPr lang="en-US" dirty="0" smtClean="0"/>
              <a:t>Time to move the read head to a different track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time</a:t>
            </a:r>
          </a:p>
          <a:p>
            <a:pPr marL="914400" lvl="1" indent="-514350"/>
            <a:r>
              <a:rPr lang="en-US" dirty="0" smtClean="0"/>
              <a:t>Time to read or write bytes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128881" y="1711857"/>
            <a:ext cx="3452884" cy="3473356"/>
            <a:chOff x="675564" y="3295933"/>
            <a:chExt cx="3452884" cy="3473356"/>
          </a:xfrm>
        </p:grpSpPr>
        <p:sp>
          <p:nvSpPr>
            <p:cNvPr id="68" name="Oval 67"/>
            <p:cNvSpPr/>
            <p:nvPr/>
          </p:nvSpPr>
          <p:spPr>
            <a:xfrm>
              <a:off x="675564" y="3316405"/>
              <a:ext cx="3452884" cy="3452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1017327" y="3658168"/>
              <a:ext cx="2769359" cy="276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00885" y="4041726"/>
              <a:ext cx="2002241" cy="2002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33917" y="4474758"/>
              <a:ext cx="1136179" cy="1136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267801" y="4908642"/>
              <a:ext cx="268410" cy="268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86686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93426" y="54746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57987" y="639995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819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9478" y="32959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58513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99478" y="56109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99478" y="41054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28840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74392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87458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60744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87458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03895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9478" y="36857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31742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99478" y="60581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74392" y="3797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60199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42632" y="58940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93774" y="5456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616510" y="37842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73637" y="42578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1854" y="54262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72859" y="5905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42632" y="34285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76600" y="3822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4917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00907" y="5997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19253" y="6312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33498" y="3432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31742" y="38017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1911" y="4264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28298" y="5934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75019" y="6274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6612" y="5456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rot="3266656">
            <a:off x="771252" y="1331583"/>
            <a:ext cx="0" cy="10258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9466656">
            <a:off x="123748" y="1401569"/>
            <a:ext cx="109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Rotation</a:t>
            </a:r>
            <a:endParaRPr lang="en-US" sz="2000" b="1" dirty="0"/>
          </a:p>
        </p:txBody>
      </p:sp>
      <p:grpSp>
        <p:nvGrpSpPr>
          <p:cNvPr id="5" name="Group 131"/>
          <p:cNvGrpSpPr/>
          <p:nvPr/>
        </p:nvGrpSpPr>
        <p:grpSpPr>
          <a:xfrm>
            <a:off x="2983248" y="3233854"/>
            <a:ext cx="815196" cy="3889070"/>
            <a:chOff x="7196298" y="1776595"/>
            <a:chExt cx="815196" cy="3889070"/>
          </a:xfrm>
        </p:grpSpPr>
        <p:sp>
          <p:nvSpPr>
            <p:cNvPr id="133" name="Trapezoid 132"/>
            <p:cNvSpPr/>
            <p:nvPr/>
          </p:nvSpPr>
          <p:spPr>
            <a:xfrm>
              <a:off x="7199452" y="1776595"/>
              <a:ext cx="812042" cy="1941406"/>
            </a:xfrm>
            <a:prstGeom prst="trapezoid">
              <a:avLst>
                <a:gd name="adj" fmla="val 34874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336554" y="3267603"/>
              <a:ext cx="537837" cy="537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34"/>
            <p:cNvGrpSpPr/>
            <p:nvPr/>
          </p:nvGrpSpPr>
          <p:grpSpPr>
            <a:xfrm>
              <a:off x="7434516" y="1821656"/>
              <a:ext cx="341912" cy="369332"/>
              <a:chOff x="7183568" y="4004199"/>
              <a:chExt cx="341912" cy="369332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7183568" y="4017909"/>
                <a:ext cx="341912" cy="3419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62158" y="4004199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7196298" y="3724259"/>
              <a:ext cx="812042" cy="19414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170931" y="4729803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ular Callout 140"/>
          <p:cNvSpPr/>
          <p:nvPr/>
        </p:nvSpPr>
        <p:spPr>
          <a:xfrm>
            <a:off x="828097" y="5399364"/>
            <a:ext cx="1595316" cy="532261"/>
          </a:xfrm>
          <a:prstGeom prst="wedgeRectCallout">
            <a:avLst>
              <a:gd name="adj1" fmla="val 49892"/>
              <a:gd name="adj2" fmla="val -910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Short delay</a:t>
            </a:r>
            <a:endParaRPr lang="en-US" sz="2400" dirty="0"/>
          </a:p>
        </p:txBody>
      </p:sp>
      <p:sp>
        <p:nvSpPr>
          <p:cNvPr id="142" name="Rectangle 141"/>
          <p:cNvSpPr/>
          <p:nvPr/>
        </p:nvSpPr>
        <p:spPr>
          <a:xfrm>
            <a:off x="3057694" y="2705718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ular Callout 142"/>
          <p:cNvSpPr/>
          <p:nvPr/>
        </p:nvSpPr>
        <p:spPr>
          <a:xfrm>
            <a:off x="2032876" y="1013990"/>
            <a:ext cx="1595316" cy="532261"/>
          </a:xfrm>
          <a:prstGeom prst="wedgeRectCallout">
            <a:avLst>
              <a:gd name="adj1" fmla="val 37915"/>
              <a:gd name="adj2" fmla="val 24486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Long delay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endCxn id="104" idx="3"/>
          </p:cNvCxnSpPr>
          <p:nvPr/>
        </p:nvCxnSpPr>
        <p:spPr>
          <a:xfrm flipH="1">
            <a:off x="3065795" y="3075348"/>
            <a:ext cx="298438" cy="981649"/>
          </a:xfrm>
          <a:prstGeom prst="straightConnector1">
            <a:avLst/>
          </a:prstGeom>
          <a:ln w="571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90" idx="3"/>
          </p:cNvCxnSpPr>
          <p:nvPr/>
        </p:nvCxnSpPr>
        <p:spPr>
          <a:xfrm flipH="1">
            <a:off x="2071499" y="3641361"/>
            <a:ext cx="920656" cy="570166"/>
          </a:xfrm>
          <a:prstGeom prst="straightConnector1">
            <a:avLst/>
          </a:prstGeom>
          <a:ln w="571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ular Callout 144"/>
          <p:cNvSpPr/>
          <p:nvPr/>
        </p:nvSpPr>
        <p:spPr>
          <a:xfrm>
            <a:off x="109837" y="5336274"/>
            <a:ext cx="3944169" cy="1392051"/>
          </a:xfrm>
          <a:prstGeom prst="wedgeRectCallout">
            <a:avLst>
              <a:gd name="adj1" fmla="val 24857"/>
              <a:gd name="adj2" fmla="val -1354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Track skew: offset sectors so that sequential reads across tracks incorporate seek delay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534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709808"/>
            <a:ext cx="84582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charset="-127"/>
              </a:rPr>
              <a:t>Open system call: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charset="-127"/>
              </a:rPr>
              <a:t>Resolves file name, finds file control block (</a:t>
            </a:r>
            <a:r>
              <a:rPr lang="en-US" altLang="ko-KR" dirty="0" err="1" smtClean="0">
                <a:ea typeface="굴림" charset="-127"/>
              </a:rPr>
              <a:t>inode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charset="-127"/>
              </a:rPr>
              <a:t>Makes entries in per-process and system-wide tables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charset="-127"/>
              </a:rPr>
              <a:t>Returns index (called “file handle”) in open-file table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charset="-127"/>
              </a:rPr>
              <a:t>Read/write system calls: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charset="-127"/>
              </a:rPr>
              <a:t>Use file handle to locate </a:t>
            </a:r>
            <a:r>
              <a:rPr lang="en-US" altLang="ko-KR" dirty="0" err="1" smtClean="0">
                <a:ea typeface="굴림" charset="-127"/>
              </a:rPr>
              <a:t>inode</a:t>
            </a:r>
            <a:endParaRPr lang="en-US" altLang="ko-KR" dirty="0" smtClean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charset="-127"/>
              </a:rPr>
              <a:t>Perform appropriate reads or writes </a:t>
            </a: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22" t="1373" r="3906" b="58607"/>
          <a:stretch>
            <a:fillRect/>
          </a:stretch>
        </p:blipFill>
        <p:spPr bwMode="auto">
          <a:xfrm>
            <a:off x="1388346" y="852426"/>
            <a:ext cx="5806273" cy="170784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In-Memory File System Structures</a:t>
            </a:r>
            <a:endParaRPr lang="en-US" altLang="ko-KR" sz="1800" dirty="0" smtClean="0">
              <a:ea typeface="굴림" charset="-127"/>
            </a:endParaRPr>
          </a:p>
        </p:txBody>
      </p:sp>
      <p:pic>
        <p:nvPicPr>
          <p:cNvPr id="908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07" t="55060" r="3938" b="4959"/>
          <a:stretch>
            <a:fillRect/>
          </a:stretch>
        </p:blipFill>
        <p:spPr bwMode="auto">
          <a:xfrm>
            <a:off x="1733006" y="3870624"/>
            <a:ext cx="5998866" cy="19762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110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ea typeface="굴림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1872"/>
            <a:ext cx="8805863" cy="6248400"/>
          </a:xfrm>
        </p:spPr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Key Idea: Exploit locality by caching data in memory</a:t>
            </a: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Name translations: Mapping from </a:t>
            </a:r>
            <a:r>
              <a:rPr lang="en-US" altLang="ko-KR" sz="1800" dirty="0" err="1" smtClean="0">
                <a:ea typeface="굴림" charset="-127"/>
              </a:rPr>
              <a:t>paths</a:t>
            </a:r>
            <a:r>
              <a:rPr lang="en-US" altLang="ko-KR" sz="1800" dirty="0" err="1" smtClean="0">
                <a:ea typeface="굴림" charset="-127"/>
                <a:sym typeface="Symbol" pitchFamily="18" charset="2"/>
              </a:rPr>
              <a:t>inodes</a:t>
            </a:r>
            <a:endParaRPr lang="en-US" altLang="ko-KR" sz="1800" dirty="0" smtClean="0">
              <a:ea typeface="굴림" charset="-127"/>
              <a:sym typeface="Symbol" pitchFamily="18" charset="2"/>
            </a:endParaRP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Disk blocks: Mapping from block </a:t>
            </a:r>
            <a:r>
              <a:rPr lang="en-US" altLang="ko-KR" sz="1800" dirty="0" err="1" smtClean="0">
                <a:ea typeface="굴림" charset="-127"/>
              </a:rPr>
              <a:t>address</a:t>
            </a:r>
            <a:r>
              <a:rPr lang="en-US" altLang="ko-KR" sz="1800" dirty="0" err="1" smtClean="0">
                <a:ea typeface="굴림" charset="-127"/>
                <a:sym typeface="Symbol" pitchFamily="18" charset="2"/>
              </a:rPr>
              <a:t>disk</a:t>
            </a:r>
            <a:r>
              <a:rPr lang="en-US" altLang="ko-KR" sz="1800" dirty="0" smtClean="0">
                <a:ea typeface="굴림" charset="-127"/>
                <a:sym typeface="Symbol" pitchFamily="18" charset="2"/>
              </a:rPr>
              <a:t> content</a:t>
            </a:r>
            <a:r>
              <a:rPr lang="en-US" altLang="ko-KR" sz="1800" dirty="0" smtClean="0">
                <a:ea typeface="굴림" charset="-127"/>
              </a:rPr>
              <a:t>	</a:t>
            </a:r>
          </a:p>
          <a:p>
            <a:pPr>
              <a:spcBef>
                <a:spcPct val="10000"/>
              </a:spcBef>
            </a:pPr>
            <a:r>
              <a:rPr lang="en-US" altLang="ko-KR" sz="2000" dirty="0" smtClean="0">
                <a:solidFill>
                  <a:schemeClr val="hlink"/>
                </a:solidFill>
                <a:ea typeface="굴림" charset="-127"/>
              </a:rPr>
              <a:t>Buffer Cache:</a:t>
            </a:r>
            <a:r>
              <a:rPr lang="en-US" altLang="ko-KR" sz="2000" dirty="0" smtClean="0">
                <a:ea typeface="굴림" charset="-127"/>
              </a:rPr>
              <a:t> Memory used to cache kernel resources, including disk blocks and name translations</a:t>
            </a: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Can contain “dirty” blocks (blocks yet on disk)</a:t>
            </a:r>
          </a:p>
          <a:p>
            <a:pPr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Replacement policy?  LRU</a:t>
            </a: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Can afford overhead of timestamps for each disk block</a:t>
            </a: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Advantages:</a:t>
            </a:r>
          </a:p>
          <a:p>
            <a:pPr lvl="2">
              <a:spcBef>
                <a:spcPct val="10000"/>
              </a:spcBef>
            </a:pPr>
            <a:r>
              <a:rPr lang="en-US" altLang="ko-KR" sz="1600" dirty="0" smtClean="0">
                <a:ea typeface="굴림" charset="-127"/>
              </a:rPr>
              <a:t>Works very well for name translation</a:t>
            </a:r>
          </a:p>
          <a:p>
            <a:pPr lvl="2">
              <a:spcBef>
                <a:spcPct val="10000"/>
              </a:spcBef>
            </a:pPr>
            <a:r>
              <a:rPr lang="en-US" altLang="ko-KR" sz="1600" dirty="0" smtClean="0">
                <a:ea typeface="굴림" charset="-127"/>
              </a:rPr>
              <a:t>Works well in general as long as memory is big enough to accommodate a host’s working set of files.</a:t>
            </a: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Disadvantages:</a:t>
            </a:r>
          </a:p>
          <a:p>
            <a:pPr lvl="2">
              <a:spcBef>
                <a:spcPct val="10000"/>
              </a:spcBef>
            </a:pPr>
            <a:r>
              <a:rPr lang="en-US" altLang="ko-KR" sz="1600" dirty="0" smtClean="0">
                <a:ea typeface="굴림" charset="-127"/>
              </a:rPr>
              <a:t>Fails when some application scans through file system, thereby flushing the cache with data used only once</a:t>
            </a:r>
          </a:p>
          <a:p>
            <a:pPr lvl="2">
              <a:spcBef>
                <a:spcPct val="10000"/>
              </a:spcBef>
            </a:pPr>
            <a:r>
              <a:rPr lang="en-US" altLang="ko-KR" sz="1600" dirty="0" smtClean="0">
                <a:ea typeface="굴림" charset="-127"/>
              </a:rPr>
              <a:t>Example: 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find . –exec </a:t>
            </a:r>
            <a:r>
              <a:rPr lang="en-US" altLang="ko-KR" sz="1600" dirty="0" err="1" smtClean="0">
                <a:latin typeface="Courier New" pitchFamily="49" charset="0"/>
                <a:ea typeface="굴림" charset="-127"/>
              </a:rPr>
              <a:t>grep</a:t>
            </a:r>
            <a:r>
              <a:rPr lang="en-US" altLang="ko-KR" sz="1600" dirty="0" smtClean="0">
                <a:latin typeface="Courier New" pitchFamily="49" charset="0"/>
                <a:ea typeface="굴림" charset="-127"/>
              </a:rPr>
              <a:t> foo {} \;</a:t>
            </a:r>
          </a:p>
          <a:p>
            <a:pPr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Other Replacement Policies?</a:t>
            </a: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Some systems allow applications to request other policies</a:t>
            </a:r>
          </a:p>
          <a:p>
            <a:pPr lvl="1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Example, ‘Use Once’:</a:t>
            </a:r>
          </a:p>
          <a:p>
            <a:pPr lvl="2">
              <a:spcBef>
                <a:spcPct val="10000"/>
              </a:spcBef>
            </a:pPr>
            <a:r>
              <a:rPr lang="en-US" altLang="ko-KR" sz="1600" dirty="0" smtClean="0">
                <a:ea typeface="굴림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="" xmlns:p14="http://schemas.microsoft.com/office/powerpoint/2010/main" val="471239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File System Caching (</a:t>
            </a:r>
            <a:r>
              <a:rPr lang="en-US" altLang="ko-KR" dirty="0" err="1" smtClean="0">
                <a:ea typeface="굴림" charset="-127"/>
              </a:rPr>
              <a:t>con’t</a:t>
            </a:r>
            <a:r>
              <a:rPr lang="en-US" altLang="ko-KR" dirty="0" smtClean="0">
                <a:ea typeface="굴림" charset="-127"/>
              </a:rPr>
              <a:t>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2768"/>
            <a:ext cx="8839200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charset="-127"/>
              </a:rPr>
              <a:t>Cache Size: How much memory should the OS allocate to the buffer cache </a:t>
            </a:r>
            <a:r>
              <a:rPr lang="en-US" altLang="ko-KR" sz="2800" dirty="0" err="1" smtClean="0">
                <a:ea typeface="굴림" charset="-127"/>
              </a:rPr>
              <a:t>vs</a:t>
            </a:r>
            <a:r>
              <a:rPr lang="en-US" altLang="ko-KR" sz="2800" dirty="0" smtClean="0">
                <a:ea typeface="굴림" charset="-127"/>
              </a:rPr>
              <a:t> virtual memory?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Too much memory </a:t>
            </a:r>
            <a:r>
              <a:rPr lang="en-US" altLang="ko-KR" sz="2400" dirty="0" smtClean="0">
                <a:ea typeface="굴림" charset="-127"/>
              </a:rPr>
              <a:t>to the file system cache </a:t>
            </a:r>
            <a:r>
              <a:rPr lang="en-US" altLang="ko-KR" sz="2400" dirty="0" smtClean="0">
                <a:ea typeface="굴림" charset="-127"/>
                <a:sym typeface="Symbol" pitchFamily="18" charset="2"/>
              </a:rPr>
              <a:t> </a:t>
            </a:r>
            <a:r>
              <a:rPr lang="en-US" altLang="ko-KR" sz="2400" dirty="0" smtClean="0">
                <a:ea typeface="굴림" charset="-127"/>
              </a:rPr>
              <a:t>won’t be able to run many applications at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rgbClr val="FF0000"/>
                </a:solidFill>
                <a:ea typeface="굴림" charset="-127"/>
              </a:rPr>
              <a:t>Too little memory </a:t>
            </a:r>
            <a:r>
              <a:rPr lang="en-US" altLang="ko-KR" sz="2400" dirty="0" smtClean="0">
                <a:ea typeface="굴림" charset="-127"/>
              </a:rPr>
              <a:t>to file system cache </a:t>
            </a:r>
            <a:r>
              <a:rPr lang="en-US" altLang="ko-KR" sz="2400" dirty="0" smtClean="0">
                <a:ea typeface="굴림" charset="-127"/>
                <a:sym typeface="Symbol" pitchFamily="18" charset="2"/>
              </a:rPr>
              <a:t></a:t>
            </a:r>
            <a:r>
              <a:rPr lang="en-US" altLang="ko-KR" sz="2400" dirty="0" smtClean="0">
                <a:ea typeface="굴림" charset="-127"/>
              </a:rPr>
              <a:t> many applications may run slowly (disk caching not effective)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Solution: adjust boundary dynamically so that the disk access rates for paging and file access are balanced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charset="-127"/>
              </a:rPr>
              <a:t>Read Ahead Prefetching:</a:t>
            </a:r>
            <a:r>
              <a:rPr lang="en-US" altLang="ko-KR" sz="2800" dirty="0" smtClean="0">
                <a:ea typeface="굴림" charset="-127"/>
              </a:rPr>
              <a:t> fetch sequential blocks early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Key Idea: exploit fact that most common file access is sequential by prefetching subsequent disk blocks ahead of current read request (if they are not already in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Elevator algorithm can efficiently interleave groups of </a:t>
            </a:r>
            <a:r>
              <a:rPr lang="en-US" altLang="ko-KR" sz="2400" dirty="0" err="1" smtClean="0">
                <a:ea typeface="굴림" charset="-127"/>
              </a:rPr>
              <a:t>prefetches</a:t>
            </a:r>
            <a:r>
              <a:rPr lang="en-US" altLang="ko-KR" sz="2400" dirty="0" smtClean="0">
                <a:ea typeface="굴림" charset="-127"/>
              </a:rPr>
              <a:t> from concurrent applications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charset="-127"/>
              </a:rPr>
              <a:t>How much to </a:t>
            </a:r>
            <a:r>
              <a:rPr lang="en-US" altLang="ko-KR" sz="2400" dirty="0" err="1" smtClean="0">
                <a:ea typeface="굴림" charset="-127"/>
              </a:rPr>
              <a:t>prefetch</a:t>
            </a:r>
            <a:r>
              <a:rPr lang="en-US" altLang="ko-KR" sz="2400" dirty="0" smtClean="0">
                <a:ea typeface="굴림" charset="-127"/>
              </a:rPr>
              <a:t>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charset="-127"/>
              </a:rPr>
              <a:t>Too many imposes delays on requests by other applications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charset="-127"/>
              </a:rPr>
              <a:t>Too few causes many seeks (and rotational delays) among concurrent file requests</a:t>
            </a:r>
          </a:p>
        </p:txBody>
      </p:sp>
    </p:spTree>
    <p:extLst>
      <p:ext uri="{BB962C8B-B14F-4D97-AF65-F5344CB8AC3E}">
        <p14:creationId xmlns="" xmlns:p14="http://schemas.microsoft.com/office/powerpoint/2010/main" val="855631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File System Caching (con’t)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07336"/>
            <a:ext cx="8686800" cy="5943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Delayed Writes:</a:t>
            </a:r>
            <a:r>
              <a:rPr lang="en-US" altLang="ko-KR" dirty="0" smtClean="0">
                <a:ea typeface="굴림" charset="-127"/>
              </a:rPr>
              <a:t> Writes to files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not immediately sent out to disk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Instead, </a:t>
            </a:r>
            <a:r>
              <a:rPr lang="en-US" altLang="ko-KR" dirty="0" smtClean="0">
                <a:latin typeface="Courier New" pitchFamily="49" charset="0"/>
                <a:ea typeface="굴림" charset="-127"/>
              </a:rPr>
              <a:t>write()</a:t>
            </a:r>
            <a:r>
              <a:rPr lang="en-US" altLang="ko-KR" dirty="0" smtClean="0">
                <a:ea typeface="굴림" charset="-127"/>
              </a:rPr>
              <a:t> copies data from user space buffer to kernel buffer (in cache)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Enabled by presence of buffer cache: can leave written file blocks in cache for a while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If some other application tries to read data before written to disk, file system will read from cache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Flushed to disk periodically (e.g. in UNIX, every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Advantages: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Disk scheduler can efficiently order lots of requests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Disk allocation algorithm can be run with correct size value for a file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Some files need never get written to disk! (</a:t>
            </a:r>
            <a:r>
              <a:rPr lang="en-US" altLang="ko-KR" dirty="0" err="1" smtClean="0">
                <a:ea typeface="굴림" charset="-127"/>
              </a:rPr>
              <a:t>e..g</a:t>
            </a:r>
            <a:r>
              <a:rPr lang="en-US" altLang="ko-KR" dirty="0" smtClean="0">
                <a:ea typeface="굴림" charset="-127"/>
              </a:rPr>
              <a:t> temporary scratch files written /</a:t>
            </a:r>
            <a:r>
              <a:rPr lang="en-US" altLang="ko-KR" dirty="0" err="1" smtClean="0">
                <a:ea typeface="굴림" charset="-127"/>
              </a:rPr>
              <a:t>tmp</a:t>
            </a:r>
            <a:r>
              <a:rPr lang="en-US" altLang="ko-KR" dirty="0" smtClean="0">
                <a:ea typeface="굴림" charset="-127"/>
              </a:rPr>
              <a:t> often don’t exist for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Disadvantages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if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system crashes </a:t>
            </a:r>
            <a:r>
              <a:rPr lang="en-US" altLang="ko-KR" dirty="0" smtClean="0">
                <a:ea typeface="굴림" charset="-127"/>
              </a:rPr>
              <a:t>before file has been written out?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Worse yet, what if </a:t>
            </a:r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system crashes before a directory file has been written out</a:t>
            </a:r>
            <a:r>
              <a:rPr lang="en-US" altLang="ko-KR" dirty="0" smtClean="0">
                <a:ea typeface="굴림" charset="-127"/>
              </a:rPr>
              <a:t>? (lose pointer to </a:t>
            </a:r>
            <a:r>
              <a:rPr lang="en-US" altLang="ko-KR" dirty="0" err="1" smtClean="0">
                <a:ea typeface="굴림" charset="-127"/>
              </a:rPr>
              <a:t>inode</a:t>
            </a:r>
            <a:r>
              <a:rPr lang="en-US" altLang="ko-KR" dirty="0" smtClean="0">
                <a:ea typeface="굴림" charset="-127"/>
              </a:rPr>
              <a:t>!)</a:t>
            </a:r>
          </a:p>
        </p:txBody>
      </p:sp>
    </p:spTree>
    <p:extLst>
      <p:ext uri="{BB962C8B-B14F-4D97-AF65-F5344CB8AC3E}">
        <p14:creationId xmlns="" xmlns:p14="http://schemas.microsoft.com/office/powerpoint/2010/main" val="3347541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6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Page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Goal: Minimize disk I/O by storing data in memory</a:t>
            </a:r>
          </a:p>
          <a:p>
            <a:pPr lvl="1"/>
            <a:r>
              <a:rPr lang="en-US" dirty="0" smtClean="0"/>
              <a:t>Caches </a:t>
            </a:r>
            <a:r>
              <a:rPr lang="en-US" i="1" dirty="0" smtClean="0"/>
              <a:t>any </a:t>
            </a:r>
            <a:r>
              <a:rPr lang="en-US" dirty="0" smtClean="0"/>
              <a:t>page-based objects, including files and memory mappings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" y="2886397"/>
            <a:ext cx="8774430" cy="376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70184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94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ea typeface="굴림" charset="-127"/>
              </a:rPr>
              <a:t>How to make file system durable?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73" y="480156"/>
            <a:ext cx="8931275" cy="5930900"/>
          </a:xfrm>
        </p:spPr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ko-KR" sz="2400" dirty="0" smtClean="0">
                <a:ea typeface="굴림" charset="-127"/>
              </a:rPr>
              <a:t>Disk blocks contain Reed-Solomon error correcting codes (ECC) to deal with small defects in disk drive</a:t>
            </a:r>
          </a:p>
          <a:p>
            <a:pPr lvl="1"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Can allow recovery of data from small media defects </a:t>
            </a:r>
          </a:p>
          <a:p>
            <a:pPr>
              <a:spcBef>
                <a:spcPct val="10000"/>
              </a:spcBef>
            </a:pPr>
            <a:r>
              <a:rPr lang="en-US" altLang="ko-KR" sz="2400" dirty="0" smtClean="0">
                <a:ea typeface="굴림" charset="-127"/>
              </a:rPr>
              <a:t>Make sure writes survive in short term</a:t>
            </a:r>
          </a:p>
          <a:p>
            <a:pPr lvl="1"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Either abandon delayed writes or</a:t>
            </a:r>
          </a:p>
          <a:p>
            <a:pPr lvl="1"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use special, battery-backed RAM (called non-volatile RAM or </a:t>
            </a:r>
            <a:r>
              <a:rPr lang="en-US" altLang="ko-KR" sz="2000" dirty="0" smtClean="0">
                <a:solidFill>
                  <a:schemeClr val="hlink"/>
                </a:solidFill>
                <a:ea typeface="굴림" charset="-127"/>
              </a:rPr>
              <a:t>NVRAM</a:t>
            </a:r>
            <a:r>
              <a:rPr lang="en-US" altLang="ko-KR" sz="2000" dirty="0" smtClean="0">
                <a:ea typeface="굴림" charset="-127"/>
              </a:rPr>
              <a:t>) for dirty blocks in buffer cache.</a:t>
            </a:r>
          </a:p>
          <a:p>
            <a:pPr>
              <a:spcBef>
                <a:spcPct val="10000"/>
              </a:spcBef>
            </a:pPr>
            <a:r>
              <a:rPr lang="en-US" altLang="ko-KR" sz="2400" dirty="0" smtClean="0">
                <a:ea typeface="굴림" charset="-127"/>
              </a:rPr>
              <a:t>Make sure that data survives in long term</a:t>
            </a:r>
          </a:p>
          <a:p>
            <a:pPr lvl="1"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Need to replicate!  More than one copy of data!</a:t>
            </a:r>
          </a:p>
          <a:p>
            <a:pPr lvl="1"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Important element: </a:t>
            </a:r>
            <a:r>
              <a:rPr lang="en-US" altLang="ko-KR" sz="2000" dirty="0" smtClean="0">
                <a:solidFill>
                  <a:schemeClr val="hlink"/>
                </a:solidFill>
                <a:ea typeface="굴림" charset="-127"/>
              </a:rPr>
              <a:t>independence of failure</a:t>
            </a:r>
          </a:p>
          <a:p>
            <a:pPr lvl="2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Could put copies on one disk, but if disk head fails…</a:t>
            </a:r>
          </a:p>
          <a:p>
            <a:pPr lvl="2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Could put copies on different disks, but if server fails…</a:t>
            </a:r>
          </a:p>
          <a:p>
            <a:pPr lvl="2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Could put copies on different servers, but if building is struck by lightning…. </a:t>
            </a:r>
          </a:p>
          <a:p>
            <a:pPr lvl="2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Could put copies on servers in different continents…</a:t>
            </a:r>
          </a:p>
          <a:p>
            <a:pPr>
              <a:spcBef>
                <a:spcPct val="1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charset="-127"/>
              </a:rPr>
              <a:t>RAID:</a:t>
            </a:r>
            <a:r>
              <a:rPr lang="en-US" altLang="ko-KR" sz="2400" dirty="0" smtClean="0">
                <a:ea typeface="굴림" charset="-127"/>
              </a:rPr>
              <a:t> Redundant Arrays of Inexpensive Disks</a:t>
            </a:r>
          </a:p>
          <a:p>
            <a:pPr lvl="1"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Data stored on multiple disks (redundancy)</a:t>
            </a:r>
          </a:p>
          <a:p>
            <a:pPr lvl="1">
              <a:spcBef>
                <a:spcPct val="10000"/>
              </a:spcBef>
            </a:pPr>
            <a:r>
              <a:rPr lang="en-US" altLang="ko-KR" sz="2000" dirty="0" smtClean="0">
                <a:ea typeface="굴림" charset="-127"/>
              </a:rPr>
              <a:t>Either in software or hardware</a:t>
            </a:r>
          </a:p>
          <a:p>
            <a:pPr lvl="2">
              <a:spcBef>
                <a:spcPct val="10000"/>
              </a:spcBef>
            </a:pPr>
            <a:r>
              <a:rPr lang="en-US" altLang="ko-KR" sz="1800" dirty="0" smtClean="0">
                <a:ea typeface="굴림" charset="-127"/>
              </a:rPr>
              <a:t>In hardware case, done by disk controller; file system may not even know that there is more than one disk in use</a:t>
            </a:r>
          </a:p>
        </p:txBody>
      </p:sp>
    </p:spTree>
    <p:extLst>
      <p:ext uri="{BB962C8B-B14F-4D97-AF65-F5344CB8AC3E}">
        <p14:creationId xmlns="" xmlns:p14="http://schemas.microsoft.com/office/powerpoint/2010/main" val="1922196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94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ea typeface="굴림" charset="-127"/>
              </a:rPr>
              <a:t>File Storage in Google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73" y="835756"/>
            <a:ext cx="8931275" cy="5930900"/>
          </a:xfrm>
        </p:spPr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altLang="ko-KR" sz="2400" dirty="0" smtClean="0">
                <a:ea typeface="굴림" charset="-127"/>
              </a:rPr>
              <a:t>FAST2016 ,   Feb,2016,CA</a:t>
            </a: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59255"/>
            <a:ext cx="88677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221963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ea typeface="굴림" charset="-127"/>
              </a:rPr>
              <a:t>Virtual </a:t>
            </a:r>
            <a:r>
              <a:rPr lang="en-US" altLang="ko-KR" sz="4000" dirty="0" err="1" smtClean="0">
                <a:ea typeface="굴림" charset="-127"/>
              </a:rPr>
              <a:t>Filesystem</a:t>
            </a:r>
            <a:r>
              <a:rPr lang="en-US" altLang="ko-KR" sz="4000" dirty="0" smtClean="0">
                <a:ea typeface="굴림" charset="-127"/>
              </a:rPr>
              <a:t> Switch (VFS)</a:t>
            </a:r>
            <a:endParaRPr lang="en-US" altLang="ko-KR" sz="1600" dirty="0" smtClean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3810000"/>
            <a:ext cx="8915400" cy="2819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VFS:</a:t>
            </a:r>
            <a:r>
              <a:rPr lang="en-US" altLang="ko-KR" dirty="0" smtClean="0">
                <a:ea typeface="굴림" charset="-127"/>
              </a:rPr>
              <a:t> Virtual abstraction similar to local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Provides virtual superblocks, </a:t>
            </a:r>
            <a:r>
              <a:rPr lang="en-US" altLang="ko-KR" dirty="0" err="1" smtClean="0">
                <a:ea typeface="굴림" charset="-127"/>
              </a:rPr>
              <a:t>inodes</a:t>
            </a:r>
            <a:r>
              <a:rPr lang="en-US" altLang="ko-KR" dirty="0" smtClean="0">
                <a:ea typeface="굴림" charset="-127"/>
              </a:rPr>
              <a:t>, files, </a:t>
            </a:r>
            <a:r>
              <a:rPr lang="en-US" altLang="ko-KR" dirty="0" err="1" smtClean="0">
                <a:ea typeface="굴림" charset="-127"/>
              </a:rPr>
              <a:t>etc</a:t>
            </a:r>
            <a:endParaRPr lang="en-US" altLang="ko-KR" dirty="0" smtClean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Compatible with a variety of local and remote file systems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provides object-oriented way of implementing file systems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The API is to the VFS interface, rather than any specific type of file 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1740547" y="859829"/>
            <a:ext cx="5966548" cy="30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039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312" y="-17081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VFS Common File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00400"/>
            <a:ext cx="8763000" cy="35145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Four primary object types for VFS:</a:t>
            </a:r>
          </a:p>
          <a:p>
            <a:pPr lvl="1"/>
            <a:r>
              <a:rPr lang="en-US" dirty="0"/>
              <a:t>superblock object: represents a specific mounted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object: represents a specific file</a:t>
            </a:r>
          </a:p>
          <a:p>
            <a:pPr lvl="1"/>
            <a:r>
              <a:rPr lang="en-US" dirty="0" err="1"/>
              <a:t>dentry</a:t>
            </a:r>
            <a:r>
              <a:rPr lang="en-US" dirty="0"/>
              <a:t> object: represents a directory entry 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/>
              <a:t>object: represents </a:t>
            </a:r>
            <a:r>
              <a:rPr lang="en-US" dirty="0" smtClean="0"/>
              <a:t>open </a:t>
            </a:r>
            <a:r>
              <a:rPr lang="en-US" dirty="0"/>
              <a:t>file associated with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There </a:t>
            </a:r>
            <a:r>
              <a:rPr lang="en-US" dirty="0"/>
              <a:t>is no specific directory </a:t>
            </a:r>
            <a:r>
              <a:rPr lang="en-US" dirty="0" smtClean="0"/>
              <a:t>object (VFS treats directories as files)</a:t>
            </a:r>
          </a:p>
          <a:p>
            <a:r>
              <a:rPr lang="en-US" dirty="0" smtClean="0"/>
              <a:t>May need to fit the model by faking it</a:t>
            </a:r>
          </a:p>
          <a:p>
            <a:pPr lvl="1"/>
            <a:r>
              <a:rPr lang="en-US" dirty="0" smtClean="0"/>
              <a:t>Example: make it look like directories are files</a:t>
            </a:r>
          </a:p>
          <a:p>
            <a:pPr lvl="1"/>
            <a:r>
              <a:rPr lang="en-US" dirty="0" smtClean="0"/>
              <a:t>Example: make it look like have </a:t>
            </a:r>
            <a:r>
              <a:rPr lang="en-US" dirty="0" err="1" smtClean="0"/>
              <a:t>inodes</a:t>
            </a:r>
            <a:r>
              <a:rPr lang="en-US" dirty="0" smtClean="0"/>
              <a:t>, superblocks,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257"/>
          <a:stretch/>
        </p:blipFill>
        <p:spPr bwMode="auto">
          <a:xfrm>
            <a:off x="838200" y="533400"/>
            <a:ext cx="5257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166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17761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2590800"/>
            <a:ext cx="91440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operations object is contained within each primary object type to set operations of specific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super_operations</a:t>
            </a:r>
            <a:r>
              <a:rPr lang="en-US" dirty="0" smtClean="0"/>
              <a:t>”: methods that kernel can invoke on a specific </a:t>
            </a:r>
            <a:r>
              <a:rPr lang="en-US" dirty="0" err="1" smtClean="0"/>
              <a:t>filesystem</a:t>
            </a:r>
            <a:r>
              <a:rPr lang="en-US" dirty="0" smtClean="0"/>
              <a:t>, i.e.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write_inode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sync_fs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inode_operations</a:t>
            </a:r>
            <a:r>
              <a:rPr lang="en-US" dirty="0" smtClean="0"/>
              <a:t>”: methods that kernel can invoke on a specific file,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link()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dentry_operations</a:t>
            </a:r>
            <a:r>
              <a:rPr lang="en-US" dirty="0" smtClean="0"/>
              <a:t>”: methods that kernel can invoke on a specific directory entry, such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d_compare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d_delete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“</a:t>
            </a:r>
            <a:r>
              <a:rPr lang="en-US" dirty="0" err="1" smtClean="0">
                <a:latin typeface="+mj-lt"/>
                <a:cs typeface="Courier New" pitchFamily="49" charset="0"/>
              </a:rPr>
              <a:t>file_operations</a:t>
            </a:r>
            <a:r>
              <a:rPr lang="en-US" dirty="0" smtClean="0">
                <a:latin typeface="+mj-lt"/>
                <a:cs typeface="Courier New" pitchFamily="49" charset="0"/>
              </a:rPr>
              <a:t>”: methods that process can invoke on an open file,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 </a:t>
            </a:r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688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write()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24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ys_write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36059" y="1143000"/>
            <a:ext cx="1752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f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ilesystem’s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lang="en-US" dirty="0" smtClean="0"/>
              <a:t>rite method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369659" y="1066800"/>
            <a:ext cx="783741" cy="762000"/>
          </a:xfrm>
          <a:prstGeom prst="can">
            <a:avLst>
              <a:gd name="adj" fmla="val 35714"/>
            </a:avLst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27214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 bwMode="auto">
          <a:xfrm>
            <a:off x="4855059" y="14478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988659" y="1460500"/>
            <a:ext cx="3810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28194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0866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4953000" y="838200"/>
            <a:ext cx="0" cy="165083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139677" y="204349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51081" y="20434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VFS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2440" y="204349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39000" y="190500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media</a:t>
            </a:r>
          </a:p>
        </p:txBody>
      </p:sp>
    </p:spTree>
    <p:extLst>
      <p:ext uri="{BB962C8B-B14F-4D97-AF65-F5344CB8AC3E}">
        <p14:creationId xmlns="" xmlns:p14="http://schemas.microsoft.com/office/powerpoint/2010/main" val="17291723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7" y="8502"/>
            <a:ext cx="840702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Calculate Transfer Time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44223023"/>
              </p:ext>
            </p:extLst>
          </p:nvPr>
        </p:nvGraphicFramePr>
        <p:xfrm>
          <a:off x="238833" y="1539753"/>
          <a:ext cx="42369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27"/>
                <a:gridCol w="1603058"/>
                <a:gridCol w="11986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Cheetah 15K.5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Barracuda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Seek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 MB/s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D:\Classes\5600\assets\seagat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77" y="911344"/>
            <a:ext cx="1800594" cy="5859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74358" y="1119116"/>
            <a:ext cx="4312693" cy="2354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/>
              <a:t>Transfer time</a:t>
            </a:r>
          </a:p>
          <a:p>
            <a:pPr marL="0" indent="0" algn="ctr">
              <a:buNone/>
            </a:pPr>
            <a:r>
              <a:rPr lang="en-US" sz="2800" i="1" dirty="0" smtClean="0"/>
              <a:t>T</a:t>
            </a:r>
            <a:r>
              <a:rPr lang="en-US" sz="2800" i="1" baseline="-25000" dirty="0" smtClean="0"/>
              <a:t>I/O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seek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rotation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transfer</a:t>
            </a:r>
            <a:endParaRPr lang="en-US" sz="2800" i="1" baseline="-25000" dirty="0" smtClean="0"/>
          </a:p>
          <a:p>
            <a:pPr marL="0" indent="0" algn="ctr">
              <a:buNone/>
            </a:pPr>
            <a:endParaRPr lang="en-US" sz="2800" i="1" baseline="-25000" dirty="0"/>
          </a:p>
          <a:p>
            <a:pPr marL="0" indent="0" algn="ctr">
              <a:buNone/>
            </a:pPr>
            <a:r>
              <a:rPr lang="en-US" sz="2800" dirty="0" smtClean="0"/>
              <a:t>Assume we are transferring 4096 bytes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654" y="3473353"/>
            <a:ext cx="885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928048" y="3603009"/>
            <a:ext cx="8038530" cy="141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4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</a:t>
            </a:r>
            <a:r>
              <a:rPr lang="en-US" sz="2400" i="1" dirty="0"/>
              <a:t>+ </a:t>
            </a:r>
            <a:r>
              <a:rPr lang="en-US" sz="2400" i="1" dirty="0" smtClean="0"/>
              <a:t>1 / (15000 RPM / 60 s/M /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/s) / 2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+ (4096 B / 125 MB/s </a:t>
            </a:r>
            <a:r>
              <a:rPr lang="en-US" sz="2400" i="1" dirty="0"/>
              <a:t>*</a:t>
            </a:r>
            <a:r>
              <a:rPr lang="en-US" sz="2400" i="1" dirty="0" smtClean="0"/>
              <a:t>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 / 2</a:t>
            </a:r>
            <a:r>
              <a:rPr lang="en-US" sz="2400" i="1" baseline="30000" dirty="0" smtClean="0"/>
              <a:t>20</a:t>
            </a:r>
            <a:r>
              <a:rPr lang="en-US" sz="2400" i="1" dirty="0" smtClean="0"/>
              <a:t> MB/B)</a:t>
            </a:r>
          </a:p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= 4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+ 2ms + 0.03125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≈ </a:t>
            </a:r>
            <a:r>
              <a:rPr lang="en-US" sz="2400" i="1" dirty="0" smtClean="0">
                <a:solidFill>
                  <a:schemeClr val="accent1"/>
                </a:solidFill>
              </a:rPr>
              <a:t>6 </a:t>
            </a:r>
            <a:r>
              <a:rPr lang="en-US" sz="2400" i="1" dirty="0" err="1" smtClean="0">
                <a:solidFill>
                  <a:schemeClr val="accent1"/>
                </a:solidFill>
              </a:rPr>
              <a:t>ms</a:t>
            </a:r>
            <a:endParaRPr lang="en-US" sz="2400" i="1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 flipH="1">
            <a:off x="-158998" y="4067033"/>
            <a:ext cx="155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Cheetah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 flipH="1">
            <a:off x="-151051" y="5689906"/>
            <a:ext cx="155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Barracuda</a:t>
            </a:r>
            <a:endParaRPr lang="en-US" sz="24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28048" y="5110858"/>
            <a:ext cx="8038530" cy="158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9 </a:t>
            </a:r>
            <a:r>
              <a:rPr lang="en-US" sz="2400" i="1" dirty="0" err="1"/>
              <a:t>ms</a:t>
            </a:r>
            <a:r>
              <a:rPr lang="en-US" sz="2400" i="1" dirty="0"/>
              <a:t> + </a:t>
            </a:r>
            <a:r>
              <a:rPr lang="en-US" sz="2400" i="1" dirty="0" smtClean="0"/>
              <a:t>1 / (7200 </a:t>
            </a:r>
            <a:r>
              <a:rPr lang="en-US" sz="2400" i="1" dirty="0"/>
              <a:t>RPM / 60 s/M /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/s) / 2 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	+ (4096 B / </a:t>
            </a:r>
            <a:r>
              <a:rPr lang="en-US" sz="2400" i="1" dirty="0" smtClean="0"/>
              <a:t>105 </a:t>
            </a:r>
            <a:r>
              <a:rPr lang="en-US" sz="2400" i="1" dirty="0"/>
              <a:t>MB/s </a:t>
            </a:r>
            <a:r>
              <a:rPr lang="en-US" sz="2400" i="1" dirty="0" smtClean="0"/>
              <a:t>*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 </a:t>
            </a:r>
            <a:r>
              <a:rPr lang="en-US" sz="2400" i="1" dirty="0"/>
              <a:t>/ 2</a:t>
            </a:r>
            <a:r>
              <a:rPr lang="en-US" sz="2400" i="1" baseline="30000" dirty="0"/>
              <a:t>20</a:t>
            </a:r>
            <a:r>
              <a:rPr lang="en-US" sz="2400" i="1" dirty="0"/>
              <a:t> </a:t>
            </a:r>
            <a:r>
              <a:rPr lang="en-US" sz="2400" i="1" dirty="0" smtClean="0"/>
              <a:t>MB/B)</a:t>
            </a:r>
          </a:p>
          <a:p>
            <a:pPr marL="0" indent="0">
              <a:buNone/>
            </a:pPr>
            <a:r>
              <a:rPr lang="en-US" sz="2400" i="1" dirty="0"/>
              <a:t>T</a:t>
            </a:r>
            <a:r>
              <a:rPr lang="en-US" sz="2400" i="1" baseline="-25000" dirty="0"/>
              <a:t>I/O</a:t>
            </a:r>
            <a:r>
              <a:rPr lang="en-US" sz="2400" i="1" dirty="0"/>
              <a:t> = 9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+ 4.17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+ 0.0372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</a:t>
            </a:r>
            <a:r>
              <a:rPr lang="en-US" sz="2400" i="1" dirty="0"/>
              <a:t>≈ </a:t>
            </a:r>
            <a:r>
              <a:rPr lang="en-US" sz="2400" i="1" dirty="0" smtClean="0">
                <a:solidFill>
                  <a:schemeClr val="accent1"/>
                </a:solidFill>
              </a:rPr>
              <a:t>13.2 </a:t>
            </a:r>
            <a:r>
              <a:rPr lang="en-US" sz="2400" i="1" dirty="0" err="1">
                <a:solidFill>
                  <a:schemeClr val="accent1"/>
                </a:solidFill>
              </a:rPr>
              <a:t>ms</a:t>
            </a:r>
            <a:endParaRPr lang="en-US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61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C5A69-EDF7-4E00-96BC-18F5A2A92C6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File System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lots and lots of filesystem types!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2.6 has nearly 100 in the standard kernel tree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ea typeface="宋体" charset="-122"/>
              </a:rPr>
              <a:t>standard</a:t>
            </a:r>
            <a:r>
              <a:rPr lang="en-US" altLang="zh-CN" sz="2400">
                <a:ea typeface="宋体" charset="-122"/>
              </a:rPr>
              <a:t>: Ext2, ufs (Solaris), svfs (SysV), ffs (BSD)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ea typeface="宋体" charset="-122"/>
              </a:rPr>
              <a:t>network</a:t>
            </a:r>
            <a:r>
              <a:rPr lang="en-US" altLang="zh-CN" sz="2400">
                <a:ea typeface="宋体" charset="-122"/>
              </a:rPr>
              <a:t>: RFS, NFS, Andrew, Coda, Samba, Novell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ea typeface="宋体" charset="-122"/>
              </a:rPr>
              <a:t>journaling</a:t>
            </a:r>
            <a:r>
              <a:rPr lang="en-US" altLang="zh-CN" sz="2400">
                <a:ea typeface="宋体" charset="-122"/>
              </a:rPr>
              <a:t>: Ext3, Veritas, ReiserFS, XFS, JFS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ea typeface="宋体" charset="-122"/>
              </a:rPr>
              <a:t>media-specific</a:t>
            </a:r>
            <a:r>
              <a:rPr lang="en-US" altLang="zh-CN" sz="2400">
                <a:ea typeface="宋体" charset="-122"/>
              </a:rPr>
              <a:t>: jffs, ISO9660 (cd), UDF (dvd)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ea typeface="宋体" charset="-122"/>
              </a:rPr>
              <a:t>special</a:t>
            </a:r>
            <a:r>
              <a:rPr lang="en-US" altLang="zh-CN" sz="2400">
                <a:ea typeface="宋体" charset="-122"/>
              </a:rPr>
              <a:t>: /proc, tmpfs, sockfs, etc.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proprietary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MSDOS, VFAT, NTFS, Mac, Amiga, etc.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new generation for Linux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Ext3, ReiserFS, XFS, JFS</a:t>
            </a:r>
          </a:p>
        </p:txBody>
      </p:sp>
    </p:spTree>
    <p:extLst>
      <p:ext uri="{BB962C8B-B14F-4D97-AF65-F5344CB8AC3E}">
        <p14:creationId xmlns="" xmlns:p14="http://schemas.microsoft.com/office/powerpoint/2010/main" val="32956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F1145-A419-44E3-B325-538F8302210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Linux File System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basically UNIX file semantics</a:t>
            </a:r>
            <a:endParaRPr lang="en-US" altLang="zh-CN" sz="2600">
              <a:ea typeface="宋体" charset="-122"/>
            </a:endParaRPr>
          </a:p>
          <a:p>
            <a:pPr lvl="1"/>
            <a:r>
              <a:rPr lang="en-US" altLang="zh-CN" sz="2400">
                <a:ea typeface="宋体" charset="-122"/>
              </a:rPr>
              <a:t>File systems are mounted at various points</a:t>
            </a:r>
          </a:p>
          <a:p>
            <a:pPr lvl="1"/>
            <a:r>
              <a:rPr lang="en-US" altLang="zh-CN" sz="2400">
                <a:ea typeface="宋体" charset="-122"/>
              </a:rPr>
              <a:t>Files identified by device inode numbers</a:t>
            </a:r>
          </a:p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VFS layer just dispatches</a:t>
            </a:r>
            <a:r>
              <a:rPr lang="en-US" altLang="zh-CN" sz="2600">
                <a:ea typeface="宋体" charset="-122"/>
              </a:rPr>
              <a:t> to fs-specific functions</a:t>
            </a:r>
          </a:p>
          <a:p>
            <a:pPr lvl="1"/>
            <a:r>
              <a:rPr lang="en-US" altLang="zh-CN" sz="2400">
                <a:ea typeface="宋体" charset="-122"/>
              </a:rPr>
              <a:t>libc read() -&gt; sys_read()</a:t>
            </a:r>
          </a:p>
          <a:p>
            <a:pPr lvl="2"/>
            <a:r>
              <a:rPr lang="en-US" altLang="zh-CN" sz="2100">
                <a:ea typeface="宋体" charset="-122"/>
              </a:rPr>
              <a:t>what type of filesystem does this file belong to?</a:t>
            </a:r>
          </a:p>
          <a:p>
            <a:pPr lvl="2"/>
            <a:r>
              <a:rPr lang="en-US" altLang="zh-CN" sz="2100">
                <a:ea typeface="宋体" charset="-122"/>
              </a:rPr>
              <a:t>call filesystem (fs) specific read function</a:t>
            </a:r>
          </a:p>
          <a:p>
            <a:pPr lvl="2"/>
            <a:r>
              <a:rPr lang="en-US" altLang="zh-CN" sz="2100">
                <a:ea typeface="宋体" charset="-122"/>
              </a:rPr>
              <a:t>maintained in open file object (file)</a:t>
            </a:r>
          </a:p>
          <a:p>
            <a:pPr lvl="1"/>
            <a:r>
              <a:rPr lang="en-US" altLang="zh-CN" sz="2400">
                <a:ea typeface="宋体" charset="-122"/>
              </a:rPr>
              <a:t>example: file-&gt;f_op-&gt;read(…)</a:t>
            </a:r>
          </a:p>
          <a:p>
            <a:r>
              <a:rPr lang="en-US" altLang="zh-CN" sz="2600">
                <a:ea typeface="宋体" charset="-122"/>
              </a:rPr>
              <a:t>similar to </a:t>
            </a: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device abstraction</a:t>
            </a:r>
            <a:r>
              <a:rPr lang="en-US" altLang="zh-CN" sz="2600">
                <a:ea typeface="宋体" charset="-122"/>
              </a:rPr>
              <a:t> model in UNIX</a:t>
            </a:r>
          </a:p>
        </p:txBody>
      </p:sp>
    </p:spTree>
    <p:extLst>
      <p:ext uri="{BB962C8B-B14F-4D97-AF65-F5344CB8AC3E}">
        <p14:creationId xmlns="" xmlns:p14="http://schemas.microsoft.com/office/powerpoint/2010/main" val="14944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B02B9-9788-40F6-991B-04B31AD232E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VFS System Calls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fundamental UNIX abstractions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files</a:t>
            </a:r>
            <a:r>
              <a:rPr lang="en-US" altLang="zh-CN" sz="2200">
                <a:ea typeface="宋体" charset="-122"/>
              </a:rPr>
              <a:t> (everything is a file)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ex: /dev/ttyS0 – device as a file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ex: /proc/123 – process as a file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processes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users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lots of </a:t>
            </a: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syscalls related to files</a:t>
            </a:r>
            <a:r>
              <a:rPr lang="en-US" altLang="zh-CN" sz="2600">
                <a:ea typeface="宋体" charset="-122"/>
              </a:rPr>
              <a:t>! (~100)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most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dispatch</a:t>
            </a:r>
            <a:r>
              <a:rPr lang="en-US" altLang="zh-CN" sz="2200">
                <a:ea typeface="宋体" charset="-122"/>
              </a:rPr>
              <a:t> to filesystem-specific calls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some require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no filesystem action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example: lseek(pos) – change position in file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others have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default VFS implementations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865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BB29D-720B-43FA-A541-6A74C612BC5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VFS System Calls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filesystem</a:t>
            </a:r>
            <a:r>
              <a:rPr lang="en-US" altLang="zh-CN" sz="2800" dirty="0">
                <a:ea typeface="宋体" charset="-122"/>
              </a:rPr>
              <a:t> ops – mounting, info, flushing, </a:t>
            </a:r>
            <a:r>
              <a:rPr lang="en-US" altLang="zh-CN" sz="2800" dirty="0" err="1">
                <a:ea typeface="宋体" charset="-122"/>
              </a:rPr>
              <a:t>chroot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pivot_root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directory</a:t>
            </a:r>
            <a:r>
              <a:rPr lang="en-US" altLang="zh-CN" sz="2800" dirty="0">
                <a:ea typeface="宋体" charset="-122"/>
              </a:rPr>
              <a:t> ops – </a:t>
            </a:r>
            <a:r>
              <a:rPr lang="en-US" altLang="zh-CN" sz="2800" dirty="0" err="1">
                <a:ea typeface="宋体" charset="-122"/>
              </a:rPr>
              <a:t>chdir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getcwd</a:t>
            </a:r>
            <a:r>
              <a:rPr lang="en-US" altLang="zh-CN" sz="2800" dirty="0">
                <a:ea typeface="宋体" charset="-122"/>
              </a:rPr>
              <a:t>, link, unlink, rename, </a:t>
            </a:r>
            <a:r>
              <a:rPr lang="en-US" altLang="zh-CN" sz="2800" dirty="0" err="1">
                <a:ea typeface="宋体" charset="-122"/>
              </a:rPr>
              <a:t>symlink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file</a:t>
            </a:r>
            <a:r>
              <a:rPr lang="en-US" altLang="zh-CN" sz="2800" dirty="0">
                <a:ea typeface="宋体" charset="-122"/>
              </a:rPr>
              <a:t> ops – open/close, (p)read(v)/(p)write(v), seek, truncate, dup </a:t>
            </a:r>
            <a:r>
              <a:rPr lang="en-US" altLang="zh-CN" sz="2800" dirty="0" err="1">
                <a:ea typeface="宋体" charset="-122"/>
              </a:rPr>
              <a:t>fcntl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creat</a:t>
            </a:r>
            <a:r>
              <a:rPr lang="en-US" altLang="zh-CN" sz="2800" dirty="0">
                <a:ea typeface="宋体" charset="-122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inode</a:t>
            </a:r>
            <a:r>
              <a:rPr lang="en-US" altLang="zh-CN" sz="2800" dirty="0">
                <a:ea typeface="宋体" charset="-122"/>
              </a:rPr>
              <a:t> ops – stat, permissions, </a:t>
            </a:r>
            <a:r>
              <a:rPr lang="en-US" altLang="zh-CN" sz="2800" dirty="0" err="1">
                <a:ea typeface="宋体" charset="-122"/>
              </a:rPr>
              <a:t>chmod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chown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memory mapping</a:t>
            </a:r>
            <a:r>
              <a:rPr lang="en-US" altLang="zh-CN" sz="2800" dirty="0">
                <a:ea typeface="宋体" charset="-122"/>
              </a:rPr>
              <a:t> files – </a:t>
            </a:r>
            <a:r>
              <a:rPr lang="en-US" altLang="zh-CN" sz="2800" dirty="0" err="1">
                <a:ea typeface="宋体" charset="-122"/>
              </a:rPr>
              <a:t>mmap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munmap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madvise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mlock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wait</a:t>
            </a:r>
            <a:r>
              <a:rPr lang="en-US" altLang="zh-CN" sz="2800" dirty="0">
                <a:ea typeface="宋体" charset="-122"/>
              </a:rPr>
              <a:t> for input – poll, select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flushing</a:t>
            </a:r>
            <a:r>
              <a:rPr lang="en-US" altLang="zh-CN" sz="2800" dirty="0">
                <a:ea typeface="宋体" charset="-122"/>
              </a:rPr>
              <a:t> – sync, </a:t>
            </a:r>
            <a:r>
              <a:rPr lang="en-US" altLang="zh-CN" sz="2800" dirty="0" err="1">
                <a:ea typeface="宋体" charset="-122"/>
              </a:rPr>
              <a:t>fsync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msync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en-US" altLang="zh-CN" sz="2800" dirty="0" err="1">
                <a:ea typeface="宋体" charset="-122"/>
              </a:rPr>
              <a:t>fdatasync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file 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locking</a:t>
            </a:r>
            <a:r>
              <a:rPr lang="en-US" altLang="zh-CN" sz="2800" dirty="0">
                <a:ea typeface="宋体" charset="-122"/>
              </a:rPr>
              <a:t> – </a:t>
            </a:r>
            <a:r>
              <a:rPr lang="en-US" altLang="zh-CN" sz="2800" dirty="0" smtClean="0">
                <a:ea typeface="宋体" charset="-122"/>
              </a:rPr>
              <a:t>flock</a:t>
            </a:r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76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9431-1D5E-4D1B-846A-413D2D281E2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VFS-related Task Fields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ea typeface="宋体" charset="-122"/>
              </a:rPr>
              <a:t>task_struct</a:t>
            </a:r>
            <a:r>
              <a:rPr lang="en-US" altLang="zh-CN" dirty="0">
                <a:ea typeface="宋体" charset="-122"/>
              </a:rPr>
              <a:t> fields</a:t>
            </a:r>
          </a:p>
          <a:p>
            <a:pPr lvl="1"/>
            <a:r>
              <a:rPr lang="en-US" altLang="zh-CN" dirty="0" err="1">
                <a:ea typeface="宋体" charset="-122"/>
              </a:rPr>
              <a:t>fs</a:t>
            </a:r>
            <a:r>
              <a:rPr lang="en-US" altLang="zh-CN" dirty="0">
                <a:ea typeface="宋体" charset="-122"/>
              </a:rPr>
              <a:t> – includes root, </a:t>
            </a:r>
            <a:r>
              <a:rPr lang="en-US" altLang="zh-CN" dirty="0" err="1">
                <a:ea typeface="宋体" charset="-122"/>
              </a:rPr>
              <a:t>pwd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en-US" altLang="zh-CN" sz="2800" dirty="0">
                <a:ea typeface="宋体" charset="-122"/>
              </a:rPr>
              <a:t>pointers to </a:t>
            </a:r>
            <a:r>
              <a:rPr lang="en-US" altLang="zh-CN" sz="2800" dirty="0" err="1">
                <a:solidFill>
                  <a:srgbClr val="0000FF"/>
                </a:solidFill>
                <a:ea typeface="宋体" charset="-122"/>
              </a:rPr>
              <a:t>dentries</a:t>
            </a:r>
            <a:endParaRPr lang="en-US" altLang="zh-CN" sz="2800" dirty="0">
              <a:solidFill>
                <a:srgbClr val="0000FF"/>
              </a:solidFill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files – includes file descriptor array </a:t>
            </a:r>
            <a:r>
              <a:rPr lang="en-US" altLang="zh-CN" dirty="0" err="1">
                <a:ea typeface="宋体" charset="-122"/>
              </a:rPr>
              <a:t>fd</a:t>
            </a:r>
            <a:r>
              <a:rPr lang="en-US" altLang="zh-CN" dirty="0">
                <a:ea typeface="宋体" charset="-122"/>
              </a:rPr>
              <a:t>[]</a:t>
            </a:r>
          </a:p>
          <a:p>
            <a:pPr lvl="2"/>
            <a:r>
              <a:rPr lang="en-US" altLang="zh-CN" sz="2800" dirty="0">
                <a:ea typeface="宋体" charset="-122"/>
              </a:rPr>
              <a:t>pointers to 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open file objects</a:t>
            </a:r>
          </a:p>
        </p:txBody>
      </p:sp>
    </p:spTree>
    <p:extLst>
      <p:ext uri="{BB962C8B-B14F-4D97-AF65-F5344CB8AC3E}">
        <p14:creationId xmlns="" xmlns:p14="http://schemas.microsoft.com/office/powerpoint/2010/main" val="42706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D9B7CF-F6E9-499F-B41A-01B4270C9AE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Four Data Structures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 err="1">
                <a:solidFill>
                  <a:srgbClr val="0000FF"/>
                </a:solidFill>
                <a:ea typeface="宋体" charset="-122"/>
              </a:rPr>
              <a:t>struct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 file</a:t>
            </a:r>
            <a:endParaRPr lang="en-US" altLang="zh-CN" sz="2800" dirty="0">
              <a:solidFill>
                <a:srgbClr val="0000FF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information about an open file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includes current position (file pointer)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err="1">
                <a:solidFill>
                  <a:srgbClr val="0000FF"/>
                </a:solidFill>
                <a:ea typeface="宋体" charset="-122"/>
              </a:rPr>
              <a:t>struct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ea typeface="宋体" charset="-122"/>
              </a:rPr>
              <a:t>dentry</a:t>
            </a:r>
            <a:endParaRPr lang="en-US" altLang="zh-CN" sz="2800" b="1" dirty="0">
              <a:solidFill>
                <a:srgbClr val="0000FF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information about a directory entry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includes name + </a:t>
            </a:r>
            <a:r>
              <a:rPr lang="en-US" altLang="zh-CN" dirty="0" err="1">
                <a:ea typeface="宋体" charset="-122"/>
              </a:rPr>
              <a:t>inode</a:t>
            </a:r>
            <a:r>
              <a:rPr lang="en-US" altLang="zh-CN" dirty="0">
                <a:ea typeface="宋体" charset="-122"/>
              </a:rPr>
              <a:t>#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err="1">
                <a:solidFill>
                  <a:srgbClr val="0000FF"/>
                </a:solidFill>
                <a:ea typeface="宋体" charset="-122"/>
              </a:rPr>
              <a:t>struct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ea typeface="宋体" charset="-122"/>
              </a:rPr>
              <a:t>inode</a:t>
            </a:r>
            <a:endParaRPr lang="en-US" altLang="zh-CN" sz="2800" b="1" dirty="0">
              <a:solidFill>
                <a:srgbClr val="0000FF"/>
              </a:solidFill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unique descriptor of a file or directory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contains permissions, timestamps, block map (data)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charset="-122"/>
              </a:rPr>
              <a:t>inode</a:t>
            </a:r>
            <a:r>
              <a:rPr lang="en-US" altLang="zh-CN" dirty="0">
                <a:ea typeface="宋体" charset="-122"/>
              </a:rPr>
              <a:t>#: integer (unique per mounted </a:t>
            </a:r>
            <a:r>
              <a:rPr lang="en-US" altLang="zh-CN" dirty="0" err="1">
                <a:ea typeface="宋体" charset="-122"/>
              </a:rPr>
              <a:t>filesystem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err="1">
                <a:solidFill>
                  <a:srgbClr val="0000FF"/>
                </a:solidFill>
                <a:ea typeface="宋体" charset="-122"/>
              </a:rPr>
              <a:t>struct</a:t>
            </a:r>
            <a:r>
              <a:rPr lang="en-US" altLang="zh-CN" sz="2800" dirty="0">
                <a:solidFill>
                  <a:srgbClr val="0000FF"/>
                </a:solidFill>
                <a:ea typeface="宋体" charset="-122"/>
              </a:rPr>
              <a:t> superblock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descriptor of a mounted </a:t>
            </a:r>
            <a:r>
              <a:rPr lang="en-US" altLang="zh-CN" dirty="0" err="1">
                <a:ea typeface="宋体" charset="-122"/>
              </a:rPr>
              <a:t>filesystem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43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6F6FE1-8111-4FA6-B24E-18DF53ADF2C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Two More Data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file_system_type</a:t>
            </a:r>
            <a:endParaRPr lang="en-US" altLang="zh-CN" sz="2400" dirty="0">
              <a:solidFill>
                <a:srgbClr val="0000FF"/>
              </a:solidFill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name of file system</a:t>
            </a:r>
          </a:p>
          <a:p>
            <a:pPr lvl="1"/>
            <a:r>
              <a:rPr lang="en-US" altLang="zh-CN" sz="2400" dirty="0">
                <a:ea typeface="宋体" charset="-122"/>
              </a:rPr>
              <a:t>pointer to implementing module</a:t>
            </a:r>
          </a:p>
          <a:p>
            <a:pPr lvl="1"/>
            <a:r>
              <a:rPr lang="en-US" altLang="zh-CN" sz="2400" dirty="0">
                <a:ea typeface="宋体" charset="-122"/>
              </a:rPr>
              <a:t>including how to read a superblock</a:t>
            </a:r>
          </a:p>
          <a:p>
            <a:pPr lvl="1"/>
            <a:r>
              <a:rPr lang="en-US" altLang="zh-CN" sz="2400" dirty="0">
                <a:ea typeface="宋体" charset="-122"/>
              </a:rPr>
              <a:t>On module load, you call </a:t>
            </a:r>
            <a:r>
              <a:rPr lang="en-US" altLang="zh-CN" sz="2400" dirty="0" err="1">
                <a:ea typeface="宋体" charset="-122"/>
              </a:rPr>
              <a:t>register_file_system</a:t>
            </a:r>
            <a:r>
              <a:rPr lang="en-US" altLang="zh-CN" sz="2400" dirty="0">
                <a:ea typeface="宋体" charset="-122"/>
              </a:rPr>
              <a:t> and pass a pointer to this structure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charset="-122"/>
              </a:rPr>
              <a:t>vfsmount</a:t>
            </a:r>
            <a:endParaRPr lang="en-US" altLang="zh-CN" sz="2400" dirty="0">
              <a:solidFill>
                <a:srgbClr val="0000FF"/>
              </a:solidFill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Represents a mounted instance of a particular file system</a:t>
            </a:r>
          </a:p>
          <a:p>
            <a:pPr lvl="1"/>
            <a:r>
              <a:rPr lang="en-US" altLang="zh-CN" sz="2400" dirty="0">
                <a:ea typeface="宋体" charset="-122"/>
              </a:rPr>
              <a:t>One super block can be mounted in two places, with different covering sub mounts</a:t>
            </a:r>
          </a:p>
          <a:p>
            <a:pPr lvl="1"/>
            <a:r>
              <a:rPr lang="en-US" altLang="zh-CN" sz="2400" dirty="0">
                <a:ea typeface="宋体" charset="-122"/>
              </a:rPr>
              <a:t>Thus lookup requires parent </a:t>
            </a:r>
            <a:r>
              <a:rPr lang="en-US" altLang="zh-CN" sz="2400" dirty="0" err="1">
                <a:ea typeface="宋体" charset="-122"/>
              </a:rPr>
              <a:t>dentry</a:t>
            </a:r>
            <a:r>
              <a:rPr lang="en-US" altLang="zh-CN" sz="2400" dirty="0">
                <a:ea typeface="宋体" charset="-122"/>
              </a:rPr>
              <a:t> and a </a:t>
            </a:r>
            <a:r>
              <a:rPr lang="en-US" altLang="zh-CN" sz="2400" dirty="0" err="1">
                <a:ea typeface="宋体" charset="-122"/>
              </a:rPr>
              <a:t>vfsmount</a:t>
            </a:r>
            <a:endParaRPr lang="en-US" altLang="zh-CN" sz="24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314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41CA6-6D09-45C7-BB2F-BA1C3DF3BFA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28600" y="1676400"/>
            <a:ext cx="1752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task_struct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828800" y="2590800"/>
            <a:ext cx="762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open</a:t>
            </a:r>
          </a:p>
          <a:p>
            <a:pPr algn="ctr"/>
            <a:r>
              <a:rPr lang="en-US" altLang="zh-CN" b="1">
                <a:ea typeface="宋体" charset="-122"/>
              </a:rPr>
              <a:t>file</a:t>
            </a:r>
          </a:p>
          <a:p>
            <a:pPr algn="ctr"/>
            <a:r>
              <a:rPr lang="en-US" altLang="zh-CN" b="1">
                <a:ea typeface="宋体" charset="-122"/>
              </a:rPr>
              <a:t>object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352800" y="1828800"/>
            <a:ext cx="762000" cy="1524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b="1">
                <a:ea typeface="宋体" charset="-122"/>
              </a:rPr>
              <a:t>inode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7239000" y="36576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superblock</a:t>
            </a: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7620000" y="4953000"/>
            <a:ext cx="990600" cy="1066800"/>
          </a:xfrm>
          <a:prstGeom prst="flowChartMagneticDisk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disk</a:t>
            </a:r>
          </a:p>
        </p:txBody>
      </p: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381000" y="2667000"/>
            <a:ext cx="533400" cy="2667000"/>
            <a:chOff x="672" y="1968"/>
            <a:chExt cx="336" cy="1680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336" cy="1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b="1">
                  <a:ea typeface="宋体" charset="-122"/>
                </a:rPr>
                <a:t>fds</a:t>
              </a:r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672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672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672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67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1828800" y="3657600"/>
            <a:ext cx="762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open</a:t>
            </a:r>
          </a:p>
          <a:p>
            <a:pPr algn="ctr"/>
            <a:r>
              <a:rPr lang="en-US" altLang="zh-CN" b="1">
                <a:ea typeface="宋体" charset="-122"/>
              </a:rPr>
              <a:t>file</a:t>
            </a:r>
          </a:p>
          <a:p>
            <a:pPr algn="ctr"/>
            <a:r>
              <a:rPr lang="en-US" altLang="zh-CN" b="1">
                <a:ea typeface="宋体" charset="-122"/>
              </a:rPr>
              <a:t>object</a:t>
            </a: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1828800" y="4876800"/>
            <a:ext cx="762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open</a:t>
            </a:r>
          </a:p>
          <a:p>
            <a:pPr algn="ctr"/>
            <a:r>
              <a:rPr lang="en-US" altLang="zh-CN" b="1">
                <a:ea typeface="宋体" charset="-122"/>
              </a:rPr>
              <a:t>file</a:t>
            </a:r>
          </a:p>
          <a:p>
            <a:pPr algn="ctr"/>
            <a:r>
              <a:rPr lang="en-US" altLang="zh-CN" b="1">
                <a:ea typeface="宋体" charset="-122"/>
              </a:rPr>
              <a:t>object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4419600" y="2057400"/>
            <a:ext cx="762000" cy="1524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b="1">
                <a:ea typeface="宋体" charset="-122"/>
              </a:rPr>
              <a:t>inode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5410200" y="2286000"/>
            <a:ext cx="762000" cy="1524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b="1">
                <a:ea typeface="宋体" charset="-122"/>
              </a:rPr>
              <a:t>inode</a:t>
            </a:r>
          </a:p>
        </p:txBody>
      </p: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886200" y="4572000"/>
            <a:ext cx="1447800" cy="1066800"/>
            <a:chOff x="3216" y="3120"/>
            <a:chExt cx="912" cy="672"/>
          </a:xfrm>
        </p:grpSpPr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3216" y="3120"/>
              <a:ext cx="52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charset="-122"/>
                </a:rPr>
                <a:t>dentry</a:t>
              </a: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312" y="3216"/>
              <a:ext cx="52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charset="-122"/>
                </a:rPr>
                <a:t>dentry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408" y="3312"/>
              <a:ext cx="52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charset="-122"/>
                </a:rPr>
                <a:t>dentry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504" y="3408"/>
              <a:ext cx="52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charset="-122"/>
                </a:rPr>
                <a:t>dentry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600" y="3504"/>
              <a:ext cx="52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ea typeface="宋体" charset="-122"/>
                </a:rPr>
                <a:t>dentry</a:t>
              </a:r>
            </a:p>
          </p:txBody>
        </p:sp>
      </p:grp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2971800" y="1600200"/>
            <a:ext cx="3581400" cy="2438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013325" y="16367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inode cache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3352800" y="4343400"/>
            <a:ext cx="2438400" cy="1676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3282950" y="5653088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dentry cache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flipH="1">
            <a:off x="6858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914400" y="2895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914400" y="3124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914400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914400" y="3962400"/>
            <a:ext cx="914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2590800" y="403860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2590800" y="5334000"/>
            <a:ext cx="1905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2590800" y="3124200"/>
            <a:ext cx="1295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78486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6172200" y="3048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4114800" y="2514600"/>
            <a:ext cx="3124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 flipH="1" flipV="1">
            <a:off x="3810000" y="33528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 flipV="1">
            <a:off x="5029200" y="38100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V="1">
            <a:off x="4343400" y="3810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5181600" y="2590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8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Structure Relationships</a:t>
            </a:r>
          </a:p>
        </p:txBody>
      </p:sp>
    </p:spTree>
    <p:extLst>
      <p:ext uri="{BB962C8B-B14F-4D97-AF65-F5344CB8AC3E}">
        <p14:creationId xmlns="" xmlns:p14="http://schemas.microsoft.com/office/powerpoint/2010/main" val="22621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7684E4-B0BD-40CB-A714-344CF66DD1D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calling dup() –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shares open file objects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example: 2&gt;&amp;1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opening the same file twice –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shares dentries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opening same file via different hard links –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shares inodes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mounting same filesystem on different dirs –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shares superblocks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Sharing Data Structures</a:t>
            </a:r>
          </a:p>
        </p:txBody>
      </p:sp>
    </p:spTree>
    <p:extLst>
      <p:ext uri="{BB962C8B-B14F-4D97-AF65-F5344CB8AC3E}">
        <p14:creationId xmlns="" xmlns:p14="http://schemas.microsoft.com/office/powerpoint/2010/main" val="5441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22107D-79B3-4BF3-8E10-8F8DE995215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Superblock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mounted filesystem descriptor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usually first block on disk (after boot block)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copied into (similar) memory structure on mount</a:t>
            </a:r>
          </a:p>
          <a:p>
            <a:pPr lvl="2">
              <a:lnSpc>
                <a:spcPct val="90000"/>
              </a:lnSpc>
            </a:pPr>
            <a:r>
              <a:rPr lang="en-US" altLang="zh-CN" sz="1900">
                <a:ea typeface="宋体" charset="-122"/>
              </a:rPr>
              <a:t>distinction: disk superblock vs memory superblock</a:t>
            </a:r>
          </a:p>
          <a:p>
            <a:pPr lvl="2">
              <a:lnSpc>
                <a:spcPct val="90000"/>
              </a:lnSpc>
            </a:pPr>
            <a:r>
              <a:rPr lang="en-US" altLang="zh-CN" sz="1900">
                <a:ea typeface="宋体" charset="-122"/>
              </a:rPr>
              <a:t>dirty bit (s_dirt), copied to disk frequently</a:t>
            </a:r>
            <a:endParaRPr lang="en-US" altLang="zh-CN" sz="20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300">
                <a:solidFill>
                  <a:srgbClr val="0000FF"/>
                </a:solidFill>
                <a:ea typeface="宋体" charset="-122"/>
              </a:rPr>
              <a:t>important fields</a:t>
            </a:r>
          </a:p>
          <a:p>
            <a:pPr lvl="1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s_dev, s_bdev – device, device-driver</a:t>
            </a:r>
          </a:p>
          <a:p>
            <a:pPr lvl="1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s_blocksize, s_maxbytes, s_type</a:t>
            </a:r>
          </a:p>
          <a:p>
            <a:pPr lvl="1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s_flags, s_magic, s_count, s_root, s_dquot</a:t>
            </a:r>
          </a:p>
          <a:p>
            <a:pPr lvl="1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s_dirty – dirty inodes for this filesystem</a:t>
            </a:r>
          </a:p>
          <a:p>
            <a:pPr lvl="1">
              <a:lnSpc>
                <a:spcPct val="90000"/>
              </a:lnSpc>
            </a:pPr>
            <a:r>
              <a:rPr lang="en-US" altLang="zh-CN" sz="2100">
                <a:solidFill>
                  <a:srgbClr val="0000FF"/>
                </a:solidFill>
                <a:ea typeface="宋体" charset="-122"/>
              </a:rPr>
              <a:t>s_op</a:t>
            </a:r>
            <a:r>
              <a:rPr lang="en-US" altLang="zh-CN" sz="2100">
                <a:ea typeface="宋体" charset="-122"/>
              </a:rPr>
              <a:t> – superblock operations</a:t>
            </a:r>
          </a:p>
          <a:p>
            <a:pPr lvl="1">
              <a:lnSpc>
                <a:spcPct val="90000"/>
              </a:lnSpc>
            </a:pPr>
            <a:r>
              <a:rPr lang="en-US" altLang="zh-CN" sz="2100">
                <a:solidFill>
                  <a:srgbClr val="0000FF"/>
                </a:solidFill>
                <a:ea typeface="宋体" charset="-122"/>
              </a:rPr>
              <a:t>u</a:t>
            </a:r>
            <a:r>
              <a:rPr lang="en-US" altLang="zh-CN" sz="2100">
                <a:ea typeface="宋体" charset="-122"/>
              </a:rPr>
              <a:t> – filesystem specific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730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892" y="1112289"/>
            <a:ext cx="3978322" cy="126924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Rate of I/O</a:t>
            </a:r>
          </a:p>
          <a:p>
            <a:pPr marL="0" indent="0" algn="ctr">
              <a:buNone/>
            </a:pPr>
            <a:r>
              <a:rPr lang="en-US" sz="2800" dirty="0" smtClean="0"/>
              <a:t>R</a:t>
            </a:r>
            <a:r>
              <a:rPr lang="en-US" sz="2800" baseline="-25000" dirty="0" smtClean="0"/>
              <a:t>I/O</a:t>
            </a:r>
            <a:r>
              <a:rPr lang="en-US" sz="2800" dirty="0" smtClean="0"/>
              <a:t> = </a:t>
            </a:r>
            <a:r>
              <a:rPr lang="en-US" sz="2800" dirty="0" err="1" smtClean="0"/>
              <a:t>transfer_size</a:t>
            </a:r>
            <a:r>
              <a:rPr lang="en-US" sz="2800" dirty="0" smtClean="0"/>
              <a:t> / T</a:t>
            </a:r>
            <a:r>
              <a:rPr lang="en-US" sz="2800" baseline="-25000" dirty="0" smtClean="0"/>
              <a:t>I/O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34393852"/>
              </p:ext>
            </p:extLst>
          </p:nvPr>
        </p:nvGraphicFramePr>
        <p:xfrm>
          <a:off x="1385244" y="2692985"/>
          <a:ext cx="611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67"/>
                <a:gridCol w="1416431"/>
                <a:gridCol w="540068"/>
                <a:gridCol w="1603058"/>
                <a:gridCol w="11986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Cheetah 15K.5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Barracuda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Random</a:t>
                      </a:r>
                      <a:endParaRPr lang="en-US" baseline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4096 B</a:t>
                      </a:r>
                      <a:endParaRPr 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I/O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 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Sequential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100 MB</a:t>
                      </a:r>
                      <a:endParaRPr 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I/O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 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Max Transfer Rate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105MB/s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3800897"/>
            <a:ext cx="6155140" cy="777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537875"/>
            <a:ext cx="6155140" cy="53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808381" y="5609230"/>
            <a:ext cx="3697888" cy="1078152"/>
          </a:xfrm>
          <a:prstGeom prst="wedgeRectCallout">
            <a:avLst>
              <a:gd name="adj1" fmla="val 16737"/>
              <a:gd name="adj2" fmla="val -12404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 I/O results in very poor disk performance!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514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D6DD3F-761E-4FC9-8DC9-24C9B8824E7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700">
                <a:solidFill>
                  <a:srgbClr val="0000FF"/>
                </a:solidFill>
                <a:ea typeface="宋体" charset="-122"/>
              </a:rPr>
              <a:t>filesystem-specific operations</a:t>
            </a:r>
          </a:p>
          <a:p>
            <a:pPr lvl="1"/>
            <a:r>
              <a:rPr lang="en-US" altLang="zh-CN" sz="2300">
                <a:ea typeface="宋体" charset="-122"/>
              </a:rPr>
              <a:t>read/write/clear/delete inode</a:t>
            </a:r>
          </a:p>
          <a:p>
            <a:pPr lvl="1"/>
            <a:r>
              <a:rPr lang="en-US" altLang="zh-CN" sz="2300">
                <a:ea typeface="宋体" charset="-122"/>
              </a:rPr>
              <a:t>write_super, put_super (release)</a:t>
            </a:r>
          </a:p>
          <a:p>
            <a:pPr lvl="2"/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no get_super()!</a:t>
            </a:r>
            <a:r>
              <a:rPr lang="en-US" altLang="zh-CN" sz="2200">
                <a:ea typeface="宋体" charset="-122"/>
              </a:rPr>
              <a:t> that lives in file_system_type descriptor</a:t>
            </a:r>
          </a:p>
          <a:p>
            <a:pPr lvl="1"/>
            <a:r>
              <a:rPr lang="en-US" altLang="zh-CN" sz="2500">
                <a:ea typeface="宋体" charset="-122"/>
              </a:rPr>
              <a:t>write_super_lockfs, unlockfs, statfs</a:t>
            </a:r>
          </a:p>
          <a:p>
            <a:pPr lvl="1"/>
            <a:r>
              <a:rPr lang="en-US" altLang="zh-CN" sz="2500">
                <a:ea typeface="宋体" charset="-122"/>
              </a:rPr>
              <a:t>file_handle ops (NFS-related)</a:t>
            </a:r>
          </a:p>
          <a:p>
            <a:pPr lvl="1"/>
            <a:r>
              <a:rPr lang="en-US" altLang="zh-CN" sz="2500">
                <a:ea typeface="宋体" charset="-122"/>
              </a:rPr>
              <a:t>show_options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Superblock 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488259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891604-7E11-46AA-AC08-A2F7CB99FD33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Inode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"index" node</a:t>
            </a:r>
            <a:r>
              <a:rPr lang="en-US" altLang="zh-CN" sz="2600">
                <a:ea typeface="宋体" charset="-122"/>
              </a:rPr>
              <a:t> – unique file or directory descriptor</a:t>
            </a:r>
          </a:p>
          <a:p>
            <a:pPr lvl="1"/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meta-data</a:t>
            </a:r>
            <a:r>
              <a:rPr lang="en-US" altLang="zh-CN" sz="2200">
                <a:ea typeface="宋体" charset="-122"/>
              </a:rPr>
              <a:t>: permissions, owner, timestamps, size, link count</a:t>
            </a:r>
          </a:p>
          <a:p>
            <a:pPr lvl="1"/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data</a:t>
            </a:r>
            <a:r>
              <a:rPr lang="en-US" altLang="zh-CN" sz="2200">
                <a:ea typeface="宋体" charset="-122"/>
              </a:rPr>
              <a:t>: pointers to disk blocks containing actual data</a:t>
            </a:r>
          </a:p>
          <a:p>
            <a:pPr lvl="2"/>
            <a:r>
              <a:rPr lang="en-US" altLang="zh-CN" sz="2100">
                <a:ea typeface="宋体" charset="-122"/>
              </a:rPr>
              <a:t>data pointers are "indices" into file contents (hence "inode")</a:t>
            </a:r>
          </a:p>
          <a:p>
            <a:r>
              <a:rPr lang="en-US" altLang="zh-CN" sz="2700">
                <a:solidFill>
                  <a:srgbClr val="0000FF"/>
                </a:solidFill>
                <a:ea typeface="宋体" charset="-122"/>
              </a:rPr>
              <a:t>inode #</a:t>
            </a:r>
            <a:r>
              <a:rPr lang="en-US" altLang="zh-CN" sz="2700">
                <a:ea typeface="宋体" charset="-122"/>
              </a:rPr>
              <a:t> - unique integer (per-mounted filesystem)</a:t>
            </a:r>
          </a:p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what about names and paths?</a:t>
            </a:r>
          </a:p>
          <a:p>
            <a:pPr lvl="1"/>
            <a:r>
              <a:rPr lang="en-US" altLang="zh-CN" sz="2200">
                <a:ea typeface="宋体" charset="-122"/>
              </a:rPr>
              <a:t>high-level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fluff</a:t>
            </a:r>
            <a:r>
              <a:rPr lang="en-US" altLang="zh-CN" sz="2200">
                <a:ea typeface="宋体" charset="-122"/>
              </a:rPr>
              <a:t> on top of a "flat-filesystem"</a:t>
            </a:r>
          </a:p>
          <a:p>
            <a:pPr lvl="1"/>
            <a:r>
              <a:rPr lang="en-US" altLang="zh-CN" sz="2200">
                <a:ea typeface="宋体" charset="-122"/>
              </a:rPr>
              <a:t>implemented by directory files (directories)</a:t>
            </a:r>
          </a:p>
          <a:p>
            <a:pPr lvl="1"/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directory contents</a:t>
            </a:r>
            <a:r>
              <a:rPr lang="en-US" altLang="zh-CN" sz="2200">
                <a:ea typeface="宋体" charset="-122"/>
              </a:rPr>
              <a:t>: name + inode</a:t>
            </a:r>
          </a:p>
        </p:txBody>
      </p:sp>
    </p:spTree>
    <p:extLst>
      <p:ext uri="{BB962C8B-B14F-4D97-AF65-F5344CB8AC3E}">
        <p14:creationId xmlns="" xmlns:p14="http://schemas.microsoft.com/office/powerpoint/2010/main" val="27821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79F8F-3132-41B5-9FE4-D24D38D6BF27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UNIX link semantics</a:t>
            </a:r>
          </a:p>
          <a:p>
            <a:pPr lvl="1"/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hard links</a:t>
            </a:r>
            <a:r>
              <a:rPr lang="en-US" altLang="zh-CN" sz="2200">
                <a:ea typeface="宋体" charset="-122"/>
              </a:rPr>
              <a:t> – multiple dir entries with same inode #</a:t>
            </a:r>
          </a:p>
          <a:p>
            <a:pPr lvl="2"/>
            <a:r>
              <a:rPr lang="en-US" altLang="zh-CN" sz="2100">
                <a:ea typeface="宋体" charset="-122"/>
              </a:rPr>
              <a:t>equal status; first is not "real" entry</a:t>
            </a:r>
          </a:p>
          <a:p>
            <a:pPr lvl="2"/>
            <a:r>
              <a:rPr lang="en-US" altLang="zh-CN" sz="2100">
                <a:ea typeface="宋体" charset="-122"/>
              </a:rPr>
              <a:t>file deleted when link count goes to 0</a:t>
            </a:r>
          </a:p>
          <a:p>
            <a:pPr lvl="2"/>
            <a:r>
              <a:rPr lang="en-US" altLang="zh-CN" sz="2100">
                <a:solidFill>
                  <a:srgbClr val="FF0000"/>
                </a:solidFill>
                <a:ea typeface="宋体" charset="-122"/>
              </a:rPr>
              <a:t>restrictions</a:t>
            </a:r>
          </a:p>
          <a:p>
            <a:pPr lvl="3"/>
            <a:r>
              <a:rPr lang="en-US" altLang="zh-CN" sz="1800">
                <a:ea typeface="宋体" charset="-122"/>
              </a:rPr>
              <a:t>can't hard link to directories (avoids cycles)</a:t>
            </a:r>
          </a:p>
          <a:p>
            <a:pPr lvl="3"/>
            <a:r>
              <a:rPr lang="en-US" altLang="zh-CN" sz="1800">
                <a:ea typeface="宋体" charset="-122"/>
              </a:rPr>
              <a:t>or across filesystems</a:t>
            </a:r>
          </a:p>
          <a:p>
            <a:pPr lvl="1"/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soft (symbolic) links</a:t>
            </a:r>
            <a:r>
              <a:rPr lang="en-US" altLang="zh-CN" sz="2200">
                <a:ea typeface="宋体" charset="-122"/>
              </a:rPr>
              <a:t> – little files with pathnames</a:t>
            </a:r>
          </a:p>
          <a:p>
            <a:pPr lvl="2"/>
            <a:r>
              <a:rPr lang="en-US" altLang="zh-CN" sz="2100">
                <a:ea typeface="宋体" charset="-122"/>
              </a:rPr>
              <a:t>just aliases for another pathname</a:t>
            </a:r>
          </a:p>
          <a:p>
            <a:pPr lvl="2"/>
            <a:r>
              <a:rPr lang="en-US" altLang="zh-CN" sz="2100">
                <a:ea typeface="宋体" charset="-122"/>
              </a:rPr>
              <a:t>no restrictions, cycles possible, dangling links possible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File Links</a:t>
            </a:r>
          </a:p>
        </p:txBody>
      </p:sp>
    </p:spTree>
    <p:extLst>
      <p:ext uri="{BB962C8B-B14F-4D97-AF65-F5344CB8AC3E}">
        <p14:creationId xmlns="" xmlns:p14="http://schemas.microsoft.com/office/powerpoint/2010/main" val="3224725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05AC4-498D-45A9-8C05-F5AEEDE3A40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large struct (~50 fields)</a:t>
            </a:r>
          </a:p>
          <a:p>
            <a:r>
              <a:rPr lang="en-US" altLang="zh-CN">
                <a:ea typeface="宋体" charset="-122"/>
              </a:rPr>
              <a:t>important fields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ea typeface="宋体" charset="-122"/>
              </a:rPr>
              <a:t>i_sb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i_ino</a:t>
            </a:r>
            <a:r>
              <a:rPr lang="en-US" altLang="zh-CN">
                <a:ea typeface="宋体" charset="-122"/>
              </a:rPr>
              <a:t> (number),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i_nlink</a:t>
            </a:r>
            <a:r>
              <a:rPr lang="en-US" altLang="zh-CN">
                <a:ea typeface="宋体" charset="-122"/>
              </a:rPr>
              <a:t> (link count)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ea typeface="宋体" charset="-122"/>
              </a:rPr>
              <a:t>metadata</a:t>
            </a:r>
            <a:r>
              <a:rPr lang="en-US" altLang="zh-CN">
                <a:ea typeface="宋体" charset="-122"/>
              </a:rPr>
              <a:t>: i_mode, i_uid, i_gid, i_size, i_times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ea typeface="宋体" charset="-122"/>
              </a:rPr>
              <a:t>i_flock</a:t>
            </a:r>
            <a:r>
              <a:rPr lang="en-US" altLang="zh-CN">
                <a:ea typeface="宋体" charset="-122"/>
              </a:rPr>
              <a:t> (lock list), </a:t>
            </a:r>
            <a:r>
              <a:rPr lang="en-US" altLang="zh-CN">
                <a:solidFill>
                  <a:srgbClr val="0000FF"/>
                </a:solidFill>
                <a:ea typeface="宋体" charset="-122"/>
              </a:rPr>
              <a:t>i_wait</a:t>
            </a:r>
            <a:r>
              <a:rPr lang="en-US" altLang="zh-CN">
                <a:ea typeface="宋体" charset="-122"/>
              </a:rPr>
              <a:t> (waitq – for blocking ops)</a:t>
            </a:r>
          </a:p>
          <a:p>
            <a:pPr lvl="1"/>
            <a:r>
              <a:rPr lang="en-US" altLang="zh-CN">
                <a:ea typeface="宋体" charset="-122"/>
              </a:rPr>
              <a:t>linkage: i_hash, i_list, i_dentry (aliases)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ea typeface="宋体" charset="-122"/>
              </a:rPr>
              <a:t>i_op</a:t>
            </a:r>
            <a:r>
              <a:rPr lang="en-US" altLang="zh-CN">
                <a:ea typeface="宋体" charset="-122"/>
              </a:rPr>
              <a:t> (inode ops), i_fop (default file ops)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ea typeface="宋体" charset="-122"/>
              </a:rPr>
              <a:t>u</a:t>
            </a:r>
            <a:r>
              <a:rPr lang="en-US" altLang="zh-CN">
                <a:ea typeface="宋体" charset="-122"/>
              </a:rPr>
              <a:t> (filesystem specific data –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includes block map</a:t>
            </a:r>
            <a:r>
              <a:rPr lang="en-US" altLang="zh-CN">
                <a:ea typeface="宋体" charset="-122"/>
              </a:rPr>
              <a:t>!)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Inode Fields</a:t>
            </a:r>
          </a:p>
        </p:txBody>
      </p:sp>
    </p:spTree>
    <p:extLst>
      <p:ext uri="{BB962C8B-B14F-4D97-AF65-F5344CB8AC3E}">
        <p14:creationId xmlns="" xmlns:p14="http://schemas.microsoft.com/office/powerpoint/2010/main" val="2297266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A9EFC6-1E22-40D3-AFC2-856B2E82641A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create – new inode for regular file</a:t>
            </a:r>
          </a:p>
          <a:p>
            <a:r>
              <a:rPr lang="en-US" altLang="zh-CN">
                <a:ea typeface="宋体" charset="-122"/>
              </a:rPr>
              <a:t>link/unlink/rename – </a:t>
            </a:r>
          </a:p>
          <a:p>
            <a:pPr lvl="1"/>
            <a:r>
              <a:rPr lang="en-US" altLang="zh-CN">
                <a:ea typeface="宋体" charset="-122"/>
              </a:rPr>
              <a:t>add/remove/modify dir entry</a:t>
            </a:r>
          </a:p>
          <a:p>
            <a:r>
              <a:rPr lang="en-US" altLang="zh-CN">
                <a:ea typeface="宋体" charset="-122"/>
              </a:rPr>
              <a:t>symlink, readlink, follow_link – soft link ops</a:t>
            </a:r>
          </a:p>
          <a:p>
            <a:r>
              <a:rPr lang="en-US" altLang="zh-CN">
                <a:ea typeface="宋体" charset="-122"/>
              </a:rPr>
              <a:t>mkdir/rmdir – new inode for directory file</a:t>
            </a:r>
          </a:p>
          <a:p>
            <a:r>
              <a:rPr lang="en-US" altLang="zh-CN">
                <a:ea typeface="宋体" charset="-122"/>
              </a:rPr>
              <a:t>mknod – new inode for device file</a:t>
            </a:r>
          </a:p>
          <a:p>
            <a:r>
              <a:rPr lang="en-US" altLang="zh-CN">
                <a:ea typeface="宋体" charset="-122"/>
              </a:rPr>
              <a:t>truncate – modify file size</a:t>
            </a:r>
          </a:p>
          <a:p>
            <a:r>
              <a:rPr lang="en-US" altLang="zh-CN">
                <a:ea typeface="宋体" charset="-122"/>
              </a:rPr>
              <a:t>permission – check access permissions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Inode 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89891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641F5C-808A-483B-BDA2-0D9F904DD98C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(Open) File Object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struct file</a:t>
            </a:r>
            <a:r>
              <a:rPr lang="en-US" altLang="zh-CN" sz="2200">
                <a:ea typeface="宋体" charset="-122"/>
              </a:rPr>
              <a:t> (usual variable name - filp)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association between file and process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no disk representation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created for each open (multiple possible, even same file)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most important info: file pointer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file descriptor</a:t>
            </a:r>
            <a:r>
              <a:rPr lang="en-US" altLang="zh-CN" sz="2200">
                <a:ea typeface="宋体" charset="-122"/>
              </a:rPr>
              <a:t> (small ints)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index into array of pointers to open file objects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file object states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unused (memory cache + root reserve (10))</a:t>
            </a:r>
          </a:p>
          <a:p>
            <a:pPr lvl="2">
              <a:lnSpc>
                <a:spcPct val="80000"/>
              </a:lnSpc>
            </a:pPr>
            <a:r>
              <a:rPr lang="en-US" altLang="zh-CN" sz="1900">
                <a:ea typeface="宋体" charset="-122"/>
              </a:rPr>
              <a:t>get_empty_filp()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inuse (per-superblock lists)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system-wide max on open file objects (~8K)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/proc/sys/fs/file-max</a:t>
            </a:r>
          </a:p>
        </p:txBody>
      </p:sp>
    </p:spTree>
    <p:extLst>
      <p:ext uri="{BB962C8B-B14F-4D97-AF65-F5344CB8AC3E}">
        <p14:creationId xmlns="" xmlns:p14="http://schemas.microsoft.com/office/powerpoint/2010/main" val="5559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F6F612-427D-4786-9CBA-18CD9501ED47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ea typeface="宋体" charset="-122"/>
              </a:rPr>
              <a:t>important fields</a:t>
            </a:r>
          </a:p>
          <a:p>
            <a:pPr lvl="1"/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f_dentry</a:t>
            </a:r>
            <a:r>
              <a:rPr lang="en-US" altLang="zh-CN" sz="2200">
                <a:ea typeface="宋体" charset="-122"/>
              </a:rPr>
              <a:t> (directory entry of file)</a:t>
            </a:r>
          </a:p>
          <a:p>
            <a:pPr lvl="1"/>
            <a:r>
              <a:rPr lang="en-US" altLang="zh-CN" sz="2200">
                <a:ea typeface="宋体" charset="-122"/>
              </a:rPr>
              <a:t>f_vfsmnt (fs mount point)</a:t>
            </a:r>
          </a:p>
          <a:p>
            <a:pPr lvl="1"/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f_op</a:t>
            </a:r>
            <a:r>
              <a:rPr lang="en-US" altLang="zh-CN" sz="2200">
                <a:ea typeface="宋体" charset="-122"/>
              </a:rPr>
              <a:t> (fs-specific functions –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table of function pointers</a:t>
            </a:r>
            <a:r>
              <a:rPr lang="en-US" altLang="zh-CN" sz="2200">
                <a:ea typeface="宋体" charset="-122"/>
              </a:rPr>
              <a:t>)</a:t>
            </a:r>
          </a:p>
          <a:p>
            <a:pPr lvl="1"/>
            <a:r>
              <a:rPr lang="en-US" altLang="zh-CN" sz="2200">
                <a:ea typeface="宋体" charset="-122"/>
              </a:rPr>
              <a:t>f_count, f_flags, f_mode (r/w, permissions, etc.)</a:t>
            </a:r>
          </a:p>
          <a:p>
            <a:pPr lvl="1"/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f_pos </a:t>
            </a:r>
            <a:r>
              <a:rPr lang="en-US" altLang="zh-CN" sz="2200">
                <a:ea typeface="宋体" charset="-122"/>
              </a:rPr>
              <a:t>(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current position</a:t>
            </a:r>
            <a:r>
              <a:rPr lang="en-US" altLang="zh-CN" sz="2200">
                <a:ea typeface="宋体" charset="-122"/>
              </a:rPr>
              <a:t> – file pointer)</a:t>
            </a:r>
          </a:p>
          <a:p>
            <a:pPr lvl="1"/>
            <a:r>
              <a:rPr lang="en-US" altLang="zh-CN" sz="2200">
                <a:ea typeface="宋体" charset="-122"/>
              </a:rPr>
              <a:t>info for </a:t>
            </a: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read-ahead</a:t>
            </a:r>
            <a:r>
              <a:rPr lang="en-US" altLang="zh-CN" sz="2200">
                <a:ea typeface="宋体" charset="-122"/>
              </a:rPr>
              <a:t> (more later)</a:t>
            </a:r>
          </a:p>
          <a:p>
            <a:pPr lvl="1"/>
            <a:r>
              <a:rPr lang="en-US" altLang="zh-CN" sz="2200">
                <a:ea typeface="宋体" charset="-122"/>
              </a:rPr>
              <a:t>f_uid, f_gid, f_owner</a:t>
            </a:r>
          </a:p>
          <a:p>
            <a:pPr lvl="1"/>
            <a:r>
              <a:rPr lang="en-US" altLang="zh-CN" sz="2200">
                <a:ea typeface="宋体" charset="-122"/>
              </a:rPr>
              <a:t>f_version (for consistency maintenance)</a:t>
            </a:r>
          </a:p>
          <a:p>
            <a:pPr lvl="1"/>
            <a:r>
              <a:rPr lang="en-US" altLang="zh-CN" sz="2200">
                <a:ea typeface="宋体" charset="-122"/>
              </a:rPr>
              <a:t>private_data (fs-specific data)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File Object Fields</a:t>
            </a:r>
          </a:p>
        </p:txBody>
      </p:sp>
    </p:spTree>
    <p:extLst>
      <p:ext uri="{BB962C8B-B14F-4D97-AF65-F5344CB8AC3E}">
        <p14:creationId xmlns="" xmlns:p14="http://schemas.microsoft.com/office/powerpoint/2010/main" val="2461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4A8B80-EB6E-47C4-99CD-AD293084CD6A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>
                <a:solidFill>
                  <a:srgbClr val="0000FF"/>
                </a:solidFill>
                <a:ea typeface="宋体" charset="-122"/>
              </a:rPr>
              <a:t>f_op field</a:t>
            </a:r>
            <a:r>
              <a:rPr lang="en-US" altLang="zh-CN" sz="2100">
                <a:ea typeface="宋体" charset="-122"/>
              </a:rPr>
              <a:t> – table of function pointers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copied from inode (i_fop) initially (fs-specific)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possible to change to customize (per-open)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device-drivers do some tricks like this sometimes</a:t>
            </a:r>
          </a:p>
          <a:p>
            <a:pPr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important operations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ea typeface="宋体" charset="-122"/>
              </a:rPr>
              <a:t>llseek(),</a:t>
            </a:r>
            <a:r>
              <a:rPr lang="en-US" altLang="zh-CN" sz="2000">
                <a:ea typeface="宋体" charset="-122"/>
              </a:rPr>
              <a:t> read(), write(), readdir(), poll()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ea typeface="宋体" charset="-122"/>
              </a:rPr>
              <a:t>ioctl()</a:t>
            </a:r>
            <a:r>
              <a:rPr lang="en-US" altLang="zh-CN" sz="2000">
                <a:ea typeface="宋体" charset="-122"/>
              </a:rPr>
              <a:t> – "wildcard" function for per-fs semantics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mmap(), open(), flush(), release(), fsync()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fasync() – turn on/off asynchronous i/o notifications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lock() – file-locks (more later)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readv(), writev() – "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scatter/gather i/o</a:t>
            </a:r>
            <a:r>
              <a:rPr lang="en-US" altLang="zh-CN" sz="2000">
                <a:ea typeface="宋体" charset="-122"/>
              </a:rPr>
              <a:t>"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read/write with discontiguous buffers (e.g. packets)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sendpage() – page-optimized socket transfer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File Object 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326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FF592B-A304-4376-96D4-A0C7A8AC03D9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abstraction of directory entry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ex: line from ls -l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either </a:t>
            </a:r>
            <a:r>
              <a:rPr lang="en-US" altLang="zh-CN" sz="2000">
                <a:solidFill>
                  <a:srgbClr val="0000FF"/>
                </a:solidFill>
                <a:ea typeface="宋体" charset="-122"/>
              </a:rPr>
              <a:t>files</a:t>
            </a:r>
            <a:r>
              <a:rPr lang="en-US" altLang="zh-CN" sz="2000">
                <a:ea typeface="宋体" charset="-122"/>
              </a:rPr>
              <a:t> (hard links) or </a:t>
            </a:r>
            <a:r>
              <a:rPr lang="en-US" altLang="zh-CN" sz="2000">
                <a:solidFill>
                  <a:srgbClr val="0000FF"/>
                </a:solidFill>
                <a:ea typeface="宋体" charset="-122"/>
              </a:rPr>
              <a:t>soft links</a:t>
            </a:r>
            <a:r>
              <a:rPr lang="en-US" altLang="zh-CN" sz="2000">
                <a:ea typeface="宋体" charset="-122"/>
              </a:rPr>
              <a:t> or </a:t>
            </a:r>
            <a:r>
              <a:rPr lang="en-US" altLang="zh-CN" sz="2000">
                <a:solidFill>
                  <a:srgbClr val="0000FF"/>
                </a:solidFill>
                <a:ea typeface="宋体" charset="-122"/>
              </a:rPr>
              <a:t>subdirectories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every dentry has a parent dentry (except root)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sibling dentries – other entries in the same directory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directory api: dentry iterators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posix: opendir(), readdir(), scandir(), seekdir(), rewinddir()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syscall: getdents()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why an abstraction?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UNIX: directories are really files with directory "records"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MSDOS, etc.: directory is just a big table on disk (FAT)</a:t>
            </a:r>
          </a:p>
          <a:p>
            <a:pPr lvl="2">
              <a:lnSpc>
                <a:spcPct val="80000"/>
              </a:lnSpc>
            </a:pPr>
            <a:r>
              <a:rPr lang="en-US" altLang="zh-CN" sz="1900">
                <a:ea typeface="宋体" charset="-122"/>
              </a:rPr>
              <a:t>no such thing as subdirectories!</a:t>
            </a:r>
          </a:p>
          <a:p>
            <a:pPr lvl="2">
              <a:lnSpc>
                <a:spcPct val="80000"/>
              </a:lnSpc>
            </a:pPr>
            <a:r>
              <a:rPr lang="en-US" altLang="zh-CN" sz="1900">
                <a:ea typeface="宋体" charset="-122"/>
              </a:rPr>
              <a:t>just fields in table (file-&gt;parentdir), (dir-&gt;parentdir)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Dentry</a:t>
            </a:r>
          </a:p>
        </p:txBody>
      </p:sp>
    </p:spTree>
    <p:extLst>
      <p:ext uri="{BB962C8B-B14F-4D97-AF65-F5344CB8AC3E}">
        <p14:creationId xmlns="" xmlns:p14="http://schemas.microsoft.com/office/powerpoint/2010/main" val="41270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03603F-BA5A-4D3C-B736-7DB29DE197AA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not-disk based (no dirty bit)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dentry_cache – slab cache</a:t>
            </a:r>
          </a:p>
          <a:p>
            <a:pPr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important fields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ea typeface="宋体" charset="-122"/>
              </a:rPr>
              <a:t>d_name</a:t>
            </a:r>
            <a:r>
              <a:rPr lang="en-US" altLang="zh-CN" sz="2000">
                <a:ea typeface="宋体" charset="-122"/>
              </a:rPr>
              <a:t> (qstr), d_count, d_flags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ea typeface="宋体" charset="-122"/>
              </a:rPr>
              <a:t>d_inode</a:t>
            </a:r>
            <a:r>
              <a:rPr lang="en-US" altLang="zh-CN" sz="2000">
                <a:ea typeface="宋体" charset="-122"/>
              </a:rPr>
              <a:t> – associated inode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d_parent – parent dentry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d_child – siblings list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d_subdirs – my children (if i'm a subdirectory)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d_alias – other names (links) for the same object (inode)?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d_lru – unused state linkage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d_op – dentry operations (function pointer table)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d_fsdata – filesystem-specific data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Dentry (continued)</a:t>
            </a:r>
          </a:p>
        </p:txBody>
      </p:sp>
    </p:spTree>
    <p:extLst>
      <p:ext uri="{BB962C8B-B14F-4D97-AF65-F5344CB8AC3E}">
        <p14:creationId xmlns="" xmlns:p14="http://schemas.microsoft.com/office/powerpoint/2010/main" val="19720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5887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disks incorporate caches (</a:t>
            </a:r>
            <a:r>
              <a:rPr lang="en-US" dirty="0" smtClean="0">
                <a:solidFill>
                  <a:schemeClr val="accent1"/>
                </a:solidFill>
              </a:rPr>
              <a:t>track buffer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amount of RAM (8, 16, or 32 MB)</a:t>
            </a:r>
          </a:p>
          <a:p>
            <a:r>
              <a:rPr lang="en-US" dirty="0" smtClean="0"/>
              <a:t>Read caching</a:t>
            </a:r>
          </a:p>
          <a:p>
            <a:pPr lvl="1"/>
            <a:r>
              <a:rPr lang="en-US" dirty="0" smtClean="0"/>
              <a:t>Reduces read delays due to seeking and rotation</a:t>
            </a:r>
          </a:p>
          <a:p>
            <a:r>
              <a:rPr lang="en-US" dirty="0" smtClean="0"/>
              <a:t>Write caching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back cache</a:t>
            </a:r>
            <a:r>
              <a:rPr lang="en-US" dirty="0" smtClean="0"/>
              <a:t>: drive reports that writes are complete after they have been cached</a:t>
            </a:r>
          </a:p>
          <a:p>
            <a:pPr lvl="2"/>
            <a:r>
              <a:rPr lang="en-US" dirty="0" smtClean="0"/>
              <a:t>Possibly dangerous feature. Why?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through cache</a:t>
            </a:r>
            <a:r>
              <a:rPr lang="en-US" dirty="0" smtClean="0"/>
              <a:t>: drive reports that writes are complete after they have been written to disk</a:t>
            </a:r>
          </a:p>
          <a:p>
            <a:r>
              <a:rPr lang="en-US" dirty="0" smtClean="0"/>
              <a:t>Today, some disks include flash memory for persistent caching (hybrid drives)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38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F908F-03F0-48FB-9395-ECCFACD3E377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Dentry Cache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ea typeface="宋体" charset="-122"/>
              </a:rPr>
              <a:t>very important cache for </a:t>
            </a: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filesystem performance</a:t>
            </a:r>
          </a:p>
          <a:p>
            <a:pPr lvl="1"/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every file access</a:t>
            </a:r>
            <a:r>
              <a:rPr lang="en-US" altLang="zh-CN" sz="2200">
                <a:ea typeface="宋体" charset="-122"/>
              </a:rPr>
              <a:t> causes multiple dentry accesses!</a:t>
            </a:r>
          </a:p>
          <a:p>
            <a:pPr lvl="1"/>
            <a:r>
              <a:rPr lang="en-US" altLang="zh-CN" sz="2200">
                <a:ea typeface="宋体" charset="-122"/>
              </a:rPr>
              <a:t>example: /tmp/foo</a:t>
            </a:r>
          </a:p>
          <a:p>
            <a:pPr lvl="2"/>
            <a:r>
              <a:rPr lang="en-US" altLang="zh-CN" sz="2100">
                <a:solidFill>
                  <a:srgbClr val="FF0000"/>
                </a:solidFill>
                <a:ea typeface="宋体" charset="-122"/>
              </a:rPr>
              <a:t>dentries</a:t>
            </a:r>
            <a:r>
              <a:rPr lang="en-US" altLang="zh-CN" sz="2100">
                <a:ea typeface="宋体" charset="-122"/>
              </a:rPr>
              <a:t> for "/", "/tmp", "/tmp/foo" (</a:t>
            </a:r>
            <a:r>
              <a:rPr lang="en-US" altLang="zh-CN" sz="2100">
                <a:solidFill>
                  <a:srgbClr val="FF0000"/>
                </a:solidFill>
                <a:ea typeface="宋体" charset="-122"/>
              </a:rPr>
              <a:t>path components</a:t>
            </a:r>
            <a:r>
              <a:rPr lang="en-US" altLang="zh-CN" sz="2100">
                <a:ea typeface="宋体" charset="-122"/>
              </a:rPr>
              <a:t>)</a:t>
            </a:r>
          </a:p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dentry cache "controls" inode cache</a:t>
            </a:r>
          </a:p>
          <a:p>
            <a:pPr lvl="1"/>
            <a:r>
              <a:rPr lang="en-US" altLang="zh-CN" sz="2200">
                <a:ea typeface="宋体" charset="-122"/>
              </a:rPr>
              <a:t>inodes released only when dentry is released</a:t>
            </a:r>
          </a:p>
          <a:p>
            <a:r>
              <a:rPr lang="en-US" altLang="zh-CN" sz="2600">
                <a:ea typeface="宋体" charset="-122"/>
              </a:rPr>
              <a:t>dentry cache accessed via </a:t>
            </a: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hash table</a:t>
            </a:r>
          </a:p>
          <a:p>
            <a:pPr lvl="1"/>
            <a:r>
              <a:rPr lang="en-US" altLang="zh-CN" sz="2200">
                <a:ea typeface="宋体" charset="-122"/>
              </a:rPr>
              <a:t>hash(dir, filename) -&gt; dentry</a:t>
            </a:r>
          </a:p>
        </p:txBody>
      </p:sp>
    </p:spTree>
    <p:extLst>
      <p:ext uri="{BB962C8B-B14F-4D97-AF65-F5344CB8AC3E}">
        <p14:creationId xmlns="" xmlns:p14="http://schemas.microsoft.com/office/powerpoint/2010/main" val="16512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911DA-B9F5-45C2-B5B7-DD636B68ECAF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dentry states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free (not valid; maintained by slab cache)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in-use (associated with valid open inode)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unused (valid but not being used;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LRU list</a:t>
            </a:r>
            <a:r>
              <a:rPr lang="en-US" altLang="zh-CN">
                <a:ea typeface="宋体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negative (file that does not exist)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</a:rPr>
              <a:t>dentry ops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just a few, mostly default actions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ex: </a:t>
            </a:r>
            <a:r>
              <a:rPr lang="en-US" altLang="zh-CN" sz="2800">
                <a:solidFill>
                  <a:srgbClr val="FF0000"/>
                </a:solidFill>
                <a:ea typeface="宋体" charset="-122"/>
              </a:rPr>
              <a:t>d_compare(dir, name1, name2) </a:t>
            </a:r>
          </a:p>
          <a:p>
            <a:pPr lvl="2">
              <a:lnSpc>
                <a:spcPct val="90000"/>
              </a:lnSpc>
            </a:pPr>
            <a:r>
              <a:rPr lang="en-US" altLang="zh-CN" sz="2500">
                <a:ea typeface="宋体" charset="-122"/>
              </a:rPr>
              <a:t>case-insensitive for MSDOS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Dentry Cache (continued)</a:t>
            </a:r>
          </a:p>
        </p:txBody>
      </p:sp>
    </p:spTree>
    <p:extLst>
      <p:ext uri="{BB962C8B-B14F-4D97-AF65-F5344CB8AC3E}">
        <p14:creationId xmlns="" xmlns:p14="http://schemas.microsoft.com/office/powerpoint/2010/main" val="2740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1EF6A-4043-4623-8645-17F4BDA251D6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Process-related Files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current-&gt;fs (fs_struct)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root (for chroot jails)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pwd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umask (default file permissions)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current-&gt;files (files_struct)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fd[] (file descriptor array – pointers to file objects)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0, 1, 2 – stdin, stdout, stderr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originally 32, growable to 1,024 (RLIMIT_NOFILE)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complex structure for growing … see book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close_on_exec memory (bitmap)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open files normally inherited across exec</a:t>
            </a: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20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F587E1-44EF-4744-AF69-3E0208DF8FC5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Filesystem Types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Linux must "know about" filesystem before mount</a:t>
            </a:r>
          </a:p>
          <a:p>
            <a:pPr lvl="1"/>
            <a:r>
              <a:rPr lang="en-US" altLang="zh-CN" sz="2200">
                <a:ea typeface="宋体" charset="-122"/>
              </a:rPr>
              <a:t>multiple (mounted) instances of each type possible</a:t>
            </a:r>
          </a:p>
          <a:p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special (virtual) filesystems</a:t>
            </a:r>
            <a:r>
              <a:rPr lang="en-US" altLang="zh-CN" sz="2600">
                <a:ea typeface="宋体" charset="-122"/>
              </a:rPr>
              <a:t> (like /proc)</a:t>
            </a:r>
          </a:p>
          <a:p>
            <a:pPr lvl="1"/>
            <a:r>
              <a:rPr lang="en-US" altLang="zh-CN" sz="2200">
                <a:ea typeface="宋体" charset="-122"/>
              </a:rPr>
              <a:t>structuring technique to touch kernel data</a:t>
            </a:r>
          </a:p>
          <a:p>
            <a:pPr lvl="1"/>
            <a:r>
              <a:rPr lang="en-US" altLang="zh-CN" sz="2200">
                <a:ea typeface="宋体" charset="-122"/>
              </a:rPr>
              <a:t>examples: </a:t>
            </a:r>
          </a:p>
          <a:p>
            <a:pPr lvl="2"/>
            <a:r>
              <a:rPr lang="en-US" altLang="zh-CN" sz="2100">
                <a:ea typeface="宋体" charset="-122"/>
              </a:rPr>
              <a:t>/proc, /dev (devfs)</a:t>
            </a:r>
          </a:p>
          <a:p>
            <a:pPr lvl="2"/>
            <a:r>
              <a:rPr lang="en-US" altLang="zh-CN" sz="2100">
                <a:ea typeface="宋体" charset="-122"/>
              </a:rPr>
              <a:t>sockfs, pipefs, tmpfs, rootfs, shmfs</a:t>
            </a:r>
          </a:p>
          <a:p>
            <a:pPr lvl="1"/>
            <a:r>
              <a:rPr lang="en-US" altLang="zh-CN" sz="2400">
                <a:ea typeface="宋体" charset="-122"/>
              </a:rPr>
              <a:t>associated with fictitious block device (major# 0)</a:t>
            </a:r>
          </a:p>
          <a:p>
            <a:pPr lvl="2"/>
            <a:r>
              <a:rPr lang="en-US" altLang="zh-CN" sz="2100">
                <a:ea typeface="宋体" charset="-122"/>
              </a:rPr>
              <a:t>minor# distinguishes special filesystem types</a:t>
            </a:r>
          </a:p>
        </p:txBody>
      </p:sp>
    </p:spTree>
    <p:extLst>
      <p:ext uri="{BB962C8B-B14F-4D97-AF65-F5344CB8AC3E}">
        <p14:creationId xmlns="" xmlns:p14="http://schemas.microsoft.com/office/powerpoint/2010/main" val="23824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0FBE6D-EE90-4D18-A995-17E5D56674FC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Registering a Filesystem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must </a:t>
            </a: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register before mount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static (compile-time) or dynamic (modules)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register_filesystem() / unregister_filesystem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adds file_system_type object to linked-list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file_systems (head; kernel global variable)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file_systems_lock (rw spinlock to protect list)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solidFill>
                  <a:srgbClr val="0000FF"/>
                </a:solidFill>
                <a:ea typeface="宋体" charset="-122"/>
              </a:rPr>
              <a:t>file_system_type descriptor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name, flags, </a:t>
            </a: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pointer to implementing module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ea typeface="宋体" charset="-122"/>
              </a:rPr>
              <a:t>list of superblocks (mounted instances)</a:t>
            </a:r>
          </a:p>
          <a:p>
            <a:pPr lvl="1">
              <a:lnSpc>
                <a:spcPct val="90000"/>
              </a:lnSpc>
            </a:pPr>
            <a:r>
              <a:rPr lang="en-US" altLang="zh-CN" sz="2200">
                <a:solidFill>
                  <a:srgbClr val="FF0000"/>
                </a:solidFill>
                <a:ea typeface="宋体" charset="-122"/>
              </a:rPr>
              <a:t>read_super()</a:t>
            </a:r>
            <a:r>
              <a:rPr lang="en-US" altLang="zh-CN" sz="2200">
                <a:ea typeface="宋体" charset="-122"/>
              </a:rPr>
              <a:t> – pointer to method for reading superblock</a:t>
            </a:r>
          </a:p>
          <a:p>
            <a:pPr lvl="2">
              <a:lnSpc>
                <a:spcPct val="90000"/>
              </a:lnSpc>
            </a:pPr>
            <a:r>
              <a:rPr lang="en-US" altLang="zh-CN" sz="2100">
                <a:ea typeface="宋体" charset="-122"/>
              </a:rPr>
              <a:t>most important thing! filesystem specific</a:t>
            </a:r>
          </a:p>
          <a:p>
            <a:pPr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56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AA11C4-21E6-46A2-86D8-2FE1FF137A1D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2667000" y="3276600"/>
            <a:ext cx="1295400" cy="1676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581400" y="2209800"/>
            <a:ext cx="685800" cy="2743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V="1">
            <a:off x="2743200" y="3200400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81000" y="1524000"/>
            <a:ext cx="762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open</a:t>
            </a:r>
          </a:p>
          <a:p>
            <a:pPr algn="ctr"/>
            <a:r>
              <a:rPr lang="en-US" altLang="zh-CN" b="1">
                <a:ea typeface="宋体" charset="-122"/>
              </a:rPr>
              <a:t>file</a:t>
            </a:r>
          </a:p>
          <a:p>
            <a:pPr algn="ctr"/>
            <a:r>
              <a:rPr lang="en-US" altLang="zh-CN" b="1">
                <a:ea typeface="宋体" charset="-122"/>
              </a:rPr>
              <a:t>object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581400" y="49530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superblock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81000" y="2819400"/>
            <a:ext cx="762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open</a:t>
            </a:r>
          </a:p>
          <a:p>
            <a:pPr algn="ctr"/>
            <a:r>
              <a:rPr lang="en-US" altLang="zh-CN" b="1">
                <a:ea typeface="宋体" charset="-122"/>
              </a:rPr>
              <a:t>file</a:t>
            </a:r>
          </a:p>
          <a:p>
            <a:pPr algn="ctr"/>
            <a:r>
              <a:rPr lang="en-US" altLang="zh-CN" b="1">
                <a:ea typeface="宋体" charset="-122"/>
              </a:rPr>
              <a:t>object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381000" y="3962400"/>
            <a:ext cx="7620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open</a:t>
            </a:r>
          </a:p>
          <a:p>
            <a:pPr algn="ctr"/>
            <a:r>
              <a:rPr lang="en-US" altLang="zh-CN" b="1">
                <a:ea typeface="宋体" charset="-122"/>
              </a:rPr>
              <a:t>file</a:t>
            </a:r>
          </a:p>
          <a:p>
            <a:pPr algn="ctr"/>
            <a:r>
              <a:rPr lang="en-US" altLang="zh-CN" b="1">
                <a:ea typeface="宋体" charset="-122"/>
              </a:rPr>
              <a:t>object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4953000" y="2819400"/>
            <a:ext cx="76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b="1">
                <a:ea typeface="宋体" charset="-122"/>
              </a:rPr>
              <a:t>inode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2971800" y="3505200"/>
            <a:ext cx="7620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b="1">
                <a:ea typeface="宋体" charset="-122"/>
              </a:rPr>
              <a:t>inode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2971800" y="17526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dentry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1905000" y="28194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dentry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2971800" y="28194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dentry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1143000" y="19812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1143000" y="3124200"/>
            <a:ext cx="762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 flipV="1">
            <a:off x="1143000" y="3200400"/>
            <a:ext cx="762000" cy="1295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>
            <a:off x="2590800" y="2209800"/>
            <a:ext cx="609600" cy="609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3352800" y="2209800"/>
            <a:ext cx="0" cy="609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4038600" y="28194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charset="-122"/>
              </a:rPr>
              <a:t>dentry</a:t>
            </a: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3429000" y="2209800"/>
            <a:ext cx="609600" cy="609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1905000" y="3505200"/>
            <a:ext cx="7620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b="1">
                <a:ea typeface="宋体" charset="-122"/>
              </a:rPr>
              <a:t>inode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7696200" y="25146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2362200" y="3276600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 flipH="1">
            <a:off x="3352800" y="3276600"/>
            <a:ext cx="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3810000" y="2057400"/>
            <a:ext cx="1600200" cy="7620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4419600" y="3276600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4251325" y="3581400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┴</a:t>
            </a:r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7696200" y="3048000"/>
            <a:ext cx="838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7620000" y="3657600"/>
            <a:ext cx="838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2743200" y="3048000"/>
            <a:ext cx="228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>
            <a:off x="3810000" y="3048000"/>
            <a:ext cx="2286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H="1" flipV="1">
            <a:off x="3657600" y="2209800"/>
            <a:ext cx="609600" cy="6096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H="1" flipV="1">
            <a:off x="3429000" y="2209800"/>
            <a:ext cx="0" cy="6096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 flipV="1">
            <a:off x="2667000" y="2209800"/>
            <a:ext cx="609600" cy="609600"/>
          </a:xfrm>
          <a:prstGeom prst="line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V="1">
            <a:off x="7772400" y="4124325"/>
            <a:ext cx="76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2209800" y="3962400"/>
            <a:ext cx="1676400" cy="990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3276600" y="3962400"/>
            <a:ext cx="762000" cy="990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 flipH="1">
            <a:off x="4495800" y="3200400"/>
            <a:ext cx="685800" cy="1752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 flipH="1">
            <a:off x="4419600" y="3276600"/>
            <a:ext cx="228600" cy="1676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>
            <a:off x="7772400" y="47244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>
            <a:off x="3657600" y="3276600"/>
            <a:ext cx="457200" cy="1676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>
            <a:off x="7772400" y="53340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H="1" flipV="1">
            <a:off x="3810000" y="2133600"/>
            <a:ext cx="1371600" cy="685800"/>
          </a:xfrm>
          <a:prstGeom prst="line">
            <a:avLst/>
          </a:prstGeom>
          <a:noFill/>
          <a:ln w="1587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 flipH="1" flipV="1">
            <a:off x="3276600" y="3276600"/>
            <a:ext cx="0" cy="22860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H="1" flipV="1">
            <a:off x="2514600" y="3276600"/>
            <a:ext cx="0" cy="228600"/>
          </a:xfrm>
          <a:prstGeom prst="line">
            <a:avLst/>
          </a:prstGeom>
          <a:noFill/>
          <a:ln w="1587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 flipV="1">
            <a:off x="7772400" y="5791200"/>
            <a:ext cx="762000" cy="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84" name="Group 48"/>
          <p:cNvGraphicFramePr>
            <a:graphicFrameLocks noGrp="1"/>
          </p:cNvGraphicFramePr>
          <p:nvPr>
            <p:ph idx="1"/>
          </p:nvPr>
        </p:nvGraphicFramePr>
        <p:xfrm>
          <a:off x="5791200" y="1752600"/>
          <a:ext cx="2971800" cy="4378328"/>
        </p:xfrm>
        <a:graphic>
          <a:graphicData uri="http://schemas.openxmlformats.org/drawingml/2006/table">
            <a:tbl>
              <a:tblPr/>
              <a:tblGrid>
                <a:gridCol w="1676400"/>
                <a:gridCol w="12954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f_dentry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d_subdirs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d_inode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d_subdirs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d_parent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i_sb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d_sb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i_dentries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13" name="Line 77"/>
          <p:cNvSpPr>
            <a:spLocks noChangeShapeType="1"/>
          </p:cNvSpPr>
          <p:nvPr/>
        </p:nvSpPr>
        <p:spPr bwMode="auto">
          <a:xfrm>
            <a:off x="7620000" y="20574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614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>
                <a:ea typeface="宋体" charset="-122"/>
              </a:rPr>
              <a:t>Data Structure Relationships (2)</a:t>
            </a:r>
          </a:p>
        </p:txBody>
      </p:sp>
    </p:spTree>
    <p:extLst>
      <p:ext uri="{BB962C8B-B14F-4D97-AF65-F5344CB8AC3E}">
        <p14:creationId xmlns="" xmlns:p14="http://schemas.microsoft.com/office/powerpoint/2010/main" val="25919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81468-CC1F-4D10-A565-7A9A6ABEEC97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Ext2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>
                <a:ea typeface="宋体" charset="-122"/>
              </a:rPr>
              <a:t>“Standard” Linux File System</a:t>
            </a:r>
          </a:p>
          <a:p>
            <a:pPr lvl="1"/>
            <a:r>
              <a:rPr lang="en-US" altLang="zh-CN" sz="2200">
                <a:ea typeface="宋体" charset="-122"/>
              </a:rPr>
              <a:t>Previously it was the most commonly used</a:t>
            </a:r>
          </a:p>
          <a:p>
            <a:pPr lvl="1"/>
            <a:r>
              <a:rPr lang="en-US" altLang="zh-CN" sz="2200">
                <a:ea typeface="宋体" charset="-122"/>
              </a:rPr>
              <a:t>Serves as a basis for Ext3 which adds journaling</a:t>
            </a:r>
          </a:p>
          <a:p>
            <a:r>
              <a:rPr lang="en-US" altLang="zh-CN" sz="2600">
                <a:ea typeface="宋体" charset="-122"/>
              </a:rPr>
              <a:t>Uses FFS like layout</a:t>
            </a:r>
          </a:p>
          <a:p>
            <a:pPr lvl="1"/>
            <a:r>
              <a:rPr lang="en-US" altLang="zh-CN" sz="2200">
                <a:ea typeface="宋体" charset="-122"/>
              </a:rPr>
              <a:t>Each file system is composed of identical block groups</a:t>
            </a:r>
          </a:p>
          <a:p>
            <a:pPr lvl="1"/>
            <a:r>
              <a:rPr lang="en-US" altLang="zh-CN" sz="2200">
                <a:ea typeface="宋体" charset="-122"/>
              </a:rPr>
              <a:t>Allocation is designed to improve locality</a:t>
            </a:r>
          </a:p>
          <a:p>
            <a:r>
              <a:rPr lang="en-US" altLang="zh-CN" sz="2600">
                <a:ea typeface="宋体" charset="-122"/>
              </a:rPr>
              <a:t>Inodes contain pointers (32 bits) to blocks</a:t>
            </a:r>
          </a:p>
          <a:p>
            <a:pPr lvl="1"/>
            <a:r>
              <a:rPr lang="en-US" altLang="zh-CN" sz="2200">
                <a:ea typeface="宋体" charset="-122"/>
              </a:rPr>
              <a:t>Direct, Indirect, Double Indirect, Triple Indirect</a:t>
            </a:r>
          </a:p>
          <a:p>
            <a:pPr lvl="1"/>
            <a:r>
              <a:rPr lang="en-US" altLang="zh-CN" sz="2200">
                <a:ea typeface="宋体" charset="-122"/>
              </a:rPr>
              <a:t>Maximum file size: 4.1TB (4K Blocks)</a:t>
            </a:r>
          </a:p>
          <a:p>
            <a:pPr lvl="1"/>
            <a:r>
              <a:rPr lang="en-US" altLang="zh-CN" sz="2200">
                <a:ea typeface="宋体" charset="-122"/>
              </a:rPr>
              <a:t>Maximum file system size: 16TB (4K Blocks)</a:t>
            </a:r>
          </a:p>
          <a:p>
            <a:endParaRPr lang="en-US" altLang="zh-CN" sz="260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150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6F61D1-2CCA-436F-BC62-01DF5E525F38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59394" name="Content Placeholder 1"/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en-US" altLang="zh-CN">
                <a:ea typeface="宋体" charset="-122"/>
              </a:rPr>
              <a:t>Files in the same directory are stored in the same block group</a:t>
            </a:r>
          </a:p>
          <a:p>
            <a:pPr marL="609600" indent="-609600"/>
            <a:r>
              <a:rPr lang="en-US" altLang="zh-CN">
                <a:ea typeface="宋体" charset="-122"/>
              </a:rPr>
              <a:t>Files in different directories are spread among the block groups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177800" y="6565900"/>
            <a:ext cx="8712200" cy="25717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sz="1200">
                <a:solidFill>
                  <a:srgbClr val="898989"/>
                </a:solidFill>
                <a:latin typeface="Times New Roman" pitchFamily="18" charset="0"/>
                <a:ea typeface="宋体" charset="-122"/>
              </a:rPr>
              <a:t>Picture from Tanenbaum, Modern Operating Systems 3 e, (c) 2008 Prentice-Hall, Inc. All rights reserved. 0-13-</a:t>
            </a:r>
            <a:r>
              <a:rPr lang="en-US" altLang="zh-CN" sz="1200" b="1">
                <a:solidFill>
                  <a:srgbClr val="898989"/>
                </a:solidFill>
                <a:latin typeface="Times New Roman" pitchFamily="18" charset="0"/>
                <a:ea typeface="宋体" charset="-122"/>
              </a:rPr>
              <a:t>6006639</a:t>
            </a:r>
            <a:endParaRPr lang="en-US" altLang="zh-CN" sz="1200">
              <a:solidFill>
                <a:srgbClr val="898989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503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3900" b="1">
                <a:solidFill>
                  <a:schemeClr val="tx2"/>
                </a:solidFill>
                <a:ea typeface="宋体" charset="-122"/>
              </a:rPr>
              <a:t>Ext2 Disk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8131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8A84BB-5CD9-4A3C-8454-937FD2FD662B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2468" name="Title 2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>
                <a:ea typeface="宋体" charset="-122"/>
              </a:rPr>
              <a:t>Block Addressing in Ext2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177800" y="6565900"/>
            <a:ext cx="8712200" cy="25717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sz="1200">
                <a:solidFill>
                  <a:srgbClr val="898989"/>
                </a:solidFill>
                <a:latin typeface="Times New Roman" pitchFamily="18" charset="0"/>
                <a:ea typeface="宋体" charset="-122"/>
              </a:rPr>
              <a:t>Picture from Tanenbaum, Modern Operating Systems 3 e, (c) 2008 Prentice-Hall, Inc. All rights reserved. 0-13-</a:t>
            </a:r>
            <a:r>
              <a:rPr lang="en-US" altLang="zh-CN" sz="1200" b="1">
                <a:solidFill>
                  <a:srgbClr val="898989"/>
                </a:solidFill>
                <a:latin typeface="Times New Roman" pitchFamily="18" charset="0"/>
                <a:ea typeface="宋体" charset="-122"/>
              </a:rPr>
              <a:t>6006639</a:t>
            </a:r>
            <a:endParaRPr lang="en-US" altLang="zh-CN" sz="1200">
              <a:solidFill>
                <a:srgbClr val="89898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304800" y="1676400"/>
            <a:ext cx="914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Inode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447800" y="26670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Indirect</a:t>
            </a:r>
          </a:p>
          <a:p>
            <a:pPr algn="ctr"/>
            <a:r>
              <a:rPr lang="en-US" altLang="zh-CN">
                <a:ea typeface="宋体" charset="-122"/>
              </a:rPr>
              <a:t> Blocks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3657600" y="32766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Indirect</a:t>
            </a:r>
          </a:p>
          <a:p>
            <a:pPr algn="ctr"/>
            <a:r>
              <a:rPr lang="en-US" altLang="zh-CN">
                <a:ea typeface="宋体" charset="-122"/>
              </a:rPr>
              <a:t> Blocks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3657600" y="41148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Indirect</a:t>
            </a:r>
          </a:p>
          <a:p>
            <a:pPr algn="ctr"/>
            <a:r>
              <a:rPr lang="en-US" altLang="zh-CN">
                <a:ea typeface="宋体" charset="-122"/>
              </a:rPr>
              <a:t> Blocks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1447800" y="38100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Double</a:t>
            </a:r>
          </a:p>
          <a:p>
            <a:pPr algn="ctr"/>
            <a:r>
              <a:rPr lang="en-US" altLang="zh-CN">
                <a:ea typeface="宋体" charset="-122"/>
              </a:rPr>
              <a:t>Indirect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3733800" y="48768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Indirect</a:t>
            </a:r>
          </a:p>
          <a:p>
            <a:pPr algn="ctr"/>
            <a:r>
              <a:rPr lang="en-US" altLang="zh-CN">
                <a:ea typeface="宋体" charset="-122"/>
              </a:rPr>
              <a:t> Blocks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3733800" y="57150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Indirect</a:t>
            </a:r>
          </a:p>
          <a:p>
            <a:pPr algn="ctr"/>
            <a:r>
              <a:rPr lang="en-US" altLang="zh-CN">
                <a:ea typeface="宋体" charset="-122"/>
              </a:rPr>
              <a:t> Blocks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2590800" y="52578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Double</a:t>
            </a:r>
          </a:p>
          <a:p>
            <a:pPr algn="ctr"/>
            <a:r>
              <a:rPr lang="en-US" altLang="zh-CN">
                <a:ea typeface="宋体" charset="-122"/>
              </a:rPr>
              <a:t>Indirect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1447800" y="5257800"/>
            <a:ext cx="914400" cy="685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Triple</a:t>
            </a:r>
          </a:p>
          <a:p>
            <a:pPr algn="ctr"/>
            <a:r>
              <a:rPr lang="en-US" altLang="zh-CN">
                <a:ea typeface="宋体" charset="-122"/>
              </a:rPr>
              <a:t>Indirect</a:t>
            </a:r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4800600" y="16002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953000" y="17526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5105400" y="19050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1219200" y="1905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12192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953000" y="26670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105400" y="28194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5257800" y="29718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23622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1736725" y="1560513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Twelve “direct” blocks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67000" y="2438400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BLKSIZE/4</a:t>
            </a:r>
          </a:p>
        </p:txBody>
      </p:sp>
      <p:sp>
        <p:nvSpPr>
          <p:cNvPr id="62504" name="Line 40"/>
          <p:cNvSpPr>
            <a:spLocks noChangeShapeType="1"/>
          </p:cNvSpPr>
          <p:nvPr/>
        </p:nvSpPr>
        <p:spPr bwMode="auto">
          <a:xfrm>
            <a:off x="45720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45720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2" name="Line 48"/>
          <p:cNvSpPr>
            <a:spLocks noChangeShapeType="1"/>
          </p:cNvSpPr>
          <p:nvPr/>
        </p:nvSpPr>
        <p:spPr bwMode="auto">
          <a:xfrm flipV="1">
            <a:off x="2362200" y="3581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3" name="Line 49"/>
          <p:cNvSpPr>
            <a:spLocks noChangeShapeType="1"/>
          </p:cNvSpPr>
          <p:nvPr/>
        </p:nvSpPr>
        <p:spPr bwMode="auto">
          <a:xfrm>
            <a:off x="2362200" y="4191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4" name="Line 50"/>
          <p:cNvSpPr>
            <a:spLocks noChangeShapeType="1"/>
          </p:cNvSpPr>
          <p:nvPr/>
        </p:nvSpPr>
        <p:spPr bwMode="auto">
          <a:xfrm flipV="1">
            <a:off x="23622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5" name="Line 51"/>
          <p:cNvSpPr>
            <a:spLocks noChangeShapeType="1"/>
          </p:cNvSpPr>
          <p:nvPr/>
        </p:nvSpPr>
        <p:spPr bwMode="auto">
          <a:xfrm flipV="1">
            <a:off x="35052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6" name="Line 52"/>
          <p:cNvSpPr>
            <a:spLocks noChangeShapeType="1"/>
          </p:cNvSpPr>
          <p:nvPr/>
        </p:nvSpPr>
        <p:spPr bwMode="auto">
          <a:xfrm>
            <a:off x="3505200" y="579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7" name="Line 53"/>
          <p:cNvSpPr>
            <a:spLocks noChangeShapeType="1"/>
          </p:cNvSpPr>
          <p:nvPr/>
        </p:nvSpPr>
        <p:spPr bwMode="auto">
          <a:xfrm>
            <a:off x="609600" y="28194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8" name="Line 54"/>
          <p:cNvSpPr>
            <a:spLocks noChangeShapeType="1"/>
          </p:cNvSpPr>
          <p:nvPr/>
        </p:nvSpPr>
        <p:spPr bwMode="auto">
          <a:xfrm>
            <a:off x="457200" y="2819400"/>
            <a:ext cx="9906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9" name="Text Box 55"/>
          <p:cNvSpPr txBox="1">
            <a:spLocks noChangeArrowheads="1"/>
          </p:cNvSpPr>
          <p:nvPr/>
        </p:nvSpPr>
        <p:spPr bwMode="auto">
          <a:xfrm>
            <a:off x="914400" y="3352800"/>
            <a:ext cx="155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(BLKSIZE/4)</a:t>
            </a:r>
            <a:r>
              <a:rPr lang="en-US" altLang="zh-CN" baseline="30000">
                <a:ea typeface="宋体" charset="-122"/>
              </a:rPr>
              <a:t>2</a:t>
            </a:r>
          </a:p>
        </p:txBody>
      </p:sp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304800" y="4724400"/>
            <a:ext cx="1550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(BLKSIZE/4)</a:t>
            </a:r>
            <a:r>
              <a:rPr lang="en-US" altLang="zh-CN" baseline="30000">
                <a:ea typeface="宋体" charset="-122"/>
              </a:rPr>
              <a:t>3</a:t>
            </a:r>
          </a:p>
        </p:txBody>
      </p:sp>
      <p:sp>
        <p:nvSpPr>
          <p:cNvPr id="62521" name="Rectangle 57"/>
          <p:cNvSpPr>
            <a:spLocks noChangeArrowheads="1"/>
          </p:cNvSpPr>
          <p:nvPr/>
        </p:nvSpPr>
        <p:spPr bwMode="auto">
          <a:xfrm>
            <a:off x="6324600" y="32004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22" name="Rectangle 58"/>
          <p:cNvSpPr>
            <a:spLocks noChangeArrowheads="1"/>
          </p:cNvSpPr>
          <p:nvPr/>
        </p:nvSpPr>
        <p:spPr bwMode="auto">
          <a:xfrm>
            <a:off x="6477000" y="33528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6629400" y="35052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24" name="Rectangle 60"/>
          <p:cNvSpPr>
            <a:spLocks noChangeArrowheads="1"/>
          </p:cNvSpPr>
          <p:nvPr/>
        </p:nvSpPr>
        <p:spPr bwMode="auto">
          <a:xfrm>
            <a:off x="6324600" y="43434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25" name="Rectangle 61"/>
          <p:cNvSpPr>
            <a:spLocks noChangeArrowheads="1"/>
          </p:cNvSpPr>
          <p:nvPr/>
        </p:nvSpPr>
        <p:spPr bwMode="auto">
          <a:xfrm>
            <a:off x="6477000" y="44958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26" name="Rectangle 62"/>
          <p:cNvSpPr>
            <a:spLocks noChangeArrowheads="1"/>
          </p:cNvSpPr>
          <p:nvPr/>
        </p:nvSpPr>
        <p:spPr bwMode="auto">
          <a:xfrm>
            <a:off x="6629400" y="46482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4648200" y="5410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7696200" y="45720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29" name="Rectangle 65"/>
          <p:cNvSpPr>
            <a:spLocks noChangeArrowheads="1"/>
          </p:cNvSpPr>
          <p:nvPr/>
        </p:nvSpPr>
        <p:spPr bwMode="auto">
          <a:xfrm>
            <a:off x="7848600" y="47244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30" name="Rectangle 66"/>
          <p:cNvSpPr>
            <a:spLocks noChangeArrowheads="1"/>
          </p:cNvSpPr>
          <p:nvPr/>
        </p:nvSpPr>
        <p:spPr bwMode="auto">
          <a:xfrm>
            <a:off x="8001000" y="48768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31" name="Rectangle 67"/>
          <p:cNvSpPr>
            <a:spLocks noChangeArrowheads="1"/>
          </p:cNvSpPr>
          <p:nvPr/>
        </p:nvSpPr>
        <p:spPr bwMode="auto">
          <a:xfrm>
            <a:off x="6477000" y="55626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32" name="Rectangle 68"/>
          <p:cNvSpPr>
            <a:spLocks noChangeArrowheads="1"/>
          </p:cNvSpPr>
          <p:nvPr/>
        </p:nvSpPr>
        <p:spPr bwMode="auto">
          <a:xfrm>
            <a:off x="6629400" y="57150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33" name="Rectangle 69"/>
          <p:cNvSpPr>
            <a:spLocks noChangeArrowheads="1"/>
          </p:cNvSpPr>
          <p:nvPr/>
        </p:nvSpPr>
        <p:spPr bwMode="auto">
          <a:xfrm>
            <a:off x="6781800" y="5867400"/>
            <a:ext cx="914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</a:t>
            </a:r>
          </a:p>
          <a:p>
            <a:pPr algn="ctr"/>
            <a:r>
              <a:rPr lang="en-US" altLang="zh-CN">
                <a:ea typeface="宋体" charset="-122"/>
              </a:rPr>
              <a:t>Block</a:t>
            </a:r>
          </a:p>
        </p:txBody>
      </p:sp>
      <p:sp>
        <p:nvSpPr>
          <p:cNvPr id="62534" name="Line 70"/>
          <p:cNvSpPr>
            <a:spLocks noChangeShapeType="1"/>
          </p:cNvSpPr>
          <p:nvPr/>
        </p:nvSpPr>
        <p:spPr bwMode="auto">
          <a:xfrm>
            <a:off x="4648200" y="601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49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41908-8B08-42BF-A1EB-51914FA0A06E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0418" name="Content Placeholder 1"/>
          <p:cNvSpPr>
            <a:spLocks noGrp="1"/>
          </p:cNvSpPr>
          <p:nvPr>
            <p:ph idx="4294967295"/>
          </p:nvPr>
        </p:nvSpPr>
        <p:spPr>
          <a:xfrm>
            <a:off x="0" y="5468938"/>
            <a:ext cx="9144000" cy="8382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 sz="2600">
                <a:ea typeface="宋体" charset="-122"/>
              </a:rPr>
              <a:t>(a) A Linux directory with three files. (b) The same directory after the file voluminous has been removed.</a:t>
            </a:r>
          </a:p>
        </p:txBody>
      </p:sp>
      <p:sp>
        <p:nvSpPr>
          <p:cNvPr id="60419" name="Title 2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>
                <a:ea typeface="宋体" charset="-122"/>
              </a:rPr>
              <a:t>Ext2 Directory Structure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177800" y="6565900"/>
            <a:ext cx="8712200" cy="25717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sz="1200">
                <a:solidFill>
                  <a:srgbClr val="898989"/>
                </a:solidFill>
                <a:latin typeface="Times New Roman" pitchFamily="18" charset="0"/>
                <a:ea typeface="宋体" charset="-122"/>
              </a:rPr>
              <a:t>Picture from Tanenbaum, Modern Operating Systems 3 e, (c) 2008 Prentice-Hall, Inc. All rights reserved. 0-13-</a:t>
            </a:r>
            <a:r>
              <a:rPr lang="en-US" altLang="zh-CN" sz="1200" b="1">
                <a:solidFill>
                  <a:srgbClr val="898989"/>
                </a:solidFill>
                <a:latin typeface="Times New Roman" pitchFamily="18" charset="0"/>
                <a:ea typeface="宋体" charset="-122"/>
              </a:rPr>
              <a:t>6006639</a:t>
            </a:r>
            <a:endParaRPr lang="en-US" altLang="zh-CN" sz="1200">
              <a:solidFill>
                <a:srgbClr val="898989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304925"/>
            <a:ext cx="83534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24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9" y="1180531"/>
            <a:ext cx="8420670" cy="515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Caching helps improve disk performance</a:t>
            </a:r>
          </a:p>
          <a:p>
            <a:r>
              <a:rPr lang="en-US" dirty="0" smtClean="0"/>
              <a:t>But it can’t make up for poor random access times</a:t>
            </a:r>
          </a:p>
          <a:p>
            <a:r>
              <a:rPr lang="en-US" dirty="0" smtClean="0"/>
              <a:t>Key idea: if there are a queue of requests to the disk, they can be reordered to improve performance </a:t>
            </a:r>
          </a:p>
          <a:p>
            <a:pPr lvl="1"/>
            <a:r>
              <a:rPr lang="en-US" dirty="0" smtClean="0"/>
              <a:t>First come, first serve (FCFC)</a:t>
            </a:r>
          </a:p>
          <a:p>
            <a:pPr lvl="1"/>
            <a:r>
              <a:rPr lang="en-US" dirty="0" smtClean="0"/>
              <a:t>Shortest seek time first (SSTF)</a:t>
            </a:r>
          </a:p>
          <a:p>
            <a:pPr lvl="1"/>
            <a:r>
              <a:rPr lang="en-US" dirty="0" smtClean="0"/>
              <a:t>SCAN, otherwise know as the elevator algorithm</a:t>
            </a:r>
          </a:p>
          <a:p>
            <a:pPr lvl="1"/>
            <a:r>
              <a:rPr lang="en-US" dirty="0" smtClean="0"/>
              <a:t>C-SCAN, C-LOOK,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23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Root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636525"/>
          </a:xfrm>
        </p:spPr>
        <p:txBody>
          <a:bodyPr/>
          <a:lstStyle/>
          <a:p>
            <a:r>
              <a:rPr lang="en-US" dirty="0" smtClean="0"/>
              <a:t>One of the first tasks of an OS during </a:t>
            </a:r>
            <a:r>
              <a:rPr lang="en-US" dirty="0" err="1" smtClean="0"/>
              <a:t>bootup</a:t>
            </a:r>
            <a:r>
              <a:rPr lang="en-US" dirty="0" smtClean="0"/>
              <a:t> is to build the root file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Locate all bootable media</a:t>
            </a:r>
          </a:p>
          <a:p>
            <a:pPr marL="914400" lvl="1" indent="-514350"/>
            <a:r>
              <a:rPr lang="en-US" dirty="0"/>
              <a:t>Internal and external hard disks</a:t>
            </a:r>
          </a:p>
          <a:p>
            <a:pPr marL="914400" lvl="1" indent="-514350"/>
            <a:r>
              <a:rPr lang="en-US" dirty="0"/>
              <a:t>SSDs</a:t>
            </a:r>
          </a:p>
          <a:p>
            <a:pPr marL="914400" lvl="1" indent="-514350"/>
            <a:r>
              <a:rPr lang="en-US" dirty="0"/>
              <a:t>Floppy disks, CDs, DVDs, USB sticks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Locate all the partitions on each media</a:t>
            </a:r>
          </a:p>
          <a:p>
            <a:pPr marL="914400" lvl="1" indent="-514350"/>
            <a:r>
              <a:rPr lang="en-US" dirty="0"/>
              <a:t>Read MBR(s), extended partition tables,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Mount</a:t>
            </a:r>
            <a:r>
              <a:rPr lang="en-US" dirty="0"/>
              <a:t> one or more partitions</a:t>
            </a:r>
          </a:p>
          <a:p>
            <a:pPr marL="914400" lvl="1" indent="-514350"/>
            <a:r>
              <a:rPr lang="en-US" dirty="0"/>
              <a:t>Makes the file system(s) available for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56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4283" y="5008725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83" y="5008726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12544" y="5008726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</a:p>
          <a:p>
            <a:pPr algn="ctr"/>
            <a:r>
              <a:rPr lang="en-US" dirty="0" smtClean="0"/>
              <a:t>(ext3)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0150" y="5008726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</a:t>
            </a:r>
          </a:p>
          <a:p>
            <a:pPr algn="ctr"/>
            <a:r>
              <a:rPr lang="en-US" dirty="0" smtClean="0"/>
              <a:t>(swap)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78574" y="5008726"/>
            <a:ext cx="249753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85295" y="5008726"/>
            <a:ext cx="194481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4</a:t>
            </a:r>
          </a:p>
          <a:p>
            <a:pPr algn="ctr"/>
            <a:r>
              <a:rPr lang="en-US" dirty="0" smtClean="0"/>
              <a:t>(FAT32)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85371" y="1108422"/>
            <a:ext cx="4966659" cy="3632578"/>
          </a:xfrm>
          <a:prstGeom prst="wedgeRectCallout">
            <a:avLst>
              <a:gd name="adj1" fmla="val -33767"/>
              <a:gd name="adj2" fmla="val 60220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Boot 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75613072"/>
              </p:ext>
            </p:extLst>
          </p:nvPr>
        </p:nvGraphicFramePr>
        <p:xfrm>
          <a:off x="282054" y="1237587"/>
          <a:ext cx="47244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1"/>
                <a:gridCol w="754728"/>
                <a:gridCol w="2286362"/>
                <a:gridCol w="859970"/>
              </a:tblGrid>
              <a:tr h="348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code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Entry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Magic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512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5464780" y="1534447"/>
            <a:ext cx="2717053" cy="1157113"/>
          </a:xfrm>
          <a:prstGeom prst="wedgeRectCallout">
            <a:avLst>
              <a:gd name="adj1" fmla="val -70359"/>
              <a:gd name="adj2" fmla="val 367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Includes the starting LBA and length of the partition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94959" y="5220001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Disk 1</a:t>
            </a:r>
            <a:endParaRPr lang="en-US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6235" y="5934497"/>
            <a:ext cx="8523875" cy="822661"/>
            <a:chOff x="306235" y="5934497"/>
            <a:chExt cx="8523875" cy="822661"/>
          </a:xfrm>
        </p:grpSpPr>
        <p:sp>
          <p:nvSpPr>
            <p:cNvPr id="14" name="Rectangle 13"/>
            <p:cNvSpPr/>
            <p:nvPr/>
          </p:nvSpPr>
          <p:spPr>
            <a:xfrm>
              <a:off x="764283" y="5934497"/>
              <a:ext cx="8065827" cy="805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4283" y="5934497"/>
              <a:ext cx="648261" cy="80521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MBR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76317" y="5934497"/>
              <a:ext cx="7151426" cy="805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Partition 1</a:t>
              </a:r>
            </a:p>
            <a:p>
              <a:pPr algn="ctr"/>
              <a:r>
                <a:rPr lang="en-US" dirty="0" smtClean="0"/>
                <a:t>(NTFS)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94959" y="614577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Disk 2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289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7"/>
            <a:ext cx="8679977" cy="1351128"/>
          </a:xfrm>
        </p:spPr>
        <p:txBody>
          <a:bodyPr/>
          <a:lstStyle/>
          <a:p>
            <a:r>
              <a:rPr lang="en-US" dirty="0" smtClean="0"/>
              <a:t>In some cases, you may want &gt;4 partitions</a:t>
            </a:r>
          </a:p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support extended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062" y="3673793"/>
            <a:ext cx="8065827" cy="805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9323" y="3673793"/>
            <a:ext cx="148760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</a:p>
          <a:p>
            <a:pPr algn="ctr"/>
            <a:r>
              <a:rPr lang="en-US" dirty="0" smtClean="0"/>
              <a:t>(ext3)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6929" y="3673793"/>
            <a:ext cx="1185081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</a:t>
            </a:r>
          </a:p>
          <a:p>
            <a:pPr algn="ctr"/>
            <a:r>
              <a:rPr lang="en-US" dirty="0" smtClean="0"/>
              <a:t>(swap)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3937" y="3673793"/>
            <a:ext cx="3278809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</a:t>
            </a:r>
          </a:p>
          <a:p>
            <a:pPr algn="ctr"/>
            <a:r>
              <a:rPr lang="en-US" dirty="0" smtClean="0"/>
              <a:t>(Extended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8753" y="3673793"/>
            <a:ext cx="1218135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4</a:t>
            </a:r>
          </a:p>
          <a:p>
            <a:pPr algn="ctr"/>
            <a:r>
              <a:rPr lang="en-US" dirty="0" smtClean="0"/>
              <a:t>(FAT32)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1738" y="388070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Disk 1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4937609" y="3673793"/>
            <a:ext cx="1350056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Partition 1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7665" y="3673793"/>
            <a:ext cx="1185081" cy="8052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Partition 2</a:t>
            </a:r>
          </a:p>
          <a:p>
            <a:pPr algn="ctr"/>
            <a:r>
              <a:rPr lang="en-US" dirty="0" smtClean="0"/>
              <a:t>(NTFS)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8834" y="4702118"/>
            <a:ext cx="8679977" cy="212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Extended partitions may use OS-specific partition table formats (meta-data)</a:t>
            </a:r>
          </a:p>
          <a:p>
            <a:pPr lvl="1"/>
            <a:r>
              <a:rPr lang="en-US" dirty="0" smtClean="0"/>
              <a:t>Thus, other </a:t>
            </a:r>
            <a:r>
              <a:rPr lang="en-US" dirty="0" err="1" smtClean="0"/>
              <a:t>OSes</a:t>
            </a:r>
            <a:r>
              <a:rPr lang="en-US" dirty="0" smtClean="0"/>
              <a:t> may not be able to read the logical partitions</a:t>
            </a:r>
            <a:endParaRPr lang="en-US" dirty="0"/>
          </a:p>
        </p:txBody>
      </p:sp>
      <p:cxnSp>
        <p:nvCxnSpPr>
          <p:cNvPr id="17" name="Elbow Connector 16"/>
          <p:cNvCxnSpPr>
            <a:stCxn id="6" idx="0"/>
            <a:endCxn id="7" idx="0"/>
          </p:cNvCxnSpPr>
          <p:nvPr/>
        </p:nvCxnSpPr>
        <p:spPr>
          <a:xfrm rot="5400000" flipH="1" flipV="1">
            <a:off x="1599159" y="3139827"/>
            <a:ext cx="12700" cy="1067933"/>
          </a:xfrm>
          <a:prstGeom prst="bentConnector3">
            <a:avLst>
              <a:gd name="adj1" fmla="val 24281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8" idx="0"/>
          </p:cNvCxnSpPr>
          <p:nvPr/>
        </p:nvCxnSpPr>
        <p:spPr>
          <a:xfrm rot="5400000" flipH="1" flipV="1">
            <a:off x="2267331" y="2471655"/>
            <a:ext cx="12700" cy="2404277"/>
          </a:xfrm>
          <a:prstGeom prst="bentConnector3">
            <a:avLst>
              <a:gd name="adj1" fmla="val 32496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5400000">
            <a:off x="5648799" y="1560611"/>
            <a:ext cx="369084" cy="327880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6" idx="0"/>
            <a:endCxn id="22" idx="1"/>
          </p:cNvCxnSpPr>
          <p:nvPr/>
        </p:nvCxnSpPr>
        <p:spPr>
          <a:xfrm rot="5400000" flipH="1" flipV="1">
            <a:off x="3120108" y="960560"/>
            <a:ext cx="658319" cy="4768148"/>
          </a:xfrm>
          <a:prstGeom prst="bentConnector3">
            <a:avLst>
              <a:gd name="adj1" fmla="val 1347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10" idx="0"/>
          </p:cNvCxnSpPr>
          <p:nvPr/>
        </p:nvCxnSpPr>
        <p:spPr>
          <a:xfrm rot="5400000" flipH="1" flipV="1">
            <a:off x="4631507" y="107479"/>
            <a:ext cx="12700" cy="7132628"/>
          </a:xfrm>
          <a:prstGeom prst="bentConnector3">
            <a:avLst>
              <a:gd name="adj1" fmla="val 904832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41062" y="3673793"/>
            <a:ext cx="648261" cy="805218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MBR</a:t>
            </a:r>
            <a:endParaRPr lang="en-US" dirty="0"/>
          </a:p>
        </p:txBody>
      </p:sp>
      <p:cxnSp>
        <p:nvCxnSpPr>
          <p:cNvPr id="33" name="Elbow Connector 32"/>
          <p:cNvCxnSpPr>
            <a:stCxn id="12" idx="0"/>
            <a:endCxn id="13" idx="0"/>
          </p:cNvCxnSpPr>
          <p:nvPr/>
        </p:nvCxnSpPr>
        <p:spPr>
          <a:xfrm rot="5400000" flipH="1" flipV="1">
            <a:off x="5086031" y="3153536"/>
            <a:ext cx="6349" cy="1046864"/>
          </a:xfrm>
          <a:prstGeom prst="bentConnector3">
            <a:avLst>
              <a:gd name="adj1" fmla="val 370056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0"/>
            <a:endCxn id="14" idx="0"/>
          </p:cNvCxnSpPr>
          <p:nvPr/>
        </p:nvCxnSpPr>
        <p:spPr>
          <a:xfrm rot="5400000" flipH="1" flipV="1">
            <a:off x="5719815" y="2519752"/>
            <a:ext cx="6349" cy="2314433"/>
          </a:xfrm>
          <a:prstGeom prst="bentConnector3">
            <a:avLst>
              <a:gd name="adj1" fmla="val 563375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06987" y="3680142"/>
            <a:ext cx="717572" cy="7988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Ext. Part.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91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Root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1112292"/>
            <a:ext cx="6339376" cy="5643349"/>
          </a:xfrm>
        </p:spPr>
        <p:txBody>
          <a:bodyPr>
            <a:normAutofit/>
          </a:bodyPr>
          <a:lstStyle/>
          <a:p>
            <a:r>
              <a:rPr lang="en-US" dirty="0" smtClean="0"/>
              <a:t>Windows exposes a multi-rooted system</a:t>
            </a:r>
          </a:p>
          <a:p>
            <a:pPr lvl="1"/>
            <a:r>
              <a:rPr lang="en-US" dirty="0" smtClean="0"/>
              <a:t>Each device and partition is assigned a letter</a:t>
            </a:r>
          </a:p>
          <a:p>
            <a:pPr lvl="1"/>
            <a:r>
              <a:rPr lang="en-US" dirty="0" smtClean="0"/>
              <a:t>Internally, a single root is maintained</a:t>
            </a:r>
          </a:p>
          <a:p>
            <a:r>
              <a:rPr lang="en-US" dirty="0" smtClean="0"/>
              <a:t>Linux has a single root</a:t>
            </a:r>
          </a:p>
          <a:p>
            <a:pPr lvl="1"/>
            <a:r>
              <a:rPr lang="en-US" dirty="0" smtClean="0"/>
              <a:t>One partition is mounted as /</a:t>
            </a:r>
          </a:p>
          <a:p>
            <a:pPr lvl="1"/>
            <a:r>
              <a:rPr lang="en-US" dirty="0" smtClean="0"/>
              <a:t>All other partitions are mounted somewhere under /</a:t>
            </a:r>
          </a:p>
          <a:p>
            <a:r>
              <a:rPr lang="en-US" dirty="0" smtClean="0"/>
              <a:t>Typically, the partition containing the kernel is mounted as / or 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3074" name="Picture 2" descr="D:\Classes\5600\assets\explorer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" t="47353" r="65120" b="13602"/>
          <a:stretch/>
        </p:blipFill>
        <p:spPr bwMode="auto">
          <a:xfrm>
            <a:off x="6571388" y="1275581"/>
            <a:ext cx="2505147" cy="2241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0126" y="1130882"/>
            <a:ext cx="8843748" cy="2435312"/>
            <a:chOff x="177422" y="3910084"/>
            <a:chExt cx="8843748" cy="2435312"/>
          </a:xfrm>
        </p:grpSpPr>
        <p:sp>
          <p:nvSpPr>
            <p:cNvPr id="5" name="Rectangle 4"/>
            <p:cNvSpPr/>
            <p:nvPr/>
          </p:nvSpPr>
          <p:spPr>
            <a:xfrm>
              <a:off x="177422" y="3910084"/>
              <a:ext cx="8843748" cy="23861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1317625" algn="l"/>
                  <a:tab pos="1944688" algn="l"/>
                  <a:tab pos="2627313" algn="l"/>
                  <a:tab pos="3254375" algn="l"/>
                  <a:tab pos="3944938" algn="l"/>
                </a:tabLst>
              </a:pPr>
              <a:r>
                <a:rPr lang="en-US" sz="2000" dirty="0" smtClean="0">
                  <a:solidFill>
                    <a:schemeClr val="accent3"/>
                  </a:solidFill>
                </a:rPr>
                <a:t>[cbw@ativ9 ~] </a:t>
              </a:r>
              <a:r>
                <a:rPr lang="en-US" sz="2000" dirty="0" err="1" smtClean="0"/>
                <a:t>df</a:t>
              </a:r>
              <a:r>
                <a:rPr lang="en-US" sz="2000" dirty="0" smtClean="0"/>
                <a:t> -h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err="1" smtClean="0"/>
                <a:t>Filesystem</a:t>
              </a:r>
              <a:r>
                <a:rPr lang="en-US" sz="2000" dirty="0" smtClean="0"/>
                <a:t>	Size	Used	Avail	Use%	Mounted on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/sda7	39G	14G	23G	38%	/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/sda2	296M	48M	249M	16%	/boot/</a:t>
              </a:r>
              <a:r>
                <a:rPr lang="en-US" sz="2000" dirty="0" err="1" smtClean="0"/>
                <a:t>efi</a:t>
              </a:r>
              <a:endParaRPr lang="en-US" sz="2000" dirty="0" smtClean="0"/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/sda5	127G	86G	42G	68%	/media/</a:t>
              </a:r>
              <a:r>
                <a:rPr lang="en-US" sz="2000" dirty="0" err="1" smtClean="0"/>
                <a:t>cbw</a:t>
              </a:r>
              <a:r>
                <a:rPr lang="en-US" sz="2000" dirty="0" smtClean="0"/>
                <a:t>/Data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 smtClean="0"/>
                <a:t>/</a:t>
              </a:r>
              <a:r>
                <a:rPr lang="en-US" sz="2000" dirty="0" err="1" smtClean="0"/>
                <a:t>dev</a:t>
              </a:r>
              <a:r>
                <a:rPr lang="en-US" sz="2000" dirty="0" smtClean="0"/>
                <a:t>/sda4	61G	34G	27G	57%	/media/</a:t>
              </a:r>
              <a:r>
                <a:rPr lang="en-US" sz="2000" dirty="0" err="1" smtClean="0"/>
                <a:t>cbw</a:t>
              </a:r>
              <a:r>
                <a:rPr lang="en-US" sz="2000" dirty="0" smtClean="0"/>
                <a:t>/Windows</a:t>
              </a:r>
            </a:p>
            <a:p>
              <a:pPr>
                <a:tabLst>
                  <a:tab pos="1828800" algn="r"/>
                  <a:tab pos="2517775" algn="r"/>
                  <a:tab pos="3254375" algn="r"/>
                  <a:tab pos="3998913" algn="r"/>
                  <a:tab pos="4168775" algn="l"/>
                </a:tabLst>
              </a:pPr>
              <a:r>
                <a:rPr lang="en-US" sz="2000" dirty="0"/>
                <a:t>/</a:t>
              </a:r>
              <a:r>
                <a:rPr lang="en-US" sz="2000" dirty="0" err="1"/>
                <a:t>dev</a:t>
              </a:r>
              <a:r>
                <a:rPr lang="en-US" sz="2000" dirty="0"/>
                <a:t>/sdb1	1.9G	352K	1.9G	1%	/</a:t>
              </a:r>
              <a:r>
                <a:rPr lang="en-US" sz="2000" dirty="0" smtClean="0"/>
                <a:t>media/</a:t>
              </a:r>
              <a:r>
                <a:rPr lang="en-US" sz="2000" dirty="0" err="1" smtClean="0"/>
                <a:t>cbw</a:t>
              </a:r>
              <a:r>
                <a:rPr lang="en-US" sz="2000" dirty="0" smtClean="0"/>
                <a:t>/NDSS-2013</a:t>
              </a:r>
              <a:endParaRPr lang="en-US" sz="2000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816682" y="4551529"/>
              <a:ext cx="391886" cy="1127645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7334525" y="4382244"/>
              <a:ext cx="1591112" cy="883232"/>
            </a:xfrm>
            <a:prstGeom prst="wedgeRectCallout">
              <a:avLst>
                <a:gd name="adj1" fmla="val -32792"/>
                <a:gd name="adj2" fmla="val 29031"/>
              </a:avLst>
            </a:prstGeom>
            <a:solidFill>
              <a:schemeClr val="accent2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 drive, 4 partitions</a:t>
              </a:r>
              <a:endParaRPr lang="en-US" sz="2400" dirty="0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7403901" y="5462164"/>
              <a:ext cx="1452359" cy="883232"/>
            </a:xfrm>
            <a:prstGeom prst="wedgeRectCallout">
              <a:avLst>
                <a:gd name="adj1" fmla="val -77897"/>
                <a:gd name="adj2" fmla="val 8943"/>
              </a:avLst>
            </a:prstGeom>
            <a:solidFill>
              <a:schemeClr val="accent2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1drive, 1 partition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0683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smtClean="0">
                <a:solidFill>
                  <a:schemeClr val="accent1"/>
                </a:solidFill>
              </a:rPr>
              <a:t>super block </a:t>
            </a:r>
            <a:r>
              <a:rPr lang="en-US" dirty="0" smtClean="0"/>
              <a:t>for the target file system</a:t>
            </a:r>
          </a:p>
          <a:p>
            <a:pPr marL="914400" lvl="1" indent="-514350"/>
            <a:r>
              <a:rPr lang="en-US" dirty="0" smtClean="0"/>
              <a:t>Contains meta-data about the file system</a:t>
            </a:r>
          </a:p>
          <a:p>
            <a:pPr marL="914400" lvl="1" indent="-514350"/>
            <a:r>
              <a:rPr lang="en-US" dirty="0" smtClean="0"/>
              <a:t>Version, size, locations of key structures on disk,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</a:t>
            </a:r>
            <a:r>
              <a:rPr lang="en-US" dirty="0" smtClean="0">
                <a:solidFill>
                  <a:schemeClr val="accent1"/>
                </a:solidFill>
              </a:rPr>
              <a:t>mount point </a:t>
            </a:r>
          </a:p>
          <a:p>
            <a:pPr marL="914400" lvl="1" indent="-514350"/>
            <a:r>
              <a:rPr lang="en-US" dirty="0" smtClean="0"/>
              <a:t>On Windows: pick a drive letter</a:t>
            </a:r>
          </a:p>
          <a:p>
            <a:pPr marL="914400" lvl="1" indent="-514350"/>
            <a:r>
              <a:rPr lang="en-US" dirty="0" smtClean="0"/>
              <a:t>On Linux: mount the new file system under a specific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923" y="4906370"/>
            <a:ext cx="7697337" cy="1460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err="1"/>
              <a:t>Filesystem</a:t>
            </a:r>
            <a:r>
              <a:rPr lang="en-US" sz="2000" dirty="0"/>
              <a:t>	Size	Used	Avail	Use%	Mounted on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smtClean="0"/>
              <a:t>/</a:t>
            </a:r>
            <a:r>
              <a:rPr lang="en-US" sz="2000" dirty="0" err="1" smtClean="0"/>
              <a:t>dev</a:t>
            </a:r>
            <a:r>
              <a:rPr lang="en-US" sz="2000" dirty="0" smtClean="0"/>
              <a:t>/sda5	127G	86G	42G	68%	/media/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/Data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 smtClean="0"/>
              <a:t>/</a:t>
            </a:r>
            <a:r>
              <a:rPr lang="en-US" sz="2000" dirty="0" err="1" smtClean="0"/>
              <a:t>dev</a:t>
            </a:r>
            <a:r>
              <a:rPr lang="en-US" sz="2000" dirty="0" smtClean="0"/>
              <a:t>/sda4	61G	34G	27G	57%	/media/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/Windows</a:t>
            </a:r>
          </a:p>
          <a:p>
            <a:pPr>
              <a:tabLst>
                <a:tab pos="1828800" algn="r"/>
                <a:tab pos="2517775" algn="r"/>
                <a:tab pos="3254375" algn="r"/>
                <a:tab pos="3998913" algn="r"/>
                <a:tab pos="4168775" algn="l"/>
              </a:tabLst>
            </a:pPr>
            <a:r>
              <a:rPr lang="en-US" sz="2000" dirty="0"/>
              <a:t>/</a:t>
            </a:r>
            <a:r>
              <a:rPr lang="en-US" sz="2000" dirty="0" err="1"/>
              <a:t>dev</a:t>
            </a:r>
            <a:r>
              <a:rPr lang="en-US" sz="2000" dirty="0"/>
              <a:t>/sdb1	1.9G	352K	1.9G	1%	/</a:t>
            </a:r>
            <a:r>
              <a:rPr lang="en-US" sz="2000" dirty="0" smtClean="0"/>
              <a:t>media/</a:t>
            </a:r>
            <a:r>
              <a:rPr lang="en-US" sz="2000" dirty="0" err="1" smtClean="0"/>
              <a:t>cbw</a:t>
            </a:r>
            <a:r>
              <a:rPr lang="en-US" sz="2000" dirty="0" smtClean="0"/>
              <a:t>/NDSS-2013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6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377218"/>
          </a:xfrm>
        </p:spPr>
        <p:txBody>
          <a:bodyPr/>
          <a:lstStyle/>
          <a:p>
            <a:r>
              <a:rPr lang="en-US" dirty="0" smtClean="0"/>
              <a:t>Problem: the OS may mount several partitions containing different underlying file systems</a:t>
            </a:r>
          </a:p>
          <a:p>
            <a:pPr lvl="1"/>
            <a:r>
              <a:rPr lang="en-US" dirty="0" smtClean="0"/>
              <a:t>It would be bad if processes had to use different APIs for different file systems</a:t>
            </a:r>
          </a:p>
          <a:p>
            <a:r>
              <a:rPr lang="en-US" dirty="0" smtClean="0"/>
              <a:t>Linux uses a Virtual File System interface (VFS)</a:t>
            </a:r>
          </a:p>
          <a:p>
            <a:pPr lvl="1"/>
            <a:r>
              <a:rPr lang="en-US" dirty="0" smtClean="0"/>
              <a:t>Exposes POSIX APIs to processes</a:t>
            </a:r>
          </a:p>
          <a:p>
            <a:pPr lvl="1"/>
            <a:r>
              <a:rPr lang="en-US" dirty="0" smtClean="0"/>
              <a:t>Forwards requests to lower-level file system specific drivers</a:t>
            </a:r>
          </a:p>
          <a:p>
            <a:r>
              <a:rPr lang="en-US" dirty="0" smtClean="0"/>
              <a:t>Windows uses a similar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File System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Flowchart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961" y="2336953"/>
            <a:ext cx="7654133" cy="4381049"/>
            <a:chOff x="1037230" y="7515719"/>
            <a:chExt cx="7654133" cy="4381049"/>
          </a:xfrm>
        </p:grpSpPr>
        <p:sp>
          <p:nvSpPr>
            <p:cNvPr id="7" name="Rectangle 6"/>
            <p:cNvSpPr/>
            <p:nvPr/>
          </p:nvSpPr>
          <p:spPr>
            <a:xfrm>
              <a:off x="1042917" y="8434668"/>
              <a:ext cx="7001301" cy="1947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2800" dirty="0" smtClean="0"/>
                <a:t>Kernel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9466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1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32830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2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6194" y="7515719"/>
              <a:ext cx="1778302" cy="68238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Process 3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9466" y="8637111"/>
              <a:ext cx="6025030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Virtual File System Interface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9466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ext3 Driver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5131" y="9487820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NTFS Driver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56194" y="9485546"/>
              <a:ext cx="1778302" cy="682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FAT32 Driver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20338" y="10602394"/>
              <a:ext cx="4421874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9466" y="10591020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ext3 Partition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95131" y="10602394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NTFS Partition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71949" y="10602399"/>
              <a:ext cx="2499816" cy="682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6194" y="10602399"/>
              <a:ext cx="1778302" cy="68238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FAT32 Partition</a:t>
              </a:r>
              <a:endParaRPr lang="en-US" sz="2000" dirty="0"/>
            </a:p>
          </p:txBody>
        </p:sp>
        <p:pic>
          <p:nvPicPr>
            <p:cNvPr id="20" name="Picture 3" descr="D:\Classes\5600\assets\usb_thumb_drive_4_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59364">
              <a:off x="7059627" y="10650048"/>
              <a:ext cx="1631736" cy="12467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:\Classes\5600\assets\Hardware-HardDrive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230" y="10696434"/>
              <a:ext cx="1107743" cy="110774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Up-Down Arrow 21"/>
            <p:cNvSpPr/>
            <p:nvPr/>
          </p:nvSpPr>
          <p:spPr>
            <a:xfrm>
              <a:off x="4630912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6754276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2507548" y="8045706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2507548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4639781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6763145" y="10040555"/>
              <a:ext cx="382137" cy="682387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72076" y="759811"/>
            <a:ext cx="3316405" cy="1309009"/>
          </a:xfrm>
          <a:prstGeom prst="wedgeRectCallout">
            <a:avLst>
              <a:gd name="adj1" fmla="val 22363"/>
              <a:gd name="adj2" fmla="val 7879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Processes (usually) don’t need to know about low-level file system details</a:t>
            </a:r>
            <a:endParaRPr lang="en-US" sz="2400" dirty="0"/>
          </a:p>
        </p:txBody>
      </p:sp>
      <p:sp>
        <p:nvSpPr>
          <p:cNvPr id="29" name="Rectangular Callout 28"/>
          <p:cNvSpPr/>
          <p:nvPr/>
        </p:nvSpPr>
        <p:spPr>
          <a:xfrm>
            <a:off x="6175325" y="833696"/>
            <a:ext cx="2642888" cy="1309009"/>
          </a:xfrm>
          <a:prstGeom prst="wedgeRectCallout">
            <a:avLst>
              <a:gd name="adj1" fmla="val -23596"/>
              <a:gd name="adj2" fmla="val 1663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Relatively simple to add additional file system drivers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602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lasses\5600\assets\plug-in-usb-di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82" y="1685499"/>
            <a:ext cx="5116918" cy="4033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isn’t Just for </a:t>
            </a:r>
            <a:r>
              <a:rPr lang="en-US" dirty="0" err="1" smtClean="0"/>
              <a:t>Bootup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53236"/>
            <a:ext cx="5104264" cy="57047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plug storage devices into your running system, mount is executed in the background</a:t>
            </a:r>
          </a:p>
          <a:p>
            <a:r>
              <a:rPr lang="en-US" dirty="0" smtClean="0"/>
              <a:t>Example: plugging in a USB stick</a:t>
            </a:r>
          </a:p>
          <a:p>
            <a:r>
              <a:rPr lang="en-US" dirty="0" smtClean="0"/>
              <a:t>What does it mean to “safely eject” a device?</a:t>
            </a:r>
          </a:p>
          <a:p>
            <a:pPr lvl="1"/>
            <a:r>
              <a:rPr lang="en-US" dirty="0"/>
              <a:t>Flush </a:t>
            </a:r>
            <a:r>
              <a:rPr lang="en-US" dirty="0" smtClean="0"/>
              <a:t>cached writes to that device</a:t>
            </a:r>
            <a:endParaRPr lang="en-US" dirty="0"/>
          </a:p>
          <a:p>
            <a:pPr lvl="1"/>
            <a:r>
              <a:rPr lang="en-US" dirty="0" smtClean="0"/>
              <a:t>Cleanly </a:t>
            </a:r>
            <a:r>
              <a:rPr lang="en-US" dirty="0" err="1" smtClean="0"/>
              <a:t>unmount</a:t>
            </a:r>
            <a:r>
              <a:rPr lang="en-US" dirty="0" smtClean="0"/>
              <a:t> the file system on that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72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smtClean="0"/>
              <a:t>Basics (FAT)</a:t>
            </a:r>
          </a:p>
          <a:p>
            <a:r>
              <a:rPr lang="en-US" sz="4400" dirty="0" err="1" smtClean="0"/>
              <a:t>inodes</a:t>
            </a:r>
            <a:r>
              <a:rPr lang="en-US" sz="4400" dirty="0" smtClean="0"/>
              <a:t> and </a:t>
            </a:r>
            <a:r>
              <a:rPr lang="en-US" sz="4400" dirty="0"/>
              <a:t>B</a:t>
            </a:r>
            <a:r>
              <a:rPr lang="en-US" sz="4400" dirty="0" smtClean="0"/>
              <a:t>locks (</a:t>
            </a:r>
            <a:r>
              <a:rPr lang="en-US" sz="4400" dirty="0" err="1" smtClean="0"/>
              <a:t>ext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B</a:t>
            </a:r>
            <a:r>
              <a:rPr lang="en-US" sz="4400" dirty="0" smtClean="0"/>
              <a:t>lock Groups (ext2)</a:t>
            </a:r>
          </a:p>
          <a:p>
            <a:r>
              <a:rPr lang="en-US" sz="4400" dirty="0" smtClean="0"/>
              <a:t>Journaling (ext3)</a:t>
            </a:r>
          </a:p>
          <a:p>
            <a:r>
              <a:rPr lang="en-US" sz="4400" dirty="0"/>
              <a:t>Extents and B-Trees (ext4</a:t>
            </a:r>
            <a:r>
              <a:rPr lang="en-US" sz="4400" dirty="0" smtClean="0"/>
              <a:t>)</a:t>
            </a:r>
            <a:endParaRPr lang="en-US" sz="4400" dirty="0"/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 the OS can locate and mount partitions</a:t>
            </a:r>
          </a:p>
          <a:p>
            <a:r>
              <a:rPr lang="en-US" dirty="0" smtClean="0"/>
              <a:t>Next step: what is the on-disk layout of the file system?</a:t>
            </a:r>
          </a:p>
          <a:p>
            <a:pPr lvl="1"/>
            <a:r>
              <a:rPr lang="en-US" dirty="0" smtClean="0"/>
              <a:t>We expect certain features from a file system</a:t>
            </a:r>
          </a:p>
          <a:p>
            <a:pPr lvl="2"/>
            <a:r>
              <a:rPr lang="en-US" dirty="0" smtClean="0"/>
              <a:t>Named files</a:t>
            </a:r>
          </a:p>
          <a:p>
            <a:pPr lvl="2"/>
            <a:r>
              <a:rPr lang="en-US" dirty="0" smtClean="0"/>
              <a:t>Nested hierarchy of directories</a:t>
            </a:r>
          </a:p>
          <a:p>
            <a:pPr lvl="2"/>
            <a:r>
              <a:rPr lang="en-US" dirty="0" smtClean="0"/>
              <a:t>Meta-data like creation time, file permissions, etc.</a:t>
            </a:r>
          </a:p>
          <a:p>
            <a:pPr lvl="1"/>
            <a:r>
              <a:rPr lang="en-US" dirty="0" smtClean="0"/>
              <a:t>How do we design on-disk structures that support these features?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70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FCFS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2224585"/>
            <a:ext cx="2599899" cy="3648914"/>
          </a:xfrm>
        </p:spPr>
        <p:txBody>
          <a:bodyPr/>
          <a:lstStyle/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168" b="380"/>
          <a:stretch/>
        </p:blipFill>
        <p:spPr bwMode="auto">
          <a:xfrm>
            <a:off x="2983247" y="2060809"/>
            <a:ext cx="5840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640 cylinders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89009" y="5040986"/>
            <a:ext cx="3634650" cy="532261"/>
          </a:xfrm>
          <a:prstGeom prst="wedgeRectCallout">
            <a:avLst>
              <a:gd name="adj1" fmla="val 45540"/>
              <a:gd name="adj2" fmla="val 1666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Lot’s of time spent seeking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78722" y="3398292"/>
            <a:ext cx="1035057" cy="164269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56748" y="4039737"/>
            <a:ext cx="2063227" cy="10012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469039" y="3684895"/>
            <a:ext cx="1310186" cy="135609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804012" y="4362941"/>
            <a:ext cx="1967282" cy="67804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36643" y="1230574"/>
            <a:ext cx="8438867" cy="80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basic scheduler, serve requests in order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48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275"/>
          </a:xfrm>
        </p:spPr>
        <p:txBody>
          <a:bodyPr/>
          <a:lstStyle/>
          <a:p>
            <a:r>
              <a:rPr lang="en-US" dirty="0" smtClean="0"/>
              <a:t>The Directory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6" y="5704763"/>
            <a:ext cx="8679977" cy="10508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Navigated using a path</a:t>
            </a:r>
          </a:p>
          <a:p>
            <a:pPr lvl="1"/>
            <a:r>
              <a:rPr lang="en-US" dirty="0" smtClean="0"/>
              <a:t>E.g. /home/</a:t>
            </a:r>
            <a:r>
              <a:rPr lang="en-US" dirty="0" err="1" smtClean="0"/>
              <a:t>amislove</a:t>
            </a:r>
            <a:r>
              <a:rPr lang="en-US" dirty="0" smtClean="0"/>
              <a:t>/music.mp3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307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3" y="2979859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12" y="4738021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oft-scraps icons\Adobe PDF Document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375" y="657881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ictures\soft-scraps icons\Compressed File Zip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09" y="3924196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Pictures\soft-scraps icons\Document Microsoft Excel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03" y="2622872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D:\Pictures\soft-scraps icons\Document Microsoft Word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04" y="1712923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Pictures\soft-scraps icons\File Audio MP3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43" y="3673119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43" y="4596171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D:\Pictures\soft-scraps icons\Web HTML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10" y="4787132"/>
            <a:ext cx="671975" cy="671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2" y="85308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2" y="214806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2" y="344304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49" y="846258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25" y="349738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43" y="675661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2472" y="138169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3248" y="3524087"/>
            <a:ext cx="94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/ (root)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19527" y="267662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bin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2036" y="4014649"/>
            <a:ext cx="611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tmp</a:t>
            </a:r>
            <a:endParaRPr lang="en-US" sz="2000" dirty="0"/>
          </a:p>
        </p:txBody>
      </p:sp>
      <p:pic>
        <p:nvPicPr>
          <p:cNvPr id="2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07" y="2894109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294398" y="1988029"/>
            <a:ext cx="688594" cy="688594"/>
            <a:chOff x="6581088" y="526057"/>
            <a:chExt cx="3251200" cy="3251201"/>
          </a:xfrm>
        </p:grpSpPr>
        <p:pic>
          <p:nvPicPr>
            <p:cNvPr id="3077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3155070" y="340978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python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096646" y="1363976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1038" y="4023458"/>
            <a:ext cx="110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amislove</a:t>
            </a:r>
            <a:endParaRPr lang="en-US" sz="2000" dirty="0"/>
          </a:p>
        </p:txBody>
      </p:sp>
      <p:cxnSp>
        <p:nvCxnSpPr>
          <p:cNvPr id="25" name="Elbow Connector 24"/>
          <p:cNvCxnSpPr>
            <a:stCxn id="3074" idx="3"/>
            <a:endCxn id="14" idx="1"/>
          </p:cNvCxnSpPr>
          <p:nvPr/>
        </p:nvCxnSpPr>
        <p:spPr>
          <a:xfrm flipV="1">
            <a:off x="908430" y="1168071"/>
            <a:ext cx="752752" cy="2126777"/>
          </a:xfrm>
          <a:prstGeom prst="bentConnector3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74" idx="3"/>
            <a:endCxn id="15" idx="1"/>
          </p:cNvCxnSpPr>
          <p:nvPr/>
        </p:nvCxnSpPr>
        <p:spPr>
          <a:xfrm flipV="1">
            <a:off x="908430" y="2463051"/>
            <a:ext cx="752752" cy="8317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74" idx="3"/>
            <a:endCxn id="16" idx="1"/>
          </p:cNvCxnSpPr>
          <p:nvPr/>
        </p:nvCxnSpPr>
        <p:spPr>
          <a:xfrm>
            <a:off x="908430" y="3294848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074" idx="3"/>
            <a:endCxn id="3075" idx="1"/>
          </p:cNvCxnSpPr>
          <p:nvPr/>
        </p:nvCxnSpPr>
        <p:spPr>
          <a:xfrm>
            <a:off x="908430" y="3294848"/>
            <a:ext cx="718882" cy="179203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4" idx="3"/>
            <a:endCxn id="17" idx="1"/>
          </p:cNvCxnSpPr>
          <p:nvPr/>
        </p:nvCxnSpPr>
        <p:spPr>
          <a:xfrm flipV="1">
            <a:off x="2291159" y="1161247"/>
            <a:ext cx="2795390" cy="6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3"/>
            <a:endCxn id="18" idx="1"/>
          </p:cNvCxnSpPr>
          <p:nvPr/>
        </p:nvCxnSpPr>
        <p:spPr>
          <a:xfrm>
            <a:off x="2291159" y="1168071"/>
            <a:ext cx="2788566" cy="2644300"/>
          </a:xfrm>
          <a:prstGeom prst="bentConnector3">
            <a:avLst>
              <a:gd name="adj1" fmla="val 8083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5" idx="3"/>
            <a:endCxn id="3077" idx="1"/>
          </p:cNvCxnSpPr>
          <p:nvPr/>
        </p:nvCxnSpPr>
        <p:spPr>
          <a:xfrm flipV="1">
            <a:off x="2291159" y="2332326"/>
            <a:ext cx="1003239" cy="1307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5" idx="3"/>
            <a:endCxn id="24" idx="1"/>
          </p:cNvCxnSpPr>
          <p:nvPr/>
        </p:nvCxnSpPr>
        <p:spPr>
          <a:xfrm>
            <a:off x="2291159" y="2463051"/>
            <a:ext cx="1032548" cy="746047"/>
          </a:xfrm>
          <a:prstGeom prst="bentConnector3">
            <a:avLst>
              <a:gd name="adj1" fmla="val 4867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3"/>
            <a:endCxn id="8" idx="1"/>
          </p:cNvCxnSpPr>
          <p:nvPr/>
        </p:nvCxnSpPr>
        <p:spPr>
          <a:xfrm>
            <a:off x="2291159" y="3758031"/>
            <a:ext cx="990550" cy="50215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3"/>
            <a:endCxn id="13" idx="1"/>
          </p:cNvCxnSpPr>
          <p:nvPr/>
        </p:nvCxnSpPr>
        <p:spPr>
          <a:xfrm>
            <a:off x="2291159" y="3758031"/>
            <a:ext cx="990551" cy="13650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" idx="3"/>
            <a:endCxn id="19" idx="1"/>
          </p:cNvCxnSpPr>
          <p:nvPr/>
        </p:nvCxnSpPr>
        <p:spPr>
          <a:xfrm flipV="1">
            <a:off x="5716526" y="990650"/>
            <a:ext cx="1277717" cy="170597"/>
          </a:xfrm>
          <a:prstGeom prst="bentConnector3">
            <a:avLst>
              <a:gd name="adj1" fmla="val 48932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3"/>
            <a:endCxn id="10" idx="1"/>
          </p:cNvCxnSpPr>
          <p:nvPr/>
        </p:nvCxnSpPr>
        <p:spPr>
          <a:xfrm>
            <a:off x="5716526" y="1161247"/>
            <a:ext cx="1222178" cy="88766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7" idx="3"/>
            <a:endCxn id="9" idx="1"/>
          </p:cNvCxnSpPr>
          <p:nvPr/>
        </p:nvCxnSpPr>
        <p:spPr>
          <a:xfrm>
            <a:off x="5716526" y="1161247"/>
            <a:ext cx="1222177" cy="179761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17673" y="1204969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cs5600</a:t>
            </a:r>
            <a:endParaRPr lang="en-US" sz="2000" dirty="0"/>
          </a:p>
        </p:txBody>
      </p:sp>
      <p:cxnSp>
        <p:nvCxnSpPr>
          <p:cNvPr id="79" name="Elbow Connector 78"/>
          <p:cNvCxnSpPr>
            <a:stCxn id="18" idx="3"/>
            <a:endCxn id="11" idx="1"/>
          </p:cNvCxnSpPr>
          <p:nvPr/>
        </p:nvCxnSpPr>
        <p:spPr>
          <a:xfrm>
            <a:off x="5709702" y="3812371"/>
            <a:ext cx="1263541" cy="1967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8" idx="3"/>
            <a:endCxn id="12" idx="1"/>
          </p:cNvCxnSpPr>
          <p:nvPr/>
        </p:nvCxnSpPr>
        <p:spPr>
          <a:xfrm>
            <a:off x="5709702" y="3812371"/>
            <a:ext cx="1263541" cy="11197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3"/>
            <a:endCxn id="7" idx="1"/>
          </p:cNvCxnSpPr>
          <p:nvPr/>
        </p:nvCxnSpPr>
        <p:spPr>
          <a:xfrm>
            <a:off x="7624220" y="990650"/>
            <a:ext cx="721155" cy="321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074" idx="3"/>
            <a:endCxn id="14" idx="1"/>
          </p:cNvCxnSpPr>
          <p:nvPr/>
        </p:nvCxnSpPr>
        <p:spPr>
          <a:xfrm flipV="1">
            <a:off x="908430" y="1168071"/>
            <a:ext cx="752752" cy="212677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4" idx="3"/>
            <a:endCxn id="18" idx="1"/>
          </p:cNvCxnSpPr>
          <p:nvPr/>
        </p:nvCxnSpPr>
        <p:spPr>
          <a:xfrm>
            <a:off x="2291159" y="1168071"/>
            <a:ext cx="2788566" cy="2644300"/>
          </a:xfrm>
          <a:prstGeom prst="bentConnector3">
            <a:avLst>
              <a:gd name="adj1" fmla="val 81323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8" idx="3"/>
            <a:endCxn id="11" idx="1"/>
          </p:cNvCxnSpPr>
          <p:nvPr/>
        </p:nvCxnSpPr>
        <p:spPr>
          <a:xfrm>
            <a:off x="5709702" y="3812371"/>
            <a:ext cx="1263541" cy="19673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23248" y="2958859"/>
            <a:ext cx="940387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507375" y="798748"/>
            <a:ext cx="940387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88039" y="3449421"/>
            <a:ext cx="1135088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839037" y="3524086"/>
            <a:ext cx="940387" cy="9653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50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4" grpId="0" animBg="1"/>
      <p:bldP spid="100" grpId="0" animBg="1"/>
      <p:bldP spid="101" grpId="0" animBg="1"/>
      <p:bldP spid="10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161"/>
          </a:xfrm>
        </p:spPr>
        <p:txBody>
          <a:bodyPr/>
          <a:lstStyle/>
          <a:p>
            <a:r>
              <a:rPr lang="en-US" dirty="0" smtClean="0"/>
              <a:t>Absolute and Relative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914400"/>
            <a:ext cx="8679977" cy="5916304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file system paths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Absolute</a:t>
            </a:r>
          </a:p>
          <a:p>
            <a:pPr lvl="2"/>
            <a:r>
              <a:rPr lang="en-US" dirty="0" smtClean="0"/>
              <a:t>Full path from the root to the object</a:t>
            </a:r>
          </a:p>
          <a:p>
            <a:pPr lvl="2"/>
            <a:r>
              <a:rPr lang="en-US" dirty="0" smtClean="0"/>
              <a:t>Example: /home/</a:t>
            </a:r>
            <a:r>
              <a:rPr lang="en-US" dirty="0" err="1" smtClean="0"/>
              <a:t>cbw</a:t>
            </a:r>
            <a:r>
              <a:rPr lang="en-US" dirty="0" smtClean="0"/>
              <a:t>/cs5600/hw4.pdf</a:t>
            </a:r>
          </a:p>
          <a:p>
            <a:pPr lvl="2"/>
            <a:r>
              <a:rPr lang="en-US" dirty="0" smtClean="0"/>
              <a:t>Example: C:\Users\cbw\Documents\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Relative</a:t>
            </a:r>
          </a:p>
          <a:p>
            <a:pPr lvl="2"/>
            <a:r>
              <a:rPr lang="en-US" dirty="0" smtClean="0"/>
              <a:t>OS keeps track of the </a:t>
            </a:r>
            <a:r>
              <a:rPr lang="en-US" dirty="0" smtClean="0">
                <a:solidFill>
                  <a:schemeClr val="accent1"/>
                </a:solidFill>
              </a:rPr>
              <a:t>working directory </a:t>
            </a:r>
            <a:r>
              <a:rPr lang="en-US" dirty="0" smtClean="0"/>
              <a:t>for each process</a:t>
            </a:r>
          </a:p>
          <a:p>
            <a:pPr lvl="2"/>
            <a:r>
              <a:rPr lang="en-US" dirty="0" smtClean="0"/>
              <a:t>Path relative to the current working directory</a:t>
            </a:r>
          </a:p>
          <a:p>
            <a:pPr lvl="2"/>
            <a:r>
              <a:rPr lang="en-US" dirty="0" smtClean="0"/>
              <a:t>Examples [working directory = /home/</a:t>
            </a:r>
            <a:r>
              <a:rPr lang="en-US" dirty="0" err="1" smtClean="0"/>
              <a:t>cbw</a:t>
            </a:r>
            <a:r>
              <a:rPr lang="en-US" dirty="0"/>
              <a:t>]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syllabus.docx [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/home/</a:t>
            </a:r>
            <a:r>
              <a:rPr lang="en-US" dirty="0" err="1" smtClean="0"/>
              <a:t>cbw</a:t>
            </a:r>
            <a:r>
              <a:rPr lang="en-US" dirty="0" smtClean="0"/>
              <a:t>/syllabus.docx]</a:t>
            </a:r>
          </a:p>
          <a:p>
            <a:pPr lvl="3"/>
            <a:r>
              <a:rPr lang="en-US" dirty="0" smtClean="0"/>
              <a:t>cs5600/hw4.pdf </a:t>
            </a: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cbw</a:t>
            </a:r>
            <a:r>
              <a:rPr lang="en-US" dirty="0" smtClean="0"/>
              <a:t>/cs5600/hw4.pdf]</a:t>
            </a:r>
          </a:p>
          <a:p>
            <a:pPr lvl="3"/>
            <a:r>
              <a:rPr lang="en-US" dirty="0" smtClean="0"/>
              <a:t>./cs5600/hw4.pdf </a:t>
            </a: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/home/</a:t>
            </a:r>
            <a:r>
              <a:rPr lang="en-US" dirty="0" err="1"/>
              <a:t>cbw</a:t>
            </a:r>
            <a:r>
              <a:rPr lang="en-US" dirty="0"/>
              <a:t>/cs5600/hw4.pdf]</a:t>
            </a:r>
            <a:endParaRPr lang="en-US" dirty="0" smtClean="0"/>
          </a:p>
          <a:p>
            <a:pPr lvl="3"/>
            <a:r>
              <a:rPr lang="en-US" dirty="0" smtClean="0"/>
              <a:t>../</a:t>
            </a:r>
            <a:r>
              <a:rPr lang="en-US" dirty="0" err="1" smtClean="0"/>
              <a:t>amislove</a:t>
            </a:r>
            <a:r>
              <a:rPr lang="en-US" dirty="0" smtClean="0"/>
              <a:t>/music.mp3 </a:t>
            </a:r>
            <a:r>
              <a:rPr lang="en-US" dirty="0"/>
              <a:t>[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amislove</a:t>
            </a:r>
            <a:r>
              <a:rPr lang="en-US" dirty="0" smtClean="0"/>
              <a:t>/music.mp3]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65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53236"/>
            <a:ext cx="7342496" cy="5575110"/>
          </a:xfrm>
        </p:spPr>
        <p:txBody>
          <a:bodyPr/>
          <a:lstStyle/>
          <a:p>
            <a:r>
              <a:rPr lang="en-US" dirty="0" smtClean="0"/>
              <a:t>A file is a composed of two components</a:t>
            </a:r>
          </a:p>
          <a:p>
            <a:pPr lvl="1"/>
            <a:r>
              <a:rPr lang="en-US" dirty="0" smtClean="0"/>
              <a:t>The file data itself</a:t>
            </a:r>
          </a:p>
          <a:p>
            <a:pPr lvl="2"/>
            <a:r>
              <a:rPr lang="en-US" dirty="0" smtClean="0"/>
              <a:t>One or more blocks (sectors) of binary data</a:t>
            </a:r>
          </a:p>
          <a:p>
            <a:pPr lvl="2"/>
            <a:r>
              <a:rPr lang="en-US" dirty="0" smtClean="0"/>
              <a:t>A file can contain </a:t>
            </a:r>
            <a:r>
              <a:rPr lang="en-US" dirty="0" smtClean="0">
                <a:solidFill>
                  <a:schemeClr val="accent1"/>
                </a:solidFill>
              </a:rPr>
              <a:t>anything</a:t>
            </a:r>
          </a:p>
          <a:p>
            <a:pPr lvl="1"/>
            <a:r>
              <a:rPr lang="en-US" dirty="0" smtClean="0"/>
              <a:t>Meta-data about the file</a:t>
            </a:r>
          </a:p>
          <a:p>
            <a:pPr lvl="2"/>
            <a:r>
              <a:rPr lang="en-US" dirty="0" smtClean="0"/>
              <a:t>Name, total size</a:t>
            </a:r>
          </a:p>
          <a:p>
            <a:pPr lvl="2"/>
            <a:r>
              <a:rPr lang="en-US" dirty="0" smtClean="0"/>
              <a:t>What directory is it in?</a:t>
            </a:r>
          </a:p>
          <a:p>
            <a:pPr lvl="2"/>
            <a:r>
              <a:rPr lang="en-US" dirty="0" smtClean="0"/>
              <a:t>Created time, modified time, access time</a:t>
            </a:r>
          </a:p>
          <a:p>
            <a:pPr lvl="2"/>
            <a:r>
              <a:rPr lang="en-US" dirty="0" smtClean="0"/>
              <a:t>Hidden or system file? </a:t>
            </a:r>
          </a:p>
          <a:p>
            <a:pPr lvl="2"/>
            <a:r>
              <a:rPr lang="en-US" dirty="0" smtClean="0"/>
              <a:t>Owner and owner’s group</a:t>
            </a:r>
          </a:p>
          <a:p>
            <a:pPr lvl="2"/>
            <a:r>
              <a:rPr lang="en-US" dirty="0" smtClean="0"/>
              <a:t>Permissions: read/write/execute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2050" name="Picture 2" descr="D:\Pictures\soft-scraps icons\Adobe PDF Documen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65" y="191069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ictures\soft-scraps icons\Adobe Photoshop CS3 Documen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015" y="541397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ictures\soft-scraps icons\Compressed File RA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22" y="1332198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ictures\soft-scraps icons\Compressed File Zip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015" y="1972871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Pictures\soft-scraps icons\Document Microsoft Excel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72" y="2395183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Pictures\soft-scraps icons\Document Microsoft Word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57" y="3053356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Pictures\soft-scraps icons\File Audio MP3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98" y="3516607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Pictures\soft-scraps icons\File Video AVI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118" y="4187660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57" y="5179326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Pictures\soft-scraps icons\Image PNG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472" y="4603144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Pictures\soft-scraps icons\Web HTML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22" y="5563003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95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2695433"/>
          </a:xfrm>
        </p:spPr>
        <p:txBody>
          <a:bodyPr/>
          <a:lstStyle/>
          <a:p>
            <a:r>
              <a:rPr lang="en-US" dirty="0" smtClean="0"/>
              <a:t>File name are often written in dotted notation</a:t>
            </a:r>
          </a:p>
          <a:p>
            <a:pPr lvl="1"/>
            <a:r>
              <a:rPr lang="en-US" dirty="0" smtClean="0"/>
              <a:t>E.g. program.exe, image.jpg, music.mp3</a:t>
            </a:r>
          </a:p>
          <a:p>
            <a:r>
              <a:rPr lang="en-US" dirty="0" smtClean="0"/>
              <a:t>A file’s </a:t>
            </a:r>
            <a:r>
              <a:rPr lang="en-US" dirty="0" smtClean="0">
                <a:solidFill>
                  <a:schemeClr val="accent1"/>
                </a:solidFill>
              </a:rPr>
              <a:t>extension</a:t>
            </a:r>
            <a:r>
              <a:rPr lang="en-US" dirty="0" smtClean="0"/>
              <a:t> </a:t>
            </a:r>
            <a:r>
              <a:rPr lang="en-US" b="1" dirty="0" smtClean="0"/>
              <a:t>does not mean anything</a:t>
            </a:r>
          </a:p>
          <a:p>
            <a:pPr lvl="1"/>
            <a:r>
              <a:rPr lang="en-US" dirty="0" smtClean="0"/>
              <a:t>Any file (regardless of its contents) can be given any name or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5" name="Picture 8" descr="D:\Pictures\soft-scraps icons\File Audio MP3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00" y="3830501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19" y="3830501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145885" y="4023059"/>
            <a:ext cx="1541634" cy="67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Rename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8834" y="5036024"/>
            <a:ext cx="8679977" cy="181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Graphical shells (like Windows explorer) use extensions to try and match files </a:t>
            </a:r>
            <a:r>
              <a:rPr lang="en-US" dirty="0" smtClean="0">
                <a:sym typeface="Wingdings" panose="05000000000000000000" pitchFamily="2" charset="2"/>
              </a:rPr>
              <a:t> programs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This mapping may fail for a variety of reasons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025200" y="3584477"/>
            <a:ext cx="2642888" cy="1309009"/>
          </a:xfrm>
          <a:prstGeom prst="wedgeRectCallout">
            <a:avLst>
              <a:gd name="adj1" fmla="val -69039"/>
              <a:gd name="adj2" fmla="val -773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Has the data in the file changed from music to an image?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877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Elbow Connector 21"/>
          <p:cNvCxnSpPr>
            <a:stCxn id="19" idx="2"/>
            <a:endCxn id="14" idx="0"/>
          </p:cNvCxnSpPr>
          <p:nvPr/>
        </p:nvCxnSpPr>
        <p:spPr>
          <a:xfrm rot="5400000">
            <a:off x="6137649" y="5426908"/>
            <a:ext cx="595794" cy="979353"/>
          </a:xfrm>
          <a:prstGeom prst="bentConnector3">
            <a:avLst>
              <a:gd name="adj1" fmla="val 31675"/>
            </a:avLst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File Meta-Data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023582"/>
            <a:ext cx="8679977" cy="3289111"/>
          </a:xfrm>
        </p:spPr>
        <p:txBody>
          <a:bodyPr>
            <a:normAutofit/>
          </a:bodyPr>
          <a:lstStyle/>
          <a:p>
            <a:r>
              <a:rPr lang="en-US" dirty="0" smtClean="0"/>
              <a:t>Files have additional meta-data that is not typically shown to users</a:t>
            </a:r>
          </a:p>
          <a:p>
            <a:pPr lvl="1"/>
            <a:r>
              <a:rPr lang="en-US" dirty="0" smtClean="0"/>
              <a:t>Unique identifier (file names may not be unique)</a:t>
            </a:r>
          </a:p>
          <a:p>
            <a:pPr lvl="1"/>
            <a:r>
              <a:rPr lang="en-US" dirty="0" smtClean="0"/>
              <a:t>Structure that maps the file to blocks on the disk</a:t>
            </a:r>
          </a:p>
          <a:p>
            <a:r>
              <a:rPr lang="en-US" dirty="0" smtClean="0"/>
              <a:t>Managing the mapping from files to blocks is one of the key jobs of the file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5" name="Picture 5" descr="D:\Pictures\soft-scraps icons\Compressed File Zip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69" y="4555702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Pictures\soft-scraps icons\Image JPEG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10" y="4555702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3269" y="6214486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4351" y="6214486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4892" y="6214485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5433" y="6214486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19516" y="6214484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0057" y="6214483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71139" y="6214482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75763" y="6214479"/>
            <a:ext cx="650541" cy="413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4268" y="6214479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pic>
        <p:nvPicPr>
          <p:cNvPr id="19" name="Picture 2" descr="D:\Pictures\soft-scraps icons\Adobe PDF Documen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29" y="4555702"/>
            <a:ext cx="1062985" cy="10629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>
            <a:stCxn id="6" idx="2"/>
            <a:endCxn id="8" idx="0"/>
          </p:cNvCxnSpPr>
          <p:nvPr/>
        </p:nvCxnSpPr>
        <p:spPr>
          <a:xfrm rot="5400000">
            <a:off x="1844293" y="5813475"/>
            <a:ext cx="595799" cy="206222"/>
          </a:xfrm>
          <a:prstGeom prst="bentConnector3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12" idx="0"/>
          </p:cNvCxnSpPr>
          <p:nvPr/>
        </p:nvCxnSpPr>
        <p:spPr>
          <a:xfrm rot="16200000" flipH="1">
            <a:off x="4317126" y="5886822"/>
            <a:ext cx="595797" cy="59525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13" idx="0"/>
          </p:cNvCxnSpPr>
          <p:nvPr/>
        </p:nvCxnSpPr>
        <p:spPr>
          <a:xfrm rot="16200000" flipH="1">
            <a:off x="4642397" y="5561552"/>
            <a:ext cx="595796" cy="710066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15" idx="0"/>
          </p:cNvCxnSpPr>
          <p:nvPr/>
        </p:nvCxnSpPr>
        <p:spPr>
          <a:xfrm rot="16200000" flipH="1">
            <a:off x="5292939" y="4911010"/>
            <a:ext cx="595795" cy="2011148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16" idx="0"/>
          </p:cNvCxnSpPr>
          <p:nvPr/>
        </p:nvCxnSpPr>
        <p:spPr>
          <a:xfrm rot="16200000" flipH="1">
            <a:off x="5619981" y="4583967"/>
            <a:ext cx="595793" cy="2665231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3810" y="6214486"/>
            <a:ext cx="650541" cy="4137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25222" y="6214480"/>
            <a:ext cx="650541" cy="4137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20598" y="6214481"/>
            <a:ext cx="650541" cy="4137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2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86" y="1153236"/>
            <a:ext cx="8930803" cy="1313803"/>
          </a:xfrm>
        </p:spPr>
        <p:txBody>
          <a:bodyPr>
            <a:normAutofit/>
          </a:bodyPr>
          <a:lstStyle/>
          <a:p>
            <a:r>
              <a:rPr lang="en-US" dirty="0" smtClean="0"/>
              <a:t>Every file is composed of &gt;=1 blocks</a:t>
            </a:r>
          </a:p>
          <a:p>
            <a:r>
              <a:rPr lang="en-US" dirty="0" smtClean="0"/>
              <a:t>Key question: how do we map a file to its blocks?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238834" y="2503260"/>
            <a:ext cx="3944519" cy="2173460"/>
            <a:chOff x="238834" y="2503260"/>
            <a:chExt cx="3944519" cy="2173460"/>
          </a:xfrm>
        </p:grpSpPr>
        <p:cxnSp>
          <p:nvCxnSpPr>
            <p:cNvPr id="5" name="Elbow Connector 4"/>
            <p:cNvCxnSpPr>
              <a:stCxn id="16" idx="2"/>
              <a:endCxn id="24" idx="0"/>
            </p:cNvCxnSpPr>
            <p:nvPr/>
          </p:nvCxnSpPr>
          <p:spPr>
            <a:xfrm rot="5400000">
              <a:off x="2824824" y="3611123"/>
              <a:ext cx="534111" cy="769498"/>
            </a:xfrm>
            <a:prstGeom prst="bentConnector3">
              <a:avLst>
                <a:gd name="adj1" fmla="val 27021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D:\Pictures\soft-scraps icons\Compressed File Zip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988" y="3200868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D:\Pictures\soft-scraps icons\Image JPEG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34" y="3200869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19953" y="4261425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5242" y="4262929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8059" y="4262929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83461" y="4262929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48863" y="4262928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4499" y="426292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43994" y="4262926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pic>
          <p:nvPicPr>
            <p:cNvPr id="16" name="Picture 2" descr="D:\Pictures\soft-scraps icons\Adobe PDF Document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652" y="3200866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Elbow Connector 16"/>
            <p:cNvCxnSpPr>
              <a:stCxn id="7" idx="2"/>
              <a:endCxn id="22" idx="0"/>
            </p:cNvCxnSpPr>
            <p:nvPr/>
          </p:nvCxnSpPr>
          <p:spPr>
            <a:xfrm rot="16200000" flipH="1">
              <a:off x="416368" y="3815262"/>
              <a:ext cx="532614" cy="359730"/>
            </a:xfrm>
            <a:prstGeom prst="bentConnector3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2"/>
              <a:endCxn id="12" idx="0"/>
            </p:cNvCxnSpPr>
            <p:nvPr/>
          </p:nvCxnSpPr>
          <p:spPr>
            <a:xfrm rot="16200000" flipH="1">
              <a:off x="1534008" y="3830775"/>
              <a:ext cx="534110" cy="330198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6" idx="2"/>
              <a:endCxn id="13" idx="0"/>
            </p:cNvCxnSpPr>
            <p:nvPr/>
          </p:nvCxnSpPr>
          <p:spPr>
            <a:xfrm rot="16200000" flipH="1">
              <a:off x="1716710" y="3648073"/>
              <a:ext cx="534109" cy="695600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6" idx="2"/>
              <a:endCxn id="14" idx="0"/>
            </p:cNvCxnSpPr>
            <p:nvPr/>
          </p:nvCxnSpPr>
          <p:spPr>
            <a:xfrm rot="16200000" flipH="1">
              <a:off x="2094528" y="3270255"/>
              <a:ext cx="534108" cy="1451236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2"/>
              <a:endCxn id="23" idx="0"/>
            </p:cNvCxnSpPr>
            <p:nvPr/>
          </p:nvCxnSpPr>
          <p:spPr>
            <a:xfrm rot="16200000" flipH="1">
              <a:off x="2277230" y="3087553"/>
              <a:ext cx="534107" cy="1816638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79839" y="4261434"/>
              <a:ext cx="365402" cy="41379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69901" y="4262926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4429" y="4262928"/>
              <a:ext cx="365402" cy="41379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6373" y="3275857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[1]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50665" y="3275857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[4, 5, 7, 8]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40603" y="327344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[6]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27943" y="2503260"/>
              <a:ext cx="1820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List of blocks</a:t>
              </a:r>
              <a:endParaRPr lang="en-US" sz="2400" b="1" u="sng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905944" y="2502509"/>
            <a:ext cx="4172145" cy="2173459"/>
            <a:chOff x="4905944" y="2502509"/>
            <a:chExt cx="4172145" cy="2173459"/>
          </a:xfrm>
        </p:grpSpPr>
        <p:cxnSp>
          <p:nvCxnSpPr>
            <p:cNvPr id="59" name="Elbow Connector 58"/>
            <p:cNvCxnSpPr>
              <a:stCxn id="69" idx="2"/>
              <a:endCxn id="77" idx="0"/>
            </p:cNvCxnSpPr>
            <p:nvPr/>
          </p:nvCxnSpPr>
          <p:spPr>
            <a:xfrm rot="16200000" flipH="1">
              <a:off x="8043063" y="3829491"/>
              <a:ext cx="533360" cy="33201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 descr="D:\Pictures\soft-scraps icons\Compressed File Zip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392" y="3200866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1" descr="D:\Pictures\soft-scraps icons\Image JPEG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944" y="3200869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4987063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2352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85169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50571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5973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88151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27646" y="4262177"/>
              <a:ext cx="365402" cy="413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pic>
          <p:nvPicPr>
            <p:cNvPr id="69" name="Picture 2" descr="D:\Pictures\soft-scraps icons\Adobe PDF Document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9762" y="3200866"/>
              <a:ext cx="527951" cy="527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69"/>
            <p:cNvCxnSpPr>
              <a:stCxn id="61" idx="2"/>
              <a:endCxn id="75" idx="0"/>
            </p:cNvCxnSpPr>
            <p:nvPr/>
          </p:nvCxnSpPr>
          <p:spPr>
            <a:xfrm rot="16200000" flipH="1">
              <a:off x="5083107" y="3815633"/>
              <a:ext cx="533357" cy="359730"/>
            </a:xfrm>
            <a:prstGeom prst="bentConnector3">
              <a:avLst/>
            </a:prstGeom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60" idx="2"/>
              <a:endCxn id="65" idx="0"/>
            </p:cNvCxnSpPr>
            <p:nvPr/>
          </p:nvCxnSpPr>
          <p:spPr>
            <a:xfrm rot="16200000" flipH="1">
              <a:off x="6299640" y="3928545"/>
              <a:ext cx="533360" cy="133904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60" idx="2"/>
              <a:endCxn id="66" idx="0"/>
            </p:cNvCxnSpPr>
            <p:nvPr/>
          </p:nvCxnSpPr>
          <p:spPr>
            <a:xfrm rot="16200000" flipH="1">
              <a:off x="6482341" y="3745844"/>
              <a:ext cx="533360" cy="499306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0" idx="2"/>
              <a:endCxn id="67" idx="0"/>
            </p:cNvCxnSpPr>
            <p:nvPr/>
          </p:nvCxnSpPr>
          <p:spPr>
            <a:xfrm rot="16200000" flipH="1">
              <a:off x="6668430" y="3559755"/>
              <a:ext cx="533360" cy="871484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0" idx="2"/>
              <a:endCxn id="76" idx="0"/>
            </p:cNvCxnSpPr>
            <p:nvPr/>
          </p:nvCxnSpPr>
          <p:spPr>
            <a:xfrm rot="16200000" flipH="1">
              <a:off x="6851131" y="3377054"/>
              <a:ext cx="533360" cy="1236886"/>
            </a:xfrm>
            <a:prstGeom prst="bentConnector3">
              <a:avLst>
                <a:gd name="adj1" fmla="val 5000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346949" y="4262177"/>
              <a:ext cx="365402" cy="41379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53553" y="4262177"/>
              <a:ext cx="365402" cy="41379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93048" y="4262177"/>
              <a:ext cx="365402" cy="41379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03483" y="3275857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(1, 1)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14069" y="3275855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smtClean="0"/>
                <a:t>4, 4)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407713" y="3273440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(9, 1)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46949" y="2502509"/>
              <a:ext cx="2999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As (start, length) pairs</a:t>
              </a:r>
              <a:endParaRPr lang="en-US" sz="2400" b="1" u="sng" dirty="0"/>
            </a:p>
          </p:txBody>
        </p:sp>
      </p:grpSp>
      <p:sp>
        <p:nvSpPr>
          <p:cNvPr id="91" name="Content Placeholder 2"/>
          <p:cNvSpPr txBox="1">
            <a:spLocks/>
          </p:cNvSpPr>
          <p:nvPr/>
        </p:nvSpPr>
        <p:spPr>
          <a:xfrm>
            <a:off x="389509" y="4939375"/>
            <a:ext cx="3518707" cy="1313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Really large files</a:t>
            </a:r>
            <a:endParaRPr lang="en-US" dirty="0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4743834" y="4939375"/>
            <a:ext cx="4271291" cy="1978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E.g. try to add a new file with 3 blocks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51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4" y="1153236"/>
            <a:ext cx="8789157" cy="5172501"/>
          </a:xfrm>
        </p:spPr>
        <p:txBody>
          <a:bodyPr/>
          <a:lstStyle/>
          <a:p>
            <a:r>
              <a:rPr lang="en-US" dirty="0" smtClean="0"/>
              <a:t>Traditionally, file systems have used a hierarchical, tree-structured namespace</a:t>
            </a:r>
          </a:p>
          <a:p>
            <a:pPr lvl="1"/>
            <a:r>
              <a:rPr lang="en-US" dirty="0" smtClean="0"/>
              <a:t>Directories are </a:t>
            </a:r>
            <a:r>
              <a:rPr lang="en-US" dirty="0"/>
              <a:t>o</a:t>
            </a:r>
            <a:r>
              <a:rPr lang="en-US" dirty="0" smtClean="0"/>
              <a:t>bjects that contain other objects</a:t>
            </a:r>
          </a:p>
          <a:p>
            <a:pPr lvl="2"/>
            <a:r>
              <a:rPr lang="en-US" dirty="0" smtClean="0"/>
              <a:t>i.e. a directory may (or may not) have children</a:t>
            </a:r>
          </a:p>
          <a:p>
            <a:pPr lvl="1"/>
            <a:r>
              <a:rPr lang="en-US" dirty="0" smtClean="0"/>
              <a:t>Files are leaves in the tree</a:t>
            </a:r>
          </a:p>
          <a:p>
            <a:r>
              <a:rPr lang="en-US" dirty="0" smtClean="0"/>
              <a:t>By default, directories contain at least two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10" y="5648070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49" y="5648071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16805" y="6192298"/>
            <a:ext cx="94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/ (root)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258994" y="6176633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bin</a:t>
            </a:r>
            <a:endParaRPr lang="en-US" sz="2000" dirty="0"/>
          </a:p>
        </p:txBody>
      </p:sp>
      <p:pic>
        <p:nvPicPr>
          <p:cNvPr id="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70" y="5882318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202361" y="4976238"/>
            <a:ext cx="688594" cy="688594"/>
            <a:chOff x="6581088" y="526057"/>
            <a:chExt cx="3251200" cy="3251201"/>
          </a:xfrm>
        </p:grpSpPr>
        <p:pic>
          <p:nvPicPr>
            <p:cNvPr id="11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6063033" y="639798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python</a:t>
            </a:r>
            <a:endParaRPr lang="en-US" sz="2000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2901987" y="6095705"/>
            <a:ext cx="129866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11" idx="1"/>
          </p:cNvCxnSpPr>
          <p:nvPr/>
        </p:nvCxnSpPr>
        <p:spPr>
          <a:xfrm flipV="1">
            <a:off x="4830626" y="5320535"/>
            <a:ext cx="1371735" cy="642525"/>
          </a:xfrm>
          <a:prstGeom prst="bentConnector3">
            <a:avLst>
              <a:gd name="adj1" fmla="val 5199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9" idx="1"/>
          </p:cNvCxnSpPr>
          <p:nvPr/>
        </p:nvCxnSpPr>
        <p:spPr>
          <a:xfrm>
            <a:off x="4830626" y="5963060"/>
            <a:ext cx="1401044" cy="234247"/>
          </a:xfrm>
          <a:prstGeom prst="bentConnector3">
            <a:avLst>
              <a:gd name="adj1" fmla="val 5097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6" idx="1"/>
          </p:cNvCxnSpPr>
          <p:nvPr/>
        </p:nvCxnSpPr>
        <p:spPr>
          <a:xfrm rot="16200000" flipH="1" flipV="1">
            <a:off x="4200649" y="5648070"/>
            <a:ext cx="314989" cy="314989"/>
          </a:xfrm>
          <a:prstGeom prst="bentConnector4">
            <a:avLst>
              <a:gd name="adj1" fmla="val -72574"/>
              <a:gd name="adj2" fmla="val 172574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8574" y="4952627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62804" y="5572485"/>
            <a:ext cx="37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..</a:t>
            </a:r>
            <a:endParaRPr lang="en-US" sz="2800" b="1" dirty="0"/>
          </a:p>
        </p:txBody>
      </p:sp>
      <p:sp>
        <p:nvSpPr>
          <p:cNvPr id="32" name="Rectangular Callout 31"/>
          <p:cNvSpPr/>
          <p:nvPr/>
        </p:nvSpPr>
        <p:spPr>
          <a:xfrm>
            <a:off x="3892349" y="4367283"/>
            <a:ext cx="2105295" cy="526203"/>
          </a:xfrm>
          <a:prstGeom prst="wedgeRectCallout">
            <a:avLst>
              <a:gd name="adj1" fmla="val -32737"/>
              <a:gd name="adj2" fmla="val 10897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“.” </a:t>
            </a:r>
            <a:r>
              <a:rPr lang="en-US" sz="2400" dirty="0"/>
              <a:t>s</a:t>
            </a:r>
            <a:r>
              <a:rPr lang="en-US" sz="2400" dirty="0" smtClean="0"/>
              <a:t>elf pointer</a:t>
            </a:r>
            <a:endParaRPr lang="en-US" sz="2400" dirty="0"/>
          </a:p>
        </p:txBody>
      </p:sp>
      <p:sp>
        <p:nvSpPr>
          <p:cNvPr id="33" name="Rectangular Callout 32"/>
          <p:cNvSpPr/>
          <p:nvPr/>
        </p:nvSpPr>
        <p:spPr>
          <a:xfrm>
            <a:off x="771098" y="4449170"/>
            <a:ext cx="2616685" cy="818866"/>
          </a:xfrm>
          <a:prstGeom prst="wedgeRectCallout">
            <a:avLst>
              <a:gd name="adj1" fmla="val 55408"/>
              <a:gd name="adj2" fmla="val 10730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“..” points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parents directory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414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34" y="1178636"/>
            <a:ext cx="8798431" cy="5172501"/>
          </a:xfrm>
        </p:spPr>
        <p:txBody>
          <a:bodyPr/>
          <a:lstStyle/>
          <a:p>
            <a:r>
              <a:rPr lang="en-US" dirty="0" smtClean="0"/>
              <a:t>Directories have associated meta-data</a:t>
            </a:r>
          </a:p>
          <a:p>
            <a:pPr lvl="1"/>
            <a:r>
              <a:rPr lang="en-US" dirty="0"/>
              <a:t>Name, </a:t>
            </a:r>
            <a:r>
              <a:rPr lang="en-US" dirty="0" smtClean="0"/>
              <a:t>number of entries</a:t>
            </a:r>
            <a:endParaRPr lang="en-US" dirty="0"/>
          </a:p>
          <a:p>
            <a:pPr lvl="1"/>
            <a:r>
              <a:rPr lang="en-US" dirty="0"/>
              <a:t>Created time, modified time, access time</a:t>
            </a:r>
          </a:p>
          <a:p>
            <a:pPr lvl="1"/>
            <a:r>
              <a:rPr lang="en-US" dirty="0" smtClean="0"/>
              <a:t>Permissions (read/write), owner, and group</a:t>
            </a:r>
          </a:p>
          <a:p>
            <a:r>
              <a:rPr lang="en-US" dirty="0" smtClean="0"/>
              <a:t>The file system must encode directories and store them on the disk</a:t>
            </a:r>
          </a:p>
          <a:p>
            <a:pPr lvl="1"/>
            <a:r>
              <a:rPr lang="en-US" dirty="0" smtClean="0"/>
              <a:t>Typically, directories are stored as a special type of file</a:t>
            </a:r>
          </a:p>
          <a:p>
            <a:pPr lvl="1"/>
            <a:r>
              <a:rPr lang="en-US" dirty="0" smtClean="0"/>
              <a:t>File contains a list of entries inside the directory, plus some meta-data for each entry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4098" name="Picture 2" descr="D:\Pictures\soft-scraps icons\Folder Generic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56" y="328589"/>
            <a:ext cx="1077609" cy="1077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ictures\soft-scraps icons\Folder Generic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71" y="962927"/>
            <a:ext cx="1077609" cy="1077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ictures\soft-scraps icons\Folder Generic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57" y="1597830"/>
            <a:ext cx="1077609" cy="1077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39" y="2266571"/>
            <a:ext cx="1077609" cy="10776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357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Directory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4197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16941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1317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22565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3046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11801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56284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7210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3645796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25701" y="5422453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4296337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26154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6695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27480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78021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07838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58379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7" y="1926149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86" y="3424999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56" y="1346840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56" y="2389332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95497" y="2470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C:\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44832" y="1875402"/>
            <a:ext cx="1156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Windows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1543" y="2960939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Users</a:t>
            </a:r>
            <a:endParaRPr lang="en-US" sz="2000" dirty="0"/>
          </a:p>
        </p:txBody>
      </p:sp>
      <p:cxnSp>
        <p:nvCxnSpPr>
          <p:cNvPr id="41" name="Elbow Connector 40"/>
          <p:cNvCxnSpPr>
            <a:stCxn id="31" idx="3"/>
            <a:endCxn id="33" idx="1"/>
          </p:cNvCxnSpPr>
          <p:nvPr/>
        </p:nvCxnSpPr>
        <p:spPr>
          <a:xfrm flipV="1">
            <a:off x="955104" y="1661829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34" idx="1"/>
          </p:cNvCxnSpPr>
          <p:nvPr/>
        </p:nvCxnSpPr>
        <p:spPr>
          <a:xfrm>
            <a:off x="955104" y="2241138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1" idx="3"/>
            <a:endCxn id="32" idx="1"/>
          </p:cNvCxnSpPr>
          <p:nvPr/>
        </p:nvCxnSpPr>
        <p:spPr>
          <a:xfrm>
            <a:off x="955104" y="2241138"/>
            <a:ext cx="718882" cy="15327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12" y="5332769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32" y="5332769"/>
            <a:ext cx="517542" cy="517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67" y="5336522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52" y="5336522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82" y="5336522"/>
            <a:ext cx="510037" cy="510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>
            <a:off x="3702692" y="5332769"/>
            <a:ext cx="525741" cy="517542"/>
            <a:chOff x="3809527" y="3871553"/>
            <a:chExt cx="525741" cy="517542"/>
          </a:xfrm>
        </p:grpSpPr>
        <p:pic>
          <p:nvPicPr>
            <p:cNvPr id="81" name="Picture 2" descr="D:\Pictures\soft-scraps icons\Folder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27" y="3871553"/>
              <a:ext cx="517542" cy="51754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3846032" y="3961237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C:\</a:t>
              </a:r>
              <a:endParaRPr lang="en-US" sz="2000" dirty="0"/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3562597" y="2389332"/>
            <a:ext cx="3900314" cy="2043310"/>
          </a:xfrm>
          <a:prstGeom prst="wedgeRectCallout">
            <a:avLst>
              <a:gd name="adj1" fmla="val -36372"/>
              <a:gd name="adj2" fmla="val 98114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1210949"/>
              </p:ext>
            </p:extLst>
          </p:nvPr>
        </p:nvGraphicFramePr>
        <p:xfrm>
          <a:off x="3721968" y="2478388"/>
          <a:ext cx="350812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  <a:gridCol w="622618"/>
                <a:gridCol w="825310"/>
              </a:tblGrid>
              <a:tr h="2256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pagefile.sys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244086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95255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159" y="4854912"/>
            <a:ext cx="15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44328" y="5197402"/>
            <a:ext cx="650541" cy="75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329450" y="4105112"/>
            <a:ext cx="138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agefile.sys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88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File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35854"/>
            <a:ext cx="8679977" cy="9384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directory file stores many entries</a:t>
            </a:r>
          </a:p>
          <a:p>
            <a:r>
              <a:rPr lang="en-US" dirty="0" smtClean="0"/>
              <a:t>Key Question: how do you encode the entries?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377960"/>
              </p:ext>
            </p:extLst>
          </p:nvPr>
        </p:nvGraphicFramePr>
        <p:xfrm>
          <a:off x="651354" y="2908329"/>
          <a:ext cx="350812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  <a:gridCol w="622618"/>
                <a:gridCol w="825310"/>
              </a:tblGrid>
              <a:tr h="2256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pagefile.sys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8898" y="2282688"/>
            <a:ext cx="3353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Unordered List of Entries</a:t>
            </a:r>
            <a:endParaRPr lang="en-US" sz="2400" b="1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657" y="4965814"/>
            <a:ext cx="4333165" cy="1313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Good: O(1) to add new entries</a:t>
            </a:r>
          </a:p>
          <a:p>
            <a:pPr lvl="1"/>
            <a:r>
              <a:rPr lang="en-US" sz="2000" dirty="0" smtClean="0"/>
              <a:t>Just append to the file</a:t>
            </a:r>
          </a:p>
          <a:p>
            <a:r>
              <a:rPr lang="en-US" sz="2400" dirty="0" smtClean="0"/>
              <a:t>Bad: O(n) to search for an entry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9403038"/>
              </p:ext>
            </p:extLst>
          </p:nvPr>
        </p:nvGraphicFramePr>
        <p:xfrm>
          <a:off x="5068909" y="2908329"/>
          <a:ext cx="350812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  <a:gridCol w="622618"/>
                <a:gridCol w="825310"/>
              </a:tblGrid>
              <a:tr h="2256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pagefile.sys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15629" y="2278854"/>
            <a:ext cx="28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Sorted List of Entries</a:t>
            </a:r>
            <a:endParaRPr lang="en-US" sz="2400" b="1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56386" y="4965814"/>
            <a:ext cx="4333165" cy="1313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Good: O(log n) to search for an entry</a:t>
            </a:r>
          </a:p>
          <a:p>
            <a:r>
              <a:rPr lang="en-US" sz="2400" dirty="0" smtClean="0"/>
              <a:t>Bad: O(n) to add new entries</a:t>
            </a:r>
          </a:p>
          <a:p>
            <a:pPr lvl="1"/>
            <a:r>
              <a:rPr lang="en-US" sz="2000" dirty="0" smtClean="0"/>
              <a:t>Entire file has the be rewritten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54568" y="2278854"/>
            <a:ext cx="7603636" cy="2589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alternatives: hash tables, B-trees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on B-trees later…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practice, implementing directory files is complicated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Example: do filenames have a fixed, maximum length or variable length?</a:t>
            </a:r>
          </a:p>
        </p:txBody>
      </p:sp>
    </p:spTree>
    <p:extLst>
      <p:ext uri="{BB962C8B-B14F-4D97-AF65-F5344CB8AC3E}">
        <p14:creationId xmlns="" xmlns:p14="http://schemas.microsoft.com/office/powerpoint/2010/main" val="34366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SSTF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821978"/>
          </a:xfrm>
        </p:spPr>
        <p:txBody>
          <a:bodyPr>
            <a:normAutofit/>
          </a:bodyPr>
          <a:lstStyle/>
          <a:p>
            <a:r>
              <a:rPr lang="en-US" dirty="0" smtClean="0"/>
              <a:t>Idea: minimize seek time by always selecting the block with the shortest seek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Total movement: 236 cylinders</a:t>
            </a:r>
            <a:endParaRPr lang="en-US" sz="3000" dirty="0"/>
          </a:p>
        </p:txBody>
      </p:sp>
      <p:pic>
        <p:nvPicPr>
          <p:cNvPr id="7" name="Picture 4" descr="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14" b="1705"/>
          <a:stretch/>
        </p:blipFill>
        <p:spPr bwMode="auto">
          <a:xfrm>
            <a:off x="2784143" y="2315776"/>
            <a:ext cx="6080473" cy="34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4244" y="2224585"/>
            <a:ext cx="2599899" cy="364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8168" y="3343701"/>
            <a:ext cx="2497540" cy="1937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SSTF is optimal, and it can be easily implemented!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52699" y="3343700"/>
            <a:ext cx="2497540" cy="19379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SSTF is prone to starvation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718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Partitions and Mounting</a:t>
            </a:r>
          </a:p>
          <a:p>
            <a:r>
              <a:rPr lang="en-US" sz="4400" dirty="0" err="1" smtClean="0"/>
              <a:t>inodes</a:t>
            </a:r>
            <a:r>
              <a:rPr lang="en-US" sz="4400" dirty="0" smtClean="0"/>
              <a:t> and </a:t>
            </a:r>
            <a:r>
              <a:rPr lang="en-US" sz="4400" dirty="0"/>
              <a:t>B</a:t>
            </a:r>
            <a:r>
              <a:rPr lang="en-US" sz="4400" dirty="0" smtClean="0"/>
              <a:t>locks (</a:t>
            </a:r>
            <a:r>
              <a:rPr lang="en-US" sz="4400" dirty="0" err="1" smtClean="0"/>
              <a:t>ext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B</a:t>
            </a:r>
            <a:r>
              <a:rPr lang="en-US" sz="4400" dirty="0" smtClean="0"/>
              <a:t>lock Groups (ext2)</a:t>
            </a:r>
          </a:p>
          <a:p>
            <a:r>
              <a:rPr lang="en-US" sz="4400" dirty="0" smtClean="0"/>
              <a:t>Journaling (ext3</a:t>
            </a:r>
            <a:r>
              <a:rPr lang="en-US" sz="4400" dirty="0"/>
              <a:t>) </a:t>
            </a:r>
            <a:endParaRPr lang="en-US" sz="4400" dirty="0" smtClean="0"/>
          </a:p>
          <a:p>
            <a:r>
              <a:rPr lang="en-US" sz="4400" dirty="0"/>
              <a:t>Extents and B-Trees (ext4</a:t>
            </a:r>
            <a:r>
              <a:rPr lang="en-US" sz="4400" dirty="0" smtClean="0"/>
              <a:t>)</a:t>
            </a:r>
            <a:endParaRPr lang="en-US" sz="4400" dirty="0"/>
          </a:p>
          <a:p>
            <a:r>
              <a:rPr lang="en-US" sz="4400" dirty="0" smtClean="0"/>
              <a:t>Log-based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8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5704764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 have on-disk structures for:</a:t>
            </a:r>
          </a:p>
          <a:p>
            <a:pPr lvl="1"/>
            <a:r>
              <a:rPr lang="en-US" dirty="0" smtClean="0"/>
              <a:t>Building a directory tree</a:t>
            </a:r>
          </a:p>
          <a:p>
            <a:pPr lvl="1"/>
            <a:r>
              <a:rPr lang="en-US" dirty="0" smtClean="0"/>
              <a:t>Storing variable length files</a:t>
            </a:r>
          </a:p>
          <a:p>
            <a:r>
              <a:rPr lang="en-US" dirty="0" smtClean="0"/>
              <a:t>But, the efficiency of FAT is very low</a:t>
            </a:r>
          </a:p>
          <a:p>
            <a:pPr lvl="1"/>
            <a:r>
              <a:rPr lang="en-US" dirty="0" smtClean="0"/>
              <a:t>Lots of seeking over file chains in FAT</a:t>
            </a:r>
          </a:p>
          <a:p>
            <a:pPr lvl="1"/>
            <a:r>
              <a:rPr lang="en-US" dirty="0" smtClean="0"/>
              <a:t>Only way to identify free space is to scan over the entire FAT</a:t>
            </a:r>
          </a:p>
          <a:p>
            <a:r>
              <a:rPr lang="en-US" dirty="0" smtClean="0"/>
              <a:t>Linux file system uses more efficient structures</a:t>
            </a:r>
          </a:p>
          <a:p>
            <a:pPr lvl="1"/>
            <a:r>
              <a:rPr lang="en-US" dirty="0" smtClean="0"/>
              <a:t>Extended File System (</a:t>
            </a:r>
            <a:r>
              <a:rPr lang="en-US" dirty="0" err="1" smtClean="0"/>
              <a:t>ext</a:t>
            </a:r>
            <a:r>
              <a:rPr lang="en-US" dirty="0" smtClean="0"/>
              <a:t>) uses </a:t>
            </a:r>
            <a:r>
              <a:rPr lang="en-US" dirty="0" smtClean="0">
                <a:solidFill>
                  <a:schemeClr val="accent1"/>
                </a:solidFill>
              </a:rPr>
              <a:t>index nodes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inodes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track files and 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8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Distribution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6" y="1057702"/>
            <a:ext cx="8679977" cy="5704764"/>
          </a:xfrm>
        </p:spPr>
        <p:txBody>
          <a:bodyPr/>
          <a:lstStyle/>
          <a:p>
            <a:r>
              <a:rPr lang="en-US" dirty="0" smtClean="0"/>
              <a:t>FAT uses a linked list for all files</a:t>
            </a:r>
          </a:p>
          <a:p>
            <a:pPr lvl="1"/>
            <a:r>
              <a:rPr lang="en-US" dirty="0" smtClean="0"/>
              <a:t>Simple and uniform mechanism</a:t>
            </a:r>
          </a:p>
          <a:p>
            <a:pPr lvl="1"/>
            <a:r>
              <a:rPr lang="en-US" dirty="0" smtClean="0"/>
              <a:t>… but, it is not optimized for short or long files</a:t>
            </a:r>
          </a:p>
          <a:p>
            <a:r>
              <a:rPr lang="en-US" dirty="0" smtClean="0"/>
              <a:t>Question: are short or long files more common?</a:t>
            </a:r>
          </a:p>
          <a:p>
            <a:pPr lvl="1"/>
            <a:r>
              <a:rPr lang="en-US" dirty="0" smtClean="0"/>
              <a:t>Studies over the last 30 years show that short files are much more common</a:t>
            </a:r>
          </a:p>
          <a:p>
            <a:pPr lvl="1"/>
            <a:r>
              <a:rPr lang="en-US" dirty="0" smtClean="0"/>
              <a:t>2KB is the most common file size</a:t>
            </a:r>
          </a:p>
          <a:p>
            <a:pPr lvl="1"/>
            <a:r>
              <a:rPr lang="en-US" dirty="0" smtClean="0"/>
              <a:t>Average file size is 200KB (biased upward by a few very large files)</a:t>
            </a:r>
          </a:p>
          <a:p>
            <a:r>
              <a:rPr lang="en-US" dirty="0" smtClean="0"/>
              <a:t>Key idea: optimize the file system for many small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17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5617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02793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249969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497146" y="551369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755617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002793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1249969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1497146" y="5882189"/>
            <a:ext cx="232012" cy="36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1751905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999081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2246257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2493434" y="551369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1751905" y="5882189"/>
            <a:ext cx="232012" cy="368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1999081" y="588218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2246257" y="588218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2493434" y="5882189"/>
            <a:ext cx="232012" cy="368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2741370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255432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769494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4283556" y="551369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2741370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3255432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3769494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4283556" y="5882189"/>
            <a:ext cx="514062" cy="368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4822642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5336704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5850766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6364828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878890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7397519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7911581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8425643" y="5513699"/>
            <a:ext cx="514062" cy="736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213505" y="5513699"/>
            <a:ext cx="514062" cy="73698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49" name="Rectangular Callout 48"/>
          <p:cNvSpPr/>
          <p:nvPr/>
        </p:nvSpPr>
        <p:spPr>
          <a:xfrm>
            <a:off x="175775" y="158890"/>
            <a:ext cx="5481222" cy="2092991"/>
          </a:xfrm>
          <a:prstGeom prst="wedgeRectCallout">
            <a:avLst>
              <a:gd name="adj1" fmla="val -48045"/>
              <a:gd name="adj2" fmla="val 202898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Super block, storing: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Size and location of bitmaps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and location of </a:t>
            </a:r>
            <a:r>
              <a:rPr lang="en-US" sz="2400" dirty="0" err="1" smtClean="0"/>
              <a:t>inodes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and location of data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Index of root </a:t>
            </a:r>
            <a:r>
              <a:rPr lang="en-US" sz="2400" dirty="0" err="1" smtClean="0"/>
              <a:t>inodes</a:t>
            </a:r>
            <a:endParaRPr lang="en-US" sz="2400" dirty="0"/>
          </a:p>
        </p:txBody>
      </p:sp>
      <p:sp>
        <p:nvSpPr>
          <p:cNvPr id="52" name="Right Brace 51"/>
          <p:cNvSpPr/>
          <p:nvPr/>
        </p:nvSpPr>
        <p:spPr>
          <a:xfrm rot="16200000">
            <a:off x="2059081" y="4801512"/>
            <a:ext cx="391886" cy="940844"/>
          </a:xfrm>
          <a:prstGeom prst="rightBrac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 rot="16200000">
            <a:off x="6682447" y="3209039"/>
            <a:ext cx="391887" cy="4111493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6008045" y="4274349"/>
            <a:ext cx="3054488" cy="550459"/>
          </a:xfrm>
          <a:prstGeom prst="wedgeRectCallout">
            <a:avLst>
              <a:gd name="adj1" fmla="val -21041"/>
              <a:gd name="adj2" fmla="val 74269"/>
            </a:avLst>
          </a:prstGeom>
          <a:solidFill>
            <a:schemeClr val="accent4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blocks (4KB each)</a:t>
            </a:r>
            <a:endParaRPr lang="en-US" sz="2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784602" y="2432711"/>
            <a:ext cx="2528942" cy="951934"/>
          </a:xfrm>
          <a:prstGeom prst="wedgeRectCallout">
            <a:avLst>
              <a:gd name="adj1" fmla="val -30769"/>
              <a:gd name="adj2" fmla="val 214030"/>
            </a:avLst>
          </a:prstGeom>
          <a:solidFill>
            <a:schemeClr val="accent3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Bitmap of free &amp; used data blocks</a:t>
            </a:r>
            <a:endParaRPr lang="en-US" sz="2400" dirty="0"/>
          </a:p>
        </p:txBody>
      </p:sp>
      <p:sp>
        <p:nvSpPr>
          <p:cNvPr id="56" name="Right Brace 55"/>
          <p:cNvSpPr/>
          <p:nvPr/>
        </p:nvSpPr>
        <p:spPr>
          <a:xfrm rot="16200000">
            <a:off x="3577931" y="4303211"/>
            <a:ext cx="391886" cy="1937446"/>
          </a:xfrm>
          <a:prstGeom prst="rightBrac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4540587" y="1914096"/>
            <a:ext cx="4299785" cy="1811743"/>
          </a:xfrm>
          <a:prstGeom prst="wedgeRectCallout">
            <a:avLst>
              <a:gd name="adj1" fmla="val -66646"/>
              <a:gd name="adj2" fmla="val 11965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Table of </a:t>
            </a:r>
            <a:r>
              <a:rPr lang="en-US" sz="2400" dirty="0" err="1" smtClean="0"/>
              <a:t>inodes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err="1" smtClean="0"/>
              <a:t>inode</a:t>
            </a:r>
            <a:r>
              <a:rPr lang="en-US" sz="2400" dirty="0" smtClean="0"/>
              <a:t> is a file/directory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Includes meta-data and lists of associated data blocks</a:t>
            </a:r>
            <a:endParaRPr lang="en-US" sz="2400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053699" y="4805743"/>
            <a:ext cx="384739" cy="925234"/>
          </a:xfrm>
          <a:prstGeom prst="rightBrac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ular Callout 58"/>
          <p:cNvSpPr/>
          <p:nvPr/>
        </p:nvSpPr>
        <p:spPr>
          <a:xfrm>
            <a:off x="987629" y="3588869"/>
            <a:ext cx="2331492" cy="951934"/>
          </a:xfrm>
          <a:prstGeom prst="wedgeRectCallout">
            <a:avLst>
              <a:gd name="adj1" fmla="val -38268"/>
              <a:gd name="adj2" fmla="val 9790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Bitmap of free &amp; used </a:t>
            </a:r>
            <a:r>
              <a:rPr lang="en-US" sz="2400" dirty="0" err="1" smtClean="0"/>
              <a:t>inodes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869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Elbow Connector 97"/>
          <p:cNvCxnSpPr>
            <a:stCxn id="168" idx="0"/>
            <a:endCxn id="113" idx="0"/>
          </p:cNvCxnSpPr>
          <p:nvPr/>
        </p:nvCxnSpPr>
        <p:spPr>
          <a:xfrm rot="16200000" flipH="1">
            <a:off x="4116649" y="4021062"/>
            <a:ext cx="6692" cy="2111782"/>
          </a:xfrm>
          <a:prstGeom prst="bentConnector3">
            <a:avLst>
              <a:gd name="adj1" fmla="val -11369725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06" idx="0"/>
            <a:endCxn id="114" idx="0"/>
          </p:cNvCxnSpPr>
          <p:nvPr/>
        </p:nvCxnSpPr>
        <p:spPr>
          <a:xfrm rot="5400000" flipH="1" flipV="1">
            <a:off x="4632252" y="4022603"/>
            <a:ext cx="12700" cy="2115392"/>
          </a:xfrm>
          <a:prstGeom prst="bentConnector3">
            <a:avLst>
              <a:gd name="adj1" fmla="val 728059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70" idx="0"/>
            <a:endCxn id="115" idx="0"/>
          </p:cNvCxnSpPr>
          <p:nvPr/>
        </p:nvCxnSpPr>
        <p:spPr>
          <a:xfrm rot="16200000" flipH="1">
            <a:off x="5146219" y="4022509"/>
            <a:ext cx="3799" cy="2111781"/>
          </a:xfrm>
          <a:prstGeom prst="bentConnector3">
            <a:avLst>
              <a:gd name="adj1" fmla="val -2793140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08" idx="0"/>
            <a:endCxn id="116" idx="0"/>
          </p:cNvCxnSpPr>
          <p:nvPr/>
        </p:nvCxnSpPr>
        <p:spPr>
          <a:xfrm rot="5400000" flipH="1" flipV="1">
            <a:off x="5660376" y="4022603"/>
            <a:ext cx="12700" cy="2115392"/>
          </a:xfrm>
          <a:prstGeom prst="bentConnector3">
            <a:avLst>
              <a:gd name="adj1" fmla="val 96447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08" idx="0"/>
            <a:endCxn id="117" idx="0"/>
          </p:cNvCxnSpPr>
          <p:nvPr/>
        </p:nvCxnSpPr>
        <p:spPr>
          <a:xfrm rot="5400000" flipH="1" flipV="1">
            <a:off x="5917407" y="3765572"/>
            <a:ext cx="12700" cy="2629454"/>
          </a:xfrm>
          <a:prstGeom prst="bentConnector3">
            <a:avLst>
              <a:gd name="adj1" fmla="val 96447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71" idx="0"/>
            <a:endCxn id="118" idx="0"/>
          </p:cNvCxnSpPr>
          <p:nvPr/>
        </p:nvCxnSpPr>
        <p:spPr>
          <a:xfrm rot="16200000" flipH="1">
            <a:off x="6175998" y="3505535"/>
            <a:ext cx="1446" cy="3148083"/>
          </a:xfrm>
          <a:prstGeom prst="bentConnector3">
            <a:avLst>
              <a:gd name="adj1" fmla="val -8376473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42" y="5079343"/>
            <a:ext cx="606819" cy="7379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pic>
        <p:nvPicPr>
          <p:cNvPr id="35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3" y="790367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02" y="2289217"/>
            <a:ext cx="697717" cy="697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72" y="211058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72" y="1253550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86305" y="1334595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/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54418" y="739620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bin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418764" y="1825157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42962" y="183762"/>
            <a:ext cx="688594" cy="688594"/>
            <a:chOff x="6581088" y="526057"/>
            <a:chExt cx="3251200" cy="3251201"/>
          </a:xfrm>
        </p:grpSpPr>
        <p:pic>
          <p:nvPicPr>
            <p:cNvPr id="44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Elbow Connector 45"/>
          <p:cNvCxnSpPr>
            <a:stCxn id="35" idx="3"/>
            <a:endCxn id="38" idx="1"/>
          </p:cNvCxnSpPr>
          <p:nvPr/>
        </p:nvCxnSpPr>
        <p:spPr>
          <a:xfrm flipV="1">
            <a:off x="743320" y="526047"/>
            <a:ext cx="752752" cy="5793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3"/>
            <a:endCxn id="39" idx="1"/>
          </p:cNvCxnSpPr>
          <p:nvPr/>
        </p:nvCxnSpPr>
        <p:spPr>
          <a:xfrm>
            <a:off x="743320" y="1105356"/>
            <a:ext cx="752752" cy="46318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5" idx="3"/>
            <a:endCxn id="37" idx="1"/>
          </p:cNvCxnSpPr>
          <p:nvPr/>
        </p:nvCxnSpPr>
        <p:spPr>
          <a:xfrm>
            <a:off x="743320" y="1105356"/>
            <a:ext cx="718882" cy="15327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8" idx="3"/>
            <a:endCxn id="44" idx="1"/>
          </p:cNvCxnSpPr>
          <p:nvPr/>
        </p:nvCxnSpPr>
        <p:spPr>
          <a:xfrm>
            <a:off x="2126049" y="526047"/>
            <a:ext cx="716913" cy="20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43" y="1246726"/>
            <a:ext cx="629977" cy="629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859240" y="1764444"/>
            <a:ext cx="60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cbw</a:t>
            </a:r>
            <a:endParaRPr lang="en-US" sz="2000" dirty="0"/>
          </a:p>
        </p:txBody>
      </p:sp>
      <p:cxnSp>
        <p:nvCxnSpPr>
          <p:cNvPr id="53" name="Elbow Connector 52"/>
          <p:cNvCxnSpPr>
            <a:stCxn id="39" idx="3"/>
            <a:endCxn id="51" idx="1"/>
          </p:cNvCxnSpPr>
          <p:nvPr/>
        </p:nvCxnSpPr>
        <p:spPr>
          <a:xfrm flipV="1">
            <a:off x="2126049" y="1561715"/>
            <a:ext cx="723094" cy="6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5822" y="4372413"/>
            <a:ext cx="8300096" cy="1642756"/>
            <a:chOff x="445806" y="3645753"/>
            <a:chExt cx="8300096" cy="1642756"/>
          </a:xfrm>
        </p:grpSpPr>
        <p:sp>
          <p:nvSpPr>
            <p:cNvPr id="88" name="Rectangle 87"/>
            <p:cNvSpPr/>
            <p:nvPr/>
          </p:nvSpPr>
          <p:spPr>
            <a:xfrm>
              <a:off x="445806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2982" y="4353639"/>
              <a:ext cx="232012" cy="3684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40158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87335" y="435363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5806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2982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40158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87335" y="4722129"/>
              <a:ext cx="232012" cy="368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83038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730214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77390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24567" y="435363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83038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30214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77390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24567" y="4722129"/>
              <a:ext cx="232012" cy="368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513447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27509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41571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55633" y="435363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13447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27509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541571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055633" y="4722129"/>
              <a:ext cx="514062" cy="3684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628839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142901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656963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71025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685087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203716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717778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231840" y="4353639"/>
              <a:ext cx="514062" cy="7369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6842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</a:t>
              </a:r>
              <a:endParaRPr lang="en-US" sz="2000" b="1" dirty="0" smtClean="0"/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15447" y="3645753"/>
              <a:ext cx="9525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</a:t>
              </a:r>
            </a:p>
            <a:p>
              <a:pPr algn="ctr"/>
              <a:r>
                <a:rPr lang="en-US" sz="2000" b="1" dirty="0" smtClean="0"/>
                <a:t>Bitmap</a:t>
              </a:r>
              <a:endParaRPr lang="en-US" sz="20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91768" y="3799641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/>
                <a:t>Inodes</a:t>
              </a:r>
              <a:endParaRPr lang="en-US" sz="2000" b="1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75410" y="3799641"/>
              <a:ext cx="1416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Data Blocks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1455742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483875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596993" y="3691721"/>
              <a:ext cx="0" cy="15967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/>
          <p:nvPr/>
        </p:nvSpPr>
        <p:spPr>
          <a:xfrm>
            <a:off x="1781394" y="5076500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4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42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41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3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Pictures\soft-scraps icons\Folde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92" y="5271624"/>
            <a:ext cx="381890" cy="381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8" y="5274393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8082195" y="5269656"/>
            <a:ext cx="385826" cy="385826"/>
            <a:chOff x="6581088" y="526057"/>
            <a:chExt cx="3251200" cy="3251201"/>
          </a:xfrm>
        </p:grpSpPr>
        <p:pic>
          <p:nvPicPr>
            <p:cNvPr id="86" name="Picture 5" descr="D:\Pictures\soft-scraps icons\Document Blank-0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088" y="526057"/>
              <a:ext cx="3251200" cy="32512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D:\Pictures\soft-scraps icons\Gear-0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491" y="1100287"/>
              <a:ext cx="2142393" cy="214239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9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03" y="5274393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D:\Pictures\soft-scraps icons\Document Text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587" y="5274393"/>
            <a:ext cx="376352" cy="376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ular Callout 30"/>
          <p:cNvSpPr/>
          <p:nvPr/>
        </p:nvSpPr>
        <p:spPr>
          <a:xfrm>
            <a:off x="156035" y="6136895"/>
            <a:ext cx="2111372" cy="532263"/>
          </a:xfrm>
          <a:prstGeom prst="wedgeRectCallout">
            <a:avLst>
              <a:gd name="adj1" fmla="val -32899"/>
              <a:gd name="adj2" fmla="val -96658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Root </a:t>
            </a:r>
            <a:r>
              <a:rPr lang="en-US" sz="2400" dirty="0" err="1" smtClean="0"/>
              <a:t>inode</a:t>
            </a:r>
            <a:r>
              <a:rPr lang="en-US" sz="2400" dirty="0" smtClean="0"/>
              <a:t> = </a:t>
            </a:r>
            <a:r>
              <a:rPr lang="en-US" sz="2400" dirty="0"/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41827" y="5075960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983236" y="5076500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Rectangle 141"/>
          <p:cNvSpPr/>
          <p:nvPr/>
        </p:nvSpPr>
        <p:spPr>
          <a:xfrm>
            <a:off x="1229118" y="5079891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Rectangle 154"/>
          <p:cNvSpPr/>
          <p:nvPr/>
        </p:nvSpPr>
        <p:spPr>
          <a:xfrm>
            <a:off x="1470527" y="507360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Rectangle 155"/>
          <p:cNvSpPr/>
          <p:nvPr/>
        </p:nvSpPr>
        <p:spPr>
          <a:xfrm>
            <a:off x="741528" y="5441557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Rectangle 156"/>
          <p:cNvSpPr/>
          <p:nvPr/>
        </p:nvSpPr>
        <p:spPr>
          <a:xfrm>
            <a:off x="982937" y="5435273"/>
            <a:ext cx="232012" cy="3684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Rectangle 157"/>
          <p:cNvSpPr/>
          <p:nvPr/>
        </p:nvSpPr>
        <p:spPr>
          <a:xfrm>
            <a:off x="2021746" y="5073607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Rectangle 158"/>
          <p:cNvSpPr/>
          <p:nvPr/>
        </p:nvSpPr>
        <p:spPr>
          <a:xfrm>
            <a:off x="2265890" y="5078853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Rectangle 162"/>
          <p:cNvSpPr/>
          <p:nvPr/>
        </p:nvSpPr>
        <p:spPr>
          <a:xfrm>
            <a:off x="2506242" y="5075960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Rectangle 163"/>
          <p:cNvSpPr/>
          <p:nvPr/>
        </p:nvSpPr>
        <p:spPr>
          <a:xfrm>
            <a:off x="1775328" y="544105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Rectangle 164"/>
          <p:cNvSpPr/>
          <p:nvPr/>
        </p:nvSpPr>
        <p:spPr>
          <a:xfrm>
            <a:off x="2015680" y="5438166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6" name="Rectangle 165"/>
          <p:cNvSpPr/>
          <p:nvPr/>
        </p:nvSpPr>
        <p:spPr>
          <a:xfrm>
            <a:off x="2259824" y="5436588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7" name="Rectangle 166"/>
          <p:cNvSpPr/>
          <p:nvPr/>
        </p:nvSpPr>
        <p:spPr>
          <a:xfrm>
            <a:off x="2500176" y="5440519"/>
            <a:ext cx="232012" cy="3684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8" name="Rectangle 167"/>
          <p:cNvSpPr/>
          <p:nvPr/>
        </p:nvSpPr>
        <p:spPr>
          <a:xfrm>
            <a:off x="2807073" y="5073607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9" name="Rectangle 168"/>
          <p:cNvSpPr/>
          <p:nvPr/>
        </p:nvSpPr>
        <p:spPr>
          <a:xfrm>
            <a:off x="3317524" y="5075960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0" name="Rectangle 169"/>
          <p:cNvSpPr/>
          <p:nvPr/>
        </p:nvSpPr>
        <p:spPr>
          <a:xfrm>
            <a:off x="3835198" y="5076500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1" name="Rectangle 170"/>
          <p:cNvSpPr/>
          <p:nvPr/>
        </p:nvSpPr>
        <p:spPr>
          <a:xfrm>
            <a:off x="4345649" y="5078853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2" name="Rectangle 171"/>
          <p:cNvSpPr/>
          <p:nvPr/>
        </p:nvSpPr>
        <p:spPr>
          <a:xfrm>
            <a:off x="2803638" y="5438166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3" name="Rectangle 172"/>
          <p:cNvSpPr/>
          <p:nvPr/>
        </p:nvSpPr>
        <p:spPr>
          <a:xfrm>
            <a:off x="3314089" y="5440519"/>
            <a:ext cx="514062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1" name="Rectangular Callout 130"/>
          <p:cNvSpPr/>
          <p:nvPr/>
        </p:nvSpPr>
        <p:spPr>
          <a:xfrm>
            <a:off x="3583336" y="147923"/>
            <a:ext cx="3404312" cy="3168482"/>
          </a:xfrm>
          <a:prstGeom prst="wedgeRectCallout">
            <a:avLst>
              <a:gd name="adj1" fmla="val 73"/>
              <a:gd name="adj2" fmla="val 108228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Directories are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the list of entries in the directory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47243888"/>
              </p:ext>
            </p:extLst>
          </p:nvPr>
        </p:nvGraphicFramePr>
        <p:xfrm>
          <a:off x="4255394" y="1336947"/>
          <a:ext cx="206019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08"/>
                <a:gridCol w="755587"/>
              </a:tblGrid>
              <a:tr h="33834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initrd.img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9" name="Elbow Connector 178"/>
          <p:cNvCxnSpPr>
            <a:stCxn id="109" idx="2"/>
            <a:endCxn id="121" idx="2"/>
          </p:cNvCxnSpPr>
          <p:nvPr/>
        </p:nvCxnSpPr>
        <p:spPr>
          <a:xfrm rot="16200000" flipH="1">
            <a:off x="5662659" y="3215113"/>
            <a:ext cx="12700" cy="5204331"/>
          </a:xfrm>
          <a:prstGeom prst="bentConnector3">
            <a:avLst>
              <a:gd name="adj1" fmla="val 244478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own Arrow 145"/>
          <p:cNvSpPr/>
          <p:nvPr/>
        </p:nvSpPr>
        <p:spPr>
          <a:xfrm rot="1969089">
            <a:off x="5775332" y="4674621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Elbow Connector 179"/>
          <p:cNvCxnSpPr>
            <a:stCxn id="110" idx="2"/>
            <a:endCxn id="122" idx="2"/>
          </p:cNvCxnSpPr>
          <p:nvPr/>
        </p:nvCxnSpPr>
        <p:spPr>
          <a:xfrm rot="16200000" flipH="1">
            <a:off x="6176721" y="3215113"/>
            <a:ext cx="12700" cy="5204331"/>
          </a:xfrm>
          <a:prstGeom prst="bentConnector3">
            <a:avLst>
              <a:gd name="adj1" fmla="val 3626866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own Arrow 180"/>
          <p:cNvSpPr/>
          <p:nvPr/>
        </p:nvSpPr>
        <p:spPr>
          <a:xfrm rot="1969089">
            <a:off x="6289521" y="4687438"/>
            <a:ext cx="491319" cy="6414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ular Callout 161"/>
          <p:cNvSpPr/>
          <p:nvPr/>
        </p:nvSpPr>
        <p:spPr>
          <a:xfrm>
            <a:off x="4023196" y="1237977"/>
            <a:ext cx="4875690" cy="2041989"/>
          </a:xfrm>
          <a:prstGeom prst="wedgeRectCallout">
            <a:avLst>
              <a:gd name="adj1" fmla="val 16232"/>
              <a:gd name="adj2" fmla="val 7282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 err="1" smtClean="0"/>
              <a:t>inode</a:t>
            </a:r>
            <a:r>
              <a:rPr lang="en-US" sz="2400" dirty="0" smtClean="0"/>
              <a:t> can directly point to 12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also indirectly point to blocks at 1, 2, and 3 levels of depth</a:t>
            </a:r>
          </a:p>
        </p:txBody>
      </p:sp>
    </p:spTree>
    <p:extLst>
      <p:ext uri="{BB962C8B-B14F-4D97-AF65-F5344CB8AC3E}">
        <p14:creationId xmlns="" xmlns:p14="http://schemas.microsoft.com/office/powerpoint/2010/main" val="387718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39" grpId="0" animBg="1"/>
      <p:bldP spid="140" grpId="0" animBg="1"/>
      <p:bldP spid="141" grpId="0" animBg="1"/>
      <p:bldP spid="142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31" grpId="0" animBg="1"/>
      <p:bldP spid="131" grpId="1" animBg="1"/>
      <p:bldP spid="146" grpId="0" animBg="1"/>
      <p:bldP spid="146" grpId="1" animBg="1"/>
      <p:bldP spid="181" grpId="0" animBg="1"/>
      <p:bldP spid="16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ext2 </a:t>
            </a:r>
            <a:r>
              <a:rPr lang="en-US" dirty="0" err="1" smtClean="0"/>
              <a:t>inodes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62138113"/>
              </p:ext>
            </p:extLst>
          </p:nvPr>
        </p:nvGraphicFramePr>
        <p:xfrm>
          <a:off x="606615" y="1056990"/>
          <a:ext cx="800995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81"/>
                <a:gridCol w="1420686"/>
                <a:gridCol w="5153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 (bytes)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is this field for?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Read/write/execute?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ID of the file</a:t>
                      </a:r>
                      <a:r>
                        <a:rPr lang="en-US" sz="2000" baseline="0" dirty="0" smtClean="0"/>
                        <a:t> owner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r>
                        <a:rPr lang="en-US" sz="2000" baseline="0" dirty="0" smtClean="0"/>
                        <a:t> of the file in bytes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access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modification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 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Group</a:t>
                      </a:r>
                      <a:r>
                        <a:rPr lang="en-US" sz="2000" baseline="0" dirty="0" smtClean="0"/>
                        <a:t> ID of the file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links_count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hard links point to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many data blocks are allocated to</a:t>
                      </a:r>
                      <a:r>
                        <a:rPr lang="en-US" sz="2000" baseline="0" dirty="0" smtClean="0"/>
                        <a:t> this file?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flags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File or directory? Plus, other simple flags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r>
                        <a:rPr lang="en-US" sz="2000" baseline="0" dirty="0" smtClean="0"/>
                        <a:t> direct and indirect pointers to data blocks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3678" y="5022376"/>
            <a:ext cx="8052179" cy="4094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3677" y="5816221"/>
            <a:ext cx="8052179" cy="4094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7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2513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Block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5837" y="825689"/>
            <a:ext cx="8679977" cy="1180531"/>
          </a:xfrm>
        </p:spPr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is the root of an unbalanced tree of data blocks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7" idx="3"/>
          </p:cNvCxnSpPr>
          <p:nvPr/>
        </p:nvCxnSpPr>
        <p:spPr>
          <a:xfrm flipH="1">
            <a:off x="641737" y="2091259"/>
            <a:ext cx="3811227" cy="6148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3"/>
          </p:cNvCxnSpPr>
          <p:nvPr/>
        </p:nvCxnSpPr>
        <p:spPr>
          <a:xfrm flipH="1">
            <a:off x="923163" y="2091259"/>
            <a:ext cx="3529801" cy="8718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3"/>
          </p:cNvCxnSpPr>
          <p:nvPr/>
        </p:nvCxnSpPr>
        <p:spPr>
          <a:xfrm flipH="1">
            <a:off x="1226275" y="2091259"/>
            <a:ext cx="3226689" cy="11147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9" idx="0"/>
          </p:cNvCxnSpPr>
          <p:nvPr/>
        </p:nvCxnSpPr>
        <p:spPr>
          <a:xfrm flipH="1">
            <a:off x="2928207" y="2091259"/>
            <a:ext cx="1524757" cy="7567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27" idx="0"/>
          </p:cNvCxnSpPr>
          <p:nvPr/>
        </p:nvCxnSpPr>
        <p:spPr>
          <a:xfrm flipH="1">
            <a:off x="2691154" y="3475802"/>
            <a:ext cx="237053" cy="63940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28" idx="0"/>
          </p:cNvCxnSpPr>
          <p:nvPr/>
        </p:nvCxnSpPr>
        <p:spPr>
          <a:xfrm flipH="1">
            <a:off x="2404496" y="3475802"/>
            <a:ext cx="523711" cy="481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29" idx="0"/>
          </p:cNvCxnSpPr>
          <p:nvPr/>
        </p:nvCxnSpPr>
        <p:spPr>
          <a:xfrm flipH="1">
            <a:off x="2149580" y="3475802"/>
            <a:ext cx="778627" cy="3739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41" idx="0"/>
          </p:cNvCxnSpPr>
          <p:nvPr/>
        </p:nvCxnSpPr>
        <p:spPr>
          <a:xfrm flipH="1">
            <a:off x="3896222" y="4579833"/>
            <a:ext cx="606269" cy="408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39" idx="0"/>
          </p:cNvCxnSpPr>
          <p:nvPr/>
        </p:nvCxnSpPr>
        <p:spPr>
          <a:xfrm>
            <a:off x="4502491" y="4579833"/>
            <a:ext cx="0" cy="6528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2"/>
            <a:endCxn id="40" idx="0"/>
          </p:cNvCxnSpPr>
          <p:nvPr/>
        </p:nvCxnSpPr>
        <p:spPr>
          <a:xfrm flipH="1">
            <a:off x="4174593" y="4579833"/>
            <a:ext cx="327898" cy="5406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2"/>
            <a:endCxn id="26" idx="0"/>
          </p:cNvCxnSpPr>
          <p:nvPr/>
        </p:nvCxnSpPr>
        <p:spPr>
          <a:xfrm>
            <a:off x="4452964" y="3370718"/>
            <a:ext cx="49527" cy="8406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37" idx="0"/>
          </p:cNvCxnSpPr>
          <p:nvPr/>
        </p:nvCxnSpPr>
        <p:spPr>
          <a:xfrm flipH="1">
            <a:off x="4208441" y="3370718"/>
            <a:ext cx="244523" cy="7024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2"/>
            <a:endCxn id="38" idx="0"/>
          </p:cNvCxnSpPr>
          <p:nvPr/>
        </p:nvCxnSpPr>
        <p:spPr>
          <a:xfrm flipH="1">
            <a:off x="3896222" y="3370718"/>
            <a:ext cx="556742" cy="51690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2"/>
            <a:endCxn id="23" idx="0"/>
          </p:cNvCxnSpPr>
          <p:nvPr/>
        </p:nvCxnSpPr>
        <p:spPr>
          <a:xfrm>
            <a:off x="4452964" y="2091259"/>
            <a:ext cx="0" cy="65166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2"/>
            <a:endCxn id="24" idx="0"/>
          </p:cNvCxnSpPr>
          <p:nvPr/>
        </p:nvCxnSpPr>
        <p:spPr>
          <a:xfrm>
            <a:off x="4452964" y="2091259"/>
            <a:ext cx="1394120" cy="518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ular Callout 73"/>
          <p:cNvSpPr/>
          <p:nvPr/>
        </p:nvSpPr>
        <p:spPr>
          <a:xfrm>
            <a:off x="5888994" y="1478685"/>
            <a:ext cx="2407156" cy="488168"/>
          </a:xfrm>
          <a:prstGeom prst="wedgeRectCallout">
            <a:avLst>
              <a:gd name="adj1" fmla="val -82627"/>
              <a:gd name="adj2" fmla="val 19589"/>
            </a:avLst>
          </a:prstGeom>
          <a:solidFill>
            <a:schemeClr val="tx2"/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 total pointers</a:t>
            </a:r>
            <a:endParaRPr lang="en-US" sz="24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107883" y="3458773"/>
            <a:ext cx="1630561" cy="1781411"/>
            <a:chOff x="107883" y="3458773"/>
            <a:chExt cx="1630561" cy="1781411"/>
          </a:xfrm>
        </p:grpSpPr>
        <p:sp>
          <p:nvSpPr>
            <p:cNvPr id="75" name="Right Brace 74"/>
            <p:cNvSpPr/>
            <p:nvPr/>
          </p:nvSpPr>
          <p:spPr>
            <a:xfrm rot="5400000">
              <a:off x="510151" y="3134537"/>
              <a:ext cx="391887" cy="1040359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ular Callout 75"/>
            <p:cNvSpPr/>
            <p:nvPr/>
          </p:nvSpPr>
          <p:spPr>
            <a:xfrm>
              <a:off x="107883" y="4257446"/>
              <a:ext cx="1630561" cy="982738"/>
            </a:xfrm>
            <a:prstGeom prst="wedgeRectCallout">
              <a:avLst>
                <a:gd name="adj1" fmla="val -17198"/>
                <a:gd name="adj2" fmla="val -78493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12 blocks * 4KB = 48KB</a:t>
              </a:r>
              <a:endParaRPr lang="en-US" sz="2400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888994" y="5069791"/>
            <a:ext cx="3148224" cy="1030175"/>
            <a:chOff x="5888994" y="5069791"/>
            <a:chExt cx="3148224" cy="1030175"/>
          </a:xfrm>
        </p:grpSpPr>
        <p:sp>
          <p:nvSpPr>
            <p:cNvPr id="77" name="Right Brace 76"/>
            <p:cNvSpPr/>
            <p:nvPr/>
          </p:nvSpPr>
          <p:spPr>
            <a:xfrm rot="5400000">
              <a:off x="7267162" y="3691623"/>
              <a:ext cx="391887" cy="3148224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ular Callout 77"/>
            <p:cNvSpPr/>
            <p:nvPr/>
          </p:nvSpPr>
          <p:spPr>
            <a:xfrm>
              <a:off x="6041303" y="5546610"/>
              <a:ext cx="2911804" cy="553356"/>
            </a:xfrm>
            <a:prstGeom prst="wedgeRectCallout">
              <a:avLst>
                <a:gd name="adj1" fmla="val -4745"/>
                <a:gd name="adj2" fmla="val -75435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r>
                <a:rPr lang="en-US" sz="2400" baseline="30000" dirty="0" smtClean="0"/>
                <a:t>30</a:t>
              </a:r>
              <a:r>
                <a:rPr lang="en-US" sz="2400" dirty="0" smtClean="0"/>
                <a:t> blocks * 4KB = 4TB</a:t>
              </a:r>
              <a:endParaRPr lang="en-US" sz="2400" dirty="0"/>
            </a:p>
          </p:txBody>
        </p:sp>
      </p:grpSp>
      <p:cxnSp>
        <p:nvCxnSpPr>
          <p:cNvPr id="104" name="Straight Arrow Connector 103"/>
          <p:cNvCxnSpPr>
            <a:stCxn id="19" idx="2"/>
            <a:endCxn id="103" idx="0"/>
          </p:cNvCxnSpPr>
          <p:nvPr/>
        </p:nvCxnSpPr>
        <p:spPr>
          <a:xfrm flipH="1">
            <a:off x="2928206" y="3475802"/>
            <a:ext cx="1" cy="8236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1297645" y="4792786"/>
            <a:ext cx="1902755" cy="1855067"/>
            <a:chOff x="1297645" y="4792786"/>
            <a:chExt cx="1902755" cy="1855067"/>
          </a:xfrm>
        </p:grpSpPr>
        <p:sp>
          <p:nvSpPr>
            <p:cNvPr id="125" name="Right Brace 124"/>
            <p:cNvSpPr/>
            <p:nvPr/>
          </p:nvSpPr>
          <p:spPr>
            <a:xfrm rot="5400000">
              <a:off x="2332422" y="4404306"/>
              <a:ext cx="391887" cy="1168847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ular Callout 125"/>
            <p:cNvSpPr/>
            <p:nvPr/>
          </p:nvSpPr>
          <p:spPr>
            <a:xfrm>
              <a:off x="1297645" y="5665115"/>
              <a:ext cx="1902755" cy="982738"/>
            </a:xfrm>
            <a:prstGeom prst="wedgeRectCallout">
              <a:avLst>
                <a:gd name="adj1" fmla="val -17198"/>
                <a:gd name="adj2" fmla="val -78493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1024 blocks * 4KB = 4MB</a:t>
              </a:r>
              <a:endParaRPr lang="en-US" sz="2400" dirty="0"/>
            </a:p>
          </p:txBody>
        </p:sp>
      </p:grpSp>
      <p:cxnSp>
        <p:nvCxnSpPr>
          <p:cNvPr id="147" name="Straight Arrow Connector 146"/>
          <p:cNvCxnSpPr>
            <a:stCxn id="23" idx="2"/>
            <a:endCxn id="145" idx="0"/>
          </p:cNvCxnSpPr>
          <p:nvPr/>
        </p:nvCxnSpPr>
        <p:spPr>
          <a:xfrm>
            <a:off x="4452964" y="3370718"/>
            <a:ext cx="384541" cy="69639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3" idx="2"/>
            <a:endCxn id="146" idx="0"/>
          </p:cNvCxnSpPr>
          <p:nvPr/>
        </p:nvCxnSpPr>
        <p:spPr>
          <a:xfrm>
            <a:off x="4452964" y="3370718"/>
            <a:ext cx="696618" cy="5129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6" idx="2"/>
          </p:cNvCxnSpPr>
          <p:nvPr/>
        </p:nvCxnSpPr>
        <p:spPr>
          <a:xfrm>
            <a:off x="4502491" y="4579833"/>
            <a:ext cx="335014" cy="724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3690584" y="5823288"/>
            <a:ext cx="5213017" cy="951445"/>
            <a:chOff x="3690584" y="5823288"/>
            <a:chExt cx="5213017" cy="951445"/>
          </a:xfrm>
        </p:grpSpPr>
        <p:sp>
          <p:nvSpPr>
            <p:cNvPr id="166" name="Right Brace 165"/>
            <p:cNvSpPr/>
            <p:nvPr/>
          </p:nvSpPr>
          <p:spPr>
            <a:xfrm rot="5400000">
              <a:off x="4147035" y="5366837"/>
              <a:ext cx="391887" cy="1304789"/>
            </a:xfrm>
            <a:prstGeom prst="rightBrac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ular Callout 166"/>
            <p:cNvSpPr/>
            <p:nvPr/>
          </p:nvSpPr>
          <p:spPr>
            <a:xfrm>
              <a:off x="4591203" y="6215175"/>
              <a:ext cx="4312398" cy="559558"/>
            </a:xfrm>
            <a:prstGeom prst="wedgeRectCallout">
              <a:avLst>
                <a:gd name="adj1" fmla="val -55808"/>
                <a:gd name="adj2" fmla="val -34591"/>
              </a:avLst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1024 * 1024 blocks * 4KB = 4GB</a:t>
              </a:r>
              <a:endParaRPr lang="en-US" sz="2400" dirty="0"/>
            </a:p>
          </p:txBody>
        </p:sp>
      </p:grpSp>
      <p:cxnSp>
        <p:nvCxnSpPr>
          <p:cNvPr id="181" name="Straight Arrow Connector 180"/>
          <p:cNvCxnSpPr>
            <a:stCxn id="24" idx="2"/>
            <a:endCxn id="175" idx="0"/>
          </p:cNvCxnSpPr>
          <p:nvPr/>
        </p:nvCxnSpPr>
        <p:spPr>
          <a:xfrm>
            <a:off x="5847084" y="3237705"/>
            <a:ext cx="320867" cy="4670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24" idx="2"/>
            <a:endCxn id="174" idx="0"/>
          </p:cNvCxnSpPr>
          <p:nvPr/>
        </p:nvCxnSpPr>
        <p:spPr>
          <a:xfrm>
            <a:off x="5847084" y="3237705"/>
            <a:ext cx="655881" cy="3227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4" idx="2"/>
            <a:endCxn id="172" idx="0"/>
          </p:cNvCxnSpPr>
          <p:nvPr/>
        </p:nvCxnSpPr>
        <p:spPr>
          <a:xfrm>
            <a:off x="5847084" y="3237705"/>
            <a:ext cx="967958" cy="13933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2" idx="2"/>
            <a:endCxn id="176" idx="1"/>
          </p:cNvCxnSpPr>
          <p:nvPr/>
        </p:nvCxnSpPr>
        <p:spPr>
          <a:xfrm>
            <a:off x="6815042" y="3745531"/>
            <a:ext cx="476526" cy="49321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2" idx="2"/>
            <a:endCxn id="173" idx="1"/>
          </p:cNvCxnSpPr>
          <p:nvPr/>
        </p:nvCxnSpPr>
        <p:spPr>
          <a:xfrm>
            <a:off x="6815042" y="3745531"/>
            <a:ext cx="776192" cy="27485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2" idx="2"/>
            <a:endCxn id="171" idx="1"/>
          </p:cNvCxnSpPr>
          <p:nvPr/>
        </p:nvCxnSpPr>
        <p:spPr>
          <a:xfrm>
            <a:off x="6815042" y="3745531"/>
            <a:ext cx="1078122" cy="546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1" idx="2"/>
            <a:endCxn id="180" idx="1"/>
          </p:cNvCxnSpPr>
          <p:nvPr/>
        </p:nvCxnSpPr>
        <p:spPr>
          <a:xfrm flipH="1">
            <a:off x="8060446" y="3984464"/>
            <a:ext cx="38355" cy="10336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1" idx="2"/>
            <a:endCxn id="179" idx="1"/>
          </p:cNvCxnSpPr>
          <p:nvPr/>
        </p:nvCxnSpPr>
        <p:spPr>
          <a:xfrm>
            <a:off x="8098801" y="3984464"/>
            <a:ext cx="167282" cy="7824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1" idx="2"/>
            <a:endCxn id="177" idx="1"/>
          </p:cNvCxnSpPr>
          <p:nvPr/>
        </p:nvCxnSpPr>
        <p:spPr>
          <a:xfrm>
            <a:off x="8098801" y="3984464"/>
            <a:ext cx="372919" cy="52225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71" idx="2"/>
            <a:endCxn id="178" idx="1"/>
          </p:cNvCxnSpPr>
          <p:nvPr/>
        </p:nvCxnSpPr>
        <p:spPr>
          <a:xfrm>
            <a:off x="8098801" y="3984464"/>
            <a:ext cx="578556" cy="2728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10554" y="1722769"/>
            <a:ext cx="1084820" cy="36849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inode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478047" y="2848005"/>
            <a:ext cx="900319" cy="6277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Indirect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02804" y="2742921"/>
            <a:ext cx="900319" cy="6277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Indirect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96924" y="2609908"/>
            <a:ext cx="900319" cy="6277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 Indirect</a:t>
            </a:r>
            <a:endParaRPr lang="en-US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230463" y="2521857"/>
            <a:ext cx="995812" cy="868438"/>
            <a:chOff x="230463" y="2521857"/>
            <a:chExt cx="995812" cy="868438"/>
          </a:xfrm>
        </p:grpSpPr>
        <p:sp>
          <p:nvSpPr>
            <p:cNvPr id="7" name="Rectangle 6"/>
            <p:cNvSpPr/>
            <p:nvPr/>
          </p:nvSpPr>
          <p:spPr>
            <a:xfrm>
              <a:off x="230463" y="2521857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1889" y="2778826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5001" y="3021805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943943" y="3849726"/>
            <a:ext cx="1189900" cy="818216"/>
            <a:chOff x="1943943" y="3849726"/>
            <a:chExt cx="1189900" cy="818216"/>
          </a:xfrm>
        </p:grpSpPr>
        <p:sp>
          <p:nvSpPr>
            <p:cNvPr id="29" name="Rectangle 28"/>
            <p:cNvSpPr/>
            <p:nvPr/>
          </p:nvSpPr>
          <p:spPr>
            <a:xfrm>
              <a:off x="1943943" y="3849726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98859" y="3957309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85517" y="4115207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22569" y="4299452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690585" y="3883673"/>
            <a:ext cx="1664634" cy="696160"/>
            <a:chOff x="3690585" y="3883673"/>
            <a:chExt cx="1664634" cy="696160"/>
          </a:xfrm>
        </p:grpSpPr>
        <p:sp>
          <p:nvSpPr>
            <p:cNvPr id="38" name="Rectangle 37"/>
            <p:cNvSpPr/>
            <p:nvPr/>
          </p:nvSpPr>
          <p:spPr>
            <a:xfrm>
              <a:off x="3690585" y="3887627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943945" y="3883673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02804" y="4073201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631868" y="4067108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96854" y="4211343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90585" y="4988729"/>
            <a:ext cx="1345384" cy="736980"/>
            <a:chOff x="3690585" y="4988729"/>
            <a:chExt cx="1345384" cy="736980"/>
          </a:xfrm>
        </p:grpSpPr>
        <p:sp>
          <p:nvSpPr>
            <p:cNvPr id="41" name="Rectangle 40"/>
            <p:cNvSpPr/>
            <p:nvPr/>
          </p:nvSpPr>
          <p:spPr>
            <a:xfrm>
              <a:off x="3690585" y="4988729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68956" y="5120484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6854" y="5232705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624695" y="5357219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62314" y="3377041"/>
            <a:ext cx="1058365" cy="696160"/>
            <a:chOff x="5962314" y="3377041"/>
            <a:chExt cx="1058365" cy="696160"/>
          </a:xfrm>
        </p:grpSpPr>
        <p:sp>
          <p:nvSpPr>
            <p:cNvPr id="172" name="Rectangle 171"/>
            <p:cNvSpPr/>
            <p:nvPr/>
          </p:nvSpPr>
          <p:spPr>
            <a:xfrm>
              <a:off x="6609405" y="3377041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297328" y="3560476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62314" y="3704711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7291568" y="3615974"/>
            <a:ext cx="1012870" cy="807021"/>
            <a:chOff x="7291568" y="3615974"/>
            <a:chExt cx="1012870" cy="807021"/>
          </a:xfrm>
        </p:grpSpPr>
        <p:sp>
          <p:nvSpPr>
            <p:cNvPr id="171" name="Rectangle 170"/>
            <p:cNvSpPr/>
            <p:nvPr/>
          </p:nvSpPr>
          <p:spPr>
            <a:xfrm>
              <a:off x="7893164" y="3615974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591234" y="3836140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291568" y="4054505"/>
              <a:ext cx="411274" cy="36849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8060446" y="4073030"/>
            <a:ext cx="1028185" cy="1129357"/>
            <a:chOff x="8060446" y="4073030"/>
            <a:chExt cx="1028185" cy="1129357"/>
          </a:xfrm>
        </p:grpSpPr>
        <p:sp>
          <p:nvSpPr>
            <p:cNvPr id="178" name="Rectangle 177"/>
            <p:cNvSpPr/>
            <p:nvPr/>
          </p:nvSpPr>
          <p:spPr>
            <a:xfrm>
              <a:off x="8677357" y="4073030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471720" y="4322475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266083" y="4582680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060446" y="4833897"/>
              <a:ext cx="411274" cy="368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-25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9159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 for file systems with many small files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can directly point to 48KB of data</a:t>
            </a:r>
          </a:p>
          <a:p>
            <a:pPr lvl="1"/>
            <a:r>
              <a:rPr lang="en-US" dirty="0"/>
              <a:t>Only one layer of indirection needed for 4MB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Faster file access</a:t>
            </a:r>
          </a:p>
          <a:p>
            <a:pPr lvl="1"/>
            <a:r>
              <a:rPr lang="en-US" dirty="0"/>
              <a:t>Greater meta-data locality </a:t>
            </a:r>
            <a:r>
              <a:rPr lang="en-US" dirty="0">
                <a:sym typeface="Wingdings" panose="05000000000000000000" pitchFamily="2" charset="2"/>
              </a:rPr>
              <a:t> less random seeking</a:t>
            </a:r>
            <a:endParaRPr lang="en-US" dirty="0"/>
          </a:p>
          <a:p>
            <a:pPr lvl="1"/>
            <a:r>
              <a:rPr lang="en-US" dirty="0" smtClean="0"/>
              <a:t>No need to traverse long, chained FAT entries</a:t>
            </a:r>
          </a:p>
          <a:p>
            <a:r>
              <a:rPr lang="en-US" dirty="0" smtClean="0"/>
              <a:t>Easier free space management</a:t>
            </a:r>
          </a:p>
          <a:p>
            <a:pPr lvl="1"/>
            <a:r>
              <a:rPr lang="en-US" dirty="0" smtClean="0"/>
              <a:t>Bitmaps can be cached in memory for fast access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 smtClean="0"/>
              <a:t> and data space handled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58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1810"/>
          </a:xfrm>
        </p:spPr>
        <p:txBody>
          <a:bodyPr/>
          <a:lstStyle/>
          <a:p>
            <a:r>
              <a:rPr lang="en-US" dirty="0" smtClean="0"/>
              <a:t>File Reading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81900100"/>
              </p:ext>
            </p:extLst>
          </p:nvPr>
        </p:nvGraphicFramePr>
        <p:xfrm>
          <a:off x="647558" y="1160060"/>
          <a:ext cx="802068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218"/>
                <a:gridCol w="657987"/>
                <a:gridCol w="771843"/>
                <a:gridCol w="656146"/>
                <a:gridCol w="656146"/>
                <a:gridCol w="718566"/>
                <a:gridCol w="656146"/>
                <a:gridCol w="656146"/>
                <a:gridCol w="798830"/>
                <a:gridCol w="798830"/>
                <a:gridCol w="7988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inode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open(“/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/file”)</a:t>
                      </a:r>
                      <a:endParaRPr lang="en-US" dirty="0"/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794" y="771810"/>
            <a:ext cx="105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Bitmaps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75630" y="771810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inodes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69102" y="771810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 Blocks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1712794" y="3234519"/>
            <a:ext cx="2113127" cy="1337481"/>
          </a:xfrm>
          <a:prstGeom prst="wedgeRectCallout">
            <a:avLst>
              <a:gd name="adj1" fmla="val 67371"/>
              <a:gd name="adj2" fmla="val 3346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last accessed time of the file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1675377"/>
            <a:ext cx="461665" cy="4915667"/>
            <a:chOff x="0" y="1675377"/>
            <a:chExt cx="461665" cy="491566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57200" y="1675377"/>
              <a:ext cx="0" cy="49156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-171682" y="3672426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300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901" y="280491"/>
            <a:ext cx="1869743" cy="33164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File Create and Write Example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01847159"/>
              </p:ext>
            </p:extLst>
          </p:nvPr>
        </p:nvGraphicFramePr>
        <p:xfrm>
          <a:off x="2173558" y="668741"/>
          <a:ext cx="6608447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218"/>
                <a:gridCol w="718566"/>
                <a:gridCol w="771843"/>
                <a:gridCol w="656146"/>
                <a:gridCol w="718566"/>
                <a:gridCol w="718566"/>
                <a:gridCol w="656146"/>
                <a:gridCol w="718566"/>
                <a:gridCol w="7988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inode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file[0]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open(“/</a:t>
                      </a:r>
                      <a:r>
                        <a:rPr lang="en-US" dirty="0" err="1" smtClean="0"/>
                        <a:t>tmp</a:t>
                      </a:r>
                      <a:r>
                        <a:rPr lang="en-US" dirty="0" smtClean="0"/>
                        <a:t>/file”)</a:t>
                      </a:r>
                      <a:endParaRPr lang="en-US" dirty="0"/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write()</a:t>
                      </a:r>
                    </a:p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794" y="280491"/>
            <a:ext cx="105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Bitmaps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1630" y="280491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inodes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6487" y="280491"/>
            <a:ext cx="141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Data Blocks</a:t>
            </a:r>
            <a:endParaRPr lang="en-US" sz="20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2709137" y="3113980"/>
            <a:ext cx="2113127" cy="1337481"/>
          </a:xfrm>
          <a:prstGeom prst="wedgeRectCallout">
            <a:avLst>
              <a:gd name="adj1" fmla="val 67371"/>
              <a:gd name="adj2" fmla="val 3346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the modified time of the directory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53393" y="1080097"/>
            <a:ext cx="461665" cy="5161143"/>
            <a:chOff x="42958" y="1675377"/>
            <a:chExt cx="461665" cy="491566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57200" y="1675377"/>
              <a:ext cx="0" cy="49156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-128724" y="4797877"/>
              <a:ext cx="805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951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71655</TotalTime>
  <Words>11212</Words>
  <Application>Microsoft Office PowerPoint</Application>
  <PresentationFormat>全屏显示(4:3)</PresentationFormat>
  <Paragraphs>2496</Paragraphs>
  <Slides>166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166</vt:i4>
      </vt:variant>
    </vt:vector>
  </HeadingPairs>
  <TitlesOfParts>
    <vt:vector size="167" baseType="lpstr">
      <vt:lpstr>Office Theme</vt:lpstr>
      <vt:lpstr>Linux Kernel</vt:lpstr>
      <vt:lpstr>A Multi-Platter Disk</vt:lpstr>
      <vt:lpstr>Types of Delay With Disks</vt:lpstr>
      <vt:lpstr>How To Calculate Transfer Time</vt:lpstr>
      <vt:lpstr>Sequential vs. Random Access</vt:lpstr>
      <vt:lpstr>Caching</vt:lpstr>
      <vt:lpstr>Disk Scheduling</vt:lpstr>
      <vt:lpstr>FCFS Scheduling</vt:lpstr>
      <vt:lpstr>SSTF Scheduling</vt:lpstr>
      <vt:lpstr>SCAN Example</vt:lpstr>
      <vt:lpstr>C-SCAN Example</vt:lpstr>
      <vt:lpstr>C-LOOK Example</vt:lpstr>
      <vt:lpstr>Implementing Disk Scheduling</vt:lpstr>
      <vt:lpstr>Solid State Drives</vt:lpstr>
      <vt:lpstr>Advantages of SSDs</vt:lpstr>
      <vt:lpstr>幻灯片 16</vt:lpstr>
      <vt:lpstr>Challenges with Flash</vt:lpstr>
      <vt:lpstr>Write Amplification</vt:lpstr>
      <vt:lpstr>Garbage Collection</vt:lpstr>
      <vt:lpstr>The Ambiguity of Delete</vt:lpstr>
      <vt:lpstr>Delete Example</vt:lpstr>
      <vt:lpstr>Designing the File System: Access Patterns</vt:lpstr>
      <vt:lpstr>Designing the File System: Usage Patterns</vt:lpstr>
      <vt:lpstr>文件数据组织与管理</vt:lpstr>
      <vt:lpstr>How do we actually access files?</vt:lpstr>
      <vt:lpstr>Directories</vt:lpstr>
      <vt:lpstr>Directory Structure</vt:lpstr>
      <vt:lpstr>Directory Structure (Con’t)</vt:lpstr>
      <vt:lpstr>In-Memory File System Structures</vt:lpstr>
      <vt:lpstr>In-Memory File System Structures</vt:lpstr>
      <vt:lpstr>File System Caching</vt:lpstr>
      <vt:lpstr>File System Caching (con’t)</vt:lpstr>
      <vt:lpstr>File System Caching (con’t)</vt:lpstr>
      <vt:lpstr>The Linux Page Cache</vt:lpstr>
      <vt:lpstr>How to make file system durable?</vt:lpstr>
      <vt:lpstr>File Storage in Google</vt:lpstr>
      <vt:lpstr>Virtual Filesystem Switch (VFS)</vt:lpstr>
      <vt:lpstr>VFS Common File Model</vt:lpstr>
      <vt:lpstr>Linux VFS</vt:lpstr>
      <vt:lpstr>File System Types</vt:lpstr>
      <vt:lpstr>Linux File System Model</vt:lpstr>
      <vt:lpstr>VFS System Calls</vt:lpstr>
      <vt:lpstr>VFS System Calls (cont.)</vt:lpstr>
      <vt:lpstr>VFS-related Task Fields</vt:lpstr>
      <vt:lpstr>Big Four Data Structures</vt:lpstr>
      <vt:lpstr>Two More Data Structures</vt:lpstr>
      <vt:lpstr>Data Structure Relationships</vt:lpstr>
      <vt:lpstr>Sharing Data Structures</vt:lpstr>
      <vt:lpstr>Superblock</vt:lpstr>
      <vt:lpstr>Superblock Operations</vt:lpstr>
      <vt:lpstr>Inode</vt:lpstr>
      <vt:lpstr>File Links</vt:lpstr>
      <vt:lpstr>Inode Fields</vt:lpstr>
      <vt:lpstr>Inode Operations</vt:lpstr>
      <vt:lpstr>(Open) File Object</vt:lpstr>
      <vt:lpstr>File Object Fields</vt:lpstr>
      <vt:lpstr>File Object Operations</vt:lpstr>
      <vt:lpstr>Dentry</vt:lpstr>
      <vt:lpstr>Dentry (continued)</vt:lpstr>
      <vt:lpstr>Dentry Cache</vt:lpstr>
      <vt:lpstr>Dentry Cache (continued)</vt:lpstr>
      <vt:lpstr>Process-related Files</vt:lpstr>
      <vt:lpstr>Filesystem Types</vt:lpstr>
      <vt:lpstr>Registering a Filesystem Type</vt:lpstr>
      <vt:lpstr>Data Structure Relationships (2)</vt:lpstr>
      <vt:lpstr>Ext2</vt:lpstr>
      <vt:lpstr>幻灯片 67</vt:lpstr>
      <vt:lpstr>Block Addressing in Ext2</vt:lpstr>
      <vt:lpstr>Ext2 Directory Structure</vt:lpstr>
      <vt:lpstr>Building the Root File System</vt:lpstr>
      <vt:lpstr>The Master Boot Record</vt:lpstr>
      <vt:lpstr>Extended Partitions</vt:lpstr>
      <vt:lpstr>Types of Root File Systems</vt:lpstr>
      <vt:lpstr>Mounting a File System</vt:lpstr>
      <vt:lpstr>Virtual File System Interface</vt:lpstr>
      <vt:lpstr>VFS Flowchart</vt:lpstr>
      <vt:lpstr>Mount isn’t Just for Bootup</vt:lpstr>
      <vt:lpstr>幻灯片 78</vt:lpstr>
      <vt:lpstr>Status Check</vt:lpstr>
      <vt:lpstr>The Directory Tree</vt:lpstr>
      <vt:lpstr>Absolute and Relative Paths</vt:lpstr>
      <vt:lpstr>Files</vt:lpstr>
      <vt:lpstr>File Extensions</vt:lpstr>
      <vt:lpstr>More File Meta-Data</vt:lpstr>
      <vt:lpstr>Mapping Files to Blocks</vt:lpstr>
      <vt:lpstr>Directories</vt:lpstr>
      <vt:lpstr>More on Directories</vt:lpstr>
      <vt:lpstr>Example Directory File</vt:lpstr>
      <vt:lpstr>Directory File Implementation</vt:lpstr>
      <vt:lpstr>幻灯片 90</vt:lpstr>
      <vt:lpstr>Status Check</vt:lpstr>
      <vt:lpstr>Size Distribution of Files</vt:lpstr>
      <vt:lpstr>幻灯片 93</vt:lpstr>
      <vt:lpstr>幻灯片 94</vt:lpstr>
      <vt:lpstr>ext2 inodes</vt:lpstr>
      <vt:lpstr>inode Block Pointers</vt:lpstr>
      <vt:lpstr>Advantages of inodes</vt:lpstr>
      <vt:lpstr>File Reading Example</vt:lpstr>
      <vt:lpstr>File Create and Write Example</vt:lpstr>
      <vt:lpstr>ext2 inodes, Again</vt:lpstr>
      <vt:lpstr>Hard Link Example</vt:lpstr>
      <vt:lpstr>Hard Link Details</vt:lpstr>
      <vt:lpstr>Soft Links</vt:lpstr>
      <vt:lpstr>Soft Link Example</vt:lpstr>
      <vt:lpstr>ext: The Good and the Bad</vt:lpstr>
      <vt:lpstr>幻灯片 106</vt:lpstr>
      <vt:lpstr>Status Check</vt:lpstr>
      <vt:lpstr>Fast File System (FFS)</vt:lpstr>
      <vt:lpstr>Block Groups</vt:lpstr>
      <vt:lpstr>Allocation Policy</vt:lpstr>
      <vt:lpstr>ext2: The Good and the Bad</vt:lpstr>
      <vt:lpstr>幻灯片 112</vt:lpstr>
      <vt:lpstr>Status Check</vt:lpstr>
      <vt:lpstr>Maintaining Consistency</vt:lpstr>
      <vt:lpstr>File Append Example</vt:lpstr>
      <vt:lpstr>幻灯片 116</vt:lpstr>
      <vt:lpstr>幻灯片 117</vt:lpstr>
      <vt:lpstr>The Crash Consistency Problem</vt:lpstr>
      <vt:lpstr>Approach 1: File System Checker</vt:lpstr>
      <vt:lpstr>fsck Tasks</vt:lpstr>
      <vt:lpstr>fsck: the Good and the Bad</vt:lpstr>
      <vt:lpstr>Approach 2: Journaling</vt:lpstr>
      <vt:lpstr>Write-Ahead Log</vt:lpstr>
      <vt:lpstr>Data Journaling Example</vt:lpstr>
      <vt:lpstr>Commits and Checkpoints</vt:lpstr>
      <vt:lpstr>Journal Implementation</vt:lpstr>
      <vt:lpstr>Data Journaling Timeline</vt:lpstr>
      <vt:lpstr>Crash Recovery (1)</vt:lpstr>
      <vt:lpstr>Crash Recovery (2)</vt:lpstr>
      <vt:lpstr>Corrupted Transactions</vt:lpstr>
      <vt:lpstr>Journaling: The Good and the Bad</vt:lpstr>
      <vt:lpstr>Making Journaling Faster</vt:lpstr>
      <vt:lpstr>Meta-Data Journaling</vt:lpstr>
      <vt:lpstr>Meta-Journaling Timeline</vt:lpstr>
      <vt:lpstr>Crash Recovery Redux (1)</vt:lpstr>
      <vt:lpstr>Crash Recovery Redux (2)</vt:lpstr>
      <vt:lpstr>Delete and Block Reuse</vt:lpstr>
      <vt:lpstr>The Trouble With Delete</vt:lpstr>
      <vt:lpstr>Handling Delete</vt:lpstr>
      <vt:lpstr>Journaling Wrap-Up</vt:lpstr>
      <vt:lpstr>幻灯片 141</vt:lpstr>
      <vt:lpstr>Status Check</vt:lpstr>
      <vt:lpstr>Revisiting inodes</vt:lpstr>
      <vt:lpstr>From Pointers to Extents</vt:lpstr>
      <vt:lpstr>Implementing Extents</vt:lpstr>
      <vt:lpstr>Revisiting Directories</vt:lpstr>
      <vt:lpstr>From Lists to B-Trees</vt:lpstr>
      <vt:lpstr>Example B-Tree</vt:lpstr>
      <vt:lpstr>ext4: The Good and the Bad</vt:lpstr>
      <vt:lpstr>幻灯片 150</vt:lpstr>
      <vt:lpstr>Status Check</vt:lpstr>
      <vt:lpstr>Reevaluating Disk Performance</vt:lpstr>
      <vt:lpstr>Log-structured File System</vt:lpstr>
      <vt:lpstr>Treating the Disk as a Log</vt:lpstr>
      <vt:lpstr>Buffering Writes</vt:lpstr>
      <vt:lpstr>How to Find inodes</vt:lpstr>
      <vt:lpstr>inode Maps</vt:lpstr>
      <vt:lpstr>The Checkpoint Region</vt:lpstr>
      <vt:lpstr>How to Read a File in LFS</vt:lpstr>
      <vt:lpstr>Directories in LFS</vt:lpstr>
      <vt:lpstr>Garbage</vt:lpstr>
      <vt:lpstr>Garbage Collection in LFS</vt:lpstr>
      <vt:lpstr>An Idea Whose Time Has Come</vt:lpstr>
      <vt:lpstr>File Systems for SSDs</vt:lpstr>
      <vt:lpstr>Copy-on-write</vt:lpstr>
      <vt:lpstr>Versioning File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duan</cp:lastModifiedBy>
  <cp:revision>1247</cp:revision>
  <cp:lastPrinted>2012-08-22T04:00:45Z</cp:lastPrinted>
  <dcterms:created xsi:type="dcterms:W3CDTF">2012-01-03T02:22:46Z</dcterms:created>
  <dcterms:modified xsi:type="dcterms:W3CDTF">2016-03-15T07:52:36Z</dcterms:modified>
</cp:coreProperties>
</file>