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71" r:id="rId4"/>
    <p:sldId id="273" r:id="rId5"/>
    <p:sldId id="272" r:id="rId6"/>
    <p:sldId id="274" r:id="rId7"/>
    <p:sldId id="278" r:id="rId8"/>
    <p:sldId id="277" r:id="rId9"/>
    <p:sldId id="258" r:id="rId10"/>
    <p:sldId id="279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0" r:id="rId19"/>
  </p:sldIdLst>
  <p:sldSz cx="9144000" cy="5143500" type="screen16x9"/>
  <p:notesSz cx="9144000" cy="6858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358" autoAdjust="0"/>
  </p:normalViewPr>
  <p:slideViewPr>
    <p:cSldViewPr snapToGrid="0" snapToObjects="1" showGuides="1">
      <p:cViewPr>
        <p:scale>
          <a:sx n="100" d="100"/>
          <a:sy n="100" d="100"/>
        </p:scale>
        <p:origin x="-1240" y="-816"/>
      </p:cViewPr>
      <p:guideLst>
        <p:guide orient="horz" pos="262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F907C-C56E-744A-8E9D-9FD197B30FCE}" type="datetimeFigureOut">
              <a:rPr lang="es-ES" smtClean="0"/>
              <a:t>29/08/20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8C4BC-D0AC-E54A-8DB8-C5CF7F12FD4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52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DC557-A5BA-4A30-B84C-0C40E041459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590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Edges have</a:t>
            </a:r>
            <a:r>
              <a:rPr lang="en-US" baseline="0" dirty="0" smtClean="0"/>
              <a:t> information such as </a:t>
            </a:r>
            <a:r>
              <a:rPr lang="en-US" dirty="0" smtClean="0"/>
              <a:t>distance and angle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DC557-A5BA-4A30-B84C-0C40E041459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47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fld id="{E9621558-8AAA-5743-998C-E8C715802E0B}" type="slidenum">
              <a:rPr lang="en-GB" sz="1200" b="0">
                <a:latin typeface="Times New Roman" charset="0"/>
              </a:rPr>
              <a:pPr/>
              <a:t>16</a:t>
            </a:fld>
            <a:endParaRPr lang="en-GB" sz="12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fld id="{E9621558-8AAA-5743-998C-E8C715802E0B}" type="slidenum">
              <a:rPr lang="en-GB" sz="1200" b="0">
                <a:latin typeface="Times New Roman" charset="0"/>
              </a:rPr>
              <a:pPr/>
              <a:t>17</a:t>
            </a:fld>
            <a:endParaRPr lang="en-GB" sz="12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2F6931-B2FC-4379-9DB2-BC1BF6187AB4}" type="slidenum">
              <a:rPr lang="en-GB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GB" altLang="en-US" smtClean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22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207A-DDC4-7846-AAEA-BDB9FE43657C}" type="datetimeFigureOut">
              <a:rPr lang="es-ES" smtClean="0"/>
              <a:t>29/08/20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BA46-A3E6-A543-8E2B-4227205ED0D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98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207A-DDC4-7846-AAEA-BDB9FE43657C}" type="datetimeFigureOut">
              <a:rPr lang="es-ES" smtClean="0"/>
              <a:t>29/08/20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BA46-A3E6-A543-8E2B-4227205ED0D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42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207A-DDC4-7846-AAEA-BDB9FE43657C}" type="datetimeFigureOut">
              <a:rPr lang="es-ES" smtClean="0"/>
              <a:t>29/08/20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BA46-A3E6-A543-8E2B-4227205ED0D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2541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-75114"/>
            <a:ext cx="9151807" cy="369866"/>
            <a:chOff x="0" y="-100152"/>
            <a:chExt cx="12202409" cy="493154"/>
          </a:xfrm>
        </p:grpSpPr>
        <p:pic>
          <p:nvPicPr>
            <p:cNvPr id="10" name="Picture 12" descr="Black1024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00152"/>
              <a:ext cx="8767187" cy="493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Black1024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5222" y="-100152"/>
              <a:ext cx="8767187" cy="493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B430-D026-417F-B294-BC837E46BA10}" type="datetimeFigureOut">
              <a:rPr lang="en-GB" smtClean="0"/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46886-6A6B-42B2-9A0C-658FB5BFA6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1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207A-DDC4-7846-AAEA-BDB9FE43657C}" type="datetimeFigureOut">
              <a:rPr lang="es-ES" smtClean="0"/>
              <a:t>29/08/20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BA46-A3E6-A543-8E2B-4227205ED0D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86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207A-DDC4-7846-AAEA-BDB9FE43657C}" type="datetimeFigureOut">
              <a:rPr lang="es-ES" smtClean="0"/>
              <a:t>29/08/20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BA46-A3E6-A543-8E2B-4227205ED0D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641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207A-DDC4-7846-AAEA-BDB9FE43657C}" type="datetimeFigureOut">
              <a:rPr lang="es-ES" smtClean="0"/>
              <a:t>29/08/20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BA46-A3E6-A543-8E2B-4227205ED0D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43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207A-DDC4-7846-AAEA-BDB9FE43657C}" type="datetimeFigureOut">
              <a:rPr lang="es-ES" smtClean="0"/>
              <a:t>29/08/20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BA46-A3E6-A543-8E2B-4227205ED0D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80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207A-DDC4-7846-AAEA-BDB9FE43657C}" type="datetimeFigureOut">
              <a:rPr lang="es-ES" smtClean="0"/>
              <a:t>29/08/20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BA46-A3E6-A543-8E2B-4227205ED0D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40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207A-DDC4-7846-AAEA-BDB9FE43657C}" type="datetimeFigureOut">
              <a:rPr lang="es-ES" smtClean="0"/>
              <a:t>29/08/20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BA46-A3E6-A543-8E2B-4227205ED0D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434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207A-DDC4-7846-AAEA-BDB9FE43657C}" type="datetimeFigureOut">
              <a:rPr lang="es-ES" smtClean="0"/>
              <a:t>29/08/20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BA46-A3E6-A543-8E2B-4227205ED0D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939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207A-DDC4-7846-AAEA-BDB9FE43657C}" type="datetimeFigureOut">
              <a:rPr lang="es-ES" smtClean="0"/>
              <a:t>29/08/20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BA46-A3E6-A543-8E2B-4227205ED0D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5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2207A-DDC4-7846-AAEA-BDB9FE43657C}" type="datetimeFigureOut">
              <a:rPr lang="es-ES" smtClean="0"/>
              <a:t>29/08/20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FBA46-A3E6-A543-8E2B-4227205ED0D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64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microsoft.com/office/2007/relationships/hdphoto" Target="../media/hdphoto1.wdp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259509"/>
              </p:ext>
            </p:extLst>
          </p:nvPr>
        </p:nvGraphicFramePr>
        <p:xfrm>
          <a:off x="457200" y="1076510"/>
          <a:ext cx="6128615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1223"/>
                <a:gridCol w="1337392"/>
              </a:tblGrid>
              <a:tr h="328640"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Basic </a:t>
                      </a:r>
                      <a:r>
                        <a:rPr lang="es-ES" sz="2400" dirty="0" err="1" smtClean="0"/>
                        <a:t>concepts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10 min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8640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- </a:t>
                      </a:r>
                      <a:r>
                        <a:rPr lang="es-ES" sz="1800" dirty="0" err="1" smtClean="0"/>
                        <a:t>Overview</a:t>
                      </a:r>
                      <a:r>
                        <a:rPr lang="es-ES" sz="1800" dirty="0" smtClean="0"/>
                        <a:t> of </a:t>
                      </a:r>
                      <a:r>
                        <a:rPr lang="es-ES" sz="1800" dirty="0" err="1" smtClean="0"/>
                        <a:t>the</a:t>
                      </a:r>
                      <a:r>
                        <a:rPr lang="es-ES" sz="1800" dirty="0" smtClean="0"/>
                        <a:t> </a:t>
                      </a:r>
                      <a:r>
                        <a:rPr lang="es-ES" sz="1800" dirty="0" err="1" smtClean="0"/>
                        <a:t>algorithms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8640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- </a:t>
                      </a:r>
                      <a:r>
                        <a:rPr lang="es-ES" sz="1800" dirty="0" err="1" smtClean="0"/>
                        <a:t>Scoring</a:t>
                      </a:r>
                      <a:r>
                        <a:rPr lang="es-ES" sz="1800" dirty="0" smtClean="0"/>
                        <a:t> </a:t>
                      </a:r>
                      <a:r>
                        <a:rPr lang="es-ES" sz="1800" dirty="0" err="1" smtClean="0"/>
                        <a:t>systems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8640">
                <a:tc>
                  <a:txBody>
                    <a:bodyPr/>
                    <a:lstStyle/>
                    <a:p>
                      <a:r>
                        <a:rPr lang="es-ES" sz="2400" dirty="0" err="1" smtClean="0"/>
                        <a:t>Structural</a:t>
                      </a:r>
                      <a:r>
                        <a:rPr lang="es-ES" sz="2400" baseline="0" dirty="0" smtClean="0"/>
                        <a:t> </a:t>
                      </a:r>
                      <a:r>
                        <a:rPr lang="es-ES" sz="2400" baseline="0" dirty="0" err="1" smtClean="0"/>
                        <a:t>alignment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aseline="0" dirty="0" smtClean="0"/>
                        <a:t>15 min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2912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- </a:t>
                      </a:r>
                      <a:r>
                        <a:rPr lang="es-ES" sz="1800" dirty="0" err="1" smtClean="0"/>
                        <a:t>Sequence</a:t>
                      </a:r>
                      <a:r>
                        <a:rPr lang="es-ES" sz="1800" dirty="0" smtClean="0"/>
                        <a:t> </a:t>
                      </a:r>
                      <a:r>
                        <a:rPr lang="es-ES" sz="1800" dirty="0" err="1" smtClean="0"/>
                        <a:t>similarity</a:t>
                      </a:r>
                      <a:r>
                        <a:rPr lang="es-ES" sz="1800" dirty="0" smtClean="0"/>
                        <a:t> </a:t>
                      </a:r>
                      <a:r>
                        <a:rPr lang="es-ES" sz="1800" dirty="0" err="1" smtClean="0"/>
                        <a:t>searching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2912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- </a:t>
                      </a:r>
                      <a:r>
                        <a:rPr lang="es-ES" sz="1800" dirty="0" err="1" smtClean="0"/>
                        <a:t>Structure</a:t>
                      </a:r>
                      <a:r>
                        <a:rPr lang="es-ES" sz="1800" dirty="0" smtClean="0"/>
                        <a:t> </a:t>
                      </a:r>
                      <a:r>
                        <a:rPr lang="es-ES" sz="1800" dirty="0" err="1" smtClean="0"/>
                        <a:t>similarity</a:t>
                      </a:r>
                      <a:r>
                        <a:rPr lang="es-ES" sz="1800" dirty="0" smtClean="0"/>
                        <a:t> </a:t>
                      </a:r>
                      <a:r>
                        <a:rPr lang="es-ES" sz="1800" dirty="0" err="1" smtClean="0"/>
                        <a:t>searching</a:t>
                      </a:r>
                      <a:r>
                        <a:rPr lang="es-ES" sz="1800" dirty="0" smtClean="0"/>
                        <a:t> +</a:t>
                      </a:r>
                      <a:r>
                        <a:rPr lang="es-ES" sz="1800" baseline="0" dirty="0" smtClean="0"/>
                        <a:t> </a:t>
                      </a:r>
                      <a:r>
                        <a:rPr lang="es-ES" sz="1800" baseline="0" dirty="0" err="1" smtClean="0"/>
                        <a:t>validation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8640"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Q&amp;A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5 min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DEA1-6037-6F4F-9960-0DB26FCF73E9}" type="slidenum">
              <a:rPr lang="es-ES" smtClean="0"/>
              <a:t>1</a:t>
            </a:fld>
            <a:endParaRPr lang="es-E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 anchor="t">
            <a:normAutofit/>
          </a:bodyPr>
          <a:lstStyle/>
          <a:p>
            <a:pPr algn="l">
              <a:tabLst>
                <a:tab pos="3762375" algn="l"/>
              </a:tabLst>
            </a:pPr>
            <a:r>
              <a:rPr lang="es-ES" sz="2400" dirty="0" err="1" smtClean="0">
                <a:solidFill>
                  <a:srgbClr val="1DAB3B"/>
                </a:solidFill>
              </a:rPr>
              <a:t>Overview</a:t>
            </a:r>
            <a:r>
              <a:rPr lang="es-ES" sz="2400" dirty="0" smtClean="0">
                <a:solidFill>
                  <a:srgbClr val="1DAB3B"/>
                </a:solidFill>
              </a:rPr>
              <a:t> of </a:t>
            </a:r>
            <a:r>
              <a:rPr lang="es-ES" sz="2400" dirty="0" err="1" smtClean="0">
                <a:solidFill>
                  <a:srgbClr val="1DAB3B"/>
                </a:solidFill>
              </a:rPr>
              <a:t>pairwise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structure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superimposition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tools</a:t>
            </a:r>
            <a:endParaRPr lang="en-US" sz="2400" dirty="0">
              <a:solidFill>
                <a:srgbClr val="1DAB3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680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261490" y="1428751"/>
            <a:ext cx="4734373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i="1" dirty="0" err="1" smtClean="0">
                <a:cs typeface="Arial"/>
              </a:rPr>
              <a:t>Most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alignment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methods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allow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only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sequential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alignments</a:t>
            </a:r>
            <a:r>
              <a:rPr lang="es-ES" sz="2000" i="1" dirty="0" smtClean="0">
                <a:cs typeface="Arial"/>
              </a:rPr>
              <a:t>. </a:t>
            </a:r>
          </a:p>
          <a:p>
            <a:pPr marL="0" indent="0">
              <a:buNone/>
            </a:pPr>
            <a:endParaRPr lang="es-ES" sz="2000" i="1" dirty="0" smtClean="0">
              <a:cs typeface="Arial"/>
            </a:endParaRPr>
          </a:p>
          <a:p>
            <a:pPr marL="0" indent="0">
              <a:buNone/>
            </a:pPr>
            <a:r>
              <a:rPr lang="es-ES" sz="2000" i="1" dirty="0" err="1" smtClean="0">
                <a:cs typeface="Arial"/>
              </a:rPr>
              <a:t>That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is</a:t>
            </a:r>
            <a:r>
              <a:rPr lang="es-ES" sz="2000" i="1" dirty="0">
                <a:cs typeface="Arial"/>
              </a:rPr>
              <a:t>, </a:t>
            </a:r>
            <a:r>
              <a:rPr lang="es-ES" sz="2000" i="1" dirty="0" err="1">
                <a:cs typeface="Arial"/>
              </a:rPr>
              <a:t>for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any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two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aligned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residue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pairs</a:t>
            </a:r>
            <a:r>
              <a:rPr lang="es-ES" sz="2000" i="1" dirty="0">
                <a:cs typeface="Arial"/>
              </a:rPr>
              <a:t>, (</a:t>
            </a:r>
            <a:r>
              <a:rPr lang="es-ES" sz="2000" i="1" dirty="0">
                <a:solidFill>
                  <a:srgbClr val="2556FF"/>
                </a:solidFill>
                <a:cs typeface="Arial"/>
              </a:rPr>
              <a:t>i</a:t>
            </a:r>
            <a:r>
              <a:rPr lang="es-ES" sz="2000" i="1" dirty="0">
                <a:cs typeface="Arial"/>
              </a:rPr>
              <a:t>, </a:t>
            </a:r>
            <a:r>
              <a:rPr lang="es-ES" sz="2000" i="1" dirty="0">
                <a:solidFill>
                  <a:srgbClr val="008000"/>
                </a:solidFill>
                <a:cs typeface="Arial"/>
              </a:rPr>
              <a:t>j</a:t>
            </a:r>
            <a:r>
              <a:rPr lang="es-ES" sz="2000" i="1" dirty="0">
                <a:cs typeface="Arial"/>
              </a:rPr>
              <a:t>) and (</a:t>
            </a:r>
            <a:r>
              <a:rPr lang="es-ES" sz="2000" i="1" dirty="0">
                <a:solidFill>
                  <a:srgbClr val="2556FF"/>
                </a:solidFill>
                <a:cs typeface="Arial"/>
              </a:rPr>
              <a:t>k</a:t>
            </a:r>
            <a:r>
              <a:rPr lang="es-ES" sz="2000" i="1" dirty="0">
                <a:cs typeface="Arial"/>
              </a:rPr>
              <a:t>, </a:t>
            </a:r>
            <a:r>
              <a:rPr lang="es-ES" sz="2000" i="1" dirty="0">
                <a:solidFill>
                  <a:srgbClr val="008000"/>
                </a:solidFill>
                <a:cs typeface="Arial"/>
              </a:rPr>
              <a:t>l</a:t>
            </a:r>
            <a:r>
              <a:rPr lang="es-ES" sz="2000" i="1" dirty="0">
                <a:cs typeface="Arial"/>
              </a:rPr>
              <a:t>) </a:t>
            </a:r>
            <a:r>
              <a:rPr lang="es-ES" sz="2000" i="1" dirty="0" err="1">
                <a:cs typeface="Arial"/>
              </a:rPr>
              <a:t>with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>
                <a:solidFill>
                  <a:srgbClr val="2556FF"/>
                </a:solidFill>
                <a:cs typeface="Arial"/>
              </a:rPr>
              <a:t>i &lt; k</a:t>
            </a:r>
            <a:r>
              <a:rPr lang="es-ES" sz="2000" i="1" dirty="0">
                <a:cs typeface="Arial"/>
              </a:rPr>
              <a:t>, </a:t>
            </a:r>
            <a:r>
              <a:rPr lang="es-ES" sz="2000" i="1" dirty="0" err="1">
                <a:cs typeface="Arial"/>
              </a:rPr>
              <a:t>the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condition</a:t>
            </a:r>
            <a:r>
              <a:rPr lang="es-ES" sz="2000" i="1" dirty="0">
                <a:cs typeface="Arial"/>
              </a:rPr>
              <a:t> of </a:t>
            </a:r>
            <a:r>
              <a:rPr lang="es-ES" sz="2000" i="1" dirty="0">
                <a:solidFill>
                  <a:srgbClr val="008000"/>
                </a:solidFill>
                <a:cs typeface="Arial"/>
              </a:rPr>
              <a:t>j &lt; l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is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applied</a:t>
            </a:r>
            <a:r>
              <a:rPr lang="es-ES" sz="2000" i="1" dirty="0">
                <a:cs typeface="Arial"/>
              </a:rPr>
              <a:t>. </a:t>
            </a:r>
            <a:endParaRPr lang="es-ES" sz="2000" i="1" dirty="0">
              <a:latin typeface="Arial"/>
              <a:cs typeface="Arial"/>
            </a:endParaRPr>
          </a:p>
        </p:txBody>
      </p:sp>
      <p:grpSp>
        <p:nvGrpSpPr>
          <p:cNvPr id="40" name="Agrupar 39"/>
          <p:cNvGrpSpPr/>
          <p:nvPr/>
        </p:nvGrpSpPr>
        <p:grpSpPr>
          <a:xfrm rot="10800000">
            <a:off x="4781550" y="1475388"/>
            <a:ext cx="3905250" cy="1585852"/>
            <a:chOff x="4800600" y="2680794"/>
            <a:chExt cx="3905250" cy="1585852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4995863" y="2903044"/>
              <a:ext cx="1176337" cy="457200"/>
            </a:xfrm>
            <a:prstGeom prst="line">
              <a:avLst/>
            </a:prstGeom>
            <a:ln w="12700" cmpd="sng">
              <a:solidFill>
                <a:srgbClr val="2626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5046663" y="2825750"/>
              <a:ext cx="1176337" cy="653496"/>
            </a:xfrm>
            <a:prstGeom prst="line">
              <a:avLst/>
            </a:prstGeom>
            <a:ln w="12700" cmpd="sng">
              <a:solidFill>
                <a:srgbClr val="2626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 flipV="1">
              <a:off x="7327900" y="3181350"/>
              <a:ext cx="1123950" cy="938692"/>
            </a:xfrm>
            <a:prstGeom prst="line">
              <a:avLst/>
            </a:prstGeom>
            <a:ln w="12700" cmpd="sng">
              <a:solidFill>
                <a:srgbClr val="2626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6203950" y="2838450"/>
              <a:ext cx="949325" cy="1009650"/>
            </a:xfrm>
            <a:prstGeom prst="line">
              <a:avLst/>
            </a:prstGeom>
            <a:ln w="12700" cmpd="sng">
              <a:solidFill>
                <a:srgbClr val="2626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 flipV="1">
              <a:off x="7153275" y="3416300"/>
              <a:ext cx="1393825" cy="469900"/>
            </a:xfrm>
            <a:prstGeom prst="line">
              <a:avLst/>
            </a:prstGeom>
            <a:ln w="12700" cmpd="sng">
              <a:solidFill>
                <a:srgbClr val="2626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4800600" y="2736850"/>
              <a:ext cx="361950" cy="330200"/>
            </a:xfrm>
            <a:prstGeom prst="ellipse">
              <a:avLst/>
            </a:prstGeom>
            <a:solidFill>
              <a:srgbClr val="2556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sp>
          <p:nvSpPr>
            <p:cNvPr id="31" name="Elipse 30"/>
            <p:cNvSpPr/>
            <p:nvPr/>
          </p:nvSpPr>
          <p:spPr>
            <a:xfrm>
              <a:off x="6972300" y="3708400"/>
              <a:ext cx="361950" cy="330200"/>
            </a:xfrm>
            <a:prstGeom prst="ellipse">
              <a:avLst/>
            </a:prstGeom>
            <a:solidFill>
              <a:srgbClr val="255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sp>
          <p:nvSpPr>
            <p:cNvPr id="32" name="Elipse 31"/>
            <p:cNvSpPr/>
            <p:nvPr/>
          </p:nvSpPr>
          <p:spPr>
            <a:xfrm>
              <a:off x="8343900" y="3257550"/>
              <a:ext cx="361950" cy="330200"/>
            </a:xfrm>
            <a:prstGeom prst="ellipse">
              <a:avLst/>
            </a:prstGeom>
            <a:solidFill>
              <a:srgbClr val="255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sp>
          <p:nvSpPr>
            <p:cNvPr id="33" name="Elipse 32"/>
            <p:cNvSpPr/>
            <p:nvPr/>
          </p:nvSpPr>
          <p:spPr>
            <a:xfrm>
              <a:off x="4864100" y="3308350"/>
              <a:ext cx="361950" cy="3302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sp>
          <p:nvSpPr>
            <p:cNvPr id="34" name="Elipse 33"/>
            <p:cNvSpPr/>
            <p:nvPr/>
          </p:nvSpPr>
          <p:spPr>
            <a:xfrm>
              <a:off x="6007100" y="2680794"/>
              <a:ext cx="361950" cy="3302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sp>
          <p:nvSpPr>
            <p:cNvPr id="36" name="Elipse 35"/>
            <p:cNvSpPr/>
            <p:nvPr/>
          </p:nvSpPr>
          <p:spPr>
            <a:xfrm>
              <a:off x="8293100" y="3017344"/>
              <a:ext cx="361950" cy="3302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cxnSp>
          <p:nvCxnSpPr>
            <p:cNvPr id="37" name="Conector recto 36"/>
            <p:cNvCxnSpPr/>
            <p:nvPr/>
          </p:nvCxnSpPr>
          <p:spPr>
            <a:xfrm>
              <a:off x="6203950" y="3372390"/>
              <a:ext cx="1123950" cy="666210"/>
            </a:xfrm>
            <a:prstGeom prst="line">
              <a:avLst/>
            </a:prstGeom>
            <a:ln w="12700" cmpd="sng">
              <a:solidFill>
                <a:srgbClr val="2626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/>
            <p:cNvSpPr/>
            <p:nvPr/>
          </p:nvSpPr>
          <p:spPr>
            <a:xfrm>
              <a:off x="6007100" y="3194050"/>
              <a:ext cx="361950" cy="330200"/>
            </a:xfrm>
            <a:prstGeom prst="ellipse">
              <a:avLst/>
            </a:prstGeom>
            <a:solidFill>
              <a:srgbClr val="255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sp>
          <p:nvSpPr>
            <p:cNvPr id="39" name="Elipse 38"/>
            <p:cNvSpPr/>
            <p:nvPr/>
          </p:nvSpPr>
          <p:spPr>
            <a:xfrm>
              <a:off x="7153275" y="3936446"/>
              <a:ext cx="361950" cy="3302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</p:grpSp>
      <p:cxnSp>
        <p:nvCxnSpPr>
          <p:cNvPr id="42" name="Conector recto de flecha 41"/>
          <p:cNvCxnSpPr/>
          <p:nvPr/>
        </p:nvCxnSpPr>
        <p:spPr>
          <a:xfrm>
            <a:off x="4940300" y="2273840"/>
            <a:ext cx="95250" cy="28684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>
            <a:off x="6153150" y="1607090"/>
            <a:ext cx="228600" cy="28684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>
            <a:off x="7283450" y="2358024"/>
            <a:ext cx="31750" cy="55826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8440737" y="2262788"/>
            <a:ext cx="69850" cy="60795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4591050" y="2146985"/>
            <a:ext cx="284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2556FF"/>
                </a:solidFill>
                <a:latin typeface="Apple Chancery"/>
                <a:cs typeface="Apple Chancery"/>
              </a:rPr>
              <a:t>i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4632985" y="2471784"/>
            <a:ext cx="30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j</a:t>
            </a:r>
            <a:endParaRPr lang="es-ES" sz="1400" b="1" dirty="0">
              <a:solidFill>
                <a:srgbClr val="008000"/>
              </a:solidFill>
              <a:latin typeface="Apple Chancery"/>
              <a:cs typeface="Apple Chancery"/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6046520" y="1974061"/>
            <a:ext cx="314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2556FF"/>
                </a:solidFill>
                <a:latin typeface="Apple Chancery"/>
                <a:cs typeface="Apple Chancery"/>
              </a:rPr>
              <a:t>k</a:t>
            </a:r>
            <a:endParaRPr lang="es-ES" sz="1400" b="1" dirty="0">
              <a:solidFill>
                <a:srgbClr val="2556FF"/>
              </a:solidFill>
              <a:latin typeface="Apple Chancery"/>
              <a:cs typeface="Apple Chancery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5774790" y="1440106"/>
            <a:ext cx="30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l</a:t>
            </a:r>
            <a:endParaRPr lang="es-ES" sz="1400" b="1" dirty="0">
              <a:solidFill>
                <a:srgbClr val="008000"/>
              </a:solidFill>
              <a:latin typeface="Apple Chancery"/>
              <a:cs typeface="Apple Chancery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7005370" y="1967157"/>
            <a:ext cx="372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2556FF"/>
                </a:solidFill>
                <a:latin typeface="Apple Chancery"/>
                <a:cs typeface="Apple Chancery"/>
              </a:rPr>
              <a:t>m</a:t>
            </a:r>
            <a:endParaRPr lang="es-ES" sz="1400" b="1" dirty="0">
              <a:solidFill>
                <a:srgbClr val="2556FF"/>
              </a:solidFill>
              <a:latin typeface="Apple Chancery"/>
              <a:cs typeface="Apple Chancery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6880955" y="2783474"/>
            <a:ext cx="332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n</a:t>
            </a:r>
            <a:endParaRPr lang="es-ES" sz="1400" b="1" dirty="0">
              <a:solidFill>
                <a:srgbClr val="008000"/>
              </a:solidFill>
              <a:latin typeface="Apple Chancery"/>
              <a:cs typeface="Apple Chancery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8110270" y="2764015"/>
            <a:ext cx="308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2556FF"/>
                </a:solidFill>
                <a:latin typeface="Apple Chancery"/>
                <a:cs typeface="Apple Chancery"/>
              </a:rPr>
              <a:t>o</a:t>
            </a:r>
            <a:endParaRPr lang="es-ES" sz="1400" b="1" dirty="0">
              <a:solidFill>
                <a:srgbClr val="2556FF"/>
              </a:solidFill>
              <a:latin typeface="Apple Chancery"/>
              <a:cs typeface="Apple Chancery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8040420" y="2062696"/>
            <a:ext cx="345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p</a:t>
            </a:r>
            <a:endParaRPr lang="es-ES" sz="1400" b="1" dirty="0">
              <a:solidFill>
                <a:srgbClr val="008000"/>
              </a:solidFill>
              <a:latin typeface="Apple Chancery"/>
              <a:cs typeface="Apple Chancery"/>
            </a:endParaRPr>
          </a:p>
        </p:txBody>
      </p:sp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 anchor="t">
            <a:normAutofit/>
          </a:bodyPr>
          <a:lstStyle/>
          <a:p>
            <a:pPr algn="l">
              <a:tabLst>
                <a:tab pos="3762375" algn="l"/>
              </a:tabLst>
            </a:pPr>
            <a:r>
              <a:rPr lang="es-ES" sz="2400" dirty="0" err="1" smtClean="0">
                <a:solidFill>
                  <a:srgbClr val="1DAB3B"/>
                </a:solidFill>
              </a:rPr>
              <a:t>Sequential</a:t>
            </a:r>
            <a:r>
              <a:rPr lang="es-ES" sz="2400" dirty="0" smtClean="0">
                <a:solidFill>
                  <a:srgbClr val="1DAB3B"/>
                </a:solidFill>
              </a:rPr>
              <a:t> vs. non-</a:t>
            </a:r>
            <a:r>
              <a:rPr lang="es-ES" sz="2400" dirty="0" err="1" smtClean="0">
                <a:solidFill>
                  <a:srgbClr val="1DAB3B"/>
                </a:solidFill>
              </a:rPr>
              <a:t>sequential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structure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alignment</a:t>
            </a:r>
            <a:endParaRPr lang="en-US" sz="2400" dirty="0">
              <a:solidFill>
                <a:srgbClr val="1DAB3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330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Fast comparisons by secondary structure</a:t>
            </a:r>
            <a:endParaRPr lang="en-GB" dirty="0"/>
          </a:p>
        </p:txBody>
      </p:sp>
      <p:pic>
        <p:nvPicPr>
          <p:cNvPr id="4" name="Picture 3" descr="slid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71" t="11878" r="3329" b="59421"/>
          <a:stretch/>
        </p:blipFill>
        <p:spPr bwMode="auto">
          <a:xfrm>
            <a:off x="812800" y="3359150"/>
            <a:ext cx="1860551" cy="161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slid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1878" r="50230" b="59421"/>
          <a:stretch/>
        </p:blipFill>
        <p:spPr bwMode="auto">
          <a:xfrm>
            <a:off x="946150" y="1403548"/>
            <a:ext cx="1822451" cy="161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168650" y="1707768"/>
            <a:ext cx="2338391" cy="2928283"/>
            <a:chOff x="4224866" y="2277024"/>
            <a:chExt cx="3117855" cy="3904377"/>
          </a:xfrm>
        </p:grpSpPr>
        <p:grpSp>
          <p:nvGrpSpPr>
            <p:cNvPr id="42" name="Group 41"/>
            <p:cNvGrpSpPr/>
            <p:nvPr/>
          </p:nvGrpSpPr>
          <p:grpSpPr>
            <a:xfrm>
              <a:off x="5591176" y="2277024"/>
              <a:ext cx="1655237" cy="1563836"/>
              <a:chOff x="4402667" y="1822500"/>
              <a:chExt cx="1655237" cy="1563836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H="1" flipV="1">
                <a:off x="4760383" y="1843088"/>
                <a:ext cx="317497" cy="1302443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5173133" y="2097089"/>
                <a:ext cx="220134" cy="11152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5393267" y="1843088"/>
                <a:ext cx="395818" cy="1406459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 flipV="1">
                <a:off x="5124450" y="1822500"/>
                <a:ext cx="933454" cy="1258044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4574117" y="2654722"/>
                <a:ext cx="914403" cy="425823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4402667" y="3072739"/>
                <a:ext cx="1227667" cy="145585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4614332" y="3370724"/>
                <a:ext cx="1168402" cy="1561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5687484" y="4892155"/>
              <a:ext cx="1655237" cy="1289246"/>
              <a:chOff x="4671484" y="4384155"/>
              <a:chExt cx="1655237" cy="1289246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5077880" y="4435945"/>
                <a:ext cx="197915" cy="68305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5441950" y="4384155"/>
                <a:ext cx="481542" cy="1048441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5677962" y="4622801"/>
                <a:ext cx="379942" cy="501882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5704413" y="4435945"/>
                <a:ext cx="622308" cy="93166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4671484" y="5026490"/>
                <a:ext cx="1085854" cy="341121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4950354" y="5432596"/>
                <a:ext cx="821798" cy="7279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5010149" y="5671242"/>
                <a:ext cx="747185" cy="215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Arrow Connector 59"/>
            <p:cNvCxnSpPr/>
            <p:nvPr/>
          </p:nvCxnSpPr>
          <p:spPr>
            <a:xfrm>
              <a:off x="4224867" y="3109246"/>
              <a:ext cx="111230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224866" y="5544936"/>
              <a:ext cx="111230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608640" y="2227232"/>
            <a:ext cx="2364579" cy="1948020"/>
            <a:chOff x="7478187" y="2969642"/>
            <a:chExt cx="3152772" cy="2597360"/>
          </a:xfrm>
        </p:grpSpPr>
        <p:grpSp>
          <p:nvGrpSpPr>
            <p:cNvPr id="43" name="Group 42"/>
            <p:cNvGrpSpPr/>
            <p:nvPr/>
          </p:nvGrpSpPr>
          <p:grpSpPr>
            <a:xfrm>
              <a:off x="8975722" y="3113377"/>
              <a:ext cx="1655237" cy="1563836"/>
              <a:chOff x="4402667" y="1822500"/>
              <a:chExt cx="1655237" cy="1563836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4760383" y="1843088"/>
                <a:ext cx="317497" cy="1302443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5173133" y="2097089"/>
                <a:ext cx="220134" cy="11152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5393267" y="1843088"/>
                <a:ext cx="395818" cy="1406459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5124450" y="1822500"/>
                <a:ext cx="933454" cy="1258044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4574117" y="2654722"/>
                <a:ext cx="914403" cy="425823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402667" y="3072739"/>
                <a:ext cx="1227667" cy="145585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4614332" y="3370724"/>
                <a:ext cx="1168402" cy="1561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8975722" y="3401163"/>
              <a:ext cx="1655237" cy="1289246"/>
              <a:chOff x="4671484" y="4384155"/>
              <a:chExt cx="1655237" cy="1289246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H="1" flipV="1">
                <a:off x="5077880" y="4435945"/>
                <a:ext cx="197915" cy="68305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5441950" y="4384155"/>
                <a:ext cx="481542" cy="1048441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5677962" y="4622801"/>
                <a:ext cx="379942" cy="501882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5704413" y="4435945"/>
                <a:ext cx="622308" cy="93166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4671484" y="5026490"/>
                <a:ext cx="1085854" cy="341121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4950354" y="5432596"/>
                <a:ext cx="821798" cy="7279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5010149" y="5671242"/>
                <a:ext cx="747185" cy="215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Arrow Connector 61"/>
            <p:cNvCxnSpPr/>
            <p:nvPr/>
          </p:nvCxnSpPr>
          <p:spPr>
            <a:xfrm flipV="1">
              <a:off x="7526866" y="4661601"/>
              <a:ext cx="1270001" cy="90540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7478187" y="2969642"/>
              <a:ext cx="1270001" cy="90540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2991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Graph theory: find largest common graph</a:t>
            </a:r>
            <a:endParaRPr lang="en-GB" dirty="0"/>
          </a:p>
        </p:txBody>
      </p:sp>
      <p:pic>
        <p:nvPicPr>
          <p:cNvPr id="5" name="Picture 4" descr="1vig0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82" y="1603199"/>
            <a:ext cx="2461523" cy="239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1ptf0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036" y="1445743"/>
            <a:ext cx="2461523" cy="239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Generally ~1000 times faster than residue based methods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2178512" y="3771785"/>
            <a:ext cx="1700214" cy="779859"/>
            <a:chOff x="3163359" y="5264151"/>
            <a:chExt cx="2266952" cy="1039812"/>
          </a:xfrm>
        </p:grpSpPr>
        <p:sp>
          <p:nvSpPr>
            <p:cNvPr id="59" name="Oval 58"/>
            <p:cNvSpPr/>
            <p:nvPr/>
          </p:nvSpPr>
          <p:spPr>
            <a:xfrm>
              <a:off x="3163359" y="5264151"/>
              <a:ext cx="355600" cy="355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621618" y="5948363"/>
              <a:ext cx="355600" cy="3556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4104218" y="5264151"/>
              <a:ext cx="355600" cy="355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5074711" y="5264151"/>
              <a:ext cx="355600" cy="3556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4633384" y="5948363"/>
              <a:ext cx="355600" cy="3556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7" name="Straight Connector 66"/>
            <p:cNvCxnSpPr>
              <a:stCxn id="59" idx="6"/>
              <a:endCxn id="62" idx="2"/>
            </p:cNvCxnSpPr>
            <p:nvPr/>
          </p:nvCxnSpPr>
          <p:spPr>
            <a:xfrm>
              <a:off x="3518959" y="5441951"/>
              <a:ext cx="58525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2" idx="6"/>
              <a:endCxn id="63" idx="2"/>
            </p:cNvCxnSpPr>
            <p:nvPr/>
          </p:nvCxnSpPr>
          <p:spPr>
            <a:xfrm>
              <a:off x="4459818" y="5441951"/>
              <a:ext cx="61489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9" idx="5"/>
              <a:endCxn id="61" idx="1"/>
            </p:cNvCxnSpPr>
            <p:nvPr/>
          </p:nvCxnSpPr>
          <p:spPr>
            <a:xfrm>
              <a:off x="3466883" y="5567675"/>
              <a:ext cx="206811" cy="43276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1" idx="7"/>
              <a:endCxn id="62" idx="3"/>
            </p:cNvCxnSpPr>
            <p:nvPr/>
          </p:nvCxnSpPr>
          <p:spPr>
            <a:xfrm flipV="1">
              <a:off x="3925142" y="5567675"/>
              <a:ext cx="231152" cy="43276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2" idx="5"/>
              <a:endCxn id="65" idx="1"/>
            </p:cNvCxnSpPr>
            <p:nvPr/>
          </p:nvCxnSpPr>
          <p:spPr>
            <a:xfrm>
              <a:off x="4407742" y="5567675"/>
              <a:ext cx="277718" cy="43276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5" idx="7"/>
              <a:endCxn id="63" idx="3"/>
            </p:cNvCxnSpPr>
            <p:nvPr/>
          </p:nvCxnSpPr>
          <p:spPr>
            <a:xfrm flipV="1">
              <a:off x="4936908" y="5567675"/>
              <a:ext cx="189879" cy="43276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61" idx="6"/>
              <a:endCxn id="65" idx="2"/>
            </p:cNvCxnSpPr>
            <p:nvPr/>
          </p:nvCxnSpPr>
          <p:spPr>
            <a:xfrm>
              <a:off x="3977218" y="6126163"/>
              <a:ext cx="65616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4582886" y="3771784"/>
            <a:ext cx="2368445" cy="782393"/>
            <a:chOff x="6369190" y="5212075"/>
            <a:chExt cx="3157927" cy="1043190"/>
          </a:xfrm>
        </p:grpSpPr>
        <p:sp>
          <p:nvSpPr>
            <p:cNvPr id="86" name="Oval 85"/>
            <p:cNvSpPr/>
            <p:nvPr/>
          </p:nvSpPr>
          <p:spPr>
            <a:xfrm>
              <a:off x="6369190" y="5212075"/>
              <a:ext cx="355600" cy="355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6827449" y="5896287"/>
              <a:ext cx="355600" cy="3556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7310049" y="5212075"/>
              <a:ext cx="355600" cy="355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8280542" y="5212075"/>
              <a:ext cx="355600" cy="3556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7839215" y="5896287"/>
              <a:ext cx="355600" cy="3556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91" name="Straight Connector 90"/>
            <p:cNvCxnSpPr>
              <a:stCxn id="86" idx="6"/>
              <a:endCxn id="88" idx="2"/>
            </p:cNvCxnSpPr>
            <p:nvPr/>
          </p:nvCxnSpPr>
          <p:spPr>
            <a:xfrm>
              <a:off x="6724790" y="5389875"/>
              <a:ext cx="58525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8" idx="6"/>
              <a:endCxn id="89" idx="2"/>
            </p:cNvCxnSpPr>
            <p:nvPr/>
          </p:nvCxnSpPr>
          <p:spPr>
            <a:xfrm>
              <a:off x="7665649" y="5389875"/>
              <a:ext cx="61489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6" idx="5"/>
              <a:endCxn id="87" idx="1"/>
            </p:cNvCxnSpPr>
            <p:nvPr/>
          </p:nvCxnSpPr>
          <p:spPr>
            <a:xfrm>
              <a:off x="6672714" y="5515599"/>
              <a:ext cx="206811" cy="43276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7" idx="7"/>
              <a:endCxn id="88" idx="3"/>
            </p:cNvCxnSpPr>
            <p:nvPr/>
          </p:nvCxnSpPr>
          <p:spPr>
            <a:xfrm flipV="1">
              <a:off x="7130973" y="5515599"/>
              <a:ext cx="231152" cy="43276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8" idx="5"/>
              <a:endCxn id="90" idx="1"/>
            </p:cNvCxnSpPr>
            <p:nvPr/>
          </p:nvCxnSpPr>
          <p:spPr>
            <a:xfrm>
              <a:off x="7613573" y="5515599"/>
              <a:ext cx="277718" cy="43276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0" idx="7"/>
              <a:endCxn id="89" idx="3"/>
            </p:cNvCxnSpPr>
            <p:nvPr/>
          </p:nvCxnSpPr>
          <p:spPr>
            <a:xfrm flipV="1">
              <a:off x="8142739" y="5515599"/>
              <a:ext cx="189879" cy="43276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7" idx="6"/>
              <a:endCxn id="90" idx="2"/>
            </p:cNvCxnSpPr>
            <p:nvPr/>
          </p:nvCxnSpPr>
          <p:spPr>
            <a:xfrm>
              <a:off x="7183049" y="6074087"/>
              <a:ext cx="65616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9171517" y="5215485"/>
              <a:ext cx="355600" cy="355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E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8855856" y="5899665"/>
              <a:ext cx="355600" cy="355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H</a:t>
              </a:r>
            </a:p>
          </p:txBody>
        </p:sp>
        <p:cxnSp>
          <p:nvCxnSpPr>
            <p:cNvPr id="100" name="Straight Connector 99"/>
            <p:cNvCxnSpPr>
              <a:stCxn id="99" idx="7"/>
              <a:endCxn id="98" idx="4"/>
            </p:cNvCxnSpPr>
            <p:nvPr/>
          </p:nvCxnSpPr>
          <p:spPr>
            <a:xfrm flipV="1">
              <a:off x="9159380" y="5571085"/>
              <a:ext cx="189937" cy="380656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endCxn id="98" idx="2"/>
            </p:cNvCxnSpPr>
            <p:nvPr/>
          </p:nvCxnSpPr>
          <p:spPr>
            <a:xfrm>
              <a:off x="8639173" y="5388599"/>
              <a:ext cx="532344" cy="4686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0" idx="6"/>
              <a:endCxn id="99" idx="2"/>
            </p:cNvCxnSpPr>
            <p:nvPr/>
          </p:nvCxnSpPr>
          <p:spPr>
            <a:xfrm>
              <a:off x="8194815" y="6074087"/>
              <a:ext cx="661041" cy="3378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endCxn id="98" idx="3"/>
            </p:cNvCxnSpPr>
            <p:nvPr/>
          </p:nvCxnSpPr>
          <p:spPr>
            <a:xfrm flipV="1">
              <a:off x="8194815" y="5519009"/>
              <a:ext cx="1028778" cy="525384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3251717" y="4752858"/>
            <a:ext cx="348759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dirty="0" smtClean="0"/>
              <a:t>common graph contains 5 nodes</a:t>
            </a:r>
          </a:p>
        </p:txBody>
      </p:sp>
    </p:spTree>
    <p:extLst>
      <p:ext uri="{BB962C8B-B14F-4D97-AF65-F5344CB8AC3E}">
        <p14:creationId xmlns:p14="http://schemas.microsoft.com/office/powerpoint/2010/main" val="140487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Coping with </a:t>
            </a:r>
            <a:r>
              <a:rPr lang="en-GB" dirty="0" err="1" smtClean="0"/>
              <a:t>indels</a:t>
            </a:r>
            <a:r>
              <a:rPr lang="en-GB" dirty="0" smtClean="0"/>
              <a:t>: dynamic programming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316" y="1369219"/>
            <a:ext cx="4571368" cy="3263504"/>
          </a:xfrm>
        </p:spPr>
      </p:pic>
    </p:spTree>
    <p:extLst>
      <p:ext uri="{BB962C8B-B14F-4D97-AF65-F5344CB8AC3E}">
        <p14:creationId xmlns:p14="http://schemas.microsoft.com/office/powerpoint/2010/main" val="1088329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Structural similarity by contact maps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07" y="1369219"/>
            <a:ext cx="4539586" cy="3263504"/>
          </a:xfrm>
        </p:spPr>
      </p:pic>
    </p:spTree>
    <p:extLst>
      <p:ext uri="{BB962C8B-B14F-4D97-AF65-F5344CB8AC3E}">
        <p14:creationId xmlns:p14="http://schemas.microsoft.com/office/powerpoint/2010/main" val="104693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Structural similarity by contact maps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316" y="1369219"/>
            <a:ext cx="4571368" cy="3263504"/>
          </a:xfrm>
        </p:spPr>
      </p:pic>
    </p:spTree>
    <p:extLst>
      <p:ext uri="{BB962C8B-B14F-4D97-AF65-F5344CB8AC3E}">
        <p14:creationId xmlns:p14="http://schemas.microsoft.com/office/powerpoint/2010/main" val="3557233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1rnl00_2colou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15" y="1806729"/>
            <a:ext cx="2119495" cy="206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8" name="Text Box 26"/>
          <p:cNvSpPr txBox="1">
            <a:spLocks noChangeArrowheads="1"/>
          </p:cNvSpPr>
          <p:nvPr/>
        </p:nvSpPr>
        <p:spPr bwMode="auto">
          <a:xfrm>
            <a:off x="6203570" y="3775393"/>
            <a:ext cx="2397288" cy="623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4" tIns="34288" rIns="68574" bIns="34288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GB" sz="1800" b="0" dirty="0">
                <a:latin typeface="+mn-lt"/>
                <a:cs typeface="Arial" charset="0"/>
              </a:rPr>
              <a:t>Identify structurally similar domains</a:t>
            </a:r>
          </a:p>
        </p:txBody>
      </p:sp>
      <p:pic>
        <p:nvPicPr>
          <p:cNvPr id="39" name="Picture 3" descr="1lea0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46" y="3302777"/>
            <a:ext cx="1379895" cy="134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 descr="1a04A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22" y="1625769"/>
            <a:ext cx="1689841" cy="164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3170714" y="4735594"/>
            <a:ext cx="2719545" cy="34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4" tIns="34288" rIns="68574" bIns="34288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GB" sz="1800" b="0" dirty="0">
                <a:latin typeface="+mn-lt"/>
                <a:cs typeface="Arial" charset="0"/>
              </a:rPr>
              <a:t>Fold library (CATH)</a:t>
            </a:r>
          </a:p>
        </p:txBody>
      </p:sp>
      <p:pic>
        <p:nvPicPr>
          <p:cNvPr id="43" name="Picture 2" descr="1rnl00_2colour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829" y="1869398"/>
            <a:ext cx="2119495" cy="206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 Box 26"/>
          <p:cNvSpPr txBox="1">
            <a:spLocks noChangeArrowheads="1"/>
          </p:cNvSpPr>
          <p:nvPr/>
        </p:nvSpPr>
        <p:spPr bwMode="auto">
          <a:xfrm>
            <a:off x="756221" y="3775393"/>
            <a:ext cx="1843094" cy="623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8" rIns="68574" bIns="34288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GB" sz="1800" b="0" dirty="0">
                <a:latin typeface="+mn-lt"/>
                <a:cs typeface="Arial" charset="0"/>
              </a:rPr>
              <a:t>Query multi-domain structure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CATHEDRAL: multi-domain searches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71753" y="1679510"/>
            <a:ext cx="1892402" cy="3008078"/>
          </a:xfrm>
          <a:prstGeom prst="rect">
            <a:avLst/>
          </a:prstGeom>
          <a:noFill/>
          <a:ln w="381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07012" y="3174478"/>
            <a:ext cx="692360" cy="657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590987" y="3175976"/>
            <a:ext cx="692360" cy="657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2467" y="1190698"/>
            <a:ext cx="7281363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dirty="0"/>
              <a:t>Graph theory +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6808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4" name="Text Box 32"/>
          <p:cNvSpPr txBox="1">
            <a:spLocks noChangeArrowheads="1"/>
          </p:cNvSpPr>
          <p:nvPr/>
        </p:nvSpPr>
        <p:spPr bwMode="auto">
          <a:xfrm rot="16200000">
            <a:off x="1971845" y="3941996"/>
            <a:ext cx="1642804" cy="50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4" tIns="34288" rIns="68574" bIns="3428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GB" sz="1400" b="0" dirty="0">
                <a:latin typeface="+mn-lt"/>
                <a:cs typeface="Arial" charset="0"/>
              </a:rPr>
              <a:t>residues in CATH domain family 2</a:t>
            </a:r>
          </a:p>
        </p:txBody>
      </p:sp>
      <p:pic>
        <p:nvPicPr>
          <p:cNvPr id="43010" name="Picture 2" descr="1rnl00_2colou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540" y="91548"/>
            <a:ext cx="1781576" cy="17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 descr="1lea0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58" y="3546524"/>
            <a:ext cx="1361238" cy="132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4" descr="1a04A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83" y="1950382"/>
            <a:ext cx="1420423" cy="138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9" name="Rectangle 10"/>
          <p:cNvSpPr>
            <a:spLocks noChangeArrowheads="1"/>
          </p:cNvSpPr>
          <p:nvPr/>
        </p:nvSpPr>
        <p:spPr bwMode="auto">
          <a:xfrm>
            <a:off x="3440835" y="1952005"/>
            <a:ext cx="5172556" cy="307719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30" name="Rectangle 11"/>
          <p:cNvSpPr>
            <a:spLocks noChangeArrowheads="1"/>
          </p:cNvSpPr>
          <p:nvPr/>
        </p:nvSpPr>
        <p:spPr bwMode="auto">
          <a:xfrm>
            <a:off x="3440835" y="1952005"/>
            <a:ext cx="2734915" cy="1644707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31" name="Rectangle 12"/>
          <p:cNvSpPr>
            <a:spLocks noChangeArrowheads="1"/>
          </p:cNvSpPr>
          <p:nvPr/>
        </p:nvSpPr>
        <p:spPr bwMode="auto">
          <a:xfrm>
            <a:off x="6175750" y="3596713"/>
            <a:ext cx="2437641" cy="14324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864741" y="1015967"/>
            <a:ext cx="261989" cy="233789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4" tIns="34288" rIns="68574" bIns="34288" anchor="ctr"/>
          <a:lstStyle/>
          <a:p>
            <a:pPr algn="ctr" eaLnBrk="1" hangingPunct="1"/>
            <a:endParaRPr lang="en-GB" sz="1400">
              <a:latin typeface="Calibri" charset="0"/>
              <a:cs typeface="Arial" charset="0"/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870316" y="955135"/>
            <a:ext cx="2319698" cy="37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b="0" dirty="0">
                <a:latin typeface="+mn-lt"/>
                <a:cs typeface="Arial" charset="0"/>
              </a:rPr>
              <a:t>SS match by graph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864741" y="1493463"/>
            <a:ext cx="261989" cy="23378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796313" y="1379575"/>
            <a:ext cx="2771169" cy="37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b="0" dirty="0">
                <a:latin typeface="+mn-lt"/>
                <a:cs typeface="Arial" charset="0"/>
              </a:rPr>
              <a:t>DDP residue alignment</a:t>
            </a:r>
          </a:p>
        </p:txBody>
      </p:sp>
      <p:sp>
        <p:nvSpPr>
          <p:cNvPr id="43032" name="Rectangle 13"/>
          <p:cNvSpPr>
            <a:spLocks noChangeArrowheads="1"/>
          </p:cNvSpPr>
          <p:nvPr/>
        </p:nvSpPr>
        <p:spPr bwMode="auto">
          <a:xfrm>
            <a:off x="3440835" y="1952005"/>
            <a:ext cx="297273" cy="37138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33" name="Rectangle 14"/>
          <p:cNvSpPr>
            <a:spLocks noChangeArrowheads="1"/>
          </p:cNvSpPr>
          <p:nvPr/>
        </p:nvSpPr>
        <p:spPr bwMode="auto">
          <a:xfrm>
            <a:off x="3738109" y="2323391"/>
            <a:ext cx="475637" cy="318331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34" name="Rectangle 15"/>
          <p:cNvSpPr>
            <a:spLocks noChangeArrowheads="1"/>
          </p:cNvSpPr>
          <p:nvPr/>
        </p:nvSpPr>
        <p:spPr bwMode="auto">
          <a:xfrm>
            <a:off x="4213747" y="2641721"/>
            <a:ext cx="475637" cy="21222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35" name="Rectangle 16"/>
          <p:cNvSpPr>
            <a:spLocks noChangeArrowheads="1"/>
          </p:cNvSpPr>
          <p:nvPr/>
        </p:nvSpPr>
        <p:spPr bwMode="auto">
          <a:xfrm>
            <a:off x="4689383" y="2853941"/>
            <a:ext cx="237819" cy="21222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36" name="Rectangle 17"/>
          <p:cNvSpPr>
            <a:spLocks noChangeArrowheads="1"/>
          </p:cNvSpPr>
          <p:nvPr/>
        </p:nvSpPr>
        <p:spPr bwMode="auto">
          <a:xfrm>
            <a:off x="4927202" y="3066161"/>
            <a:ext cx="356728" cy="15916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37" name="Rectangle 18"/>
          <p:cNvSpPr>
            <a:spLocks noChangeArrowheads="1"/>
          </p:cNvSpPr>
          <p:nvPr/>
        </p:nvSpPr>
        <p:spPr bwMode="auto">
          <a:xfrm>
            <a:off x="5283929" y="3225327"/>
            <a:ext cx="297273" cy="265276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38" name="Rectangle 19"/>
          <p:cNvSpPr>
            <a:spLocks noChangeArrowheads="1"/>
          </p:cNvSpPr>
          <p:nvPr/>
        </p:nvSpPr>
        <p:spPr bwMode="auto">
          <a:xfrm>
            <a:off x="5581203" y="3490602"/>
            <a:ext cx="594547" cy="106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39" name="Rectangle 20"/>
          <p:cNvSpPr>
            <a:spLocks noChangeArrowheads="1"/>
          </p:cNvSpPr>
          <p:nvPr/>
        </p:nvSpPr>
        <p:spPr bwMode="auto">
          <a:xfrm>
            <a:off x="6175750" y="3596712"/>
            <a:ext cx="178364" cy="37138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40" name="Rectangle 21"/>
          <p:cNvSpPr>
            <a:spLocks noChangeArrowheads="1"/>
          </p:cNvSpPr>
          <p:nvPr/>
        </p:nvSpPr>
        <p:spPr bwMode="auto">
          <a:xfrm>
            <a:off x="6354114" y="3968098"/>
            <a:ext cx="594547" cy="371386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41" name="Rectangle 22"/>
          <p:cNvSpPr>
            <a:spLocks noChangeArrowheads="1"/>
          </p:cNvSpPr>
          <p:nvPr/>
        </p:nvSpPr>
        <p:spPr bwMode="auto">
          <a:xfrm>
            <a:off x="6948660" y="4339484"/>
            <a:ext cx="535092" cy="21222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42" name="Rectangle 23"/>
          <p:cNvSpPr>
            <a:spLocks noChangeArrowheads="1"/>
          </p:cNvSpPr>
          <p:nvPr/>
        </p:nvSpPr>
        <p:spPr bwMode="auto">
          <a:xfrm>
            <a:off x="7483752" y="4551704"/>
            <a:ext cx="297273" cy="21222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43" name="Rectangle 24"/>
          <p:cNvSpPr>
            <a:spLocks noChangeArrowheads="1"/>
          </p:cNvSpPr>
          <p:nvPr/>
        </p:nvSpPr>
        <p:spPr bwMode="auto">
          <a:xfrm>
            <a:off x="7781026" y="4763924"/>
            <a:ext cx="535092" cy="10611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44" name="Rectangle 25"/>
          <p:cNvSpPr>
            <a:spLocks noChangeArrowheads="1"/>
          </p:cNvSpPr>
          <p:nvPr/>
        </p:nvSpPr>
        <p:spPr bwMode="auto">
          <a:xfrm>
            <a:off x="8316118" y="4870034"/>
            <a:ext cx="297273" cy="15916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18" name="Text Box 26"/>
          <p:cNvSpPr txBox="1">
            <a:spLocks noChangeArrowheads="1"/>
          </p:cNvSpPr>
          <p:nvPr/>
        </p:nvSpPr>
        <p:spPr bwMode="auto">
          <a:xfrm>
            <a:off x="6770296" y="516450"/>
            <a:ext cx="1843094" cy="68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8" rIns="68574" bIns="34288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GB" b="0">
                <a:latin typeface="+mn-lt"/>
                <a:cs typeface="Arial" charset="0"/>
              </a:rPr>
              <a:t>Multi-domain structure</a:t>
            </a:r>
          </a:p>
        </p:txBody>
      </p:sp>
      <p:sp>
        <p:nvSpPr>
          <p:cNvPr id="43019" name="Text Box 27"/>
          <p:cNvSpPr txBox="1">
            <a:spLocks noChangeArrowheads="1"/>
          </p:cNvSpPr>
          <p:nvPr/>
        </p:nvSpPr>
        <p:spPr bwMode="auto">
          <a:xfrm>
            <a:off x="824210" y="3136038"/>
            <a:ext cx="638624" cy="28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GB" sz="1400" b="0" dirty="0">
                <a:latin typeface="+mn-lt"/>
                <a:cs typeface="Arial" charset="0"/>
              </a:rPr>
              <a:t>Fold A</a:t>
            </a:r>
          </a:p>
        </p:txBody>
      </p:sp>
      <p:sp>
        <p:nvSpPr>
          <p:cNvPr id="43020" name="Text Box 28"/>
          <p:cNvSpPr txBox="1">
            <a:spLocks noChangeArrowheads="1"/>
          </p:cNvSpPr>
          <p:nvPr/>
        </p:nvSpPr>
        <p:spPr bwMode="auto">
          <a:xfrm>
            <a:off x="757052" y="4621580"/>
            <a:ext cx="657372" cy="28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GB" sz="1400" b="0" dirty="0">
                <a:latin typeface="+mn-lt"/>
                <a:cs typeface="Arial" charset="0"/>
              </a:rPr>
              <a:t>Fold B</a:t>
            </a:r>
          </a:p>
        </p:txBody>
      </p:sp>
      <p:sp>
        <p:nvSpPr>
          <p:cNvPr id="43022" name="Text Box 30"/>
          <p:cNvSpPr txBox="1">
            <a:spLocks noChangeArrowheads="1"/>
          </p:cNvSpPr>
          <p:nvPr/>
        </p:nvSpPr>
        <p:spPr bwMode="auto">
          <a:xfrm>
            <a:off x="4728055" y="1470088"/>
            <a:ext cx="2832584" cy="28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GB" sz="1400" b="0" dirty="0">
                <a:latin typeface="+mn-lt"/>
                <a:cs typeface="Arial" charset="0"/>
              </a:rPr>
              <a:t>residues in multi-domain structure</a:t>
            </a:r>
          </a:p>
        </p:txBody>
      </p:sp>
      <p:sp>
        <p:nvSpPr>
          <p:cNvPr id="43023" name="Text Box 31"/>
          <p:cNvSpPr txBox="1">
            <a:spLocks noChangeArrowheads="1"/>
          </p:cNvSpPr>
          <p:nvPr/>
        </p:nvSpPr>
        <p:spPr bwMode="auto">
          <a:xfrm rot="16200000">
            <a:off x="1866899" y="2443605"/>
            <a:ext cx="1803872" cy="50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8" rIns="68574" bIns="3428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GB" sz="1400" b="0" dirty="0">
                <a:latin typeface="+mn-lt"/>
                <a:cs typeface="Arial" charset="0"/>
              </a:rPr>
              <a:t>residues in CATH domain family 1</a:t>
            </a:r>
          </a:p>
        </p:txBody>
      </p:sp>
      <p:sp>
        <p:nvSpPr>
          <p:cNvPr id="43025" name="Rectangle 33"/>
          <p:cNvSpPr>
            <a:spLocks noChangeArrowheads="1"/>
          </p:cNvSpPr>
          <p:nvPr/>
        </p:nvSpPr>
        <p:spPr bwMode="auto">
          <a:xfrm>
            <a:off x="3422256" y="1747523"/>
            <a:ext cx="2754733" cy="91741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26" name="Rectangle 34"/>
          <p:cNvSpPr>
            <a:spLocks noChangeArrowheads="1"/>
          </p:cNvSpPr>
          <p:nvPr/>
        </p:nvSpPr>
        <p:spPr bwMode="auto">
          <a:xfrm>
            <a:off x="6227773" y="1747523"/>
            <a:ext cx="2395527" cy="91741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27" name="Rectangle 35"/>
          <p:cNvSpPr>
            <a:spLocks noChangeArrowheads="1"/>
          </p:cNvSpPr>
          <p:nvPr/>
        </p:nvSpPr>
        <p:spPr bwMode="auto">
          <a:xfrm>
            <a:off x="3217880" y="1975218"/>
            <a:ext cx="102807" cy="163697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28" name="Rectangle 36"/>
          <p:cNvSpPr>
            <a:spLocks noChangeArrowheads="1"/>
          </p:cNvSpPr>
          <p:nvPr/>
        </p:nvSpPr>
        <p:spPr bwMode="auto">
          <a:xfrm>
            <a:off x="3219120" y="3702823"/>
            <a:ext cx="101569" cy="131864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0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>
                <a:solidFill>
                  <a:srgbClr val="000000"/>
                </a:solidFill>
              </a:rPr>
              <a:t>Structure Comparison Algorithms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28650" y="1231345"/>
            <a:ext cx="7886700" cy="3263504"/>
          </a:xfrm>
          <a:solidFill>
            <a:srgbClr val="FFFFFF"/>
          </a:solidFill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b="1" dirty="0"/>
              <a:t>Secondary structure based: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dirty="0"/>
              <a:t>SSM		</a:t>
            </a:r>
            <a:r>
              <a:rPr lang="en-GB" altLang="en-US" sz="1400" dirty="0" err="1"/>
              <a:t>Henrick</a:t>
            </a:r>
            <a:r>
              <a:rPr lang="en-GB" altLang="en-US" sz="1400" dirty="0"/>
              <a:t>		</a:t>
            </a:r>
            <a:endParaRPr lang="en-GB" altLang="en-US" sz="14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dirty="0"/>
              <a:t>GRATH		Harrison &amp; </a:t>
            </a:r>
            <a:r>
              <a:rPr lang="en-GB" altLang="en-US" sz="1400" dirty="0" err="1"/>
              <a:t>Orengo</a:t>
            </a:r>
            <a:endParaRPr lang="en-GB" altLang="en-US" sz="14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endParaRPr lang="en-GB" altLang="en-US" sz="1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b="1" dirty="0"/>
              <a:t>Residue based: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dirty="0"/>
              <a:t>SSAP           	Taylor and  </a:t>
            </a:r>
            <a:r>
              <a:rPr lang="en-GB" altLang="en-US" sz="1400" dirty="0" err="1"/>
              <a:t>Orengo</a:t>
            </a:r>
            <a:r>
              <a:rPr lang="en-GB" altLang="en-US" sz="1400" dirty="0"/>
              <a:t> </a:t>
            </a:r>
            <a:r>
              <a:rPr lang="en-GB" altLang="en-US" sz="1400" b="1" dirty="0"/>
              <a:t>    </a:t>
            </a:r>
            <a:r>
              <a:rPr lang="en-GB" altLang="en-US" sz="1400" dirty="0"/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dirty="0"/>
              <a:t>DALI           	Holm and Sander        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dirty="0"/>
              <a:t>Comparer       	</a:t>
            </a:r>
            <a:r>
              <a:rPr lang="en-GB" altLang="en-US" sz="1400" dirty="0" err="1"/>
              <a:t>Sali</a:t>
            </a:r>
            <a:r>
              <a:rPr lang="en-GB" altLang="en-US" sz="1400" dirty="0"/>
              <a:t> and Blundell      	</a:t>
            </a:r>
            <a:endParaRPr lang="en-GB" altLang="en-US" sz="14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dirty="0" err="1"/>
              <a:t>FatCat</a:t>
            </a:r>
            <a:r>
              <a:rPr lang="en-GB" altLang="en-US" sz="1400" dirty="0"/>
              <a:t>       	Adam </a:t>
            </a:r>
            <a:r>
              <a:rPr lang="en-GB" altLang="en-US" sz="1400" dirty="0" err="1"/>
              <a:t>Godzik</a:t>
            </a:r>
            <a:endParaRPr lang="en-GB" altLang="en-US" sz="14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dirty="0" err="1"/>
              <a:t>Structal</a:t>
            </a:r>
            <a:r>
              <a:rPr lang="en-GB" altLang="en-US" sz="1400" dirty="0"/>
              <a:t>       	Levitt		</a:t>
            </a:r>
            <a:r>
              <a:rPr lang="en-GB" altLang="en-US" sz="1400" b="1" dirty="0"/>
              <a:t>          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451372" y="4612586"/>
            <a:ext cx="6241256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0" i="1" dirty="0">
                <a:latin typeface="+mn-lt"/>
              </a:rPr>
              <a:t>Structural Bioinformatics, Ed: Phil Bourne, Wiley 2003</a:t>
            </a:r>
          </a:p>
          <a:p>
            <a:pPr algn="ctr" eaLnBrk="1" hangingPunct="1"/>
            <a:r>
              <a:rPr lang="en-GB" altLang="en-US" b="0" i="1" dirty="0">
                <a:latin typeface="+mn-lt"/>
              </a:rPr>
              <a:t>Bioinformatics: Genes, Proteins and Computers, Bios, </a:t>
            </a:r>
            <a:r>
              <a:rPr lang="en-GB" altLang="en-US" b="0" i="1" dirty="0" smtClean="0">
                <a:latin typeface="+mn-lt"/>
              </a:rPr>
              <a:t>2003</a:t>
            </a:r>
            <a:endParaRPr lang="en-GB" altLang="en-US" b="0" i="1" dirty="0">
              <a:latin typeface="+mn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02058" y="1575003"/>
            <a:ext cx="1334621" cy="2867129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b="1" dirty="0"/>
              <a:t>RCSB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b="1" dirty="0"/>
              <a:t>CATH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endParaRPr lang="en-GB" altLang="en-US" sz="14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endParaRPr lang="en-GB" altLang="en-US" sz="14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b="1" dirty="0"/>
              <a:t>CATH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b="1" dirty="0"/>
              <a:t>SCOP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b="1" dirty="0"/>
              <a:t>HOMSTRAD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b="1" dirty="0"/>
              <a:t>PDB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b="1" dirty="0"/>
              <a:t>PDB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894730" y="1331617"/>
            <a:ext cx="2971800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dirty="0">
                <a:solidFill>
                  <a:srgbClr val="000066"/>
                </a:solidFill>
                <a:latin typeface="+mn-lt"/>
              </a:rPr>
              <a:t>Structure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16613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64324" y="1200151"/>
            <a:ext cx="4428535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goal</a:t>
            </a:r>
            <a:r>
              <a:rPr lang="es-ES" sz="2000" i="1" dirty="0" smtClean="0">
                <a:cs typeface="Arial"/>
              </a:rPr>
              <a:t> of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structure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alignment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is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to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obtain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optimal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superposition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between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two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given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protein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structures</a:t>
            </a:r>
            <a:r>
              <a:rPr lang="es-ES" sz="2000" i="1" dirty="0" smtClean="0">
                <a:cs typeface="Arial"/>
              </a:rPr>
              <a:t>, </a:t>
            </a:r>
            <a:r>
              <a:rPr lang="es-ES" sz="2000" i="1" dirty="0" err="1" smtClean="0">
                <a:cs typeface="Arial"/>
              </a:rPr>
              <a:t>where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match </a:t>
            </a:r>
            <a:r>
              <a:rPr lang="es-ES" sz="2000" i="1" dirty="0" err="1" smtClean="0">
                <a:cs typeface="Arial"/>
              </a:rPr>
              <a:t>length</a:t>
            </a:r>
            <a:r>
              <a:rPr lang="es-ES" sz="2000" i="1" dirty="0" smtClean="0">
                <a:cs typeface="Arial"/>
              </a:rPr>
              <a:t> (</a:t>
            </a:r>
            <a:r>
              <a:rPr lang="es-ES" sz="2000" i="1" dirty="0" err="1" smtClean="0">
                <a:cs typeface="Arial"/>
              </a:rPr>
              <a:t>number</a:t>
            </a:r>
            <a:r>
              <a:rPr lang="es-ES" sz="2000" i="1" dirty="0" smtClean="0">
                <a:cs typeface="Arial"/>
              </a:rPr>
              <a:t> of </a:t>
            </a:r>
            <a:r>
              <a:rPr lang="es-ES" sz="2000" i="1" dirty="0" err="1" smtClean="0">
                <a:cs typeface="Arial"/>
              </a:rPr>
              <a:t>matched</a:t>
            </a:r>
            <a:r>
              <a:rPr lang="es-ES" sz="2000" i="1" dirty="0" smtClean="0">
                <a:cs typeface="Arial"/>
              </a:rPr>
              <a:t> Cα </a:t>
            </a:r>
            <a:r>
              <a:rPr lang="es-ES" sz="2000" i="1" dirty="0" err="1" smtClean="0">
                <a:cs typeface="Arial"/>
              </a:rPr>
              <a:t>atoms</a:t>
            </a:r>
            <a:r>
              <a:rPr lang="es-ES" sz="2000" i="1" dirty="0" smtClean="0">
                <a:cs typeface="Arial"/>
              </a:rPr>
              <a:t>) </a:t>
            </a:r>
            <a:r>
              <a:rPr lang="es-ES" sz="2000" i="1" dirty="0" err="1" smtClean="0">
                <a:cs typeface="Arial"/>
              </a:rPr>
              <a:t>is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long</a:t>
            </a:r>
            <a:r>
              <a:rPr lang="es-ES" sz="2000" i="1" dirty="0" smtClean="0">
                <a:cs typeface="Arial"/>
              </a:rPr>
              <a:t> and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root</a:t>
            </a:r>
            <a:r>
              <a:rPr lang="es-ES" sz="2000" i="1" dirty="0" smtClean="0">
                <a:cs typeface="Arial"/>
              </a:rPr>
              <a:t>-mean-</a:t>
            </a:r>
            <a:r>
              <a:rPr lang="es-ES" sz="2000" i="1" dirty="0" err="1" smtClean="0">
                <a:cs typeface="Arial"/>
              </a:rPr>
              <a:t>square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deviation</a:t>
            </a:r>
            <a:r>
              <a:rPr lang="es-ES" sz="2000" i="1" dirty="0" smtClean="0">
                <a:cs typeface="Arial"/>
              </a:rPr>
              <a:t> (RMSD) </a:t>
            </a:r>
            <a:r>
              <a:rPr lang="es-ES" sz="2000" i="1" dirty="0" err="1" smtClean="0">
                <a:cs typeface="Arial"/>
              </a:rPr>
              <a:t>between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aligned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residues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is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small</a:t>
            </a:r>
            <a:r>
              <a:rPr lang="es-ES" sz="2000" i="1" dirty="0" smtClean="0">
                <a:cs typeface="Arial"/>
              </a:rPr>
              <a:t>.</a:t>
            </a:r>
            <a:endParaRPr lang="es-ES" sz="2000" i="1" dirty="0">
              <a:latin typeface="Arial"/>
              <a:cs typeface="Arial"/>
            </a:endParaRPr>
          </a:p>
        </p:txBody>
      </p:sp>
      <p:cxnSp>
        <p:nvCxnSpPr>
          <p:cNvPr id="16" name="Conector recto 15"/>
          <p:cNvCxnSpPr/>
          <p:nvPr/>
        </p:nvCxnSpPr>
        <p:spPr>
          <a:xfrm>
            <a:off x="4592859" y="2355850"/>
            <a:ext cx="4288600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6728835" y="599171"/>
            <a:ext cx="0" cy="351757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5100162" y="1434255"/>
            <a:ext cx="3337772" cy="1805073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aIF5a_SH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90" y="1495592"/>
            <a:ext cx="2064620" cy="1720516"/>
          </a:xfrm>
          <a:prstGeom prst="rect">
            <a:avLst/>
          </a:prstGeom>
        </p:spPr>
      </p:pic>
      <p:pic>
        <p:nvPicPr>
          <p:cNvPr id="19" name="Imagen 18" descr="aL21a_SH3_turn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037" y="2743200"/>
            <a:ext cx="1876927" cy="1564105"/>
          </a:xfrm>
          <a:prstGeom prst="rect">
            <a:avLst/>
          </a:prstGeom>
        </p:spPr>
      </p:pic>
      <p:cxnSp>
        <p:nvCxnSpPr>
          <p:cNvPr id="20" name="Conector recto de flecha 19"/>
          <p:cNvCxnSpPr/>
          <p:nvPr/>
        </p:nvCxnSpPr>
        <p:spPr>
          <a:xfrm>
            <a:off x="7151437" y="2590800"/>
            <a:ext cx="498910" cy="393700"/>
          </a:xfrm>
          <a:prstGeom prst="straightConnector1">
            <a:avLst/>
          </a:prstGeom>
          <a:ln w="57150" cmpd="sng">
            <a:solidFill>
              <a:srgbClr val="800000"/>
            </a:solidFill>
            <a:prstDash val="solid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7366060" y="2343150"/>
            <a:ext cx="12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800000"/>
                </a:solidFill>
              </a:rPr>
              <a:t>translation</a:t>
            </a:r>
            <a:endParaRPr lang="es-ES" dirty="0">
              <a:solidFill>
                <a:srgbClr val="800000"/>
              </a:solidFill>
            </a:endParaRPr>
          </a:p>
        </p:txBody>
      </p:sp>
      <p:sp>
        <p:nvSpPr>
          <p:cNvPr id="23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 anchor="t">
            <a:normAutofit/>
          </a:bodyPr>
          <a:lstStyle/>
          <a:p>
            <a:pPr algn="l">
              <a:tabLst>
                <a:tab pos="3762375" algn="l"/>
              </a:tabLst>
            </a:pPr>
            <a:r>
              <a:rPr lang="es-ES" sz="2400" dirty="0" err="1" smtClean="0">
                <a:solidFill>
                  <a:srgbClr val="1DAB3B"/>
                </a:solidFill>
              </a:rPr>
              <a:t>What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is</a:t>
            </a:r>
            <a:r>
              <a:rPr lang="es-ES" sz="2400" dirty="0" smtClean="0">
                <a:solidFill>
                  <a:srgbClr val="1DAB3B"/>
                </a:solidFill>
              </a:rPr>
              <a:t> (macromolecular) </a:t>
            </a:r>
            <a:r>
              <a:rPr lang="es-ES" sz="2400" dirty="0" err="1" smtClean="0">
                <a:solidFill>
                  <a:srgbClr val="1DAB3B"/>
                </a:solidFill>
              </a:rPr>
              <a:t>structure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alignment</a:t>
            </a:r>
            <a:r>
              <a:rPr lang="es-ES" sz="2400" dirty="0" smtClean="0">
                <a:solidFill>
                  <a:srgbClr val="1DAB3B"/>
                </a:solidFill>
              </a:rPr>
              <a:t>?</a:t>
            </a:r>
            <a:endParaRPr lang="en-US" sz="2400" dirty="0">
              <a:solidFill>
                <a:srgbClr val="1DAB3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243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64324" y="1200151"/>
            <a:ext cx="4428535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goal</a:t>
            </a:r>
            <a:r>
              <a:rPr lang="es-ES" sz="2000" i="1" dirty="0" smtClean="0">
                <a:cs typeface="Arial"/>
              </a:rPr>
              <a:t> of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structure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alignment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is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to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obtain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optimal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superposition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between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two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given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protein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structures</a:t>
            </a:r>
            <a:r>
              <a:rPr lang="es-ES" sz="2000" i="1" dirty="0" smtClean="0">
                <a:cs typeface="Arial"/>
              </a:rPr>
              <a:t>, </a:t>
            </a:r>
            <a:r>
              <a:rPr lang="es-ES" sz="2000" i="1" dirty="0" err="1" smtClean="0">
                <a:cs typeface="Arial"/>
              </a:rPr>
              <a:t>where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match </a:t>
            </a:r>
            <a:r>
              <a:rPr lang="es-ES" sz="2000" i="1" dirty="0" err="1" smtClean="0">
                <a:cs typeface="Arial"/>
              </a:rPr>
              <a:t>length</a:t>
            </a:r>
            <a:r>
              <a:rPr lang="es-ES" sz="2000" i="1" dirty="0" smtClean="0">
                <a:cs typeface="Arial"/>
              </a:rPr>
              <a:t> (</a:t>
            </a:r>
            <a:r>
              <a:rPr lang="es-ES" sz="2000" i="1" dirty="0" err="1" smtClean="0">
                <a:cs typeface="Arial"/>
              </a:rPr>
              <a:t>number</a:t>
            </a:r>
            <a:r>
              <a:rPr lang="es-ES" sz="2000" i="1" dirty="0" smtClean="0">
                <a:cs typeface="Arial"/>
              </a:rPr>
              <a:t> of </a:t>
            </a:r>
            <a:r>
              <a:rPr lang="es-ES" sz="2000" i="1" dirty="0" err="1" smtClean="0">
                <a:cs typeface="Arial"/>
              </a:rPr>
              <a:t>matched</a:t>
            </a:r>
            <a:r>
              <a:rPr lang="es-ES" sz="2000" i="1" dirty="0" smtClean="0">
                <a:cs typeface="Arial"/>
              </a:rPr>
              <a:t> Cα </a:t>
            </a:r>
            <a:r>
              <a:rPr lang="es-ES" sz="2000" i="1" dirty="0" err="1" smtClean="0">
                <a:cs typeface="Arial"/>
              </a:rPr>
              <a:t>atoms</a:t>
            </a:r>
            <a:r>
              <a:rPr lang="es-ES" sz="2000" i="1" dirty="0" smtClean="0">
                <a:cs typeface="Arial"/>
              </a:rPr>
              <a:t>) </a:t>
            </a:r>
            <a:r>
              <a:rPr lang="es-ES" sz="2000" i="1" dirty="0" err="1" smtClean="0">
                <a:cs typeface="Arial"/>
              </a:rPr>
              <a:t>is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long</a:t>
            </a:r>
            <a:r>
              <a:rPr lang="es-ES" sz="2000" i="1" dirty="0" smtClean="0">
                <a:cs typeface="Arial"/>
              </a:rPr>
              <a:t> and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root</a:t>
            </a:r>
            <a:r>
              <a:rPr lang="es-ES" sz="2000" i="1" dirty="0" smtClean="0">
                <a:cs typeface="Arial"/>
              </a:rPr>
              <a:t>-mean-</a:t>
            </a:r>
            <a:r>
              <a:rPr lang="es-ES" sz="2000" i="1" dirty="0" err="1" smtClean="0">
                <a:cs typeface="Arial"/>
              </a:rPr>
              <a:t>square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deviation</a:t>
            </a:r>
            <a:r>
              <a:rPr lang="es-ES" sz="2000" i="1" dirty="0" smtClean="0">
                <a:cs typeface="Arial"/>
              </a:rPr>
              <a:t> (RMSD) </a:t>
            </a:r>
            <a:r>
              <a:rPr lang="es-ES" sz="2000" i="1" dirty="0" err="1" smtClean="0">
                <a:cs typeface="Arial"/>
              </a:rPr>
              <a:t>between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aligned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residues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is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small</a:t>
            </a:r>
            <a:r>
              <a:rPr lang="es-ES" sz="2000" i="1" dirty="0" smtClean="0">
                <a:cs typeface="Arial"/>
              </a:rPr>
              <a:t>.</a:t>
            </a:r>
            <a:endParaRPr lang="es-ES" sz="2000" i="1" dirty="0">
              <a:latin typeface="Arial"/>
              <a:cs typeface="Arial"/>
            </a:endParaRPr>
          </a:p>
        </p:txBody>
      </p:sp>
      <p:cxnSp>
        <p:nvCxnSpPr>
          <p:cNvPr id="16" name="Conector recto 15"/>
          <p:cNvCxnSpPr/>
          <p:nvPr/>
        </p:nvCxnSpPr>
        <p:spPr>
          <a:xfrm>
            <a:off x="4592859" y="2355850"/>
            <a:ext cx="4288600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6728835" y="599171"/>
            <a:ext cx="0" cy="351757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5100162" y="1434255"/>
            <a:ext cx="3337772" cy="1805073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aIF5a_SH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90" y="1495592"/>
            <a:ext cx="2064620" cy="1720516"/>
          </a:xfrm>
          <a:prstGeom prst="rect">
            <a:avLst/>
          </a:prstGeom>
        </p:spPr>
      </p:pic>
      <p:pic>
        <p:nvPicPr>
          <p:cNvPr id="19" name="Imagen 18" descr="aL21a_SH3_turn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90" y="1752600"/>
            <a:ext cx="1876927" cy="1564105"/>
          </a:xfrm>
          <a:prstGeom prst="rect">
            <a:avLst/>
          </a:prstGeom>
        </p:spPr>
      </p:pic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 anchor="t">
            <a:normAutofit/>
          </a:bodyPr>
          <a:lstStyle/>
          <a:p>
            <a:pPr algn="l">
              <a:tabLst>
                <a:tab pos="3762375" algn="l"/>
              </a:tabLst>
            </a:pPr>
            <a:r>
              <a:rPr lang="es-ES" sz="2400" dirty="0" err="1" smtClean="0">
                <a:solidFill>
                  <a:srgbClr val="1DAB3B"/>
                </a:solidFill>
              </a:rPr>
              <a:t>What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is</a:t>
            </a:r>
            <a:r>
              <a:rPr lang="es-ES" sz="2400" dirty="0" smtClean="0">
                <a:solidFill>
                  <a:srgbClr val="1DAB3B"/>
                </a:solidFill>
              </a:rPr>
              <a:t> (macromolecular) </a:t>
            </a:r>
            <a:r>
              <a:rPr lang="es-ES" sz="2400" dirty="0" err="1" smtClean="0">
                <a:solidFill>
                  <a:srgbClr val="1DAB3B"/>
                </a:solidFill>
              </a:rPr>
              <a:t>structure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alignment</a:t>
            </a:r>
            <a:r>
              <a:rPr lang="es-ES" sz="2400" dirty="0" smtClean="0">
                <a:solidFill>
                  <a:srgbClr val="1DAB3B"/>
                </a:solidFill>
              </a:rPr>
              <a:t>?</a:t>
            </a:r>
            <a:endParaRPr lang="en-US" sz="2400" dirty="0">
              <a:solidFill>
                <a:srgbClr val="1DAB3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236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64324" y="1200151"/>
            <a:ext cx="4428535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goal</a:t>
            </a:r>
            <a:r>
              <a:rPr lang="es-ES" sz="2000" i="1" dirty="0" smtClean="0">
                <a:cs typeface="Arial"/>
              </a:rPr>
              <a:t> of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structure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alignment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is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to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obtain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optimal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superposition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between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two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given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protein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structures</a:t>
            </a:r>
            <a:r>
              <a:rPr lang="es-ES" sz="2000" i="1" dirty="0" smtClean="0">
                <a:cs typeface="Arial"/>
              </a:rPr>
              <a:t>, </a:t>
            </a:r>
            <a:r>
              <a:rPr lang="es-ES" sz="2000" i="1" dirty="0" err="1" smtClean="0">
                <a:cs typeface="Arial"/>
              </a:rPr>
              <a:t>where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match </a:t>
            </a:r>
            <a:r>
              <a:rPr lang="es-ES" sz="2000" i="1" dirty="0" err="1" smtClean="0">
                <a:cs typeface="Arial"/>
              </a:rPr>
              <a:t>length</a:t>
            </a:r>
            <a:r>
              <a:rPr lang="es-ES" sz="2000" i="1" dirty="0" smtClean="0">
                <a:cs typeface="Arial"/>
              </a:rPr>
              <a:t> (</a:t>
            </a:r>
            <a:r>
              <a:rPr lang="es-ES" sz="2000" i="1" dirty="0" err="1" smtClean="0">
                <a:cs typeface="Arial"/>
              </a:rPr>
              <a:t>number</a:t>
            </a:r>
            <a:r>
              <a:rPr lang="es-ES" sz="2000" i="1" dirty="0" smtClean="0">
                <a:cs typeface="Arial"/>
              </a:rPr>
              <a:t> of </a:t>
            </a:r>
            <a:r>
              <a:rPr lang="es-ES" sz="2000" i="1" dirty="0" err="1" smtClean="0">
                <a:cs typeface="Arial"/>
              </a:rPr>
              <a:t>matched</a:t>
            </a:r>
            <a:r>
              <a:rPr lang="es-ES" sz="2000" i="1" dirty="0" smtClean="0">
                <a:cs typeface="Arial"/>
              </a:rPr>
              <a:t> Cα </a:t>
            </a:r>
            <a:r>
              <a:rPr lang="es-ES" sz="2000" i="1" dirty="0" err="1" smtClean="0">
                <a:cs typeface="Arial"/>
              </a:rPr>
              <a:t>atoms</a:t>
            </a:r>
            <a:r>
              <a:rPr lang="es-ES" sz="2000" i="1" dirty="0" smtClean="0">
                <a:cs typeface="Arial"/>
              </a:rPr>
              <a:t>) </a:t>
            </a:r>
            <a:r>
              <a:rPr lang="es-ES" sz="2000" i="1" dirty="0" err="1" smtClean="0">
                <a:cs typeface="Arial"/>
              </a:rPr>
              <a:t>is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long</a:t>
            </a:r>
            <a:r>
              <a:rPr lang="es-ES" sz="2000" i="1" dirty="0" smtClean="0">
                <a:cs typeface="Arial"/>
              </a:rPr>
              <a:t> and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root</a:t>
            </a:r>
            <a:r>
              <a:rPr lang="es-ES" sz="2000" i="1" dirty="0" smtClean="0">
                <a:cs typeface="Arial"/>
              </a:rPr>
              <a:t>-mean-</a:t>
            </a:r>
            <a:r>
              <a:rPr lang="es-ES" sz="2000" i="1" dirty="0" err="1" smtClean="0">
                <a:cs typeface="Arial"/>
              </a:rPr>
              <a:t>square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deviation</a:t>
            </a:r>
            <a:r>
              <a:rPr lang="es-ES" sz="2000" i="1" dirty="0" smtClean="0">
                <a:cs typeface="Arial"/>
              </a:rPr>
              <a:t> (RMSD) </a:t>
            </a:r>
            <a:r>
              <a:rPr lang="es-ES" sz="2000" i="1" dirty="0" err="1" smtClean="0">
                <a:cs typeface="Arial"/>
              </a:rPr>
              <a:t>between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aligned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residues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is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small</a:t>
            </a:r>
            <a:r>
              <a:rPr lang="es-ES" sz="2000" i="1" dirty="0" smtClean="0">
                <a:cs typeface="Arial"/>
              </a:rPr>
              <a:t>.</a:t>
            </a:r>
            <a:endParaRPr lang="es-ES" sz="2000" i="1" dirty="0">
              <a:latin typeface="Arial"/>
              <a:cs typeface="Arial"/>
            </a:endParaRPr>
          </a:p>
        </p:txBody>
      </p:sp>
      <p:cxnSp>
        <p:nvCxnSpPr>
          <p:cNvPr id="16" name="Conector recto 15"/>
          <p:cNvCxnSpPr/>
          <p:nvPr/>
        </p:nvCxnSpPr>
        <p:spPr>
          <a:xfrm>
            <a:off x="4592859" y="2355850"/>
            <a:ext cx="4288600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6728835" y="599171"/>
            <a:ext cx="0" cy="351757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5100162" y="1434255"/>
            <a:ext cx="3337772" cy="1805073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aIF5a_SH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90" y="1495592"/>
            <a:ext cx="2064620" cy="1720516"/>
          </a:xfrm>
          <a:prstGeom prst="rect">
            <a:avLst/>
          </a:prstGeom>
        </p:spPr>
      </p:pic>
      <p:pic>
        <p:nvPicPr>
          <p:cNvPr id="19" name="Imagen 18" descr="aL21a_SH3_turn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90" y="1752600"/>
            <a:ext cx="1876927" cy="1564105"/>
          </a:xfrm>
          <a:prstGeom prst="rect">
            <a:avLst/>
          </a:prstGeom>
        </p:spPr>
      </p:pic>
      <p:sp>
        <p:nvSpPr>
          <p:cNvPr id="5" name="Flecha curvada hacia la derecha 4"/>
          <p:cNvSpPr/>
          <p:nvPr/>
        </p:nvSpPr>
        <p:spPr>
          <a:xfrm>
            <a:off x="6457950" y="3098542"/>
            <a:ext cx="532638" cy="281572"/>
          </a:xfrm>
          <a:prstGeom prst="curvedRightArrow">
            <a:avLst>
              <a:gd name="adj1" fmla="val 12067"/>
              <a:gd name="adj2" fmla="val 50000"/>
              <a:gd name="adj3" fmla="val 21528"/>
            </a:avLst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Flecha en U 6"/>
          <p:cNvSpPr/>
          <p:nvPr/>
        </p:nvSpPr>
        <p:spPr>
          <a:xfrm flipH="1">
            <a:off x="6555317" y="1415005"/>
            <a:ext cx="349250" cy="303731"/>
          </a:xfrm>
          <a:prstGeom prst="uturnArrow">
            <a:avLst>
              <a:gd name="adj1" fmla="val 13937"/>
              <a:gd name="adj2" fmla="val 18586"/>
              <a:gd name="adj3" fmla="val 15596"/>
              <a:gd name="adj4" fmla="val 51620"/>
              <a:gd name="adj5" fmla="val 100000"/>
            </a:avLst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887694" y="1383268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800000"/>
                </a:solidFill>
              </a:rPr>
              <a:t>rotation</a:t>
            </a:r>
            <a:endParaRPr lang="es-ES" dirty="0">
              <a:solidFill>
                <a:srgbClr val="80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90735" y="3303914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800000"/>
                </a:solidFill>
              </a:rPr>
              <a:t>rotation</a:t>
            </a:r>
            <a:endParaRPr lang="es-ES" dirty="0">
              <a:solidFill>
                <a:srgbClr val="800000"/>
              </a:solidFill>
            </a:endParaRPr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 anchor="t">
            <a:normAutofit/>
          </a:bodyPr>
          <a:lstStyle/>
          <a:p>
            <a:pPr algn="l">
              <a:tabLst>
                <a:tab pos="3762375" algn="l"/>
              </a:tabLst>
            </a:pPr>
            <a:r>
              <a:rPr lang="es-ES" sz="2400" dirty="0" err="1" smtClean="0">
                <a:solidFill>
                  <a:srgbClr val="1DAB3B"/>
                </a:solidFill>
              </a:rPr>
              <a:t>What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is</a:t>
            </a:r>
            <a:r>
              <a:rPr lang="es-ES" sz="2400" dirty="0" smtClean="0">
                <a:solidFill>
                  <a:srgbClr val="1DAB3B"/>
                </a:solidFill>
              </a:rPr>
              <a:t> (macromolecular) </a:t>
            </a:r>
            <a:r>
              <a:rPr lang="es-ES" sz="2400" dirty="0" err="1" smtClean="0">
                <a:solidFill>
                  <a:srgbClr val="1DAB3B"/>
                </a:solidFill>
              </a:rPr>
              <a:t>structure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alignment</a:t>
            </a:r>
            <a:r>
              <a:rPr lang="es-ES" sz="2400" dirty="0" smtClean="0">
                <a:solidFill>
                  <a:srgbClr val="1DAB3B"/>
                </a:solidFill>
              </a:rPr>
              <a:t>?</a:t>
            </a:r>
            <a:endParaRPr lang="en-US" sz="2400" dirty="0">
              <a:solidFill>
                <a:srgbClr val="1DAB3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700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64324" y="1200151"/>
            <a:ext cx="4428535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goal</a:t>
            </a:r>
            <a:r>
              <a:rPr lang="es-ES" sz="2000" i="1" dirty="0" smtClean="0">
                <a:cs typeface="Arial"/>
              </a:rPr>
              <a:t> of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structure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alignment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is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to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obtain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optimal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superposition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between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two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given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protein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structures</a:t>
            </a:r>
            <a:r>
              <a:rPr lang="es-ES" sz="2000" i="1" dirty="0" smtClean="0">
                <a:cs typeface="Arial"/>
              </a:rPr>
              <a:t>, </a:t>
            </a:r>
            <a:r>
              <a:rPr lang="es-ES" sz="2000" i="1" dirty="0" err="1" smtClean="0">
                <a:cs typeface="Arial"/>
              </a:rPr>
              <a:t>where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match </a:t>
            </a:r>
            <a:r>
              <a:rPr lang="es-ES" sz="2000" i="1" dirty="0" err="1" smtClean="0">
                <a:cs typeface="Arial"/>
              </a:rPr>
              <a:t>length</a:t>
            </a:r>
            <a:r>
              <a:rPr lang="es-ES" sz="2000" i="1" dirty="0" smtClean="0">
                <a:cs typeface="Arial"/>
              </a:rPr>
              <a:t> (</a:t>
            </a:r>
            <a:r>
              <a:rPr lang="es-ES" sz="2000" i="1" dirty="0" err="1" smtClean="0">
                <a:cs typeface="Arial"/>
              </a:rPr>
              <a:t>number</a:t>
            </a:r>
            <a:r>
              <a:rPr lang="es-ES" sz="2000" i="1" dirty="0" smtClean="0">
                <a:cs typeface="Arial"/>
              </a:rPr>
              <a:t> of </a:t>
            </a:r>
            <a:r>
              <a:rPr lang="es-ES" sz="2000" i="1" dirty="0" err="1" smtClean="0">
                <a:cs typeface="Arial"/>
              </a:rPr>
              <a:t>matched</a:t>
            </a:r>
            <a:r>
              <a:rPr lang="es-ES" sz="2000" i="1" dirty="0" smtClean="0">
                <a:cs typeface="Arial"/>
              </a:rPr>
              <a:t> Cα </a:t>
            </a:r>
            <a:r>
              <a:rPr lang="es-ES" sz="2000" i="1" dirty="0" err="1" smtClean="0">
                <a:cs typeface="Arial"/>
              </a:rPr>
              <a:t>atoms</a:t>
            </a:r>
            <a:r>
              <a:rPr lang="es-ES" sz="2000" i="1" dirty="0" smtClean="0">
                <a:cs typeface="Arial"/>
              </a:rPr>
              <a:t>) </a:t>
            </a:r>
            <a:r>
              <a:rPr lang="es-ES" sz="2000" i="1" dirty="0" err="1" smtClean="0">
                <a:cs typeface="Arial"/>
              </a:rPr>
              <a:t>is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long</a:t>
            </a:r>
            <a:r>
              <a:rPr lang="es-ES" sz="2000" i="1" dirty="0" smtClean="0">
                <a:cs typeface="Arial"/>
              </a:rPr>
              <a:t> and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root</a:t>
            </a:r>
            <a:r>
              <a:rPr lang="es-ES" sz="2000" i="1" dirty="0" smtClean="0">
                <a:cs typeface="Arial"/>
              </a:rPr>
              <a:t>-mean-</a:t>
            </a:r>
            <a:r>
              <a:rPr lang="es-ES" sz="2000" i="1" dirty="0" err="1" smtClean="0">
                <a:cs typeface="Arial"/>
              </a:rPr>
              <a:t>square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deviation</a:t>
            </a:r>
            <a:r>
              <a:rPr lang="es-ES" sz="2000" i="1" dirty="0" smtClean="0">
                <a:cs typeface="Arial"/>
              </a:rPr>
              <a:t> (RMSD) </a:t>
            </a:r>
            <a:r>
              <a:rPr lang="es-ES" sz="2000" i="1" dirty="0" err="1" smtClean="0">
                <a:cs typeface="Arial"/>
              </a:rPr>
              <a:t>between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aligned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residues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is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small</a:t>
            </a:r>
            <a:r>
              <a:rPr lang="es-ES" sz="2000" i="1" dirty="0" smtClean="0">
                <a:cs typeface="Arial"/>
              </a:rPr>
              <a:t>.</a:t>
            </a:r>
            <a:endParaRPr lang="es-ES" sz="2000" i="1" dirty="0">
              <a:latin typeface="Arial"/>
              <a:cs typeface="Arial"/>
            </a:endParaRPr>
          </a:p>
        </p:txBody>
      </p:sp>
      <p:cxnSp>
        <p:nvCxnSpPr>
          <p:cNvPr id="16" name="Conector recto 15"/>
          <p:cNvCxnSpPr/>
          <p:nvPr/>
        </p:nvCxnSpPr>
        <p:spPr>
          <a:xfrm>
            <a:off x="4592859" y="2355850"/>
            <a:ext cx="4288600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6728835" y="599171"/>
            <a:ext cx="0" cy="351757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5100162" y="1434255"/>
            <a:ext cx="3337772" cy="1805073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n 11" descr="sup_SH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90" y="1495592"/>
            <a:ext cx="2064620" cy="1720516"/>
          </a:xfrm>
          <a:prstGeom prst="rect">
            <a:avLst/>
          </a:prstGeom>
        </p:spPr>
      </p:pic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 anchor="t">
            <a:normAutofit/>
          </a:bodyPr>
          <a:lstStyle/>
          <a:p>
            <a:pPr algn="l">
              <a:tabLst>
                <a:tab pos="3762375" algn="l"/>
              </a:tabLst>
            </a:pPr>
            <a:r>
              <a:rPr lang="es-ES" sz="2400" dirty="0" err="1" smtClean="0">
                <a:solidFill>
                  <a:srgbClr val="1DAB3B"/>
                </a:solidFill>
              </a:rPr>
              <a:t>What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is</a:t>
            </a:r>
            <a:r>
              <a:rPr lang="es-ES" sz="2400" dirty="0" smtClean="0">
                <a:solidFill>
                  <a:srgbClr val="1DAB3B"/>
                </a:solidFill>
              </a:rPr>
              <a:t> (macromolecular) </a:t>
            </a:r>
            <a:r>
              <a:rPr lang="es-ES" sz="2400" dirty="0" err="1" smtClean="0">
                <a:solidFill>
                  <a:srgbClr val="1DAB3B"/>
                </a:solidFill>
              </a:rPr>
              <a:t>structure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alignment</a:t>
            </a:r>
            <a:r>
              <a:rPr lang="es-ES" sz="2400" dirty="0" smtClean="0">
                <a:solidFill>
                  <a:srgbClr val="1DAB3B"/>
                </a:solidFill>
              </a:rPr>
              <a:t>?</a:t>
            </a:r>
            <a:endParaRPr lang="en-US" sz="2400" dirty="0">
              <a:solidFill>
                <a:srgbClr val="1DAB3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236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261490" y="1428751"/>
            <a:ext cx="4734373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i="1" dirty="0" err="1" smtClean="0">
                <a:cs typeface="Arial"/>
              </a:rPr>
              <a:t>Most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alignment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methods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allow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only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sequential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alignments</a:t>
            </a:r>
            <a:r>
              <a:rPr lang="es-ES" sz="2000" i="1" dirty="0" smtClean="0">
                <a:cs typeface="Arial"/>
              </a:rPr>
              <a:t>. </a:t>
            </a:r>
          </a:p>
          <a:p>
            <a:pPr marL="0" indent="0">
              <a:buNone/>
            </a:pPr>
            <a:endParaRPr lang="es-ES" sz="2000" i="1" dirty="0" smtClean="0">
              <a:cs typeface="Arial"/>
            </a:endParaRPr>
          </a:p>
          <a:p>
            <a:pPr marL="0" indent="0">
              <a:buNone/>
            </a:pPr>
            <a:r>
              <a:rPr lang="es-ES" sz="2000" i="1" dirty="0" err="1" smtClean="0">
                <a:cs typeface="Arial"/>
              </a:rPr>
              <a:t>That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is</a:t>
            </a:r>
            <a:r>
              <a:rPr lang="es-ES" sz="2000" i="1" dirty="0">
                <a:cs typeface="Arial"/>
              </a:rPr>
              <a:t>, </a:t>
            </a:r>
            <a:r>
              <a:rPr lang="es-ES" sz="2000" i="1" dirty="0" err="1">
                <a:cs typeface="Arial"/>
              </a:rPr>
              <a:t>for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any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two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aligned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residue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pairs</a:t>
            </a:r>
            <a:r>
              <a:rPr lang="es-ES" sz="2000" i="1" dirty="0">
                <a:cs typeface="Arial"/>
              </a:rPr>
              <a:t>, (</a:t>
            </a:r>
            <a:r>
              <a:rPr lang="es-ES" sz="2000" i="1" dirty="0">
                <a:solidFill>
                  <a:srgbClr val="2556FF"/>
                </a:solidFill>
                <a:cs typeface="Arial"/>
              </a:rPr>
              <a:t>i</a:t>
            </a:r>
            <a:r>
              <a:rPr lang="es-ES" sz="2000" i="1" dirty="0">
                <a:cs typeface="Arial"/>
              </a:rPr>
              <a:t>, </a:t>
            </a:r>
            <a:r>
              <a:rPr lang="es-ES" sz="2000" i="1" dirty="0">
                <a:solidFill>
                  <a:srgbClr val="008000"/>
                </a:solidFill>
                <a:cs typeface="Arial"/>
              </a:rPr>
              <a:t>j</a:t>
            </a:r>
            <a:r>
              <a:rPr lang="es-ES" sz="2000" i="1" dirty="0">
                <a:cs typeface="Arial"/>
              </a:rPr>
              <a:t>) and (</a:t>
            </a:r>
            <a:r>
              <a:rPr lang="es-ES" sz="2000" i="1" dirty="0">
                <a:solidFill>
                  <a:srgbClr val="2556FF"/>
                </a:solidFill>
                <a:cs typeface="Arial"/>
              </a:rPr>
              <a:t>k</a:t>
            </a:r>
            <a:r>
              <a:rPr lang="es-ES" sz="2000" i="1" dirty="0">
                <a:cs typeface="Arial"/>
              </a:rPr>
              <a:t>, </a:t>
            </a:r>
            <a:r>
              <a:rPr lang="es-ES" sz="2000" i="1" dirty="0">
                <a:solidFill>
                  <a:srgbClr val="008000"/>
                </a:solidFill>
                <a:cs typeface="Arial"/>
              </a:rPr>
              <a:t>l</a:t>
            </a:r>
            <a:r>
              <a:rPr lang="es-ES" sz="2000" i="1" dirty="0">
                <a:cs typeface="Arial"/>
              </a:rPr>
              <a:t>) </a:t>
            </a:r>
            <a:r>
              <a:rPr lang="es-ES" sz="2000" i="1" dirty="0" err="1">
                <a:cs typeface="Arial"/>
              </a:rPr>
              <a:t>with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>
                <a:solidFill>
                  <a:srgbClr val="2556FF"/>
                </a:solidFill>
                <a:cs typeface="Arial"/>
              </a:rPr>
              <a:t>i &lt; k</a:t>
            </a:r>
            <a:r>
              <a:rPr lang="es-ES" sz="2000" i="1" dirty="0">
                <a:cs typeface="Arial"/>
              </a:rPr>
              <a:t>, </a:t>
            </a:r>
            <a:r>
              <a:rPr lang="es-ES" sz="2000" i="1" dirty="0" err="1">
                <a:cs typeface="Arial"/>
              </a:rPr>
              <a:t>the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condition</a:t>
            </a:r>
            <a:r>
              <a:rPr lang="es-ES" sz="2000" i="1" dirty="0">
                <a:cs typeface="Arial"/>
              </a:rPr>
              <a:t> of </a:t>
            </a:r>
            <a:r>
              <a:rPr lang="es-ES" sz="2000" i="1" dirty="0">
                <a:solidFill>
                  <a:srgbClr val="008000"/>
                </a:solidFill>
                <a:cs typeface="Arial"/>
              </a:rPr>
              <a:t>j &lt; l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is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applied</a:t>
            </a:r>
            <a:r>
              <a:rPr lang="es-ES" sz="2000" i="1" dirty="0">
                <a:cs typeface="Arial"/>
              </a:rPr>
              <a:t>. </a:t>
            </a:r>
            <a:endParaRPr lang="es-ES" sz="2000" i="1" dirty="0">
              <a:latin typeface="Arial"/>
              <a:cs typeface="Arial"/>
            </a:endParaRPr>
          </a:p>
        </p:txBody>
      </p:sp>
      <p:grpSp>
        <p:nvGrpSpPr>
          <p:cNvPr id="40" name="Agrupar 39"/>
          <p:cNvGrpSpPr/>
          <p:nvPr/>
        </p:nvGrpSpPr>
        <p:grpSpPr>
          <a:xfrm rot="10800000">
            <a:off x="4781550" y="1475388"/>
            <a:ext cx="3905250" cy="1585852"/>
            <a:chOff x="4800600" y="2680794"/>
            <a:chExt cx="3905250" cy="1585852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4995863" y="2903044"/>
              <a:ext cx="1176337" cy="457200"/>
            </a:xfrm>
            <a:prstGeom prst="line">
              <a:avLst/>
            </a:prstGeom>
            <a:ln w="12700" cmpd="sng">
              <a:solidFill>
                <a:srgbClr val="2626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5046663" y="2825750"/>
              <a:ext cx="1176337" cy="653496"/>
            </a:xfrm>
            <a:prstGeom prst="line">
              <a:avLst/>
            </a:prstGeom>
            <a:ln w="12700" cmpd="sng">
              <a:solidFill>
                <a:srgbClr val="2626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 flipV="1">
              <a:off x="7327900" y="3181350"/>
              <a:ext cx="1123950" cy="938692"/>
            </a:xfrm>
            <a:prstGeom prst="line">
              <a:avLst/>
            </a:prstGeom>
            <a:ln w="12700" cmpd="sng">
              <a:solidFill>
                <a:srgbClr val="2626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6203950" y="2838450"/>
              <a:ext cx="949325" cy="1009650"/>
            </a:xfrm>
            <a:prstGeom prst="line">
              <a:avLst/>
            </a:prstGeom>
            <a:ln w="12700" cmpd="sng">
              <a:solidFill>
                <a:srgbClr val="2626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 flipV="1">
              <a:off x="7153275" y="3416300"/>
              <a:ext cx="1393825" cy="469900"/>
            </a:xfrm>
            <a:prstGeom prst="line">
              <a:avLst/>
            </a:prstGeom>
            <a:ln w="12700" cmpd="sng">
              <a:solidFill>
                <a:srgbClr val="2626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4800600" y="2736850"/>
              <a:ext cx="361950" cy="330200"/>
            </a:xfrm>
            <a:prstGeom prst="ellipse">
              <a:avLst/>
            </a:prstGeom>
            <a:solidFill>
              <a:srgbClr val="2556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sp>
          <p:nvSpPr>
            <p:cNvPr id="31" name="Elipse 30"/>
            <p:cNvSpPr/>
            <p:nvPr/>
          </p:nvSpPr>
          <p:spPr>
            <a:xfrm>
              <a:off x="6972300" y="3708400"/>
              <a:ext cx="361950" cy="330200"/>
            </a:xfrm>
            <a:prstGeom prst="ellipse">
              <a:avLst/>
            </a:prstGeom>
            <a:solidFill>
              <a:srgbClr val="255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sp>
          <p:nvSpPr>
            <p:cNvPr id="32" name="Elipse 31"/>
            <p:cNvSpPr/>
            <p:nvPr/>
          </p:nvSpPr>
          <p:spPr>
            <a:xfrm>
              <a:off x="8343900" y="3257550"/>
              <a:ext cx="361950" cy="330200"/>
            </a:xfrm>
            <a:prstGeom prst="ellipse">
              <a:avLst/>
            </a:prstGeom>
            <a:solidFill>
              <a:srgbClr val="255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sp>
          <p:nvSpPr>
            <p:cNvPr id="33" name="Elipse 32"/>
            <p:cNvSpPr/>
            <p:nvPr/>
          </p:nvSpPr>
          <p:spPr>
            <a:xfrm>
              <a:off x="4864100" y="3308350"/>
              <a:ext cx="361950" cy="3302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sp>
          <p:nvSpPr>
            <p:cNvPr id="34" name="Elipse 33"/>
            <p:cNvSpPr/>
            <p:nvPr/>
          </p:nvSpPr>
          <p:spPr>
            <a:xfrm>
              <a:off x="6007100" y="2680794"/>
              <a:ext cx="361950" cy="3302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sp>
          <p:nvSpPr>
            <p:cNvPr id="36" name="Elipse 35"/>
            <p:cNvSpPr/>
            <p:nvPr/>
          </p:nvSpPr>
          <p:spPr>
            <a:xfrm>
              <a:off x="8293100" y="3017344"/>
              <a:ext cx="361950" cy="3302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cxnSp>
          <p:nvCxnSpPr>
            <p:cNvPr id="37" name="Conector recto 36"/>
            <p:cNvCxnSpPr/>
            <p:nvPr/>
          </p:nvCxnSpPr>
          <p:spPr>
            <a:xfrm>
              <a:off x="6203950" y="3372390"/>
              <a:ext cx="1123950" cy="666210"/>
            </a:xfrm>
            <a:prstGeom prst="line">
              <a:avLst/>
            </a:prstGeom>
            <a:ln w="12700" cmpd="sng">
              <a:solidFill>
                <a:srgbClr val="2626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/>
            <p:cNvSpPr/>
            <p:nvPr/>
          </p:nvSpPr>
          <p:spPr>
            <a:xfrm>
              <a:off x="6007100" y="3194050"/>
              <a:ext cx="361950" cy="330200"/>
            </a:xfrm>
            <a:prstGeom prst="ellipse">
              <a:avLst/>
            </a:prstGeom>
            <a:solidFill>
              <a:srgbClr val="255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sp>
          <p:nvSpPr>
            <p:cNvPr id="39" name="Elipse 38"/>
            <p:cNvSpPr/>
            <p:nvPr/>
          </p:nvSpPr>
          <p:spPr>
            <a:xfrm>
              <a:off x="7153275" y="3936446"/>
              <a:ext cx="361950" cy="3302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</p:grpSp>
      <p:cxnSp>
        <p:nvCxnSpPr>
          <p:cNvPr id="42" name="Conector recto de flecha 41"/>
          <p:cNvCxnSpPr/>
          <p:nvPr/>
        </p:nvCxnSpPr>
        <p:spPr>
          <a:xfrm>
            <a:off x="4940300" y="2273840"/>
            <a:ext cx="95250" cy="28684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>
            <a:off x="6153150" y="1607090"/>
            <a:ext cx="228600" cy="28684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>
            <a:off x="7283450" y="2358024"/>
            <a:ext cx="31750" cy="55826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8440737" y="2262788"/>
            <a:ext cx="69850" cy="60795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4591050" y="2146985"/>
            <a:ext cx="284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2556FF"/>
                </a:solidFill>
                <a:latin typeface="Apple Chancery"/>
                <a:cs typeface="Apple Chancery"/>
              </a:rPr>
              <a:t>i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4632985" y="2471784"/>
            <a:ext cx="30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j</a:t>
            </a:r>
            <a:endParaRPr lang="es-ES" sz="1400" b="1" dirty="0">
              <a:solidFill>
                <a:srgbClr val="008000"/>
              </a:solidFill>
              <a:latin typeface="Apple Chancery"/>
              <a:cs typeface="Apple Chancery"/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6046520" y="1974061"/>
            <a:ext cx="314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2556FF"/>
                </a:solidFill>
                <a:latin typeface="Apple Chancery"/>
                <a:cs typeface="Apple Chancery"/>
              </a:rPr>
              <a:t>k</a:t>
            </a:r>
            <a:endParaRPr lang="es-ES" sz="1400" b="1" dirty="0">
              <a:solidFill>
                <a:srgbClr val="2556FF"/>
              </a:solidFill>
              <a:latin typeface="Apple Chancery"/>
              <a:cs typeface="Apple Chancery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5774790" y="1440106"/>
            <a:ext cx="30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l</a:t>
            </a:r>
            <a:endParaRPr lang="es-ES" sz="1400" b="1" dirty="0">
              <a:solidFill>
                <a:srgbClr val="008000"/>
              </a:solidFill>
              <a:latin typeface="Apple Chancery"/>
              <a:cs typeface="Apple Chancery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7005370" y="1967157"/>
            <a:ext cx="372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2556FF"/>
                </a:solidFill>
                <a:latin typeface="Apple Chancery"/>
                <a:cs typeface="Apple Chancery"/>
              </a:rPr>
              <a:t>m</a:t>
            </a:r>
            <a:endParaRPr lang="es-ES" sz="1400" b="1" dirty="0">
              <a:solidFill>
                <a:srgbClr val="2556FF"/>
              </a:solidFill>
              <a:latin typeface="Apple Chancery"/>
              <a:cs typeface="Apple Chancery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6880955" y="2783474"/>
            <a:ext cx="332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n</a:t>
            </a:r>
            <a:endParaRPr lang="es-ES" sz="1400" b="1" dirty="0">
              <a:solidFill>
                <a:srgbClr val="008000"/>
              </a:solidFill>
              <a:latin typeface="Apple Chancery"/>
              <a:cs typeface="Apple Chancery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8110270" y="2764015"/>
            <a:ext cx="308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2556FF"/>
                </a:solidFill>
                <a:latin typeface="Apple Chancery"/>
                <a:cs typeface="Apple Chancery"/>
              </a:rPr>
              <a:t>o</a:t>
            </a:r>
            <a:endParaRPr lang="es-ES" sz="1400" b="1" dirty="0">
              <a:solidFill>
                <a:srgbClr val="2556FF"/>
              </a:solidFill>
              <a:latin typeface="Apple Chancery"/>
              <a:cs typeface="Apple Chancery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8040420" y="2062696"/>
            <a:ext cx="345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p</a:t>
            </a:r>
            <a:endParaRPr lang="es-ES" sz="1400" b="1" dirty="0">
              <a:solidFill>
                <a:srgbClr val="008000"/>
              </a:solidFill>
              <a:latin typeface="Apple Chancery"/>
              <a:cs typeface="Apple Chancery"/>
            </a:endParaRPr>
          </a:p>
        </p:txBody>
      </p:sp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 anchor="t">
            <a:normAutofit/>
          </a:bodyPr>
          <a:lstStyle/>
          <a:p>
            <a:pPr algn="l">
              <a:tabLst>
                <a:tab pos="3762375" algn="l"/>
              </a:tabLst>
            </a:pPr>
            <a:r>
              <a:rPr lang="es-ES" sz="2400" dirty="0" err="1" smtClean="0">
                <a:solidFill>
                  <a:srgbClr val="1DAB3B"/>
                </a:solidFill>
              </a:rPr>
              <a:t>Sequential</a:t>
            </a:r>
            <a:r>
              <a:rPr lang="es-ES" sz="2400" dirty="0" smtClean="0">
                <a:solidFill>
                  <a:srgbClr val="1DAB3B"/>
                </a:solidFill>
              </a:rPr>
              <a:t> vs. non-</a:t>
            </a:r>
            <a:r>
              <a:rPr lang="es-ES" sz="2400" dirty="0" err="1" smtClean="0">
                <a:solidFill>
                  <a:srgbClr val="1DAB3B"/>
                </a:solidFill>
              </a:rPr>
              <a:t>sequential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structure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alignment</a:t>
            </a:r>
            <a:endParaRPr lang="en-US" sz="2400" dirty="0">
              <a:solidFill>
                <a:srgbClr val="1DAB3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793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 anchor="t">
            <a:normAutofit/>
          </a:bodyPr>
          <a:lstStyle/>
          <a:p>
            <a:pPr>
              <a:tabLst>
                <a:tab pos="3762375" algn="l"/>
              </a:tabLst>
            </a:pPr>
            <a:r>
              <a:rPr lang="es-ES" sz="2400" dirty="0" err="1" smtClean="0">
                <a:solidFill>
                  <a:srgbClr val="1DAB3B"/>
                </a:solidFill>
              </a:rPr>
              <a:t>Sequential</a:t>
            </a:r>
            <a:r>
              <a:rPr lang="es-ES" sz="2400" dirty="0" smtClean="0">
                <a:solidFill>
                  <a:srgbClr val="1DAB3B"/>
                </a:solidFill>
              </a:rPr>
              <a:t> vs. non-</a:t>
            </a:r>
            <a:r>
              <a:rPr lang="es-ES" sz="2400" dirty="0" err="1" smtClean="0">
                <a:solidFill>
                  <a:srgbClr val="1DAB3B"/>
                </a:solidFill>
              </a:rPr>
              <a:t>sequential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structure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alignment</a:t>
            </a:r>
            <a:r>
              <a:rPr lang="es-ES" sz="2400" dirty="0" smtClean="0">
                <a:solidFill>
                  <a:srgbClr val="1DAB3B"/>
                </a:solidFill>
              </a:rPr>
              <a:t>:</a:t>
            </a:r>
            <a:br>
              <a:rPr lang="es-ES" sz="2400" dirty="0" smtClean="0">
                <a:solidFill>
                  <a:srgbClr val="1DAB3B"/>
                </a:solidFill>
              </a:rPr>
            </a:br>
            <a:r>
              <a:rPr lang="es-ES" sz="2400" dirty="0" err="1" smtClean="0">
                <a:solidFill>
                  <a:srgbClr val="1DAB3B"/>
                </a:solidFill>
              </a:rPr>
              <a:t>The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paper</a:t>
            </a:r>
            <a:r>
              <a:rPr lang="es-ES" sz="2400" dirty="0" smtClean="0">
                <a:solidFill>
                  <a:srgbClr val="1DAB3B"/>
                </a:solidFill>
              </a:rPr>
              <a:t> clip demo</a:t>
            </a:r>
            <a:endParaRPr lang="en-US" sz="2400" dirty="0">
              <a:solidFill>
                <a:srgbClr val="1DAB3B"/>
              </a:solidFill>
              <a:latin typeface="Arial"/>
              <a:cs typeface="Aria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457" y="1048836"/>
            <a:ext cx="4217086" cy="2639428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2463457" y="3757225"/>
            <a:ext cx="421708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es-E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Phonographic</a:t>
            </a:r>
            <a:r>
              <a:rPr lang="es-E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World</a:t>
            </a:r>
            <a:r>
              <a:rPr lang="es-E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Vol. VIII.– No. 5, </a:t>
            </a:r>
            <a:r>
              <a:rPr lang="es-E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January</a:t>
            </a:r>
            <a:r>
              <a:rPr lang="es-E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1893, 31 Broadway, New York City, E.N. </a:t>
            </a:r>
            <a:r>
              <a:rPr lang="es-E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Minder</a:t>
            </a:r>
            <a:r>
              <a:rPr lang="es-E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editor</a:t>
            </a:r>
          </a:p>
          <a:p>
            <a:endParaRPr lang="es-E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946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 anchor="t">
            <a:normAutofit/>
          </a:bodyPr>
          <a:lstStyle/>
          <a:p>
            <a:pPr>
              <a:tabLst>
                <a:tab pos="3762375" algn="l"/>
              </a:tabLst>
            </a:pPr>
            <a:r>
              <a:rPr lang="es-ES" sz="2400" dirty="0" err="1" smtClean="0">
                <a:solidFill>
                  <a:srgbClr val="1DAB3B"/>
                </a:solidFill>
              </a:rPr>
              <a:t>Sequential</a:t>
            </a:r>
            <a:r>
              <a:rPr lang="es-ES" sz="2400" dirty="0" smtClean="0">
                <a:solidFill>
                  <a:srgbClr val="1DAB3B"/>
                </a:solidFill>
              </a:rPr>
              <a:t> vs. non-</a:t>
            </a:r>
            <a:r>
              <a:rPr lang="es-ES" sz="2400" dirty="0" err="1" smtClean="0">
                <a:solidFill>
                  <a:srgbClr val="1DAB3B"/>
                </a:solidFill>
              </a:rPr>
              <a:t>sequential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structure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alignment</a:t>
            </a:r>
            <a:r>
              <a:rPr lang="es-ES" sz="2400" dirty="0" smtClean="0">
                <a:solidFill>
                  <a:srgbClr val="1DAB3B"/>
                </a:solidFill>
              </a:rPr>
              <a:t>:</a:t>
            </a:r>
            <a:br>
              <a:rPr lang="es-ES" sz="2400" dirty="0" smtClean="0">
                <a:solidFill>
                  <a:srgbClr val="1DAB3B"/>
                </a:solidFill>
              </a:rPr>
            </a:br>
            <a:r>
              <a:rPr lang="es-ES" sz="2400" dirty="0" err="1" smtClean="0">
                <a:solidFill>
                  <a:srgbClr val="1DAB3B"/>
                </a:solidFill>
              </a:rPr>
              <a:t>The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paper</a:t>
            </a:r>
            <a:r>
              <a:rPr lang="es-ES" sz="2400" dirty="0" smtClean="0">
                <a:solidFill>
                  <a:srgbClr val="1DAB3B"/>
                </a:solidFill>
              </a:rPr>
              <a:t> clip demo</a:t>
            </a:r>
            <a:endParaRPr lang="en-US" sz="2400" dirty="0">
              <a:solidFill>
                <a:srgbClr val="1DAB3B"/>
              </a:solidFill>
              <a:latin typeface="Arial"/>
              <a:cs typeface="Arial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1384300" y="904113"/>
            <a:ext cx="2463800" cy="3288177"/>
            <a:chOff x="5562600" y="904113"/>
            <a:chExt cx="2463800" cy="3288177"/>
          </a:xfrm>
          <a:solidFill>
            <a:schemeClr val="bg1"/>
          </a:solidFill>
        </p:grpSpPr>
        <p:sp>
          <p:nvSpPr>
            <p:cNvPr id="18" name="Flecha en U 17"/>
            <p:cNvSpPr/>
            <p:nvPr/>
          </p:nvSpPr>
          <p:spPr>
            <a:xfrm rot="10800000" flipH="1">
              <a:off x="6367463" y="2934823"/>
              <a:ext cx="973138" cy="877824"/>
            </a:xfrm>
            <a:prstGeom prst="uturnArrow">
              <a:avLst>
                <a:gd name="adj1" fmla="val 10532"/>
                <a:gd name="adj2" fmla="val 25000"/>
                <a:gd name="adj3" fmla="val 23553"/>
                <a:gd name="adj4" fmla="val 50000"/>
                <a:gd name="adj5" fmla="val 75000"/>
              </a:avLst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9" name="Flecha en U 18"/>
            <p:cNvSpPr/>
            <p:nvPr/>
          </p:nvSpPr>
          <p:spPr>
            <a:xfrm rot="10800000" flipH="1">
              <a:off x="5727700" y="3314466"/>
              <a:ext cx="2298700" cy="877824"/>
            </a:xfrm>
            <a:prstGeom prst="uturnArrow">
              <a:avLst>
                <a:gd name="adj1" fmla="val 10532"/>
                <a:gd name="adj2" fmla="val 25000"/>
                <a:gd name="adj3" fmla="val 23553"/>
                <a:gd name="adj4" fmla="val 50000"/>
                <a:gd name="adj5" fmla="val 75000"/>
              </a:avLst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0" name="Flecha en U 19"/>
            <p:cNvSpPr/>
            <p:nvPr/>
          </p:nvSpPr>
          <p:spPr>
            <a:xfrm flipH="1">
              <a:off x="5575300" y="904113"/>
              <a:ext cx="1584325" cy="877824"/>
            </a:xfrm>
            <a:prstGeom prst="uturnArrow">
              <a:avLst>
                <a:gd name="adj1" fmla="val 10532"/>
                <a:gd name="adj2" fmla="val 25000"/>
                <a:gd name="adj3" fmla="val 23553"/>
                <a:gd name="adj4" fmla="val 50000"/>
                <a:gd name="adj5" fmla="val 75000"/>
              </a:avLst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5562600" y="1320800"/>
              <a:ext cx="457200" cy="2474913"/>
            </a:xfrm>
            <a:prstGeom prst="roundRect">
              <a:avLst/>
            </a:prstGeom>
            <a:grpFill/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>
              <a:off x="7569200" y="1320800"/>
              <a:ext cx="457200" cy="2474913"/>
            </a:xfrm>
            <a:prstGeom prst="roundRect">
              <a:avLst/>
            </a:prstGeom>
            <a:grpFill/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6273800" y="1625600"/>
              <a:ext cx="457200" cy="1890713"/>
            </a:xfrm>
            <a:prstGeom prst="roundRect">
              <a:avLst/>
            </a:prstGeom>
            <a:grpFill/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Rectángulo redondeado 23"/>
            <p:cNvSpPr/>
            <p:nvPr/>
          </p:nvSpPr>
          <p:spPr>
            <a:xfrm>
              <a:off x="6883400" y="1625600"/>
              <a:ext cx="457200" cy="1890713"/>
            </a:xfrm>
            <a:prstGeom prst="roundRect">
              <a:avLst/>
            </a:prstGeom>
            <a:grpFill/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6306705" y="1732320"/>
              <a:ext cx="404091" cy="33575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N</a:t>
              </a:r>
              <a:endParaRPr lang="es-ES" dirty="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7620473" y="1371600"/>
              <a:ext cx="36735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C</a:t>
              </a:r>
            </a:p>
          </p:txBody>
        </p:sp>
      </p:grpSp>
      <p:sp>
        <p:nvSpPr>
          <p:cNvPr id="28" name="Flecha en U 27"/>
          <p:cNvSpPr/>
          <p:nvPr/>
        </p:nvSpPr>
        <p:spPr>
          <a:xfrm rot="10800000" flipH="1">
            <a:off x="6367463" y="2934823"/>
            <a:ext cx="973138" cy="877824"/>
          </a:xfrm>
          <a:prstGeom prst="uturnArrow">
            <a:avLst>
              <a:gd name="adj1" fmla="val 10532"/>
              <a:gd name="adj2" fmla="val 25000"/>
              <a:gd name="adj3" fmla="val 23553"/>
              <a:gd name="adj4" fmla="val 50000"/>
              <a:gd name="adj5" fmla="val 750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9" name="Flecha en U 28"/>
          <p:cNvSpPr/>
          <p:nvPr/>
        </p:nvSpPr>
        <p:spPr>
          <a:xfrm rot="10800000" flipH="1">
            <a:off x="5727700" y="3314466"/>
            <a:ext cx="2298700" cy="877824"/>
          </a:xfrm>
          <a:prstGeom prst="uturnArrow">
            <a:avLst>
              <a:gd name="adj1" fmla="val 10532"/>
              <a:gd name="adj2" fmla="val 25000"/>
              <a:gd name="adj3" fmla="val 23553"/>
              <a:gd name="adj4" fmla="val 50000"/>
              <a:gd name="adj5" fmla="val 750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0" name="Flecha en U 29"/>
          <p:cNvSpPr/>
          <p:nvPr/>
        </p:nvSpPr>
        <p:spPr>
          <a:xfrm flipH="1">
            <a:off x="5575300" y="904113"/>
            <a:ext cx="1584325" cy="877824"/>
          </a:xfrm>
          <a:prstGeom prst="uturnArrow">
            <a:avLst>
              <a:gd name="adj1" fmla="val 10532"/>
              <a:gd name="adj2" fmla="val 25000"/>
              <a:gd name="adj3" fmla="val 23553"/>
              <a:gd name="adj4" fmla="val 50000"/>
              <a:gd name="adj5" fmla="val 750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5562600" y="1320800"/>
            <a:ext cx="457200" cy="2474913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redondeado 31"/>
          <p:cNvSpPr/>
          <p:nvPr/>
        </p:nvSpPr>
        <p:spPr>
          <a:xfrm>
            <a:off x="7569200" y="1320800"/>
            <a:ext cx="457200" cy="2474913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redondeado 32"/>
          <p:cNvSpPr/>
          <p:nvPr/>
        </p:nvSpPr>
        <p:spPr>
          <a:xfrm>
            <a:off x="6273800" y="1625600"/>
            <a:ext cx="457200" cy="1890713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redondeado 33"/>
          <p:cNvSpPr/>
          <p:nvPr/>
        </p:nvSpPr>
        <p:spPr>
          <a:xfrm>
            <a:off x="6883400" y="1625600"/>
            <a:ext cx="457200" cy="1890713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/>
          <p:cNvSpPr txBox="1"/>
          <p:nvPr/>
        </p:nvSpPr>
        <p:spPr>
          <a:xfrm>
            <a:off x="6286500" y="1690132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N</a:t>
            </a:r>
            <a:endParaRPr lang="es-ES" dirty="0"/>
          </a:p>
        </p:txBody>
      </p:sp>
      <p:sp>
        <p:nvSpPr>
          <p:cNvPr id="36" name="CuadroTexto 35"/>
          <p:cNvSpPr txBox="1"/>
          <p:nvPr/>
        </p:nvSpPr>
        <p:spPr>
          <a:xfrm>
            <a:off x="7581900" y="1320800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5783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/>
          <p:cNvGrpSpPr/>
          <p:nvPr/>
        </p:nvGrpSpPr>
        <p:grpSpPr>
          <a:xfrm rot="10800000">
            <a:off x="4781550" y="1475388"/>
            <a:ext cx="3905250" cy="1585852"/>
            <a:chOff x="4800600" y="2680794"/>
            <a:chExt cx="3905250" cy="1585852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4995863" y="2903044"/>
              <a:ext cx="1176337" cy="457200"/>
            </a:xfrm>
            <a:prstGeom prst="line">
              <a:avLst/>
            </a:prstGeom>
            <a:ln w="12700" cmpd="sng">
              <a:solidFill>
                <a:srgbClr val="2626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5046663" y="2825750"/>
              <a:ext cx="1176337" cy="653496"/>
            </a:xfrm>
            <a:prstGeom prst="line">
              <a:avLst/>
            </a:prstGeom>
            <a:ln w="12700" cmpd="sng">
              <a:solidFill>
                <a:srgbClr val="2626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 flipV="1">
              <a:off x="7327900" y="3181350"/>
              <a:ext cx="1123950" cy="938692"/>
            </a:xfrm>
            <a:prstGeom prst="line">
              <a:avLst/>
            </a:prstGeom>
            <a:ln w="12700" cmpd="sng">
              <a:solidFill>
                <a:srgbClr val="2626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6203950" y="2838450"/>
              <a:ext cx="949325" cy="1009650"/>
            </a:xfrm>
            <a:prstGeom prst="line">
              <a:avLst/>
            </a:prstGeom>
            <a:ln w="12700" cmpd="sng">
              <a:solidFill>
                <a:srgbClr val="2626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 flipV="1">
              <a:off x="7153275" y="3416300"/>
              <a:ext cx="1393825" cy="469900"/>
            </a:xfrm>
            <a:prstGeom prst="line">
              <a:avLst/>
            </a:prstGeom>
            <a:ln w="12700" cmpd="sng">
              <a:solidFill>
                <a:srgbClr val="2626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4800600" y="2736850"/>
              <a:ext cx="361950" cy="330200"/>
            </a:xfrm>
            <a:prstGeom prst="ellipse">
              <a:avLst/>
            </a:prstGeom>
            <a:solidFill>
              <a:srgbClr val="2556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sp>
          <p:nvSpPr>
            <p:cNvPr id="31" name="Elipse 30"/>
            <p:cNvSpPr/>
            <p:nvPr/>
          </p:nvSpPr>
          <p:spPr>
            <a:xfrm>
              <a:off x="6972300" y="3708400"/>
              <a:ext cx="361950" cy="330200"/>
            </a:xfrm>
            <a:prstGeom prst="ellipse">
              <a:avLst/>
            </a:prstGeom>
            <a:solidFill>
              <a:srgbClr val="255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sp>
          <p:nvSpPr>
            <p:cNvPr id="32" name="Elipse 31"/>
            <p:cNvSpPr/>
            <p:nvPr/>
          </p:nvSpPr>
          <p:spPr>
            <a:xfrm>
              <a:off x="8343900" y="3257550"/>
              <a:ext cx="361950" cy="330200"/>
            </a:xfrm>
            <a:prstGeom prst="ellipse">
              <a:avLst/>
            </a:prstGeom>
            <a:solidFill>
              <a:srgbClr val="255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sp>
          <p:nvSpPr>
            <p:cNvPr id="33" name="Elipse 32"/>
            <p:cNvSpPr/>
            <p:nvPr/>
          </p:nvSpPr>
          <p:spPr>
            <a:xfrm>
              <a:off x="4864100" y="3308350"/>
              <a:ext cx="361950" cy="3302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sp>
          <p:nvSpPr>
            <p:cNvPr id="34" name="Elipse 33"/>
            <p:cNvSpPr/>
            <p:nvPr/>
          </p:nvSpPr>
          <p:spPr>
            <a:xfrm>
              <a:off x="6007100" y="2680794"/>
              <a:ext cx="361950" cy="3302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sp>
          <p:nvSpPr>
            <p:cNvPr id="36" name="Elipse 35"/>
            <p:cNvSpPr/>
            <p:nvPr/>
          </p:nvSpPr>
          <p:spPr>
            <a:xfrm>
              <a:off x="8293100" y="3017344"/>
              <a:ext cx="361950" cy="3302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cxnSp>
          <p:nvCxnSpPr>
            <p:cNvPr id="37" name="Conector recto 36"/>
            <p:cNvCxnSpPr/>
            <p:nvPr/>
          </p:nvCxnSpPr>
          <p:spPr>
            <a:xfrm>
              <a:off x="6203950" y="3372390"/>
              <a:ext cx="1123950" cy="666210"/>
            </a:xfrm>
            <a:prstGeom prst="line">
              <a:avLst/>
            </a:prstGeom>
            <a:ln w="12700" cmpd="sng">
              <a:solidFill>
                <a:srgbClr val="2626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/>
            <p:cNvSpPr/>
            <p:nvPr/>
          </p:nvSpPr>
          <p:spPr>
            <a:xfrm>
              <a:off x="6007100" y="3194050"/>
              <a:ext cx="361950" cy="330200"/>
            </a:xfrm>
            <a:prstGeom prst="ellipse">
              <a:avLst/>
            </a:prstGeom>
            <a:solidFill>
              <a:srgbClr val="255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sp>
          <p:nvSpPr>
            <p:cNvPr id="39" name="Elipse 38"/>
            <p:cNvSpPr/>
            <p:nvPr/>
          </p:nvSpPr>
          <p:spPr>
            <a:xfrm>
              <a:off x="7153275" y="3936446"/>
              <a:ext cx="361950" cy="3302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</p:grpSp>
      <p:cxnSp>
        <p:nvCxnSpPr>
          <p:cNvPr id="42" name="Conector recto de flecha 41"/>
          <p:cNvCxnSpPr/>
          <p:nvPr/>
        </p:nvCxnSpPr>
        <p:spPr>
          <a:xfrm>
            <a:off x="4940300" y="2273840"/>
            <a:ext cx="95250" cy="28684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>
            <a:off x="6153150" y="1607090"/>
            <a:ext cx="228600" cy="28684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>
            <a:off x="7283450" y="2358024"/>
            <a:ext cx="31750" cy="55826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8440737" y="2262788"/>
            <a:ext cx="69850" cy="60795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4437681" y="2146985"/>
            <a:ext cx="349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2556FF"/>
                </a:solidFill>
                <a:latin typeface="Apple Chancery"/>
                <a:cs typeface="Apple Chancery"/>
              </a:rPr>
              <a:t>v</a:t>
            </a:r>
            <a:r>
              <a:rPr lang="es-ES" sz="1400" b="1" baseline="-25000" dirty="0" smtClean="0">
                <a:solidFill>
                  <a:srgbClr val="2556FF"/>
                </a:solidFill>
                <a:latin typeface="Apple Chancery"/>
                <a:cs typeface="Apple Chancery"/>
              </a:rPr>
              <a:t>1</a:t>
            </a:r>
            <a:endParaRPr lang="es-ES" sz="1400" b="1" baseline="-25000" dirty="0">
              <a:solidFill>
                <a:srgbClr val="2556FF"/>
              </a:solidFill>
              <a:latin typeface="Apple Chancery"/>
              <a:cs typeface="Apple Chancery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4461665" y="2471784"/>
            <a:ext cx="38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w</a:t>
            </a:r>
            <a:r>
              <a:rPr lang="es-ES" sz="1400" b="1" baseline="-25000" dirty="0" smtClean="0">
                <a:solidFill>
                  <a:srgbClr val="008000"/>
                </a:solidFill>
                <a:latin typeface="Apple Chancery"/>
                <a:cs typeface="Apple Chancery"/>
              </a:rPr>
              <a:t>1</a:t>
            </a:r>
            <a:endParaRPr lang="es-ES" sz="1400" b="1" baseline="-25000" dirty="0">
              <a:solidFill>
                <a:srgbClr val="008000"/>
              </a:solidFill>
              <a:latin typeface="Apple Chancery"/>
              <a:cs typeface="Apple Chancery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5" y="2903584"/>
            <a:ext cx="5305185" cy="1183170"/>
          </a:xfrm>
          <a:prstGeom prst="rect">
            <a:avLst/>
          </a:prstGeom>
        </p:spPr>
      </p:pic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 anchor="t">
            <a:normAutofit/>
          </a:bodyPr>
          <a:lstStyle/>
          <a:p>
            <a:pPr algn="l">
              <a:tabLst>
                <a:tab pos="3762375" algn="l"/>
              </a:tabLst>
            </a:pPr>
            <a:r>
              <a:rPr lang="es-ES" sz="2400" dirty="0" err="1" smtClean="0">
                <a:solidFill>
                  <a:srgbClr val="1DAB3B"/>
                </a:solidFill>
              </a:rPr>
              <a:t>Alignment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>
                <a:solidFill>
                  <a:srgbClr val="1DAB3B"/>
                </a:solidFill>
              </a:rPr>
              <a:t>scoring</a:t>
            </a:r>
            <a:r>
              <a:rPr lang="es-ES" sz="2400" dirty="0">
                <a:solidFill>
                  <a:srgbClr val="1DAB3B"/>
                </a:solidFill>
              </a:rPr>
              <a:t> </a:t>
            </a:r>
            <a:r>
              <a:rPr lang="es-ES" sz="2400" dirty="0" err="1">
                <a:solidFill>
                  <a:srgbClr val="1DAB3B"/>
                </a:solidFill>
              </a:rPr>
              <a:t>functions</a:t>
            </a:r>
            <a:endParaRPr lang="en-US" sz="2400" dirty="0">
              <a:solidFill>
                <a:srgbClr val="1DAB3B"/>
              </a:solidFill>
              <a:latin typeface="Arial"/>
              <a:cs typeface="Arial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5984603" y="1916896"/>
            <a:ext cx="365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2556FF"/>
                </a:solidFill>
                <a:latin typeface="Apple Chancery"/>
                <a:cs typeface="Apple Chancery"/>
              </a:rPr>
              <a:t>v</a:t>
            </a:r>
            <a:r>
              <a:rPr lang="es-ES" sz="1400" b="1" baseline="-25000" dirty="0">
                <a:solidFill>
                  <a:srgbClr val="2556FF"/>
                </a:solidFill>
                <a:latin typeface="Apple Chancery"/>
                <a:cs typeface="Apple Chancery"/>
              </a:rPr>
              <a:t>2</a:t>
            </a:r>
            <a:endParaRPr lang="es-ES" sz="1400" b="1" baseline="-25000" dirty="0">
              <a:solidFill>
                <a:srgbClr val="2556FF"/>
              </a:solidFill>
              <a:latin typeface="Apple Chancery"/>
              <a:cs typeface="Apple Chancery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956444" y="1949595"/>
            <a:ext cx="353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2556FF"/>
                </a:solidFill>
                <a:latin typeface="Apple Chancery"/>
                <a:cs typeface="Apple Chancery"/>
              </a:rPr>
              <a:t>v</a:t>
            </a:r>
            <a:r>
              <a:rPr lang="es-ES" sz="1400" b="1" baseline="-25000" dirty="0" smtClean="0">
                <a:solidFill>
                  <a:srgbClr val="2556FF"/>
                </a:solidFill>
                <a:latin typeface="Apple Chancery"/>
                <a:cs typeface="Apple Chancery"/>
              </a:rPr>
              <a:t>3</a:t>
            </a:r>
            <a:endParaRPr lang="es-ES" sz="1400" b="1" baseline="-25000" dirty="0">
              <a:solidFill>
                <a:srgbClr val="2556FF"/>
              </a:solidFill>
              <a:latin typeface="Apple Chancery"/>
              <a:cs typeface="Apple Chancery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8092000" y="2819940"/>
            <a:ext cx="372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2556FF"/>
                </a:solidFill>
                <a:latin typeface="Apple Chancery"/>
                <a:cs typeface="Apple Chancery"/>
              </a:rPr>
              <a:t>v</a:t>
            </a:r>
            <a:r>
              <a:rPr lang="es-ES" sz="1400" b="1" baseline="-25000" dirty="0">
                <a:solidFill>
                  <a:srgbClr val="2556FF"/>
                </a:solidFill>
                <a:latin typeface="Apple Chancery"/>
                <a:cs typeface="Apple Chancery"/>
              </a:rPr>
              <a:t>4</a:t>
            </a:r>
            <a:endParaRPr lang="es-ES" sz="1400" b="1" baseline="-25000" dirty="0">
              <a:solidFill>
                <a:srgbClr val="2556FF"/>
              </a:solidFill>
              <a:latin typeface="Apple Chancery"/>
              <a:cs typeface="Apple Chancery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5680110" y="1321498"/>
            <a:ext cx="396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w</a:t>
            </a:r>
            <a:r>
              <a:rPr lang="es-ES" sz="1400" b="1" baseline="-25000" dirty="0">
                <a:solidFill>
                  <a:srgbClr val="008000"/>
                </a:solidFill>
                <a:latin typeface="Apple Chancery"/>
                <a:cs typeface="Apple Chancery"/>
              </a:rPr>
              <a:t>2</a:t>
            </a:r>
            <a:endParaRPr lang="es-ES" sz="1400" b="1" baseline="-25000" dirty="0">
              <a:solidFill>
                <a:srgbClr val="008000"/>
              </a:solidFill>
              <a:latin typeface="Apple Chancery"/>
              <a:cs typeface="Apple Chancery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6882872" y="2916284"/>
            <a:ext cx="38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w</a:t>
            </a:r>
            <a:r>
              <a:rPr lang="es-ES" sz="1400" b="1" baseline="-25000" dirty="0">
                <a:solidFill>
                  <a:srgbClr val="008000"/>
                </a:solidFill>
                <a:latin typeface="Apple Chancery"/>
                <a:cs typeface="Apple Chancery"/>
              </a:rPr>
              <a:t>3</a:t>
            </a:r>
            <a:endParaRPr lang="es-ES" sz="1400" b="1" baseline="-25000" dirty="0">
              <a:solidFill>
                <a:srgbClr val="008000"/>
              </a:solidFill>
              <a:latin typeface="Apple Chancery"/>
              <a:cs typeface="Apple Chancery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7988783" y="1855833"/>
            <a:ext cx="40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w</a:t>
            </a:r>
            <a:r>
              <a:rPr lang="es-ES" sz="1400" b="1" baseline="-25000" dirty="0">
                <a:solidFill>
                  <a:srgbClr val="008000"/>
                </a:solidFill>
                <a:latin typeface="Apple Chancery"/>
                <a:cs typeface="Apple Chancery"/>
              </a:rPr>
              <a:t>4</a:t>
            </a:r>
            <a:endParaRPr lang="es-ES" sz="1400" b="1" baseline="-25000" dirty="0">
              <a:solidFill>
                <a:srgbClr val="008000"/>
              </a:solidFill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50653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3830</TotalTime>
  <Words>611</Words>
  <Application>Microsoft Macintosh PowerPoint</Application>
  <PresentationFormat>Presentación en pantalla (16:9)</PresentationFormat>
  <Paragraphs>124</Paragraphs>
  <Slides>18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Overview of pairwise structure superimposition tools</vt:lpstr>
      <vt:lpstr>What is (macromolecular) structure alignment?</vt:lpstr>
      <vt:lpstr>What is (macromolecular) structure alignment?</vt:lpstr>
      <vt:lpstr>What is (macromolecular) structure alignment?</vt:lpstr>
      <vt:lpstr>What is (macromolecular) structure alignment?</vt:lpstr>
      <vt:lpstr>Sequential vs. non-sequential structure alignment</vt:lpstr>
      <vt:lpstr>Sequential vs. non-sequential structure alignment: The paper clip demo</vt:lpstr>
      <vt:lpstr>Sequential vs. non-sequential structure alignment: The paper clip demo</vt:lpstr>
      <vt:lpstr>Alignment scoring functions</vt:lpstr>
      <vt:lpstr>Sequential vs. non-sequential structure alignment</vt:lpstr>
      <vt:lpstr>Fast comparisons by secondary structure</vt:lpstr>
      <vt:lpstr>Graph theory: find largest common graph</vt:lpstr>
      <vt:lpstr>Coping with indels: dynamic programming</vt:lpstr>
      <vt:lpstr>Structural similarity by contact maps</vt:lpstr>
      <vt:lpstr>Structural similarity by contact maps</vt:lpstr>
      <vt:lpstr>CATHEDRAL: multi-domain searches</vt:lpstr>
      <vt:lpstr>Presentación de PowerPoint</vt:lpstr>
      <vt:lpstr>Structure Comparison Algorithms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Alvarez</dc:creator>
  <cp:lastModifiedBy>Claudia Alvarez</cp:lastModifiedBy>
  <cp:revision>46</cp:revision>
  <dcterms:created xsi:type="dcterms:W3CDTF">2020-08-24T03:23:06Z</dcterms:created>
  <dcterms:modified xsi:type="dcterms:W3CDTF">2020-08-30T02:45:43Z</dcterms:modified>
</cp:coreProperties>
</file>