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a613c5374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a613c5374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a613c5374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3a613c5374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a613c5374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a613c5374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a613c5374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a613c5374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a613c5374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a613c5374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a613c5374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a613c5374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a613c5374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a613c5374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a613c5374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a613c537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a613c5374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3a613c5374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a613c5374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3a613c5374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a613c5374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a613c5374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Hardhat Smart Contract Lottery</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Lesson 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 sz="2400">
                <a:solidFill>
                  <a:srgbClr val="1A2B6B"/>
                </a:solidFill>
                <a:highlight>
                  <a:srgbClr val="FFFFFF"/>
                </a:highlight>
                <a:latin typeface="Arial"/>
                <a:ea typeface="Arial"/>
                <a:cs typeface="Arial"/>
                <a:sym typeface="Arial"/>
              </a:rPr>
              <a:t>Enter the Lottery</a:t>
            </a:r>
            <a:endParaRPr b="1" sz="2400">
              <a:solidFill>
                <a:srgbClr val="1A2B6B"/>
              </a:solidFill>
              <a:highlight>
                <a:srgbClr val="FFFFFF"/>
              </a:highlight>
              <a:latin typeface="Arial"/>
              <a:ea typeface="Arial"/>
              <a:cs typeface="Arial"/>
              <a:sym typeface="Arial"/>
            </a:endParaRPr>
          </a:p>
          <a:p>
            <a:pPr indent="0" lvl="0" marL="0" rtl="0" algn="l">
              <a:spcBef>
                <a:spcPts val="2300"/>
              </a:spcBef>
              <a:spcAft>
                <a:spcPts val="0"/>
              </a:spcAft>
              <a:buNone/>
            </a:pPr>
            <a:r>
              <a:t/>
            </a:r>
            <a:endParaRPr/>
          </a:p>
        </p:txBody>
      </p:sp>
      <p:sp>
        <p:nvSpPr>
          <p:cNvPr id="188" name="Google Shape;188;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22"/>
          <p:cNvPicPr preferRelativeResize="0"/>
          <p:nvPr/>
        </p:nvPicPr>
        <p:blipFill>
          <a:blip r:embed="rId3">
            <a:alphaModFix/>
          </a:blip>
          <a:stretch>
            <a:fillRect/>
          </a:stretch>
        </p:blipFill>
        <p:spPr>
          <a:xfrm>
            <a:off x="2119313" y="1771650"/>
            <a:ext cx="4905375" cy="160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 sz="2400">
                <a:solidFill>
                  <a:srgbClr val="1A2B6B"/>
                </a:solidFill>
                <a:highlight>
                  <a:srgbClr val="FFFFFF"/>
                </a:highlight>
                <a:latin typeface="Arial"/>
                <a:ea typeface="Arial"/>
                <a:cs typeface="Arial"/>
                <a:sym typeface="Arial"/>
              </a:rPr>
              <a:t>Connecting the Lottery to the Randomness</a:t>
            </a:r>
            <a:endParaRPr b="1" sz="2400">
              <a:solidFill>
                <a:srgbClr val="1A2B6B"/>
              </a:solidFill>
              <a:highlight>
                <a:srgbClr val="FFFFFF"/>
              </a:highlight>
              <a:latin typeface="Arial"/>
              <a:ea typeface="Arial"/>
              <a:cs typeface="Arial"/>
              <a:sym typeface="Arial"/>
            </a:endParaRPr>
          </a:p>
          <a:p>
            <a:pPr indent="0" lvl="0" marL="0" rtl="0" algn="l">
              <a:spcBef>
                <a:spcPts val="2300"/>
              </a:spcBef>
              <a:spcAft>
                <a:spcPts val="0"/>
              </a:spcAft>
              <a:buNone/>
            </a:pPr>
            <a:r>
              <a:t/>
            </a:r>
            <a:endParaRPr/>
          </a:p>
        </p:txBody>
      </p:sp>
      <p:sp>
        <p:nvSpPr>
          <p:cNvPr id="195" name="Google Shape;195;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23"/>
          <p:cNvPicPr preferRelativeResize="0"/>
          <p:nvPr/>
        </p:nvPicPr>
        <p:blipFill>
          <a:blip r:embed="rId3">
            <a:alphaModFix/>
          </a:blip>
          <a:stretch>
            <a:fillRect/>
          </a:stretch>
        </p:blipFill>
        <p:spPr>
          <a:xfrm>
            <a:off x="671513" y="571500"/>
            <a:ext cx="7800975" cy="4000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 sz="2400">
                <a:solidFill>
                  <a:srgbClr val="1A2B6B"/>
                </a:solidFill>
                <a:highlight>
                  <a:srgbClr val="FFFFFF"/>
                </a:highlight>
                <a:latin typeface="Arial"/>
                <a:ea typeface="Arial"/>
                <a:cs typeface="Arial"/>
                <a:sym typeface="Arial"/>
              </a:rPr>
              <a:t>Picking a Winner</a:t>
            </a:r>
            <a:endParaRPr b="1" sz="2400">
              <a:solidFill>
                <a:srgbClr val="1A2B6B"/>
              </a:solidFill>
              <a:highlight>
                <a:srgbClr val="FFFFFF"/>
              </a:highlight>
              <a:latin typeface="Arial"/>
              <a:ea typeface="Arial"/>
              <a:cs typeface="Arial"/>
              <a:sym typeface="Arial"/>
            </a:endParaRPr>
          </a:p>
          <a:p>
            <a:pPr indent="0" lvl="0" marL="0" rtl="0" algn="l">
              <a:spcBef>
                <a:spcPts val="2300"/>
              </a:spcBef>
              <a:spcAft>
                <a:spcPts val="0"/>
              </a:spcAft>
              <a:buNone/>
            </a:pPr>
            <a:r>
              <a:t/>
            </a:r>
            <a:endParaRPr/>
          </a:p>
        </p:txBody>
      </p:sp>
      <p:sp>
        <p:nvSpPr>
          <p:cNvPr id="202" name="Google Shape;202;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24"/>
          <p:cNvPicPr preferRelativeResize="0"/>
          <p:nvPr/>
        </p:nvPicPr>
        <p:blipFill>
          <a:blip r:embed="rId3">
            <a:alphaModFix/>
          </a:blip>
          <a:stretch>
            <a:fillRect/>
          </a:stretch>
        </p:blipFill>
        <p:spPr>
          <a:xfrm>
            <a:off x="657225" y="1854325"/>
            <a:ext cx="7829550" cy="2286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the Hardhat?</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Hardhat adalah Environment yang digunakan pengembang untuk mengkompilasi, menguji, menyebarkan, dan men-debug dApps berbasis Ethereum. Ini berarti membantu pengembang dan pembuat kode untuk mengelola banyak tugas asli dalam mengembangkan kontrak pintar.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Hardhat hadir dengan jaringan Ethereum lokal yang sudah dibangun sebelumnya dengan fokus pada pengembangan. Jaringan ditentukan untuk debugging Soliditas dan fitur pesan kesalahan, jejak tumpukan, antara lain. Dengan demikian, lingkungan ini sangat membantu dalam memungkinkan pengembang untuk memahami di mana dApps mereka gagal dan bagaimana mereka dapat memecahkan masalah.</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2400"/>
              </a:spcBef>
              <a:spcAft>
                <a:spcPts val="600"/>
              </a:spcAft>
              <a:buNone/>
            </a:pPr>
            <a:r>
              <a:rPr b="1" lang="en" sz="2300">
                <a:solidFill>
                  <a:srgbClr val="000000"/>
                </a:solidFill>
                <a:highlight>
                  <a:srgbClr val="FFFFFF"/>
                </a:highlight>
                <a:latin typeface="Arial"/>
                <a:ea typeface="Arial"/>
                <a:cs typeface="Arial"/>
                <a:sym typeface="Arial"/>
              </a:rPr>
              <a:t>How to Verify a Smart Contract in 5 Steps Using Hardhat?</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4325" lvl="0" marL="457200" rtl="0" algn="l">
              <a:lnSpc>
                <a:spcPct val="166666"/>
              </a:lnSpc>
              <a:spcBef>
                <a:spcPts val="500"/>
              </a:spcBef>
              <a:spcAft>
                <a:spcPts val="0"/>
              </a:spcAft>
              <a:buClr>
                <a:srgbClr val="68738D"/>
              </a:buClr>
              <a:buSzPts val="1350"/>
              <a:buFont typeface="Arial"/>
              <a:buAutoNum type="arabicPeriod"/>
            </a:pPr>
            <a:r>
              <a:rPr lang="en" sz="1350">
                <a:solidFill>
                  <a:srgbClr val="68738D"/>
                </a:solidFill>
                <a:highlight>
                  <a:srgbClr val="FFFFFF"/>
                </a:highlight>
                <a:latin typeface="Arial"/>
                <a:ea typeface="Arial"/>
                <a:cs typeface="Arial"/>
                <a:sym typeface="Arial"/>
              </a:rPr>
              <a:t>Setup Hardhat.</a:t>
            </a:r>
            <a:endParaRPr sz="1350">
              <a:solidFill>
                <a:srgbClr val="68738D"/>
              </a:solidFill>
              <a:highlight>
                <a:srgbClr val="FFFFFF"/>
              </a:highlight>
              <a:latin typeface="Arial"/>
              <a:ea typeface="Arial"/>
              <a:cs typeface="Arial"/>
              <a:sym typeface="Arial"/>
            </a:endParaRPr>
          </a:p>
          <a:p>
            <a:pPr indent="-314325" lvl="0" marL="457200" rtl="0" algn="l">
              <a:lnSpc>
                <a:spcPct val="166666"/>
              </a:lnSpc>
              <a:spcBef>
                <a:spcPts val="0"/>
              </a:spcBef>
              <a:spcAft>
                <a:spcPts val="0"/>
              </a:spcAft>
              <a:buClr>
                <a:srgbClr val="68738D"/>
              </a:buClr>
              <a:buSzPts val="1350"/>
              <a:buFont typeface="Arial"/>
              <a:buAutoNum type="arabicPeriod"/>
            </a:pPr>
            <a:r>
              <a:rPr lang="en" sz="1350">
                <a:solidFill>
                  <a:srgbClr val="68738D"/>
                </a:solidFill>
                <a:highlight>
                  <a:srgbClr val="FFFFFF"/>
                </a:highlight>
                <a:latin typeface="Arial"/>
                <a:ea typeface="Arial"/>
                <a:cs typeface="Arial"/>
                <a:sym typeface="Arial"/>
              </a:rPr>
              <a:t>Create an NFT smart contract.</a:t>
            </a:r>
            <a:endParaRPr sz="1350">
              <a:solidFill>
                <a:srgbClr val="68738D"/>
              </a:solidFill>
              <a:highlight>
                <a:srgbClr val="FFFFFF"/>
              </a:highlight>
              <a:latin typeface="Arial"/>
              <a:ea typeface="Arial"/>
              <a:cs typeface="Arial"/>
              <a:sym typeface="Arial"/>
            </a:endParaRPr>
          </a:p>
          <a:p>
            <a:pPr indent="-314325" lvl="0" marL="457200" rtl="0" algn="l">
              <a:lnSpc>
                <a:spcPct val="166666"/>
              </a:lnSpc>
              <a:spcBef>
                <a:spcPts val="0"/>
              </a:spcBef>
              <a:spcAft>
                <a:spcPts val="0"/>
              </a:spcAft>
              <a:buClr>
                <a:srgbClr val="68738D"/>
              </a:buClr>
              <a:buSzPts val="1350"/>
              <a:buFont typeface="Arial"/>
              <a:buAutoNum type="arabicPeriod"/>
            </a:pPr>
            <a:r>
              <a:rPr lang="en" sz="1350">
                <a:solidFill>
                  <a:srgbClr val="68738D"/>
                </a:solidFill>
                <a:highlight>
                  <a:srgbClr val="FFFFFF"/>
                </a:highlight>
                <a:latin typeface="Arial"/>
                <a:ea typeface="Arial"/>
                <a:cs typeface="Arial"/>
                <a:sym typeface="Arial"/>
              </a:rPr>
              <a:t>Create a deployment script.</a:t>
            </a:r>
            <a:endParaRPr sz="1350">
              <a:solidFill>
                <a:srgbClr val="68738D"/>
              </a:solidFill>
              <a:highlight>
                <a:srgbClr val="FFFFFF"/>
              </a:highlight>
              <a:latin typeface="Arial"/>
              <a:ea typeface="Arial"/>
              <a:cs typeface="Arial"/>
              <a:sym typeface="Arial"/>
            </a:endParaRPr>
          </a:p>
          <a:p>
            <a:pPr indent="-314325" lvl="0" marL="457200" rtl="0" algn="l">
              <a:lnSpc>
                <a:spcPct val="166666"/>
              </a:lnSpc>
              <a:spcBef>
                <a:spcPts val="0"/>
              </a:spcBef>
              <a:spcAft>
                <a:spcPts val="0"/>
              </a:spcAft>
              <a:buClr>
                <a:srgbClr val="68738D"/>
              </a:buClr>
              <a:buSzPts val="1350"/>
              <a:buFont typeface="Arial"/>
              <a:buAutoNum type="arabicPeriod"/>
            </a:pPr>
            <a:r>
              <a:rPr lang="en" sz="1350">
                <a:solidFill>
                  <a:srgbClr val="68738D"/>
                </a:solidFill>
                <a:highlight>
                  <a:srgbClr val="FFFFFF"/>
                </a:highlight>
                <a:latin typeface="Arial"/>
                <a:ea typeface="Arial"/>
                <a:cs typeface="Arial"/>
                <a:sym typeface="Arial"/>
              </a:rPr>
              <a:t>Modify “hardhat.config.js”.</a:t>
            </a:r>
            <a:endParaRPr sz="1350">
              <a:solidFill>
                <a:srgbClr val="68738D"/>
              </a:solidFill>
              <a:highlight>
                <a:srgbClr val="FFFFFF"/>
              </a:highlight>
              <a:latin typeface="Arial"/>
              <a:ea typeface="Arial"/>
              <a:cs typeface="Arial"/>
              <a:sym typeface="Arial"/>
            </a:endParaRPr>
          </a:p>
          <a:p>
            <a:pPr indent="-314325" lvl="0" marL="457200" rtl="0" algn="l">
              <a:lnSpc>
                <a:spcPct val="166666"/>
              </a:lnSpc>
              <a:spcBef>
                <a:spcPts val="0"/>
              </a:spcBef>
              <a:spcAft>
                <a:spcPts val="0"/>
              </a:spcAft>
              <a:buClr>
                <a:srgbClr val="68738D"/>
              </a:buClr>
              <a:buSzPts val="1350"/>
              <a:buFont typeface="Arial"/>
              <a:buAutoNum type="arabicPeriod"/>
            </a:pPr>
            <a:r>
              <a:rPr lang="en" sz="1350">
                <a:solidFill>
                  <a:srgbClr val="68738D"/>
                </a:solidFill>
                <a:highlight>
                  <a:srgbClr val="FFFFFF"/>
                </a:highlight>
                <a:latin typeface="Arial"/>
                <a:ea typeface="Arial"/>
                <a:cs typeface="Arial"/>
                <a:sym typeface="Arial"/>
              </a:rPr>
              <a:t>Run scripts and verify the contract.</a:t>
            </a:r>
            <a:endParaRPr sz="1350">
              <a:solidFill>
                <a:srgbClr val="68738D"/>
              </a:solidFill>
              <a:highlight>
                <a:srgbClr val="FFFFFF"/>
              </a:highlight>
              <a:latin typeface="Arial"/>
              <a:ea typeface="Arial"/>
              <a:cs typeface="Arial"/>
              <a:sym typeface="Arial"/>
            </a:endParaRPr>
          </a:p>
          <a:p>
            <a:pPr indent="0" lvl="0" marL="0" rtl="0" algn="l">
              <a:spcBef>
                <a:spcPts val="23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Set Up</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instal hardhat menggunakan benang atau npm</a:t>
            </a:r>
            <a:endParaRPr/>
          </a:p>
        </p:txBody>
      </p:sp>
      <p:pic>
        <p:nvPicPr>
          <p:cNvPr id="148" name="Google Shape;148;p16"/>
          <p:cNvPicPr preferRelativeResize="0"/>
          <p:nvPr/>
        </p:nvPicPr>
        <p:blipFill>
          <a:blip r:embed="rId3">
            <a:alphaModFix/>
          </a:blip>
          <a:stretch>
            <a:fillRect/>
          </a:stretch>
        </p:blipFill>
        <p:spPr>
          <a:xfrm>
            <a:off x="1003575" y="2632950"/>
            <a:ext cx="3081820" cy="540800"/>
          </a:xfrm>
          <a:prstGeom prst="rect">
            <a:avLst/>
          </a:prstGeom>
          <a:noFill/>
          <a:ln>
            <a:noFill/>
          </a:ln>
        </p:spPr>
      </p:pic>
      <p:pic>
        <p:nvPicPr>
          <p:cNvPr id="149" name="Google Shape;149;p16"/>
          <p:cNvPicPr preferRelativeResize="0"/>
          <p:nvPr/>
        </p:nvPicPr>
        <p:blipFill>
          <a:blip r:embed="rId4">
            <a:alphaModFix/>
          </a:blip>
          <a:stretch>
            <a:fillRect/>
          </a:stretch>
        </p:blipFill>
        <p:spPr>
          <a:xfrm>
            <a:off x="5346725" y="936275"/>
            <a:ext cx="3191925" cy="2623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Set Up</a:t>
            </a:r>
            <a:endParaRPr/>
          </a:p>
        </p:txBody>
      </p:sp>
      <p:sp>
        <p:nvSpPr>
          <p:cNvPr id="155" name="Google Shape;155;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Selanjutnya, kita akan memasang hardhat-deploy untuk meningkatkan pengalaman penerapan dan plugin tautan dana untuk membantu kami mendanai kontrak kami dengan LINK. Hardhat-deploy akan memungkinkan kita untuk menyebarkan di jaringan yang berbeda dan melacaknya. Selain itu, ada baiknya menggunakan kembali penerapan kami selama pengujian.</a:t>
            </a:r>
            <a:endParaRPr/>
          </a:p>
        </p:txBody>
      </p:sp>
      <p:sp>
        <p:nvSpPr>
          <p:cNvPr id="156" name="Google Shape;156;p17"/>
          <p:cNvSpPr txBox="1"/>
          <p:nvPr/>
        </p:nvSpPr>
        <p:spPr>
          <a:xfrm>
            <a:off x="1483475" y="3489800"/>
            <a:ext cx="6517500" cy="6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F8F8F2"/>
                </a:solidFill>
                <a:highlight>
                  <a:srgbClr val="08090A"/>
                </a:highlight>
              </a:rPr>
              <a:t>yarn add hardhat-deploy @appliedblockchain/chainlink-plugins-fund-link --dev</a:t>
            </a:r>
            <a:endParaRPr sz="1200">
              <a:solidFill>
                <a:srgbClr val="F8F8F2"/>
              </a:solidFill>
              <a:highlight>
                <a:srgbClr val="08090A"/>
              </a:highlight>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Hardhat.config.js</a:t>
            </a:r>
            <a:endParaRPr/>
          </a:p>
        </p:txBody>
      </p:sp>
      <p:sp>
        <p:nvSpPr>
          <p:cNvPr id="162" name="Google Shape;162;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18"/>
          <p:cNvPicPr preferRelativeResize="0"/>
          <p:nvPr/>
        </p:nvPicPr>
        <p:blipFill>
          <a:blip r:embed="rId3">
            <a:alphaModFix/>
          </a:blip>
          <a:stretch>
            <a:fillRect/>
          </a:stretch>
        </p:blipFill>
        <p:spPr>
          <a:xfrm>
            <a:off x="819150" y="1990713"/>
            <a:ext cx="5505450" cy="2276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 sz="2400">
                <a:solidFill>
                  <a:srgbClr val="1A2B6B"/>
                </a:solidFill>
                <a:highlight>
                  <a:srgbClr val="FFFFFF"/>
                </a:highlight>
                <a:latin typeface="Arial"/>
                <a:ea typeface="Arial"/>
                <a:cs typeface="Arial"/>
                <a:sym typeface="Arial"/>
              </a:rPr>
              <a:t>Why Make a Decentralized Lottery?</a:t>
            </a:r>
            <a:endParaRPr b="1" sz="2400">
              <a:solidFill>
                <a:srgbClr val="1A2B6B"/>
              </a:solidFill>
              <a:highlight>
                <a:srgbClr val="FFFFFF"/>
              </a:highlight>
              <a:latin typeface="Arial"/>
              <a:ea typeface="Arial"/>
              <a:cs typeface="Arial"/>
              <a:sym typeface="Arial"/>
            </a:endParaRPr>
          </a:p>
          <a:p>
            <a:pPr indent="0" lvl="0" marL="0" rtl="0" algn="l">
              <a:spcBef>
                <a:spcPts val="2300"/>
              </a:spcBef>
              <a:spcAft>
                <a:spcPts val="0"/>
              </a:spcAft>
              <a:buNone/>
            </a:pPr>
            <a:r>
              <a:t/>
            </a:r>
            <a:endParaRPr/>
          </a:p>
        </p:txBody>
      </p:sp>
      <p:sp>
        <p:nvSpPr>
          <p:cNvPr id="169" name="Google Shape;169;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Building lottery</a:t>
            </a:r>
            <a:r>
              <a:rPr lang="en"/>
              <a:t> blockchain (atau lotere terdesentralisasi) hanya beberapa kontrak senilai kode dan relatif mudah untuk diputar. Pengembang yang menggunakan Chainlink Verifiable Random Function (VRF) dan Chainlink Alarm Clock memiliki kontrak lotre yang mudah dipelihara yang aman, abadi, dan terbukti acak. Namun, sebelum kita masuk ke cara membuat lotere terdesentralisasi, mari kita segera melihat mengapa kita harus membuat lotere blockchain.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 sz="2400">
                <a:solidFill>
                  <a:srgbClr val="1A2B6B"/>
                </a:solidFill>
                <a:highlight>
                  <a:srgbClr val="FFFFFF"/>
                </a:highlight>
                <a:latin typeface="Arial"/>
                <a:ea typeface="Arial"/>
                <a:cs typeface="Arial"/>
                <a:sym typeface="Arial"/>
              </a:rPr>
              <a:t>How do We Build a Blockchain Based Decentralized Lottery?</a:t>
            </a:r>
            <a:endParaRPr b="1" sz="2400">
              <a:solidFill>
                <a:srgbClr val="1A2B6B"/>
              </a:solidFill>
              <a:highlight>
                <a:srgbClr val="FFFFFF"/>
              </a:highlight>
              <a:latin typeface="Arial"/>
              <a:ea typeface="Arial"/>
              <a:cs typeface="Arial"/>
              <a:sym typeface="Arial"/>
            </a:endParaRPr>
          </a:p>
          <a:p>
            <a:pPr indent="0" lvl="0" marL="0" rtl="0" algn="l">
              <a:spcBef>
                <a:spcPts val="2300"/>
              </a:spcBef>
              <a:spcAft>
                <a:spcPts val="0"/>
              </a:spcAft>
              <a:buNone/>
            </a:pPr>
            <a:r>
              <a:t/>
            </a:r>
            <a:endParaRPr/>
          </a:p>
        </p:txBody>
      </p:sp>
      <p:sp>
        <p:nvSpPr>
          <p:cNvPr id="175" name="Google Shape;175;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155555"/>
              </a:lnSpc>
              <a:spcBef>
                <a:spcPts val="0"/>
              </a:spcBef>
              <a:spcAft>
                <a:spcPts val="0"/>
              </a:spcAft>
              <a:buNone/>
            </a:pPr>
            <a:r>
              <a:rPr b="1" lang="en" sz="1350">
                <a:solidFill>
                  <a:srgbClr val="1A2B6B"/>
                </a:solidFill>
                <a:highlight>
                  <a:srgbClr val="FFFFFF"/>
                </a:highlight>
                <a:latin typeface="Arial"/>
                <a:ea typeface="Arial"/>
                <a:cs typeface="Arial"/>
                <a:sym typeface="Arial"/>
              </a:rPr>
              <a:t>Setup</a:t>
            </a:r>
            <a:endParaRPr b="1" sz="1350">
              <a:solidFill>
                <a:srgbClr val="1A2B6B"/>
              </a:solidFill>
              <a:highlight>
                <a:srgbClr val="FFFFFF"/>
              </a:highlight>
              <a:latin typeface="Arial"/>
              <a:ea typeface="Arial"/>
              <a:cs typeface="Arial"/>
              <a:sym typeface="Arial"/>
            </a:endParaRPr>
          </a:p>
          <a:p>
            <a:pPr indent="0" lvl="0" marL="0" rtl="0" algn="l">
              <a:spcBef>
                <a:spcPts val="2300"/>
              </a:spcBef>
              <a:spcAft>
                <a:spcPts val="1200"/>
              </a:spcAft>
              <a:buNone/>
            </a:pPr>
            <a:r>
              <a:t/>
            </a:r>
            <a:endParaRPr/>
          </a:p>
        </p:txBody>
      </p:sp>
      <p:pic>
        <p:nvPicPr>
          <p:cNvPr id="176" name="Google Shape;176;p20"/>
          <p:cNvPicPr preferRelativeResize="0"/>
          <p:nvPr/>
        </p:nvPicPr>
        <p:blipFill>
          <a:blip r:embed="rId3">
            <a:alphaModFix/>
          </a:blip>
          <a:stretch>
            <a:fillRect/>
          </a:stretch>
        </p:blipFill>
        <p:spPr>
          <a:xfrm>
            <a:off x="925663" y="2571760"/>
            <a:ext cx="6624707" cy="1976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 sz="2400">
                <a:solidFill>
                  <a:srgbClr val="1A2B6B"/>
                </a:solidFill>
                <a:highlight>
                  <a:srgbClr val="FFFFFF"/>
                </a:highlight>
                <a:latin typeface="Arial"/>
                <a:ea typeface="Arial"/>
                <a:cs typeface="Arial"/>
                <a:sym typeface="Arial"/>
              </a:rPr>
              <a:t>Set a Timer for the Lottery</a:t>
            </a:r>
            <a:endParaRPr b="1" sz="2400">
              <a:solidFill>
                <a:srgbClr val="1A2B6B"/>
              </a:solidFill>
              <a:highlight>
                <a:srgbClr val="FFFFFF"/>
              </a:highlight>
              <a:latin typeface="Arial"/>
              <a:ea typeface="Arial"/>
              <a:cs typeface="Arial"/>
              <a:sym typeface="Arial"/>
            </a:endParaRPr>
          </a:p>
          <a:p>
            <a:pPr indent="0" lvl="0" marL="0" rtl="0" algn="l">
              <a:spcBef>
                <a:spcPts val="2300"/>
              </a:spcBef>
              <a:spcAft>
                <a:spcPts val="0"/>
              </a:spcAft>
              <a:buNone/>
            </a:pPr>
            <a:r>
              <a:t/>
            </a:r>
            <a:endParaRPr/>
          </a:p>
        </p:txBody>
      </p:sp>
      <p:pic>
        <p:nvPicPr>
          <p:cNvPr id="182" name="Google Shape;182;p21"/>
          <p:cNvPicPr preferRelativeResize="0"/>
          <p:nvPr/>
        </p:nvPicPr>
        <p:blipFill>
          <a:blip r:embed="rId3">
            <a:alphaModFix/>
          </a:blip>
          <a:stretch>
            <a:fillRect/>
          </a:stretch>
        </p:blipFill>
        <p:spPr>
          <a:xfrm>
            <a:off x="1726425" y="1490550"/>
            <a:ext cx="5691159" cy="3038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