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_rels/presentation.xml.rels" ContentType="application/vnd.openxmlformats-package.relationships+xml"/>
  <Override PartName="/ppt/media/image119.png" ContentType="image/png"/>
  <Override PartName="/ppt/media/image87.png" ContentType="image/png"/>
  <Override PartName="/ppt/media/image19.png" ContentType="image/png"/>
  <Override PartName="/ppt/media/image118.png" ContentType="image/png"/>
  <Override PartName="/ppt/media/image86.png" ContentType="image/png"/>
  <Override PartName="/ppt/media/image18.png" ContentType="image/png"/>
  <Override PartName="/ppt/media/image109.png" ContentType="image/png"/>
  <Override PartName="/ppt/media/image77.png" ContentType="image/png"/>
  <Override PartName="/ppt/media/image177.png" ContentType="image/png"/>
  <Override PartName="/ppt/media/image108.png" ContentType="image/png"/>
  <Override PartName="/ppt/media/image76.png" ContentType="image/png"/>
  <Override PartName="/ppt/media/image176.png" ContentType="image/png"/>
  <Override PartName="/ppt/media/image99.png" ContentType="image/png"/>
  <Override PartName="/ppt/media/image98.png" ContentType="image/png"/>
  <Override PartName="/ppt/media/image97.png" ContentType="image/png"/>
  <Override PartName="/ppt/media/image29.png" ContentType="image/png"/>
  <Override PartName="/ppt/media/image129.png" ContentType="image/png"/>
  <Override PartName="/ppt/media/image96.png" ContentType="image/png"/>
  <Override PartName="/ppt/media/image28.png" ContentType="image/png"/>
  <Override PartName="/ppt/media/image128.png" ContentType="image/png"/>
  <Override PartName="/ppt/media/image95.png" ContentType="image/png"/>
  <Override PartName="/ppt/media/image127.png" ContentType="image/png"/>
  <Override PartName="/ppt/media/image27.png" ContentType="image/png"/>
  <Override PartName="/ppt/media/image89.png" ContentType="image/png"/>
  <Override PartName="/ppt/media/image88.png" ContentType="image/png"/>
  <Override PartName="/ppt/media/image85.png" ContentType="image/png"/>
  <Override PartName="/ppt/media/image117.png" ContentType="image/png"/>
  <Override PartName="/ppt/media/image17.png" ContentType="image/png"/>
  <Override PartName="/ppt/media/image79.png" ContentType="image/png"/>
  <Override PartName="/ppt/media/image179.png" ContentType="image/png"/>
  <Override PartName="/ppt/media/image126.png" ContentType="image/png"/>
  <Override PartName="/ppt/media/image94.png" ContentType="image/png"/>
  <Override PartName="/ppt/media/image26.png" ContentType="image/png"/>
  <Override PartName="/ppt/media/image78.png" ContentType="image/png"/>
  <Override PartName="/ppt/media/image178.png" ContentType="image/png"/>
  <Override PartName="/ppt/media/image125.png" ContentType="image/png"/>
  <Override PartName="/ppt/media/image93.png" ContentType="image/png"/>
  <Override PartName="/ppt/media/image25.png" ContentType="image/png"/>
  <Override PartName="/ppt/media/image124.png" ContentType="image/png"/>
  <Override PartName="/ppt/media/image92.png" ContentType="image/png"/>
  <Override PartName="/ppt/media/image24.png" ContentType="image/png"/>
  <Override PartName="/ppt/media/image123.png" ContentType="image/png"/>
  <Override PartName="/ppt/media/image91.png" ContentType="image/png"/>
  <Override PartName="/ppt/media/image23.png" ContentType="image/png"/>
  <Override PartName="/ppt/media/image75.png" ContentType="image/png"/>
  <Override PartName="/ppt/media/image107.png" ContentType="image/png"/>
  <Override PartName="/ppt/media/image175.png" ContentType="image/png"/>
  <Override PartName="/ppt/media/image122.png" ContentType="image/png"/>
  <Override PartName="/ppt/media/image90.png" ContentType="image/png"/>
  <Override PartName="/ppt/media/image22.png" ContentType="image/png"/>
  <Override PartName="/ppt/media/image74.png" ContentType="image/png"/>
  <Override PartName="/ppt/media/image106.png" ContentType="image/png"/>
  <Override PartName="/ppt/media/image174.png" ContentType="image/png"/>
  <Override PartName="/ppt/media/image121.png" ContentType="image/png"/>
  <Override PartName="/ppt/media/image21.png" ContentType="image/png"/>
  <Override PartName="/ppt/media/image133.png" ContentType="image/png"/>
  <Override PartName="/ppt/media/image33.png" ContentType="image/png"/>
  <Override PartName="/ppt/media/image1.png" ContentType="image/png"/>
  <Override PartName="/ppt/media/image47.png" ContentType="image/png"/>
  <Override PartName="/ppt/media/image147.png" ContentType="image/png"/>
  <Override PartName="/ppt/media/image134.png" ContentType="image/png"/>
  <Override PartName="/ppt/media/image34.png" ContentType="image/png"/>
  <Override PartName="/ppt/media/image2.png" ContentType="image/png"/>
  <Override PartName="/ppt/media/image153.png" ContentType="image/png"/>
  <Override PartName="/ppt/media/image7.png" ContentType="image/png"/>
  <Override PartName="/ppt/media/image53.png" ContentType="image/png"/>
  <Override PartName="/ppt/media/image101.png" ContentType="image/png"/>
  <Override PartName="/ppt/media/image48.png" ContentType="image/png"/>
  <Override PartName="/ppt/media/image148.png" ContentType="image/png"/>
  <Override PartName="/ppt/media/image3.png" ContentType="image/png"/>
  <Override PartName="/ppt/media/image49.png" ContentType="image/png"/>
  <Override PartName="/ppt/media/image149.png" ContentType="image/png"/>
  <Override PartName="/ppt/media/image57.png" ContentType="image/png"/>
  <Override PartName="/ppt/media/image157.png" ContentType="image/png"/>
  <Override PartName="/ppt/media/image35.png" ContentType="image/png"/>
  <Override PartName="/ppt/media/image135.png" ContentType="image/png"/>
  <Override PartName="/ppt/media/image46.png" ContentType="image/png"/>
  <Override PartName="/ppt/media/image146.png" ContentType="image/png"/>
  <Override PartName="/ppt/media/image39.png" ContentType="image/png"/>
  <Override PartName="/ppt/media/image139.png" ContentType="image/png"/>
  <Override PartName="/ppt/media/image38.png" ContentType="image/png"/>
  <Override PartName="/ppt/media/image138.png" ContentType="image/png"/>
  <Override PartName="/ppt/media/image143.png" ContentType="image/png"/>
  <Override PartName="/ppt/media/image43.png" ContentType="image/png"/>
  <Override PartName="/ppt/media/image44.png" ContentType="image/png"/>
  <Override PartName="/ppt/media/image144.png" ContentType="image/png"/>
  <Override PartName="/ppt/media/image100.png" ContentType="image/png"/>
  <Override PartName="/ppt/media/image142.png" ContentType="image/png"/>
  <Override PartName="/ppt/media/image42.png" ContentType="image/png"/>
  <Override PartName="/ppt/media/image56.png" ContentType="image/png"/>
  <Override PartName="/ppt/media/image156.png" ContentType="image/png"/>
  <Override PartName="/ppt/media/image55.png" ContentType="image/png"/>
  <Override PartName="/ppt/media/image155.png" ContentType="image/png"/>
  <Override PartName="/ppt/media/image9.png" ContentType="image/png"/>
  <Override PartName="/ppt/media/image41.png" ContentType="image/png"/>
  <Override PartName="/ppt/media/image141.png" ContentType="image/png"/>
  <Override PartName="/ppt/media/image154.png" ContentType="image/png"/>
  <Override PartName="/ppt/media/image54.png" ContentType="image/png"/>
  <Override PartName="/ppt/media/image8.png" ContentType="image/png"/>
  <Override PartName="/ppt/media/image40.png" ContentType="image/png"/>
  <Override PartName="/ppt/media/image140.png" ContentType="image/png"/>
  <Override PartName="/ppt/media/image130.png" ContentType="image/png"/>
  <Override PartName="/ppt/media/image30.png" ContentType="image/png"/>
  <Override PartName="/ppt/media/image132.png" ContentType="image/png"/>
  <Override PartName="/ppt/media/image32.png" ContentType="image/png"/>
  <Override PartName="/ppt/media/image131.png" ContentType="image/png"/>
  <Override PartName="/ppt/media/image31.png" ContentType="image/png"/>
  <Override PartName="/ppt/media/image45.png" ContentType="image/png"/>
  <Override PartName="/ppt/media/image145.png" ContentType="image/png"/>
  <Override PartName="/ppt/media/image136.png" ContentType="image/png"/>
  <Override PartName="/ppt/media/image36.png" ContentType="image/png"/>
  <Override PartName="/ppt/media/image150.png" ContentType="image/png"/>
  <Override PartName="/ppt/media/image50.png" ContentType="image/png"/>
  <Override PartName="/ppt/media/image4.png" ContentType="image/png"/>
  <Override PartName="/ppt/media/image152.png" ContentType="image/png"/>
  <Override PartName="/ppt/media/image52.png" ContentType="image/png"/>
  <Override PartName="/ppt/media/image6.png" ContentType="image/png"/>
  <Override PartName="/ppt/media/image37.png" ContentType="image/png"/>
  <Override PartName="/ppt/media/image137.png" ContentType="image/png"/>
  <Override PartName="/ppt/media/image151.png" ContentType="image/png"/>
  <Override PartName="/ppt/media/image51.png" ContentType="image/png"/>
  <Override PartName="/ppt/media/image5.png" ContentType="image/png"/>
  <Override PartName="/ppt/media/image158.png" ContentType="image/png"/>
  <Override PartName="/ppt/media/image58.png" ContentType="image/png"/>
  <Override PartName="/ppt/media/image159.png" ContentType="image/png"/>
  <Override PartName="/ppt/media/image59.png" ContentType="image/png"/>
  <Override PartName="/ppt/media/image160.png" ContentType="image/png"/>
  <Override PartName="/ppt/media/image60.png" ContentType="image/png"/>
  <Override PartName="/ppt/media/image161.png" ContentType="image/png"/>
  <Override PartName="/ppt/media/image61.png" ContentType="image/png"/>
  <Override PartName="/ppt/media/image162.png" ContentType="image/png"/>
  <Override PartName="/ppt/media/image62.png" ContentType="image/png"/>
  <Override PartName="/ppt/media/image10.png" ContentType="image/png"/>
  <Override PartName="/ppt/media/image110.png" ContentType="image/png"/>
  <Override PartName="/ppt/media/image163.png" ContentType="image/png"/>
  <Override PartName="/ppt/media/image63.png" ContentType="image/png"/>
  <Override PartName="/ppt/media/image11.png" ContentType="image/png"/>
  <Override PartName="/ppt/media/image111.png" ContentType="image/png"/>
  <Override PartName="/ppt/media/image164.png" ContentType="image/png"/>
  <Override PartName="/ppt/media/image64.png" ContentType="image/png"/>
  <Override PartName="/ppt/media/image12.png" ContentType="image/png"/>
  <Override PartName="/ppt/media/image80.png" ContentType="image/png"/>
  <Override PartName="/ppt/media/image112.png" ContentType="image/png"/>
  <Override PartName="/ppt/media/image180.png" ContentType="image/png"/>
  <Override PartName="/ppt/media/image165.png" ContentType="image/png"/>
  <Override PartName="/ppt/media/image65.png" ContentType="image/png"/>
  <Override PartName="/ppt/media/image81.png" ContentType="image/png"/>
  <Override PartName="/ppt/media/image13.png" ContentType="image/png"/>
  <Override PartName="/ppt/media/image113.png" ContentType="image/png"/>
  <Override PartName="/ppt/media/image181.png" ContentType="image/png"/>
  <Override PartName="/ppt/media/image16.png" ContentType="image/png"/>
  <Override PartName="/ppt/media/image84.png" ContentType="image/png"/>
  <Override PartName="/ppt/media/image116.png" ContentType="image/png"/>
  <Override PartName="/ppt/media/image166.png" ContentType="image/png"/>
  <Override PartName="/ppt/media/image66.png" ContentType="image/png"/>
  <Override PartName="/ppt/media/image82.png" ContentType="image/png"/>
  <Override PartName="/ppt/media/image14.png" ContentType="image/png"/>
  <Override PartName="/ppt/media/image114.png" ContentType="image/png"/>
  <Override PartName="/ppt/media/image182.png" ContentType="image/png"/>
  <Override PartName="/ppt/media/image169.png" ContentType="image/png"/>
  <Override PartName="/ppt/media/image69.png" ContentType="image/png"/>
  <Override PartName="/ppt/media/image67.png" ContentType="image/png"/>
  <Override PartName="/ppt/media/image167.png" ContentType="image/png"/>
  <Override PartName="/ppt/media/image83.png" ContentType="image/png"/>
  <Override PartName="/ppt/media/image15.png" ContentType="image/png"/>
  <Override PartName="/ppt/media/image115.png" ContentType="image/png"/>
  <Override PartName="/ppt/media/image183.png" ContentType="image/png"/>
  <Override PartName="/ppt/media/image68.png" ContentType="image/png"/>
  <Override PartName="/ppt/media/image168.png" ContentType="image/png"/>
  <Override PartName="/ppt/media/image102.png" ContentType="image/png"/>
  <Override PartName="/ppt/media/image170.png" ContentType="image/png"/>
  <Override PartName="/ppt/media/image70.png" ContentType="image/png"/>
  <Override PartName="/ppt/media/image103.png" ContentType="image/png"/>
  <Override PartName="/ppt/media/image171.png" ContentType="image/png"/>
  <Override PartName="/ppt/media/image71.png" ContentType="image/png"/>
  <Override PartName="/ppt/media/image104.png" ContentType="image/png"/>
  <Override PartName="/ppt/media/image172.png" ContentType="image/png"/>
  <Override PartName="/ppt/media/image72.png" ContentType="image/png"/>
  <Override PartName="/ppt/media/image120.png" ContentType="image/png"/>
  <Override PartName="/ppt/media/image20.png" ContentType="image/png"/>
  <Override PartName="/ppt/media/image73.png" ContentType="image/png"/>
  <Override PartName="/ppt/media/image105.png" ContentType="image/png"/>
  <Override PartName="/ppt/media/image173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0704513" cy="60198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34960" y="571320"/>
            <a:ext cx="9633240" cy="88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34960" y="1599840"/>
            <a:ext cx="9633240" cy="30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4960" y="571320"/>
            <a:ext cx="9633240" cy="88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34960" y="1599840"/>
            <a:ext cx="9633240" cy="30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23" Type="http://schemas.openxmlformats.org/officeDocument/2006/relationships/image" Target="../media/image3.png"/><Relationship Id="rId24" Type="http://schemas.openxmlformats.org/officeDocument/2006/relationships/image" Target="../media/image16.png"/><Relationship Id="rId25" Type="http://schemas.openxmlformats.org/officeDocument/2006/relationships/image" Target="../media/image23.png"/><Relationship Id="rId26" Type="http://schemas.openxmlformats.org/officeDocument/2006/relationships/image" Target="../media/image24.png"/><Relationship Id="rId27" Type="http://schemas.openxmlformats.org/officeDocument/2006/relationships/image" Target="../media/image25.png"/><Relationship Id="rId28" Type="http://schemas.openxmlformats.org/officeDocument/2006/relationships/image" Target="../media/image26.png"/><Relationship Id="rId29" Type="http://schemas.openxmlformats.org/officeDocument/2006/relationships/image" Target="../media/image27.png"/><Relationship Id="rId30" Type="http://schemas.openxmlformats.org/officeDocument/2006/relationships/image" Target="../media/image28.png"/><Relationship Id="rId31" Type="http://schemas.openxmlformats.org/officeDocument/2006/relationships/image" Target="../media/image29.png"/><Relationship Id="rId32" Type="http://schemas.openxmlformats.org/officeDocument/2006/relationships/image" Target="../media/image30.png"/><Relationship Id="rId33" Type="http://schemas.openxmlformats.org/officeDocument/2006/relationships/image" Target="../media/image31.png"/><Relationship Id="rId34" Type="http://schemas.openxmlformats.org/officeDocument/2006/relationships/image" Target="../media/image32.png"/><Relationship Id="rId35" Type="http://schemas.openxmlformats.org/officeDocument/2006/relationships/image" Target="../media/image33.png"/><Relationship Id="rId36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4.png"/><Relationship Id="rId4" Type="http://schemas.openxmlformats.org/officeDocument/2006/relationships/image" Target="../media/image123.png"/><Relationship Id="rId5" Type="http://schemas.openxmlformats.org/officeDocument/2006/relationships/image" Target="../media/image114.png"/><Relationship Id="rId6" Type="http://schemas.openxmlformats.org/officeDocument/2006/relationships/image" Target="../media/image124.png"/><Relationship Id="rId7" Type="http://schemas.openxmlformats.org/officeDocument/2006/relationships/image" Target="../media/image125.png"/><Relationship Id="rId8" Type="http://schemas.openxmlformats.org/officeDocument/2006/relationships/image" Target="../media/image126.png"/><Relationship Id="rId9" Type="http://schemas.openxmlformats.org/officeDocument/2006/relationships/image" Target="../media/image127.png"/><Relationship Id="rId10" Type="http://schemas.openxmlformats.org/officeDocument/2006/relationships/image" Target="../media/image128.png"/><Relationship Id="rId11" Type="http://schemas.openxmlformats.org/officeDocument/2006/relationships/image" Target="../media/image129.png"/><Relationship Id="rId12" Type="http://schemas.openxmlformats.org/officeDocument/2006/relationships/image" Target="../media/image130.png"/><Relationship Id="rId13" Type="http://schemas.openxmlformats.org/officeDocument/2006/relationships/image" Target="../media/image131.png"/><Relationship Id="rId14" Type="http://schemas.openxmlformats.org/officeDocument/2006/relationships/image" Target="../media/image132.png"/><Relationship Id="rId15" Type="http://schemas.openxmlformats.org/officeDocument/2006/relationships/image" Target="../media/image133.png"/><Relationship Id="rId16" Type="http://schemas.openxmlformats.org/officeDocument/2006/relationships/image" Target="../media/image57.png"/><Relationship Id="rId17" Type="http://schemas.openxmlformats.org/officeDocument/2006/relationships/image" Target="../media/image57.png"/><Relationship Id="rId18" Type="http://schemas.openxmlformats.org/officeDocument/2006/relationships/image" Target="../media/image57.png"/><Relationship Id="rId19" Type="http://schemas.openxmlformats.org/officeDocument/2006/relationships/image" Target="../media/image134.png"/><Relationship Id="rId20" Type="http://schemas.openxmlformats.org/officeDocument/2006/relationships/image" Target="../media/image40.png"/><Relationship Id="rId2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4.png"/><Relationship Id="rId4" Type="http://schemas.openxmlformats.org/officeDocument/2006/relationships/image" Target="../media/image135.png"/><Relationship Id="rId5" Type="http://schemas.openxmlformats.org/officeDocument/2006/relationships/image" Target="../media/image36.png"/><Relationship Id="rId6" Type="http://schemas.openxmlformats.org/officeDocument/2006/relationships/image" Target="../media/image36.png"/><Relationship Id="rId7" Type="http://schemas.openxmlformats.org/officeDocument/2006/relationships/image" Target="../media/image36.png"/><Relationship Id="rId8" Type="http://schemas.openxmlformats.org/officeDocument/2006/relationships/image" Target="../media/image36.png"/><Relationship Id="rId9" Type="http://schemas.openxmlformats.org/officeDocument/2006/relationships/image" Target="../media/image136.png"/><Relationship Id="rId10" Type="http://schemas.openxmlformats.org/officeDocument/2006/relationships/image" Target="../media/image137.png"/><Relationship Id="rId11" Type="http://schemas.openxmlformats.org/officeDocument/2006/relationships/image" Target="../media/image138.png"/><Relationship Id="rId12" Type="http://schemas.openxmlformats.org/officeDocument/2006/relationships/image" Target="../media/image138.png"/><Relationship Id="rId13" Type="http://schemas.openxmlformats.org/officeDocument/2006/relationships/image" Target="../media/image139.png"/><Relationship Id="rId14" Type="http://schemas.openxmlformats.org/officeDocument/2006/relationships/image" Target="../media/image139.png"/><Relationship Id="rId15" Type="http://schemas.openxmlformats.org/officeDocument/2006/relationships/image" Target="../media/image138.png"/><Relationship Id="rId16" Type="http://schemas.openxmlformats.org/officeDocument/2006/relationships/image" Target="../media/image138.png"/><Relationship Id="rId17" Type="http://schemas.openxmlformats.org/officeDocument/2006/relationships/image" Target="../media/image140.png"/><Relationship Id="rId18" Type="http://schemas.openxmlformats.org/officeDocument/2006/relationships/image" Target="../media/image141.png"/><Relationship Id="rId19" Type="http://schemas.openxmlformats.org/officeDocument/2006/relationships/image" Target="../media/image40.png"/><Relationship Id="rId20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4.png"/><Relationship Id="rId4" Type="http://schemas.openxmlformats.org/officeDocument/2006/relationships/image" Target="../media/image142.png"/><Relationship Id="rId5" Type="http://schemas.openxmlformats.org/officeDocument/2006/relationships/image" Target="../media/image143.png"/><Relationship Id="rId6" Type="http://schemas.openxmlformats.org/officeDocument/2006/relationships/image" Target="../media/image143.png"/><Relationship Id="rId7" Type="http://schemas.openxmlformats.org/officeDocument/2006/relationships/image" Target="../media/image144.png"/><Relationship Id="rId8" Type="http://schemas.openxmlformats.org/officeDocument/2006/relationships/image" Target="../media/image143.png"/><Relationship Id="rId9" Type="http://schemas.openxmlformats.org/officeDocument/2006/relationships/image" Target="../media/image88.png"/><Relationship Id="rId10" Type="http://schemas.openxmlformats.org/officeDocument/2006/relationships/image" Target="../media/image143.png"/><Relationship Id="rId11" Type="http://schemas.openxmlformats.org/officeDocument/2006/relationships/image" Target="../media/image143.png"/><Relationship Id="rId12" Type="http://schemas.openxmlformats.org/officeDocument/2006/relationships/image" Target="../media/image89.png"/><Relationship Id="rId13" Type="http://schemas.openxmlformats.org/officeDocument/2006/relationships/image" Target="../media/image143.png"/><Relationship Id="rId14" Type="http://schemas.openxmlformats.org/officeDocument/2006/relationships/image" Target="../media/image143.png"/><Relationship Id="rId15" Type="http://schemas.openxmlformats.org/officeDocument/2006/relationships/image" Target="../media/image143.png"/><Relationship Id="rId16" Type="http://schemas.openxmlformats.org/officeDocument/2006/relationships/image" Target="../media/image40.png"/><Relationship Id="rId17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4.png"/><Relationship Id="rId4" Type="http://schemas.openxmlformats.org/officeDocument/2006/relationships/image" Target="../media/image145.png"/><Relationship Id="rId5" Type="http://schemas.openxmlformats.org/officeDocument/2006/relationships/image" Target="../media/image146.png"/><Relationship Id="rId6" Type="http://schemas.openxmlformats.org/officeDocument/2006/relationships/image" Target="../media/image147.png"/><Relationship Id="rId7" Type="http://schemas.openxmlformats.org/officeDocument/2006/relationships/image" Target="../media/image148.png"/><Relationship Id="rId8" Type="http://schemas.openxmlformats.org/officeDocument/2006/relationships/image" Target="../media/image149.png"/><Relationship Id="rId9" Type="http://schemas.openxmlformats.org/officeDocument/2006/relationships/image" Target="../media/image150.png"/><Relationship Id="rId10" Type="http://schemas.openxmlformats.org/officeDocument/2006/relationships/image" Target="../media/image151.png"/><Relationship Id="rId11" Type="http://schemas.openxmlformats.org/officeDocument/2006/relationships/image" Target="../media/image38.png"/><Relationship Id="rId12" Type="http://schemas.openxmlformats.org/officeDocument/2006/relationships/image" Target="../media/image152.png"/><Relationship Id="rId13" Type="http://schemas.openxmlformats.org/officeDocument/2006/relationships/image" Target="../media/image70.png"/><Relationship Id="rId14" Type="http://schemas.openxmlformats.org/officeDocument/2006/relationships/image" Target="../media/image40.png"/><Relationship Id="rId15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4.png"/><Relationship Id="rId4" Type="http://schemas.openxmlformats.org/officeDocument/2006/relationships/image" Target="../media/image71.png"/><Relationship Id="rId5" Type="http://schemas.openxmlformats.org/officeDocument/2006/relationships/image" Target="../media/image57.png"/><Relationship Id="rId6" Type="http://schemas.openxmlformats.org/officeDocument/2006/relationships/image" Target="../media/image57.png"/><Relationship Id="rId7" Type="http://schemas.openxmlformats.org/officeDocument/2006/relationships/image" Target="../media/image57.png"/><Relationship Id="rId8" Type="http://schemas.openxmlformats.org/officeDocument/2006/relationships/image" Target="../media/image153.png"/><Relationship Id="rId9" Type="http://schemas.openxmlformats.org/officeDocument/2006/relationships/image" Target="../media/image61.png"/><Relationship Id="rId10" Type="http://schemas.openxmlformats.org/officeDocument/2006/relationships/image" Target="../media/image61.png"/><Relationship Id="rId11" Type="http://schemas.openxmlformats.org/officeDocument/2006/relationships/image" Target="../media/image61.png"/><Relationship Id="rId12" Type="http://schemas.openxmlformats.org/officeDocument/2006/relationships/image" Target="../media/image154.png"/><Relationship Id="rId13" Type="http://schemas.openxmlformats.org/officeDocument/2006/relationships/image" Target="../media/image155.png"/><Relationship Id="rId14" Type="http://schemas.openxmlformats.org/officeDocument/2006/relationships/image" Target="../media/image155.png"/><Relationship Id="rId15" Type="http://schemas.openxmlformats.org/officeDocument/2006/relationships/image" Target="../media/image156.png"/><Relationship Id="rId16" Type="http://schemas.openxmlformats.org/officeDocument/2006/relationships/image" Target="../media/image157.png"/><Relationship Id="rId17" Type="http://schemas.openxmlformats.org/officeDocument/2006/relationships/image" Target="../media/image157.png"/><Relationship Id="rId18" Type="http://schemas.openxmlformats.org/officeDocument/2006/relationships/image" Target="../media/image157.png"/><Relationship Id="rId19" Type="http://schemas.openxmlformats.org/officeDocument/2006/relationships/image" Target="../media/image40.png"/><Relationship Id="rId20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4.png"/><Relationship Id="rId4" Type="http://schemas.openxmlformats.org/officeDocument/2006/relationships/image" Target="../media/image109.png"/><Relationship Id="rId5" Type="http://schemas.openxmlformats.org/officeDocument/2006/relationships/image" Target="../media/image84.png"/><Relationship Id="rId6" Type="http://schemas.openxmlformats.org/officeDocument/2006/relationships/image" Target="../media/image84.png"/><Relationship Id="rId7" Type="http://schemas.openxmlformats.org/officeDocument/2006/relationships/image" Target="../media/image84.png"/><Relationship Id="rId8" Type="http://schemas.openxmlformats.org/officeDocument/2006/relationships/image" Target="../media/image158.png"/><Relationship Id="rId9" Type="http://schemas.openxmlformats.org/officeDocument/2006/relationships/image" Target="../media/image86.png"/><Relationship Id="rId10" Type="http://schemas.openxmlformats.org/officeDocument/2006/relationships/image" Target="../media/image86.png"/><Relationship Id="rId11" Type="http://schemas.openxmlformats.org/officeDocument/2006/relationships/image" Target="../media/image86.png"/><Relationship Id="rId12" Type="http://schemas.openxmlformats.org/officeDocument/2006/relationships/image" Target="../media/image159.png"/><Relationship Id="rId13" Type="http://schemas.openxmlformats.org/officeDocument/2006/relationships/image" Target="../media/image84.png"/><Relationship Id="rId14" Type="http://schemas.openxmlformats.org/officeDocument/2006/relationships/image" Target="../media/image84.png"/><Relationship Id="rId15" Type="http://schemas.openxmlformats.org/officeDocument/2006/relationships/image" Target="../media/image84.png"/><Relationship Id="rId16" Type="http://schemas.openxmlformats.org/officeDocument/2006/relationships/image" Target="../media/image160.png"/><Relationship Id="rId17" Type="http://schemas.openxmlformats.org/officeDocument/2006/relationships/image" Target="../media/image84.png"/><Relationship Id="rId18" Type="http://schemas.openxmlformats.org/officeDocument/2006/relationships/image" Target="../media/image84.png"/><Relationship Id="rId19" Type="http://schemas.openxmlformats.org/officeDocument/2006/relationships/image" Target="../media/image84.png"/><Relationship Id="rId20" Type="http://schemas.openxmlformats.org/officeDocument/2006/relationships/image" Target="../media/image161.png"/><Relationship Id="rId21" Type="http://schemas.openxmlformats.org/officeDocument/2006/relationships/image" Target="../media/image86.png"/><Relationship Id="rId22" Type="http://schemas.openxmlformats.org/officeDocument/2006/relationships/image" Target="../media/image86.png"/><Relationship Id="rId23" Type="http://schemas.openxmlformats.org/officeDocument/2006/relationships/image" Target="../media/image86.png"/><Relationship Id="rId24" Type="http://schemas.openxmlformats.org/officeDocument/2006/relationships/image" Target="../media/image40.png"/><Relationship Id="rId25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4.png"/><Relationship Id="rId4" Type="http://schemas.openxmlformats.org/officeDocument/2006/relationships/image" Target="../media/image162.png"/><Relationship Id="rId5" Type="http://schemas.openxmlformats.org/officeDocument/2006/relationships/image" Target="../media/image163.png"/><Relationship Id="rId6" Type="http://schemas.openxmlformats.org/officeDocument/2006/relationships/image" Target="../media/image164.png"/><Relationship Id="rId7" Type="http://schemas.openxmlformats.org/officeDocument/2006/relationships/image" Target="../media/image165.png"/><Relationship Id="rId8" Type="http://schemas.openxmlformats.org/officeDocument/2006/relationships/image" Target="../media/image166.png"/><Relationship Id="rId9" Type="http://schemas.openxmlformats.org/officeDocument/2006/relationships/image" Target="../media/image167.png"/><Relationship Id="rId10" Type="http://schemas.openxmlformats.org/officeDocument/2006/relationships/image" Target="../media/image168.png"/><Relationship Id="rId11" Type="http://schemas.openxmlformats.org/officeDocument/2006/relationships/image" Target="../media/image168.png"/><Relationship Id="rId12" Type="http://schemas.openxmlformats.org/officeDocument/2006/relationships/image" Target="../media/image169.png"/><Relationship Id="rId13" Type="http://schemas.openxmlformats.org/officeDocument/2006/relationships/image" Target="../media/image40.png"/><Relationship Id="rId14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4.png"/><Relationship Id="rId4" Type="http://schemas.openxmlformats.org/officeDocument/2006/relationships/image" Target="../media/image170.png"/><Relationship Id="rId5" Type="http://schemas.openxmlformats.org/officeDocument/2006/relationships/image" Target="../media/image171.png"/><Relationship Id="rId6" Type="http://schemas.openxmlformats.org/officeDocument/2006/relationships/image" Target="../media/image172.png"/><Relationship Id="rId7" Type="http://schemas.openxmlformats.org/officeDocument/2006/relationships/image" Target="../media/image173.png"/><Relationship Id="rId8" Type="http://schemas.openxmlformats.org/officeDocument/2006/relationships/image" Target="../media/image174.png"/><Relationship Id="rId9" Type="http://schemas.openxmlformats.org/officeDocument/2006/relationships/image" Target="../media/image175.png"/><Relationship Id="rId10" Type="http://schemas.openxmlformats.org/officeDocument/2006/relationships/image" Target="../media/image176.png"/><Relationship Id="rId11" Type="http://schemas.openxmlformats.org/officeDocument/2006/relationships/image" Target="../media/image40.png"/><Relationship Id="rId1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82.png"/><Relationship Id="rId6" Type="http://schemas.openxmlformats.org/officeDocument/2006/relationships/image" Target="../media/image179.png"/><Relationship Id="rId7" Type="http://schemas.openxmlformats.org/officeDocument/2006/relationships/image" Target="../media/image38.png"/><Relationship Id="rId8" Type="http://schemas.openxmlformats.org/officeDocument/2006/relationships/image" Target="../media/image36.png"/><Relationship Id="rId9" Type="http://schemas.openxmlformats.org/officeDocument/2006/relationships/image" Target="../media/image36.png"/><Relationship Id="rId10" Type="http://schemas.openxmlformats.org/officeDocument/2006/relationships/image" Target="../media/image36.png"/><Relationship Id="rId11" Type="http://schemas.openxmlformats.org/officeDocument/2006/relationships/image" Target="../media/image180.png"/><Relationship Id="rId12" Type="http://schemas.openxmlformats.org/officeDocument/2006/relationships/image" Target="../media/image181.png"/><Relationship Id="rId13" Type="http://schemas.openxmlformats.org/officeDocument/2006/relationships/image" Target="../media/image36.png"/><Relationship Id="rId14" Type="http://schemas.openxmlformats.org/officeDocument/2006/relationships/image" Target="../media/image36.png"/><Relationship Id="rId15" Type="http://schemas.openxmlformats.org/officeDocument/2006/relationships/image" Target="../media/image36.png"/><Relationship Id="rId16" Type="http://schemas.openxmlformats.org/officeDocument/2006/relationships/image" Target="../media/image182.png"/><Relationship Id="rId17" Type="http://schemas.openxmlformats.org/officeDocument/2006/relationships/image" Target="../media/image183.png"/><Relationship Id="rId18" Type="http://schemas.openxmlformats.org/officeDocument/2006/relationships/image" Target="../media/image168.png"/><Relationship Id="rId19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6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36.png"/><Relationship Id="rId12" Type="http://schemas.openxmlformats.org/officeDocument/2006/relationships/image" Target="../media/image36.png"/><Relationship Id="rId13" Type="http://schemas.openxmlformats.org/officeDocument/2006/relationships/image" Target="../media/image36.png"/><Relationship Id="rId14" Type="http://schemas.openxmlformats.org/officeDocument/2006/relationships/image" Target="../media/image36.png"/><Relationship Id="rId15" Type="http://schemas.openxmlformats.org/officeDocument/2006/relationships/image" Target="../media/image40.png"/><Relationship Id="rId16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4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Relationship Id="rId12" Type="http://schemas.openxmlformats.org/officeDocument/2006/relationships/image" Target="../media/image49.png"/><Relationship Id="rId13" Type="http://schemas.openxmlformats.org/officeDocument/2006/relationships/image" Target="../media/image50.png"/><Relationship Id="rId14" Type="http://schemas.openxmlformats.org/officeDocument/2006/relationships/image" Target="../media/image39.png"/><Relationship Id="rId15" Type="http://schemas.openxmlformats.org/officeDocument/2006/relationships/image" Target="../media/image51.png"/><Relationship Id="rId16" Type="http://schemas.openxmlformats.org/officeDocument/2006/relationships/image" Target="../media/image52.png"/><Relationship Id="rId17" Type="http://schemas.openxmlformats.org/officeDocument/2006/relationships/image" Target="../media/image53.png"/><Relationship Id="rId18" Type="http://schemas.openxmlformats.org/officeDocument/2006/relationships/image" Target="../media/image44.png"/><Relationship Id="rId19" Type="http://schemas.openxmlformats.org/officeDocument/2006/relationships/image" Target="../media/image54.png"/><Relationship Id="rId20" Type="http://schemas.openxmlformats.org/officeDocument/2006/relationships/image" Target="../media/image55.png"/><Relationship Id="rId21" Type="http://schemas.openxmlformats.org/officeDocument/2006/relationships/image" Target="../media/image40.png"/><Relationship Id="rId2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4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7.png"/><Relationship Id="rId7" Type="http://schemas.openxmlformats.org/officeDocument/2006/relationships/image" Target="../media/image57.png"/><Relationship Id="rId8" Type="http://schemas.openxmlformats.org/officeDocument/2006/relationships/image" Target="../media/image42.png"/><Relationship Id="rId9" Type="http://schemas.openxmlformats.org/officeDocument/2006/relationships/image" Target="../media/image58.png"/><Relationship Id="rId10" Type="http://schemas.openxmlformats.org/officeDocument/2006/relationships/image" Target="../media/image44.png"/><Relationship Id="rId11" Type="http://schemas.openxmlformats.org/officeDocument/2006/relationships/image" Target="../media/image59.png"/><Relationship Id="rId12" Type="http://schemas.openxmlformats.org/officeDocument/2006/relationships/image" Target="../media/image60.png"/><Relationship Id="rId13" Type="http://schemas.openxmlformats.org/officeDocument/2006/relationships/image" Target="../media/image61.png"/><Relationship Id="rId14" Type="http://schemas.openxmlformats.org/officeDocument/2006/relationships/image" Target="../media/image61.png"/><Relationship Id="rId15" Type="http://schemas.openxmlformats.org/officeDocument/2006/relationships/image" Target="../media/image61.png"/><Relationship Id="rId16" Type="http://schemas.openxmlformats.org/officeDocument/2006/relationships/image" Target="../media/image62.png"/><Relationship Id="rId17" Type="http://schemas.openxmlformats.org/officeDocument/2006/relationships/image" Target="../media/image63.png"/><Relationship Id="rId18" Type="http://schemas.openxmlformats.org/officeDocument/2006/relationships/image" Target="../media/image64.png"/><Relationship Id="rId19" Type="http://schemas.openxmlformats.org/officeDocument/2006/relationships/image" Target="../media/image65.png"/><Relationship Id="rId20" Type="http://schemas.openxmlformats.org/officeDocument/2006/relationships/image" Target="../media/image66.png"/><Relationship Id="rId21" Type="http://schemas.openxmlformats.org/officeDocument/2006/relationships/image" Target="../media/image67.png"/><Relationship Id="rId22" Type="http://schemas.openxmlformats.org/officeDocument/2006/relationships/image" Target="../media/image68.png"/><Relationship Id="rId23" Type="http://schemas.openxmlformats.org/officeDocument/2006/relationships/image" Target="../media/image69.png"/><Relationship Id="rId24" Type="http://schemas.openxmlformats.org/officeDocument/2006/relationships/image" Target="../media/image40.png"/><Relationship Id="rId25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4.png"/><Relationship Id="rId4" Type="http://schemas.openxmlformats.org/officeDocument/2006/relationships/image" Target="../media/image38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42.png"/><Relationship Id="rId11" Type="http://schemas.openxmlformats.org/officeDocument/2006/relationships/image" Target="../media/image75.png"/><Relationship Id="rId12" Type="http://schemas.openxmlformats.org/officeDocument/2006/relationships/image" Target="../media/image76.png"/><Relationship Id="rId13" Type="http://schemas.openxmlformats.org/officeDocument/2006/relationships/image" Target="../media/image77.png"/><Relationship Id="rId14" Type="http://schemas.openxmlformats.org/officeDocument/2006/relationships/image" Target="../media/image78.png"/><Relationship Id="rId15" Type="http://schemas.openxmlformats.org/officeDocument/2006/relationships/image" Target="../media/image79.png"/><Relationship Id="rId16" Type="http://schemas.openxmlformats.org/officeDocument/2006/relationships/image" Target="../media/image80.png"/><Relationship Id="rId17" Type="http://schemas.openxmlformats.org/officeDocument/2006/relationships/image" Target="../media/image40.png"/><Relationship Id="rId18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81.png"/><Relationship Id="rId4" Type="http://schemas.openxmlformats.org/officeDocument/2006/relationships/image" Target="../media/image34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4.png"/><Relationship Id="rId9" Type="http://schemas.openxmlformats.org/officeDocument/2006/relationships/image" Target="../media/image84.png"/><Relationship Id="rId10" Type="http://schemas.openxmlformats.org/officeDocument/2006/relationships/image" Target="../media/image85.png"/><Relationship Id="rId11" Type="http://schemas.openxmlformats.org/officeDocument/2006/relationships/image" Target="../media/image86.png"/><Relationship Id="rId12" Type="http://schemas.openxmlformats.org/officeDocument/2006/relationships/image" Target="../media/image86.png"/><Relationship Id="rId13" Type="http://schemas.openxmlformats.org/officeDocument/2006/relationships/image" Target="../media/image86.png"/><Relationship Id="rId14" Type="http://schemas.openxmlformats.org/officeDocument/2006/relationships/image" Target="../media/image87.png"/><Relationship Id="rId15" Type="http://schemas.openxmlformats.org/officeDocument/2006/relationships/image" Target="../media/image84.png"/><Relationship Id="rId16" Type="http://schemas.openxmlformats.org/officeDocument/2006/relationships/image" Target="../media/image84.png"/><Relationship Id="rId17" Type="http://schemas.openxmlformats.org/officeDocument/2006/relationships/image" Target="../media/image84.png"/><Relationship Id="rId18" Type="http://schemas.openxmlformats.org/officeDocument/2006/relationships/image" Target="../media/image88.png"/><Relationship Id="rId19" Type="http://schemas.openxmlformats.org/officeDocument/2006/relationships/image" Target="../media/image89.png"/><Relationship Id="rId20" Type="http://schemas.openxmlformats.org/officeDocument/2006/relationships/image" Target="../media/image40.png"/><Relationship Id="rId2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94.png"/><Relationship Id="rId8" Type="http://schemas.openxmlformats.org/officeDocument/2006/relationships/image" Target="../media/image95.png"/><Relationship Id="rId9" Type="http://schemas.openxmlformats.org/officeDocument/2006/relationships/image" Target="../media/image96.png"/><Relationship Id="rId10" Type="http://schemas.openxmlformats.org/officeDocument/2006/relationships/image" Target="../media/image97.png"/><Relationship Id="rId11" Type="http://schemas.openxmlformats.org/officeDocument/2006/relationships/image" Target="../media/image98.png"/><Relationship Id="rId12" Type="http://schemas.openxmlformats.org/officeDocument/2006/relationships/image" Target="../media/image99.png"/><Relationship Id="rId13" Type="http://schemas.openxmlformats.org/officeDocument/2006/relationships/image" Target="../media/image100.png"/><Relationship Id="rId14" Type="http://schemas.openxmlformats.org/officeDocument/2006/relationships/image" Target="../media/image101.png"/><Relationship Id="rId15" Type="http://schemas.openxmlformats.org/officeDocument/2006/relationships/image" Target="../media/image102.png"/><Relationship Id="rId16" Type="http://schemas.openxmlformats.org/officeDocument/2006/relationships/image" Target="../media/image103.png"/><Relationship Id="rId17" Type="http://schemas.openxmlformats.org/officeDocument/2006/relationships/image" Target="../media/image104.png"/><Relationship Id="rId18" Type="http://schemas.openxmlformats.org/officeDocument/2006/relationships/image" Target="../media/image35.png"/><Relationship Id="rId19" Type="http://schemas.openxmlformats.org/officeDocument/2006/relationships/image" Target="../media/image57.png"/><Relationship Id="rId20" Type="http://schemas.openxmlformats.org/officeDocument/2006/relationships/image" Target="../media/image57.png"/><Relationship Id="rId21" Type="http://schemas.openxmlformats.org/officeDocument/2006/relationships/image" Target="../media/image57.png"/><Relationship Id="rId22" Type="http://schemas.openxmlformats.org/officeDocument/2006/relationships/image" Target="../media/image105.png"/><Relationship Id="rId23" Type="http://schemas.openxmlformats.org/officeDocument/2006/relationships/image" Target="../media/image61.png"/><Relationship Id="rId24" Type="http://schemas.openxmlformats.org/officeDocument/2006/relationships/image" Target="../media/image61.png"/><Relationship Id="rId25" Type="http://schemas.openxmlformats.org/officeDocument/2006/relationships/image" Target="../media/image61.png"/><Relationship Id="rId26" Type="http://schemas.openxmlformats.org/officeDocument/2006/relationships/image" Target="../media/image106.png"/><Relationship Id="rId27" Type="http://schemas.openxmlformats.org/officeDocument/2006/relationships/image" Target="../media/image107.png"/><Relationship Id="rId28" Type="http://schemas.openxmlformats.org/officeDocument/2006/relationships/image" Target="../media/image107.png"/><Relationship Id="rId29" Type="http://schemas.openxmlformats.org/officeDocument/2006/relationships/image" Target="../media/image107.png"/><Relationship Id="rId30" Type="http://schemas.openxmlformats.org/officeDocument/2006/relationships/image" Target="../media/image108.png"/><Relationship Id="rId31" Type="http://schemas.openxmlformats.org/officeDocument/2006/relationships/image" Target="../media/image40.png"/><Relationship Id="rId3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4.png"/><Relationship Id="rId4" Type="http://schemas.openxmlformats.org/officeDocument/2006/relationships/image" Target="../media/image109.png"/><Relationship Id="rId5" Type="http://schemas.openxmlformats.org/officeDocument/2006/relationships/image" Target="../media/image84.png"/><Relationship Id="rId6" Type="http://schemas.openxmlformats.org/officeDocument/2006/relationships/image" Target="../media/image84.png"/><Relationship Id="rId7" Type="http://schemas.openxmlformats.org/officeDocument/2006/relationships/image" Target="../media/image84.png"/><Relationship Id="rId8" Type="http://schemas.openxmlformats.org/officeDocument/2006/relationships/image" Target="../media/image39.png"/><Relationship Id="rId9" Type="http://schemas.openxmlformats.org/officeDocument/2006/relationships/image" Target="../media/image86.png"/><Relationship Id="rId10" Type="http://schemas.openxmlformats.org/officeDocument/2006/relationships/image" Target="../media/image86.png"/><Relationship Id="rId11" Type="http://schemas.openxmlformats.org/officeDocument/2006/relationships/image" Target="../media/image86.png"/><Relationship Id="rId12" Type="http://schemas.openxmlformats.org/officeDocument/2006/relationships/image" Target="../media/image110.png"/><Relationship Id="rId13" Type="http://schemas.openxmlformats.org/officeDocument/2006/relationships/image" Target="../media/image84.png"/><Relationship Id="rId14" Type="http://schemas.openxmlformats.org/officeDocument/2006/relationships/image" Target="../media/image84.png"/><Relationship Id="rId15" Type="http://schemas.openxmlformats.org/officeDocument/2006/relationships/image" Target="../media/image84.png"/><Relationship Id="rId16" Type="http://schemas.openxmlformats.org/officeDocument/2006/relationships/image" Target="../media/image111.png"/><Relationship Id="rId17" Type="http://schemas.openxmlformats.org/officeDocument/2006/relationships/image" Target="../media/image40.png"/><Relationship Id="rId18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4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8" Type="http://schemas.openxmlformats.org/officeDocument/2006/relationships/image" Target="../media/image116.png"/><Relationship Id="rId9" Type="http://schemas.openxmlformats.org/officeDocument/2006/relationships/image" Target="../media/image117.png"/><Relationship Id="rId10" Type="http://schemas.openxmlformats.org/officeDocument/2006/relationships/image" Target="../media/image118.png"/><Relationship Id="rId11" Type="http://schemas.openxmlformats.org/officeDocument/2006/relationships/image" Target="../media/image119.png"/><Relationship Id="rId12" Type="http://schemas.openxmlformats.org/officeDocument/2006/relationships/image" Target="../media/image120.png"/><Relationship Id="rId13" Type="http://schemas.openxmlformats.org/officeDocument/2006/relationships/image" Target="../media/image121.png"/><Relationship Id="rId14" Type="http://schemas.openxmlformats.org/officeDocument/2006/relationships/image" Target="../media/image122.png"/><Relationship Id="rId15" Type="http://schemas.openxmlformats.org/officeDocument/2006/relationships/image" Target="../media/image40.png"/><Relationship Id="rId1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" name=""/>
          <p:cNvSpPr/>
          <p:nvPr/>
        </p:nvSpPr>
        <p:spPr>
          <a:xfrm>
            <a:off x="726840" y="426996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4"/>
                </a:moveTo>
                <a:cubicBezTo>
                  <a:pt x="187" y="107"/>
                  <a:pt x="184" y="118"/>
                  <a:pt x="180" y="130"/>
                </a:cubicBezTo>
                <a:cubicBezTo>
                  <a:pt x="175" y="141"/>
                  <a:pt x="168" y="151"/>
                  <a:pt x="160" y="160"/>
                </a:cubicBezTo>
                <a:cubicBezTo>
                  <a:pt x="151" y="169"/>
                  <a:pt x="141" y="175"/>
                  <a:pt x="129" y="180"/>
                </a:cubicBezTo>
                <a:cubicBezTo>
                  <a:pt x="118" y="185"/>
                  <a:pt x="105" y="187"/>
                  <a:pt x="93" y="187"/>
                </a:cubicBezTo>
                <a:cubicBezTo>
                  <a:pt x="81" y="187"/>
                  <a:pt x="69" y="185"/>
                  <a:pt x="57" y="180"/>
                </a:cubicBezTo>
                <a:cubicBezTo>
                  <a:pt x="46" y="175"/>
                  <a:pt x="36" y="169"/>
                  <a:pt x="27" y="160"/>
                </a:cubicBezTo>
                <a:cubicBezTo>
                  <a:pt x="19" y="151"/>
                  <a:pt x="12" y="141"/>
                  <a:pt x="7" y="130"/>
                </a:cubicBezTo>
                <a:cubicBezTo>
                  <a:pt x="2" y="118"/>
                  <a:pt x="0" y="107"/>
                  <a:pt x="0" y="94"/>
                </a:cubicBezTo>
                <a:cubicBezTo>
                  <a:pt x="0" y="82"/>
                  <a:pt x="2" y="69"/>
                  <a:pt x="7" y="58"/>
                </a:cubicBezTo>
                <a:cubicBezTo>
                  <a:pt x="12" y="46"/>
                  <a:pt x="19" y="36"/>
                  <a:pt x="27" y="28"/>
                </a:cubicBezTo>
                <a:cubicBezTo>
                  <a:pt x="36" y="19"/>
                  <a:pt x="46" y="12"/>
                  <a:pt x="57" y="7"/>
                </a:cubicBezTo>
                <a:cubicBezTo>
                  <a:pt x="69" y="3"/>
                  <a:pt x="81" y="0"/>
                  <a:pt x="93" y="0"/>
                </a:cubicBezTo>
                <a:cubicBezTo>
                  <a:pt x="105" y="0"/>
                  <a:pt x="118" y="3"/>
                  <a:pt x="129" y="7"/>
                </a:cubicBezTo>
                <a:cubicBezTo>
                  <a:pt x="141" y="12"/>
                  <a:pt x="151" y="19"/>
                  <a:pt x="160" y="28"/>
                </a:cubicBezTo>
                <a:cubicBezTo>
                  <a:pt x="168" y="36"/>
                  <a:pt x="175" y="46"/>
                  <a:pt x="180" y="58"/>
                </a:cubicBezTo>
                <a:cubicBezTo>
                  <a:pt x="184" y="69"/>
                  <a:pt x="187" y="82"/>
                  <a:pt x="187" y="94"/>
                </a:cubicBez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1010880" y="87732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4"/>
                </a:moveTo>
                <a:cubicBezTo>
                  <a:pt x="187" y="106"/>
                  <a:pt x="185" y="118"/>
                  <a:pt x="180" y="129"/>
                </a:cubicBezTo>
                <a:cubicBezTo>
                  <a:pt x="175" y="141"/>
                  <a:pt x="168" y="151"/>
                  <a:pt x="160" y="159"/>
                </a:cubicBezTo>
                <a:cubicBezTo>
                  <a:pt x="151" y="168"/>
                  <a:pt x="141" y="175"/>
                  <a:pt x="130" y="180"/>
                </a:cubicBezTo>
                <a:cubicBezTo>
                  <a:pt x="118" y="184"/>
                  <a:pt x="106" y="187"/>
                  <a:pt x="94" y="187"/>
                </a:cubicBezTo>
                <a:cubicBezTo>
                  <a:pt x="82" y="187"/>
                  <a:pt x="70" y="184"/>
                  <a:pt x="58" y="180"/>
                </a:cubicBezTo>
                <a:cubicBezTo>
                  <a:pt x="46" y="175"/>
                  <a:pt x="36" y="168"/>
                  <a:pt x="27" y="159"/>
                </a:cubicBezTo>
                <a:cubicBezTo>
                  <a:pt x="19" y="151"/>
                  <a:pt x="12" y="141"/>
                  <a:pt x="7" y="129"/>
                </a:cubicBezTo>
                <a:cubicBezTo>
                  <a:pt x="3" y="118"/>
                  <a:pt x="0" y="106"/>
                  <a:pt x="0" y="94"/>
                </a:cubicBezTo>
                <a:cubicBezTo>
                  <a:pt x="0" y="81"/>
                  <a:pt x="3" y="70"/>
                  <a:pt x="7" y="57"/>
                </a:cubicBezTo>
                <a:cubicBezTo>
                  <a:pt x="12" y="46"/>
                  <a:pt x="19" y="36"/>
                  <a:pt x="27" y="27"/>
                </a:cubicBezTo>
                <a:cubicBezTo>
                  <a:pt x="36" y="18"/>
                  <a:pt x="46" y="12"/>
                  <a:pt x="58" y="7"/>
                </a:cubicBezTo>
                <a:cubicBezTo>
                  <a:pt x="70" y="2"/>
                  <a:pt x="82" y="0"/>
                  <a:pt x="94" y="0"/>
                </a:cubicBezTo>
                <a:cubicBezTo>
                  <a:pt x="106" y="0"/>
                  <a:pt x="118" y="2"/>
                  <a:pt x="130" y="7"/>
                </a:cubicBezTo>
                <a:cubicBezTo>
                  <a:pt x="141" y="12"/>
                  <a:pt x="151" y="18"/>
                  <a:pt x="160" y="27"/>
                </a:cubicBezTo>
                <a:cubicBezTo>
                  <a:pt x="168" y="36"/>
                  <a:pt x="175" y="46"/>
                  <a:pt x="180" y="57"/>
                </a:cubicBezTo>
                <a:cubicBezTo>
                  <a:pt x="185" y="70"/>
                  <a:pt x="187" y="81"/>
                  <a:pt x="187" y="94"/>
                </a:cubicBezTo>
                <a:close/>
              </a:path>
            </a:pathLst>
          </a:custGeom>
          <a:solidFill>
            <a:srgbClr val="3b82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5891400" y="3200400"/>
            <a:ext cx="66960" cy="67320"/>
          </a:xfrm>
          <a:custGeom>
            <a:avLst/>
            <a:gdLst/>
            <a:ahLst/>
            <a:rect l="0" t="0" r="r" b="b"/>
            <a:pathLst>
              <a:path w="186" h="187">
                <a:moveTo>
                  <a:pt x="186" y="94"/>
                </a:moveTo>
                <a:cubicBezTo>
                  <a:pt x="186" y="106"/>
                  <a:pt x="184" y="118"/>
                  <a:pt x="179" y="129"/>
                </a:cubicBezTo>
                <a:cubicBezTo>
                  <a:pt x="175" y="141"/>
                  <a:pt x="168" y="151"/>
                  <a:pt x="159" y="160"/>
                </a:cubicBezTo>
                <a:cubicBezTo>
                  <a:pt x="151" y="168"/>
                  <a:pt x="140" y="175"/>
                  <a:pt x="129" y="180"/>
                </a:cubicBezTo>
                <a:cubicBezTo>
                  <a:pt x="118" y="184"/>
                  <a:pt x="106" y="187"/>
                  <a:pt x="94" y="187"/>
                </a:cubicBezTo>
                <a:cubicBezTo>
                  <a:pt x="81" y="187"/>
                  <a:pt x="69" y="184"/>
                  <a:pt x="58" y="180"/>
                </a:cubicBezTo>
                <a:cubicBezTo>
                  <a:pt x="47" y="175"/>
                  <a:pt x="37" y="168"/>
                  <a:pt x="28" y="160"/>
                </a:cubicBezTo>
                <a:cubicBezTo>
                  <a:pt x="19" y="151"/>
                  <a:pt x="12" y="141"/>
                  <a:pt x="7" y="129"/>
                </a:cubicBezTo>
                <a:cubicBezTo>
                  <a:pt x="2" y="118"/>
                  <a:pt x="0" y="106"/>
                  <a:pt x="0" y="94"/>
                </a:cubicBezTo>
                <a:cubicBezTo>
                  <a:pt x="0" y="81"/>
                  <a:pt x="2" y="69"/>
                  <a:pt x="7" y="57"/>
                </a:cubicBezTo>
                <a:cubicBezTo>
                  <a:pt x="12" y="46"/>
                  <a:pt x="19" y="36"/>
                  <a:pt x="28" y="27"/>
                </a:cubicBezTo>
                <a:cubicBezTo>
                  <a:pt x="37" y="19"/>
                  <a:pt x="47" y="12"/>
                  <a:pt x="58" y="7"/>
                </a:cubicBezTo>
                <a:cubicBezTo>
                  <a:pt x="69" y="2"/>
                  <a:pt x="81" y="0"/>
                  <a:pt x="94" y="0"/>
                </a:cubicBezTo>
                <a:cubicBezTo>
                  <a:pt x="106" y="0"/>
                  <a:pt x="118" y="2"/>
                  <a:pt x="129" y="7"/>
                </a:cubicBezTo>
                <a:cubicBezTo>
                  <a:pt x="140" y="12"/>
                  <a:pt x="151" y="19"/>
                  <a:pt x="159" y="27"/>
                </a:cubicBezTo>
                <a:cubicBezTo>
                  <a:pt x="168" y="36"/>
                  <a:pt x="175" y="46"/>
                  <a:pt x="179" y="57"/>
                </a:cubicBezTo>
                <a:cubicBezTo>
                  <a:pt x="184" y="69"/>
                  <a:pt x="186" y="81"/>
                  <a:pt x="186" y="94"/>
                </a:cubicBezTo>
                <a:close/>
              </a:path>
            </a:pathLst>
          </a:custGeom>
          <a:solidFill>
            <a:srgbClr val="93c5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6183720" y="366840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4"/>
                </a:moveTo>
                <a:cubicBezTo>
                  <a:pt x="187" y="106"/>
                  <a:pt x="185" y="118"/>
                  <a:pt x="180" y="129"/>
                </a:cubicBezTo>
                <a:cubicBezTo>
                  <a:pt x="175" y="141"/>
                  <a:pt x="168" y="151"/>
                  <a:pt x="160" y="160"/>
                </a:cubicBezTo>
                <a:cubicBezTo>
                  <a:pt x="151" y="168"/>
                  <a:pt x="141" y="175"/>
                  <a:pt x="130" y="180"/>
                </a:cubicBezTo>
                <a:cubicBezTo>
                  <a:pt x="117" y="184"/>
                  <a:pt x="105" y="187"/>
                  <a:pt x="93" y="187"/>
                </a:cubicBezTo>
                <a:cubicBezTo>
                  <a:pt x="81" y="187"/>
                  <a:pt x="69" y="184"/>
                  <a:pt x="57" y="180"/>
                </a:cubicBezTo>
                <a:cubicBezTo>
                  <a:pt x="46" y="175"/>
                  <a:pt x="36" y="168"/>
                  <a:pt x="27" y="160"/>
                </a:cubicBezTo>
                <a:cubicBezTo>
                  <a:pt x="19" y="151"/>
                  <a:pt x="12" y="141"/>
                  <a:pt x="7" y="129"/>
                </a:cubicBezTo>
                <a:cubicBezTo>
                  <a:pt x="3" y="118"/>
                  <a:pt x="0" y="106"/>
                  <a:pt x="0" y="94"/>
                </a:cubicBezTo>
                <a:cubicBezTo>
                  <a:pt x="0" y="82"/>
                  <a:pt x="3" y="69"/>
                  <a:pt x="7" y="57"/>
                </a:cubicBezTo>
                <a:cubicBezTo>
                  <a:pt x="12" y="46"/>
                  <a:pt x="19" y="36"/>
                  <a:pt x="27" y="27"/>
                </a:cubicBezTo>
                <a:cubicBezTo>
                  <a:pt x="36" y="19"/>
                  <a:pt x="46" y="12"/>
                  <a:pt x="57" y="7"/>
                </a:cubicBezTo>
                <a:cubicBezTo>
                  <a:pt x="69" y="2"/>
                  <a:pt x="81" y="0"/>
                  <a:pt x="93" y="0"/>
                </a:cubicBezTo>
                <a:cubicBezTo>
                  <a:pt x="105" y="0"/>
                  <a:pt x="117" y="2"/>
                  <a:pt x="130" y="7"/>
                </a:cubicBezTo>
                <a:cubicBezTo>
                  <a:pt x="141" y="12"/>
                  <a:pt x="151" y="19"/>
                  <a:pt x="160" y="27"/>
                </a:cubicBezTo>
                <a:cubicBezTo>
                  <a:pt x="168" y="36"/>
                  <a:pt x="175" y="46"/>
                  <a:pt x="180" y="57"/>
                </a:cubicBezTo>
                <a:cubicBezTo>
                  <a:pt x="185" y="69"/>
                  <a:pt x="187" y="82"/>
                  <a:pt x="187" y="94"/>
                </a:cubicBezTo>
                <a:close/>
              </a:path>
            </a:pathLst>
          </a:custGeom>
          <a:solidFill>
            <a:srgbClr val="6ee7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10136520" y="77688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3"/>
                </a:moveTo>
                <a:cubicBezTo>
                  <a:pt x="187" y="105"/>
                  <a:pt x="184" y="117"/>
                  <a:pt x="180" y="129"/>
                </a:cubicBezTo>
                <a:cubicBezTo>
                  <a:pt x="175" y="140"/>
                  <a:pt x="168" y="150"/>
                  <a:pt x="159" y="160"/>
                </a:cubicBezTo>
                <a:cubicBezTo>
                  <a:pt x="151" y="169"/>
                  <a:pt x="141" y="175"/>
                  <a:pt x="129" y="180"/>
                </a:cubicBezTo>
                <a:cubicBezTo>
                  <a:pt x="118" y="185"/>
                  <a:pt x="106" y="187"/>
                  <a:pt x="94" y="187"/>
                </a:cubicBezTo>
                <a:cubicBezTo>
                  <a:pt x="81" y="187"/>
                  <a:pt x="70" y="185"/>
                  <a:pt x="58" y="180"/>
                </a:cubicBezTo>
                <a:cubicBezTo>
                  <a:pt x="46" y="175"/>
                  <a:pt x="36" y="169"/>
                  <a:pt x="27" y="160"/>
                </a:cubicBezTo>
                <a:cubicBezTo>
                  <a:pt x="18" y="150"/>
                  <a:pt x="12" y="140"/>
                  <a:pt x="7" y="129"/>
                </a:cubicBezTo>
                <a:cubicBezTo>
                  <a:pt x="2" y="117"/>
                  <a:pt x="0" y="105"/>
                  <a:pt x="0" y="93"/>
                </a:cubicBezTo>
                <a:cubicBezTo>
                  <a:pt x="0" y="81"/>
                  <a:pt x="2" y="69"/>
                  <a:pt x="7" y="58"/>
                </a:cubicBezTo>
                <a:cubicBezTo>
                  <a:pt x="12" y="46"/>
                  <a:pt x="18" y="36"/>
                  <a:pt x="27" y="28"/>
                </a:cubicBezTo>
                <a:cubicBezTo>
                  <a:pt x="36" y="19"/>
                  <a:pt x="46" y="12"/>
                  <a:pt x="58" y="7"/>
                </a:cubicBezTo>
                <a:cubicBezTo>
                  <a:pt x="70" y="3"/>
                  <a:pt x="81" y="0"/>
                  <a:pt x="94" y="0"/>
                </a:cubicBezTo>
                <a:cubicBezTo>
                  <a:pt x="106" y="0"/>
                  <a:pt x="118" y="3"/>
                  <a:pt x="129" y="7"/>
                </a:cubicBezTo>
                <a:cubicBezTo>
                  <a:pt x="141" y="12"/>
                  <a:pt x="151" y="19"/>
                  <a:pt x="159" y="28"/>
                </a:cubicBezTo>
                <a:cubicBezTo>
                  <a:pt x="168" y="36"/>
                  <a:pt x="175" y="46"/>
                  <a:pt x="180" y="58"/>
                </a:cubicBezTo>
                <a:cubicBezTo>
                  <a:pt x="184" y="69"/>
                  <a:pt x="187" y="81"/>
                  <a:pt x="187" y="93"/>
                </a:cubicBez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2581920" y="160416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4"/>
                </a:moveTo>
                <a:cubicBezTo>
                  <a:pt x="187" y="107"/>
                  <a:pt x="185" y="118"/>
                  <a:pt x="180" y="130"/>
                </a:cubicBezTo>
                <a:cubicBezTo>
                  <a:pt x="175" y="141"/>
                  <a:pt x="169" y="151"/>
                  <a:pt x="160" y="160"/>
                </a:cubicBezTo>
                <a:cubicBezTo>
                  <a:pt x="151" y="169"/>
                  <a:pt x="141" y="175"/>
                  <a:pt x="129" y="180"/>
                </a:cubicBezTo>
                <a:cubicBezTo>
                  <a:pt x="117" y="185"/>
                  <a:pt x="105" y="187"/>
                  <a:pt x="93" y="187"/>
                </a:cubicBezTo>
                <a:cubicBezTo>
                  <a:pt x="81" y="187"/>
                  <a:pt x="69" y="185"/>
                  <a:pt x="58" y="180"/>
                </a:cubicBezTo>
                <a:cubicBezTo>
                  <a:pt x="46" y="175"/>
                  <a:pt x="36" y="169"/>
                  <a:pt x="28" y="160"/>
                </a:cubicBezTo>
                <a:cubicBezTo>
                  <a:pt x="19" y="151"/>
                  <a:pt x="12" y="141"/>
                  <a:pt x="7" y="130"/>
                </a:cubicBezTo>
                <a:cubicBezTo>
                  <a:pt x="3" y="118"/>
                  <a:pt x="0" y="107"/>
                  <a:pt x="0" y="94"/>
                </a:cubicBezTo>
                <a:cubicBezTo>
                  <a:pt x="0" y="82"/>
                  <a:pt x="3" y="69"/>
                  <a:pt x="7" y="58"/>
                </a:cubicBezTo>
                <a:cubicBezTo>
                  <a:pt x="12" y="46"/>
                  <a:pt x="19" y="36"/>
                  <a:pt x="28" y="28"/>
                </a:cubicBezTo>
                <a:cubicBezTo>
                  <a:pt x="36" y="19"/>
                  <a:pt x="46" y="12"/>
                  <a:pt x="58" y="7"/>
                </a:cubicBezTo>
                <a:cubicBezTo>
                  <a:pt x="69" y="3"/>
                  <a:pt x="81" y="0"/>
                  <a:pt x="93" y="0"/>
                </a:cubicBezTo>
                <a:cubicBezTo>
                  <a:pt x="105" y="0"/>
                  <a:pt x="117" y="3"/>
                  <a:pt x="129" y="7"/>
                </a:cubicBezTo>
                <a:cubicBezTo>
                  <a:pt x="141" y="12"/>
                  <a:pt x="151" y="19"/>
                  <a:pt x="160" y="28"/>
                </a:cubicBezTo>
                <a:cubicBezTo>
                  <a:pt x="169" y="36"/>
                  <a:pt x="175" y="46"/>
                  <a:pt x="180" y="58"/>
                </a:cubicBezTo>
                <a:cubicBezTo>
                  <a:pt x="185" y="69"/>
                  <a:pt x="187" y="82"/>
                  <a:pt x="187" y="94"/>
                </a:cubicBezTo>
                <a:close/>
              </a:path>
            </a:pathLst>
          </a:custGeom>
          <a:solidFill>
            <a:srgbClr val="6ee7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7144920" y="4437360"/>
            <a:ext cx="66960" cy="66960"/>
          </a:xfrm>
          <a:custGeom>
            <a:avLst/>
            <a:gdLst/>
            <a:ahLst/>
            <a:rect l="0" t="0" r="r" b="b"/>
            <a:pathLst>
              <a:path w="186" h="186">
                <a:moveTo>
                  <a:pt x="186" y="92"/>
                </a:moveTo>
                <a:cubicBezTo>
                  <a:pt x="186" y="105"/>
                  <a:pt x="184" y="117"/>
                  <a:pt x="179" y="128"/>
                </a:cubicBezTo>
                <a:cubicBezTo>
                  <a:pt x="175" y="139"/>
                  <a:pt x="168" y="149"/>
                  <a:pt x="159" y="158"/>
                </a:cubicBezTo>
                <a:cubicBezTo>
                  <a:pt x="150" y="168"/>
                  <a:pt x="140" y="175"/>
                  <a:pt x="129" y="179"/>
                </a:cubicBezTo>
                <a:cubicBezTo>
                  <a:pt x="118" y="184"/>
                  <a:pt x="106" y="186"/>
                  <a:pt x="94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7" y="175"/>
                  <a:pt x="36" y="168"/>
                  <a:pt x="27" y="158"/>
                </a:cubicBezTo>
                <a:cubicBezTo>
                  <a:pt x="18" y="149"/>
                  <a:pt x="11" y="139"/>
                  <a:pt x="7" y="128"/>
                </a:cubicBezTo>
                <a:cubicBezTo>
                  <a:pt x="2" y="117"/>
                  <a:pt x="0" y="105"/>
                  <a:pt x="0" y="92"/>
                </a:cubicBezTo>
                <a:cubicBezTo>
                  <a:pt x="0" y="80"/>
                  <a:pt x="2" y="68"/>
                  <a:pt x="7" y="57"/>
                </a:cubicBezTo>
                <a:cubicBezTo>
                  <a:pt x="11" y="46"/>
                  <a:pt x="18" y="36"/>
                  <a:pt x="27" y="27"/>
                </a:cubicBezTo>
                <a:cubicBezTo>
                  <a:pt x="36" y="18"/>
                  <a:pt x="47" y="11"/>
                  <a:pt x="58" y="7"/>
                </a:cubicBezTo>
                <a:cubicBezTo>
                  <a:pt x="69" y="2"/>
                  <a:pt x="81" y="0"/>
                  <a:pt x="94" y="0"/>
                </a:cubicBezTo>
                <a:cubicBezTo>
                  <a:pt x="106" y="0"/>
                  <a:pt x="118" y="2"/>
                  <a:pt x="129" y="7"/>
                </a:cubicBezTo>
                <a:cubicBezTo>
                  <a:pt x="140" y="11"/>
                  <a:pt x="150" y="18"/>
                  <a:pt x="159" y="27"/>
                </a:cubicBezTo>
                <a:cubicBezTo>
                  <a:pt x="168" y="36"/>
                  <a:pt x="175" y="46"/>
                  <a:pt x="179" y="57"/>
                </a:cubicBezTo>
                <a:cubicBezTo>
                  <a:pt x="184" y="68"/>
                  <a:pt x="186" y="80"/>
                  <a:pt x="186" y="92"/>
                </a:cubicBezTo>
                <a:close/>
              </a:path>
            </a:pathLst>
          </a:custGeom>
          <a:solidFill>
            <a:srgbClr val="93c5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5239440" y="202212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4"/>
                </a:moveTo>
                <a:cubicBezTo>
                  <a:pt x="187" y="106"/>
                  <a:pt x="184" y="118"/>
                  <a:pt x="180" y="129"/>
                </a:cubicBezTo>
                <a:cubicBezTo>
                  <a:pt x="175" y="141"/>
                  <a:pt x="168" y="151"/>
                  <a:pt x="160" y="160"/>
                </a:cubicBezTo>
                <a:cubicBezTo>
                  <a:pt x="150" y="168"/>
                  <a:pt x="140" y="175"/>
                  <a:pt x="128" y="180"/>
                </a:cubicBezTo>
                <a:cubicBezTo>
                  <a:pt x="117" y="184"/>
                  <a:pt x="105" y="187"/>
                  <a:pt x="93" y="187"/>
                </a:cubicBezTo>
                <a:cubicBezTo>
                  <a:pt x="81" y="187"/>
                  <a:pt x="69" y="184"/>
                  <a:pt x="57" y="180"/>
                </a:cubicBezTo>
                <a:cubicBezTo>
                  <a:pt x="46" y="175"/>
                  <a:pt x="36" y="168"/>
                  <a:pt x="27" y="160"/>
                </a:cubicBezTo>
                <a:cubicBezTo>
                  <a:pt x="19" y="151"/>
                  <a:pt x="12" y="141"/>
                  <a:pt x="7" y="129"/>
                </a:cubicBezTo>
                <a:cubicBezTo>
                  <a:pt x="2" y="118"/>
                  <a:pt x="0" y="106"/>
                  <a:pt x="0" y="94"/>
                </a:cubicBezTo>
                <a:cubicBezTo>
                  <a:pt x="0" y="82"/>
                  <a:pt x="2" y="70"/>
                  <a:pt x="7" y="58"/>
                </a:cubicBezTo>
                <a:cubicBezTo>
                  <a:pt x="12" y="47"/>
                  <a:pt x="19" y="37"/>
                  <a:pt x="27" y="28"/>
                </a:cubicBezTo>
                <a:cubicBezTo>
                  <a:pt x="36" y="19"/>
                  <a:pt x="46" y="12"/>
                  <a:pt x="57" y="7"/>
                </a:cubicBezTo>
                <a:cubicBezTo>
                  <a:pt x="69" y="2"/>
                  <a:pt x="81" y="0"/>
                  <a:pt x="93" y="0"/>
                </a:cubicBezTo>
                <a:cubicBezTo>
                  <a:pt x="105" y="0"/>
                  <a:pt x="117" y="2"/>
                  <a:pt x="128" y="7"/>
                </a:cubicBezTo>
                <a:cubicBezTo>
                  <a:pt x="140" y="12"/>
                  <a:pt x="150" y="19"/>
                  <a:pt x="160" y="28"/>
                </a:cubicBezTo>
                <a:cubicBezTo>
                  <a:pt x="168" y="37"/>
                  <a:pt x="175" y="47"/>
                  <a:pt x="180" y="58"/>
                </a:cubicBezTo>
                <a:cubicBezTo>
                  <a:pt x="184" y="70"/>
                  <a:pt x="187" y="82"/>
                  <a:pt x="187" y="94"/>
                </a:cubicBezTo>
                <a:close/>
              </a:path>
            </a:pathLst>
          </a:custGeom>
          <a:solidFill>
            <a:srgbClr val="93c5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576360" y="228960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4"/>
                </a:moveTo>
                <a:cubicBezTo>
                  <a:pt x="187" y="106"/>
                  <a:pt x="185" y="118"/>
                  <a:pt x="180" y="129"/>
                </a:cubicBezTo>
                <a:cubicBezTo>
                  <a:pt x="175" y="141"/>
                  <a:pt x="168" y="151"/>
                  <a:pt x="160" y="159"/>
                </a:cubicBezTo>
                <a:cubicBezTo>
                  <a:pt x="150" y="168"/>
                  <a:pt x="140" y="175"/>
                  <a:pt x="129" y="180"/>
                </a:cubicBezTo>
                <a:cubicBezTo>
                  <a:pt x="117" y="184"/>
                  <a:pt x="105" y="187"/>
                  <a:pt x="93" y="187"/>
                </a:cubicBezTo>
                <a:cubicBezTo>
                  <a:pt x="81" y="187"/>
                  <a:pt x="69" y="184"/>
                  <a:pt x="58" y="180"/>
                </a:cubicBezTo>
                <a:cubicBezTo>
                  <a:pt x="46" y="175"/>
                  <a:pt x="36" y="168"/>
                  <a:pt x="27" y="159"/>
                </a:cubicBezTo>
                <a:cubicBezTo>
                  <a:pt x="19" y="151"/>
                  <a:pt x="12" y="141"/>
                  <a:pt x="7" y="129"/>
                </a:cubicBezTo>
                <a:cubicBezTo>
                  <a:pt x="3" y="118"/>
                  <a:pt x="0" y="106"/>
                  <a:pt x="0" y="94"/>
                </a:cubicBezTo>
                <a:cubicBezTo>
                  <a:pt x="0" y="81"/>
                  <a:pt x="3" y="70"/>
                  <a:pt x="7" y="58"/>
                </a:cubicBezTo>
                <a:cubicBezTo>
                  <a:pt x="12" y="47"/>
                  <a:pt x="19" y="37"/>
                  <a:pt x="27" y="28"/>
                </a:cubicBezTo>
                <a:cubicBezTo>
                  <a:pt x="36" y="18"/>
                  <a:pt x="46" y="12"/>
                  <a:pt x="58" y="7"/>
                </a:cubicBezTo>
                <a:cubicBezTo>
                  <a:pt x="69" y="2"/>
                  <a:pt x="81" y="0"/>
                  <a:pt x="93" y="0"/>
                </a:cubicBezTo>
                <a:cubicBezTo>
                  <a:pt x="105" y="0"/>
                  <a:pt x="117" y="2"/>
                  <a:pt x="129" y="7"/>
                </a:cubicBezTo>
                <a:cubicBezTo>
                  <a:pt x="140" y="12"/>
                  <a:pt x="150" y="18"/>
                  <a:pt x="160" y="28"/>
                </a:cubicBezTo>
                <a:cubicBezTo>
                  <a:pt x="168" y="37"/>
                  <a:pt x="175" y="47"/>
                  <a:pt x="180" y="58"/>
                </a:cubicBezTo>
                <a:cubicBezTo>
                  <a:pt x="185" y="70"/>
                  <a:pt x="187" y="81"/>
                  <a:pt x="187" y="94"/>
                </a:cubicBez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9150480" y="3200400"/>
            <a:ext cx="66960" cy="67320"/>
          </a:xfrm>
          <a:custGeom>
            <a:avLst/>
            <a:gdLst/>
            <a:ahLst/>
            <a:rect l="0" t="0" r="r" b="b"/>
            <a:pathLst>
              <a:path w="186" h="187">
                <a:moveTo>
                  <a:pt x="186" y="94"/>
                </a:moveTo>
                <a:cubicBezTo>
                  <a:pt x="186" y="106"/>
                  <a:pt x="184" y="118"/>
                  <a:pt x="179" y="129"/>
                </a:cubicBezTo>
                <a:cubicBezTo>
                  <a:pt x="175" y="141"/>
                  <a:pt x="168" y="151"/>
                  <a:pt x="159" y="160"/>
                </a:cubicBezTo>
                <a:cubicBezTo>
                  <a:pt x="151" y="168"/>
                  <a:pt x="141" y="175"/>
                  <a:pt x="129" y="180"/>
                </a:cubicBezTo>
                <a:cubicBezTo>
                  <a:pt x="118" y="184"/>
                  <a:pt x="106" y="187"/>
                  <a:pt x="94" y="187"/>
                </a:cubicBezTo>
                <a:cubicBezTo>
                  <a:pt x="81" y="187"/>
                  <a:pt x="69" y="184"/>
                  <a:pt x="58" y="180"/>
                </a:cubicBezTo>
                <a:cubicBezTo>
                  <a:pt x="47" y="175"/>
                  <a:pt x="37" y="168"/>
                  <a:pt x="28" y="160"/>
                </a:cubicBezTo>
                <a:cubicBezTo>
                  <a:pt x="18" y="151"/>
                  <a:pt x="12" y="141"/>
                  <a:pt x="7" y="129"/>
                </a:cubicBezTo>
                <a:cubicBezTo>
                  <a:pt x="2" y="118"/>
                  <a:pt x="0" y="106"/>
                  <a:pt x="0" y="94"/>
                </a:cubicBezTo>
                <a:cubicBezTo>
                  <a:pt x="0" y="81"/>
                  <a:pt x="2" y="69"/>
                  <a:pt x="7" y="57"/>
                </a:cubicBezTo>
                <a:cubicBezTo>
                  <a:pt x="12" y="46"/>
                  <a:pt x="18" y="36"/>
                  <a:pt x="28" y="27"/>
                </a:cubicBezTo>
                <a:cubicBezTo>
                  <a:pt x="37" y="19"/>
                  <a:pt x="47" y="12"/>
                  <a:pt x="58" y="7"/>
                </a:cubicBezTo>
                <a:cubicBezTo>
                  <a:pt x="69" y="2"/>
                  <a:pt x="81" y="0"/>
                  <a:pt x="94" y="0"/>
                </a:cubicBezTo>
                <a:cubicBezTo>
                  <a:pt x="106" y="0"/>
                  <a:pt x="118" y="2"/>
                  <a:pt x="129" y="7"/>
                </a:cubicBezTo>
                <a:cubicBezTo>
                  <a:pt x="141" y="12"/>
                  <a:pt x="151" y="19"/>
                  <a:pt x="159" y="27"/>
                </a:cubicBezTo>
                <a:cubicBezTo>
                  <a:pt x="168" y="36"/>
                  <a:pt x="175" y="46"/>
                  <a:pt x="179" y="57"/>
                </a:cubicBezTo>
                <a:cubicBezTo>
                  <a:pt x="184" y="69"/>
                  <a:pt x="186" y="81"/>
                  <a:pt x="186" y="94"/>
                </a:cubicBezTo>
                <a:close/>
              </a:path>
            </a:pathLst>
          </a:custGeom>
          <a:solidFill>
            <a:srgbClr val="6ee7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3818880" y="191340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3"/>
                </a:moveTo>
                <a:cubicBezTo>
                  <a:pt x="187" y="105"/>
                  <a:pt x="184" y="117"/>
                  <a:pt x="180" y="129"/>
                </a:cubicBezTo>
                <a:cubicBezTo>
                  <a:pt x="175" y="140"/>
                  <a:pt x="168" y="151"/>
                  <a:pt x="159" y="160"/>
                </a:cubicBezTo>
                <a:cubicBezTo>
                  <a:pt x="151" y="169"/>
                  <a:pt x="141" y="175"/>
                  <a:pt x="129" y="180"/>
                </a:cubicBezTo>
                <a:cubicBezTo>
                  <a:pt x="118" y="185"/>
                  <a:pt x="106" y="187"/>
                  <a:pt x="94" y="187"/>
                </a:cubicBezTo>
                <a:cubicBezTo>
                  <a:pt x="81" y="187"/>
                  <a:pt x="70" y="185"/>
                  <a:pt x="58" y="180"/>
                </a:cubicBezTo>
                <a:cubicBezTo>
                  <a:pt x="47" y="175"/>
                  <a:pt x="37" y="169"/>
                  <a:pt x="27" y="160"/>
                </a:cubicBezTo>
                <a:cubicBezTo>
                  <a:pt x="18" y="151"/>
                  <a:pt x="12" y="140"/>
                  <a:pt x="7" y="129"/>
                </a:cubicBezTo>
                <a:cubicBezTo>
                  <a:pt x="2" y="117"/>
                  <a:pt x="0" y="105"/>
                  <a:pt x="0" y="93"/>
                </a:cubicBezTo>
                <a:cubicBezTo>
                  <a:pt x="0" y="81"/>
                  <a:pt x="2" y="69"/>
                  <a:pt x="7" y="58"/>
                </a:cubicBezTo>
                <a:cubicBezTo>
                  <a:pt x="12" y="46"/>
                  <a:pt x="18" y="36"/>
                  <a:pt x="27" y="27"/>
                </a:cubicBezTo>
                <a:cubicBezTo>
                  <a:pt x="37" y="19"/>
                  <a:pt x="47" y="12"/>
                  <a:pt x="58" y="7"/>
                </a:cubicBezTo>
                <a:cubicBezTo>
                  <a:pt x="70" y="3"/>
                  <a:pt x="81" y="0"/>
                  <a:pt x="94" y="0"/>
                </a:cubicBezTo>
                <a:cubicBezTo>
                  <a:pt x="106" y="0"/>
                  <a:pt x="118" y="3"/>
                  <a:pt x="129" y="7"/>
                </a:cubicBezTo>
                <a:cubicBezTo>
                  <a:pt x="141" y="12"/>
                  <a:pt x="151" y="19"/>
                  <a:pt x="159" y="27"/>
                </a:cubicBezTo>
                <a:cubicBezTo>
                  <a:pt x="168" y="36"/>
                  <a:pt x="175" y="46"/>
                  <a:pt x="180" y="58"/>
                </a:cubicBezTo>
                <a:cubicBezTo>
                  <a:pt x="184" y="69"/>
                  <a:pt x="187" y="81"/>
                  <a:pt x="187" y="93"/>
                </a:cubicBez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4988880" y="1361880"/>
            <a:ext cx="66960" cy="67320"/>
          </a:xfrm>
          <a:custGeom>
            <a:avLst/>
            <a:gdLst/>
            <a:ahLst/>
            <a:rect l="0" t="0" r="r" b="b"/>
            <a:pathLst>
              <a:path w="186" h="187">
                <a:moveTo>
                  <a:pt x="186" y="94"/>
                </a:moveTo>
                <a:cubicBezTo>
                  <a:pt x="186" y="106"/>
                  <a:pt x="184" y="118"/>
                  <a:pt x="179" y="130"/>
                </a:cubicBezTo>
                <a:cubicBezTo>
                  <a:pt x="175" y="141"/>
                  <a:pt x="168" y="151"/>
                  <a:pt x="159" y="160"/>
                </a:cubicBezTo>
                <a:cubicBezTo>
                  <a:pt x="150" y="168"/>
                  <a:pt x="140" y="175"/>
                  <a:pt x="129" y="180"/>
                </a:cubicBezTo>
                <a:cubicBezTo>
                  <a:pt x="118" y="185"/>
                  <a:pt x="105" y="187"/>
                  <a:pt x="93" y="187"/>
                </a:cubicBezTo>
                <a:cubicBezTo>
                  <a:pt x="80" y="187"/>
                  <a:pt x="68" y="185"/>
                  <a:pt x="57" y="180"/>
                </a:cubicBezTo>
                <a:cubicBezTo>
                  <a:pt x="46" y="175"/>
                  <a:pt x="36" y="168"/>
                  <a:pt x="27" y="160"/>
                </a:cubicBezTo>
                <a:cubicBezTo>
                  <a:pt x="18" y="151"/>
                  <a:pt x="11" y="141"/>
                  <a:pt x="7" y="130"/>
                </a:cubicBezTo>
                <a:cubicBezTo>
                  <a:pt x="2" y="118"/>
                  <a:pt x="0" y="106"/>
                  <a:pt x="0" y="94"/>
                </a:cubicBezTo>
                <a:cubicBezTo>
                  <a:pt x="0" y="82"/>
                  <a:pt x="2" y="70"/>
                  <a:pt x="7" y="59"/>
                </a:cubicBezTo>
                <a:cubicBezTo>
                  <a:pt x="11" y="47"/>
                  <a:pt x="18" y="37"/>
                  <a:pt x="27" y="28"/>
                </a:cubicBezTo>
                <a:cubicBezTo>
                  <a:pt x="36" y="20"/>
                  <a:pt x="46" y="13"/>
                  <a:pt x="57" y="7"/>
                </a:cubicBezTo>
                <a:cubicBezTo>
                  <a:pt x="68" y="3"/>
                  <a:pt x="80" y="0"/>
                  <a:pt x="93" y="0"/>
                </a:cubicBezTo>
                <a:cubicBezTo>
                  <a:pt x="105" y="0"/>
                  <a:pt x="118" y="3"/>
                  <a:pt x="129" y="7"/>
                </a:cubicBezTo>
                <a:cubicBezTo>
                  <a:pt x="140" y="13"/>
                  <a:pt x="150" y="20"/>
                  <a:pt x="159" y="28"/>
                </a:cubicBezTo>
                <a:cubicBezTo>
                  <a:pt x="168" y="37"/>
                  <a:pt x="175" y="47"/>
                  <a:pt x="179" y="59"/>
                </a:cubicBezTo>
                <a:cubicBezTo>
                  <a:pt x="184" y="70"/>
                  <a:pt x="186" y="82"/>
                  <a:pt x="186" y="94"/>
                </a:cubicBezTo>
                <a:close/>
              </a:path>
            </a:pathLst>
          </a:custGeom>
          <a:solidFill>
            <a:srgbClr val="6ee7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810360" y="112788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3"/>
                </a:moveTo>
                <a:cubicBezTo>
                  <a:pt x="187" y="106"/>
                  <a:pt x="185" y="118"/>
                  <a:pt x="180" y="130"/>
                </a:cubicBezTo>
                <a:cubicBezTo>
                  <a:pt x="175" y="141"/>
                  <a:pt x="168" y="151"/>
                  <a:pt x="160" y="160"/>
                </a:cubicBezTo>
                <a:cubicBezTo>
                  <a:pt x="151" y="168"/>
                  <a:pt x="141" y="175"/>
                  <a:pt x="130" y="180"/>
                </a:cubicBezTo>
                <a:cubicBezTo>
                  <a:pt x="118" y="185"/>
                  <a:pt x="106" y="187"/>
                  <a:pt x="94" y="187"/>
                </a:cubicBezTo>
                <a:cubicBezTo>
                  <a:pt x="82" y="187"/>
                  <a:pt x="70" y="185"/>
                  <a:pt x="57" y="180"/>
                </a:cubicBezTo>
                <a:cubicBezTo>
                  <a:pt x="46" y="175"/>
                  <a:pt x="36" y="168"/>
                  <a:pt x="27" y="160"/>
                </a:cubicBezTo>
                <a:cubicBezTo>
                  <a:pt x="19" y="151"/>
                  <a:pt x="12" y="141"/>
                  <a:pt x="7" y="130"/>
                </a:cubicBezTo>
                <a:cubicBezTo>
                  <a:pt x="3" y="118"/>
                  <a:pt x="0" y="106"/>
                  <a:pt x="0" y="93"/>
                </a:cubicBezTo>
                <a:cubicBezTo>
                  <a:pt x="0" y="81"/>
                  <a:pt x="3" y="69"/>
                  <a:pt x="7" y="58"/>
                </a:cubicBezTo>
                <a:cubicBezTo>
                  <a:pt x="12" y="46"/>
                  <a:pt x="19" y="36"/>
                  <a:pt x="27" y="27"/>
                </a:cubicBezTo>
                <a:cubicBezTo>
                  <a:pt x="36" y="19"/>
                  <a:pt x="46" y="12"/>
                  <a:pt x="57" y="7"/>
                </a:cubicBezTo>
                <a:cubicBezTo>
                  <a:pt x="70" y="3"/>
                  <a:pt x="82" y="0"/>
                  <a:pt x="94" y="0"/>
                </a:cubicBezTo>
                <a:cubicBezTo>
                  <a:pt x="106" y="0"/>
                  <a:pt x="118" y="3"/>
                  <a:pt x="130" y="7"/>
                </a:cubicBezTo>
                <a:cubicBezTo>
                  <a:pt x="141" y="12"/>
                  <a:pt x="151" y="19"/>
                  <a:pt x="160" y="27"/>
                </a:cubicBezTo>
                <a:cubicBezTo>
                  <a:pt x="168" y="36"/>
                  <a:pt x="175" y="46"/>
                  <a:pt x="180" y="58"/>
                </a:cubicBezTo>
                <a:cubicBezTo>
                  <a:pt x="185" y="69"/>
                  <a:pt x="187" y="81"/>
                  <a:pt x="187" y="93"/>
                </a:cubicBezTo>
                <a:close/>
              </a:path>
            </a:pathLst>
          </a:custGeom>
          <a:solidFill>
            <a:srgbClr val="93c5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701640" y="164592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3"/>
                </a:moveTo>
                <a:cubicBezTo>
                  <a:pt x="187" y="106"/>
                  <a:pt x="185" y="117"/>
                  <a:pt x="180" y="129"/>
                </a:cubicBezTo>
                <a:cubicBezTo>
                  <a:pt x="174" y="140"/>
                  <a:pt x="168" y="151"/>
                  <a:pt x="159" y="160"/>
                </a:cubicBezTo>
                <a:cubicBezTo>
                  <a:pt x="150" y="169"/>
                  <a:pt x="140" y="175"/>
                  <a:pt x="129" y="180"/>
                </a:cubicBezTo>
                <a:cubicBezTo>
                  <a:pt x="117" y="185"/>
                  <a:pt x="106" y="187"/>
                  <a:pt x="93" y="187"/>
                </a:cubicBezTo>
                <a:cubicBezTo>
                  <a:pt x="81" y="187"/>
                  <a:pt x="69" y="185"/>
                  <a:pt x="58" y="180"/>
                </a:cubicBezTo>
                <a:cubicBezTo>
                  <a:pt x="46" y="175"/>
                  <a:pt x="36" y="169"/>
                  <a:pt x="28" y="160"/>
                </a:cubicBezTo>
                <a:cubicBezTo>
                  <a:pt x="19" y="151"/>
                  <a:pt x="12" y="140"/>
                  <a:pt x="7" y="129"/>
                </a:cubicBezTo>
                <a:cubicBezTo>
                  <a:pt x="3" y="117"/>
                  <a:pt x="0" y="106"/>
                  <a:pt x="0" y="93"/>
                </a:cubicBezTo>
                <a:cubicBezTo>
                  <a:pt x="0" y="81"/>
                  <a:pt x="3" y="69"/>
                  <a:pt x="7" y="58"/>
                </a:cubicBezTo>
                <a:cubicBezTo>
                  <a:pt x="12" y="46"/>
                  <a:pt x="19" y="36"/>
                  <a:pt x="28" y="28"/>
                </a:cubicBezTo>
                <a:cubicBezTo>
                  <a:pt x="36" y="19"/>
                  <a:pt x="46" y="12"/>
                  <a:pt x="58" y="8"/>
                </a:cubicBezTo>
                <a:cubicBezTo>
                  <a:pt x="69" y="3"/>
                  <a:pt x="81" y="0"/>
                  <a:pt x="93" y="0"/>
                </a:cubicBezTo>
                <a:cubicBezTo>
                  <a:pt x="106" y="0"/>
                  <a:pt x="117" y="3"/>
                  <a:pt x="129" y="8"/>
                </a:cubicBezTo>
                <a:cubicBezTo>
                  <a:pt x="140" y="12"/>
                  <a:pt x="150" y="19"/>
                  <a:pt x="159" y="28"/>
                </a:cubicBezTo>
                <a:cubicBezTo>
                  <a:pt x="168" y="36"/>
                  <a:pt x="174" y="46"/>
                  <a:pt x="180" y="58"/>
                </a:cubicBezTo>
                <a:cubicBezTo>
                  <a:pt x="185" y="69"/>
                  <a:pt x="187" y="81"/>
                  <a:pt x="187" y="93"/>
                </a:cubicBez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8356680" y="5013720"/>
            <a:ext cx="66960" cy="67320"/>
          </a:xfrm>
          <a:custGeom>
            <a:avLst/>
            <a:gdLst/>
            <a:ahLst/>
            <a:rect l="0" t="0" r="r" b="b"/>
            <a:pathLst>
              <a:path w="186" h="187">
                <a:moveTo>
                  <a:pt x="186" y="94"/>
                </a:moveTo>
                <a:cubicBezTo>
                  <a:pt x="186" y="106"/>
                  <a:pt x="184" y="118"/>
                  <a:pt x="179" y="130"/>
                </a:cubicBezTo>
                <a:cubicBezTo>
                  <a:pt x="174" y="141"/>
                  <a:pt x="168" y="151"/>
                  <a:pt x="159" y="160"/>
                </a:cubicBezTo>
                <a:cubicBezTo>
                  <a:pt x="150" y="169"/>
                  <a:pt x="140" y="175"/>
                  <a:pt x="129" y="180"/>
                </a:cubicBezTo>
                <a:cubicBezTo>
                  <a:pt x="118" y="185"/>
                  <a:pt x="106" y="187"/>
                  <a:pt x="93" y="187"/>
                </a:cubicBezTo>
                <a:cubicBezTo>
                  <a:pt x="81" y="187"/>
                  <a:pt x="69" y="185"/>
                  <a:pt x="58" y="180"/>
                </a:cubicBezTo>
                <a:cubicBezTo>
                  <a:pt x="46" y="175"/>
                  <a:pt x="36" y="169"/>
                  <a:pt x="28" y="160"/>
                </a:cubicBezTo>
                <a:cubicBezTo>
                  <a:pt x="19" y="151"/>
                  <a:pt x="12" y="141"/>
                  <a:pt x="8" y="130"/>
                </a:cubicBezTo>
                <a:cubicBezTo>
                  <a:pt x="2" y="118"/>
                  <a:pt x="0" y="106"/>
                  <a:pt x="0" y="94"/>
                </a:cubicBezTo>
                <a:cubicBezTo>
                  <a:pt x="0" y="82"/>
                  <a:pt x="2" y="70"/>
                  <a:pt x="8" y="59"/>
                </a:cubicBezTo>
                <a:cubicBezTo>
                  <a:pt x="12" y="47"/>
                  <a:pt x="19" y="36"/>
                  <a:pt x="28" y="28"/>
                </a:cubicBezTo>
                <a:cubicBezTo>
                  <a:pt x="36" y="19"/>
                  <a:pt x="46" y="12"/>
                  <a:pt x="58" y="7"/>
                </a:cubicBezTo>
                <a:cubicBezTo>
                  <a:pt x="69" y="3"/>
                  <a:pt x="81" y="0"/>
                  <a:pt x="93" y="0"/>
                </a:cubicBezTo>
                <a:cubicBezTo>
                  <a:pt x="106" y="0"/>
                  <a:pt x="118" y="3"/>
                  <a:pt x="129" y="7"/>
                </a:cubicBezTo>
                <a:cubicBezTo>
                  <a:pt x="140" y="12"/>
                  <a:pt x="150" y="19"/>
                  <a:pt x="159" y="28"/>
                </a:cubicBezTo>
                <a:cubicBezTo>
                  <a:pt x="168" y="36"/>
                  <a:pt x="174" y="47"/>
                  <a:pt x="179" y="59"/>
                </a:cubicBezTo>
                <a:cubicBezTo>
                  <a:pt x="184" y="70"/>
                  <a:pt x="186" y="82"/>
                  <a:pt x="186" y="94"/>
                </a:cubicBezTo>
                <a:close/>
              </a:path>
            </a:pathLst>
          </a:custGeom>
          <a:solidFill>
            <a:srgbClr val="93c5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4044600" y="4779720"/>
            <a:ext cx="66960" cy="67320"/>
          </a:xfrm>
          <a:custGeom>
            <a:avLst/>
            <a:gdLst/>
            <a:ahLst/>
            <a:rect l="0" t="0" r="r" b="b"/>
            <a:pathLst>
              <a:path w="186" h="187">
                <a:moveTo>
                  <a:pt x="186" y="93"/>
                </a:moveTo>
                <a:cubicBezTo>
                  <a:pt x="186" y="106"/>
                  <a:pt x="184" y="117"/>
                  <a:pt x="179" y="129"/>
                </a:cubicBezTo>
                <a:cubicBezTo>
                  <a:pt x="175" y="141"/>
                  <a:pt x="168" y="151"/>
                  <a:pt x="159" y="160"/>
                </a:cubicBezTo>
                <a:cubicBezTo>
                  <a:pt x="150" y="169"/>
                  <a:pt x="139" y="175"/>
                  <a:pt x="128" y="180"/>
                </a:cubicBezTo>
                <a:cubicBezTo>
                  <a:pt x="117" y="185"/>
                  <a:pt x="105" y="187"/>
                  <a:pt x="92" y="187"/>
                </a:cubicBezTo>
                <a:cubicBezTo>
                  <a:pt x="80" y="187"/>
                  <a:pt x="68" y="185"/>
                  <a:pt x="57" y="180"/>
                </a:cubicBezTo>
                <a:cubicBezTo>
                  <a:pt x="46" y="175"/>
                  <a:pt x="36" y="169"/>
                  <a:pt x="27" y="160"/>
                </a:cubicBezTo>
                <a:cubicBezTo>
                  <a:pt x="18" y="151"/>
                  <a:pt x="11" y="141"/>
                  <a:pt x="7" y="129"/>
                </a:cubicBezTo>
                <a:cubicBezTo>
                  <a:pt x="2" y="117"/>
                  <a:pt x="0" y="106"/>
                  <a:pt x="0" y="93"/>
                </a:cubicBezTo>
                <a:cubicBezTo>
                  <a:pt x="0" y="81"/>
                  <a:pt x="2" y="69"/>
                  <a:pt x="7" y="58"/>
                </a:cubicBezTo>
                <a:cubicBezTo>
                  <a:pt x="11" y="46"/>
                  <a:pt x="18" y="36"/>
                  <a:pt x="27" y="28"/>
                </a:cubicBezTo>
                <a:cubicBezTo>
                  <a:pt x="36" y="19"/>
                  <a:pt x="46" y="12"/>
                  <a:pt x="57" y="7"/>
                </a:cubicBezTo>
                <a:cubicBezTo>
                  <a:pt x="68" y="3"/>
                  <a:pt x="80" y="0"/>
                  <a:pt x="92" y="0"/>
                </a:cubicBezTo>
                <a:cubicBezTo>
                  <a:pt x="105" y="0"/>
                  <a:pt x="117" y="3"/>
                  <a:pt x="128" y="7"/>
                </a:cubicBezTo>
                <a:cubicBezTo>
                  <a:pt x="139" y="12"/>
                  <a:pt x="150" y="19"/>
                  <a:pt x="159" y="28"/>
                </a:cubicBezTo>
                <a:cubicBezTo>
                  <a:pt x="168" y="36"/>
                  <a:pt x="175" y="46"/>
                  <a:pt x="179" y="58"/>
                </a:cubicBezTo>
                <a:cubicBezTo>
                  <a:pt x="184" y="69"/>
                  <a:pt x="186" y="81"/>
                  <a:pt x="186" y="93"/>
                </a:cubicBez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8323200" y="568080"/>
            <a:ext cx="66960" cy="67320"/>
          </a:xfrm>
          <a:custGeom>
            <a:avLst/>
            <a:gdLst/>
            <a:ahLst/>
            <a:rect l="0" t="0" r="r" b="b"/>
            <a:pathLst>
              <a:path w="186" h="187">
                <a:moveTo>
                  <a:pt x="186" y="93"/>
                </a:moveTo>
                <a:cubicBezTo>
                  <a:pt x="186" y="105"/>
                  <a:pt x="184" y="117"/>
                  <a:pt x="179" y="128"/>
                </a:cubicBezTo>
                <a:cubicBezTo>
                  <a:pt x="175" y="140"/>
                  <a:pt x="168" y="150"/>
                  <a:pt x="159" y="158"/>
                </a:cubicBezTo>
                <a:cubicBezTo>
                  <a:pt x="151" y="167"/>
                  <a:pt x="140" y="174"/>
                  <a:pt x="129" y="179"/>
                </a:cubicBezTo>
                <a:cubicBezTo>
                  <a:pt x="118" y="184"/>
                  <a:pt x="106" y="187"/>
                  <a:pt x="93" y="187"/>
                </a:cubicBezTo>
                <a:cubicBezTo>
                  <a:pt x="80" y="187"/>
                  <a:pt x="68" y="184"/>
                  <a:pt x="57" y="179"/>
                </a:cubicBezTo>
                <a:cubicBezTo>
                  <a:pt x="46" y="174"/>
                  <a:pt x="36" y="167"/>
                  <a:pt x="27" y="158"/>
                </a:cubicBezTo>
                <a:cubicBezTo>
                  <a:pt x="18" y="150"/>
                  <a:pt x="11" y="140"/>
                  <a:pt x="7" y="128"/>
                </a:cubicBezTo>
                <a:cubicBezTo>
                  <a:pt x="2" y="117"/>
                  <a:pt x="0" y="105"/>
                  <a:pt x="0" y="93"/>
                </a:cubicBezTo>
                <a:cubicBezTo>
                  <a:pt x="0" y="81"/>
                  <a:pt x="2" y="69"/>
                  <a:pt x="7" y="57"/>
                </a:cubicBezTo>
                <a:cubicBezTo>
                  <a:pt x="11" y="46"/>
                  <a:pt x="18" y="36"/>
                  <a:pt x="27" y="27"/>
                </a:cubicBezTo>
                <a:cubicBezTo>
                  <a:pt x="36" y="18"/>
                  <a:pt x="46" y="12"/>
                  <a:pt x="57" y="7"/>
                </a:cubicBezTo>
                <a:cubicBezTo>
                  <a:pt x="68" y="2"/>
                  <a:pt x="80" y="0"/>
                  <a:pt x="93" y="0"/>
                </a:cubicBezTo>
                <a:cubicBezTo>
                  <a:pt x="106" y="0"/>
                  <a:pt x="118" y="2"/>
                  <a:pt x="129" y="7"/>
                </a:cubicBezTo>
                <a:cubicBezTo>
                  <a:pt x="140" y="12"/>
                  <a:pt x="151" y="18"/>
                  <a:pt x="159" y="27"/>
                </a:cubicBezTo>
                <a:cubicBezTo>
                  <a:pt x="168" y="36"/>
                  <a:pt x="175" y="46"/>
                  <a:pt x="179" y="57"/>
                </a:cubicBezTo>
                <a:cubicBezTo>
                  <a:pt x="184" y="69"/>
                  <a:pt x="186" y="81"/>
                  <a:pt x="186" y="93"/>
                </a:cubicBezTo>
                <a:close/>
              </a:path>
            </a:pathLst>
          </a:custGeom>
          <a:solidFill>
            <a:srgbClr val="60a5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1612800" y="3108600"/>
            <a:ext cx="66960" cy="66960"/>
          </a:xfrm>
          <a:custGeom>
            <a:avLst/>
            <a:gdLst/>
            <a:ahLst/>
            <a:rect l="0" t="0" r="r" b="b"/>
            <a:pathLst>
              <a:path w="186" h="186">
                <a:moveTo>
                  <a:pt x="186" y="93"/>
                </a:moveTo>
                <a:cubicBezTo>
                  <a:pt x="186" y="105"/>
                  <a:pt x="184" y="117"/>
                  <a:pt x="179" y="128"/>
                </a:cubicBezTo>
                <a:cubicBezTo>
                  <a:pt x="175" y="140"/>
                  <a:pt x="168" y="150"/>
                  <a:pt x="159" y="159"/>
                </a:cubicBezTo>
                <a:cubicBezTo>
                  <a:pt x="150" y="168"/>
                  <a:pt x="140" y="175"/>
                  <a:pt x="129" y="179"/>
                </a:cubicBezTo>
                <a:cubicBezTo>
                  <a:pt x="118" y="184"/>
                  <a:pt x="106" y="186"/>
                  <a:pt x="93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6" y="175"/>
                  <a:pt x="36" y="168"/>
                  <a:pt x="27" y="159"/>
                </a:cubicBezTo>
                <a:cubicBezTo>
                  <a:pt x="18" y="150"/>
                  <a:pt x="11" y="140"/>
                  <a:pt x="7" y="128"/>
                </a:cubicBezTo>
                <a:cubicBezTo>
                  <a:pt x="2" y="117"/>
                  <a:pt x="0" y="105"/>
                  <a:pt x="0" y="93"/>
                </a:cubicBezTo>
                <a:cubicBezTo>
                  <a:pt x="0" y="80"/>
                  <a:pt x="2" y="68"/>
                  <a:pt x="7" y="57"/>
                </a:cubicBezTo>
                <a:cubicBezTo>
                  <a:pt x="11" y="46"/>
                  <a:pt x="18" y="36"/>
                  <a:pt x="27" y="27"/>
                </a:cubicBezTo>
                <a:cubicBezTo>
                  <a:pt x="36" y="18"/>
                  <a:pt x="46" y="12"/>
                  <a:pt x="58" y="7"/>
                </a:cubicBezTo>
                <a:cubicBezTo>
                  <a:pt x="69" y="2"/>
                  <a:pt x="81" y="0"/>
                  <a:pt x="93" y="0"/>
                </a:cubicBezTo>
                <a:cubicBezTo>
                  <a:pt x="106" y="0"/>
                  <a:pt x="118" y="2"/>
                  <a:pt x="129" y="7"/>
                </a:cubicBezTo>
                <a:cubicBezTo>
                  <a:pt x="140" y="12"/>
                  <a:pt x="150" y="18"/>
                  <a:pt x="159" y="27"/>
                </a:cubicBezTo>
                <a:cubicBezTo>
                  <a:pt x="168" y="36"/>
                  <a:pt x="175" y="46"/>
                  <a:pt x="179" y="57"/>
                </a:cubicBezTo>
                <a:cubicBezTo>
                  <a:pt x="184" y="68"/>
                  <a:pt x="186" y="80"/>
                  <a:pt x="186" y="93"/>
                </a:cubicBez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6768720" y="193860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4"/>
                </a:moveTo>
                <a:cubicBezTo>
                  <a:pt x="187" y="106"/>
                  <a:pt x="184" y="118"/>
                  <a:pt x="180" y="129"/>
                </a:cubicBezTo>
                <a:cubicBezTo>
                  <a:pt x="175" y="141"/>
                  <a:pt x="168" y="151"/>
                  <a:pt x="159" y="159"/>
                </a:cubicBezTo>
                <a:cubicBezTo>
                  <a:pt x="150" y="168"/>
                  <a:pt x="140" y="175"/>
                  <a:pt x="128" y="180"/>
                </a:cubicBezTo>
                <a:cubicBezTo>
                  <a:pt x="117" y="184"/>
                  <a:pt x="105" y="187"/>
                  <a:pt x="93" y="187"/>
                </a:cubicBezTo>
                <a:cubicBezTo>
                  <a:pt x="81" y="187"/>
                  <a:pt x="69" y="184"/>
                  <a:pt x="57" y="180"/>
                </a:cubicBezTo>
                <a:cubicBezTo>
                  <a:pt x="46" y="175"/>
                  <a:pt x="36" y="168"/>
                  <a:pt x="27" y="159"/>
                </a:cubicBezTo>
                <a:cubicBezTo>
                  <a:pt x="19" y="151"/>
                  <a:pt x="12" y="141"/>
                  <a:pt x="7" y="129"/>
                </a:cubicBezTo>
                <a:cubicBezTo>
                  <a:pt x="2" y="118"/>
                  <a:pt x="0" y="106"/>
                  <a:pt x="0" y="94"/>
                </a:cubicBezTo>
                <a:cubicBezTo>
                  <a:pt x="0" y="81"/>
                  <a:pt x="2" y="69"/>
                  <a:pt x="7" y="57"/>
                </a:cubicBezTo>
                <a:cubicBezTo>
                  <a:pt x="12" y="46"/>
                  <a:pt x="19" y="36"/>
                  <a:pt x="27" y="27"/>
                </a:cubicBezTo>
                <a:cubicBezTo>
                  <a:pt x="36" y="18"/>
                  <a:pt x="46" y="12"/>
                  <a:pt x="57" y="7"/>
                </a:cubicBezTo>
                <a:cubicBezTo>
                  <a:pt x="69" y="2"/>
                  <a:pt x="81" y="0"/>
                  <a:pt x="93" y="0"/>
                </a:cubicBezTo>
                <a:cubicBezTo>
                  <a:pt x="105" y="0"/>
                  <a:pt x="117" y="2"/>
                  <a:pt x="128" y="7"/>
                </a:cubicBezTo>
                <a:cubicBezTo>
                  <a:pt x="140" y="12"/>
                  <a:pt x="150" y="18"/>
                  <a:pt x="159" y="27"/>
                </a:cubicBezTo>
                <a:cubicBezTo>
                  <a:pt x="168" y="36"/>
                  <a:pt x="175" y="46"/>
                  <a:pt x="180" y="57"/>
                </a:cubicBezTo>
                <a:cubicBezTo>
                  <a:pt x="184" y="69"/>
                  <a:pt x="187" y="81"/>
                  <a:pt x="187" y="94"/>
                </a:cubicBez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8674200" y="367560"/>
            <a:ext cx="66960" cy="67320"/>
          </a:xfrm>
          <a:custGeom>
            <a:avLst/>
            <a:gdLst/>
            <a:ahLst/>
            <a:rect l="0" t="0" r="r" b="b"/>
            <a:pathLst>
              <a:path w="186" h="187">
                <a:moveTo>
                  <a:pt x="186" y="93"/>
                </a:moveTo>
                <a:cubicBezTo>
                  <a:pt x="186" y="105"/>
                  <a:pt x="184" y="117"/>
                  <a:pt x="179" y="128"/>
                </a:cubicBezTo>
                <a:cubicBezTo>
                  <a:pt x="175" y="140"/>
                  <a:pt x="168" y="150"/>
                  <a:pt x="159" y="158"/>
                </a:cubicBezTo>
                <a:cubicBezTo>
                  <a:pt x="150" y="167"/>
                  <a:pt x="140" y="174"/>
                  <a:pt x="129" y="179"/>
                </a:cubicBezTo>
                <a:cubicBezTo>
                  <a:pt x="118" y="184"/>
                  <a:pt x="106" y="187"/>
                  <a:pt x="94" y="187"/>
                </a:cubicBezTo>
                <a:cubicBezTo>
                  <a:pt x="81" y="187"/>
                  <a:pt x="69" y="184"/>
                  <a:pt x="58" y="179"/>
                </a:cubicBezTo>
                <a:cubicBezTo>
                  <a:pt x="46" y="174"/>
                  <a:pt x="36" y="167"/>
                  <a:pt x="27" y="158"/>
                </a:cubicBezTo>
                <a:cubicBezTo>
                  <a:pt x="18" y="150"/>
                  <a:pt x="11" y="140"/>
                  <a:pt x="7" y="128"/>
                </a:cubicBezTo>
                <a:cubicBezTo>
                  <a:pt x="2" y="117"/>
                  <a:pt x="0" y="105"/>
                  <a:pt x="0" y="93"/>
                </a:cubicBezTo>
                <a:cubicBezTo>
                  <a:pt x="0" y="80"/>
                  <a:pt x="2" y="69"/>
                  <a:pt x="7" y="57"/>
                </a:cubicBezTo>
                <a:cubicBezTo>
                  <a:pt x="11" y="46"/>
                  <a:pt x="18" y="36"/>
                  <a:pt x="27" y="27"/>
                </a:cubicBezTo>
                <a:cubicBezTo>
                  <a:pt x="36" y="18"/>
                  <a:pt x="46" y="12"/>
                  <a:pt x="58" y="7"/>
                </a:cubicBezTo>
                <a:cubicBezTo>
                  <a:pt x="69" y="2"/>
                  <a:pt x="81" y="0"/>
                  <a:pt x="94" y="0"/>
                </a:cubicBezTo>
                <a:cubicBezTo>
                  <a:pt x="106" y="0"/>
                  <a:pt x="118" y="2"/>
                  <a:pt x="129" y="7"/>
                </a:cubicBezTo>
                <a:cubicBezTo>
                  <a:pt x="140" y="12"/>
                  <a:pt x="150" y="18"/>
                  <a:pt x="159" y="27"/>
                </a:cubicBezTo>
                <a:cubicBezTo>
                  <a:pt x="168" y="36"/>
                  <a:pt x="175" y="46"/>
                  <a:pt x="179" y="57"/>
                </a:cubicBezTo>
                <a:cubicBezTo>
                  <a:pt x="184" y="69"/>
                  <a:pt x="186" y="80"/>
                  <a:pt x="186" y="93"/>
                </a:cubicBez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6" name="" descr=""/>
          <p:cNvPicPr/>
          <p:nvPr/>
        </p:nvPicPr>
        <p:blipFill>
          <a:blip r:embed="rId3"/>
          <a:stretch/>
        </p:blipFill>
        <p:spPr>
          <a:xfrm>
            <a:off x="6175440" y="3660120"/>
            <a:ext cx="2590200" cy="7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7" name="" descr=""/>
          <p:cNvPicPr/>
          <p:nvPr/>
        </p:nvPicPr>
        <p:blipFill>
          <a:blip r:embed="rId4"/>
          <a:stretch/>
        </p:blipFill>
        <p:spPr>
          <a:xfrm>
            <a:off x="4980600" y="1362240"/>
            <a:ext cx="3751920" cy="7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8" name="" descr=""/>
          <p:cNvPicPr/>
          <p:nvPr/>
        </p:nvPicPr>
        <p:blipFill>
          <a:blip r:embed="rId5"/>
          <a:stretch/>
        </p:blipFill>
        <p:spPr>
          <a:xfrm>
            <a:off x="1011240" y="869040"/>
            <a:ext cx="5866200" cy="7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9" name="" descr=""/>
          <p:cNvPicPr/>
          <p:nvPr/>
        </p:nvPicPr>
        <p:blipFill>
          <a:blip r:embed="rId6"/>
          <a:stretch/>
        </p:blipFill>
        <p:spPr>
          <a:xfrm>
            <a:off x="5239800" y="2022480"/>
            <a:ext cx="1520640" cy="7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0" name="" descr=""/>
          <p:cNvPicPr/>
          <p:nvPr/>
        </p:nvPicPr>
        <p:blipFill>
          <a:blip r:embed="rId7"/>
          <a:stretch/>
        </p:blipFill>
        <p:spPr>
          <a:xfrm>
            <a:off x="3810600" y="1913760"/>
            <a:ext cx="2439720" cy="7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1" name="" descr=""/>
          <p:cNvPicPr/>
          <p:nvPr/>
        </p:nvPicPr>
        <p:blipFill>
          <a:blip r:embed="rId8"/>
          <a:stretch/>
        </p:blipFill>
        <p:spPr>
          <a:xfrm>
            <a:off x="6760440" y="1938600"/>
            <a:ext cx="5281200" cy="7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2" name="" descr=""/>
          <p:cNvPicPr/>
          <p:nvPr/>
        </p:nvPicPr>
        <p:blipFill>
          <a:blip r:embed="rId9"/>
          <a:stretch/>
        </p:blipFill>
        <p:spPr>
          <a:xfrm>
            <a:off x="6760440" y="1938600"/>
            <a:ext cx="6192000" cy="7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3" name="" descr=""/>
          <p:cNvPicPr/>
          <p:nvPr/>
        </p:nvPicPr>
        <p:blipFill>
          <a:blip r:embed="rId10"/>
          <a:stretch/>
        </p:blipFill>
        <p:spPr>
          <a:xfrm>
            <a:off x="8665920" y="367560"/>
            <a:ext cx="7671240" cy="7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4" name="" descr=""/>
          <p:cNvPicPr/>
          <p:nvPr/>
        </p:nvPicPr>
        <p:blipFill>
          <a:blip r:embed="rId11"/>
          <a:stretch/>
        </p:blipFill>
        <p:spPr>
          <a:xfrm>
            <a:off x="8314920" y="568080"/>
            <a:ext cx="5824080" cy="7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5" name="" descr=""/>
          <p:cNvPicPr/>
          <p:nvPr/>
        </p:nvPicPr>
        <p:blipFill>
          <a:blip r:embed="rId12"/>
          <a:stretch/>
        </p:blipFill>
        <p:spPr>
          <a:xfrm>
            <a:off x="8356680" y="5014080"/>
            <a:ext cx="1980000" cy="7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6" name="" descr=""/>
          <p:cNvPicPr/>
          <p:nvPr/>
        </p:nvPicPr>
        <p:blipFill>
          <a:blip r:embed="rId13"/>
          <a:stretch/>
        </p:blipFill>
        <p:spPr>
          <a:xfrm>
            <a:off x="9150480" y="3200760"/>
            <a:ext cx="3008160" cy="7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7" name="" descr=""/>
          <p:cNvPicPr/>
          <p:nvPr/>
        </p:nvPicPr>
        <p:blipFill>
          <a:blip r:embed="rId14"/>
          <a:stretch/>
        </p:blipFill>
        <p:spPr>
          <a:xfrm>
            <a:off x="8356680" y="5014080"/>
            <a:ext cx="4595760" cy="7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8" name="" descr=""/>
          <p:cNvPicPr/>
          <p:nvPr/>
        </p:nvPicPr>
        <p:blipFill>
          <a:blip r:embed="rId15"/>
          <a:stretch/>
        </p:blipFill>
        <p:spPr>
          <a:xfrm>
            <a:off x="5883120" y="3200760"/>
            <a:ext cx="5490000" cy="7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" name="" descr=""/>
          <p:cNvPicPr/>
          <p:nvPr/>
        </p:nvPicPr>
        <p:blipFill>
          <a:blip r:embed="rId16"/>
          <a:stretch/>
        </p:blipFill>
        <p:spPr>
          <a:xfrm>
            <a:off x="5239800" y="2022480"/>
            <a:ext cx="3801960" cy="7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0" name="" descr=""/>
          <p:cNvPicPr/>
          <p:nvPr/>
        </p:nvPicPr>
        <p:blipFill>
          <a:blip r:embed="rId17"/>
          <a:stretch/>
        </p:blipFill>
        <p:spPr>
          <a:xfrm>
            <a:off x="9150480" y="3200760"/>
            <a:ext cx="3267000" cy="7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1" name="" descr=""/>
          <p:cNvPicPr/>
          <p:nvPr/>
        </p:nvPicPr>
        <p:blipFill>
          <a:blip r:embed="rId18"/>
          <a:stretch/>
        </p:blipFill>
        <p:spPr>
          <a:xfrm>
            <a:off x="727200" y="4270320"/>
            <a:ext cx="6467760" cy="7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2" name="" descr=""/>
          <p:cNvPicPr/>
          <p:nvPr/>
        </p:nvPicPr>
        <p:blipFill>
          <a:blip r:embed="rId19"/>
          <a:stretch/>
        </p:blipFill>
        <p:spPr>
          <a:xfrm>
            <a:off x="4036320" y="4780080"/>
            <a:ext cx="3125160" cy="7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3" name="" descr=""/>
          <p:cNvPicPr/>
          <p:nvPr/>
        </p:nvPicPr>
        <p:blipFill>
          <a:blip r:embed="rId20"/>
          <a:stretch/>
        </p:blipFill>
        <p:spPr>
          <a:xfrm>
            <a:off x="2582280" y="1604520"/>
            <a:ext cx="1879920" cy="7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21"/>
          <a:stretch/>
        </p:blipFill>
        <p:spPr>
          <a:xfrm>
            <a:off x="8314920" y="568080"/>
            <a:ext cx="7169760" cy="7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5" name="" descr=""/>
          <p:cNvPicPr/>
          <p:nvPr/>
        </p:nvPicPr>
        <p:blipFill>
          <a:blip r:embed="rId22"/>
          <a:stretch/>
        </p:blipFill>
        <p:spPr>
          <a:xfrm>
            <a:off x="2582280" y="1604520"/>
            <a:ext cx="2113920" cy="7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6" name="" descr=""/>
          <p:cNvPicPr/>
          <p:nvPr/>
        </p:nvPicPr>
        <p:blipFill>
          <a:blip r:embed="rId23"/>
          <a:stretch/>
        </p:blipFill>
        <p:spPr>
          <a:xfrm>
            <a:off x="4980600" y="1362240"/>
            <a:ext cx="2590200" cy="7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7" name="" descr=""/>
          <p:cNvPicPr/>
          <p:nvPr/>
        </p:nvPicPr>
        <p:blipFill>
          <a:blip r:embed="rId24"/>
          <a:stretch/>
        </p:blipFill>
        <p:spPr>
          <a:xfrm>
            <a:off x="5239800" y="2022480"/>
            <a:ext cx="3801960" cy="7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8" name="" descr=""/>
          <p:cNvPicPr/>
          <p:nvPr/>
        </p:nvPicPr>
        <p:blipFill>
          <a:blip r:embed="rId25"/>
          <a:stretch/>
        </p:blipFill>
        <p:spPr>
          <a:xfrm>
            <a:off x="2582280" y="1604520"/>
            <a:ext cx="7596000" cy="7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9" name="" descr=""/>
          <p:cNvPicPr/>
          <p:nvPr/>
        </p:nvPicPr>
        <p:blipFill>
          <a:blip r:embed="rId26"/>
          <a:stretch/>
        </p:blipFill>
        <p:spPr>
          <a:xfrm>
            <a:off x="4036320" y="4780080"/>
            <a:ext cx="2874240" cy="7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0" name="" descr=""/>
          <p:cNvPicPr/>
          <p:nvPr/>
        </p:nvPicPr>
        <p:blipFill>
          <a:blip r:embed="rId27"/>
          <a:stretch/>
        </p:blipFill>
        <p:spPr>
          <a:xfrm>
            <a:off x="702000" y="1646280"/>
            <a:ext cx="525960" cy="7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1" name="" descr=""/>
          <p:cNvPicPr/>
          <p:nvPr/>
        </p:nvPicPr>
        <p:blipFill>
          <a:blip r:embed="rId28"/>
          <a:stretch/>
        </p:blipFill>
        <p:spPr>
          <a:xfrm>
            <a:off x="5883120" y="3200760"/>
            <a:ext cx="4269960" cy="7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2" name="" descr=""/>
          <p:cNvPicPr/>
          <p:nvPr/>
        </p:nvPicPr>
        <p:blipFill>
          <a:blip r:embed="rId29"/>
          <a:stretch/>
        </p:blipFill>
        <p:spPr>
          <a:xfrm>
            <a:off x="4036320" y="4780080"/>
            <a:ext cx="3350520" cy="7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3" name="" descr=""/>
          <p:cNvPicPr/>
          <p:nvPr/>
        </p:nvPicPr>
        <p:blipFill>
          <a:blip r:embed="rId30"/>
          <a:stretch/>
        </p:blipFill>
        <p:spPr>
          <a:xfrm>
            <a:off x="727200" y="4270320"/>
            <a:ext cx="1461960" cy="7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4" name="" descr=""/>
          <p:cNvPicPr/>
          <p:nvPr/>
        </p:nvPicPr>
        <p:blipFill>
          <a:blip r:embed="rId31"/>
          <a:stretch/>
        </p:blipFill>
        <p:spPr>
          <a:xfrm>
            <a:off x="3810600" y="1913760"/>
            <a:ext cx="1294920" cy="7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5" name="" descr=""/>
          <p:cNvPicPr/>
          <p:nvPr/>
        </p:nvPicPr>
        <p:blipFill>
          <a:blip r:embed="rId32"/>
          <a:stretch/>
        </p:blipFill>
        <p:spPr>
          <a:xfrm>
            <a:off x="802080" y="1128240"/>
            <a:ext cx="8598600" cy="7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6" name=""/>
          <p:cNvSpPr txBox="1"/>
          <p:nvPr/>
        </p:nvSpPr>
        <p:spPr>
          <a:xfrm>
            <a:off x="4045320" y="5429520"/>
            <a:ext cx="102960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AIreadsU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5171400" y="546660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60a5fa"/>
                </a:solidFill>
                <a:effectLst/>
                <a:uFillTx/>
                <a:latin typeface="DejaVuSans"/>
                <a:ea typeface="DejaVuSans"/>
              </a:rPr>
              <a:t>|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5316840" y="546192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赋能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5584320" y="546660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0" name="" descr=""/>
          <p:cNvPicPr/>
          <p:nvPr/>
        </p:nvPicPr>
        <p:blipFill>
          <a:blip r:embed="rId33"/>
          <a:stretch/>
        </p:blipFill>
        <p:spPr>
          <a:xfrm>
            <a:off x="4813560" y="2958120"/>
            <a:ext cx="106920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1" name=""/>
          <p:cNvSpPr txBox="1"/>
          <p:nvPr/>
        </p:nvSpPr>
        <p:spPr>
          <a:xfrm>
            <a:off x="5715000" y="5461920"/>
            <a:ext cx="9396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时代的信息传播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4909320" y="1936440"/>
            <a:ext cx="83880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商业计划书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2688480" y="2217240"/>
            <a:ext cx="1963800" cy="583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9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GEO-AI</a:t>
            </a:r>
            <a:endParaRPr b="0" lang="en-US" sz="39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4585680" y="2199600"/>
            <a:ext cx="3510720" cy="63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395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认知</a:t>
            </a:r>
            <a:r>
              <a:rPr b="0" lang="zh-CN" sz="39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的数字基建</a:t>
            </a:r>
            <a:endParaRPr b="0" lang="en-US" sz="39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4097160" y="3184920"/>
            <a:ext cx="503640" cy="317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979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企业</a:t>
            </a:r>
            <a:endParaRPr b="0" lang="en-US" sz="197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4598640" y="3193560"/>
            <a:ext cx="25020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979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97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7" name="" descr=""/>
          <p:cNvPicPr/>
          <p:nvPr/>
        </p:nvPicPr>
        <p:blipFill>
          <a:blip r:embed="rId34"/>
          <a:stretch/>
        </p:blipFill>
        <p:spPr>
          <a:xfrm>
            <a:off x="3233880" y="3927600"/>
            <a:ext cx="1666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8" name=""/>
          <p:cNvSpPr txBox="1"/>
          <p:nvPr/>
        </p:nvSpPr>
        <p:spPr>
          <a:xfrm>
            <a:off x="4844160" y="3184920"/>
            <a:ext cx="1761120" cy="317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979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搜索的未来之路</a:t>
            </a:r>
            <a:endParaRPr b="0" lang="en-US" sz="197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3604320" y="3907440"/>
            <a:ext cx="1609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知识图谱技术赋能企业搜索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0" name="" descr=""/>
          <p:cNvPicPr/>
          <p:nvPr/>
        </p:nvPicPr>
        <p:blipFill>
          <a:blip r:embed="rId35"/>
          <a:stretch/>
        </p:blipFill>
        <p:spPr>
          <a:xfrm>
            <a:off x="5456880" y="39276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1" name=""/>
          <p:cNvSpPr txBox="1"/>
          <p:nvPr/>
        </p:nvSpPr>
        <p:spPr>
          <a:xfrm>
            <a:off x="5309280" y="391212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|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5688360" y="3907440"/>
            <a:ext cx="135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从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5822280" y="3912120"/>
            <a:ext cx="276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SEO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6096600" y="3907440"/>
            <a:ext cx="135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到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6230520" y="3912120"/>
            <a:ext cx="294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6523920" y="3907440"/>
            <a:ext cx="9396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的商业模式创新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6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67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68" name="" descr=""/>
          <p:cNvPicPr/>
          <p:nvPr/>
        </p:nvPicPr>
        <p:blipFill>
          <a:blip r:embed="rId3"/>
          <a:stretch/>
        </p:blipFill>
        <p:spPr>
          <a:xfrm>
            <a:off x="267480" y="73548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69" name=""/>
          <p:cNvSpPr txBox="1"/>
          <p:nvPr/>
        </p:nvSpPr>
        <p:spPr>
          <a:xfrm>
            <a:off x="267480" y="245160"/>
            <a:ext cx="180216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37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产品服务</a:t>
            </a:r>
            <a:r>
              <a:rPr b="0" lang="zh-CN" sz="237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体系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0" name=""/>
          <p:cNvSpPr txBox="1"/>
          <p:nvPr/>
        </p:nvSpPr>
        <p:spPr>
          <a:xfrm>
            <a:off x="267480" y="920520"/>
            <a:ext cx="605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AIreadsU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1" name=""/>
          <p:cNvSpPr txBox="1"/>
          <p:nvPr/>
        </p:nvSpPr>
        <p:spPr>
          <a:xfrm>
            <a:off x="866880" y="915840"/>
            <a:ext cx="1476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提供一套完整的、以提升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2" name=""/>
          <p:cNvSpPr txBox="1"/>
          <p:nvPr/>
        </p:nvSpPr>
        <p:spPr>
          <a:xfrm>
            <a:off x="2337840" y="92052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3" name=""/>
          <p:cNvSpPr txBox="1"/>
          <p:nvPr/>
        </p:nvSpPr>
        <p:spPr>
          <a:xfrm>
            <a:off x="2468520" y="915840"/>
            <a:ext cx="3353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搜索表现为核心的产品与服务，帮助企业构建和优化其在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4" name=""/>
          <p:cNvSpPr txBox="1"/>
          <p:nvPr/>
        </p:nvSpPr>
        <p:spPr>
          <a:xfrm>
            <a:off x="267480" y="112104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5" name=""/>
          <p:cNvSpPr txBox="1"/>
          <p:nvPr/>
        </p:nvSpPr>
        <p:spPr>
          <a:xfrm>
            <a:off x="398160" y="111636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环境中的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6" name=""/>
          <p:cNvSpPr txBox="1"/>
          <p:nvPr/>
        </p:nvSpPr>
        <p:spPr>
          <a:xfrm>
            <a:off x="933120" y="112104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7" name=""/>
          <p:cNvSpPr txBox="1"/>
          <p:nvPr/>
        </p:nvSpPr>
        <p:spPr>
          <a:xfrm>
            <a:off x="994680" y="111636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数字身份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8" name=""/>
          <p:cNvSpPr/>
          <p:nvPr/>
        </p:nvSpPr>
        <p:spPr>
          <a:xfrm>
            <a:off x="417600" y="1337040"/>
            <a:ext cx="3150720" cy="1972440"/>
          </a:xfrm>
          <a:custGeom>
            <a:avLst/>
            <a:gdLst/>
            <a:ahLst/>
            <a:rect l="0" t="0" r="r" b="b"/>
            <a:pathLst>
              <a:path w="8752" h="5479">
                <a:moveTo>
                  <a:pt x="0" y="5293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5" y="137"/>
                  <a:pt x="7" y="125"/>
                  <a:pt x="11" y="114"/>
                </a:cubicBezTo>
                <a:cubicBezTo>
                  <a:pt x="14" y="103"/>
                  <a:pt x="19" y="92"/>
                  <a:pt x="24" y="82"/>
                </a:cubicBezTo>
                <a:cubicBezTo>
                  <a:pt x="29" y="72"/>
                  <a:pt x="34" y="63"/>
                  <a:pt x="41" y="54"/>
                </a:cubicBezTo>
                <a:cubicBezTo>
                  <a:pt x="47" y="45"/>
                  <a:pt x="54" y="38"/>
                  <a:pt x="62" y="31"/>
                </a:cubicBezTo>
                <a:cubicBezTo>
                  <a:pt x="70" y="24"/>
                  <a:pt x="78" y="18"/>
                  <a:pt x="86" y="14"/>
                </a:cubicBezTo>
                <a:cubicBezTo>
                  <a:pt x="95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8567" y="0"/>
                </a:lnTo>
                <a:cubicBezTo>
                  <a:pt x="8579" y="0"/>
                  <a:pt x="8591" y="1"/>
                  <a:pt x="8603" y="3"/>
                </a:cubicBezTo>
                <a:cubicBezTo>
                  <a:pt x="8615" y="6"/>
                  <a:pt x="8627" y="9"/>
                  <a:pt x="8638" y="14"/>
                </a:cubicBezTo>
                <a:cubicBezTo>
                  <a:pt x="8649" y="18"/>
                  <a:pt x="8660" y="24"/>
                  <a:pt x="8670" y="31"/>
                </a:cubicBezTo>
                <a:cubicBezTo>
                  <a:pt x="8680" y="38"/>
                  <a:pt x="8689" y="45"/>
                  <a:pt x="8698" y="54"/>
                </a:cubicBezTo>
                <a:cubicBezTo>
                  <a:pt x="8707" y="63"/>
                  <a:pt x="8714" y="72"/>
                  <a:pt x="8721" y="82"/>
                </a:cubicBezTo>
                <a:cubicBezTo>
                  <a:pt x="8728" y="92"/>
                  <a:pt x="8734" y="103"/>
                  <a:pt x="8738" y="114"/>
                </a:cubicBezTo>
                <a:cubicBezTo>
                  <a:pt x="8743" y="125"/>
                  <a:pt x="8747" y="137"/>
                  <a:pt x="8749" y="149"/>
                </a:cubicBezTo>
                <a:cubicBezTo>
                  <a:pt x="8751" y="161"/>
                  <a:pt x="8752" y="173"/>
                  <a:pt x="8752" y="185"/>
                </a:cubicBezTo>
                <a:lnTo>
                  <a:pt x="8752" y="5293"/>
                </a:lnTo>
                <a:cubicBezTo>
                  <a:pt x="8752" y="5305"/>
                  <a:pt x="8751" y="5317"/>
                  <a:pt x="8749" y="5329"/>
                </a:cubicBezTo>
                <a:cubicBezTo>
                  <a:pt x="8747" y="5341"/>
                  <a:pt x="8743" y="5353"/>
                  <a:pt x="8738" y="5364"/>
                </a:cubicBezTo>
                <a:cubicBezTo>
                  <a:pt x="8734" y="5375"/>
                  <a:pt x="8728" y="5386"/>
                  <a:pt x="8721" y="5396"/>
                </a:cubicBezTo>
                <a:cubicBezTo>
                  <a:pt x="8714" y="5406"/>
                  <a:pt x="8707" y="5416"/>
                  <a:pt x="8698" y="5424"/>
                </a:cubicBezTo>
                <a:cubicBezTo>
                  <a:pt x="8689" y="5433"/>
                  <a:pt x="8680" y="5441"/>
                  <a:pt x="8670" y="5448"/>
                </a:cubicBezTo>
                <a:cubicBezTo>
                  <a:pt x="8660" y="5454"/>
                  <a:pt x="8649" y="5460"/>
                  <a:pt x="8638" y="5465"/>
                </a:cubicBezTo>
                <a:cubicBezTo>
                  <a:pt x="8627" y="5469"/>
                  <a:pt x="8615" y="5473"/>
                  <a:pt x="8603" y="5475"/>
                </a:cubicBezTo>
                <a:cubicBezTo>
                  <a:pt x="8591" y="5478"/>
                  <a:pt x="8579" y="5479"/>
                  <a:pt x="8567" y="5479"/>
                </a:cubicBezTo>
                <a:lnTo>
                  <a:pt x="139" y="5479"/>
                </a:lnTo>
                <a:cubicBezTo>
                  <a:pt x="130" y="5479"/>
                  <a:pt x="121" y="5478"/>
                  <a:pt x="112" y="5475"/>
                </a:cubicBezTo>
                <a:cubicBezTo>
                  <a:pt x="103" y="5473"/>
                  <a:pt x="95" y="5469"/>
                  <a:pt x="86" y="5465"/>
                </a:cubicBezTo>
                <a:cubicBezTo>
                  <a:pt x="78" y="5460"/>
                  <a:pt x="70" y="5454"/>
                  <a:pt x="62" y="5448"/>
                </a:cubicBezTo>
                <a:cubicBezTo>
                  <a:pt x="54" y="5441"/>
                  <a:pt x="47" y="5433"/>
                  <a:pt x="41" y="5424"/>
                </a:cubicBezTo>
                <a:cubicBezTo>
                  <a:pt x="34" y="5416"/>
                  <a:pt x="29" y="5406"/>
                  <a:pt x="24" y="5396"/>
                </a:cubicBezTo>
                <a:cubicBezTo>
                  <a:pt x="19" y="5386"/>
                  <a:pt x="14" y="5375"/>
                  <a:pt x="11" y="5364"/>
                </a:cubicBezTo>
                <a:cubicBezTo>
                  <a:pt x="7" y="5353"/>
                  <a:pt x="5" y="5341"/>
                  <a:pt x="3" y="5329"/>
                </a:cubicBezTo>
                <a:cubicBezTo>
                  <a:pt x="1" y="5317"/>
                  <a:pt x="0" y="5305"/>
                  <a:pt x="0" y="5293"/>
                </a:cubicBezTo>
                <a:close/>
              </a:path>
            </a:pathLst>
          </a:custGeom>
          <a:solidFill>
            <a:srgbClr val="1e40af">
              <a:alpha val="4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79" name=""/>
          <p:cNvSpPr/>
          <p:nvPr/>
        </p:nvSpPr>
        <p:spPr>
          <a:xfrm>
            <a:off x="401040" y="1337040"/>
            <a:ext cx="66960" cy="1972440"/>
          </a:xfrm>
          <a:custGeom>
            <a:avLst/>
            <a:gdLst/>
            <a:ahLst/>
            <a:rect l="0" t="0" r="r" b="b"/>
            <a:pathLst>
              <a:path w="186" h="5479">
                <a:moveTo>
                  <a:pt x="0" y="0"/>
                </a:moveTo>
                <a:lnTo>
                  <a:pt x="186" y="0"/>
                </a:lnTo>
                <a:lnTo>
                  <a:pt x="186" y="5479"/>
                </a:lnTo>
                <a:lnTo>
                  <a:pt x="0" y="5479"/>
                </a:lnTo>
                <a:lnTo>
                  <a:pt x="0" y="0"/>
                </a:ln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0" name=""/>
          <p:cNvSpPr/>
          <p:nvPr/>
        </p:nvSpPr>
        <p:spPr>
          <a:xfrm>
            <a:off x="635040" y="1537560"/>
            <a:ext cx="526680" cy="534960"/>
          </a:xfrm>
          <a:custGeom>
            <a:avLst/>
            <a:gdLst/>
            <a:ahLst/>
            <a:rect l="0" t="0" r="r" b="b"/>
            <a:pathLst>
              <a:path w="1463" h="1486">
                <a:moveTo>
                  <a:pt x="0" y="754"/>
                </a:moveTo>
                <a:lnTo>
                  <a:pt x="0" y="731"/>
                </a:lnTo>
                <a:cubicBezTo>
                  <a:pt x="0" y="707"/>
                  <a:pt x="1" y="683"/>
                  <a:pt x="3" y="659"/>
                </a:cubicBezTo>
                <a:cubicBezTo>
                  <a:pt x="6" y="635"/>
                  <a:pt x="9" y="612"/>
                  <a:pt x="14" y="588"/>
                </a:cubicBezTo>
                <a:cubicBezTo>
                  <a:pt x="18" y="565"/>
                  <a:pt x="24" y="542"/>
                  <a:pt x="31" y="519"/>
                </a:cubicBezTo>
                <a:cubicBezTo>
                  <a:pt x="38" y="496"/>
                  <a:pt x="46" y="473"/>
                  <a:pt x="55" y="451"/>
                </a:cubicBezTo>
                <a:cubicBezTo>
                  <a:pt x="65" y="429"/>
                  <a:pt x="75" y="407"/>
                  <a:pt x="86" y="386"/>
                </a:cubicBezTo>
                <a:cubicBezTo>
                  <a:pt x="97" y="365"/>
                  <a:pt x="110" y="345"/>
                  <a:pt x="123" y="325"/>
                </a:cubicBezTo>
                <a:cubicBezTo>
                  <a:pt x="136" y="305"/>
                  <a:pt x="150" y="286"/>
                  <a:pt x="166" y="267"/>
                </a:cubicBezTo>
                <a:cubicBezTo>
                  <a:pt x="181" y="249"/>
                  <a:pt x="197" y="231"/>
                  <a:pt x="214" y="214"/>
                </a:cubicBezTo>
                <a:cubicBezTo>
                  <a:pt x="231" y="197"/>
                  <a:pt x="249" y="181"/>
                  <a:pt x="267" y="166"/>
                </a:cubicBezTo>
                <a:cubicBezTo>
                  <a:pt x="286" y="150"/>
                  <a:pt x="305" y="136"/>
                  <a:pt x="325" y="123"/>
                </a:cubicBezTo>
                <a:cubicBezTo>
                  <a:pt x="345" y="110"/>
                  <a:pt x="365" y="97"/>
                  <a:pt x="386" y="86"/>
                </a:cubicBezTo>
                <a:cubicBezTo>
                  <a:pt x="407" y="75"/>
                  <a:pt x="430" y="65"/>
                  <a:pt x="452" y="55"/>
                </a:cubicBezTo>
                <a:cubicBezTo>
                  <a:pt x="474" y="46"/>
                  <a:pt x="497" y="38"/>
                  <a:pt x="520" y="31"/>
                </a:cubicBezTo>
                <a:cubicBezTo>
                  <a:pt x="543" y="24"/>
                  <a:pt x="566" y="18"/>
                  <a:pt x="589" y="14"/>
                </a:cubicBezTo>
                <a:cubicBezTo>
                  <a:pt x="613" y="9"/>
                  <a:pt x="636" y="6"/>
                  <a:pt x="660" y="3"/>
                </a:cubicBezTo>
                <a:cubicBezTo>
                  <a:pt x="684" y="1"/>
                  <a:pt x="708" y="0"/>
                  <a:pt x="732" y="0"/>
                </a:cubicBezTo>
                <a:cubicBezTo>
                  <a:pt x="756" y="0"/>
                  <a:pt x="780" y="1"/>
                  <a:pt x="804" y="3"/>
                </a:cubicBezTo>
                <a:cubicBezTo>
                  <a:pt x="827" y="6"/>
                  <a:pt x="851" y="9"/>
                  <a:pt x="875" y="14"/>
                </a:cubicBezTo>
                <a:cubicBezTo>
                  <a:pt x="898" y="18"/>
                  <a:pt x="921" y="24"/>
                  <a:pt x="944" y="31"/>
                </a:cubicBezTo>
                <a:cubicBezTo>
                  <a:pt x="967" y="38"/>
                  <a:pt x="990" y="46"/>
                  <a:pt x="1012" y="55"/>
                </a:cubicBezTo>
                <a:cubicBezTo>
                  <a:pt x="1034" y="65"/>
                  <a:pt x="1055" y="75"/>
                  <a:pt x="1077" y="86"/>
                </a:cubicBezTo>
                <a:cubicBezTo>
                  <a:pt x="1098" y="97"/>
                  <a:pt x="1118" y="110"/>
                  <a:pt x="1138" y="123"/>
                </a:cubicBezTo>
                <a:cubicBezTo>
                  <a:pt x="1158" y="136"/>
                  <a:pt x="1177" y="150"/>
                  <a:pt x="1196" y="166"/>
                </a:cubicBezTo>
                <a:cubicBezTo>
                  <a:pt x="1214" y="181"/>
                  <a:pt x="1232" y="197"/>
                  <a:pt x="1249" y="214"/>
                </a:cubicBezTo>
                <a:cubicBezTo>
                  <a:pt x="1266" y="231"/>
                  <a:pt x="1282" y="249"/>
                  <a:pt x="1297" y="267"/>
                </a:cubicBezTo>
                <a:cubicBezTo>
                  <a:pt x="1312" y="286"/>
                  <a:pt x="1327" y="305"/>
                  <a:pt x="1340" y="325"/>
                </a:cubicBezTo>
                <a:cubicBezTo>
                  <a:pt x="1353" y="345"/>
                  <a:pt x="1365" y="365"/>
                  <a:pt x="1377" y="386"/>
                </a:cubicBezTo>
                <a:cubicBezTo>
                  <a:pt x="1388" y="407"/>
                  <a:pt x="1398" y="429"/>
                  <a:pt x="1407" y="451"/>
                </a:cubicBezTo>
                <a:cubicBezTo>
                  <a:pt x="1417" y="473"/>
                  <a:pt x="1425" y="496"/>
                  <a:pt x="1432" y="519"/>
                </a:cubicBezTo>
                <a:cubicBezTo>
                  <a:pt x="1439" y="542"/>
                  <a:pt x="1444" y="565"/>
                  <a:pt x="1449" y="588"/>
                </a:cubicBezTo>
                <a:cubicBezTo>
                  <a:pt x="1454" y="612"/>
                  <a:pt x="1457" y="635"/>
                  <a:pt x="1460" y="659"/>
                </a:cubicBezTo>
                <a:cubicBezTo>
                  <a:pt x="1462" y="683"/>
                  <a:pt x="1463" y="707"/>
                  <a:pt x="1463" y="731"/>
                </a:cubicBezTo>
                <a:lnTo>
                  <a:pt x="1463" y="754"/>
                </a:lnTo>
                <a:cubicBezTo>
                  <a:pt x="1463" y="778"/>
                  <a:pt x="1462" y="802"/>
                  <a:pt x="1460" y="826"/>
                </a:cubicBezTo>
                <a:cubicBezTo>
                  <a:pt x="1457" y="850"/>
                  <a:pt x="1454" y="873"/>
                  <a:pt x="1449" y="897"/>
                </a:cubicBezTo>
                <a:cubicBezTo>
                  <a:pt x="1444" y="920"/>
                  <a:pt x="1439" y="944"/>
                  <a:pt x="1432" y="967"/>
                </a:cubicBezTo>
                <a:cubicBezTo>
                  <a:pt x="1425" y="990"/>
                  <a:pt x="1417" y="1013"/>
                  <a:pt x="1407" y="1035"/>
                </a:cubicBezTo>
                <a:cubicBezTo>
                  <a:pt x="1398" y="1057"/>
                  <a:pt x="1388" y="1079"/>
                  <a:pt x="1377" y="1100"/>
                </a:cubicBezTo>
                <a:cubicBezTo>
                  <a:pt x="1365" y="1121"/>
                  <a:pt x="1353" y="1141"/>
                  <a:pt x="1340" y="1161"/>
                </a:cubicBezTo>
                <a:cubicBezTo>
                  <a:pt x="1327" y="1181"/>
                  <a:pt x="1312" y="1200"/>
                  <a:pt x="1297" y="1219"/>
                </a:cubicBezTo>
                <a:cubicBezTo>
                  <a:pt x="1282" y="1238"/>
                  <a:pt x="1266" y="1255"/>
                  <a:pt x="1249" y="1272"/>
                </a:cubicBezTo>
                <a:cubicBezTo>
                  <a:pt x="1232" y="1289"/>
                  <a:pt x="1214" y="1305"/>
                  <a:pt x="1196" y="1320"/>
                </a:cubicBezTo>
                <a:cubicBezTo>
                  <a:pt x="1177" y="1336"/>
                  <a:pt x="1158" y="1350"/>
                  <a:pt x="1138" y="1363"/>
                </a:cubicBezTo>
                <a:cubicBezTo>
                  <a:pt x="1118" y="1376"/>
                  <a:pt x="1098" y="1389"/>
                  <a:pt x="1077" y="1400"/>
                </a:cubicBezTo>
                <a:cubicBezTo>
                  <a:pt x="1055" y="1411"/>
                  <a:pt x="1034" y="1422"/>
                  <a:pt x="1012" y="1431"/>
                </a:cubicBezTo>
                <a:cubicBezTo>
                  <a:pt x="990" y="1440"/>
                  <a:pt x="967" y="1448"/>
                  <a:pt x="944" y="1455"/>
                </a:cubicBezTo>
                <a:cubicBezTo>
                  <a:pt x="921" y="1462"/>
                  <a:pt x="898" y="1468"/>
                  <a:pt x="875" y="1472"/>
                </a:cubicBezTo>
                <a:cubicBezTo>
                  <a:pt x="851" y="1477"/>
                  <a:pt x="827" y="1480"/>
                  <a:pt x="804" y="1483"/>
                </a:cubicBezTo>
                <a:cubicBezTo>
                  <a:pt x="780" y="1485"/>
                  <a:pt x="756" y="1486"/>
                  <a:pt x="732" y="1486"/>
                </a:cubicBezTo>
                <a:cubicBezTo>
                  <a:pt x="708" y="1486"/>
                  <a:pt x="684" y="1485"/>
                  <a:pt x="660" y="1483"/>
                </a:cubicBezTo>
                <a:cubicBezTo>
                  <a:pt x="636" y="1480"/>
                  <a:pt x="613" y="1477"/>
                  <a:pt x="589" y="1472"/>
                </a:cubicBezTo>
                <a:cubicBezTo>
                  <a:pt x="566" y="1468"/>
                  <a:pt x="543" y="1462"/>
                  <a:pt x="520" y="1455"/>
                </a:cubicBezTo>
                <a:cubicBezTo>
                  <a:pt x="497" y="1448"/>
                  <a:pt x="474" y="1440"/>
                  <a:pt x="452" y="1431"/>
                </a:cubicBezTo>
                <a:cubicBezTo>
                  <a:pt x="430" y="1422"/>
                  <a:pt x="407" y="1411"/>
                  <a:pt x="386" y="1400"/>
                </a:cubicBezTo>
                <a:cubicBezTo>
                  <a:pt x="365" y="1389"/>
                  <a:pt x="345" y="1376"/>
                  <a:pt x="325" y="1363"/>
                </a:cubicBezTo>
                <a:cubicBezTo>
                  <a:pt x="305" y="1350"/>
                  <a:pt x="286" y="1336"/>
                  <a:pt x="267" y="1320"/>
                </a:cubicBezTo>
                <a:cubicBezTo>
                  <a:pt x="249" y="1305"/>
                  <a:pt x="231" y="1289"/>
                  <a:pt x="214" y="1272"/>
                </a:cubicBezTo>
                <a:cubicBezTo>
                  <a:pt x="197" y="1255"/>
                  <a:pt x="181" y="1238"/>
                  <a:pt x="166" y="1219"/>
                </a:cubicBezTo>
                <a:cubicBezTo>
                  <a:pt x="150" y="1200"/>
                  <a:pt x="136" y="1181"/>
                  <a:pt x="123" y="1161"/>
                </a:cubicBezTo>
                <a:cubicBezTo>
                  <a:pt x="110" y="1141"/>
                  <a:pt x="97" y="1121"/>
                  <a:pt x="86" y="1100"/>
                </a:cubicBezTo>
                <a:cubicBezTo>
                  <a:pt x="75" y="1079"/>
                  <a:pt x="65" y="1057"/>
                  <a:pt x="55" y="1035"/>
                </a:cubicBezTo>
                <a:cubicBezTo>
                  <a:pt x="46" y="1013"/>
                  <a:pt x="38" y="990"/>
                  <a:pt x="31" y="967"/>
                </a:cubicBezTo>
                <a:cubicBezTo>
                  <a:pt x="24" y="944"/>
                  <a:pt x="18" y="920"/>
                  <a:pt x="14" y="897"/>
                </a:cubicBezTo>
                <a:cubicBezTo>
                  <a:pt x="9" y="873"/>
                  <a:pt x="6" y="850"/>
                  <a:pt x="3" y="826"/>
                </a:cubicBezTo>
                <a:cubicBezTo>
                  <a:pt x="1" y="802"/>
                  <a:pt x="0" y="778"/>
                  <a:pt x="0" y="754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981" name="" descr=""/>
          <p:cNvPicPr/>
          <p:nvPr/>
        </p:nvPicPr>
        <p:blipFill>
          <a:blip r:embed="rId4"/>
          <a:stretch/>
        </p:blipFill>
        <p:spPr>
          <a:xfrm>
            <a:off x="735480" y="1679760"/>
            <a:ext cx="31716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82" name=""/>
          <p:cNvSpPr txBox="1"/>
          <p:nvPr/>
        </p:nvSpPr>
        <p:spPr>
          <a:xfrm>
            <a:off x="1529640" y="112104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3" name=""/>
          <p:cNvSpPr txBox="1"/>
          <p:nvPr/>
        </p:nvSpPr>
        <p:spPr>
          <a:xfrm>
            <a:off x="1294560" y="1551960"/>
            <a:ext cx="4741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4" name=""/>
          <p:cNvSpPr txBox="1"/>
          <p:nvPr/>
        </p:nvSpPr>
        <p:spPr>
          <a:xfrm>
            <a:off x="1766880" y="1545120"/>
            <a:ext cx="20196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版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5" name=""/>
          <p:cNvSpPr txBox="1"/>
          <p:nvPr/>
        </p:nvSpPr>
        <p:spPr>
          <a:xfrm>
            <a:off x="1967400" y="1551960"/>
            <a:ext cx="2311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6" name=""/>
          <p:cNvSpPr txBox="1"/>
          <p:nvPr/>
        </p:nvSpPr>
        <p:spPr>
          <a:xfrm>
            <a:off x="2197080" y="1545120"/>
            <a:ext cx="100656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数字员工平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7" name=""/>
          <p:cNvSpPr txBox="1"/>
          <p:nvPr/>
        </p:nvSpPr>
        <p:spPr>
          <a:xfrm>
            <a:off x="1294560" y="1812600"/>
            <a:ext cx="20196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台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8" name=""/>
          <p:cNvSpPr txBox="1"/>
          <p:nvPr/>
        </p:nvSpPr>
        <p:spPr>
          <a:xfrm>
            <a:off x="702000" y="2219400"/>
            <a:ext cx="25488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集成知识图谱构建、内容语义优化、时序图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9" name=""/>
          <p:cNvSpPr txBox="1"/>
          <p:nvPr/>
        </p:nvSpPr>
        <p:spPr>
          <a:xfrm>
            <a:off x="702000" y="2419920"/>
            <a:ext cx="25488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谱洞察等能力，系统性提升企业信息在各类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0" name=""/>
          <p:cNvSpPr txBox="1"/>
          <p:nvPr/>
        </p:nvSpPr>
        <p:spPr>
          <a:xfrm>
            <a:off x="702000" y="262512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91" name="" descr=""/>
          <p:cNvPicPr/>
          <p:nvPr/>
        </p:nvPicPr>
        <p:blipFill>
          <a:blip r:embed="rId5"/>
          <a:stretch/>
        </p:blipFill>
        <p:spPr>
          <a:xfrm>
            <a:off x="702000" y="296676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92" name=""/>
          <p:cNvSpPr txBox="1"/>
          <p:nvPr/>
        </p:nvSpPr>
        <p:spPr>
          <a:xfrm>
            <a:off x="833040" y="2620440"/>
            <a:ext cx="10735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搜索引擎中的表现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3" name=""/>
          <p:cNvSpPr txBox="1"/>
          <p:nvPr/>
        </p:nvSpPr>
        <p:spPr>
          <a:xfrm>
            <a:off x="885960" y="2954160"/>
            <a:ext cx="10569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让企业品牌信息成为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4" name=""/>
          <p:cNvSpPr txBox="1"/>
          <p:nvPr/>
        </p:nvSpPr>
        <p:spPr>
          <a:xfrm>
            <a:off x="1938600" y="295848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5" name=""/>
          <p:cNvSpPr txBox="1"/>
          <p:nvPr/>
        </p:nvSpPr>
        <p:spPr>
          <a:xfrm>
            <a:off x="2053440" y="2954160"/>
            <a:ext cx="7048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生成答案时的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6" name=""/>
          <p:cNvSpPr txBox="1"/>
          <p:nvPr/>
        </p:nvSpPr>
        <p:spPr>
          <a:xfrm>
            <a:off x="2755080" y="295848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7" name=""/>
          <p:cNvSpPr txBox="1"/>
          <p:nvPr/>
        </p:nvSpPr>
        <p:spPr>
          <a:xfrm>
            <a:off x="2809080" y="2954160"/>
            <a:ext cx="470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默认信源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8" name=""/>
          <p:cNvSpPr/>
          <p:nvPr/>
        </p:nvSpPr>
        <p:spPr>
          <a:xfrm>
            <a:off x="3785400" y="1337040"/>
            <a:ext cx="3142440" cy="1972440"/>
          </a:xfrm>
          <a:custGeom>
            <a:avLst/>
            <a:gdLst/>
            <a:ahLst/>
            <a:rect l="0" t="0" r="r" b="b"/>
            <a:pathLst>
              <a:path w="8729" h="5479">
                <a:moveTo>
                  <a:pt x="0" y="5293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4" y="137"/>
                  <a:pt x="7" y="125"/>
                  <a:pt x="11" y="114"/>
                </a:cubicBezTo>
                <a:cubicBezTo>
                  <a:pt x="14" y="103"/>
                  <a:pt x="18" y="92"/>
                  <a:pt x="23" y="82"/>
                </a:cubicBezTo>
                <a:cubicBezTo>
                  <a:pt x="29" y="72"/>
                  <a:pt x="34" y="63"/>
                  <a:pt x="41" y="54"/>
                </a:cubicBezTo>
                <a:cubicBezTo>
                  <a:pt x="47" y="45"/>
                  <a:pt x="54" y="38"/>
                  <a:pt x="62" y="31"/>
                </a:cubicBezTo>
                <a:cubicBezTo>
                  <a:pt x="70" y="24"/>
                  <a:pt x="78" y="18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8543" y="0"/>
                </a:lnTo>
                <a:cubicBezTo>
                  <a:pt x="8556" y="0"/>
                  <a:pt x="8568" y="1"/>
                  <a:pt x="8580" y="3"/>
                </a:cubicBezTo>
                <a:cubicBezTo>
                  <a:pt x="8592" y="6"/>
                  <a:pt x="8603" y="9"/>
                  <a:pt x="8614" y="14"/>
                </a:cubicBezTo>
                <a:cubicBezTo>
                  <a:pt x="8626" y="18"/>
                  <a:pt x="8636" y="24"/>
                  <a:pt x="8647" y="31"/>
                </a:cubicBezTo>
                <a:cubicBezTo>
                  <a:pt x="8657" y="38"/>
                  <a:pt x="8666" y="45"/>
                  <a:pt x="8675" y="54"/>
                </a:cubicBezTo>
                <a:cubicBezTo>
                  <a:pt x="8683" y="63"/>
                  <a:pt x="8691" y="72"/>
                  <a:pt x="8698" y="82"/>
                </a:cubicBezTo>
                <a:cubicBezTo>
                  <a:pt x="8705" y="92"/>
                  <a:pt x="8710" y="103"/>
                  <a:pt x="8715" y="114"/>
                </a:cubicBezTo>
                <a:cubicBezTo>
                  <a:pt x="8720" y="125"/>
                  <a:pt x="8723" y="137"/>
                  <a:pt x="8726" y="149"/>
                </a:cubicBezTo>
                <a:cubicBezTo>
                  <a:pt x="8728" y="161"/>
                  <a:pt x="8729" y="173"/>
                  <a:pt x="8729" y="185"/>
                </a:cubicBezTo>
                <a:lnTo>
                  <a:pt x="8729" y="5293"/>
                </a:lnTo>
                <a:cubicBezTo>
                  <a:pt x="8729" y="5305"/>
                  <a:pt x="8728" y="5317"/>
                  <a:pt x="8726" y="5329"/>
                </a:cubicBezTo>
                <a:cubicBezTo>
                  <a:pt x="8723" y="5341"/>
                  <a:pt x="8720" y="5353"/>
                  <a:pt x="8715" y="5364"/>
                </a:cubicBezTo>
                <a:cubicBezTo>
                  <a:pt x="8710" y="5375"/>
                  <a:pt x="8705" y="5386"/>
                  <a:pt x="8698" y="5396"/>
                </a:cubicBezTo>
                <a:cubicBezTo>
                  <a:pt x="8691" y="5406"/>
                  <a:pt x="8683" y="5416"/>
                  <a:pt x="8675" y="5424"/>
                </a:cubicBezTo>
                <a:cubicBezTo>
                  <a:pt x="8666" y="5433"/>
                  <a:pt x="8657" y="5441"/>
                  <a:pt x="8647" y="5448"/>
                </a:cubicBezTo>
                <a:cubicBezTo>
                  <a:pt x="8636" y="5454"/>
                  <a:pt x="8626" y="5460"/>
                  <a:pt x="8614" y="5465"/>
                </a:cubicBezTo>
                <a:cubicBezTo>
                  <a:pt x="8603" y="5469"/>
                  <a:pt x="8592" y="5473"/>
                  <a:pt x="8580" y="5475"/>
                </a:cubicBezTo>
                <a:cubicBezTo>
                  <a:pt x="8568" y="5478"/>
                  <a:pt x="8556" y="5479"/>
                  <a:pt x="8543" y="5479"/>
                </a:cubicBezTo>
                <a:lnTo>
                  <a:pt x="139" y="5479"/>
                </a:lnTo>
                <a:cubicBezTo>
                  <a:pt x="130" y="5479"/>
                  <a:pt x="121" y="5478"/>
                  <a:pt x="112" y="5475"/>
                </a:cubicBezTo>
                <a:cubicBezTo>
                  <a:pt x="103" y="5473"/>
                  <a:pt x="94" y="5469"/>
                  <a:pt x="86" y="5465"/>
                </a:cubicBezTo>
                <a:cubicBezTo>
                  <a:pt x="78" y="5460"/>
                  <a:pt x="70" y="5454"/>
                  <a:pt x="62" y="5448"/>
                </a:cubicBezTo>
                <a:cubicBezTo>
                  <a:pt x="54" y="5441"/>
                  <a:pt x="47" y="5433"/>
                  <a:pt x="41" y="5424"/>
                </a:cubicBezTo>
                <a:cubicBezTo>
                  <a:pt x="34" y="5416"/>
                  <a:pt x="29" y="5406"/>
                  <a:pt x="23" y="5396"/>
                </a:cubicBezTo>
                <a:cubicBezTo>
                  <a:pt x="18" y="5386"/>
                  <a:pt x="14" y="5375"/>
                  <a:pt x="11" y="5364"/>
                </a:cubicBezTo>
                <a:cubicBezTo>
                  <a:pt x="7" y="5353"/>
                  <a:pt x="4" y="5341"/>
                  <a:pt x="3" y="5329"/>
                </a:cubicBezTo>
                <a:cubicBezTo>
                  <a:pt x="1" y="5317"/>
                  <a:pt x="0" y="5305"/>
                  <a:pt x="0" y="5293"/>
                </a:cubicBezTo>
                <a:close/>
              </a:path>
            </a:pathLst>
          </a:custGeom>
          <a:solidFill>
            <a:srgbClr val="1e40af">
              <a:alpha val="4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99" name=""/>
          <p:cNvSpPr/>
          <p:nvPr/>
        </p:nvSpPr>
        <p:spPr>
          <a:xfrm>
            <a:off x="3768840" y="1337040"/>
            <a:ext cx="66960" cy="1972440"/>
          </a:xfrm>
          <a:custGeom>
            <a:avLst/>
            <a:gdLst/>
            <a:ahLst/>
            <a:rect l="0" t="0" r="r" b="b"/>
            <a:pathLst>
              <a:path w="186" h="5479">
                <a:moveTo>
                  <a:pt x="150" y="14"/>
                </a:moveTo>
                <a:cubicBezTo>
                  <a:pt x="138" y="23"/>
                  <a:pt x="128" y="37"/>
                  <a:pt x="120" y="54"/>
                </a:cubicBezTo>
                <a:cubicBezTo>
                  <a:pt x="111" y="71"/>
                  <a:pt x="104" y="91"/>
                  <a:pt x="100" y="114"/>
                </a:cubicBezTo>
                <a:cubicBezTo>
                  <a:pt x="95" y="137"/>
                  <a:pt x="92" y="161"/>
                  <a:pt x="92" y="185"/>
                </a:cubicBezTo>
                <a:lnTo>
                  <a:pt x="92" y="5293"/>
                </a:lnTo>
                <a:cubicBezTo>
                  <a:pt x="92" y="5318"/>
                  <a:pt x="95" y="5341"/>
                  <a:pt x="100" y="5364"/>
                </a:cubicBezTo>
                <a:cubicBezTo>
                  <a:pt x="104" y="5387"/>
                  <a:pt x="111" y="5407"/>
                  <a:pt x="120" y="5424"/>
                </a:cubicBezTo>
                <a:cubicBezTo>
                  <a:pt x="128" y="5442"/>
                  <a:pt x="138" y="5455"/>
                  <a:pt x="150" y="5465"/>
                </a:cubicBezTo>
                <a:cubicBezTo>
                  <a:pt x="161" y="5474"/>
                  <a:pt x="174" y="5479"/>
                  <a:pt x="186" y="5479"/>
                </a:cubicBezTo>
                <a:cubicBezTo>
                  <a:pt x="161" y="5479"/>
                  <a:pt x="137" y="5474"/>
                  <a:pt x="114" y="5465"/>
                </a:cubicBezTo>
                <a:cubicBezTo>
                  <a:pt x="91" y="5455"/>
                  <a:pt x="71" y="5442"/>
                  <a:pt x="54" y="5424"/>
                </a:cubicBezTo>
                <a:cubicBezTo>
                  <a:pt x="37" y="5407"/>
                  <a:pt x="23" y="5387"/>
                  <a:pt x="14" y="5364"/>
                </a:cubicBezTo>
                <a:cubicBezTo>
                  <a:pt x="4" y="5341"/>
                  <a:pt x="0" y="5318"/>
                  <a:pt x="0" y="5293"/>
                </a:cubicBezTo>
                <a:lnTo>
                  <a:pt x="0" y="185"/>
                </a:lnTo>
                <a:cubicBezTo>
                  <a:pt x="0" y="161"/>
                  <a:pt x="4" y="137"/>
                  <a:pt x="14" y="114"/>
                </a:cubicBezTo>
                <a:cubicBezTo>
                  <a:pt x="23" y="91"/>
                  <a:pt x="37" y="71"/>
                  <a:pt x="54" y="54"/>
                </a:cubicBezTo>
                <a:cubicBezTo>
                  <a:pt x="71" y="37"/>
                  <a:pt x="91" y="23"/>
                  <a:pt x="114" y="14"/>
                </a:cubicBezTo>
                <a:cubicBezTo>
                  <a:pt x="137" y="4"/>
                  <a:pt x="161" y="0"/>
                  <a:pt x="186" y="0"/>
                </a:cubicBezTo>
                <a:cubicBezTo>
                  <a:pt x="174" y="0"/>
                  <a:pt x="161" y="4"/>
                  <a:pt x="150" y="14"/>
                </a:cubicBezTo>
                <a:close/>
              </a:path>
            </a:pathLst>
          </a:custGeom>
          <a:solidFill>
            <a:srgbClr val="60a5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0" name=""/>
          <p:cNvSpPr/>
          <p:nvPr/>
        </p:nvSpPr>
        <p:spPr>
          <a:xfrm>
            <a:off x="4002840" y="1537560"/>
            <a:ext cx="501480" cy="534960"/>
          </a:xfrm>
          <a:custGeom>
            <a:avLst/>
            <a:gdLst/>
            <a:ahLst/>
            <a:rect l="0" t="0" r="r" b="b"/>
            <a:pathLst>
              <a:path w="1393" h="1486">
                <a:moveTo>
                  <a:pt x="0" y="789"/>
                </a:moveTo>
                <a:lnTo>
                  <a:pt x="0" y="696"/>
                </a:lnTo>
                <a:cubicBezTo>
                  <a:pt x="0" y="673"/>
                  <a:pt x="1" y="651"/>
                  <a:pt x="3" y="628"/>
                </a:cubicBezTo>
                <a:cubicBezTo>
                  <a:pt x="5" y="605"/>
                  <a:pt x="8" y="583"/>
                  <a:pt x="13" y="560"/>
                </a:cubicBezTo>
                <a:cubicBezTo>
                  <a:pt x="17" y="538"/>
                  <a:pt x="23" y="516"/>
                  <a:pt x="30" y="494"/>
                </a:cubicBezTo>
                <a:cubicBezTo>
                  <a:pt x="36" y="472"/>
                  <a:pt x="44" y="451"/>
                  <a:pt x="53" y="430"/>
                </a:cubicBezTo>
                <a:cubicBezTo>
                  <a:pt x="61" y="409"/>
                  <a:pt x="71" y="388"/>
                  <a:pt x="82" y="368"/>
                </a:cubicBezTo>
                <a:cubicBezTo>
                  <a:pt x="93" y="348"/>
                  <a:pt x="104" y="328"/>
                  <a:pt x="117" y="309"/>
                </a:cubicBezTo>
                <a:cubicBezTo>
                  <a:pt x="130" y="290"/>
                  <a:pt x="143" y="272"/>
                  <a:pt x="158" y="254"/>
                </a:cubicBezTo>
                <a:cubicBezTo>
                  <a:pt x="172" y="237"/>
                  <a:pt x="187" y="220"/>
                  <a:pt x="204" y="204"/>
                </a:cubicBezTo>
                <a:cubicBezTo>
                  <a:pt x="220" y="188"/>
                  <a:pt x="237" y="172"/>
                  <a:pt x="254" y="158"/>
                </a:cubicBezTo>
                <a:cubicBezTo>
                  <a:pt x="272" y="143"/>
                  <a:pt x="290" y="130"/>
                  <a:pt x="309" y="117"/>
                </a:cubicBezTo>
                <a:cubicBezTo>
                  <a:pt x="328" y="104"/>
                  <a:pt x="348" y="93"/>
                  <a:pt x="368" y="82"/>
                </a:cubicBezTo>
                <a:cubicBezTo>
                  <a:pt x="388" y="71"/>
                  <a:pt x="408" y="61"/>
                  <a:pt x="429" y="53"/>
                </a:cubicBezTo>
                <a:cubicBezTo>
                  <a:pt x="451" y="44"/>
                  <a:pt x="472" y="36"/>
                  <a:pt x="494" y="30"/>
                </a:cubicBezTo>
                <a:cubicBezTo>
                  <a:pt x="516" y="23"/>
                  <a:pt x="538" y="18"/>
                  <a:pt x="560" y="13"/>
                </a:cubicBezTo>
                <a:cubicBezTo>
                  <a:pt x="582" y="9"/>
                  <a:pt x="605" y="5"/>
                  <a:pt x="628" y="3"/>
                </a:cubicBezTo>
                <a:cubicBezTo>
                  <a:pt x="650" y="1"/>
                  <a:pt x="673" y="0"/>
                  <a:pt x="696" y="0"/>
                </a:cubicBezTo>
                <a:cubicBezTo>
                  <a:pt x="720" y="0"/>
                  <a:pt x="743" y="1"/>
                  <a:pt x="765" y="3"/>
                </a:cubicBezTo>
                <a:cubicBezTo>
                  <a:pt x="788" y="5"/>
                  <a:pt x="810" y="9"/>
                  <a:pt x="833" y="13"/>
                </a:cubicBezTo>
                <a:cubicBezTo>
                  <a:pt x="855" y="18"/>
                  <a:pt x="877" y="23"/>
                  <a:pt x="899" y="30"/>
                </a:cubicBezTo>
                <a:cubicBezTo>
                  <a:pt x="921" y="36"/>
                  <a:pt x="942" y="44"/>
                  <a:pt x="963" y="53"/>
                </a:cubicBezTo>
                <a:cubicBezTo>
                  <a:pt x="985" y="61"/>
                  <a:pt x="1005" y="71"/>
                  <a:pt x="1025" y="82"/>
                </a:cubicBezTo>
                <a:cubicBezTo>
                  <a:pt x="1045" y="93"/>
                  <a:pt x="1065" y="104"/>
                  <a:pt x="1084" y="117"/>
                </a:cubicBezTo>
                <a:cubicBezTo>
                  <a:pt x="1103" y="130"/>
                  <a:pt x="1121" y="143"/>
                  <a:pt x="1139" y="158"/>
                </a:cubicBezTo>
                <a:cubicBezTo>
                  <a:pt x="1156" y="172"/>
                  <a:pt x="1173" y="188"/>
                  <a:pt x="1189" y="204"/>
                </a:cubicBezTo>
                <a:cubicBezTo>
                  <a:pt x="1205" y="220"/>
                  <a:pt x="1221" y="237"/>
                  <a:pt x="1235" y="254"/>
                </a:cubicBezTo>
                <a:cubicBezTo>
                  <a:pt x="1250" y="272"/>
                  <a:pt x="1263" y="290"/>
                  <a:pt x="1276" y="309"/>
                </a:cubicBezTo>
                <a:cubicBezTo>
                  <a:pt x="1289" y="328"/>
                  <a:pt x="1300" y="348"/>
                  <a:pt x="1311" y="368"/>
                </a:cubicBezTo>
                <a:cubicBezTo>
                  <a:pt x="1322" y="388"/>
                  <a:pt x="1332" y="409"/>
                  <a:pt x="1340" y="430"/>
                </a:cubicBezTo>
                <a:cubicBezTo>
                  <a:pt x="1349" y="451"/>
                  <a:pt x="1357" y="472"/>
                  <a:pt x="1363" y="494"/>
                </a:cubicBezTo>
                <a:cubicBezTo>
                  <a:pt x="1370" y="516"/>
                  <a:pt x="1376" y="538"/>
                  <a:pt x="1380" y="560"/>
                </a:cubicBezTo>
                <a:cubicBezTo>
                  <a:pt x="1384" y="583"/>
                  <a:pt x="1388" y="605"/>
                  <a:pt x="1390" y="628"/>
                </a:cubicBezTo>
                <a:cubicBezTo>
                  <a:pt x="1392" y="651"/>
                  <a:pt x="1393" y="673"/>
                  <a:pt x="1393" y="696"/>
                </a:cubicBezTo>
                <a:lnTo>
                  <a:pt x="1393" y="789"/>
                </a:lnTo>
                <a:cubicBezTo>
                  <a:pt x="1393" y="812"/>
                  <a:pt x="1392" y="835"/>
                  <a:pt x="1390" y="857"/>
                </a:cubicBezTo>
                <a:cubicBezTo>
                  <a:pt x="1388" y="880"/>
                  <a:pt x="1384" y="902"/>
                  <a:pt x="1380" y="925"/>
                </a:cubicBezTo>
                <a:cubicBezTo>
                  <a:pt x="1376" y="948"/>
                  <a:pt x="1370" y="970"/>
                  <a:pt x="1363" y="992"/>
                </a:cubicBezTo>
                <a:cubicBezTo>
                  <a:pt x="1357" y="1014"/>
                  <a:pt x="1349" y="1035"/>
                  <a:pt x="1340" y="1056"/>
                </a:cubicBezTo>
                <a:cubicBezTo>
                  <a:pt x="1332" y="1078"/>
                  <a:pt x="1322" y="1098"/>
                  <a:pt x="1311" y="1118"/>
                </a:cubicBezTo>
                <a:cubicBezTo>
                  <a:pt x="1300" y="1138"/>
                  <a:pt x="1289" y="1158"/>
                  <a:pt x="1276" y="1177"/>
                </a:cubicBezTo>
                <a:cubicBezTo>
                  <a:pt x="1263" y="1196"/>
                  <a:pt x="1250" y="1214"/>
                  <a:pt x="1235" y="1232"/>
                </a:cubicBezTo>
                <a:cubicBezTo>
                  <a:pt x="1221" y="1249"/>
                  <a:pt x="1205" y="1266"/>
                  <a:pt x="1189" y="1282"/>
                </a:cubicBezTo>
                <a:cubicBezTo>
                  <a:pt x="1173" y="1298"/>
                  <a:pt x="1156" y="1314"/>
                  <a:pt x="1139" y="1328"/>
                </a:cubicBezTo>
                <a:cubicBezTo>
                  <a:pt x="1121" y="1343"/>
                  <a:pt x="1103" y="1356"/>
                  <a:pt x="1084" y="1369"/>
                </a:cubicBezTo>
                <a:cubicBezTo>
                  <a:pt x="1065" y="1382"/>
                  <a:pt x="1045" y="1393"/>
                  <a:pt x="1025" y="1404"/>
                </a:cubicBezTo>
                <a:cubicBezTo>
                  <a:pt x="1005" y="1415"/>
                  <a:pt x="985" y="1425"/>
                  <a:pt x="963" y="1433"/>
                </a:cubicBezTo>
                <a:cubicBezTo>
                  <a:pt x="942" y="1442"/>
                  <a:pt x="921" y="1450"/>
                  <a:pt x="899" y="1456"/>
                </a:cubicBezTo>
                <a:cubicBezTo>
                  <a:pt x="877" y="1463"/>
                  <a:pt x="855" y="1469"/>
                  <a:pt x="833" y="1473"/>
                </a:cubicBezTo>
                <a:cubicBezTo>
                  <a:pt x="810" y="1477"/>
                  <a:pt x="788" y="1481"/>
                  <a:pt x="765" y="1483"/>
                </a:cubicBezTo>
                <a:cubicBezTo>
                  <a:pt x="743" y="1485"/>
                  <a:pt x="720" y="1486"/>
                  <a:pt x="696" y="1486"/>
                </a:cubicBezTo>
                <a:cubicBezTo>
                  <a:pt x="673" y="1486"/>
                  <a:pt x="650" y="1485"/>
                  <a:pt x="628" y="1483"/>
                </a:cubicBezTo>
                <a:cubicBezTo>
                  <a:pt x="605" y="1481"/>
                  <a:pt x="582" y="1477"/>
                  <a:pt x="560" y="1473"/>
                </a:cubicBezTo>
                <a:cubicBezTo>
                  <a:pt x="538" y="1469"/>
                  <a:pt x="516" y="1463"/>
                  <a:pt x="494" y="1456"/>
                </a:cubicBezTo>
                <a:cubicBezTo>
                  <a:pt x="472" y="1450"/>
                  <a:pt x="451" y="1442"/>
                  <a:pt x="429" y="1433"/>
                </a:cubicBezTo>
                <a:cubicBezTo>
                  <a:pt x="408" y="1425"/>
                  <a:pt x="388" y="1415"/>
                  <a:pt x="368" y="1404"/>
                </a:cubicBezTo>
                <a:cubicBezTo>
                  <a:pt x="348" y="1393"/>
                  <a:pt x="328" y="1382"/>
                  <a:pt x="309" y="1369"/>
                </a:cubicBezTo>
                <a:cubicBezTo>
                  <a:pt x="290" y="1356"/>
                  <a:pt x="272" y="1343"/>
                  <a:pt x="254" y="1328"/>
                </a:cubicBezTo>
                <a:cubicBezTo>
                  <a:pt x="237" y="1314"/>
                  <a:pt x="220" y="1298"/>
                  <a:pt x="204" y="1282"/>
                </a:cubicBezTo>
                <a:cubicBezTo>
                  <a:pt x="187" y="1266"/>
                  <a:pt x="172" y="1249"/>
                  <a:pt x="158" y="1232"/>
                </a:cubicBezTo>
                <a:cubicBezTo>
                  <a:pt x="143" y="1214"/>
                  <a:pt x="130" y="1196"/>
                  <a:pt x="117" y="1177"/>
                </a:cubicBezTo>
                <a:cubicBezTo>
                  <a:pt x="104" y="1158"/>
                  <a:pt x="93" y="1138"/>
                  <a:pt x="82" y="1118"/>
                </a:cubicBezTo>
                <a:cubicBezTo>
                  <a:pt x="71" y="1098"/>
                  <a:pt x="61" y="1078"/>
                  <a:pt x="53" y="1056"/>
                </a:cubicBezTo>
                <a:cubicBezTo>
                  <a:pt x="44" y="1035"/>
                  <a:pt x="36" y="1014"/>
                  <a:pt x="30" y="992"/>
                </a:cubicBezTo>
                <a:cubicBezTo>
                  <a:pt x="23" y="970"/>
                  <a:pt x="17" y="948"/>
                  <a:pt x="13" y="925"/>
                </a:cubicBezTo>
                <a:cubicBezTo>
                  <a:pt x="8" y="902"/>
                  <a:pt x="5" y="880"/>
                  <a:pt x="3" y="857"/>
                </a:cubicBezTo>
                <a:cubicBezTo>
                  <a:pt x="1" y="835"/>
                  <a:pt x="0" y="812"/>
                  <a:pt x="0" y="789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001" name="" descr=""/>
          <p:cNvPicPr/>
          <p:nvPr/>
        </p:nvPicPr>
        <p:blipFill>
          <a:blip r:embed="rId6"/>
          <a:stretch/>
        </p:blipFill>
        <p:spPr>
          <a:xfrm>
            <a:off x="4111560" y="1679760"/>
            <a:ext cx="28368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02" name=""/>
          <p:cNvSpPr txBox="1"/>
          <p:nvPr/>
        </p:nvSpPr>
        <p:spPr>
          <a:xfrm>
            <a:off x="3277080" y="295848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3" name=""/>
          <p:cNvSpPr txBox="1"/>
          <p:nvPr/>
        </p:nvSpPr>
        <p:spPr>
          <a:xfrm>
            <a:off x="4640400" y="1545120"/>
            <a:ext cx="201240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企业知识图谱构建与管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4" name=""/>
          <p:cNvSpPr txBox="1"/>
          <p:nvPr/>
        </p:nvSpPr>
        <p:spPr>
          <a:xfrm>
            <a:off x="4640400" y="1812600"/>
            <a:ext cx="20196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理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5" name=""/>
          <p:cNvSpPr txBox="1"/>
          <p:nvPr/>
        </p:nvSpPr>
        <p:spPr>
          <a:xfrm>
            <a:off x="4066920" y="2219400"/>
            <a:ext cx="25488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提供从数据采集、知识抽取、图谱建模到图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06" name="" descr=""/>
          <p:cNvPicPr/>
          <p:nvPr/>
        </p:nvPicPr>
        <p:blipFill>
          <a:blip r:embed="rId7"/>
          <a:stretch/>
        </p:blipFill>
        <p:spPr>
          <a:xfrm>
            <a:off x="4069800" y="276624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07" name=""/>
          <p:cNvSpPr txBox="1"/>
          <p:nvPr/>
        </p:nvSpPr>
        <p:spPr>
          <a:xfrm>
            <a:off x="4066920" y="2419920"/>
            <a:ext cx="2012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谱存储、更新与应用的全周期服务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8" name=""/>
          <p:cNvSpPr txBox="1"/>
          <p:nvPr/>
        </p:nvSpPr>
        <p:spPr>
          <a:xfrm>
            <a:off x="4250520" y="2753640"/>
            <a:ext cx="21128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强调知识的语义关联和结构化表达，深化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9" name=""/>
          <p:cNvSpPr txBox="1"/>
          <p:nvPr/>
        </p:nvSpPr>
        <p:spPr>
          <a:xfrm>
            <a:off x="6356520" y="275760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0" name=""/>
          <p:cNvSpPr/>
          <p:nvPr/>
        </p:nvSpPr>
        <p:spPr>
          <a:xfrm>
            <a:off x="7144920" y="1337040"/>
            <a:ext cx="3150720" cy="1972440"/>
          </a:xfrm>
          <a:custGeom>
            <a:avLst/>
            <a:gdLst/>
            <a:ahLst/>
            <a:rect l="0" t="0" r="r" b="b"/>
            <a:pathLst>
              <a:path w="8752" h="5479">
                <a:moveTo>
                  <a:pt x="0" y="5293"/>
                </a:moveTo>
                <a:lnTo>
                  <a:pt x="0" y="185"/>
                </a:lnTo>
                <a:cubicBezTo>
                  <a:pt x="0" y="173"/>
                  <a:pt x="1" y="161"/>
                  <a:pt x="2" y="149"/>
                </a:cubicBezTo>
                <a:cubicBezTo>
                  <a:pt x="4" y="137"/>
                  <a:pt x="7" y="125"/>
                  <a:pt x="10" y="114"/>
                </a:cubicBezTo>
                <a:cubicBezTo>
                  <a:pt x="14" y="103"/>
                  <a:pt x="18" y="92"/>
                  <a:pt x="23" y="82"/>
                </a:cubicBezTo>
                <a:cubicBezTo>
                  <a:pt x="28" y="72"/>
                  <a:pt x="34" y="63"/>
                  <a:pt x="40" y="54"/>
                </a:cubicBezTo>
                <a:cubicBezTo>
                  <a:pt x="47" y="45"/>
                  <a:pt x="54" y="38"/>
                  <a:pt x="62" y="31"/>
                </a:cubicBezTo>
                <a:cubicBezTo>
                  <a:pt x="69" y="24"/>
                  <a:pt x="77" y="18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8566" y="0"/>
                </a:lnTo>
                <a:cubicBezTo>
                  <a:pt x="8578" y="0"/>
                  <a:pt x="8591" y="1"/>
                  <a:pt x="8603" y="3"/>
                </a:cubicBezTo>
                <a:cubicBezTo>
                  <a:pt x="8614" y="6"/>
                  <a:pt x="8626" y="9"/>
                  <a:pt x="8637" y="14"/>
                </a:cubicBezTo>
                <a:cubicBezTo>
                  <a:pt x="8649" y="18"/>
                  <a:pt x="8659" y="24"/>
                  <a:pt x="8669" y="31"/>
                </a:cubicBezTo>
                <a:cubicBezTo>
                  <a:pt x="8680" y="38"/>
                  <a:pt x="8689" y="45"/>
                  <a:pt x="8698" y="54"/>
                </a:cubicBezTo>
                <a:cubicBezTo>
                  <a:pt x="8706" y="63"/>
                  <a:pt x="8714" y="72"/>
                  <a:pt x="8721" y="82"/>
                </a:cubicBezTo>
                <a:cubicBezTo>
                  <a:pt x="8727" y="92"/>
                  <a:pt x="8733" y="103"/>
                  <a:pt x="8738" y="114"/>
                </a:cubicBezTo>
                <a:cubicBezTo>
                  <a:pt x="8743" y="125"/>
                  <a:pt x="8746" y="137"/>
                  <a:pt x="8748" y="149"/>
                </a:cubicBezTo>
                <a:cubicBezTo>
                  <a:pt x="8751" y="161"/>
                  <a:pt x="8752" y="173"/>
                  <a:pt x="8752" y="185"/>
                </a:cubicBezTo>
                <a:lnTo>
                  <a:pt x="8752" y="5293"/>
                </a:lnTo>
                <a:cubicBezTo>
                  <a:pt x="8752" y="5305"/>
                  <a:pt x="8751" y="5317"/>
                  <a:pt x="8748" y="5329"/>
                </a:cubicBezTo>
                <a:cubicBezTo>
                  <a:pt x="8746" y="5341"/>
                  <a:pt x="8743" y="5353"/>
                  <a:pt x="8738" y="5364"/>
                </a:cubicBezTo>
                <a:cubicBezTo>
                  <a:pt x="8733" y="5375"/>
                  <a:pt x="8727" y="5386"/>
                  <a:pt x="8721" y="5396"/>
                </a:cubicBezTo>
                <a:cubicBezTo>
                  <a:pt x="8714" y="5406"/>
                  <a:pt x="8706" y="5416"/>
                  <a:pt x="8698" y="5424"/>
                </a:cubicBezTo>
                <a:cubicBezTo>
                  <a:pt x="8689" y="5433"/>
                  <a:pt x="8680" y="5441"/>
                  <a:pt x="8669" y="5448"/>
                </a:cubicBezTo>
                <a:cubicBezTo>
                  <a:pt x="8659" y="5454"/>
                  <a:pt x="8649" y="5460"/>
                  <a:pt x="8637" y="5465"/>
                </a:cubicBezTo>
                <a:cubicBezTo>
                  <a:pt x="8626" y="5469"/>
                  <a:pt x="8614" y="5473"/>
                  <a:pt x="8603" y="5475"/>
                </a:cubicBezTo>
                <a:cubicBezTo>
                  <a:pt x="8591" y="5478"/>
                  <a:pt x="8578" y="5479"/>
                  <a:pt x="8566" y="5479"/>
                </a:cubicBezTo>
                <a:lnTo>
                  <a:pt x="139" y="5479"/>
                </a:lnTo>
                <a:cubicBezTo>
                  <a:pt x="130" y="5479"/>
                  <a:pt x="121" y="5478"/>
                  <a:pt x="112" y="5475"/>
                </a:cubicBezTo>
                <a:cubicBezTo>
                  <a:pt x="103" y="5473"/>
                  <a:pt x="94" y="5469"/>
                  <a:pt x="86" y="5465"/>
                </a:cubicBezTo>
                <a:cubicBezTo>
                  <a:pt x="77" y="5460"/>
                  <a:pt x="69" y="5454"/>
                  <a:pt x="62" y="5448"/>
                </a:cubicBezTo>
                <a:cubicBezTo>
                  <a:pt x="54" y="5441"/>
                  <a:pt x="47" y="5433"/>
                  <a:pt x="40" y="5424"/>
                </a:cubicBezTo>
                <a:cubicBezTo>
                  <a:pt x="34" y="5416"/>
                  <a:pt x="28" y="5406"/>
                  <a:pt x="23" y="5396"/>
                </a:cubicBezTo>
                <a:cubicBezTo>
                  <a:pt x="18" y="5386"/>
                  <a:pt x="14" y="5375"/>
                  <a:pt x="10" y="5364"/>
                </a:cubicBezTo>
                <a:cubicBezTo>
                  <a:pt x="7" y="5353"/>
                  <a:pt x="4" y="5341"/>
                  <a:pt x="2" y="5329"/>
                </a:cubicBezTo>
                <a:cubicBezTo>
                  <a:pt x="1" y="5317"/>
                  <a:pt x="0" y="5305"/>
                  <a:pt x="0" y="5293"/>
                </a:cubicBezTo>
                <a:close/>
              </a:path>
            </a:pathLst>
          </a:custGeom>
          <a:solidFill>
            <a:srgbClr val="1e40af">
              <a:alpha val="4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11" name=""/>
          <p:cNvSpPr/>
          <p:nvPr/>
        </p:nvSpPr>
        <p:spPr>
          <a:xfrm>
            <a:off x="7128000" y="1337040"/>
            <a:ext cx="67320" cy="1972440"/>
          </a:xfrm>
          <a:custGeom>
            <a:avLst/>
            <a:gdLst/>
            <a:ahLst/>
            <a:rect l="0" t="0" r="r" b="b"/>
            <a:pathLst>
              <a:path w="187" h="5479">
                <a:moveTo>
                  <a:pt x="0" y="0"/>
                </a:moveTo>
                <a:lnTo>
                  <a:pt x="187" y="0"/>
                </a:lnTo>
                <a:lnTo>
                  <a:pt x="187" y="5479"/>
                </a:lnTo>
                <a:lnTo>
                  <a:pt x="0" y="5479"/>
                </a:lnTo>
                <a:lnTo>
                  <a:pt x="0" y="0"/>
                </a:lnTo>
                <a:close/>
              </a:path>
            </a:pathLst>
          </a:custGeom>
          <a:solidFill>
            <a:srgbClr val="a78b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12" name=""/>
          <p:cNvSpPr/>
          <p:nvPr/>
        </p:nvSpPr>
        <p:spPr>
          <a:xfrm>
            <a:off x="7362000" y="1537560"/>
            <a:ext cx="535320" cy="534960"/>
          </a:xfrm>
          <a:custGeom>
            <a:avLst/>
            <a:gdLst/>
            <a:ahLst/>
            <a:rect l="0" t="0" r="r" b="b"/>
            <a:pathLst>
              <a:path w="1487" h="1486">
                <a:moveTo>
                  <a:pt x="1487" y="743"/>
                </a:moveTo>
                <a:cubicBezTo>
                  <a:pt x="1487" y="767"/>
                  <a:pt x="1486" y="791"/>
                  <a:pt x="1483" y="815"/>
                </a:cubicBezTo>
                <a:cubicBezTo>
                  <a:pt x="1481" y="840"/>
                  <a:pt x="1477" y="864"/>
                  <a:pt x="1473" y="887"/>
                </a:cubicBezTo>
                <a:cubicBezTo>
                  <a:pt x="1468" y="911"/>
                  <a:pt x="1462" y="936"/>
                  <a:pt x="1455" y="959"/>
                </a:cubicBezTo>
                <a:cubicBezTo>
                  <a:pt x="1448" y="982"/>
                  <a:pt x="1440" y="1005"/>
                  <a:pt x="1430" y="1028"/>
                </a:cubicBezTo>
                <a:cubicBezTo>
                  <a:pt x="1421" y="1050"/>
                  <a:pt x="1411" y="1072"/>
                  <a:pt x="1399" y="1094"/>
                </a:cubicBezTo>
                <a:cubicBezTo>
                  <a:pt x="1388" y="1115"/>
                  <a:pt x="1375" y="1136"/>
                  <a:pt x="1362" y="1156"/>
                </a:cubicBezTo>
                <a:cubicBezTo>
                  <a:pt x="1348" y="1176"/>
                  <a:pt x="1334" y="1196"/>
                  <a:pt x="1318" y="1215"/>
                </a:cubicBezTo>
                <a:cubicBezTo>
                  <a:pt x="1303" y="1234"/>
                  <a:pt x="1286" y="1252"/>
                  <a:pt x="1269" y="1269"/>
                </a:cubicBezTo>
                <a:cubicBezTo>
                  <a:pt x="1252" y="1286"/>
                  <a:pt x="1234" y="1302"/>
                  <a:pt x="1215" y="1318"/>
                </a:cubicBezTo>
                <a:cubicBezTo>
                  <a:pt x="1196" y="1333"/>
                  <a:pt x="1177" y="1348"/>
                  <a:pt x="1157" y="1361"/>
                </a:cubicBezTo>
                <a:cubicBezTo>
                  <a:pt x="1136" y="1375"/>
                  <a:pt x="1116" y="1387"/>
                  <a:pt x="1094" y="1399"/>
                </a:cubicBezTo>
                <a:cubicBezTo>
                  <a:pt x="1072" y="1410"/>
                  <a:pt x="1050" y="1420"/>
                  <a:pt x="1027" y="1430"/>
                </a:cubicBezTo>
                <a:cubicBezTo>
                  <a:pt x="1005" y="1439"/>
                  <a:pt x="982" y="1447"/>
                  <a:pt x="959" y="1454"/>
                </a:cubicBezTo>
                <a:cubicBezTo>
                  <a:pt x="935" y="1461"/>
                  <a:pt x="912" y="1467"/>
                  <a:pt x="888" y="1472"/>
                </a:cubicBezTo>
                <a:cubicBezTo>
                  <a:pt x="864" y="1477"/>
                  <a:pt x="840" y="1480"/>
                  <a:pt x="816" y="1483"/>
                </a:cubicBezTo>
                <a:cubicBezTo>
                  <a:pt x="792" y="1485"/>
                  <a:pt x="767" y="1486"/>
                  <a:pt x="743" y="1486"/>
                </a:cubicBezTo>
                <a:cubicBezTo>
                  <a:pt x="719" y="1486"/>
                  <a:pt x="694" y="1485"/>
                  <a:pt x="670" y="1483"/>
                </a:cubicBezTo>
                <a:cubicBezTo>
                  <a:pt x="646" y="1480"/>
                  <a:pt x="622" y="1477"/>
                  <a:pt x="598" y="1472"/>
                </a:cubicBezTo>
                <a:cubicBezTo>
                  <a:pt x="574" y="1467"/>
                  <a:pt x="551" y="1461"/>
                  <a:pt x="527" y="1454"/>
                </a:cubicBezTo>
                <a:cubicBezTo>
                  <a:pt x="504" y="1447"/>
                  <a:pt x="481" y="1439"/>
                  <a:pt x="459" y="1430"/>
                </a:cubicBezTo>
                <a:cubicBezTo>
                  <a:pt x="436" y="1420"/>
                  <a:pt x="414" y="1410"/>
                  <a:pt x="393" y="1399"/>
                </a:cubicBezTo>
                <a:cubicBezTo>
                  <a:pt x="371" y="1387"/>
                  <a:pt x="351" y="1375"/>
                  <a:pt x="330" y="1361"/>
                </a:cubicBezTo>
                <a:cubicBezTo>
                  <a:pt x="310" y="1348"/>
                  <a:pt x="291" y="1333"/>
                  <a:pt x="272" y="1318"/>
                </a:cubicBezTo>
                <a:cubicBezTo>
                  <a:pt x="253" y="1302"/>
                  <a:pt x="235" y="1286"/>
                  <a:pt x="218" y="1269"/>
                </a:cubicBezTo>
                <a:cubicBezTo>
                  <a:pt x="201" y="1252"/>
                  <a:pt x="184" y="1234"/>
                  <a:pt x="169" y="1215"/>
                </a:cubicBezTo>
                <a:cubicBezTo>
                  <a:pt x="153" y="1196"/>
                  <a:pt x="139" y="1176"/>
                  <a:pt x="125" y="1156"/>
                </a:cubicBezTo>
                <a:cubicBezTo>
                  <a:pt x="112" y="1136"/>
                  <a:pt x="99" y="1115"/>
                  <a:pt x="88" y="1094"/>
                </a:cubicBezTo>
                <a:cubicBezTo>
                  <a:pt x="76" y="1072"/>
                  <a:pt x="66" y="1050"/>
                  <a:pt x="57" y="1028"/>
                </a:cubicBezTo>
                <a:cubicBezTo>
                  <a:pt x="47" y="1005"/>
                  <a:pt x="39" y="982"/>
                  <a:pt x="32" y="959"/>
                </a:cubicBezTo>
                <a:cubicBezTo>
                  <a:pt x="25" y="936"/>
                  <a:pt x="19" y="911"/>
                  <a:pt x="14" y="887"/>
                </a:cubicBezTo>
                <a:cubicBezTo>
                  <a:pt x="10" y="864"/>
                  <a:pt x="6" y="840"/>
                  <a:pt x="4" y="815"/>
                </a:cubicBezTo>
                <a:cubicBezTo>
                  <a:pt x="1" y="791"/>
                  <a:pt x="0" y="767"/>
                  <a:pt x="0" y="743"/>
                </a:cubicBezTo>
                <a:cubicBezTo>
                  <a:pt x="0" y="718"/>
                  <a:pt x="1" y="694"/>
                  <a:pt x="4" y="670"/>
                </a:cubicBezTo>
                <a:cubicBezTo>
                  <a:pt x="6" y="646"/>
                  <a:pt x="10" y="621"/>
                  <a:pt x="14" y="598"/>
                </a:cubicBezTo>
                <a:cubicBezTo>
                  <a:pt x="19" y="574"/>
                  <a:pt x="25" y="550"/>
                  <a:pt x="32" y="527"/>
                </a:cubicBezTo>
                <a:cubicBezTo>
                  <a:pt x="39" y="504"/>
                  <a:pt x="47" y="481"/>
                  <a:pt x="57" y="458"/>
                </a:cubicBezTo>
                <a:cubicBezTo>
                  <a:pt x="66" y="436"/>
                  <a:pt x="76" y="414"/>
                  <a:pt x="88" y="392"/>
                </a:cubicBezTo>
                <a:cubicBezTo>
                  <a:pt x="99" y="371"/>
                  <a:pt x="112" y="350"/>
                  <a:pt x="125" y="330"/>
                </a:cubicBezTo>
                <a:cubicBezTo>
                  <a:pt x="139" y="310"/>
                  <a:pt x="153" y="290"/>
                  <a:pt x="169" y="271"/>
                </a:cubicBezTo>
                <a:cubicBezTo>
                  <a:pt x="184" y="252"/>
                  <a:pt x="201" y="234"/>
                  <a:pt x="218" y="217"/>
                </a:cubicBezTo>
                <a:cubicBezTo>
                  <a:pt x="235" y="200"/>
                  <a:pt x="253" y="184"/>
                  <a:pt x="272" y="168"/>
                </a:cubicBezTo>
                <a:cubicBezTo>
                  <a:pt x="291" y="153"/>
                  <a:pt x="310" y="138"/>
                  <a:pt x="330" y="125"/>
                </a:cubicBezTo>
                <a:cubicBezTo>
                  <a:pt x="351" y="111"/>
                  <a:pt x="371" y="99"/>
                  <a:pt x="393" y="87"/>
                </a:cubicBezTo>
                <a:cubicBezTo>
                  <a:pt x="414" y="76"/>
                  <a:pt x="436" y="66"/>
                  <a:pt x="459" y="56"/>
                </a:cubicBezTo>
                <a:cubicBezTo>
                  <a:pt x="481" y="47"/>
                  <a:pt x="504" y="39"/>
                  <a:pt x="527" y="32"/>
                </a:cubicBezTo>
                <a:cubicBezTo>
                  <a:pt x="551" y="25"/>
                  <a:pt x="574" y="19"/>
                  <a:pt x="598" y="14"/>
                </a:cubicBezTo>
                <a:cubicBezTo>
                  <a:pt x="622" y="9"/>
                  <a:pt x="646" y="6"/>
                  <a:pt x="670" y="3"/>
                </a:cubicBezTo>
                <a:cubicBezTo>
                  <a:pt x="694" y="1"/>
                  <a:pt x="719" y="0"/>
                  <a:pt x="743" y="0"/>
                </a:cubicBezTo>
                <a:cubicBezTo>
                  <a:pt x="767" y="0"/>
                  <a:pt x="792" y="1"/>
                  <a:pt x="816" y="3"/>
                </a:cubicBezTo>
                <a:cubicBezTo>
                  <a:pt x="840" y="6"/>
                  <a:pt x="864" y="9"/>
                  <a:pt x="888" y="14"/>
                </a:cubicBezTo>
                <a:cubicBezTo>
                  <a:pt x="912" y="19"/>
                  <a:pt x="935" y="25"/>
                  <a:pt x="959" y="32"/>
                </a:cubicBezTo>
                <a:cubicBezTo>
                  <a:pt x="982" y="39"/>
                  <a:pt x="1005" y="47"/>
                  <a:pt x="1027" y="56"/>
                </a:cubicBezTo>
                <a:cubicBezTo>
                  <a:pt x="1050" y="66"/>
                  <a:pt x="1072" y="76"/>
                  <a:pt x="1094" y="87"/>
                </a:cubicBezTo>
                <a:cubicBezTo>
                  <a:pt x="1116" y="99"/>
                  <a:pt x="1136" y="111"/>
                  <a:pt x="1157" y="125"/>
                </a:cubicBezTo>
                <a:cubicBezTo>
                  <a:pt x="1177" y="138"/>
                  <a:pt x="1196" y="153"/>
                  <a:pt x="1215" y="168"/>
                </a:cubicBezTo>
                <a:cubicBezTo>
                  <a:pt x="1234" y="184"/>
                  <a:pt x="1252" y="200"/>
                  <a:pt x="1269" y="217"/>
                </a:cubicBezTo>
                <a:cubicBezTo>
                  <a:pt x="1286" y="234"/>
                  <a:pt x="1303" y="252"/>
                  <a:pt x="1318" y="271"/>
                </a:cubicBezTo>
                <a:cubicBezTo>
                  <a:pt x="1334" y="290"/>
                  <a:pt x="1348" y="310"/>
                  <a:pt x="1362" y="330"/>
                </a:cubicBezTo>
                <a:cubicBezTo>
                  <a:pt x="1375" y="350"/>
                  <a:pt x="1388" y="371"/>
                  <a:pt x="1399" y="392"/>
                </a:cubicBezTo>
                <a:cubicBezTo>
                  <a:pt x="1411" y="414"/>
                  <a:pt x="1421" y="436"/>
                  <a:pt x="1430" y="458"/>
                </a:cubicBezTo>
                <a:cubicBezTo>
                  <a:pt x="1440" y="481"/>
                  <a:pt x="1448" y="504"/>
                  <a:pt x="1455" y="527"/>
                </a:cubicBezTo>
                <a:cubicBezTo>
                  <a:pt x="1462" y="550"/>
                  <a:pt x="1468" y="574"/>
                  <a:pt x="1473" y="598"/>
                </a:cubicBezTo>
                <a:cubicBezTo>
                  <a:pt x="1477" y="621"/>
                  <a:pt x="1481" y="646"/>
                  <a:pt x="1483" y="670"/>
                </a:cubicBezTo>
                <a:cubicBezTo>
                  <a:pt x="1486" y="694"/>
                  <a:pt x="1487" y="718"/>
                  <a:pt x="1487" y="743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013" name="" descr=""/>
          <p:cNvPicPr/>
          <p:nvPr/>
        </p:nvPicPr>
        <p:blipFill>
          <a:blip r:embed="rId8"/>
          <a:stretch/>
        </p:blipFill>
        <p:spPr>
          <a:xfrm>
            <a:off x="7504200" y="1679760"/>
            <a:ext cx="25020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14" name=""/>
          <p:cNvSpPr txBox="1"/>
          <p:nvPr/>
        </p:nvSpPr>
        <p:spPr>
          <a:xfrm>
            <a:off x="6471000" y="2753640"/>
            <a:ext cx="2354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理解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5" name=""/>
          <p:cNvSpPr txBox="1"/>
          <p:nvPr/>
        </p:nvSpPr>
        <p:spPr>
          <a:xfrm>
            <a:off x="8033400" y="1678680"/>
            <a:ext cx="160992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时序图谱洞察引擎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6" name=""/>
          <p:cNvSpPr txBox="1"/>
          <p:nvPr/>
        </p:nvSpPr>
        <p:spPr>
          <a:xfrm>
            <a:off x="7431840" y="2219400"/>
            <a:ext cx="25488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专注于分析和挖掘知识图谱中实体间关系随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7" name=""/>
          <p:cNvSpPr txBox="1"/>
          <p:nvPr/>
        </p:nvSpPr>
        <p:spPr>
          <a:xfrm>
            <a:off x="7431840" y="2419920"/>
            <a:ext cx="12078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时间变化的动态模式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8" name=""/>
          <p:cNvSpPr txBox="1"/>
          <p:nvPr/>
        </p:nvSpPr>
        <p:spPr>
          <a:xfrm>
            <a:off x="8635320" y="2424600"/>
            <a:ext cx="990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 (ChronoGraph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19" name="" descr=""/>
          <p:cNvPicPr/>
          <p:nvPr/>
        </p:nvPicPr>
        <p:blipFill>
          <a:blip r:embed="rId9"/>
          <a:stretch/>
        </p:blipFill>
        <p:spPr>
          <a:xfrm>
            <a:off x="7428960" y="2966760"/>
            <a:ext cx="10008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20" name=""/>
          <p:cNvSpPr txBox="1"/>
          <p:nvPr/>
        </p:nvSpPr>
        <p:spPr>
          <a:xfrm>
            <a:off x="7431840" y="2625120"/>
            <a:ext cx="971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InsightSearch)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1" name=""/>
          <p:cNvSpPr/>
          <p:nvPr/>
        </p:nvSpPr>
        <p:spPr>
          <a:xfrm>
            <a:off x="417600" y="3509640"/>
            <a:ext cx="3150720" cy="2273400"/>
          </a:xfrm>
          <a:custGeom>
            <a:avLst/>
            <a:gdLst/>
            <a:ahLst/>
            <a:rect l="0" t="0" r="r" b="b"/>
            <a:pathLst>
              <a:path w="8752" h="6315">
                <a:moveTo>
                  <a:pt x="0" y="6129"/>
                </a:moveTo>
                <a:lnTo>
                  <a:pt x="0" y="186"/>
                </a:lnTo>
                <a:cubicBezTo>
                  <a:pt x="0" y="173"/>
                  <a:pt x="1" y="161"/>
                  <a:pt x="3" y="149"/>
                </a:cubicBezTo>
                <a:cubicBezTo>
                  <a:pt x="5" y="137"/>
                  <a:pt x="7" y="126"/>
                  <a:pt x="11" y="115"/>
                </a:cubicBezTo>
                <a:cubicBezTo>
                  <a:pt x="14" y="103"/>
                  <a:pt x="19" y="93"/>
                  <a:pt x="24" y="83"/>
                </a:cubicBezTo>
                <a:cubicBezTo>
                  <a:pt x="29" y="72"/>
                  <a:pt x="34" y="63"/>
                  <a:pt x="41" y="54"/>
                </a:cubicBezTo>
                <a:cubicBezTo>
                  <a:pt x="47" y="46"/>
                  <a:pt x="54" y="38"/>
                  <a:pt x="62" y="31"/>
                </a:cubicBezTo>
                <a:cubicBezTo>
                  <a:pt x="70" y="25"/>
                  <a:pt x="78" y="19"/>
                  <a:pt x="86" y="14"/>
                </a:cubicBezTo>
                <a:cubicBezTo>
                  <a:pt x="95" y="9"/>
                  <a:pt x="103" y="6"/>
                  <a:pt x="112" y="4"/>
                </a:cubicBezTo>
                <a:cubicBezTo>
                  <a:pt x="121" y="1"/>
                  <a:pt x="130" y="0"/>
                  <a:pt x="139" y="0"/>
                </a:cubicBezTo>
                <a:lnTo>
                  <a:pt x="8567" y="0"/>
                </a:lnTo>
                <a:cubicBezTo>
                  <a:pt x="8579" y="0"/>
                  <a:pt x="8591" y="1"/>
                  <a:pt x="8603" y="4"/>
                </a:cubicBezTo>
                <a:cubicBezTo>
                  <a:pt x="8615" y="6"/>
                  <a:pt x="8627" y="9"/>
                  <a:pt x="8638" y="14"/>
                </a:cubicBezTo>
                <a:cubicBezTo>
                  <a:pt x="8649" y="19"/>
                  <a:pt x="8660" y="25"/>
                  <a:pt x="8670" y="31"/>
                </a:cubicBezTo>
                <a:cubicBezTo>
                  <a:pt x="8680" y="38"/>
                  <a:pt x="8689" y="46"/>
                  <a:pt x="8698" y="54"/>
                </a:cubicBezTo>
                <a:cubicBezTo>
                  <a:pt x="8707" y="63"/>
                  <a:pt x="8714" y="72"/>
                  <a:pt x="8721" y="83"/>
                </a:cubicBezTo>
                <a:cubicBezTo>
                  <a:pt x="8728" y="93"/>
                  <a:pt x="8734" y="103"/>
                  <a:pt x="8738" y="115"/>
                </a:cubicBezTo>
                <a:cubicBezTo>
                  <a:pt x="8743" y="126"/>
                  <a:pt x="8747" y="137"/>
                  <a:pt x="8749" y="149"/>
                </a:cubicBezTo>
                <a:cubicBezTo>
                  <a:pt x="8751" y="161"/>
                  <a:pt x="8752" y="173"/>
                  <a:pt x="8752" y="186"/>
                </a:cubicBezTo>
                <a:lnTo>
                  <a:pt x="8752" y="6129"/>
                </a:lnTo>
                <a:cubicBezTo>
                  <a:pt x="8752" y="6141"/>
                  <a:pt x="8751" y="6153"/>
                  <a:pt x="8749" y="6165"/>
                </a:cubicBezTo>
                <a:cubicBezTo>
                  <a:pt x="8747" y="6177"/>
                  <a:pt x="8743" y="6189"/>
                  <a:pt x="8738" y="6200"/>
                </a:cubicBezTo>
                <a:cubicBezTo>
                  <a:pt x="8734" y="6212"/>
                  <a:pt x="8728" y="6222"/>
                  <a:pt x="8721" y="6232"/>
                </a:cubicBezTo>
                <a:cubicBezTo>
                  <a:pt x="8714" y="6243"/>
                  <a:pt x="8707" y="6252"/>
                  <a:pt x="8698" y="6261"/>
                </a:cubicBezTo>
                <a:cubicBezTo>
                  <a:pt x="8689" y="6269"/>
                  <a:pt x="8680" y="6277"/>
                  <a:pt x="8670" y="6284"/>
                </a:cubicBezTo>
                <a:cubicBezTo>
                  <a:pt x="8660" y="6290"/>
                  <a:pt x="8649" y="6296"/>
                  <a:pt x="8638" y="6301"/>
                </a:cubicBezTo>
                <a:cubicBezTo>
                  <a:pt x="8627" y="6305"/>
                  <a:pt x="8615" y="6309"/>
                  <a:pt x="8603" y="6311"/>
                </a:cubicBezTo>
                <a:cubicBezTo>
                  <a:pt x="8591" y="6314"/>
                  <a:pt x="8579" y="6315"/>
                  <a:pt x="8567" y="6315"/>
                </a:cubicBezTo>
                <a:lnTo>
                  <a:pt x="139" y="6315"/>
                </a:lnTo>
                <a:cubicBezTo>
                  <a:pt x="130" y="6315"/>
                  <a:pt x="121" y="6314"/>
                  <a:pt x="112" y="6311"/>
                </a:cubicBezTo>
                <a:cubicBezTo>
                  <a:pt x="103" y="6309"/>
                  <a:pt x="95" y="6305"/>
                  <a:pt x="86" y="6301"/>
                </a:cubicBezTo>
                <a:cubicBezTo>
                  <a:pt x="78" y="6296"/>
                  <a:pt x="70" y="6290"/>
                  <a:pt x="62" y="6284"/>
                </a:cubicBezTo>
                <a:cubicBezTo>
                  <a:pt x="54" y="6277"/>
                  <a:pt x="47" y="6269"/>
                  <a:pt x="41" y="6261"/>
                </a:cubicBezTo>
                <a:cubicBezTo>
                  <a:pt x="34" y="6252"/>
                  <a:pt x="29" y="6243"/>
                  <a:pt x="24" y="6232"/>
                </a:cubicBezTo>
                <a:cubicBezTo>
                  <a:pt x="19" y="6222"/>
                  <a:pt x="14" y="6212"/>
                  <a:pt x="11" y="6200"/>
                </a:cubicBezTo>
                <a:cubicBezTo>
                  <a:pt x="7" y="6189"/>
                  <a:pt x="5" y="6177"/>
                  <a:pt x="3" y="6165"/>
                </a:cubicBezTo>
                <a:cubicBezTo>
                  <a:pt x="1" y="6153"/>
                  <a:pt x="0" y="6141"/>
                  <a:pt x="0" y="6129"/>
                </a:cubicBezTo>
                <a:close/>
              </a:path>
            </a:pathLst>
          </a:custGeom>
          <a:solidFill>
            <a:srgbClr val="1e40af">
              <a:alpha val="4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22" name=""/>
          <p:cNvSpPr/>
          <p:nvPr/>
        </p:nvSpPr>
        <p:spPr>
          <a:xfrm>
            <a:off x="401040" y="3509640"/>
            <a:ext cx="66960" cy="2273400"/>
          </a:xfrm>
          <a:custGeom>
            <a:avLst/>
            <a:gdLst/>
            <a:ahLst/>
            <a:rect l="0" t="0" r="r" b="b"/>
            <a:pathLst>
              <a:path w="186" h="6315">
                <a:moveTo>
                  <a:pt x="0" y="0"/>
                </a:moveTo>
                <a:lnTo>
                  <a:pt x="186" y="0"/>
                </a:lnTo>
                <a:lnTo>
                  <a:pt x="186" y="6315"/>
                </a:lnTo>
                <a:lnTo>
                  <a:pt x="0" y="6315"/>
                </a:lnTo>
                <a:lnTo>
                  <a:pt x="0" y="0"/>
                </a:lnTo>
                <a:close/>
              </a:path>
            </a:pathLst>
          </a:custGeom>
          <a:solidFill>
            <a:srgbClr val="fbbf2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3" name=""/>
          <p:cNvSpPr/>
          <p:nvPr/>
        </p:nvSpPr>
        <p:spPr>
          <a:xfrm>
            <a:off x="635040" y="3710160"/>
            <a:ext cx="534960" cy="535320"/>
          </a:xfrm>
          <a:custGeom>
            <a:avLst/>
            <a:gdLst/>
            <a:ahLst/>
            <a:rect l="0" t="0" r="r" b="b"/>
            <a:pathLst>
              <a:path w="1486" h="1487">
                <a:moveTo>
                  <a:pt x="1486" y="743"/>
                </a:moveTo>
                <a:cubicBezTo>
                  <a:pt x="1486" y="767"/>
                  <a:pt x="1485" y="792"/>
                  <a:pt x="1483" y="816"/>
                </a:cubicBezTo>
                <a:cubicBezTo>
                  <a:pt x="1480" y="841"/>
                  <a:pt x="1477" y="865"/>
                  <a:pt x="1472" y="889"/>
                </a:cubicBezTo>
                <a:cubicBezTo>
                  <a:pt x="1467" y="913"/>
                  <a:pt x="1461" y="936"/>
                  <a:pt x="1454" y="960"/>
                </a:cubicBezTo>
                <a:cubicBezTo>
                  <a:pt x="1447" y="983"/>
                  <a:pt x="1439" y="1006"/>
                  <a:pt x="1430" y="1028"/>
                </a:cubicBezTo>
                <a:cubicBezTo>
                  <a:pt x="1420" y="1051"/>
                  <a:pt x="1410" y="1073"/>
                  <a:pt x="1399" y="1094"/>
                </a:cubicBezTo>
                <a:cubicBezTo>
                  <a:pt x="1387" y="1116"/>
                  <a:pt x="1375" y="1136"/>
                  <a:pt x="1361" y="1157"/>
                </a:cubicBezTo>
                <a:cubicBezTo>
                  <a:pt x="1348" y="1177"/>
                  <a:pt x="1333" y="1196"/>
                  <a:pt x="1318" y="1215"/>
                </a:cubicBezTo>
                <a:cubicBezTo>
                  <a:pt x="1302" y="1234"/>
                  <a:pt x="1286" y="1252"/>
                  <a:pt x="1269" y="1269"/>
                </a:cubicBezTo>
                <a:cubicBezTo>
                  <a:pt x="1252" y="1286"/>
                  <a:pt x="1234" y="1303"/>
                  <a:pt x="1215" y="1318"/>
                </a:cubicBezTo>
                <a:cubicBezTo>
                  <a:pt x="1196" y="1334"/>
                  <a:pt x="1176" y="1348"/>
                  <a:pt x="1156" y="1362"/>
                </a:cubicBezTo>
                <a:cubicBezTo>
                  <a:pt x="1136" y="1375"/>
                  <a:pt x="1115" y="1388"/>
                  <a:pt x="1094" y="1399"/>
                </a:cubicBezTo>
                <a:cubicBezTo>
                  <a:pt x="1072" y="1410"/>
                  <a:pt x="1050" y="1421"/>
                  <a:pt x="1028" y="1430"/>
                </a:cubicBezTo>
                <a:cubicBezTo>
                  <a:pt x="1005" y="1439"/>
                  <a:pt x="982" y="1448"/>
                  <a:pt x="959" y="1455"/>
                </a:cubicBezTo>
                <a:cubicBezTo>
                  <a:pt x="936" y="1462"/>
                  <a:pt x="912" y="1468"/>
                  <a:pt x="888" y="1472"/>
                </a:cubicBezTo>
                <a:cubicBezTo>
                  <a:pt x="865" y="1477"/>
                  <a:pt x="841" y="1481"/>
                  <a:pt x="816" y="1483"/>
                </a:cubicBezTo>
                <a:cubicBezTo>
                  <a:pt x="792" y="1486"/>
                  <a:pt x="768" y="1487"/>
                  <a:pt x="744" y="1487"/>
                </a:cubicBezTo>
                <a:cubicBezTo>
                  <a:pt x="719" y="1487"/>
                  <a:pt x="695" y="1486"/>
                  <a:pt x="671" y="1483"/>
                </a:cubicBezTo>
                <a:cubicBezTo>
                  <a:pt x="646" y="1481"/>
                  <a:pt x="622" y="1477"/>
                  <a:pt x="599" y="1472"/>
                </a:cubicBezTo>
                <a:cubicBezTo>
                  <a:pt x="575" y="1468"/>
                  <a:pt x="551" y="1462"/>
                  <a:pt x="528" y="1455"/>
                </a:cubicBezTo>
                <a:cubicBezTo>
                  <a:pt x="505" y="1448"/>
                  <a:pt x="482" y="1439"/>
                  <a:pt x="458" y="1430"/>
                </a:cubicBezTo>
                <a:cubicBezTo>
                  <a:pt x="436" y="1421"/>
                  <a:pt x="414" y="1410"/>
                  <a:pt x="392" y="1399"/>
                </a:cubicBezTo>
                <a:cubicBezTo>
                  <a:pt x="371" y="1388"/>
                  <a:pt x="350" y="1375"/>
                  <a:pt x="330" y="1362"/>
                </a:cubicBezTo>
                <a:cubicBezTo>
                  <a:pt x="310" y="1348"/>
                  <a:pt x="290" y="1334"/>
                  <a:pt x="271" y="1318"/>
                </a:cubicBezTo>
                <a:cubicBezTo>
                  <a:pt x="252" y="1303"/>
                  <a:pt x="234" y="1286"/>
                  <a:pt x="217" y="1269"/>
                </a:cubicBezTo>
                <a:cubicBezTo>
                  <a:pt x="200" y="1252"/>
                  <a:pt x="184" y="1234"/>
                  <a:pt x="168" y="1215"/>
                </a:cubicBezTo>
                <a:cubicBezTo>
                  <a:pt x="153" y="1196"/>
                  <a:pt x="138" y="1177"/>
                  <a:pt x="125" y="1157"/>
                </a:cubicBezTo>
                <a:cubicBezTo>
                  <a:pt x="111" y="1136"/>
                  <a:pt x="99" y="1116"/>
                  <a:pt x="87" y="1094"/>
                </a:cubicBezTo>
                <a:cubicBezTo>
                  <a:pt x="76" y="1073"/>
                  <a:pt x="66" y="1051"/>
                  <a:pt x="56" y="1028"/>
                </a:cubicBezTo>
                <a:cubicBezTo>
                  <a:pt x="47" y="1006"/>
                  <a:pt x="39" y="983"/>
                  <a:pt x="32" y="960"/>
                </a:cubicBezTo>
                <a:cubicBezTo>
                  <a:pt x="25" y="936"/>
                  <a:pt x="19" y="913"/>
                  <a:pt x="14" y="889"/>
                </a:cubicBezTo>
                <a:cubicBezTo>
                  <a:pt x="9" y="865"/>
                  <a:pt x="6" y="841"/>
                  <a:pt x="3" y="816"/>
                </a:cubicBezTo>
                <a:cubicBezTo>
                  <a:pt x="1" y="792"/>
                  <a:pt x="0" y="767"/>
                  <a:pt x="0" y="743"/>
                </a:cubicBezTo>
                <a:cubicBezTo>
                  <a:pt x="0" y="719"/>
                  <a:pt x="1" y="694"/>
                  <a:pt x="3" y="670"/>
                </a:cubicBezTo>
                <a:cubicBezTo>
                  <a:pt x="6" y="646"/>
                  <a:pt x="9" y="622"/>
                  <a:pt x="14" y="598"/>
                </a:cubicBezTo>
                <a:cubicBezTo>
                  <a:pt x="19" y="574"/>
                  <a:pt x="25" y="551"/>
                  <a:pt x="32" y="527"/>
                </a:cubicBezTo>
                <a:cubicBezTo>
                  <a:pt x="39" y="504"/>
                  <a:pt x="47" y="481"/>
                  <a:pt x="56" y="459"/>
                </a:cubicBezTo>
                <a:cubicBezTo>
                  <a:pt x="66" y="436"/>
                  <a:pt x="76" y="414"/>
                  <a:pt x="87" y="393"/>
                </a:cubicBezTo>
                <a:cubicBezTo>
                  <a:pt x="99" y="371"/>
                  <a:pt x="111" y="350"/>
                  <a:pt x="125" y="330"/>
                </a:cubicBezTo>
                <a:cubicBezTo>
                  <a:pt x="138" y="310"/>
                  <a:pt x="153" y="290"/>
                  <a:pt x="168" y="272"/>
                </a:cubicBezTo>
                <a:cubicBezTo>
                  <a:pt x="184" y="253"/>
                  <a:pt x="200" y="235"/>
                  <a:pt x="217" y="218"/>
                </a:cubicBezTo>
                <a:cubicBezTo>
                  <a:pt x="234" y="200"/>
                  <a:pt x="252" y="184"/>
                  <a:pt x="271" y="169"/>
                </a:cubicBezTo>
                <a:cubicBezTo>
                  <a:pt x="290" y="153"/>
                  <a:pt x="310" y="139"/>
                  <a:pt x="330" y="125"/>
                </a:cubicBezTo>
                <a:cubicBezTo>
                  <a:pt x="350" y="112"/>
                  <a:pt x="371" y="99"/>
                  <a:pt x="392" y="88"/>
                </a:cubicBezTo>
                <a:cubicBezTo>
                  <a:pt x="414" y="76"/>
                  <a:pt x="436" y="66"/>
                  <a:pt x="458" y="57"/>
                </a:cubicBezTo>
                <a:cubicBezTo>
                  <a:pt x="482" y="47"/>
                  <a:pt x="505" y="39"/>
                  <a:pt x="528" y="32"/>
                </a:cubicBezTo>
                <a:cubicBezTo>
                  <a:pt x="551" y="25"/>
                  <a:pt x="575" y="19"/>
                  <a:pt x="599" y="14"/>
                </a:cubicBezTo>
                <a:cubicBezTo>
                  <a:pt x="622" y="10"/>
                  <a:pt x="646" y="6"/>
                  <a:pt x="671" y="4"/>
                </a:cubicBezTo>
                <a:cubicBezTo>
                  <a:pt x="695" y="1"/>
                  <a:pt x="719" y="0"/>
                  <a:pt x="744" y="0"/>
                </a:cubicBezTo>
                <a:cubicBezTo>
                  <a:pt x="768" y="0"/>
                  <a:pt x="792" y="1"/>
                  <a:pt x="816" y="4"/>
                </a:cubicBezTo>
                <a:cubicBezTo>
                  <a:pt x="841" y="6"/>
                  <a:pt x="865" y="10"/>
                  <a:pt x="888" y="14"/>
                </a:cubicBezTo>
                <a:cubicBezTo>
                  <a:pt x="912" y="19"/>
                  <a:pt x="936" y="25"/>
                  <a:pt x="959" y="32"/>
                </a:cubicBezTo>
                <a:cubicBezTo>
                  <a:pt x="982" y="39"/>
                  <a:pt x="1005" y="47"/>
                  <a:pt x="1028" y="57"/>
                </a:cubicBezTo>
                <a:cubicBezTo>
                  <a:pt x="1050" y="66"/>
                  <a:pt x="1072" y="76"/>
                  <a:pt x="1094" y="88"/>
                </a:cubicBezTo>
                <a:cubicBezTo>
                  <a:pt x="1115" y="99"/>
                  <a:pt x="1136" y="112"/>
                  <a:pt x="1156" y="125"/>
                </a:cubicBezTo>
                <a:cubicBezTo>
                  <a:pt x="1176" y="139"/>
                  <a:pt x="1196" y="153"/>
                  <a:pt x="1215" y="169"/>
                </a:cubicBezTo>
                <a:cubicBezTo>
                  <a:pt x="1234" y="184"/>
                  <a:pt x="1252" y="200"/>
                  <a:pt x="1269" y="218"/>
                </a:cubicBezTo>
                <a:cubicBezTo>
                  <a:pt x="1286" y="235"/>
                  <a:pt x="1302" y="253"/>
                  <a:pt x="1318" y="272"/>
                </a:cubicBezTo>
                <a:cubicBezTo>
                  <a:pt x="1333" y="290"/>
                  <a:pt x="1348" y="310"/>
                  <a:pt x="1361" y="330"/>
                </a:cubicBezTo>
                <a:cubicBezTo>
                  <a:pt x="1375" y="350"/>
                  <a:pt x="1387" y="371"/>
                  <a:pt x="1399" y="393"/>
                </a:cubicBezTo>
                <a:cubicBezTo>
                  <a:pt x="1410" y="414"/>
                  <a:pt x="1420" y="436"/>
                  <a:pt x="1430" y="459"/>
                </a:cubicBezTo>
                <a:cubicBezTo>
                  <a:pt x="1439" y="481"/>
                  <a:pt x="1447" y="504"/>
                  <a:pt x="1454" y="527"/>
                </a:cubicBezTo>
                <a:cubicBezTo>
                  <a:pt x="1461" y="551"/>
                  <a:pt x="1467" y="574"/>
                  <a:pt x="1472" y="598"/>
                </a:cubicBezTo>
                <a:cubicBezTo>
                  <a:pt x="1477" y="622"/>
                  <a:pt x="1480" y="646"/>
                  <a:pt x="1483" y="670"/>
                </a:cubicBezTo>
                <a:cubicBezTo>
                  <a:pt x="1485" y="694"/>
                  <a:pt x="1486" y="719"/>
                  <a:pt x="1486" y="743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024" name="" descr=""/>
          <p:cNvPicPr/>
          <p:nvPr/>
        </p:nvPicPr>
        <p:blipFill>
          <a:blip r:embed="rId10"/>
          <a:stretch/>
        </p:blipFill>
        <p:spPr>
          <a:xfrm>
            <a:off x="743760" y="3852360"/>
            <a:ext cx="31716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25" name=""/>
          <p:cNvSpPr txBox="1"/>
          <p:nvPr/>
        </p:nvSpPr>
        <p:spPr>
          <a:xfrm>
            <a:off x="7598880" y="2954160"/>
            <a:ext cx="22302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已部分开源，支持企业发展脉络与趋势分析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6" name=""/>
          <p:cNvSpPr txBox="1"/>
          <p:nvPr/>
        </p:nvSpPr>
        <p:spPr>
          <a:xfrm>
            <a:off x="1303560" y="3851640"/>
            <a:ext cx="201240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多模态内容优化与生成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7" name=""/>
          <p:cNvSpPr txBox="1"/>
          <p:nvPr/>
        </p:nvSpPr>
        <p:spPr>
          <a:xfrm>
            <a:off x="702000" y="4392360"/>
            <a:ext cx="25488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针对文本、图像、音视频等多种内容形式进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8" name=""/>
          <p:cNvSpPr txBox="1"/>
          <p:nvPr/>
        </p:nvSpPr>
        <p:spPr>
          <a:xfrm>
            <a:off x="702000" y="4592880"/>
            <a:ext cx="135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行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9" name=""/>
          <p:cNvSpPr txBox="1"/>
          <p:nvPr/>
        </p:nvSpPr>
        <p:spPr>
          <a:xfrm>
            <a:off x="835560" y="4597560"/>
            <a:ext cx="294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0" name=""/>
          <p:cNvSpPr txBox="1"/>
          <p:nvPr/>
        </p:nvSpPr>
        <p:spPr>
          <a:xfrm>
            <a:off x="1128960" y="4592880"/>
            <a:ext cx="671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优化，确保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1" name=""/>
          <p:cNvSpPr txBox="1"/>
          <p:nvPr/>
        </p:nvSpPr>
        <p:spPr>
          <a:xfrm>
            <a:off x="1797480" y="459756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2" name=""/>
          <p:cNvSpPr txBox="1"/>
          <p:nvPr/>
        </p:nvSpPr>
        <p:spPr>
          <a:xfrm>
            <a:off x="1928520" y="4592880"/>
            <a:ext cx="13417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能够理解和整合这些多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33" name="" descr=""/>
          <p:cNvPicPr/>
          <p:nvPr/>
        </p:nvPicPr>
        <p:blipFill>
          <a:blip r:embed="rId11"/>
          <a:stretch/>
        </p:blipFill>
        <p:spPr>
          <a:xfrm>
            <a:off x="702000" y="513936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34" name=""/>
          <p:cNvSpPr txBox="1"/>
          <p:nvPr/>
        </p:nvSpPr>
        <p:spPr>
          <a:xfrm>
            <a:off x="702000" y="479340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模态信息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5" name=""/>
          <p:cNvSpPr txBox="1"/>
          <p:nvPr/>
        </p:nvSpPr>
        <p:spPr>
          <a:xfrm>
            <a:off x="885960" y="5127120"/>
            <a:ext cx="10569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存量内容改造与符合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6" name=""/>
          <p:cNvSpPr txBox="1"/>
          <p:nvPr/>
        </p:nvSpPr>
        <p:spPr>
          <a:xfrm>
            <a:off x="1938600" y="5131080"/>
            <a:ext cx="258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7" name=""/>
          <p:cNvSpPr/>
          <p:nvPr/>
        </p:nvSpPr>
        <p:spPr>
          <a:xfrm>
            <a:off x="3785400" y="3509640"/>
            <a:ext cx="3142440" cy="2273400"/>
          </a:xfrm>
          <a:custGeom>
            <a:avLst/>
            <a:gdLst/>
            <a:ahLst/>
            <a:rect l="0" t="0" r="r" b="b"/>
            <a:pathLst>
              <a:path w="8729" h="6315">
                <a:moveTo>
                  <a:pt x="0" y="6129"/>
                </a:moveTo>
                <a:lnTo>
                  <a:pt x="0" y="186"/>
                </a:lnTo>
                <a:cubicBezTo>
                  <a:pt x="0" y="173"/>
                  <a:pt x="1" y="161"/>
                  <a:pt x="3" y="149"/>
                </a:cubicBezTo>
                <a:cubicBezTo>
                  <a:pt x="4" y="137"/>
                  <a:pt x="7" y="126"/>
                  <a:pt x="11" y="115"/>
                </a:cubicBezTo>
                <a:cubicBezTo>
                  <a:pt x="14" y="103"/>
                  <a:pt x="18" y="93"/>
                  <a:pt x="23" y="83"/>
                </a:cubicBezTo>
                <a:cubicBezTo>
                  <a:pt x="29" y="72"/>
                  <a:pt x="34" y="63"/>
                  <a:pt x="41" y="54"/>
                </a:cubicBezTo>
                <a:cubicBezTo>
                  <a:pt x="47" y="46"/>
                  <a:pt x="54" y="38"/>
                  <a:pt x="62" y="31"/>
                </a:cubicBezTo>
                <a:cubicBezTo>
                  <a:pt x="70" y="25"/>
                  <a:pt x="78" y="19"/>
                  <a:pt x="86" y="14"/>
                </a:cubicBezTo>
                <a:cubicBezTo>
                  <a:pt x="94" y="9"/>
                  <a:pt x="103" y="6"/>
                  <a:pt x="112" y="4"/>
                </a:cubicBezTo>
                <a:cubicBezTo>
                  <a:pt x="121" y="1"/>
                  <a:pt x="130" y="0"/>
                  <a:pt x="139" y="0"/>
                </a:cubicBezTo>
                <a:lnTo>
                  <a:pt x="8543" y="0"/>
                </a:lnTo>
                <a:cubicBezTo>
                  <a:pt x="8556" y="0"/>
                  <a:pt x="8568" y="1"/>
                  <a:pt x="8580" y="4"/>
                </a:cubicBezTo>
                <a:cubicBezTo>
                  <a:pt x="8592" y="6"/>
                  <a:pt x="8603" y="9"/>
                  <a:pt x="8614" y="14"/>
                </a:cubicBezTo>
                <a:cubicBezTo>
                  <a:pt x="8626" y="19"/>
                  <a:pt x="8636" y="25"/>
                  <a:pt x="8647" y="31"/>
                </a:cubicBezTo>
                <a:cubicBezTo>
                  <a:pt x="8657" y="38"/>
                  <a:pt x="8666" y="46"/>
                  <a:pt x="8675" y="54"/>
                </a:cubicBezTo>
                <a:cubicBezTo>
                  <a:pt x="8683" y="63"/>
                  <a:pt x="8691" y="72"/>
                  <a:pt x="8698" y="83"/>
                </a:cubicBezTo>
                <a:cubicBezTo>
                  <a:pt x="8705" y="93"/>
                  <a:pt x="8710" y="103"/>
                  <a:pt x="8715" y="115"/>
                </a:cubicBezTo>
                <a:cubicBezTo>
                  <a:pt x="8720" y="126"/>
                  <a:pt x="8723" y="137"/>
                  <a:pt x="8726" y="149"/>
                </a:cubicBezTo>
                <a:cubicBezTo>
                  <a:pt x="8728" y="161"/>
                  <a:pt x="8729" y="173"/>
                  <a:pt x="8729" y="186"/>
                </a:cubicBezTo>
                <a:lnTo>
                  <a:pt x="8729" y="6129"/>
                </a:lnTo>
                <a:cubicBezTo>
                  <a:pt x="8729" y="6141"/>
                  <a:pt x="8728" y="6153"/>
                  <a:pt x="8726" y="6165"/>
                </a:cubicBezTo>
                <a:cubicBezTo>
                  <a:pt x="8723" y="6177"/>
                  <a:pt x="8720" y="6189"/>
                  <a:pt x="8715" y="6200"/>
                </a:cubicBezTo>
                <a:cubicBezTo>
                  <a:pt x="8710" y="6212"/>
                  <a:pt x="8705" y="6222"/>
                  <a:pt x="8698" y="6232"/>
                </a:cubicBezTo>
                <a:cubicBezTo>
                  <a:pt x="8691" y="6243"/>
                  <a:pt x="8683" y="6252"/>
                  <a:pt x="8675" y="6261"/>
                </a:cubicBezTo>
                <a:cubicBezTo>
                  <a:pt x="8666" y="6269"/>
                  <a:pt x="8657" y="6277"/>
                  <a:pt x="8647" y="6284"/>
                </a:cubicBezTo>
                <a:cubicBezTo>
                  <a:pt x="8636" y="6290"/>
                  <a:pt x="8626" y="6296"/>
                  <a:pt x="8614" y="6301"/>
                </a:cubicBezTo>
                <a:cubicBezTo>
                  <a:pt x="8603" y="6305"/>
                  <a:pt x="8592" y="6309"/>
                  <a:pt x="8580" y="6311"/>
                </a:cubicBezTo>
                <a:cubicBezTo>
                  <a:pt x="8568" y="6314"/>
                  <a:pt x="8556" y="6315"/>
                  <a:pt x="8543" y="6315"/>
                </a:cubicBezTo>
                <a:lnTo>
                  <a:pt x="139" y="6315"/>
                </a:lnTo>
                <a:cubicBezTo>
                  <a:pt x="130" y="6315"/>
                  <a:pt x="121" y="6314"/>
                  <a:pt x="112" y="6311"/>
                </a:cubicBezTo>
                <a:cubicBezTo>
                  <a:pt x="103" y="6309"/>
                  <a:pt x="94" y="6305"/>
                  <a:pt x="86" y="6301"/>
                </a:cubicBezTo>
                <a:cubicBezTo>
                  <a:pt x="78" y="6296"/>
                  <a:pt x="70" y="6290"/>
                  <a:pt x="62" y="6284"/>
                </a:cubicBezTo>
                <a:cubicBezTo>
                  <a:pt x="54" y="6277"/>
                  <a:pt x="47" y="6269"/>
                  <a:pt x="41" y="6261"/>
                </a:cubicBezTo>
                <a:cubicBezTo>
                  <a:pt x="34" y="6252"/>
                  <a:pt x="29" y="6243"/>
                  <a:pt x="23" y="6232"/>
                </a:cubicBezTo>
                <a:cubicBezTo>
                  <a:pt x="18" y="6222"/>
                  <a:pt x="14" y="6212"/>
                  <a:pt x="11" y="6200"/>
                </a:cubicBezTo>
                <a:cubicBezTo>
                  <a:pt x="7" y="6189"/>
                  <a:pt x="4" y="6177"/>
                  <a:pt x="3" y="6165"/>
                </a:cubicBezTo>
                <a:cubicBezTo>
                  <a:pt x="1" y="6153"/>
                  <a:pt x="0" y="6141"/>
                  <a:pt x="0" y="6129"/>
                </a:cubicBezTo>
                <a:close/>
              </a:path>
            </a:pathLst>
          </a:custGeom>
          <a:solidFill>
            <a:srgbClr val="1e40af">
              <a:alpha val="4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38" name=""/>
          <p:cNvSpPr/>
          <p:nvPr/>
        </p:nvSpPr>
        <p:spPr>
          <a:xfrm>
            <a:off x="3768840" y="3509640"/>
            <a:ext cx="66960" cy="2273400"/>
          </a:xfrm>
          <a:custGeom>
            <a:avLst/>
            <a:gdLst/>
            <a:ahLst/>
            <a:rect l="0" t="0" r="r" b="b"/>
            <a:pathLst>
              <a:path w="186" h="6315">
                <a:moveTo>
                  <a:pt x="150" y="14"/>
                </a:moveTo>
                <a:cubicBezTo>
                  <a:pt x="138" y="24"/>
                  <a:pt x="128" y="37"/>
                  <a:pt x="120" y="54"/>
                </a:cubicBezTo>
                <a:cubicBezTo>
                  <a:pt x="111" y="72"/>
                  <a:pt x="104" y="92"/>
                  <a:pt x="100" y="115"/>
                </a:cubicBezTo>
                <a:cubicBezTo>
                  <a:pt x="95" y="137"/>
                  <a:pt x="92" y="161"/>
                  <a:pt x="92" y="186"/>
                </a:cubicBezTo>
                <a:lnTo>
                  <a:pt x="92" y="6129"/>
                </a:lnTo>
                <a:cubicBezTo>
                  <a:pt x="92" y="6154"/>
                  <a:pt x="95" y="6178"/>
                  <a:pt x="100" y="6200"/>
                </a:cubicBezTo>
                <a:cubicBezTo>
                  <a:pt x="104" y="6223"/>
                  <a:pt x="111" y="6243"/>
                  <a:pt x="120" y="6261"/>
                </a:cubicBezTo>
                <a:cubicBezTo>
                  <a:pt x="128" y="6278"/>
                  <a:pt x="138" y="6291"/>
                  <a:pt x="150" y="6301"/>
                </a:cubicBezTo>
                <a:cubicBezTo>
                  <a:pt x="161" y="6310"/>
                  <a:pt x="174" y="6315"/>
                  <a:pt x="186" y="6315"/>
                </a:cubicBezTo>
                <a:cubicBezTo>
                  <a:pt x="161" y="6315"/>
                  <a:pt x="137" y="6310"/>
                  <a:pt x="114" y="6301"/>
                </a:cubicBezTo>
                <a:cubicBezTo>
                  <a:pt x="91" y="6291"/>
                  <a:pt x="71" y="6278"/>
                  <a:pt x="54" y="6261"/>
                </a:cubicBezTo>
                <a:cubicBezTo>
                  <a:pt x="37" y="6243"/>
                  <a:pt x="23" y="6223"/>
                  <a:pt x="14" y="6200"/>
                </a:cubicBezTo>
                <a:cubicBezTo>
                  <a:pt x="4" y="6178"/>
                  <a:pt x="0" y="6154"/>
                  <a:pt x="0" y="6129"/>
                </a:cubicBezTo>
                <a:lnTo>
                  <a:pt x="0" y="186"/>
                </a:lnTo>
                <a:cubicBezTo>
                  <a:pt x="0" y="161"/>
                  <a:pt x="4" y="137"/>
                  <a:pt x="14" y="115"/>
                </a:cubicBezTo>
                <a:cubicBezTo>
                  <a:pt x="23" y="92"/>
                  <a:pt x="37" y="72"/>
                  <a:pt x="54" y="54"/>
                </a:cubicBezTo>
                <a:cubicBezTo>
                  <a:pt x="71" y="37"/>
                  <a:pt x="91" y="24"/>
                  <a:pt x="114" y="14"/>
                </a:cubicBezTo>
                <a:cubicBezTo>
                  <a:pt x="137" y="5"/>
                  <a:pt x="161" y="0"/>
                  <a:pt x="186" y="0"/>
                </a:cubicBezTo>
                <a:cubicBezTo>
                  <a:pt x="174" y="0"/>
                  <a:pt x="161" y="5"/>
                  <a:pt x="150" y="14"/>
                </a:cubicBezTo>
                <a:close/>
              </a:path>
            </a:pathLst>
          </a:custGeom>
          <a:solidFill>
            <a:srgbClr val="f8717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39" name=""/>
          <p:cNvSpPr/>
          <p:nvPr/>
        </p:nvSpPr>
        <p:spPr>
          <a:xfrm>
            <a:off x="4002840" y="3710160"/>
            <a:ext cx="493200" cy="535320"/>
          </a:xfrm>
          <a:custGeom>
            <a:avLst/>
            <a:gdLst/>
            <a:ahLst/>
            <a:rect l="0" t="0" r="r" b="b"/>
            <a:pathLst>
              <a:path w="1370" h="1487">
                <a:moveTo>
                  <a:pt x="0" y="801"/>
                </a:moveTo>
                <a:lnTo>
                  <a:pt x="0" y="685"/>
                </a:lnTo>
                <a:cubicBezTo>
                  <a:pt x="0" y="662"/>
                  <a:pt x="1" y="640"/>
                  <a:pt x="3" y="618"/>
                </a:cubicBezTo>
                <a:cubicBezTo>
                  <a:pt x="5" y="595"/>
                  <a:pt x="8" y="573"/>
                  <a:pt x="13" y="551"/>
                </a:cubicBezTo>
                <a:cubicBezTo>
                  <a:pt x="17" y="529"/>
                  <a:pt x="23" y="508"/>
                  <a:pt x="29" y="486"/>
                </a:cubicBezTo>
                <a:cubicBezTo>
                  <a:pt x="36" y="465"/>
                  <a:pt x="43" y="444"/>
                  <a:pt x="52" y="423"/>
                </a:cubicBezTo>
                <a:cubicBezTo>
                  <a:pt x="60" y="402"/>
                  <a:pt x="70" y="382"/>
                  <a:pt x="80" y="362"/>
                </a:cubicBezTo>
                <a:cubicBezTo>
                  <a:pt x="91" y="342"/>
                  <a:pt x="102" y="323"/>
                  <a:pt x="115" y="304"/>
                </a:cubicBezTo>
                <a:cubicBezTo>
                  <a:pt x="127" y="286"/>
                  <a:pt x="141" y="268"/>
                  <a:pt x="155" y="250"/>
                </a:cubicBezTo>
                <a:cubicBezTo>
                  <a:pt x="169" y="233"/>
                  <a:pt x="184" y="217"/>
                  <a:pt x="200" y="201"/>
                </a:cubicBezTo>
                <a:cubicBezTo>
                  <a:pt x="216" y="185"/>
                  <a:pt x="233" y="170"/>
                  <a:pt x="250" y="156"/>
                </a:cubicBezTo>
                <a:cubicBezTo>
                  <a:pt x="267" y="141"/>
                  <a:pt x="285" y="128"/>
                  <a:pt x="304" y="116"/>
                </a:cubicBezTo>
                <a:cubicBezTo>
                  <a:pt x="323" y="103"/>
                  <a:pt x="342" y="92"/>
                  <a:pt x="362" y="81"/>
                </a:cubicBezTo>
                <a:cubicBezTo>
                  <a:pt x="381" y="70"/>
                  <a:pt x="402" y="61"/>
                  <a:pt x="422" y="52"/>
                </a:cubicBezTo>
                <a:cubicBezTo>
                  <a:pt x="443" y="44"/>
                  <a:pt x="464" y="36"/>
                  <a:pt x="486" y="30"/>
                </a:cubicBezTo>
                <a:cubicBezTo>
                  <a:pt x="507" y="23"/>
                  <a:pt x="530" y="18"/>
                  <a:pt x="552" y="13"/>
                </a:cubicBezTo>
                <a:cubicBezTo>
                  <a:pt x="574" y="9"/>
                  <a:pt x="596" y="6"/>
                  <a:pt x="618" y="3"/>
                </a:cubicBezTo>
                <a:cubicBezTo>
                  <a:pt x="641" y="1"/>
                  <a:pt x="663" y="0"/>
                  <a:pt x="685" y="0"/>
                </a:cubicBezTo>
                <a:cubicBezTo>
                  <a:pt x="708" y="0"/>
                  <a:pt x="730" y="1"/>
                  <a:pt x="752" y="3"/>
                </a:cubicBezTo>
                <a:cubicBezTo>
                  <a:pt x="775" y="6"/>
                  <a:pt x="797" y="9"/>
                  <a:pt x="819" y="13"/>
                </a:cubicBezTo>
                <a:cubicBezTo>
                  <a:pt x="841" y="18"/>
                  <a:pt x="863" y="23"/>
                  <a:pt x="884" y="30"/>
                </a:cubicBezTo>
                <a:cubicBezTo>
                  <a:pt x="906" y="36"/>
                  <a:pt x="927" y="44"/>
                  <a:pt x="947" y="52"/>
                </a:cubicBezTo>
                <a:cubicBezTo>
                  <a:pt x="968" y="61"/>
                  <a:pt x="988" y="70"/>
                  <a:pt x="1008" y="81"/>
                </a:cubicBezTo>
                <a:cubicBezTo>
                  <a:pt x="1028" y="92"/>
                  <a:pt x="1047" y="103"/>
                  <a:pt x="1066" y="116"/>
                </a:cubicBezTo>
                <a:cubicBezTo>
                  <a:pt x="1084" y="128"/>
                  <a:pt x="1102" y="141"/>
                  <a:pt x="1120" y="156"/>
                </a:cubicBezTo>
                <a:cubicBezTo>
                  <a:pt x="1137" y="170"/>
                  <a:pt x="1154" y="185"/>
                  <a:pt x="1170" y="201"/>
                </a:cubicBezTo>
                <a:cubicBezTo>
                  <a:pt x="1185" y="217"/>
                  <a:pt x="1200" y="233"/>
                  <a:pt x="1215" y="250"/>
                </a:cubicBezTo>
                <a:cubicBezTo>
                  <a:pt x="1229" y="268"/>
                  <a:pt x="1242" y="286"/>
                  <a:pt x="1255" y="304"/>
                </a:cubicBezTo>
                <a:cubicBezTo>
                  <a:pt x="1267" y="323"/>
                  <a:pt x="1279" y="342"/>
                  <a:pt x="1289" y="362"/>
                </a:cubicBezTo>
                <a:cubicBezTo>
                  <a:pt x="1300" y="382"/>
                  <a:pt x="1309" y="402"/>
                  <a:pt x="1318" y="423"/>
                </a:cubicBezTo>
                <a:cubicBezTo>
                  <a:pt x="1327" y="444"/>
                  <a:pt x="1334" y="465"/>
                  <a:pt x="1341" y="486"/>
                </a:cubicBezTo>
                <a:cubicBezTo>
                  <a:pt x="1347" y="508"/>
                  <a:pt x="1353" y="529"/>
                  <a:pt x="1357" y="551"/>
                </a:cubicBezTo>
                <a:cubicBezTo>
                  <a:pt x="1361" y="573"/>
                  <a:pt x="1365" y="595"/>
                  <a:pt x="1367" y="618"/>
                </a:cubicBezTo>
                <a:cubicBezTo>
                  <a:pt x="1369" y="640"/>
                  <a:pt x="1370" y="662"/>
                  <a:pt x="1370" y="685"/>
                </a:cubicBezTo>
                <a:lnTo>
                  <a:pt x="1370" y="801"/>
                </a:lnTo>
                <a:cubicBezTo>
                  <a:pt x="1370" y="823"/>
                  <a:pt x="1369" y="847"/>
                  <a:pt x="1367" y="869"/>
                </a:cubicBezTo>
                <a:cubicBezTo>
                  <a:pt x="1365" y="891"/>
                  <a:pt x="1361" y="914"/>
                  <a:pt x="1357" y="936"/>
                </a:cubicBezTo>
                <a:cubicBezTo>
                  <a:pt x="1353" y="958"/>
                  <a:pt x="1347" y="979"/>
                  <a:pt x="1341" y="1001"/>
                </a:cubicBezTo>
                <a:cubicBezTo>
                  <a:pt x="1334" y="1022"/>
                  <a:pt x="1327" y="1043"/>
                  <a:pt x="1318" y="1064"/>
                </a:cubicBezTo>
                <a:cubicBezTo>
                  <a:pt x="1309" y="1085"/>
                  <a:pt x="1300" y="1105"/>
                  <a:pt x="1289" y="1125"/>
                </a:cubicBezTo>
                <a:cubicBezTo>
                  <a:pt x="1279" y="1145"/>
                  <a:pt x="1267" y="1164"/>
                  <a:pt x="1255" y="1182"/>
                </a:cubicBezTo>
                <a:cubicBezTo>
                  <a:pt x="1242" y="1201"/>
                  <a:pt x="1229" y="1219"/>
                  <a:pt x="1215" y="1236"/>
                </a:cubicBezTo>
                <a:cubicBezTo>
                  <a:pt x="1200" y="1254"/>
                  <a:pt x="1185" y="1270"/>
                  <a:pt x="1170" y="1286"/>
                </a:cubicBezTo>
                <a:cubicBezTo>
                  <a:pt x="1154" y="1302"/>
                  <a:pt x="1137" y="1317"/>
                  <a:pt x="1120" y="1331"/>
                </a:cubicBezTo>
                <a:cubicBezTo>
                  <a:pt x="1102" y="1346"/>
                  <a:pt x="1084" y="1359"/>
                  <a:pt x="1066" y="1371"/>
                </a:cubicBezTo>
                <a:cubicBezTo>
                  <a:pt x="1047" y="1384"/>
                  <a:pt x="1028" y="1395"/>
                  <a:pt x="1008" y="1406"/>
                </a:cubicBezTo>
                <a:cubicBezTo>
                  <a:pt x="988" y="1416"/>
                  <a:pt x="968" y="1426"/>
                  <a:pt x="947" y="1435"/>
                </a:cubicBezTo>
                <a:cubicBezTo>
                  <a:pt x="927" y="1443"/>
                  <a:pt x="906" y="1451"/>
                  <a:pt x="884" y="1457"/>
                </a:cubicBezTo>
                <a:cubicBezTo>
                  <a:pt x="863" y="1464"/>
                  <a:pt x="841" y="1469"/>
                  <a:pt x="819" y="1474"/>
                </a:cubicBezTo>
                <a:cubicBezTo>
                  <a:pt x="797" y="1478"/>
                  <a:pt x="775" y="1481"/>
                  <a:pt x="752" y="1483"/>
                </a:cubicBezTo>
                <a:cubicBezTo>
                  <a:pt x="730" y="1486"/>
                  <a:pt x="708" y="1487"/>
                  <a:pt x="685" y="1487"/>
                </a:cubicBezTo>
                <a:cubicBezTo>
                  <a:pt x="663" y="1487"/>
                  <a:pt x="641" y="1486"/>
                  <a:pt x="618" y="1483"/>
                </a:cubicBezTo>
                <a:cubicBezTo>
                  <a:pt x="596" y="1481"/>
                  <a:pt x="574" y="1478"/>
                  <a:pt x="552" y="1474"/>
                </a:cubicBezTo>
                <a:cubicBezTo>
                  <a:pt x="530" y="1469"/>
                  <a:pt x="507" y="1464"/>
                  <a:pt x="486" y="1457"/>
                </a:cubicBezTo>
                <a:cubicBezTo>
                  <a:pt x="464" y="1451"/>
                  <a:pt x="443" y="1443"/>
                  <a:pt x="422" y="1435"/>
                </a:cubicBezTo>
                <a:cubicBezTo>
                  <a:pt x="402" y="1426"/>
                  <a:pt x="381" y="1416"/>
                  <a:pt x="362" y="1406"/>
                </a:cubicBezTo>
                <a:cubicBezTo>
                  <a:pt x="342" y="1395"/>
                  <a:pt x="323" y="1384"/>
                  <a:pt x="304" y="1371"/>
                </a:cubicBezTo>
                <a:cubicBezTo>
                  <a:pt x="285" y="1359"/>
                  <a:pt x="267" y="1346"/>
                  <a:pt x="250" y="1331"/>
                </a:cubicBezTo>
                <a:cubicBezTo>
                  <a:pt x="233" y="1317"/>
                  <a:pt x="216" y="1302"/>
                  <a:pt x="200" y="1286"/>
                </a:cubicBezTo>
                <a:cubicBezTo>
                  <a:pt x="184" y="1270"/>
                  <a:pt x="169" y="1254"/>
                  <a:pt x="155" y="1236"/>
                </a:cubicBezTo>
                <a:cubicBezTo>
                  <a:pt x="141" y="1219"/>
                  <a:pt x="127" y="1201"/>
                  <a:pt x="115" y="1182"/>
                </a:cubicBezTo>
                <a:cubicBezTo>
                  <a:pt x="102" y="1164"/>
                  <a:pt x="91" y="1145"/>
                  <a:pt x="80" y="1125"/>
                </a:cubicBezTo>
                <a:cubicBezTo>
                  <a:pt x="70" y="1105"/>
                  <a:pt x="60" y="1085"/>
                  <a:pt x="52" y="1064"/>
                </a:cubicBezTo>
                <a:cubicBezTo>
                  <a:pt x="43" y="1043"/>
                  <a:pt x="36" y="1022"/>
                  <a:pt x="29" y="1001"/>
                </a:cubicBezTo>
                <a:cubicBezTo>
                  <a:pt x="23" y="979"/>
                  <a:pt x="17" y="958"/>
                  <a:pt x="13" y="936"/>
                </a:cubicBezTo>
                <a:cubicBezTo>
                  <a:pt x="8" y="914"/>
                  <a:pt x="5" y="891"/>
                  <a:pt x="3" y="869"/>
                </a:cubicBezTo>
                <a:cubicBezTo>
                  <a:pt x="1" y="847"/>
                  <a:pt x="0" y="823"/>
                  <a:pt x="0" y="801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040" name="" descr=""/>
          <p:cNvPicPr/>
          <p:nvPr/>
        </p:nvPicPr>
        <p:blipFill>
          <a:blip r:embed="rId12"/>
          <a:stretch/>
        </p:blipFill>
        <p:spPr>
          <a:xfrm>
            <a:off x="4103280" y="3852360"/>
            <a:ext cx="28368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41" name=""/>
          <p:cNvSpPr txBox="1"/>
          <p:nvPr/>
        </p:nvSpPr>
        <p:spPr>
          <a:xfrm>
            <a:off x="2195280" y="5127120"/>
            <a:ext cx="9396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标准的新内容生成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2" name=""/>
          <p:cNvSpPr txBox="1"/>
          <p:nvPr/>
        </p:nvSpPr>
        <p:spPr>
          <a:xfrm>
            <a:off x="4627440" y="3724920"/>
            <a:ext cx="4741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3" name=""/>
          <p:cNvSpPr txBox="1"/>
          <p:nvPr/>
        </p:nvSpPr>
        <p:spPr>
          <a:xfrm>
            <a:off x="5099760" y="3717720"/>
            <a:ext cx="160992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策略咨询与效果评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4" name=""/>
          <p:cNvSpPr txBox="1"/>
          <p:nvPr/>
        </p:nvSpPr>
        <p:spPr>
          <a:xfrm>
            <a:off x="4627440" y="3985200"/>
            <a:ext cx="20196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估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5" name=""/>
          <p:cNvSpPr txBox="1"/>
          <p:nvPr/>
        </p:nvSpPr>
        <p:spPr>
          <a:xfrm>
            <a:off x="4066920" y="4392360"/>
            <a:ext cx="25488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基于企业具体需求和行业特点，提供定制化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6" name=""/>
          <p:cNvSpPr txBox="1"/>
          <p:nvPr/>
        </p:nvSpPr>
        <p:spPr>
          <a:xfrm>
            <a:off x="4066920" y="4592880"/>
            <a:ext cx="135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的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7" name=""/>
          <p:cNvSpPr txBox="1"/>
          <p:nvPr/>
        </p:nvSpPr>
        <p:spPr>
          <a:xfrm>
            <a:off x="4200480" y="4597560"/>
            <a:ext cx="294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8" name=""/>
          <p:cNvSpPr txBox="1"/>
          <p:nvPr/>
        </p:nvSpPr>
        <p:spPr>
          <a:xfrm>
            <a:off x="4493880" y="4592880"/>
            <a:ext cx="21466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战略规划、实施指导和持续的效果追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49" name="" descr=""/>
          <p:cNvPicPr/>
          <p:nvPr/>
        </p:nvPicPr>
        <p:blipFill>
          <a:blip r:embed="rId13"/>
          <a:stretch/>
        </p:blipFill>
        <p:spPr>
          <a:xfrm>
            <a:off x="4069800" y="513936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50" name=""/>
          <p:cNvSpPr txBox="1"/>
          <p:nvPr/>
        </p:nvSpPr>
        <p:spPr>
          <a:xfrm>
            <a:off x="4066920" y="479340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踪与优化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1" name=""/>
          <p:cNvSpPr txBox="1"/>
          <p:nvPr/>
        </p:nvSpPr>
        <p:spPr>
          <a:xfrm>
            <a:off x="4250520" y="512712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建立长效的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2" name=""/>
          <p:cNvSpPr txBox="1"/>
          <p:nvPr/>
        </p:nvSpPr>
        <p:spPr>
          <a:xfrm>
            <a:off x="4835520" y="5131080"/>
            <a:ext cx="258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53" name="" descr=""/>
          <p:cNvPicPr/>
          <p:nvPr/>
        </p:nvPicPr>
        <p:blipFill>
          <a:blip r:embed="rId14"/>
          <a:stretch/>
        </p:blipFill>
        <p:spPr>
          <a:xfrm>
            <a:off x="7128360" y="3509640"/>
            <a:ext cx="3169800" cy="2272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54" name=""/>
          <p:cNvSpPr/>
          <p:nvPr/>
        </p:nvSpPr>
        <p:spPr>
          <a:xfrm>
            <a:off x="7328520" y="3710160"/>
            <a:ext cx="535320" cy="535320"/>
          </a:xfrm>
          <a:custGeom>
            <a:avLst/>
            <a:gdLst/>
            <a:ahLst/>
            <a:rect l="0" t="0" r="r" b="b"/>
            <a:pathLst>
              <a:path w="1487" h="1487">
                <a:moveTo>
                  <a:pt x="1487" y="743"/>
                </a:moveTo>
                <a:cubicBezTo>
                  <a:pt x="1487" y="767"/>
                  <a:pt x="1486" y="792"/>
                  <a:pt x="1483" y="816"/>
                </a:cubicBezTo>
                <a:cubicBezTo>
                  <a:pt x="1481" y="841"/>
                  <a:pt x="1477" y="865"/>
                  <a:pt x="1473" y="889"/>
                </a:cubicBezTo>
                <a:cubicBezTo>
                  <a:pt x="1468" y="913"/>
                  <a:pt x="1462" y="936"/>
                  <a:pt x="1455" y="960"/>
                </a:cubicBezTo>
                <a:cubicBezTo>
                  <a:pt x="1448" y="983"/>
                  <a:pt x="1440" y="1006"/>
                  <a:pt x="1430" y="1028"/>
                </a:cubicBezTo>
                <a:cubicBezTo>
                  <a:pt x="1421" y="1051"/>
                  <a:pt x="1411" y="1073"/>
                  <a:pt x="1399" y="1094"/>
                </a:cubicBezTo>
                <a:cubicBezTo>
                  <a:pt x="1388" y="1116"/>
                  <a:pt x="1375" y="1136"/>
                  <a:pt x="1362" y="1157"/>
                </a:cubicBezTo>
                <a:cubicBezTo>
                  <a:pt x="1348" y="1177"/>
                  <a:pt x="1334" y="1196"/>
                  <a:pt x="1318" y="1215"/>
                </a:cubicBezTo>
                <a:cubicBezTo>
                  <a:pt x="1303" y="1234"/>
                  <a:pt x="1287" y="1252"/>
                  <a:pt x="1269" y="1269"/>
                </a:cubicBezTo>
                <a:cubicBezTo>
                  <a:pt x="1252" y="1286"/>
                  <a:pt x="1234" y="1303"/>
                  <a:pt x="1215" y="1318"/>
                </a:cubicBezTo>
                <a:cubicBezTo>
                  <a:pt x="1197" y="1334"/>
                  <a:pt x="1177" y="1348"/>
                  <a:pt x="1156" y="1362"/>
                </a:cubicBezTo>
                <a:cubicBezTo>
                  <a:pt x="1136" y="1375"/>
                  <a:pt x="1115" y="1388"/>
                  <a:pt x="1093" y="1399"/>
                </a:cubicBezTo>
                <a:cubicBezTo>
                  <a:pt x="1072" y="1410"/>
                  <a:pt x="1050" y="1421"/>
                  <a:pt x="1027" y="1430"/>
                </a:cubicBezTo>
                <a:cubicBezTo>
                  <a:pt x="1005" y="1439"/>
                  <a:pt x="982" y="1448"/>
                  <a:pt x="959" y="1455"/>
                </a:cubicBezTo>
                <a:cubicBezTo>
                  <a:pt x="936" y="1462"/>
                  <a:pt x="912" y="1468"/>
                  <a:pt x="888" y="1472"/>
                </a:cubicBezTo>
                <a:cubicBezTo>
                  <a:pt x="864" y="1477"/>
                  <a:pt x="840" y="1481"/>
                  <a:pt x="816" y="1483"/>
                </a:cubicBezTo>
                <a:cubicBezTo>
                  <a:pt x="792" y="1486"/>
                  <a:pt x="767" y="1487"/>
                  <a:pt x="743" y="1487"/>
                </a:cubicBezTo>
                <a:cubicBezTo>
                  <a:pt x="719" y="1487"/>
                  <a:pt x="695" y="1486"/>
                  <a:pt x="670" y="1483"/>
                </a:cubicBezTo>
                <a:cubicBezTo>
                  <a:pt x="646" y="1481"/>
                  <a:pt x="622" y="1477"/>
                  <a:pt x="598" y="1472"/>
                </a:cubicBezTo>
                <a:cubicBezTo>
                  <a:pt x="574" y="1468"/>
                  <a:pt x="551" y="1462"/>
                  <a:pt x="528" y="1455"/>
                </a:cubicBezTo>
                <a:cubicBezTo>
                  <a:pt x="504" y="1448"/>
                  <a:pt x="481" y="1439"/>
                  <a:pt x="459" y="1430"/>
                </a:cubicBezTo>
                <a:cubicBezTo>
                  <a:pt x="436" y="1421"/>
                  <a:pt x="414" y="1410"/>
                  <a:pt x="393" y="1399"/>
                </a:cubicBezTo>
                <a:cubicBezTo>
                  <a:pt x="372" y="1388"/>
                  <a:pt x="351" y="1375"/>
                  <a:pt x="330" y="1362"/>
                </a:cubicBezTo>
                <a:cubicBezTo>
                  <a:pt x="310" y="1348"/>
                  <a:pt x="291" y="1334"/>
                  <a:pt x="272" y="1318"/>
                </a:cubicBezTo>
                <a:cubicBezTo>
                  <a:pt x="253" y="1303"/>
                  <a:pt x="235" y="1286"/>
                  <a:pt x="218" y="1269"/>
                </a:cubicBezTo>
                <a:cubicBezTo>
                  <a:pt x="201" y="1252"/>
                  <a:pt x="184" y="1234"/>
                  <a:pt x="169" y="1215"/>
                </a:cubicBezTo>
                <a:cubicBezTo>
                  <a:pt x="154" y="1196"/>
                  <a:pt x="139" y="1177"/>
                  <a:pt x="126" y="1157"/>
                </a:cubicBezTo>
                <a:cubicBezTo>
                  <a:pt x="112" y="1136"/>
                  <a:pt x="100" y="1116"/>
                  <a:pt x="88" y="1094"/>
                </a:cubicBezTo>
                <a:cubicBezTo>
                  <a:pt x="77" y="1073"/>
                  <a:pt x="66" y="1051"/>
                  <a:pt x="57" y="1028"/>
                </a:cubicBezTo>
                <a:cubicBezTo>
                  <a:pt x="48" y="1006"/>
                  <a:pt x="39" y="983"/>
                  <a:pt x="32" y="960"/>
                </a:cubicBezTo>
                <a:cubicBezTo>
                  <a:pt x="25" y="936"/>
                  <a:pt x="19" y="913"/>
                  <a:pt x="15" y="889"/>
                </a:cubicBezTo>
                <a:cubicBezTo>
                  <a:pt x="10" y="865"/>
                  <a:pt x="6" y="841"/>
                  <a:pt x="4" y="816"/>
                </a:cubicBezTo>
                <a:cubicBezTo>
                  <a:pt x="2" y="792"/>
                  <a:pt x="0" y="767"/>
                  <a:pt x="0" y="743"/>
                </a:cubicBezTo>
                <a:cubicBezTo>
                  <a:pt x="0" y="719"/>
                  <a:pt x="2" y="694"/>
                  <a:pt x="4" y="670"/>
                </a:cubicBezTo>
                <a:cubicBezTo>
                  <a:pt x="6" y="646"/>
                  <a:pt x="10" y="622"/>
                  <a:pt x="15" y="598"/>
                </a:cubicBezTo>
                <a:cubicBezTo>
                  <a:pt x="19" y="574"/>
                  <a:pt x="25" y="551"/>
                  <a:pt x="32" y="527"/>
                </a:cubicBezTo>
                <a:cubicBezTo>
                  <a:pt x="39" y="504"/>
                  <a:pt x="48" y="481"/>
                  <a:pt x="57" y="459"/>
                </a:cubicBezTo>
                <a:cubicBezTo>
                  <a:pt x="66" y="436"/>
                  <a:pt x="77" y="414"/>
                  <a:pt x="88" y="393"/>
                </a:cubicBezTo>
                <a:cubicBezTo>
                  <a:pt x="100" y="371"/>
                  <a:pt x="112" y="350"/>
                  <a:pt x="126" y="330"/>
                </a:cubicBezTo>
                <a:cubicBezTo>
                  <a:pt x="139" y="310"/>
                  <a:pt x="154" y="290"/>
                  <a:pt x="169" y="272"/>
                </a:cubicBezTo>
                <a:cubicBezTo>
                  <a:pt x="184" y="253"/>
                  <a:pt x="201" y="235"/>
                  <a:pt x="218" y="218"/>
                </a:cubicBezTo>
                <a:cubicBezTo>
                  <a:pt x="235" y="200"/>
                  <a:pt x="253" y="184"/>
                  <a:pt x="272" y="169"/>
                </a:cubicBezTo>
                <a:cubicBezTo>
                  <a:pt x="291" y="153"/>
                  <a:pt x="310" y="139"/>
                  <a:pt x="330" y="125"/>
                </a:cubicBezTo>
                <a:cubicBezTo>
                  <a:pt x="351" y="112"/>
                  <a:pt x="372" y="99"/>
                  <a:pt x="393" y="88"/>
                </a:cubicBezTo>
                <a:cubicBezTo>
                  <a:pt x="414" y="76"/>
                  <a:pt x="436" y="66"/>
                  <a:pt x="459" y="57"/>
                </a:cubicBezTo>
                <a:cubicBezTo>
                  <a:pt x="481" y="47"/>
                  <a:pt x="504" y="39"/>
                  <a:pt x="528" y="32"/>
                </a:cubicBezTo>
                <a:cubicBezTo>
                  <a:pt x="551" y="25"/>
                  <a:pt x="574" y="19"/>
                  <a:pt x="598" y="14"/>
                </a:cubicBezTo>
                <a:cubicBezTo>
                  <a:pt x="622" y="10"/>
                  <a:pt x="646" y="6"/>
                  <a:pt x="670" y="4"/>
                </a:cubicBezTo>
                <a:cubicBezTo>
                  <a:pt x="695" y="1"/>
                  <a:pt x="719" y="0"/>
                  <a:pt x="743" y="0"/>
                </a:cubicBezTo>
                <a:cubicBezTo>
                  <a:pt x="767" y="0"/>
                  <a:pt x="792" y="1"/>
                  <a:pt x="816" y="4"/>
                </a:cubicBezTo>
                <a:cubicBezTo>
                  <a:pt x="840" y="6"/>
                  <a:pt x="864" y="10"/>
                  <a:pt x="888" y="14"/>
                </a:cubicBezTo>
                <a:cubicBezTo>
                  <a:pt x="912" y="19"/>
                  <a:pt x="936" y="25"/>
                  <a:pt x="959" y="32"/>
                </a:cubicBezTo>
                <a:cubicBezTo>
                  <a:pt x="982" y="39"/>
                  <a:pt x="1005" y="47"/>
                  <a:pt x="1027" y="57"/>
                </a:cubicBezTo>
                <a:cubicBezTo>
                  <a:pt x="1050" y="66"/>
                  <a:pt x="1072" y="76"/>
                  <a:pt x="1093" y="88"/>
                </a:cubicBezTo>
                <a:cubicBezTo>
                  <a:pt x="1115" y="99"/>
                  <a:pt x="1136" y="112"/>
                  <a:pt x="1156" y="125"/>
                </a:cubicBezTo>
                <a:cubicBezTo>
                  <a:pt x="1177" y="139"/>
                  <a:pt x="1197" y="153"/>
                  <a:pt x="1215" y="169"/>
                </a:cubicBezTo>
                <a:cubicBezTo>
                  <a:pt x="1234" y="184"/>
                  <a:pt x="1252" y="200"/>
                  <a:pt x="1269" y="218"/>
                </a:cubicBezTo>
                <a:cubicBezTo>
                  <a:pt x="1287" y="235"/>
                  <a:pt x="1303" y="253"/>
                  <a:pt x="1318" y="272"/>
                </a:cubicBezTo>
                <a:cubicBezTo>
                  <a:pt x="1334" y="290"/>
                  <a:pt x="1348" y="310"/>
                  <a:pt x="1362" y="330"/>
                </a:cubicBezTo>
                <a:cubicBezTo>
                  <a:pt x="1375" y="350"/>
                  <a:pt x="1388" y="371"/>
                  <a:pt x="1399" y="393"/>
                </a:cubicBezTo>
                <a:cubicBezTo>
                  <a:pt x="1411" y="414"/>
                  <a:pt x="1421" y="436"/>
                  <a:pt x="1430" y="459"/>
                </a:cubicBezTo>
                <a:cubicBezTo>
                  <a:pt x="1440" y="481"/>
                  <a:pt x="1448" y="504"/>
                  <a:pt x="1455" y="527"/>
                </a:cubicBezTo>
                <a:cubicBezTo>
                  <a:pt x="1462" y="551"/>
                  <a:pt x="1468" y="574"/>
                  <a:pt x="1473" y="598"/>
                </a:cubicBezTo>
                <a:cubicBezTo>
                  <a:pt x="1477" y="622"/>
                  <a:pt x="1481" y="646"/>
                  <a:pt x="1483" y="670"/>
                </a:cubicBezTo>
                <a:cubicBezTo>
                  <a:pt x="1486" y="694"/>
                  <a:pt x="1487" y="719"/>
                  <a:pt x="1487" y="743"/>
                </a:cubicBezTo>
                <a:close/>
              </a:path>
            </a:pathLst>
          </a:custGeom>
          <a:solidFill>
            <a:srgbClr val="2563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055" name="" descr=""/>
          <p:cNvPicPr/>
          <p:nvPr/>
        </p:nvPicPr>
        <p:blipFill>
          <a:blip r:embed="rId15"/>
          <a:stretch/>
        </p:blipFill>
        <p:spPr>
          <a:xfrm>
            <a:off x="7454160" y="3852360"/>
            <a:ext cx="28368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56" name=""/>
          <p:cNvSpPr txBox="1"/>
          <p:nvPr/>
        </p:nvSpPr>
        <p:spPr>
          <a:xfrm>
            <a:off x="5092200" y="5127120"/>
            <a:ext cx="14090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运营机制，持续提升竞争力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57" name="" descr=""/>
          <p:cNvPicPr/>
          <p:nvPr/>
        </p:nvPicPr>
        <p:blipFill>
          <a:blip r:embed="rId16"/>
          <a:stretch/>
        </p:blipFill>
        <p:spPr>
          <a:xfrm>
            <a:off x="7395840" y="44121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58" name=""/>
          <p:cNvSpPr txBox="1"/>
          <p:nvPr/>
        </p:nvSpPr>
        <p:spPr>
          <a:xfrm>
            <a:off x="8000280" y="3851640"/>
            <a:ext cx="80532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价值主张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9" name=""/>
          <p:cNvSpPr txBox="1"/>
          <p:nvPr/>
        </p:nvSpPr>
        <p:spPr>
          <a:xfrm>
            <a:off x="7598880" y="4392360"/>
            <a:ext cx="671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打造坚实的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0" name=""/>
          <p:cNvSpPr txBox="1"/>
          <p:nvPr/>
        </p:nvSpPr>
        <p:spPr>
          <a:xfrm>
            <a:off x="8267400" y="4397040"/>
            <a:ext cx="4744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GEO-AI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61" name="" descr=""/>
          <p:cNvPicPr/>
          <p:nvPr/>
        </p:nvPicPr>
        <p:blipFill>
          <a:blip r:embed="rId17"/>
          <a:stretch/>
        </p:blipFill>
        <p:spPr>
          <a:xfrm>
            <a:off x="7395840" y="47131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62" name=""/>
          <p:cNvSpPr txBox="1"/>
          <p:nvPr/>
        </p:nvSpPr>
        <p:spPr>
          <a:xfrm>
            <a:off x="8740800" y="4392360"/>
            <a:ext cx="8053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认知数字底座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3" name=""/>
          <p:cNvSpPr txBox="1"/>
          <p:nvPr/>
        </p:nvSpPr>
        <p:spPr>
          <a:xfrm>
            <a:off x="7598880" y="4692960"/>
            <a:ext cx="671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确保内容被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4" name=""/>
          <p:cNvSpPr txBox="1"/>
          <p:nvPr/>
        </p:nvSpPr>
        <p:spPr>
          <a:xfrm>
            <a:off x="8267400" y="469764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5" name=""/>
          <p:cNvSpPr txBox="1"/>
          <p:nvPr/>
        </p:nvSpPr>
        <p:spPr>
          <a:xfrm>
            <a:off x="8398440" y="4692960"/>
            <a:ext cx="1609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高效理解、精准采纳并优先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66" name="" descr=""/>
          <p:cNvPicPr/>
          <p:nvPr/>
        </p:nvPicPr>
        <p:blipFill>
          <a:blip r:embed="rId18"/>
          <a:stretch/>
        </p:blipFill>
        <p:spPr>
          <a:xfrm>
            <a:off x="7395840" y="52146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67" name=""/>
          <p:cNvSpPr txBox="1"/>
          <p:nvPr/>
        </p:nvSpPr>
        <p:spPr>
          <a:xfrm>
            <a:off x="7598880" y="489348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推荐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8" name=""/>
          <p:cNvSpPr txBox="1"/>
          <p:nvPr/>
        </p:nvSpPr>
        <p:spPr>
          <a:xfrm>
            <a:off x="7598880" y="5194440"/>
            <a:ext cx="135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在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9" name=""/>
          <p:cNvSpPr txBox="1"/>
          <p:nvPr/>
        </p:nvSpPr>
        <p:spPr>
          <a:xfrm>
            <a:off x="7732800" y="519912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0" name=""/>
          <p:cNvSpPr txBox="1"/>
          <p:nvPr/>
        </p:nvSpPr>
        <p:spPr>
          <a:xfrm>
            <a:off x="7863480" y="5194440"/>
            <a:ext cx="21466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时代重塑企业信息传播与品牌认知优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71" name="" descr=""/>
          <p:cNvPicPr/>
          <p:nvPr/>
        </p:nvPicPr>
        <p:blipFill>
          <a:blip r:embed="rId19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72" name="" descr=""/>
          <p:cNvPicPr/>
          <p:nvPr/>
        </p:nvPicPr>
        <p:blipFill>
          <a:blip r:embed="rId20"/>
          <a:stretch/>
        </p:blipFill>
        <p:spPr>
          <a:xfrm>
            <a:off x="8239680" y="5674320"/>
            <a:ext cx="914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73" name=""/>
          <p:cNvSpPr txBox="1"/>
          <p:nvPr/>
        </p:nvSpPr>
        <p:spPr>
          <a:xfrm>
            <a:off x="7598880" y="5394960"/>
            <a:ext cx="135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势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4" name=""/>
          <p:cNvSpPr txBox="1"/>
          <p:nvPr/>
        </p:nvSpPr>
        <p:spPr>
          <a:xfrm>
            <a:off x="8400600" y="5666040"/>
            <a:ext cx="5295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AIreadsU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5" name=""/>
          <p:cNvSpPr txBox="1"/>
          <p:nvPr/>
        </p:nvSpPr>
        <p:spPr>
          <a:xfrm>
            <a:off x="8925120" y="566172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商业计划书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6" name=""/>
          <p:cNvSpPr txBox="1"/>
          <p:nvPr/>
        </p:nvSpPr>
        <p:spPr>
          <a:xfrm>
            <a:off x="9510120" y="5666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 | 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7" name=""/>
          <p:cNvSpPr txBox="1"/>
          <p:nvPr/>
        </p:nvSpPr>
        <p:spPr>
          <a:xfrm>
            <a:off x="962388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第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8" name=""/>
          <p:cNvSpPr txBox="1"/>
          <p:nvPr/>
        </p:nvSpPr>
        <p:spPr>
          <a:xfrm>
            <a:off x="9740880" y="5666040"/>
            <a:ext cx="150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10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9" name=""/>
          <p:cNvSpPr txBox="1"/>
          <p:nvPr/>
        </p:nvSpPr>
        <p:spPr>
          <a:xfrm>
            <a:off x="988992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页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0" name=""/>
          <p:cNvSpPr txBox="1"/>
          <p:nvPr/>
        </p:nvSpPr>
        <p:spPr>
          <a:xfrm>
            <a:off x="10006920" y="5666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/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1" name=""/>
          <p:cNvSpPr txBox="1"/>
          <p:nvPr/>
        </p:nvSpPr>
        <p:spPr>
          <a:xfrm>
            <a:off x="1004616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共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2" name=""/>
          <p:cNvSpPr txBox="1"/>
          <p:nvPr/>
        </p:nvSpPr>
        <p:spPr>
          <a:xfrm>
            <a:off x="10163160" y="5666040"/>
            <a:ext cx="150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18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3" name=""/>
          <p:cNvSpPr txBox="1"/>
          <p:nvPr/>
        </p:nvSpPr>
        <p:spPr>
          <a:xfrm>
            <a:off x="1031220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页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85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86" name="" descr=""/>
          <p:cNvPicPr/>
          <p:nvPr/>
        </p:nvPicPr>
        <p:blipFill>
          <a:blip r:embed="rId3"/>
          <a:stretch/>
        </p:blipFill>
        <p:spPr>
          <a:xfrm>
            <a:off x="267480" y="73548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87" name=""/>
          <p:cNvSpPr txBox="1"/>
          <p:nvPr/>
        </p:nvSpPr>
        <p:spPr>
          <a:xfrm>
            <a:off x="267480" y="245160"/>
            <a:ext cx="270288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37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技术实现路径：</a:t>
            </a:r>
            <a:r>
              <a:rPr b="0" lang="zh-CN" sz="237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构建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8" name=""/>
          <p:cNvSpPr txBox="1"/>
          <p:nvPr/>
        </p:nvSpPr>
        <p:spPr>
          <a:xfrm>
            <a:off x="2907360" y="255600"/>
            <a:ext cx="117612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GEO-AI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9" name=""/>
          <p:cNvSpPr/>
          <p:nvPr/>
        </p:nvSpPr>
        <p:spPr>
          <a:xfrm>
            <a:off x="417600" y="1069560"/>
            <a:ext cx="9878040" cy="1671480"/>
          </a:xfrm>
          <a:custGeom>
            <a:avLst/>
            <a:gdLst/>
            <a:ahLst/>
            <a:rect l="0" t="0" r="r" b="b"/>
            <a:pathLst>
              <a:path w="27439" h="4643">
                <a:moveTo>
                  <a:pt x="0" y="4458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5" y="137"/>
                  <a:pt x="7" y="126"/>
                  <a:pt x="11" y="114"/>
                </a:cubicBezTo>
                <a:cubicBezTo>
                  <a:pt x="14" y="103"/>
                  <a:pt x="19" y="92"/>
                  <a:pt x="24" y="82"/>
                </a:cubicBezTo>
                <a:cubicBezTo>
                  <a:pt x="29" y="72"/>
                  <a:pt x="34" y="63"/>
                  <a:pt x="41" y="54"/>
                </a:cubicBezTo>
                <a:cubicBezTo>
                  <a:pt x="47" y="46"/>
                  <a:pt x="54" y="38"/>
                  <a:pt x="62" y="31"/>
                </a:cubicBezTo>
                <a:cubicBezTo>
                  <a:pt x="70" y="24"/>
                  <a:pt x="78" y="19"/>
                  <a:pt x="86" y="14"/>
                </a:cubicBezTo>
                <a:cubicBezTo>
                  <a:pt x="95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27253" y="0"/>
                </a:lnTo>
                <a:cubicBezTo>
                  <a:pt x="27265" y="0"/>
                  <a:pt x="27278" y="1"/>
                  <a:pt x="27290" y="3"/>
                </a:cubicBezTo>
                <a:cubicBezTo>
                  <a:pt x="27301" y="6"/>
                  <a:pt x="27313" y="9"/>
                  <a:pt x="27324" y="14"/>
                </a:cubicBezTo>
                <a:cubicBezTo>
                  <a:pt x="27336" y="19"/>
                  <a:pt x="27346" y="24"/>
                  <a:pt x="27356" y="31"/>
                </a:cubicBezTo>
                <a:cubicBezTo>
                  <a:pt x="27367" y="38"/>
                  <a:pt x="27376" y="46"/>
                  <a:pt x="27385" y="54"/>
                </a:cubicBezTo>
                <a:cubicBezTo>
                  <a:pt x="27393" y="63"/>
                  <a:pt x="27401" y="72"/>
                  <a:pt x="27408" y="82"/>
                </a:cubicBezTo>
                <a:cubicBezTo>
                  <a:pt x="27414" y="92"/>
                  <a:pt x="27420" y="103"/>
                  <a:pt x="27425" y="114"/>
                </a:cubicBezTo>
                <a:cubicBezTo>
                  <a:pt x="27430" y="126"/>
                  <a:pt x="27433" y="137"/>
                  <a:pt x="27435" y="149"/>
                </a:cubicBezTo>
                <a:cubicBezTo>
                  <a:pt x="27438" y="161"/>
                  <a:pt x="27439" y="173"/>
                  <a:pt x="27439" y="185"/>
                </a:cubicBezTo>
                <a:lnTo>
                  <a:pt x="27439" y="4458"/>
                </a:lnTo>
                <a:cubicBezTo>
                  <a:pt x="27439" y="4470"/>
                  <a:pt x="27438" y="4482"/>
                  <a:pt x="27435" y="4494"/>
                </a:cubicBezTo>
                <a:cubicBezTo>
                  <a:pt x="27433" y="4506"/>
                  <a:pt x="27430" y="4517"/>
                  <a:pt x="27425" y="4529"/>
                </a:cubicBezTo>
                <a:cubicBezTo>
                  <a:pt x="27420" y="4540"/>
                  <a:pt x="27414" y="4551"/>
                  <a:pt x="27408" y="4561"/>
                </a:cubicBezTo>
                <a:cubicBezTo>
                  <a:pt x="27401" y="4571"/>
                  <a:pt x="27393" y="4580"/>
                  <a:pt x="27385" y="4589"/>
                </a:cubicBezTo>
                <a:cubicBezTo>
                  <a:pt x="27376" y="4598"/>
                  <a:pt x="27367" y="4605"/>
                  <a:pt x="27356" y="4612"/>
                </a:cubicBezTo>
                <a:cubicBezTo>
                  <a:pt x="27346" y="4619"/>
                  <a:pt x="27336" y="4625"/>
                  <a:pt x="27324" y="4629"/>
                </a:cubicBezTo>
                <a:cubicBezTo>
                  <a:pt x="27313" y="4634"/>
                  <a:pt x="27301" y="4637"/>
                  <a:pt x="27290" y="4640"/>
                </a:cubicBezTo>
                <a:cubicBezTo>
                  <a:pt x="27278" y="4642"/>
                  <a:pt x="27265" y="4643"/>
                  <a:pt x="27253" y="4643"/>
                </a:cubicBezTo>
                <a:lnTo>
                  <a:pt x="139" y="4643"/>
                </a:lnTo>
                <a:cubicBezTo>
                  <a:pt x="130" y="4643"/>
                  <a:pt x="121" y="4642"/>
                  <a:pt x="112" y="4640"/>
                </a:cubicBezTo>
                <a:cubicBezTo>
                  <a:pt x="103" y="4637"/>
                  <a:pt x="95" y="4634"/>
                  <a:pt x="86" y="4629"/>
                </a:cubicBezTo>
                <a:cubicBezTo>
                  <a:pt x="78" y="4625"/>
                  <a:pt x="70" y="4619"/>
                  <a:pt x="62" y="4612"/>
                </a:cubicBezTo>
                <a:cubicBezTo>
                  <a:pt x="54" y="4605"/>
                  <a:pt x="47" y="4598"/>
                  <a:pt x="41" y="4589"/>
                </a:cubicBezTo>
                <a:cubicBezTo>
                  <a:pt x="34" y="4580"/>
                  <a:pt x="29" y="4571"/>
                  <a:pt x="24" y="4561"/>
                </a:cubicBezTo>
                <a:cubicBezTo>
                  <a:pt x="19" y="4551"/>
                  <a:pt x="14" y="4540"/>
                  <a:pt x="11" y="4529"/>
                </a:cubicBezTo>
                <a:cubicBezTo>
                  <a:pt x="7" y="4517"/>
                  <a:pt x="5" y="4506"/>
                  <a:pt x="3" y="4494"/>
                </a:cubicBezTo>
                <a:cubicBezTo>
                  <a:pt x="1" y="4482"/>
                  <a:pt x="0" y="4470"/>
                  <a:pt x="0" y="4458"/>
                </a:cubicBezTo>
                <a:close/>
              </a:path>
            </a:pathLst>
          </a:custGeom>
          <a:solidFill>
            <a:srgbClr val="1e40af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90" name=""/>
          <p:cNvSpPr/>
          <p:nvPr/>
        </p:nvSpPr>
        <p:spPr>
          <a:xfrm>
            <a:off x="401040" y="1069560"/>
            <a:ext cx="66960" cy="1671480"/>
          </a:xfrm>
          <a:custGeom>
            <a:avLst/>
            <a:gdLst/>
            <a:ahLst/>
            <a:rect l="0" t="0" r="r" b="b"/>
            <a:pathLst>
              <a:path w="186" h="4643">
                <a:moveTo>
                  <a:pt x="0" y="0"/>
                </a:moveTo>
                <a:lnTo>
                  <a:pt x="186" y="0"/>
                </a:lnTo>
                <a:lnTo>
                  <a:pt x="186" y="4643"/>
                </a:lnTo>
                <a:lnTo>
                  <a:pt x="0" y="4643"/>
                </a:lnTo>
                <a:lnTo>
                  <a:pt x="0" y="0"/>
                </a:ln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1" name=""/>
          <p:cNvSpPr/>
          <p:nvPr/>
        </p:nvSpPr>
        <p:spPr>
          <a:xfrm>
            <a:off x="635040" y="1270080"/>
            <a:ext cx="401400" cy="401400"/>
          </a:xfrm>
          <a:custGeom>
            <a:avLst/>
            <a:gdLst/>
            <a:ahLst/>
            <a:rect l="0" t="0" r="r" b="b"/>
            <a:pathLst>
              <a:path w="1115" h="1115">
                <a:moveTo>
                  <a:pt x="1115" y="558"/>
                </a:moveTo>
                <a:cubicBezTo>
                  <a:pt x="1115" y="595"/>
                  <a:pt x="1111" y="631"/>
                  <a:pt x="1104" y="667"/>
                </a:cubicBezTo>
                <a:cubicBezTo>
                  <a:pt x="1097" y="703"/>
                  <a:pt x="1087" y="737"/>
                  <a:pt x="1073" y="771"/>
                </a:cubicBezTo>
                <a:cubicBezTo>
                  <a:pt x="1059" y="805"/>
                  <a:pt x="1041" y="837"/>
                  <a:pt x="1020" y="868"/>
                </a:cubicBezTo>
                <a:cubicBezTo>
                  <a:pt x="1000" y="898"/>
                  <a:pt x="977" y="926"/>
                  <a:pt x="951" y="952"/>
                </a:cubicBezTo>
                <a:cubicBezTo>
                  <a:pt x="925" y="978"/>
                  <a:pt x="897" y="1001"/>
                  <a:pt x="866" y="1021"/>
                </a:cubicBezTo>
                <a:cubicBezTo>
                  <a:pt x="836" y="1042"/>
                  <a:pt x="804" y="1059"/>
                  <a:pt x="770" y="1073"/>
                </a:cubicBezTo>
                <a:cubicBezTo>
                  <a:pt x="736" y="1087"/>
                  <a:pt x="701" y="1097"/>
                  <a:pt x="665" y="1104"/>
                </a:cubicBezTo>
                <a:cubicBezTo>
                  <a:pt x="630" y="1112"/>
                  <a:pt x="593" y="1115"/>
                  <a:pt x="557" y="1115"/>
                </a:cubicBezTo>
                <a:cubicBezTo>
                  <a:pt x="520" y="1115"/>
                  <a:pt x="484" y="1112"/>
                  <a:pt x="448" y="1104"/>
                </a:cubicBezTo>
                <a:cubicBezTo>
                  <a:pt x="412" y="1097"/>
                  <a:pt x="377" y="1087"/>
                  <a:pt x="344" y="1073"/>
                </a:cubicBezTo>
                <a:cubicBezTo>
                  <a:pt x="310" y="1059"/>
                  <a:pt x="278" y="1042"/>
                  <a:pt x="247" y="1021"/>
                </a:cubicBezTo>
                <a:cubicBezTo>
                  <a:pt x="217" y="1001"/>
                  <a:pt x="189" y="978"/>
                  <a:pt x="163" y="952"/>
                </a:cubicBezTo>
                <a:cubicBezTo>
                  <a:pt x="137" y="926"/>
                  <a:pt x="114" y="898"/>
                  <a:pt x="94" y="868"/>
                </a:cubicBezTo>
                <a:cubicBezTo>
                  <a:pt x="73" y="837"/>
                  <a:pt x="56" y="805"/>
                  <a:pt x="42" y="771"/>
                </a:cubicBezTo>
                <a:cubicBezTo>
                  <a:pt x="28" y="737"/>
                  <a:pt x="18" y="703"/>
                  <a:pt x="10" y="667"/>
                </a:cubicBezTo>
                <a:cubicBezTo>
                  <a:pt x="3" y="631"/>
                  <a:pt x="0" y="595"/>
                  <a:pt x="0" y="558"/>
                </a:cubicBezTo>
                <a:cubicBezTo>
                  <a:pt x="0" y="521"/>
                  <a:pt x="3" y="485"/>
                  <a:pt x="10" y="449"/>
                </a:cubicBezTo>
                <a:cubicBezTo>
                  <a:pt x="18" y="413"/>
                  <a:pt x="28" y="379"/>
                  <a:pt x="42" y="344"/>
                </a:cubicBezTo>
                <a:cubicBezTo>
                  <a:pt x="56" y="310"/>
                  <a:pt x="73" y="278"/>
                  <a:pt x="94" y="247"/>
                </a:cubicBezTo>
                <a:cubicBezTo>
                  <a:pt x="114" y="217"/>
                  <a:pt x="137" y="189"/>
                  <a:pt x="163" y="163"/>
                </a:cubicBezTo>
                <a:cubicBezTo>
                  <a:pt x="189" y="137"/>
                  <a:pt x="217" y="114"/>
                  <a:pt x="247" y="94"/>
                </a:cubicBezTo>
                <a:cubicBezTo>
                  <a:pt x="278" y="73"/>
                  <a:pt x="310" y="56"/>
                  <a:pt x="344" y="42"/>
                </a:cubicBezTo>
                <a:cubicBezTo>
                  <a:pt x="377" y="28"/>
                  <a:pt x="412" y="18"/>
                  <a:pt x="448" y="11"/>
                </a:cubicBezTo>
                <a:cubicBezTo>
                  <a:pt x="484" y="3"/>
                  <a:pt x="520" y="0"/>
                  <a:pt x="557" y="0"/>
                </a:cubicBezTo>
                <a:cubicBezTo>
                  <a:pt x="593" y="0"/>
                  <a:pt x="630" y="3"/>
                  <a:pt x="665" y="11"/>
                </a:cubicBezTo>
                <a:cubicBezTo>
                  <a:pt x="701" y="18"/>
                  <a:pt x="736" y="28"/>
                  <a:pt x="770" y="42"/>
                </a:cubicBezTo>
                <a:cubicBezTo>
                  <a:pt x="804" y="56"/>
                  <a:pt x="836" y="73"/>
                  <a:pt x="866" y="94"/>
                </a:cubicBezTo>
                <a:cubicBezTo>
                  <a:pt x="897" y="114"/>
                  <a:pt x="925" y="137"/>
                  <a:pt x="951" y="163"/>
                </a:cubicBezTo>
                <a:cubicBezTo>
                  <a:pt x="977" y="189"/>
                  <a:pt x="1000" y="217"/>
                  <a:pt x="1020" y="247"/>
                </a:cubicBezTo>
                <a:cubicBezTo>
                  <a:pt x="1041" y="278"/>
                  <a:pt x="1059" y="310"/>
                  <a:pt x="1073" y="344"/>
                </a:cubicBezTo>
                <a:cubicBezTo>
                  <a:pt x="1087" y="379"/>
                  <a:pt x="1097" y="413"/>
                  <a:pt x="1104" y="449"/>
                </a:cubicBezTo>
                <a:cubicBezTo>
                  <a:pt x="1111" y="485"/>
                  <a:pt x="1115" y="521"/>
                  <a:pt x="1115" y="558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092" name="" descr=""/>
          <p:cNvPicPr/>
          <p:nvPr/>
        </p:nvPicPr>
        <p:blipFill>
          <a:blip r:embed="rId4"/>
          <a:stretch/>
        </p:blipFill>
        <p:spPr>
          <a:xfrm>
            <a:off x="752040" y="1370520"/>
            <a:ext cx="1749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93" name=""/>
          <p:cNvSpPr txBox="1"/>
          <p:nvPr/>
        </p:nvSpPr>
        <p:spPr>
          <a:xfrm>
            <a:off x="4045680" y="245160"/>
            <a:ext cx="180216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37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认知数字基建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4" name=""/>
          <p:cNvSpPr txBox="1"/>
          <p:nvPr/>
        </p:nvSpPr>
        <p:spPr>
          <a:xfrm>
            <a:off x="1170000" y="1344600"/>
            <a:ext cx="342072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数据层：多源异构数据的整合与预处理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95" name="" descr=""/>
          <p:cNvPicPr/>
          <p:nvPr/>
        </p:nvPicPr>
        <p:blipFill>
          <a:blip r:embed="rId5"/>
          <a:stretch/>
        </p:blipFill>
        <p:spPr>
          <a:xfrm>
            <a:off x="1170000" y="2106000"/>
            <a:ext cx="666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96" name=""/>
          <p:cNvSpPr txBox="1"/>
          <p:nvPr/>
        </p:nvSpPr>
        <p:spPr>
          <a:xfrm>
            <a:off x="1170000" y="181836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数据采集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97" name="" descr=""/>
          <p:cNvPicPr/>
          <p:nvPr/>
        </p:nvPicPr>
        <p:blipFill>
          <a:blip r:embed="rId6"/>
          <a:stretch/>
        </p:blipFill>
        <p:spPr>
          <a:xfrm>
            <a:off x="1170000" y="2373480"/>
            <a:ext cx="666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98" name=""/>
          <p:cNvSpPr txBox="1"/>
          <p:nvPr/>
        </p:nvSpPr>
        <p:spPr>
          <a:xfrm>
            <a:off x="1303560" y="2085840"/>
            <a:ext cx="37558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企业内部数据：产品文档、技术手册、营销资料、客户服务记录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9" name=""/>
          <p:cNvSpPr txBox="1"/>
          <p:nvPr/>
        </p:nvSpPr>
        <p:spPr>
          <a:xfrm>
            <a:off x="1303560" y="2353320"/>
            <a:ext cx="36216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外部相关数据：行业报告、竞品信息、用户反馈、公开知识库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00" name="" descr=""/>
          <p:cNvPicPr/>
          <p:nvPr/>
        </p:nvPicPr>
        <p:blipFill>
          <a:blip r:embed="rId7"/>
          <a:stretch/>
        </p:blipFill>
        <p:spPr>
          <a:xfrm>
            <a:off x="5766120" y="2106000"/>
            <a:ext cx="666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01" name=""/>
          <p:cNvSpPr txBox="1"/>
          <p:nvPr/>
        </p:nvSpPr>
        <p:spPr>
          <a:xfrm>
            <a:off x="5766120" y="1818360"/>
            <a:ext cx="10735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数据清洗与标准化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02" name="" descr=""/>
          <p:cNvPicPr/>
          <p:nvPr/>
        </p:nvPicPr>
        <p:blipFill>
          <a:blip r:embed="rId8"/>
          <a:stretch/>
        </p:blipFill>
        <p:spPr>
          <a:xfrm>
            <a:off x="5766120" y="2373480"/>
            <a:ext cx="666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03" name=""/>
          <p:cNvSpPr txBox="1"/>
          <p:nvPr/>
        </p:nvSpPr>
        <p:spPr>
          <a:xfrm>
            <a:off x="5899680" y="2085840"/>
            <a:ext cx="24148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去噪、格式转换、实体对齐等预处理工作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04" name="" descr=""/>
          <p:cNvPicPr/>
          <p:nvPr/>
        </p:nvPicPr>
        <p:blipFill>
          <a:blip r:embed="rId9"/>
          <a:stretch/>
        </p:blipFill>
        <p:spPr>
          <a:xfrm>
            <a:off x="5365080" y="2741040"/>
            <a:ext cx="1620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05" name=""/>
          <p:cNvSpPr/>
          <p:nvPr/>
        </p:nvSpPr>
        <p:spPr>
          <a:xfrm>
            <a:off x="5331240" y="2924640"/>
            <a:ext cx="84240" cy="67320"/>
          </a:xfrm>
          <a:custGeom>
            <a:avLst/>
            <a:gdLst/>
            <a:ahLst/>
            <a:rect l="0" t="0" r="r" b="b"/>
            <a:pathLst>
              <a:path w="234" h="187">
                <a:moveTo>
                  <a:pt x="0" y="0"/>
                </a:moveTo>
                <a:lnTo>
                  <a:pt x="116" y="187"/>
                </a:lnTo>
                <a:lnTo>
                  <a:pt x="234" y="0"/>
                </a:lnTo>
                <a:lnTo>
                  <a:pt x="0" y="0"/>
                </a:lnTo>
                <a:close/>
              </a:path>
            </a:pathLst>
          </a:custGeom>
          <a:solidFill>
            <a:srgbClr val="3b82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06" name=""/>
          <p:cNvSpPr/>
          <p:nvPr/>
        </p:nvSpPr>
        <p:spPr>
          <a:xfrm>
            <a:off x="417600" y="3275640"/>
            <a:ext cx="9878040" cy="1872360"/>
          </a:xfrm>
          <a:custGeom>
            <a:avLst/>
            <a:gdLst/>
            <a:ahLst/>
            <a:rect l="0" t="0" r="r" b="b"/>
            <a:pathLst>
              <a:path w="27439" h="5201">
                <a:moveTo>
                  <a:pt x="0" y="5015"/>
                </a:moveTo>
                <a:lnTo>
                  <a:pt x="0" y="186"/>
                </a:lnTo>
                <a:cubicBezTo>
                  <a:pt x="0" y="174"/>
                  <a:pt x="1" y="161"/>
                  <a:pt x="3" y="149"/>
                </a:cubicBezTo>
                <a:cubicBezTo>
                  <a:pt x="5" y="138"/>
                  <a:pt x="7" y="126"/>
                  <a:pt x="11" y="115"/>
                </a:cubicBezTo>
                <a:cubicBezTo>
                  <a:pt x="14" y="103"/>
                  <a:pt x="19" y="93"/>
                  <a:pt x="24" y="83"/>
                </a:cubicBezTo>
                <a:cubicBezTo>
                  <a:pt x="29" y="72"/>
                  <a:pt x="34" y="63"/>
                  <a:pt x="41" y="54"/>
                </a:cubicBezTo>
                <a:cubicBezTo>
                  <a:pt x="47" y="46"/>
                  <a:pt x="54" y="38"/>
                  <a:pt x="62" y="31"/>
                </a:cubicBezTo>
                <a:cubicBezTo>
                  <a:pt x="70" y="25"/>
                  <a:pt x="78" y="19"/>
                  <a:pt x="86" y="14"/>
                </a:cubicBezTo>
                <a:cubicBezTo>
                  <a:pt x="95" y="9"/>
                  <a:pt x="103" y="6"/>
                  <a:pt x="112" y="4"/>
                </a:cubicBezTo>
                <a:cubicBezTo>
                  <a:pt x="121" y="1"/>
                  <a:pt x="130" y="0"/>
                  <a:pt x="139" y="0"/>
                </a:cubicBezTo>
                <a:lnTo>
                  <a:pt x="27253" y="0"/>
                </a:lnTo>
                <a:cubicBezTo>
                  <a:pt x="27265" y="0"/>
                  <a:pt x="27278" y="1"/>
                  <a:pt x="27290" y="4"/>
                </a:cubicBezTo>
                <a:cubicBezTo>
                  <a:pt x="27301" y="6"/>
                  <a:pt x="27313" y="9"/>
                  <a:pt x="27324" y="14"/>
                </a:cubicBezTo>
                <a:cubicBezTo>
                  <a:pt x="27336" y="19"/>
                  <a:pt x="27346" y="25"/>
                  <a:pt x="27356" y="31"/>
                </a:cubicBezTo>
                <a:cubicBezTo>
                  <a:pt x="27367" y="38"/>
                  <a:pt x="27376" y="46"/>
                  <a:pt x="27385" y="54"/>
                </a:cubicBezTo>
                <a:cubicBezTo>
                  <a:pt x="27393" y="63"/>
                  <a:pt x="27401" y="72"/>
                  <a:pt x="27408" y="83"/>
                </a:cubicBezTo>
                <a:cubicBezTo>
                  <a:pt x="27414" y="93"/>
                  <a:pt x="27420" y="103"/>
                  <a:pt x="27425" y="115"/>
                </a:cubicBezTo>
                <a:cubicBezTo>
                  <a:pt x="27430" y="126"/>
                  <a:pt x="27433" y="138"/>
                  <a:pt x="27435" y="149"/>
                </a:cubicBezTo>
                <a:cubicBezTo>
                  <a:pt x="27438" y="161"/>
                  <a:pt x="27439" y="174"/>
                  <a:pt x="27439" y="186"/>
                </a:cubicBezTo>
                <a:lnTo>
                  <a:pt x="27439" y="5015"/>
                </a:lnTo>
                <a:cubicBezTo>
                  <a:pt x="27439" y="5027"/>
                  <a:pt x="27438" y="5039"/>
                  <a:pt x="27435" y="5051"/>
                </a:cubicBezTo>
                <a:cubicBezTo>
                  <a:pt x="27433" y="5063"/>
                  <a:pt x="27430" y="5075"/>
                  <a:pt x="27425" y="5086"/>
                </a:cubicBezTo>
                <a:cubicBezTo>
                  <a:pt x="27420" y="5097"/>
                  <a:pt x="27414" y="5108"/>
                  <a:pt x="27408" y="5118"/>
                </a:cubicBezTo>
                <a:cubicBezTo>
                  <a:pt x="27401" y="5128"/>
                  <a:pt x="27393" y="5138"/>
                  <a:pt x="27385" y="5146"/>
                </a:cubicBezTo>
                <a:cubicBezTo>
                  <a:pt x="27376" y="5155"/>
                  <a:pt x="27367" y="5163"/>
                  <a:pt x="27356" y="5169"/>
                </a:cubicBezTo>
                <a:cubicBezTo>
                  <a:pt x="27346" y="5176"/>
                  <a:pt x="27336" y="5182"/>
                  <a:pt x="27324" y="5187"/>
                </a:cubicBezTo>
                <a:cubicBezTo>
                  <a:pt x="27313" y="5191"/>
                  <a:pt x="27301" y="5195"/>
                  <a:pt x="27290" y="5197"/>
                </a:cubicBezTo>
                <a:cubicBezTo>
                  <a:pt x="27278" y="5200"/>
                  <a:pt x="27265" y="5201"/>
                  <a:pt x="27253" y="5201"/>
                </a:cubicBezTo>
                <a:lnTo>
                  <a:pt x="139" y="5201"/>
                </a:lnTo>
                <a:cubicBezTo>
                  <a:pt x="130" y="5201"/>
                  <a:pt x="121" y="5200"/>
                  <a:pt x="112" y="5197"/>
                </a:cubicBezTo>
                <a:cubicBezTo>
                  <a:pt x="103" y="5195"/>
                  <a:pt x="95" y="5191"/>
                  <a:pt x="86" y="5187"/>
                </a:cubicBezTo>
                <a:cubicBezTo>
                  <a:pt x="78" y="5182"/>
                  <a:pt x="70" y="5176"/>
                  <a:pt x="62" y="5169"/>
                </a:cubicBezTo>
                <a:cubicBezTo>
                  <a:pt x="54" y="5163"/>
                  <a:pt x="47" y="5155"/>
                  <a:pt x="41" y="5146"/>
                </a:cubicBezTo>
                <a:cubicBezTo>
                  <a:pt x="34" y="5138"/>
                  <a:pt x="29" y="5128"/>
                  <a:pt x="24" y="5118"/>
                </a:cubicBezTo>
                <a:cubicBezTo>
                  <a:pt x="19" y="5108"/>
                  <a:pt x="14" y="5097"/>
                  <a:pt x="11" y="5086"/>
                </a:cubicBezTo>
                <a:cubicBezTo>
                  <a:pt x="7" y="5075"/>
                  <a:pt x="5" y="5063"/>
                  <a:pt x="3" y="5051"/>
                </a:cubicBezTo>
                <a:cubicBezTo>
                  <a:pt x="1" y="5039"/>
                  <a:pt x="0" y="5027"/>
                  <a:pt x="0" y="5015"/>
                </a:cubicBezTo>
                <a:close/>
              </a:path>
            </a:pathLst>
          </a:custGeom>
          <a:solidFill>
            <a:srgbClr val="1e40af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07" name=""/>
          <p:cNvSpPr/>
          <p:nvPr/>
        </p:nvSpPr>
        <p:spPr>
          <a:xfrm>
            <a:off x="401040" y="3275640"/>
            <a:ext cx="66960" cy="1872360"/>
          </a:xfrm>
          <a:custGeom>
            <a:avLst/>
            <a:gdLst/>
            <a:ahLst/>
            <a:rect l="0" t="0" r="r" b="b"/>
            <a:pathLst>
              <a:path w="186" h="5201">
                <a:moveTo>
                  <a:pt x="0" y="0"/>
                </a:moveTo>
                <a:lnTo>
                  <a:pt x="186" y="0"/>
                </a:lnTo>
                <a:lnTo>
                  <a:pt x="186" y="5201"/>
                </a:lnTo>
                <a:lnTo>
                  <a:pt x="0" y="5201"/>
                </a:lnTo>
                <a:lnTo>
                  <a:pt x="0" y="0"/>
                </a:lnTo>
                <a:close/>
              </a:path>
            </a:pathLst>
          </a:custGeom>
          <a:solidFill>
            <a:srgbClr val="e5e7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8" name=""/>
          <p:cNvSpPr/>
          <p:nvPr/>
        </p:nvSpPr>
        <p:spPr>
          <a:xfrm>
            <a:off x="635040" y="3476160"/>
            <a:ext cx="401400" cy="401400"/>
          </a:xfrm>
          <a:custGeom>
            <a:avLst/>
            <a:gdLst/>
            <a:ahLst/>
            <a:rect l="0" t="0" r="r" b="b"/>
            <a:pathLst>
              <a:path w="1115" h="1115">
                <a:moveTo>
                  <a:pt x="1115" y="557"/>
                </a:moveTo>
                <a:cubicBezTo>
                  <a:pt x="1115" y="594"/>
                  <a:pt x="1111" y="630"/>
                  <a:pt x="1104" y="666"/>
                </a:cubicBezTo>
                <a:cubicBezTo>
                  <a:pt x="1097" y="702"/>
                  <a:pt x="1087" y="737"/>
                  <a:pt x="1073" y="770"/>
                </a:cubicBezTo>
                <a:cubicBezTo>
                  <a:pt x="1059" y="804"/>
                  <a:pt x="1041" y="836"/>
                  <a:pt x="1020" y="867"/>
                </a:cubicBezTo>
                <a:cubicBezTo>
                  <a:pt x="1000" y="897"/>
                  <a:pt x="977" y="925"/>
                  <a:pt x="951" y="952"/>
                </a:cubicBezTo>
                <a:cubicBezTo>
                  <a:pt x="925" y="978"/>
                  <a:pt x="897" y="1001"/>
                  <a:pt x="866" y="1021"/>
                </a:cubicBezTo>
                <a:cubicBezTo>
                  <a:pt x="836" y="1042"/>
                  <a:pt x="804" y="1059"/>
                  <a:pt x="770" y="1073"/>
                </a:cubicBezTo>
                <a:cubicBezTo>
                  <a:pt x="736" y="1087"/>
                  <a:pt x="701" y="1098"/>
                  <a:pt x="665" y="1105"/>
                </a:cubicBezTo>
                <a:cubicBezTo>
                  <a:pt x="630" y="1112"/>
                  <a:pt x="593" y="1115"/>
                  <a:pt x="557" y="1115"/>
                </a:cubicBezTo>
                <a:cubicBezTo>
                  <a:pt x="520" y="1115"/>
                  <a:pt x="484" y="1112"/>
                  <a:pt x="448" y="1105"/>
                </a:cubicBezTo>
                <a:cubicBezTo>
                  <a:pt x="412" y="1098"/>
                  <a:pt x="377" y="1087"/>
                  <a:pt x="344" y="1073"/>
                </a:cubicBezTo>
                <a:cubicBezTo>
                  <a:pt x="310" y="1059"/>
                  <a:pt x="278" y="1042"/>
                  <a:pt x="247" y="1021"/>
                </a:cubicBezTo>
                <a:cubicBezTo>
                  <a:pt x="217" y="1001"/>
                  <a:pt x="189" y="978"/>
                  <a:pt x="163" y="952"/>
                </a:cubicBezTo>
                <a:cubicBezTo>
                  <a:pt x="137" y="925"/>
                  <a:pt x="114" y="897"/>
                  <a:pt x="94" y="867"/>
                </a:cubicBezTo>
                <a:cubicBezTo>
                  <a:pt x="73" y="836"/>
                  <a:pt x="56" y="804"/>
                  <a:pt x="42" y="770"/>
                </a:cubicBezTo>
                <a:cubicBezTo>
                  <a:pt x="28" y="737"/>
                  <a:pt x="18" y="702"/>
                  <a:pt x="10" y="666"/>
                </a:cubicBezTo>
                <a:cubicBezTo>
                  <a:pt x="3" y="630"/>
                  <a:pt x="0" y="594"/>
                  <a:pt x="0" y="557"/>
                </a:cubicBezTo>
                <a:cubicBezTo>
                  <a:pt x="0" y="521"/>
                  <a:pt x="3" y="484"/>
                  <a:pt x="10" y="449"/>
                </a:cubicBezTo>
                <a:cubicBezTo>
                  <a:pt x="18" y="413"/>
                  <a:pt x="28" y="378"/>
                  <a:pt x="42" y="344"/>
                </a:cubicBezTo>
                <a:cubicBezTo>
                  <a:pt x="56" y="310"/>
                  <a:pt x="73" y="278"/>
                  <a:pt x="94" y="248"/>
                </a:cubicBezTo>
                <a:cubicBezTo>
                  <a:pt x="114" y="217"/>
                  <a:pt x="137" y="189"/>
                  <a:pt x="163" y="163"/>
                </a:cubicBezTo>
                <a:cubicBezTo>
                  <a:pt x="189" y="137"/>
                  <a:pt x="217" y="114"/>
                  <a:pt x="247" y="94"/>
                </a:cubicBezTo>
                <a:cubicBezTo>
                  <a:pt x="278" y="74"/>
                  <a:pt x="310" y="57"/>
                  <a:pt x="344" y="43"/>
                </a:cubicBezTo>
                <a:cubicBezTo>
                  <a:pt x="377" y="29"/>
                  <a:pt x="412" y="18"/>
                  <a:pt x="448" y="11"/>
                </a:cubicBezTo>
                <a:cubicBezTo>
                  <a:pt x="484" y="4"/>
                  <a:pt x="520" y="0"/>
                  <a:pt x="557" y="0"/>
                </a:cubicBezTo>
                <a:cubicBezTo>
                  <a:pt x="593" y="0"/>
                  <a:pt x="630" y="4"/>
                  <a:pt x="665" y="11"/>
                </a:cubicBezTo>
                <a:cubicBezTo>
                  <a:pt x="701" y="18"/>
                  <a:pt x="736" y="29"/>
                  <a:pt x="770" y="43"/>
                </a:cubicBezTo>
                <a:cubicBezTo>
                  <a:pt x="804" y="57"/>
                  <a:pt x="836" y="74"/>
                  <a:pt x="866" y="94"/>
                </a:cubicBezTo>
                <a:cubicBezTo>
                  <a:pt x="897" y="114"/>
                  <a:pt x="925" y="137"/>
                  <a:pt x="951" y="163"/>
                </a:cubicBezTo>
                <a:cubicBezTo>
                  <a:pt x="977" y="189"/>
                  <a:pt x="1000" y="217"/>
                  <a:pt x="1020" y="248"/>
                </a:cubicBezTo>
                <a:cubicBezTo>
                  <a:pt x="1041" y="278"/>
                  <a:pt x="1059" y="310"/>
                  <a:pt x="1073" y="344"/>
                </a:cubicBezTo>
                <a:cubicBezTo>
                  <a:pt x="1087" y="378"/>
                  <a:pt x="1097" y="413"/>
                  <a:pt x="1104" y="449"/>
                </a:cubicBezTo>
                <a:cubicBezTo>
                  <a:pt x="1111" y="484"/>
                  <a:pt x="1115" y="521"/>
                  <a:pt x="1115" y="557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109" name="" descr=""/>
          <p:cNvPicPr/>
          <p:nvPr/>
        </p:nvPicPr>
        <p:blipFill>
          <a:blip r:embed="rId10"/>
          <a:stretch/>
        </p:blipFill>
        <p:spPr>
          <a:xfrm>
            <a:off x="727200" y="3576600"/>
            <a:ext cx="2253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10" name=""/>
          <p:cNvSpPr txBox="1"/>
          <p:nvPr/>
        </p:nvSpPr>
        <p:spPr>
          <a:xfrm>
            <a:off x="5899680" y="2353320"/>
            <a:ext cx="1476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为后续知识抽取奠定基础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1" name=""/>
          <p:cNvSpPr txBox="1"/>
          <p:nvPr/>
        </p:nvSpPr>
        <p:spPr>
          <a:xfrm>
            <a:off x="1170000" y="3550680"/>
            <a:ext cx="321948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知识层：企业知识图谱的构建与丰富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2" name=""/>
          <p:cNvSpPr txBox="1"/>
          <p:nvPr/>
        </p:nvSpPr>
        <p:spPr>
          <a:xfrm>
            <a:off x="1170000" y="402444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8904"/>
                </a:solidFill>
                <a:effectLst/>
                <a:uFillTx/>
                <a:latin typeface="WenQuanYiZenHei"/>
                <a:ea typeface="WenQuanYiZenHei"/>
              </a:rPr>
              <a:t>本体建模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3" name=""/>
          <p:cNvSpPr txBox="1"/>
          <p:nvPr/>
        </p:nvSpPr>
        <p:spPr>
          <a:xfrm>
            <a:off x="1704600" y="4029120"/>
            <a:ext cx="2109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8904"/>
                </a:solidFill>
                <a:effectLst/>
                <a:uFillTx/>
                <a:latin typeface="DejaVuSans"/>
                <a:ea typeface="DejaVuSans"/>
              </a:rPr>
              <a:t> &amp; 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14" name="" descr=""/>
          <p:cNvPicPr/>
          <p:nvPr/>
        </p:nvPicPr>
        <p:blipFill>
          <a:blip r:embed="rId11"/>
          <a:stretch/>
        </p:blipFill>
        <p:spPr>
          <a:xfrm>
            <a:off x="1170000" y="4312080"/>
            <a:ext cx="666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15" name=""/>
          <p:cNvSpPr txBox="1"/>
          <p:nvPr/>
        </p:nvSpPr>
        <p:spPr>
          <a:xfrm>
            <a:off x="1914480" y="402444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8904"/>
                </a:solidFill>
                <a:effectLst/>
                <a:uFillTx/>
                <a:latin typeface="WenQuanYiZenHei"/>
                <a:ea typeface="WenQuanYiZenHei"/>
              </a:rPr>
              <a:t>知识抽取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6" name=""/>
          <p:cNvSpPr txBox="1"/>
          <p:nvPr/>
        </p:nvSpPr>
        <p:spPr>
          <a:xfrm>
            <a:off x="1303560" y="429192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设计符合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7" name=""/>
          <p:cNvSpPr txBox="1"/>
          <p:nvPr/>
        </p:nvSpPr>
        <p:spPr>
          <a:xfrm>
            <a:off x="1838520" y="4296600"/>
            <a:ext cx="294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18" name="" descr=""/>
          <p:cNvPicPr/>
          <p:nvPr/>
        </p:nvPicPr>
        <p:blipFill>
          <a:blip r:embed="rId12"/>
          <a:stretch/>
        </p:blipFill>
        <p:spPr>
          <a:xfrm>
            <a:off x="1170000" y="4579560"/>
            <a:ext cx="666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19" name=""/>
          <p:cNvSpPr txBox="1"/>
          <p:nvPr/>
        </p:nvSpPr>
        <p:spPr>
          <a:xfrm>
            <a:off x="2131920" y="4291920"/>
            <a:ext cx="1476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优化目标的知识图谱本体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0" name=""/>
          <p:cNvSpPr txBox="1"/>
          <p:nvPr/>
        </p:nvSpPr>
        <p:spPr>
          <a:xfrm>
            <a:off x="1303560" y="455940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利用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1" name=""/>
          <p:cNvSpPr txBox="1"/>
          <p:nvPr/>
        </p:nvSpPr>
        <p:spPr>
          <a:xfrm>
            <a:off x="1571040" y="4564080"/>
            <a:ext cx="2566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NLP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2" name=""/>
          <p:cNvSpPr txBox="1"/>
          <p:nvPr/>
        </p:nvSpPr>
        <p:spPr>
          <a:xfrm>
            <a:off x="1826280" y="4559400"/>
            <a:ext cx="2012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技术抽取实体、属性和关系三元组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3" name=""/>
          <p:cNvSpPr txBox="1"/>
          <p:nvPr/>
        </p:nvSpPr>
        <p:spPr>
          <a:xfrm>
            <a:off x="4189320" y="402444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8904"/>
                </a:solidFill>
                <a:effectLst/>
                <a:uFillTx/>
                <a:latin typeface="WenQuanYiZenHei"/>
                <a:ea typeface="WenQuanYiZenHei"/>
              </a:rPr>
              <a:t>知识融合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4" name=""/>
          <p:cNvSpPr txBox="1"/>
          <p:nvPr/>
        </p:nvSpPr>
        <p:spPr>
          <a:xfrm>
            <a:off x="4724280" y="4029120"/>
            <a:ext cx="2109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8904"/>
                </a:solidFill>
                <a:effectLst/>
                <a:uFillTx/>
                <a:latin typeface="DejaVuSans"/>
                <a:ea typeface="DejaVuSans"/>
              </a:rPr>
              <a:t> &amp; 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25" name="" descr=""/>
          <p:cNvPicPr/>
          <p:nvPr/>
        </p:nvPicPr>
        <p:blipFill>
          <a:blip r:embed="rId13"/>
          <a:stretch/>
        </p:blipFill>
        <p:spPr>
          <a:xfrm>
            <a:off x="4186800" y="4312080"/>
            <a:ext cx="666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26" name=""/>
          <p:cNvSpPr txBox="1"/>
          <p:nvPr/>
        </p:nvSpPr>
        <p:spPr>
          <a:xfrm>
            <a:off x="4933800" y="402444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8904"/>
                </a:solidFill>
                <a:effectLst/>
                <a:uFillTx/>
                <a:latin typeface="WenQuanYiZenHei"/>
                <a:ea typeface="WenQuanYiZenHei"/>
              </a:rPr>
              <a:t>存储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27" name="" descr=""/>
          <p:cNvPicPr/>
          <p:nvPr/>
        </p:nvPicPr>
        <p:blipFill>
          <a:blip r:embed="rId14"/>
          <a:stretch/>
        </p:blipFill>
        <p:spPr>
          <a:xfrm>
            <a:off x="4186800" y="4579560"/>
            <a:ext cx="666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28" name=""/>
          <p:cNvSpPr txBox="1"/>
          <p:nvPr/>
        </p:nvSpPr>
        <p:spPr>
          <a:xfrm>
            <a:off x="4323240" y="4291920"/>
            <a:ext cx="1878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解决实体冲突、属性冗余等问题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9" name=""/>
          <p:cNvSpPr txBox="1"/>
          <p:nvPr/>
        </p:nvSpPr>
        <p:spPr>
          <a:xfrm>
            <a:off x="4323240" y="4559400"/>
            <a:ext cx="26830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采用图数据库存储，结合向量数据库支持语义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0" name=""/>
          <p:cNvSpPr txBox="1"/>
          <p:nvPr/>
        </p:nvSpPr>
        <p:spPr>
          <a:xfrm>
            <a:off x="4323240" y="475992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检索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31" name="" descr=""/>
          <p:cNvPicPr/>
          <p:nvPr/>
        </p:nvPicPr>
        <p:blipFill>
          <a:blip r:embed="rId15"/>
          <a:stretch/>
        </p:blipFill>
        <p:spPr>
          <a:xfrm>
            <a:off x="7211880" y="4312080"/>
            <a:ext cx="666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32" name=""/>
          <p:cNvSpPr txBox="1"/>
          <p:nvPr/>
        </p:nvSpPr>
        <p:spPr>
          <a:xfrm>
            <a:off x="7209000" y="4024440"/>
            <a:ext cx="8053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8904"/>
                </a:solidFill>
                <a:effectLst/>
                <a:uFillTx/>
                <a:latin typeface="WenQuanYiZenHei"/>
                <a:ea typeface="WenQuanYiZenHei"/>
              </a:rPr>
              <a:t>时序图谱构建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33" name="" descr=""/>
          <p:cNvPicPr/>
          <p:nvPr/>
        </p:nvPicPr>
        <p:blipFill>
          <a:blip r:embed="rId16"/>
          <a:stretch/>
        </p:blipFill>
        <p:spPr>
          <a:xfrm>
            <a:off x="7211880" y="4579560"/>
            <a:ext cx="666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34" name=""/>
          <p:cNvSpPr txBox="1"/>
          <p:nvPr/>
        </p:nvSpPr>
        <p:spPr>
          <a:xfrm>
            <a:off x="7342560" y="4291920"/>
            <a:ext cx="2012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引入时间维度，构建时序知识图谱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35" name="" descr=""/>
          <p:cNvPicPr/>
          <p:nvPr/>
        </p:nvPicPr>
        <p:blipFill>
          <a:blip r:embed="rId17"/>
          <a:stretch/>
        </p:blipFill>
        <p:spPr>
          <a:xfrm>
            <a:off x="5365080" y="5147640"/>
            <a:ext cx="1620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36" name=""/>
          <p:cNvSpPr/>
          <p:nvPr/>
        </p:nvSpPr>
        <p:spPr>
          <a:xfrm>
            <a:off x="5331240" y="5331240"/>
            <a:ext cx="84240" cy="67320"/>
          </a:xfrm>
          <a:custGeom>
            <a:avLst/>
            <a:gdLst/>
            <a:ahLst/>
            <a:rect l="0" t="0" r="r" b="b"/>
            <a:pathLst>
              <a:path w="234" h="187">
                <a:moveTo>
                  <a:pt x="0" y="0"/>
                </a:moveTo>
                <a:lnTo>
                  <a:pt x="116" y="187"/>
                </a:lnTo>
                <a:lnTo>
                  <a:pt x="234" y="0"/>
                </a:lnTo>
                <a:lnTo>
                  <a:pt x="0" y="0"/>
                </a:lnTo>
                <a:close/>
              </a:path>
            </a:pathLst>
          </a:custGeom>
          <a:solidFill>
            <a:srgbClr val="3b82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37" name=""/>
          <p:cNvSpPr/>
          <p:nvPr/>
        </p:nvSpPr>
        <p:spPr>
          <a:xfrm>
            <a:off x="417600" y="5682240"/>
            <a:ext cx="9878040" cy="334800"/>
          </a:xfrm>
          <a:custGeom>
            <a:avLst/>
            <a:gdLst/>
            <a:ahLst/>
            <a:rect l="0" t="0" r="r" b="b"/>
            <a:pathLst>
              <a:path w="27439" h="930">
                <a:moveTo>
                  <a:pt x="0" y="930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5" y="138"/>
                  <a:pt x="7" y="126"/>
                  <a:pt x="11" y="115"/>
                </a:cubicBezTo>
                <a:cubicBezTo>
                  <a:pt x="14" y="104"/>
                  <a:pt x="19" y="93"/>
                  <a:pt x="24" y="83"/>
                </a:cubicBezTo>
                <a:cubicBezTo>
                  <a:pt x="29" y="73"/>
                  <a:pt x="34" y="63"/>
                  <a:pt x="41" y="55"/>
                </a:cubicBezTo>
                <a:cubicBezTo>
                  <a:pt x="47" y="46"/>
                  <a:pt x="54" y="38"/>
                  <a:pt x="62" y="32"/>
                </a:cubicBezTo>
                <a:cubicBezTo>
                  <a:pt x="70" y="25"/>
                  <a:pt x="78" y="19"/>
                  <a:pt x="86" y="15"/>
                </a:cubicBezTo>
                <a:cubicBezTo>
                  <a:pt x="95" y="10"/>
                  <a:pt x="103" y="6"/>
                  <a:pt x="112" y="4"/>
                </a:cubicBezTo>
                <a:cubicBezTo>
                  <a:pt x="121" y="2"/>
                  <a:pt x="130" y="0"/>
                  <a:pt x="139" y="0"/>
                </a:cubicBezTo>
                <a:lnTo>
                  <a:pt x="27253" y="0"/>
                </a:lnTo>
                <a:cubicBezTo>
                  <a:pt x="27265" y="0"/>
                  <a:pt x="27278" y="2"/>
                  <a:pt x="27290" y="4"/>
                </a:cubicBezTo>
                <a:cubicBezTo>
                  <a:pt x="27301" y="6"/>
                  <a:pt x="27313" y="10"/>
                  <a:pt x="27324" y="15"/>
                </a:cubicBezTo>
                <a:cubicBezTo>
                  <a:pt x="27336" y="19"/>
                  <a:pt x="27346" y="25"/>
                  <a:pt x="27356" y="32"/>
                </a:cubicBezTo>
                <a:cubicBezTo>
                  <a:pt x="27367" y="38"/>
                  <a:pt x="27376" y="46"/>
                  <a:pt x="27385" y="55"/>
                </a:cubicBezTo>
                <a:cubicBezTo>
                  <a:pt x="27393" y="63"/>
                  <a:pt x="27401" y="73"/>
                  <a:pt x="27408" y="83"/>
                </a:cubicBezTo>
                <a:cubicBezTo>
                  <a:pt x="27414" y="93"/>
                  <a:pt x="27420" y="104"/>
                  <a:pt x="27425" y="115"/>
                </a:cubicBezTo>
                <a:cubicBezTo>
                  <a:pt x="27430" y="126"/>
                  <a:pt x="27433" y="138"/>
                  <a:pt x="27435" y="150"/>
                </a:cubicBezTo>
                <a:cubicBezTo>
                  <a:pt x="27438" y="162"/>
                  <a:pt x="27439" y="174"/>
                  <a:pt x="27439" y="186"/>
                </a:cubicBezTo>
                <a:lnTo>
                  <a:pt x="27439" y="930"/>
                </a:lnTo>
                <a:lnTo>
                  <a:pt x="0" y="930"/>
                </a:lnTo>
                <a:close/>
              </a:path>
            </a:pathLst>
          </a:custGeom>
          <a:solidFill>
            <a:srgbClr val="1e40af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38" name=""/>
          <p:cNvSpPr/>
          <p:nvPr/>
        </p:nvSpPr>
        <p:spPr>
          <a:xfrm>
            <a:off x="401040" y="5682240"/>
            <a:ext cx="66960" cy="1671840"/>
          </a:xfrm>
          <a:custGeom>
            <a:avLst/>
            <a:gdLst/>
            <a:ahLst/>
            <a:rect l="0" t="0" r="r" b="b"/>
            <a:pathLst>
              <a:path w="186" h="4644">
                <a:moveTo>
                  <a:pt x="0" y="0"/>
                </a:moveTo>
                <a:lnTo>
                  <a:pt x="186" y="0"/>
                </a:lnTo>
                <a:lnTo>
                  <a:pt x="186" y="4644"/>
                </a:lnTo>
                <a:lnTo>
                  <a:pt x="0" y="4644"/>
                </a:lnTo>
                <a:lnTo>
                  <a:pt x="0" y="0"/>
                </a:lnTo>
                <a:close/>
              </a:path>
            </a:pathLst>
          </a:custGeom>
          <a:solidFill>
            <a:srgbClr val="60a5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9" name=""/>
          <p:cNvSpPr/>
          <p:nvPr/>
        </p:nvSpPr>
        <p:spPr>
          <a:xfrm>
            <a:off x="646560" y="5882760"/>
            <a:ext cx="378360" cy="134280"/>
          </a:xfrm>
          <a:custGeom>
            <a:avLst/>
            <a:gdLst/>
            <a:ahLst/>
            <a:rect l="0" t="0" r="r" b="b"/>
            <a:pathLst>
              <a:path w="1051" h="373">
                <a:moveTo>
                  <a:pt x="0" y="373"/>
                </a:moveTo>
                <a:cubicBezTo>
                  <a:pt x="3" y="364"/>
                  <a:pt x="6" y="354"/>
                  <a:pt x="10" y="345"/>
                </a:cubicBezTo>
                <a:cubicBezTo>
                  <a:pt x="24" y="312"/>
                  <a:pt x="41" y="280"/>
                  <a:pt x="62" y="249"/>
                </a:cubicBezTo>
                <a:cubicBezTo>
                  <a:pt x="82" y="219"/>
                  <a:pt x="105" y="191"/>
                  <a:pt x="131" y="164"/>
                </a:cubicBezTo>
                <a:cubicBezTo>
                  <a:pt x="157" y="138"/>
                  <a:pt x="185" y="115"/>
                  <a:pt x="215" y="94"/>
                </a:cubicBezTo>
                <a:cubicBezTo>
                  <a:pt x="246" y="74"/>
                  <a:pt x="278" y="57"/>
                  <a:pt x="312" y="43"/>
                </a:cubicBezTo>
                <a:cubicBezTo>
                  <a:pt x="345" y="29"/>
                  <a:pt x="380" y="18"/>
                  <a:pt x="416" y="11"/>
                </a:cubicBezTo>
                <a:cubicBezTo>
                  <a:pt x="452" y="4"/>
                  <a:pt x="488" y="0"/>
                  <a:pt x="525" y="0"/>
                </a:cubicBezTo>
                <a:cubicBezTo>
                  <a:pt x="561" y="0"/>
                  <a:pt x="598" y="4"/>
                  <a:pt x="633" y="11"/>
                </a:cubicBezTo>
                <a:cubicBezTo>
                  <a:pt x="669" y="18"/>
                  <a:pt x="704" y="29"/>
                  <a:pt x="738" y="43"/>
                </a:cubicBezTo>
                <a:cubicBezTo>
                  <a:pt x="772" y="57"/>
                  <a:pt x="804" y="74"/>
                  <a:pt x="835" y="94"/>
                </a:cubicBezTo>
                <a:cubicBezTo>
                  <a:pt x="866" y="115"/>
                  <a:pt x="894" y="138"/>
                  <a:pt x="920" y="164"/>
                </a:cubicBezTo>
                <a:cubicBezTo>
                  <a:pt x="946" y="191"/>
                  <a:pt x="969" y="219"/>
                  <a:pt x="989" y="249"/>
                </a:cubicBezTo>
                <a:cubicBezTo>
                  <a:pt x="1009" y="280"/>
                  <a:pt x="1027" y="312"/>
                  <a:pt x="1041" y="345"/>
                </a:cubicBezTo>
                <a:cubicBezTo>
                  <a:pt x="1044" y="354"/>
                  <a:pt x="1048" y="364"/>
                  <a:pt x="1051" y="373"/>
                </a:cubicBezTo>
                <a:lnTo>
                  <a:pt x="0" y="373"/>
                </a:ln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140" name="" descr=""/>
          <p:cNvPicPr/>
          <p:nvPr/>
        </p:nvPicPr>
        <p:blipFill>
          <a:blip r:embed="rId18"/>
          <a:stretch/>
        </p:blipFill>
        <p:spPr>
          <a:xfrm>
            <a:off x="735480" y="598356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41" name=""/>
          <p:cNvSpPr txBox="1"/>
          <p:nvPr/>
        </p:nvSpPr>
        <p:spPr>
          <a:xfrm>
            <a:off x="7342560" y="4559400"/>
            <a:ext cx="1476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捕捉知识的动态演化特征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2" name=""/>
          <p:cNvSpPr txBox="1"/>
          <p:nvPr/>
        </p:nvSpPr>
        <p:spPr>
          <a:xfrm>
            <a:off x="1170000" y="5957280"/>
            <a:ext cx="60408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认知层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3" name=""/>
          <p:cNvSpPr txBox="1"/>
          <p:nvPr/>
        </p:nvSpPr>
        <p:spPr>
          <a:xfrm>
            <a:off x="1972080" y="5964480"/>
            <a:ext cx="2311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44" name="" descr=""/>
          <p:cNvPicPr/>
          <p:nvPr/>
        </p:nvPicPr>
        <p:blipFill>
          <a:blip r:embed="rId19"/>
          <a:stretch/>
        </p:blipFill>
        <p:spPr>
          <a:xfrm>
            <a:off x="8239680" y="5674320"/>
            <a:ext cx="914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45" name=""/>
          <p:cNvSpPr txBox="1"/>
          <p:nvPr/>
        </p:nvSpPr>
        <p:spPr>
          <a:xfrm>
            <a:off x="2202120" y="5957280"/>
            <a:ext cx="181116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可理解性与内容优化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6" name=""/>
          <p:cNvSpPr txBox="1"/>
          <p:nvPr/>
        </p:nvSpPr>
        <p:spPr>
          <a:xfrm>
            <a:off x="8400600" y="5666040"/>
            <a:ext cx="5295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AIreadsU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7" name=""/>
          <p:cNvSpPr txBox="1"/>
          <p:nvPr/>
        </p:nvSpPr>
        <p:spPr>
          <a:xfrm>
            <a:off x="8925120" y="566172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商业计划书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8" name=""/>
          <p:cNvSpPr txBox="1"/>
          <p:nvPr/>
        </p:nvSpPr>
        <p:spPr>
          <a:xfrm>
            <a:off x="9510120" y="5666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 | 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9" name=""/>
          <p:cNvSpPr txBox="1"/>
          <p:nvPr/>
        </p:nvSpPr>
        <p:spPr>
          <a:xfrm>
            <a:off x="962388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第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0" name=""/>
          <p:cNvSpPr txBox="1"/>
          <p:nvPr/>
        </p:nvSpPr>
        <p:spPr>
          <a:xfrm>
            <a:off x="9740880" y="5666040"/>
            <a:ext cx="150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11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1" name=""/>
          <p:cNvSpPr txBox="1"/>
          <p:nvPr/>
        </p:nvSpPr>
        <p:spPr>
          <a:xfrm>
            <a:off x="988992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页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2" name=""/>
          <p:cNvSpPr txBox="1"/>
          <p:nvPr/>
        </p:nvSpPr>
        <p:spPr>
          <a:xfrm>
            <a:off x="10006920" y="5666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/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3" name=""/>
          <p:cNvSpPr txBox="1"/>
          <p:nvPr/>
        </p:nvSpPr>
        <p:spPr>
          <a:xfrm>
            <a:off x="1004616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共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4" name=""/>
          <p:cNvSpPr txBox="1"/>
          <p:nvPr/>
        </p:nvSpPr>
        <p:spPr>
          <a:xfrm>
            <a:off x="10163160" y="5666040"/>
            <a:ext cx="150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18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5" name=""/>
          <p:cNvSpPr txBox="1"/>
          <p:nvPr/>
        </p:nvSpPr>
        <p:spPr>
          <a:xfrm>
            <a:off x="1031220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页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6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57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58" name="" descr=""/>
          <p:cNvPicPr/>
          <p:nvPr/>
        </p:nvPicPr>
        <p:blipFill>
          <a:blip r:embed="rId3"/>
          <a:stretch/>
        </p:blipFill>
        <p:spPr>
          <a:xfrm>
            <a:off x="267480" y="73548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59" name=""/>
          <p:cNvSpPr/>
          <p:nvPr/>
        </p:nvSpPr>
        <p:spPr>
          <a:xfrm>
            <a:off x="417600" y="5849640"/>
            <a:ext cx="9878040" cy="167400"/>
          </a:xfrm>
          <a:custGeom>
            <a:avLst/>
            <a:gdLst/>
            <a:ahLst/>
            <a:rect l="0" t="0" r="r" b="b"/>
            <a:pathLst>
              <a:path w="27439" h="465">
                <a:moveTo>
                  <a:pt x="0" y="465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5" y="137"/>
                  <a:pt x="7" y="126"/>
                  <a:pt x="11" y="114"/>
                </a:cubicBezTo>
                <a:cubicBezTo>
                  <a:pt x="14" y="103"/>
                  <a:pt x="19" y="92"/>
                  <a:pt x="24" y="82"/>
                </a:cubicBezTo>
                <a:cubicBezTo>
                  <a:pt x="29" y="72"/>
                  <a:pt x="34" y="63"/>
                  <a:pt x="41" y="54"/>
                </a:cubicBezTo>
                <a:cubicBezTo>
                  <a:pt x="47" y="45"/>
                  <a:pt x="54" y="38"/>
                  <a:pt x="62" y="31"/>
                </a:cubicBezTo>
                <a:cubicBezTo>
                  <a:pt x="70" y="24"/>
                  <a:pt x="78" y="18"/>
                  <a:pt x="86" y="14"/>
                </a:cubicBezTo>
                <a:cubicBezTo>
                  <a:pt x="95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27253" y="0"/>
                </a:lnTo>
                <a:cubicBezTo>
                  <a:pt x="27265" y="0"/>
                  <a:pt x="27278" y="1"/>
                  <a:pt x="27290" y="3"/>
                </a:cubicBezTo>
                <a:cubicBezTo>
                  <a:pt x="27301" y="6"/>
                  <a:pt x="27313" y="9"/>
                  <a:pt x="27324" y="14"/>
                </a:cubicBezTo>
                <a:cubicBezTo>
                  <a:pt x="27336" y="18"/>
                  <a:pt x="27346" y="24"/>
                  <a:pt x="27356" y="31"/>
                </a:cubicBezTo>
                <a:cubicBezTo>
                  <a:pt x="27367" y="38"/>
                  <a:pt x="27376" y="45"/>
                  <a:pt x="27385" y="54"/>
                </a:cubicBezTo>
                <a:cubicBezTo>
                  <a:pt x="27393" y="63"/>
                  <a:pt x="27401" y="72"/>
                  <a:pt x="27408" y="82"/>
                </a:cubicBezTo>
                <a:cubicBezTo>
                  <a:pt x="27414" y="92"/>
                  <a:pt x="27420" y="103"/>
                  <a:pt x="27425" y="114"/>
                </a:cubicBezTo>
                <a:cubicBezTo>
                  <a:pt x="27430" y="126"/>
                  <a:pt x="27433" y="137"/>
                  <a:pt x="27435" y="149"/>
                </a:cubicBezTo>
                <a:cubicBezTo>
                  <a:pt x="27438" y="161"/>
                  <a:pt x="27439" y="173"/>
                  <a:pt x="27439" y="185"/>
                </a:cubicBezTo>
                <a:lnTo>
                  <a:pt x="27439" y="465"/>
                </a:lnTo>
                <a:lnTo>
                  <a:pt x="0" y="465"/>
                </a:lnTo>
                <a:close/>
              </a:path>
            </a:pathLst>
          </a:custGeom>
          <a:solidFill>
            <a:srgbClr val="1e3a8a">
              <a:alpha val="6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60" name=""/>
          <p:cNvSpPr/>
          <p:nvPr/>
        </p:nvSpPr>
        <p:spPr>
          <a:xfrm>
            <a:off x="401040" y="5849640"/>
            <a:ext cx="66960" cy="1303920"/>
          </a:xfrm>
          <a:custGeom>
            <a:avLst/>
            <a:gdLst/>
            <a:ahLst/>
            <a:rect l="0" t="0" r="r" b="b"/>
            <a:pathLst>
              <a:path w="186" h="3622">
                <a:moveTo>
                  <a:pt x="0" y="0"/>
                </a:moveTo>
                <a:lnTo>
                  <a:pt x="186" y="0"/>
                </a:lnTo>
                <a:lnTo>
                  <a:pt x="186" y="3622"/>
                </a:lnTo>
                <a:lnTo>
                  <a:pt x="0" y="3622"/>
                </a:lnTo>
                <a:lnTo>
                  <a:pt x="0" y="0"/>
                </a:lnTo>
                <a:close/>
              </a:path>
            </a:pathLst>
          </a:custGeom>
          <a:solidFill>
            <a:srgbClr val="e5e7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1" name=""/>
          <p:cNvSpPr/>
          <p:nvPr/>
        </p:nvSpPr>
        <p:spPr>
          <a:xfrm>
            <a:off x="417600" y="935640"/>
            <a:ext cx="4830480" cy="2139840"/>
          </a:xfrm>
          <a:custGeom>
            <a:avLst/>
            <a:gdLst/>
            <a:ahLst/>
            <a:rect l="0" t="0" r="r" b="b"/>
            <a:pathLst>
              <a:path w="13418" h="5944">
                <a:moveTo>
                  <a:pt x="0" y="5758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5" y="138"/>
                  <a:pt x="7" y="126"/>
                  <a:pt x="11" y="115"/>
                </a:cubicBezTo>
                <a:cubicBezTo>
                  <a:pt x="14" y="104"/>
                  <a:pt x="19" y="93"/>
                  <a:pt x="24" y="83"/>
                </a:cubicBezTo>
                <a:cubicBezTo>
                  <a:pt x="29" y="73"/>
                  <a:pt x="34" y="63"/>
                  <a:pt x="41" y="55"/>
                </a:cubicBezTo>
                <a:cubicBezTo>
                  <a:pt x="47" y="46"/>
                  <a:pt x="54" y="38"/>
                  <a:pt x="62" y="32"/>
                </a:cubicBezTo>
                <a:cubicBezTo>
                  <a:pt x="70" y="25"/>
                  <a:pt x="78" y="19"/>
                  <a:pt x="86" y="14"/>
                </a:cubicBezTo>
                <a:cubicBezTo>
                  <a:pt x="95" y="10"/>
                  <a:pt x="103" y="6"/>
                  <a:pt x="112" y="4"/>
                </a:cubicBezTo>
                <a:cubicBezTo>
                  <a:pt x="121" y="2"/>
                  <a:pt x="130" y="0"/>
                  <a:pt x="139" y="0"/>
                </a:cubicBezTo>
                <a:lnTo>
                  <a:pt x="13233" y="0"/>
                </a:lnTo>
                <a:cubicBezTo>
                  <a:pt x="13245" y="0"/>
                  <a:pt x="13257" y="2"/>
                  <a:pt x="13269" y="4"/>
                </a:cubicBezTo>
                <a:cubicBezTo>
                  <a:pt x="13281" y="6"/>
                  <a:pt x="13292" y="10"/>
                  <a:pt x="13304" y="14"/>
                </a:cubicBezTo>
                <a:cubicBezTo>
                  <a:pt x="13315" y="19"/>
                  <a:pt x="13326" y="25"/>
                  <a:pt x="13336" y="32"/>
                </a:cubicBezTo>
                <a:cubicBezTo>
                  <a:pt x="13346" y="38"/>
                  <a:pt x="13355" y="46"/>
                  <a:pt x="13364" y="55"/>
                </a:cubicBezTo>
                <a:cubicBezTo>
                  <a:pt x="13373" y="63"/>
                  <a:pt x="13380" y="73"/>
                  <a:pt x="13387" y="83"/>
                </a:cubicBezTo>
                <a:cubicBezTo>
                  <a:pt x="13394" y="93"/>
                  <a:pt x="13399" y="104"/>
                  <a:pt x="13404" y="115"/>
                </a:cubicBezTo>
                <a:cubicBezTo>
                  <a:pt x="13409" y="126"/>
                  <a:pt x="13412" y="138"/>
                  <a:pt x="13415" y="150"/>
                </a:cubicBezTo>
                <a:cubicBezTo>
                  <a:pt x="13417" y="162"/>
                  <a:pt x="13418" y="174"/>
                  <a:pt x="13418" y="186"/>
                </a:cubicBezTo>
                <a:lnTo>
                  <a:pt x="13418" y="5758"/>
                </a:lnTo>
                <a:cubicBezTo>
                  <a:pt x="13418" y="5770"/>
                  <a:pt x="13417" y="5782"/>
                  <a:pt x="13415" y="5794"/>
                </a:cubicBezTo>
                <a:cubicBezTo>
                  <a:pt x="13412" y="5806"/>
                  <a:pt x="13409" y="5818"/>
                  <a:pt x="13404" y="5829"/>
                </a:cubicBezTo>
                <a:cubicBezTo>
                  <a:pt x="13399" y="5841"/>
                  <a:pt x="13394" y="5851"/>
                  <a:pt x="13387" y="5861"/>
                </a:cubicBezTo>
                <a:cubicBezTo>
                  <a:pt x="13380" y="5872"/>
                  <a:pt x="13373" y="5881"/>
                  <a:pt x="13364" y="5890"/>
                </a:cubicBezTo>
                <a:cubicBezTo>
                  <a:pt x="13355" y="5898"/>
                  <a:pt x="13346" y="5906"/>
                  <a:pt x="13336" y="5913"/>
                </a:cubicBezTo>
                <a:cubicBezTo>
                  <a:pt x="13326" y="5919"/>
                  <a:pt x="13315" y="5925"/>
                  <a:pt x="13304" y="5930"/>
                </a:cubicBezTo>
                <a:cubicBezTo>
                  <a:pt x="13292" y="5934"/>
                  <a:pt x="13281" y="5938"/>
                  <a:pt x="13269" y="5940"/>
                </a:cubicBezTo>
                <a:cubicBezTo>
                  <a:pt x="13257" y="5943"/>
                  <a:pt x="13245" y="5944"/>
                  <a:pt x="13233" y="5944"/>
                </a:cubicBezTo>
                <a:lnTo>
                  <a:pt x="139" y="5944"/>
                </a:lnTo>
                <a:cubicBezTo>
                  <a:pt x="130" y="5944"/>
                  <a:pt x="121" y="5943"/>
                  <a:pt x="112" y="5940"/>
                </a:cubicBezTo>
                <a:cubicBezTo>
                  <a:pt x="103" y="5938"/>
                  <a:pt x="95" y="5934"/>
                  <a:pt x="86" y="5930"/>
                </a:cubicBezTo>
                <a:cubicBezTo>
                  <a:pt x="78" y="5925"/>
                  <a:pt x="70" y="5919"/>
                  <a:pt x="62" y="5913"/>
                </a:cubicBezTo>
                <a:cubicBezTo>
                  <a:pt x="54" y="5906"/>
                  <a:pt x="47" y="5898"/>
                  <a:pt x="41" y="5890"/>
                </a:cubicBezTo>
                <a:cubicBezTo>
                  <a:pt x="34" y="5881"/>
                  <a:pt x="29" y="5872"/>
                  <a:pt x="24" y="5861"/>
                </a:cubicBezTo>
                <a:cubicBezTo>
                  <a:pt x="19" y="5851"/>
                  <a:pt x="14" y="5841"/>
                  <a:pt x="11" y="5829"/>
                </a:cubicBezTo>
                <a:cubicBezTo>
                  <a:pt x="7" y="5818"/>
                  <a:pt x="5" y="5806"/>
                  <a:pt x="3" y="5794"/>
                </a:cubicBezTo>
                <a:cubicBezTo>
                  <a:pt x="1" y="5782"/>
                  <a:pt x="0" y="5770"/>
                  <a:pt x="0" y="5758"/>
                </a:cubicBezTo>
                <a:close/>
              </a:path>
            </a:pathLst>
          </a:custGeom>
          <a:solidFill>
            <a:srgbClr val="1e40af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62" name=""/>
          <p:cNvSpPr/>
          <p:nvPr/>
        </p:nvSpPr>
        <p:spPr>
          <a:xfrm>
            <a:off x="401040" y="935640"/>
            <a:ext cx="66960" cy="2139840"/>
          </a:xfrm>
          <a:custGeom>
            <a:avLst/>
            <a:gdLst/>
            <a:ahLst/>
            <a:rect l="0" t="0" r="r" b="b"/>
            <a:pathLst>
              <a:path w="186" h="5944">
                <a:moveTo>
                  <a:pt x="0" y="0"/>
                </a:moveTo>
                <a:lnTo>
                  <a:pt x="186" y="0"/>
                </a:lnTo>
                <a:lnTo>
                  <a:pt x="186" y="5944"/>
                </a:lnTo>
                <a:lnTo>
                  <a:pt x="0" y="5944"/>
                </a:lnTo>
                <a:lnTo>
                  <a:pt x="0" y="0"/>
                </a:ln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3" name=""/>
          <p:cNvSpPr/>
          <p:nvPr/>
        </p:nvSpPr>
        <p:spPr>
          <a:xfrm>
            <a:off x="635040" y="1136160"/>
            <a:ext cx="401400" cy="401760"/>
          </a:xfrm>
          <a:custGeom>
            <a:avLst/>
            <a:gdLst/>
            <a:ahLst/>
            <a:rect l="0" t="0" r="r" b="b"/>
            <a:pathLst>
              <a:path w="1115" h="1116">
                <a:moveTo>
                  <a:pt x="1115" y="558"/>
                </a:moveTo>
                <a:cubicBezTo>
                  <a:pt x="1115" y="594"/>
                  <a:pt x="1111" y="630"/>
                  <a:pt x="1104" y="666"/>
                </a:cubicBezTo>
                <a:cubicBezTo>
                  <a:pt x="1097" y="702"/>
                  <a:pt x="1087" y="737"/>
                  <a:pt x="1073" y="772"/>
                </a:cubicBezTo>
                <a:cubicBezTo>
                  <a:pt x="1059" y="806"/>
                  <a:pt x="1041" y="838"/>
                  <a:pt x="1020" y="868"/>
                </a:cubicBezTo>
                <a:cubicBezTo>
                  <a:pt x="1000" y="899"/>
                  <a:pt x="977" y="927"/>
                  <a:pt x="951" y="953"/>
                </a:cubicBezTo>
                <a:cubicBezTo>
                  <a:pt x="925" y="978"/>
                  <a:pt x="897" y="1001"/>
                  <a:pt x="866" y="1022"/>
                </a:cubicBezTo>
                <a:cubicBezTo>
                  <a:pt x="836" y="1042"/>
                  <a:pt x="804" y="1059"/>
                  <a:pt x="770" y="1073"/>
                </a:cubicBezTo>
                <a:cubicBezTo>
                  <a:pt x="736" y="1087"/>
                  <a:pt x="701" y="1098"/>
                  <a:pt x="665" y="1105"/>
                </a:cubicBezTo>
                <a:cubicBezTo>
                  <a:pt x="630" y="1112"/>
                  <a:pt x="593" y="1116"/>
                  <a:pt x="557" y="1116"/>
                </a:cubicBezTo>
                <a:cubicBezTo>
                  <a:pt x="520" y="1116"/>
                  <a:pt x="484" y="1112"/>
                  <a:pt x="448" y="1105"/>
                </a:cubicBezTo>
                <a:cubicBezTo>
                  <a:pt x="412" y="1098"/>
                  <a:pt x="377" y="1087"/>
                  <a:pt x="344" y="1073"/>
                </a:cubicBezTo>
                <a:cubicBezTo>
                  <a:pt x="310" y="1059"/>
                  <a:pt x="278" y="1042"/>
                  <a:pt x="247" y="1022"/>
                </a:cubicBezTo>
                <a:cubicBezTo>
                  <a:pt x="217" y="1001"/>
                  <a:pt x="189" y="978"/>
                  <a:pt x="163" y="953"/>
                </a:cubicBezTo>
                <a:cubicBezTo>
                  <a:pt x="137" y="927"/>
                  <a:pt x="114" y="899"/>
                  <a:pt x="94" y="868"/>
                </a:cubicBezTo>
                <a:cubicBezTo>
                  <a:pt x="73" y="838"/>
                  <a:pt x="56" y="806"/>
                  <a:pt x="42" y="772"/>
                </a:cubicBezTo>
                <a:cubicBezTo>
                  <a:pt x="28" y="737"/>
                  <a:pt x="18" y="702"/>
                  <a:pt x="10" y="666"/>
                </a:cubicBezTo>
                <a:cubicBezTo>
                  <a:pt x="3" y="630"/>
                  <a:pt x="0" y="594"/>
                  <a:pt x="0" y="558"/>
                </a:cubicBezTo>
                <a:cubicBezTo>
                  <a:pt x="0" y="521"/>
                  <a:pt x="3" y="485"/>
                  <a:pt x="10" y="449"/>
                </a:cubicBezTo>
                <a:cubicBezTo>
                  <a:pt x="18" y="413"/>
                  <a:pt x="28" y="378"/>
                  <a:pt x="42" y="344"/>
                </a:cubicBezTo>
                <a:cubicBezTo>
                  <a:pt x="56" y="311"/>
                  <a:pt x="73" y="278"/>
                  <a:pt x="94" y="248"/>
                </a:cubicBezTo>
                <a:cubicBezTo>
                  <a:pt x="114" y="218"/>
                  <a:pt x="137" y="190"/>
                  <a:pt x="163" y="164"/>
                </a:cubicBezTo>
                <a:cubicBezTo>
                  <a:pt x="189" y="138"/>
                  <a:pt x="217" y="115"/>
                  <a:pt x="247" y="94"/>
                </a:cubicBezTo>
                <a:cubicBezTo>
                  <a:pt x="278" y="74"/>
                  <a:pt x="310" y="57"/>
                  <a:pt x="344" y="43"/>
                </a:cubicBezTo>
                <a:cubicBezTo>
                  <a:pt x="377" y="29"/>
                  <a:pt x="412" y="18"/>
                  <a:pt x="448" y="11"/>
                </a:cubicBezTo>
                <a:cubicBezTo>
                  <a:pt x="484" y="4"/>
                  <a:pt x="520" y="0"/>
                  <a:pt x="557" y="0"/>
                </a:cubicBezTo>
                <a:cubicBezTo>
                  <a:pt x="593" y="0"/>
                  <a:pt x="630" y="4"/>
                  <a:pt x="665" y="11"/>
                </a:cubicBezTo>
                <a:cubicBezTo>
                  <a:pt x="701" y="18"/>
                  <a:pt x="736" y="29"/>
                  <a:pt x="770" y="43"/>
                </a:cubicBezTo>
                <a:cubicBezTo>
                  <a:pt x="804" y="57"/>
                  <a:pt x="836" y="74"/>
                  <a:pt x="866" y="94"/>
                </a:cubicBezTo>
                <a:cubicBezTo>
                  <a:pt x="897" y="115"/>
                  <a:pt x="925" y="138"/>
                  <a:pt x="951" y="164"/>
                </a:cubicBezTo>
                <a:cubicBezTo>
                  <a:pt x="977" y="190"/>
                  <a:pt x="1000" y="218"/>
                  <a:pt x="1020" y="248"/>
                </a:cubicBezTo>
                <a:cubicBezTo>
                  <a:pt x="1041" y="278"/>
                  <a:pt x="1059" y="311"/>
                  <a:pt x="1073" y="344"/>
                </a:cubicBezTo>
                <a:cubicBezTo>
                  <a:pt x="1087" y="378"/>
                  <a:pt x="1097" y="413"/>
                  <a:pt x="1104" y="449"/>
                </a:cubicBezTo>
                <a:cubicBezTo>
                  <a:pt x="1111" y="485"/>
                  <a:pt x="1115" y="521"/>
                  <a:pt x="1115" y="558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164" name="" descr=""/>
          <p:cNvPicPr/>
          <p:nvPr/>
        </p:nvPicPr>
        <p:blipFill>
          <a:blip r:embed="rId4"/>
          <a:stretch/>
        </p:blipFill>
        <p:spPr>
          <a:xfrm>
            <a:off x="752040" y="125352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65" name=""/>
          <p:cNvSpPr txBox="1"/>
          <p:nvPr/>
        </p:nvSpPr>
        <p:spPr>
          <a:xfrm>
            <a:off x="267480" y="245160"/>
            <a:ext cx="270288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37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应用场景与</a:t>
            </a:r>
            <a:r>
              <a:rPr b="0" lang="zh-CN" sz="237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商业价值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6" name=""/>
          <p:cNvSpPr txBox="1"/>
          <p:nvPr/>
        </p:nvSpPr>
        <p:spPr>
          <a:xfrm>
            <a:off x="1170000" y="1150920"/>
            <a:ext cx="184464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企业智能搜索与问答系统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7" name=""/>
          <p:cNvSpPr txBox="1"/>
          <p:nvPr/>
        </p:nvSpPr>
        <p:spPr>
          <a:xfrm>
            <a:off x="1170000" y="1650600"/>
            <a:ext cx="38732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构建企业内部或面向客户的智能搜索和问答机器人，基于企业知识图谱提供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8" name=""/>
          <p:cNvSpPr txBox="1"/>
          <p:nvPr/>
        </p:nvSpPr>
        <p:spPr>
          <a:xfrm>
            <a:off x="1170000" y="1817640"/>
            <a:ext cx="10569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精准、全面的答案。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9" name=""/>
          <p:cNvSpPr txBox="1"/>
          <p:nvPr/>
        </p:nvSpPr>
        <p:spPr>
          <a:xfrm>
            <a:off x="1170000" y="2076120"/>
            <a:ext cx="403200" cy="128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79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典型案例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70" name="" descr=""/>
          <p:cNvPicPr/>
          <p:nvPr/>
        </p:nvPicPr>
        <p:blipFill>
          <a:blip r:embed="rId5"/>
          <a:stretch/>
        </p:blipFill>
        <p:spPr>
          <a:xfrm>
            <a:off x="1170000" y="2273040"/>
            <a:ext cx="1000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71" name=""/>
          <p:cNvSpPr txBox="1"/>
          <p:nvPr/>
        </p:nvSpPr>
        <p:spPr>
          <a:xfrm>
            <a:off x="1571040" y="2079720"/>
            <a:ext cx="10008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: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72" name="" descr=""/>
          <p:cNvPicPr/>
          <p:nvPr/>
        </p:nvPicPr>
        <p:blipFill>
          <a:blip r:embed="rId6"/>
          <a:stretch/>
        </p:blipFill>
        <p:spPr>
          <a:xfrm>
            <a:off x="1170000" y="2440080"/>
            <a:ext cx="1000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73" name=""/>
          <p:cNvSpPr txBox="1"/>
          <p:nvPr/>
        </p:nvSpPr>
        <p:spPr>
          <a:xfrm>
            <a:off x="1337040" y="2252160"/>
            <a:ext cx="19954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员工快速查找内部规章制度、技术文档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4" name=""/>
          <p:cNvSpPr/>
          <p:nvPr/>
        </p:nvSpPr>
        <p:spPr>
          <a:xfrm>
            <a:off x="5465160" y="935640"/>
            <a:ext cx="4830480" cy="2139840"/>
          </a:xfrm>
          <a:custGeom>
            <a:avLst/>
            <a:gdLst/>
            <a:ahLst/>
            <a:rect l="0" t="0" r="r" b="b"/>
            <a:pathLst>
              <a:path w="13418" h="5944">
                <a:moveTo>
                  <a:pt x="0" y="5758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4" y="138"/>
                  <a:pt x="7" y="126"/>
                  <a:pt x="10" y="115"/>
                </a:cubicBezTo>
                <a:cubicBezTo>
                  <a:pt x="14" y="104"/>
                  <a:pt x="18" y="93"/>
                  <a:pt x="23" y="83"/>
                </a:cubicBezTo>
                <a:cubicBezTo>
                  <a:pt x="28" y="73"/>
                  <a:pt x="34" y="63"/>
                  <a:pt x="41" y="55"/>
                </a:cubicBezTo>
                <a:cubicBezTo>
                  <a:pt x="47" y="46"/>
                  <a:pt x="54" y="38"/>
                  <a:pt x="62" y="32"/>
                </a:cubicBezTo>
                <a:cubicBezTo>
                  <a:pt x="69" y="25"/>
                  <a:pt x="77" y="19"/>
                  <a:pt x="86" y="14"/>
                </a:cubicBezTo>
                <a:cubicBezTo>
                  <a:pt x="94" y="10"/>
                  <a:pt x="103" y="6"/>
                  <a:pt x="112" y="4"/>
                </a:cubicBezTo>
                <a:cubicBezTo>
                  <a:pt x="121" y="2"/>
                  <a:pt x="130" y="0"/>
                  <a:pt x="139" y="0"/>
                </a:cubicBezTo>
                <a:lnTo>
                  <a:pt x="13232" y="0"/>
                </a:lnTo>
                <a:cubicBezTo>
                  <a:pt x="13244" y="0"/>
                  <a:pt x="13257" y="2"/>
                  <a:pt x="13269" y="4"/>
                </a:cubicBezTo>
                <a:cubicBezTo>
                  <a:pt x="13280" y="6"/>
                  <a:pt x="13292" y="10"/>
                  <a:pt x="13303" y="14"/>
                </a:cubicBezTo>
                <a:cubicBezTo>
                  <a:pt x="13315" y="19"/>
                  <a:pt x="13325" y="25"/>
                  <a:pt x="13335" y="32"/>
                </a:cubicBezTo>
                <a:cubicBezTo>
                  <a:pt x="13346" y="38"/>
                  <a:pt x="13355" y="46"/>
                  <a:pt x="13364" y="55"/>
                </a:cubicBezTo>
                <a:cubicBezTo>
                  <a:pt x="13372" y="63"/>
                  <a:pt x="13380" y="73"/>
                  <a:pt x="13387" y="83"/>
                </a:cubicBezTo>
                <a:cubicBezTo>
                  <a:pt x="13393" y="93"/>
                  <a:pt x="13399" y="104"/>
                  <a:pt x="13404" y="115"/>
                </a:cubicBezTo>
                <a:cubicBezTo>
                  <a:pt x="13409" y="126"/>
                  <a:pt x="13412" y="138"/>
                  <a:pt x="13414" y="150"/>
                </a:cubicBezTo>
                <a:cubicBezTo>
                  <a:pt x="13417" y="162"/>
                  <a:pt x="13418" y="174"/>
                  <a:pt x="13418" y="186"/>
                </a:cubicBezTo>
                <a:lnTo>
                  <a:pt x="13418" y="5758"/>
                </a:lnTo>
                <a:cubicBezTo>
                  <a:pt x="13418" y="5770"/>
                  <a:pt x="13417" y="5782"/>
                  <a:pt x="13414" y="5794"/>
                </a:cubicBezTo>
                <a:cubicBezTo>
                  <a:pt x="13412" y="5806"/>
                  <a:pt x="13409" y="5818"/>
                  <a:pt x="13404" y="5829"/>
                </a:cubicBezTo>
                <a:cubicBezTo>
                  <a:pt x="13399" y="5841"/>
                  <a:pt x="13393" y="5851"/>
                  <a:pt x="13387" y="5861"/>
                </a:cubicBezTo>
                <a:cubicBezTo>
                  <a:pt x="13380" y="5872"/>
                  <a:pt x="13372" y="5881"/>
                  <a:pt x="13364" y="5890"/>
                </a:cubicBezTo>
                <a:cubicBezTo>
                  <a:pt x="13355" y="5898"/>
                  <a:pt x="13346" y="5906"/>
                  <a:pt x="13335" y="5913"/>
                </a:cubicBezTo>
                <a:cubicBezTo>
                  <a:pt x="13325" y="5919"/>
                  <a:pt x="13315" y="5925"/>
                  <a:pt x="13303" y="5930"/>
                </a:cubicBezTo>
                <a:cubicBezTo>
                  <a:pt x="13292" y="5934"/>
                  <a:pt x="13280" y="5938"/>
                  <a:pt x="13269" y="5940"/>
                </a:cubicBezTo>
                <a:cubicBezTo>
                  <a:pt x="13257" y="5943"/>
                  <a:pt x="13244" y="5944"/>
                  <a:pt x="13232" y="5944"/>
                </a:cubicBezTo>
                <a:lnTo>
                  <a:pt x="139" y="5944"/>
                </a:lnTo>
                <a:cubicBezTo>
                  <a:pt x="130" y="5944"/>
                  <a:pt x="121" y="5943"/>
                  <a:pt x="112" y="5940"/>
                </a:cubicBezTo>
                <a:cubicBezTo>
                  <a:pt x="103" y="5938"/>
                  <a:pt x="94" y="5934"/>
                  <a:pt x="86" y="5930"/>
                </a:cubicBezTo>
                <a:cubicBezTo>
                  <a:pt x="77" y="5925"/>
                  <a:pt x="69" y="5919"/>
                  <a:pt x="62" y="5913"/>
                </a:cubicBezTo>
                <a:cubicBezTo>
                  <a:pt x="54" y="5906"/>
                  <a:pt x="47" y="5898"/>
                  <a:pt x="41" y="5890"/>
                </a:cubicBezTo>
                <a:cubicBezTo>
                  <a:pt x="34" y="5881"/>
                  <a:pt x="28" y="5872"/>
                  <a:pt x="23" y="5861"/>
                </a:cubicBezTo>
                <a:cubicBezTo>
                  <a:pt x="18" y="5851"/>
                  <a:pt x="14" y="5841"/>
                  <a:pt x="10" y="5829"/>
                </a:cubicBezTo>
                <a:cubicBezTo>
                  <a:pt x="7" y="5818"/>
                  <a:pt x="4" y="5806"/>
                  <a:pt x="3" y="5794"/>
                </a:cubicBezTo>
                <a:cubicBezTo>
                  <a:pt x="1" y="5782"/>
                  <a:pt x="0" y="5770"/>
                  <a:pt x="0" y="5758"/>
                </a:cubicBezTo>
                <a:close/>
              </a:path>
            </a:pathLst>
          </a:custGeom>
          <a:solidFill>
            <a:srgbClr val="1e40af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75" name=""/>
          <p:cNvSpPr/>
          <p:nvPr/>
        </p:nvSpPr>
        <p:spPr>
          <a:xfrm>
            <a:off x="5448240" y="935640"/>
            <a:ext cx="67320" cy="2139840"/>
          </a:xfrm>
          <a:custGeom>
            <a:avLst/>
            <a:gdLst/>
            <a:ahLst/>
            <a:rect l="0" t="0" r="r" b="b"/>
            <a:pathLst>
              <a:path w="187" h="5944">
                <a:moveTo>
                  <a:pt x="0" y="0"/>
                </a:moveTo>
                <a:lnTo>
                  <a:pt x="187" y="0"/>
                </a:lnTo>
                <a:lnTo>
                  <a:pt x="187" y="5944"/>
                </a:lnTo>
                <a:lnTo>
                  <a:pt x="0" y="5944"/>
                </a:lnTo>
                <a:lnTo>
                  <a:pt x="0" y="0"/>
                </a:ln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6" name=""/>
          <p:cNvSpPr/>
          <p:nvPr/>
        </p:nvSpPr>
        <p:spPr>
          <a:xfrm>
            <a:off x="5682240" y="1136160"/>
            <a:ext cx="401760" cy="401760"/>
          </a:xfrm>
          <a:custGeom>
            <a:avLst/>
            <a:gdLst/>
            <a:ahLst/>
            <a:rect l="0" t="0" r="r" b="b"/>
            <a:pathLst>
              <a:path w="1116" h="1116">
                <a:moveTo>
                  <a:pt x="1116" y="558"/>
                </a:moveTo>
                <a:cubicBezTo>
                  <a:pt x="1116" y="594"/>
                  <a:pt x="1112" y="630"/>
                  <a:pt x="1105" y="666"/>
                </a:cubicBezTo>
                <a:cubicBezTo>
                  <a:pt x="1098" y="702"/>
                  <a:pt x="1087" y="737"/>
                  <a:pt x="1073" y="772"/>
                </a:cubicBezTo>
                <a:cubicBezTo>
                  <a:pt x="1059" y="806"/>
                  <a:pt x="1042" y="838"/>
                  <a:pt x="1022" y="868"/>
                </a:cubicBezTo>
                <a:cubicBezTo>
                  <a:pt x="1001" y="899"/>
                  <a:pt x="978" y="927"/>
                  <a:pt x="952" y="953"/>
                </a:cubicBezTo>
                <a:cubicBezTo>
                  <a:pt x="927" y="978"/>
                  <a:pt x="898" y="1001"/>
                  <a:pt x="868" y="1022"/>
                </a:cubicBezTo>
                <a:cubicBezTo>
                  <a:pt x="838" y="1042"/>
                  <a:pt x="805" y="1059"/>
                  <a:pt x="772" y="1073"/>
                </a:cubicBezTo>
                <a:cubicBezTo>
                  <a:pt x="738" y="1087"/>
                  <a:pt x="703" y="1098"/>
                  <a:pt x="667" y="1105"/>
                </a:cubicBezTo>
                <a:cubicBezTo>
                  <a:pt x="631" y="1112"/>
                  <a:pt x="595" y="1116"/>
                  <a:pt x="558" y="1116"/>
                </a:cubicBezTo>
                <a:cubicBezTo>
                  <a:pt x="522" y="1116"/>
                  <a:pt x="486" y="1112"/>
                  <a:pt x="450" y="1105"/>
                </a:cubicBezTo>
                <a:cubicBezTo>
                  <a:pt x="414" y="1098"/>
                  <a:pt x="379" y="1087"/>
                  <a:pt x="344" y="1073"/>
                </a:cubicBezTo>
                <a:cubicBezTo>
                  <a:pt x="310" y="1059"/>
                  <a:pt x="278" y="1042"/>
                  <a:pt x="248" y="1022"/>
                </a:cubicBezTo>
                <a:cubicBezTo>
                  <a:pt x="218" y="1001"/>
                  <a:pt x="189" y="978"/>
                  <a:pt x="164" y="953"/>
                </a:cubicBezTo>
                <a:cubicBezTo>
                  <a:pt x="138" y="927"/>
                  <a:pt x="115" y="899"/>
                  <a:pt x="94" y="868"/>
                </a:cubicBezTo>
                <a:cubicBezTo>
                  <a:pt x="74" y="838"/>
                  <a:pt x="57" y="806"/>
                  <a:pt x="43" y="772"/>
                </a:cubicBezTo>
                <a:cubicBezTo>
                  <a:pt x="29" y="737"/>
                  <a:pt x="18" y="702"/>
                  <a:pt x="11" y="666"/>
                </a:cubicBezTo>
                <a:cubicBezTo>
                  <a:pt x="4" y="630"/>
                  <a:pt x="0" y="594"/>
                  <a:pt x="0" y="558"/>
                </a:cubicBezTo>
                <a:cubicBezTo>
                  <a:pt x="0" y="521"/>
                  <a:pt x="4" y="485"/>
                  <a:pt x="11" y="449"/>
                </a:cubicBezTo>
                <a:cubicBezTo>
                  <a:pt x="18" y="413"/>
                  <a:pt x="29" y="378"/>
                  <a:pt x="43" y="344"/>
                </a:cubicBezTo>
                <a:cubicBezTo>
                  <a:pt x="57" y="311"/>
                  <a:pt x="74" y="278"/>
                  <a:pt x="94" y="248"/>
                </a:cubicBezTo>
                <a:cubicBezTo>
                  <a:pt x="115" y="218"/>
                  <a:pt x="138" y="190"/>
                  <a:pt x="164" y="164"/>
                </a:cubicBezTo>
                <a:cubicBezTo>
                  <a:pt x="189" y="138"/>
                  <a:pt x="218" y="115"/>
                  <a:pt x="248" y="94"/>
                </a:cubicBezTo>
                <a:cubicBezTo>
                  <a:pt x="278" y="74"/>
                  <a:pt x="310" y="57"/>
                  <a:pt x="344" y="43"/>
                </a:cubicBezTo>
                <a:cubicBezTo>
                  <a:pt x="379" y="29"/>
                  <a:pt x="414" y="18"/>
                  <a:pt x="450" y="11"/>
                </a:cubicBezTo>
                <a:cubicBezTo>
                  <a:pt x="486" y="4"/>
                  <a:pt x="522" y="0"/>
                  <a:pt x="558" y="0"/>
                </a:cubicBezTo>
                <a:cubicBezTo>
                  <a:pt x="595" y="0"/>
                  <a:pt x="631" y="4"/>
                  <a:pt x="667" y="11"/>
                </a:cubicBezTo>
                <a:cubicBezTo>
                  <a:pt x="703" y="18"/>
                  <a:pt x="738" y="29"/>
                  <a:pt x="772" y="43"/>
                </a:cubicBezTo>
                <a:cubicBezTo>
                  <a:pt x="805" y="57"/>
                  <a:pt x="838" y="74"/>
                  <a:pt x="868" y="94"/>
                </a:cubicBezTo>
                <a:cubicBezTo>
                  <a:pt x="898" y="115"/>
                  <a:pt x="927" y="138"/>
                  <a:pt x="952" y="164"/>
                </a:cubicBezTo>
                <a:cubicBezTo>
                  <a:pt x="978" y="190"/>
                  <a:pt x="1001" y="218"/>
                  <a:pt x="1022" y="248"/>
                </a:cubicBezTo>
                <a:cubicBezTo>
                  <a:pt x="1042" y="278"/>
                  <a:pt x="1059" y="311"/>
                  <a:pt x="1073" y="344"/>
                </a:cubicBezTo>
                <a:cubicBezTo>
                  <a:pt x="1087" y="378"/>
                  <a:pt x="1098" y="413"/>
                  <a:pt x="1105" y="449"/>
                </a:cubicBezTo>
                <a:cubicBezTo>
                  <a:pt x="1112" y="485"/>
                  <a:pt x="1116" y="521"/>
                  <a:pt x="1116" y="558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177" name="" descr=""/>
          <p:cNvPicPr/>
          <p:nvPr/>
        </p:nvPicPr>
        <p:blipFill>
          <a:blip r:embed="rId7"/>
          <a:stretch/>
        </p:blipFill>
        <p:spPr>
          <a:xfrm>
            <a:off x="5799600" y="125352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78" name=""/>
          <p:cNvSpPr txBox="1"/>
          <p:nvPr/>
        </p:nvSpPr>
        <p:spPr>
          <a:xfrm>
            <a:off x="1337040" y="2419560"/>
            <a:ext cx="17611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客户自助查询产品信息、售后支持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9" name=""/>
          <p:cNvSpPr txBox="1"/>
          <p:nvPr/>
        </p:nvSpPr>
        <p:spPr>
          <a:xfrm>
            <a:off x="6217560" y="1150920"/>
            <a:ext cx="67140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品牌内容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0" name=""/>
          <p:cNvSpPr txBox="1"/>
          <p:nvPr/>
        </p:nvSpPr>
        <p:spPr>
          <a:xfrm>
            <a:off x="6886080" y="1157040"/>
            <a:ext cx="1929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1" name=""/>
          <p:cNvSpPr txBox="1"/>
          <p:nvPr/>
        </p:nvSpPr>
        <p:spPr>
          <a:xfrm>
            <a:off x="7077600" y="1150920"/>
            <a:ext cx="83880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优化与营销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2" name=""/>
          <p:cNvSpPr txBox="1"/>
          <p:nvPr/>
        </p:nvSpPr>
        <p:spPr>
          <a:xfrm>
            <a:off x="6217560" y="1650600"/>
            <a:ext cx="14090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确保企业发布的品牌内容被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3" name=""/>
          <p:cNvSpPr txBox="1"/>
          <p:nvPr/>
        </p:nvSpPr>
        <p:spPr>
          <a:xfrm>
            <a:off x="7621200" y="165456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4" name=""/>
          <p:cNvSpPr txBox="1"/>
          <p:nvPr/>
        </p:nvSpPr>
        <p:spPr>
          <a:xfrm>
            <a:off x="7735680" y="1650600"/>
            <a:ext cx="23475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搜索引擎优先理解、采纳并作为权威信源生成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5" name=""/>
          <p:cNvSpPr txBox="1"/>
          <p:nvPr/>
        </p:nvSpPr>
        <p:spPr>
          <a:xfrm>
            <a:off x="6217560" y="1817640"/>
            <a:ext cx="12916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答案，提升品牌曝光度。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6" name=""/>
          <p:cNvSpPr txBox="1"/>
          <p:nvPr/>
        </p:nvSpPr>
        <p:spPr>
          <a:xfrm>
            <a:off x="6217560" y="2076120"/>
            <a:ext cx="403200" cy="128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79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成功案例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87" name="" descr=""/>
          <p:cNvPicPr/>
          <p:nvPr/>
        </p:nvPicPr>
        <p:blipFill>
          <a:blip r:embed="rId8"/>
          <a:stretch/>
        </p:blipFill>
        <p:spPr>
          <a:xfrm>
            <a:off x="6217560" y="2273040"/>
            <a:ext cx="1000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88" name=""/>
          <p:cNvSpPr txBox="1"/>
          <p:nvPr/>
        </p:nvSpPr>
        <p:spPr>
          <a:xfrm>
            <a:off x="6618600" y="2079720"/>
            <a:ext cx="10008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: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9" name=""/>
          <p:cNvSpPr txBox="1"/>
          <p:nvPr/>
        </p:nvSpPr>
        <p:spPr>
          <a:xfrm>
            <a:off x="6384600" y="2252160"/>
            <a:ext cx="11743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某工业机器人企业通过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0" name=""/>
          <p:cNvSpPr txBox="1"/>
          <p:nvPr/>
        </p:nvSpPr>
        <p:spPr>
          <a:xfrm>
            <a:off x="7554600" y="2256480"/>
            <a:ext cx="258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1" name=""/>
          <p:cNvSpPr txBox="1"/>
          <p:nvPr/>
        </p:nvSpPr>
        <p:spPr>
          <a:xfrm>
            <a:off x="7811280" y="2252160"/>
            <a:ext cx="21128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优化，其发布的《智能制造趋势报告》在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2" name=""/>
          <p:cNvSpPr txBox="1"/>
          <p:nvPr/>
        </p:nvSpPr>
        <p:spPr>
          <a:xfrm>
            <a:off x="9916920" y="225648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3" name=""/>
          <p:cNvSpPr txBox="1"/>
          <p:nvPr/>
        </p:nvSpPr>
        <p:spPr>
          <a:xfrm>
            <a:off x="6384600" y="2419560"/>
            <a:ext cx="8222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中的引用率提升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4" name=""/>
          <p:cNvSpPr/>
          <p:nvPr/>
        </p:nvSpPr>
        <p:spPr>
          <a:xfrm>
            <a:off x="417600" y="3275640"/>
            <a:ext cx="4830480" cy="2306880"/>
          </a:xfrm>
          <a:custGeom>
            <a:avLst/>
            <a:gdLst/>
            <a:ahLst/>
            <a:rect l="0" t="0" r="r" b="b"/>
            <a:pathLst>
              <a:path w="13418" h="6408">
                <a:moveTo>
                  <a:pt x="0" y="6222"/>
                </a:moveTo>
                <a:lnTo>
                  <a:pt x="0" y="186"/>
                </a:lnTo>
                <a:cubicBezTo>
                  <a:pt x="0" y="174"/>
                  <a:pt x="1" y="161"/>
                  <a:pt x="3" y="149"/>
                </a:cubicBezTo>
                <a:cubicBezTo>
                  <a:pt x="5" y="138"/>
                  <a:pt x="7" y="126"/>
                  <a:pt x="11" y="115"/>
                </a:cubicBezTo>
                <a:cubicBezTo>
                  <a:pt x="14" y="103"/>
                  <a:pt x="19" y="93"/>
                  <a:pt x="24" y="83"/>
                </a:cubicBezTo>
                <a:cubicBezTo>
                  <a:pt x="29" y="72"/>
                  <a:pt x="34" y="63"/>
                  <a:pt x="41" y="54"/>
                </a:cubicBezTo>
                <a:cubicBezTo>
                  <a:pt x="47" y="46"/>
                  <a:pt x="54" y="38"/>
                  <a:pt x="62" y="31"/>
                </a:cubicBezTo>
                <a:cubicBezTo>
                  <a:pt x="70" y="25"/>
                  <a:pt x="78" y="19"/>
                  <a:pt x="86" y="14"/>
                </a:cubicBezTo>
                <a:cubicBezTo>
                  <a:pt x="95" y="9"/>
                  <a:pt x="103" y="6"/>
                  <a:pt x="112" y="4"/>
                </a:cubicBezTo>
                <a:cubicBezTo>
                  <a:pt x="121" y="1"/>
                  <a:pt x="130" y="0"/>
                  <a:pt x="139" y="0"/>
                </a:cubicBezTo>
                <a:lnTo>
                  <a:pt x="13233" y="0"/>
                </a:lnTo>
                <a:cubicBezTo>
                  <a:pt x="13245" y="0"/>
                  <a:pt x="13257" y="1"/>
                  <a:pt x="13269" y="4"/>
                </a:cubicBezTo>
                <a:cubicBezTo>
                  <a:pt x="13281" y="6"/>
                  <a:pt x="13292" y="9"/>
                  <a:pt x="13304" y="14"/>
                </a:cubicBezTo>
                <a:cubicBezTo>
                  <a:pt x="13315" y="19"/>
                  <a:pt x="13326" y="25"/>
                  <a:pt x="13336" y="31"/>
                </a:cubicBezTo>
                <a:cubicBezTo>
                  <a:pt x="13346" y="38"/>
                  <a:pt x="13355" y="46"/>
                  <a:pt x="13364" y="54"/>
                </a:cubicBezTo>
                <a:cubicBezTo>
                  <a:pt x="13373" y="63"/>
                  <a:pt x="13380" y="72"/>
                  <a:pt x="13387" y="83"/>
                </a:cubicBezTo>
                <a:cubicBezTo>
                  <a:pt x="13394" y="93"/>
                  <a:pt x="13399" y="103"/>
                  <a:pt x="13404" y="115"/>
                </a:cubicBezTo>
                <a:cubicBezTo>
                  <a:pt x="13409" y="126"/>
                  <a:pt x="13412" y="138"/>
                  <a:pt x="13415" y="149"/>
                </a:cubicBezTo>
                <a:cubicBezTo>
                  <a:pt x="13417" y="161"/>
                  <a:pt x="13418" y="174"/>
                  <a:pt x="13418" y="186"/>
                </a:cubicBezTo>
                <a:lnTo>
                  <a:pt x="13418" y="6222"/>
                </a:lnTo>
                <a:cubicBezTo>
                  <a:pt x="13418" y="6234"/>
                  <a:pt x="13417" y="6246"/>
                  <a:pt x="13415" y="6258"/>
                </a:cubicBezTo>
                <a:cubicBezTo>
                  <a:pt x="13412" y="6270"/>
                  <a:pt x="13409" y="6282"/>
                  <a:pt x="13404" y="6293"/>
                </a:cubicBezTo>
                <a:cubicBezTo>
                  <a:pt x="13399" y="6304"/>
                  <a:pt x="13394" y="6315"/>
                  <a:pt x="13387" y="6325"/>
                </a:cubicBezTo>
                <a:cubicBezTo>
                  <a:pt x="13380" y="6335"/>
                  <a:pt x="13373" y="6345"/>
                  <a:pt x="13364" y="6353"/>
                </a:cubicBezTo>
                <a:cubicBezTo>
                  <a:pt x="13355" y="6362"/>
                  <a:pt x="13346" y="6370"/>
                  <a:pt x="13336" y="6377"/>
                </a:cubicBezTo>
                <a:cubicBezTo>
                  <a:pt x="13326" y="6383"/>
                  <a:pt x="13315" y="6389"/>
                  <a:pt x="13304" y="6394"/>
                </a:cubicBezTo>
                <a:cubicBezTo>
                  <a:pt x="13292" y="6398"/>
                  <a:pt x="13281" y="6402"/>
                  <a:pt x="13269" y="6404"/>
                </a:cubicBezTo>
                <a:cubicBezTo>
                  <a:pt x="13257" y="6407"/>
                  <a:pt x="13245" y="6408"/>
                  <a:pt x="13233" y="6408"/>
                </a:cubicBezTo>
                <a:lnTo>
                  <a:pt x="139" y="6408"/>
                </a:lnTo>
                <a:cubicBezTo>
                  <a:pt x="130" y="6408"/>
                  <a:pt x="121" y="6407"/>
                  <a:pt x="112" y="6404"/>
                </a:cubicBezTo>
                <a:cubicBezTo>
                  <a:pt x="103" y="6402"/>
                  <a:pt x="95" y="6398"/>
                  <a:pt x="86" y="6394"/>
                </a:cubicBezTo>
                <a:cubicBezTo>
                  <a:pt x="78" y="6389"/>
                  <a:pt x="70" y="6383"/>
                  <a:pt x="62" y="6377"/>
                </a:cubicBezTo>
                <a:cubicBezTo>
                  <a:pt x="54" y="6370"/>
                  <a:pt x="47" y="6362"/>
                  <a:pt x="41" y="6353"/>
                </a:cubicBezTo>
                <a:cubicBezTo>
                  <a:pt x="34" y="6345"/>
                  <a:pt x="29" y="6335"/>
                  <a:pt x="24" y="6325"/>
                </a:cubicBezTo>
                <a:cubicBezTo>
                  <a:pt x="19" y="6315"/>
                  <a:pt x="14" y="6304"/>
                  <a:pt x="11" y="6293"/>
                </a:cubicBezTo>
                <a:cubicBezTo>
                  <a:pt x="7" y="6282"/>
                  <a:pt x="5" y="6270"/>
                  <a:pt x="3" y="6258"/>
                </a:cubicBezTo>
                <a:cubicBezTo>
                  <a:pt x="1" y="6246"/>
                  <a:pt x="0" y="6234"/>
                  <a:pt x="0" y="6222"/>
                </a:cubicBezTo>
                <a:close/>
              </a:path>
            </a:pathLst>
          </a:custGeom>
          <a:solidFill>
            <a:srgbClr val="1e40af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95" name=""/>
          <p:cNvSpPr/>
          <p:nvPr/>
        </p:nvSpPr>
        <p:spPr>
          <a:xfrm>
            <a:off x="401040" y="3275640"/>
            <a:ext cx="66960" cy="2306880"/>
          </a:xfrm>
          <a:custGeom>
            <a:avLst/>
            <a:gdLst/>
            <a:ahLst/>
            <a:rect l="0" t="0" r="r" b="b"/>
            <a:pathLst>
              <a:path w="186" h="6408">
                <a:moveTo>
                  <a:pt x="0" y="0"/>
                </a:moveTo>
                <a:lnTo>
                  <a:pt x="186" y="0"/>
                </a:lnTo>
                <a:lnTo>
                  <a:pt x="186" y="6408"/>
                </a:lnTo>
                <a:lnTo>
                  <a:pt x="0" y="6408"/>
                </a:lnTo>
                <a:lnTo>
                  <a:pt x="0" y="0"/>
                </a:ln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6" name=""/>
          <p:cNvSpPr/>
          <p:nvPr/>
        </p:nvSpPr>
        <p:spPr>
          <a:xfrm>
            <a:off x="635040" y="3476160"/>
            <a:ext cx="401400" cy="401400"/>
          </a:xfrm>
          <a:custGeom>
            <a:avLst/>
            <a:gdLst/>
            <a:ahLst/>
            <a:rect l="0" t="0" r="r" b="b"/>
            <a:pathLst>
              <a:path w="1115" h="1115">
                <a:moveTo>
                  <a:pt x="1115" y="557"/>
                </a:moveTo>
                <a:cubicBezTo>
                  <a:pt x="1115" y="594"/>
                  <a:pt x="1111" y="630"/>
                  <a:pt x="1104" y="666"/>
                </a:cubicBezTo>
                <a:cubicBezTo>
                  <a:pt x="1097" y="702"/>
                  <a:pt x="1087" y="737"/>
                  <a:pt x="1073" y="770"/>
                </a:cubicBezTo>
                <a:cubicBezTo>
                  <a:pt x="1059" y="804"/>
                  <a:pt x="1041" y="836"/>
                  <a:pt x="1020" y="867"/>
                </a:cubicBezTo>
                <a:cubicBezTo>
                  <a:pt x="1000" y="897"/>
                  <a:pt x="977" y="925"/>
                  <a:pt x="951" y="952"/>
                </a:cubicBezTo>
                <a:cubicBezTo>
                  <a:pt x="925" y="978"/>
                  <a:pt x="897" y="1001"/>
                  <a:pt x="866" y="1021"/>
                </a:cubicBezTo>
                <a:cubicBezTo>
                  <a:pt x="836" y="1042"/>
                  <a:pt x="804" y="1059"/>
                  <a:pt x="770" y="1073"/>
                </a:cubicBezTo>
                <a:cubicBezTo>
                  <a:pt x="736" y="1087"/>
                  <a:pt x="701" y="1098"/>
                  <a:pt x="665" y="1105"/>
                </a:cubicBezTo>
                <a:cubicBezTo>
                  <a:pt x="630" y="1112"/>
                  <a:pt x="593" y="1115"/>
                  <a:pt x="557" y="1115"/>
                </a:cubicBezTo>
                <a:cubicBezTo>
                  <a:pt x="520" y="1115"/>
                  <a:pt x="484" y="1112"/>
                  <a:pt x="448" y="1105"/>
                </a:cubicBezTo>
                <a:cubicBezTo>
                  <a:pt x="412" y="1098"/>
                  <a:pt x="377" y="1087"/>
                  <a:pt x="344" y="1073"/>
                </a:cubicBezTo>
                <a:cubicBezTo>
                  <a:pt x="310" y="1059"/>
                  <a:pt x="278" y="1042"/>
                  <a:pt x="247" y="1021"/>
                </a:cubicBezTo>
                <a:cubicBezTo>
                  <a:pt x="217" y="1001"/>
                  <a:pt x="189" y="978"/>
                  <a:pt x="163" y="952"/>
                </a:cubicBezTo>
                <a:cubicBezTo>
                  <a:pt x="137" y="925"/>
                  <a:pt x="114" y="897"/>
                  <a:pt x="94" y="867"/>
                </a:cubicBezTo>
                <a:cubicBezTo>
                  <a:pt x="73" y="836"/>
                  <a:pt x="56" y="804"/>
                  <a:pt x="42" y="770"/>
                </a:cubicBezTo>
                <a:cubicBezTo>
                  <a:pt x="28" y="737"/>
                  <a:pt x="18" y="702"/>
                  <a:pt x="10" y="666"/>
                </a:cubicBezTo>
                <a:cubicBezTo>
                  <a:pt x="3" y="630"/>
                  <a:pt x="0" y="594"/>
                  <a:pt x="0" y="557"/>
                </a:cubicBezTo>
                <a:cubicBezTo>
                  <a:pt x="0" y="521"/>
                  <a:pt x="3" y="484"/>
                  <a:pt x="10" y="449"/>
                </a:cubicBezTo>
                <a:cubicBezTo>
                  <a:pt x="18" y="413"/>
                  <a:pt x="28" y="378"/>
                  <a:pt x="42" y="344"/>
                </a:cubicBezTo>
                <a:cubicBezTo>
                  <a:pt x="56" y="310"/>
                  <a:pt x="73" y="278"/>
                  <a:pt x="94" y="248"/>
                </a:cubicBezTo>
                <a:cubicBezTo>
                  <a:pt x="114" y="217"/>
                  <a:pt x="137" y="189"/>
                  <a:pt x="163" y="163"/>
                </a:cubicBezTo>
                <a:cubicBezTo>
                  <a:pt x="189" y="137"/>
                  <a:pt x="217" y="114"/>
                  <a:pt x="247" y="94"/>
                </a:cubicBezTo>
                <a:cubicBezTo>
                  <a:pt x="278" y="74"/>
                  <a:pt x="310" y="57"/>
                  <a:pt x="344" y="43"/>
                </a:cubicBezTo>
                <a:cubicBezTo>
                  <a:pt x="377" y="29"/>
                  <a:pt x="412" y="18"/>
                  <a:pt x="448" y="11"/>
                </a:cubicBezTo>
                <a:cubicBezTo>
                  <a:pt x="484" y="4"/>
                  <a:pt x="520" y="0"/>
                  <a:pt x="557" y="0"/>
                </a:cubicBezTo>
                <a:cubicBezTo>
                  <a:pt x="593" y="0"/>
                  <a:pt x="630" y="4"/>
                  <a:pt x="665" y="11"/>
                </a:cubicBezTo>
                <a:cubicBezTo>
                  <a:pt x="701" y="18"/>
                  <a:pt x="736" y="29"/>
                  <a:pt x="770" y="43"/>
                </a:cubicBezTo>
                <a:cubicBezTo>
                  <a:pt x="804" y="57"/>
                  <a:pt x="836" y="74"/>
                  <a:pt x="866" y="94"/>
                </a:cubicBezTo>
                <a:cubicBezTo>
                  <a:pt x="897" y="114"/>
                  <a:pt x="925" y="137"/>
                  <a:pt x="951" y="163"/>
                </a:cubicBezTo>
                <a:cubicBezTo>
                  <a:pt x="977" y="189"/>
                  <a:pt x="1000" y="217"/>
                  <a:pt x="1020" y="248"/>
                </a:cubicBezTo>
                <a:cubicBezTo>
                  <a:pt x="1041" y="278"/>
                  <a:pt x="1059" y="310"/>
                  <a:pt x="1073" y="344"/>
                </a:cubicBezTo>
                <a:cubicBezTo>
                  <a:pt x="1087" y="378"/>
                  <a:pt x="1097" y="413"/>
                  <a:pt x="1104" y="449"/>
                </a:cubicBezTo>
                <a:cubicBezTo>
                  <a:pt x="1111" y="484"/>
                  <a:pt x="1115" y="521"/>
                  <a:pt x="1115" y="557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197" name="" descr=""/>
          <p:cNvPicPr/>
          <p:nvPr/>
        </p:nvPicPr>
        <p:blipFill>
          <a:blip r:embed="rId9"/>
          <a:stretch/>
        </p:blipFill>
        <p:spPr>
          <a:xfrm>
            <a:off x="760320" y="3593520"/>
            <a:ext cx="15012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98" name=""/>
          <p:cNvSpPr txBox="1"/>
          <p:nvPr/>
        </p:nvSpPr>
        <p:spPr>
          <a:xfrm>
            <a:off x="7203600" y="2423520"/>
            <a:ext cx="2617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40%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9" name=""/>
          <p:cNvSpPr txBox="1"/>
          <p:nvPr/>
        </p:nvSpPr>
        <p:spPr>
          <a:xfrm>
            <a:off x="1170000" y="3490920"/>
            <a:ext cx="218016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产品知识库与技术支持智能化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0" name=""/>
          <p:cNvSpPr txBox="1"/>
          <p:nvPr/>
        </p:nvSpPr>
        <p:spPr>
          <a:xfrm>
            <a:off x="1170000" y="3990600"/>
            <a:ext cx="3638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将复杂的产品信息、技术规格、故障排除手册等构建成知识图谱，赋能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1" name=""/>
          <p:cNvSpPr txBox="1"/>
          <p:nvPr/>
        </p:nvSpPr>
        <p:spPr>
          <a:xfrm>
            <a:off x="4796640" y="399456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2" name=""/>
          <p:cNvSpPr txBox="1"/>
          <p:nvPr/>
        </p:nvSpPr>
        <p:spPr>
          <a:xfrm>
            <a:off x="4911120" y="399060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进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3" name=""/>
          <p:cNvSpPr txBox="1"/>
          <p:nvPr/>
        </p:nvSpPr>
        <p:spPr>
          <a:xfrm>
            <a:off x="1170000" y="4157640"/>
            <a:ext cx="17611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行智能化的技术支持和产品推荐。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4" name=""/>
          <p:cNvSpPr txBox="1"/>
          <p:nvPr/>
        </p:nvSpPr>
        <p:spPr>
          <a:xfrm>
            <a:off x="1170000" y="4416120"/>
            <a:ext cx="403200" cy="128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79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典型应用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05" name="" descr=""/>
          <p:cNvPicPr/>
          <p:nvPr/>
        </p:nvPicPr>
        <p:blipFill>
          <a:blip r:embed="rId10"/>
          <a:stretch/>
        </p:blipFill>
        <p:spPr>
          <a:xfrm>
            <a:off x="1170000" y="4613040"/>
            <a:ext cx="1000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06" name=""/>
          <p:cNvSpPr txBox="1"/>
          <p:nvPr/>
        </p:nvSpPr>
        <p:spPr>
          <a:xfrm>
            <a:off x="1571040" y="4419720"/>
            <a:ext cx="10008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: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7" name=""/>
          <p:cNvSpPr txBox="1"/>
          <p:nvPr/>
        </p:nvSpPr>
        <p:spPr>
          <a:xfrm>
            <a:off x="1337040" y="459612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08" name="" descr=""/>
          <p:cNvPicPr/>
          <p:nvPr/>
        </p:nvPicPr>
        <p:blipFill>
          <a:blip r:embed="rId11"/>
          <a:stretch/>
        </p:blipFill>
        <p:spPr>
          <a:xfrm>
            <a:off x="1170000" y="4780080"/>
            <a:ext cx="1000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09" name=""/>
          <p:cNvSpPr txBox="1"/>
          <p:nvPr/>
        </p:nvSpPr>
        <p:spPr>
          <a:xfrm>
            <a:off x="1451520" y="4592160"/>
            <a:ext cx="12916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辅助工程师进行故障诊断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0" name=""/>
          <p:cNvSpPr/>
          <p:nvPr/>
        </p:nvSpPr>
        <p:spPr>
          <a:xfrm>
            <a:off x="5465160" y="3275640"/>
            <a:ext cx="4830480" cy="2306880"/>
          </a:xfrm>
          <a:custGeom>
            <a:avLst/>
            <a:gdLst/>
            <a:ahLst/>
            <a:rect l="0" t="0" r="r" b="b"/>
            <a:pathLst>
              <a:path w="13418" h="6408">
                <a:moveTo>
                  <a:pt x="0" y="6222"/>
                </a:moveTo>
                <a:lnTo>
                  <a:pt x="0" y="186"/>
                </a:lnTo>
                <a:cubicBezTo>
                  <a:pt x="0" y="174"/>
                  <a:pt x="1" y="161"/>
                  <a:pt x="3" y="149"/>
                </a:cubicBezTo>
                <a:cubicBezTo>
                  <a:pt x="4" y="138"/>
                  <a:pt x="7" y="126"/>
                  <a:pt x="10" y="115"/>
                </a:cubicBezTo>
                <a:cubicBezTo>
                  <a:pt x="14" y="103"/>
                  <a:pt x="18" y="93"/>
                  <a:pt x="23" y="83"/>
                </a:cubicBezTo>
                <a:cubicBezTo>
                  <a:pt x="28" y="72"/>
                  <a:pt x="34" y="63"/>
                  <a:pt x="41" y="54"/>
                </a:cubicBezTo>
                <a:cubicBezTo>
                  <a:pt x="47" y="46"/>
                  <a:pt x="54" y="38"/>
                  <a:pt x="62" y="31"/>
                </a:cubicBezTo>
                <a:cubicBezTo>
                  <a:pt x="69" y="25"/>
                  <a:pt x="77" y="19"/>
                  <a:pt x="86" y="14"/>
                </a:cubicBezTo>
                <a:cubicBezTo>
                  <a:pt x="94" y="9"/>
                  <a:pt x="103" y="6"/>
                  <a:pt x="112" y="4"/>
                </a:cubicBezTo>
                <a:cubicBezTo>
                  <a:pt x="121" y="1"/>
                  <a:pt x="130" y="0"/>
                  <a:pt x="139" y="0"/>
                </a:cubicBezTo>
                <a:lnTo>
                  <a:pt x="13232" y="0"/>
                </a:lnTo>
                <a:cubicBezTo>
                  <a:pt x="13244" y="0"/>
                  <a:pt x="13257" y="1"/>
                  <a:pt x="13269" y="4"/>
                </a:cubicBezTo>
                <a:cubicBezTo>
                  <a:pt x="13280" y="6"/>
                  <a:pt x="13292" y="9"/>
                  <a:pt x="13303" y="14"/>
                </a:cubicBezTo>
                <a:cubicBezTo>
                  <a:pt x="13315" y="19"/>
                  <a:pt x="13325" y="25"/>
                  <a:pt x="13335" y="31"/>
                </a:cubicBezTo>
                <a:cubicBezTo>
                  <a:pt x="13346" y="38"/>
                  <a:pt x="13355" y="46"/>
                  <a:pt x="13364" y="54"/>
                </a:cubicBezTo>
                <a:cubicBezTo>
                  <a:pt x="13372" y="63"/>
                  <a:pt x="13380" y="72"/>
                  <a:pt x="13387" y="83"/>
                </a:cubicBezTo>
                <a:cubicBezTo>
                  <a:pt x="13393" y="93"/>
                  <a:pt x="13399" y="103"/>
                  <a:pt x="13404" y="115"/>
                </a:cubicBezTo>
                <a:cubicBezTo>
                  <a:pt x="13409" y="126"/>
                  <a:pt x="13412" y="138"/>
                  <a:pt x="13414" y="149"/>
                </a:cubicBezTo>
                <a:cubicBezTo>
                  <a:pt x="13417" y="161"/>
                  <a:pt x="13418" y="174"/>
                  <a:pt x="13418" y="186"/>
                </a:cubicBezTo>
                <a:lnTo>
                  <a:pt x="13418" y="6222"/>
                </a:lnTo>
                <a:cubicBezTo>
                  <a:pt x="13418" y="6234"/>
                  <a:pt x="13417" y="6246"/>
                  <a:pt x="13414" y="6258"/>
                </a:cubicBezTo>
                <a:cubicBezTo>
                  <a:pt x="13412" y="6270"/>
                  <a:pt x="13409" y="6282"/>
                  <a:pt x="13404" y="6293"/>
                </a:cubicBezTo>
                <a:cubicBezTo>
                  <a:pt x="13399" y="6304"/>
                  <a:pt x="13393" y="6315"/>
                  <a:pt x="13387" y="6325"/>
                </a:cubicBezTo>
                <a:cubicBezTo>
                  <a:pt x="13380" y="6335"/>
                  <a:pt x="13372" y="6345"/>
                  <a:pt x="13364" y="6353"/>
                </a:cubicBezTo>
                <a:cubicBezTo>
                  <a:pt x="13355" y="6362"/>
                  <a:pt x="13346" y="6370"/>
                  <a:pt x="13335" y="6377"/>
                </a:cubicBezTo>
                <a:cubicBezTo>
                  <a:pt x="13325" y="6383"/>
                  <a:pt x="13315" y="6389"/>
                  <a:pt x="13303" y="6394"/>
                </a:cubicBezTo>
                <a:cubicBezTo>
                  <a:pt x="13292" y="6398"/>
                  <a:pt x="13280" y="6402"/>
                  <a:pt x="13269" y="6404"/>
                </a:cubicBezTo>
                <a:cubicBezTo>
                  <a:pt x="13257" y="6407"/>
                  <a:pt x="13244" y="6408"/>
                  <a:pt x="13232" y="6408"/>
                </a:cubicBezTo>
                <a:lnTo>
                  <a:pt x="139" y="6408"/>
                </a:lnTo>
                <a:cubicBezTo>
                  <a:pt x="130" y="6408"/>
                  <a:pt x="121" y="6407"/>
                  <a:pt x="112" y="6404"/>
                </a:cubicBezTo>
                <a:cubicBezTo>
                  <a:pt x="103" y="6402"/>
                  <a:pt x="94" y="6398"/>
                  <a:pt x="86" y="6394"/>
                </a:cubicBezTo>
                <a:cubicBezTo>
                  <a:pt x="77" y="6389"/>
                  <a:pt x="69" y="6383"/>
                  <a:pt x="62" y="6377"/>
                </a:cubicBezTo>
                <a:cubicBezTo>
                  <a:pt x="54" y="6370"/>
                  <a:pt x="47" y="6362"/>
                  <a:pt x="41" y="6353"/>
                </a:cubicBezTo>
                <a:cubicBezTo>
                  <a:pt x="34" y="6345"/>
                  <a:pt x="28" y="6335"/>
                  <a:pt x="23" y="6325"/>
                </a:cubicBezTo>
                <a:cubicBezTo>
                  <a:pt x="18" y="6315"/>
                  <a:pt x="14" y="6304"/>
                  <a:pt x="10" y="6293"/>
                </a:cubicBezTo>
                <a:cubicBezTo>
                  <a:pt x="7" y="6282"/>
                  <a:pt x="4" y="6270"/>
                  <a:pt x="3" y="6258"/>
                </a:cubicBezTo>
                <a:cubicBezTo>
                  <a:pt x="1" y="6246"/>
                  <a:pt x="0" y="6234"/>
                  <a:pt x="0" y="6222"/>
                </a:cubicBezTo>
                <a:close/>
              </a:path>
            </a:pathLst>
          </a:custGeom>
          <a:solidFill>
            <a:srgbClr val="1e40af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11" name=""/>
          <p:cNvSpPr/>
          <p:nvPr/>
        </p:nvSpPr>
        <p:spPr>
          <a:xfrm>
            <a:off x="5448240" y="3275640"/>
            <a:ext cx="67320" cy="2306880"/>
          </a:xfrm>
          <a:custGeom>
            <a:avLst/>
            <a:gdLst/>
            <a:ahLst/>
            <a:rect l="0" t="0" r="r" b="b"/>
            <a:pathLst>
              <a:path w="187" h="6408">
                <a:moveTo>
                  <a:pt x="0" y="0"/>
                </a:moveTo>
                <a:lnTo>
                  <a:pt x="187" y="0"/>
                </a:lnTo>
                <a:lnTo>
                  <a:pt x="187" y="6408"/>
                </a:lnTo>
                <a:lnTo>
                  <a:pt x="0" y="6408"/>
                </a:lnTo>
                <a:lnTo>
                  <a:pt x="0" y="0"/>
                </a:ln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2" name=""/>
          <p:cNvSpPr/>
          <p:nvPr/>
        </p:nvSpPr>
        <p:spPr>
          <a:xfrm>
            <a:off x="5682240" y="3476160"/>
            <a:ext cx="401760" cy="401400"/>
          </a:xfrm>
          <a:custGeom>
            <a:avLst/>
            <a:gdLst/>
            <a:ahLst/>
            <a:rect l="0" t="0" r="r" b="b"/>
            <a:pathLst>
              <a:path w="1116" h="1115">
                <a:moveTo>
                  <a:pt x="1116" y="557"/>
                </a:moveTo>
                <a:cubicBezTo>
                  <a:pt x="1116" y="594"/>
                  <a:pt x="1112" y="630"/>
                  <a:pt x="1105" y="666"/>
                </a:cubicBezTo>
                <a:cubicBezTo>
                  <a:pt x="1098" y="702"/>
                  <a:pt x="1087" y="737"/>
                  <a:pt x="1073" y="770"/>
                </a:cubicBezTo>
                <a:cubicBezTo>
                  <a:pt x="1059" y="804"/>
                  <a:pt x="1042" y="836"/>
                  <a:pt x="1022" y="867"/>
                </a:cubicBezTo>
                <a:cubicBezTo>
                  <a:pt x="1001" y="897"/>
                  <a:pt x="978" y="925"/>
                  <a:pt x="952" y="952"/>
                </a:cubicBezTo>
                <a:cubicBezTo>
                  <a:pt x="927" y="978"/>
                  <a:pt x="898" y="1001"/>
                  <a:pt x="868" y="1021"/>
                </a:cubicBezTo>
                <a:cubicBezTo>
                  <a:pt x="838" y="1042"/>
                  <a:pt x="805" y="1059"/>
                  <a:pt x="772" y="1073"/>
                </a:cubicBezTo>
                <a:cubicBezTo>
                  <a:pt x="738" y="1087"/>
                  <a:pt x="703" y="1098"/>
                  <a:pt x="667" y="1105"/>
                </a:cubicBezTo>
                <a:cubicBezTo>
                  <a:pt x="631" y="1112"/>
                  <a:pt x="595" y="1115"/>
                  <a:pt x="558" y="1115"/>
                </a:cubicBezTo>
                <a:cubicBezTo>
                  <a:pt x="522" y="1115"/>
                  <a:pt x="486" y="1112"/>
                  <a:pt x="450" y="1105"/>
                </a:cubicBezTo>
                <a:cubicBezTo>
                  <a:pt x="414" y="1098"/>
                  <a:pt x="379" y="1087"/>
                  <a:pt x="344" y="1073"/>
                </a:cubicBezTo>
                <a:cubicBezTo>
                  <a:pt x="310" y="1059"/>
                  <a:pt x="278" y="1042"/>
                  <a:pt x="248" y="1021"/>
                </a:cubicBezTo>
                <a:cubicBezTo>
                  <a:pt x="218" y="1001"/>
                  <a:pt x="189" y="978"/>
                  <a:pt x="164" y="952"/>
                </a:cubicBezTo>
                <a:cubicBezTo>
                  <a:pt x="138" y="925"/>
                  <a:pt x="115" y="897"/>
                  <a:pt x="94" y="867"/>
                </a:cubicBezTo>
                <a:cubicBezTo>
                  <a:pt x="74" y="836"/>
                  <a:pt x="57" y="804"/>
                  <a:pt x="43" y="770"/>
                </a:cubicBezTo>
                <a:cubicBezTo>
                  <a:pt x="29" y="737"/>
                  <a:pt x="18" y="702"/>
                  <a:pt x="11" y="666"/>
                </a:cubicBezTo>
                <a:cubicBezTo>
                  <a:pt x="4" y="630"/>
                  <a:pt x="0" y="594"/>
                  <a:pt x="0" y="557"/>
                </a:cubicBezTo>
                <a:cubicBezTo>
                  <a:pt x="0" y="521"/>
                  <a:pt x="4" y="484"/>
                  <a:pt x="11" y="449"/>
                </a:cubicBezTo>
                <a:cubicBezTo>
                  <a:pt x="18" y="413"/>
                  <a:pt x="29" y="378"/>
                  <a:pt x="43" y="344"/>
                </a:cubicBezTo>
                <a:cubicBezTo>
                  <a:pt x="57" y="310"/>
                  <a:pt x="74" y="278"/>
                  <a:pt x="94" y="248"/>
                </a:cubicBezTo>
                <a:cubicBezTo>
                  <a:pt x="115" y="217"/>
                  <a:pt x="138" y="189"/>
                  <a:pt x="164" y="163"/>
                </a:cubicBezTo>
                <a:cubicBezTo>
                  <a:pt x="189" y="137"/>
                  <a:pt x="218" y="114"/>
                  <a:pt x="248" y="94"/>
                </a:cubicBezTo>
                <a:cubicBezTo>
                  <a:pt x="278" y="74"/>
                  <a:pt x="310" y="57"/>
                  <a:pt x="344" y="43"/>
                </a:cubicBezTo>
                <a:cubicBezTo>
                  <a:pt x="379" y="29"/>
                  <a:pt x="414" y="18"/>
                  <a:pt x="450" y="11"/>
                </a:cubicBezTo>
                <a:cubicBezTo>
                  <a:pt x="486" y="4"/>
                  <a:pt x="522" y="0"/>
                  <a:pt x="558" y="0"/>
                </a:cubicBezTo>
                <a:cubicBezTo>
                  <a:pt x="595" y="0"/>
                  <a:pt x="631" y="4"/>
                  <a:pt x="667" y="11"/>
                </a:cubicBezTo>
                <a:cubicBezTo>
                  <a:pt x="703" y="18"/>
                  <a:pt x="738" y="29"/>
                  <a:pt x="772" y="43"/>
                </a:cubicBezTo>
                <a:cubicBezTo>
                  <a:pt x="805" y="57"/>
                  <a:pt x="838" y="74"/>
                  <a:pt x="868" y="94"/>
                </a:cubicBezTo>
                <a:cubicBezTo>
                  <a:pt x="898" y="114"/>
                  <a:pt x="927" y="137"/>
                  <a:pt x="952" y="163"/>
                </a:cubicBezTo>
                <a:cubicBezTo>
                  <a:pt x="978" y="189"/>
                  <a:pt x="1001" y="217"/>
                  <a:pt x="1022" y="248"/>
                </a:cubicBezTo>
                <a:cubicBezTo>
                  <a:pt x="1042" y="278"/>
                  <a:pt x="1059" y="310"/>
                  <a:pt x="1073" y="344"/>
                </a:cubicBezTo>
                <a:cubicBezTo>
                  <a:pt x="1087" y="378"/>
                  <a:pt x="1098" y="413"/>
                  <a:pt x="1105" y="449"/>
                </a:cubicBezTo>
                <a:cubicBezTo>
                  <a:pt x="1112" y="484"/>
                  <a:pt x="1116" y="521"/>
                  <a:pt x="1116" y="557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213" name="" descr=""/>
          <p:cNvPicPr/>
          <p:nvPr/>
        </p:nvPicPr>
        <p:blipFill>
          <a:blip r:embed="rId12"/>
          <a:stretch/>
        </p:blipFill>
        <p:spPr>
          <a:xfrm>
            <a:off x="5791320" y="3593520"/>
            <a:ext cx="1918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14" name=""/>
          <p:cNvSpPr txBox="1"/>
          <p:nvPr/>
        </p:nvSpPr>
        <p:spPr>
          <a:xfrm>
            <a:off x="1337040" y="4759200"/>
            <a:ext cx="25822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根据用户需求智能推荐合适的产品型号和服务方案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5" name=""/>
          <p:cNvSpPr txBox="1"/>
          <p:nvPr/>
        </p:nvSpPr>
        <p:spPr>
          <a:xfrm>
            <a:off x="6217560" y="3490920"/>
            <a:ext cx="184464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行业知识图谱构建与洞察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6" name=""/>
          <p:cNvSpPr txBox="1"/>
          <p:nvPr/>
        </p:nvSpPr>
        <p:spPr>
          <a:xfrm>
            <a:off x="6217560" y="3990600"/>
            <a:ext cx="38732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针对特定行业构建领域知识图谱，整合行业数据、研究报告、政策法规等，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7" name=""/>
          <p:cNvSpPr txBox="1"/>
          <p:nvPr/>
        </p:nvSpPr>
        <p:spPr>
          <a:xfrm>
            <a:off x="6217560" y="4157640"/>
            <a:ext cx="2354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通过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8" name=""/>
          <p:cNvSpPr txBox="1"/>
          <p:nvPr/>
        </p:nvSpPr>
        <p:spPr>
          <a:xfrm>
            <a:off x="6451200" y="416160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9" name=""/>
          <p:cNvSpPr txBox="1"/>
          <p:nvPr/>
        </p:nvSpPr>
        <p:spPr>
          <a:xfrm>
            <a:off x="6566040" y="4157640"/>
            <a:ext cx="11743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进行深度分析和洞察。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0" name=""/>
          <p:cNvSpPr txBox="1"/>
          <p:nvPr/>
        </p:nvSpPr>
        <p:spPr>
          <a:xfrm>
            <a:off x="6217560" y="4416120"/>
            <a:ext cx="403200" cy="128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79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行业应用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21" name="" descr=""/>
          <p:cNvPicPr/>
          <p:nvPr/>
        </p:nvPicPr>
        <p:blipFill>
          <a:blip r:embed="rId13"/>
          <a:stretch/>
        </p:blipFill>
        <p:spPr>
          <a:xfrm>
            <a:off x="6217560" y="4613040"/>
            <a:ext cx="1000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22" name=""/>
          <p:cNvSpPr txBox="1"/>
          <p:nvPr/>
        </p:nvSpPr>
        <p:spPr>
          <a:xfrm>
            <a:off x="6618600" y="4419720"/>
            <a:ext cx="10008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: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23" name="" descr=""/>
          <p:cNvPicPr/>
          <p:nvPr/>
        </p:nvPicPr>
        <p:blipFill>
          <a:blip r:embed="rId14"/>
          <a:stretch/>
        </p:blipFill>
        <p:spPr>
          <a:xfrm>
            <a:off x="6217560" y="4780080"/>
            <a:ext cx="1000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24" name=""/>
          <p:cNvSpPr txBox="1"/>
          <p:nvPr/>
        </p:nvSpPr>
        <p:spPr>
          <a:xfrm>
            <a:off x="6384600" y="4592160"/>
            <a:ext cx="15264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金融领域的风险评估与反欺诈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25" name="" descr=""/>
          <p:cNvPicPr/>
          <p:nvPr/>
        </p:nvPicPr>
        <p:blipFill>
          <a:blip r:embed="rId15"/>
          <a:stretch/>
        </p:blipFill>
        <p:spPr>
          <a:xfrm>
            <a:off x="6217560" y="4947120"/>
            <a:ext cx="1000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26" name=""/>
          <p:cNvSpPr txBox="1"/>
          <p:nvPr/>
        </p:nvSpPr>
        <p:spPr>
          <a:xfrm>
            <a:off x="6384600" y="4759200"/>
            <a:ext cx="21128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医药领域的药物研发与临床试验情报分析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7" name=""/>
          <p:cNvSpPr/>
          <p:nvPr/>
        </p:nvSpPr>
        <p:spPr>
          <a:xfrm>
            <a:off x="1169640" y="2674080"/>
            <a:ext cx="1003320" cy="200880"/>
          </a:xfrm>
          <a:custGeom>
            <a:avLst/>
            <a:gdLst/>
            <a:ahLst/>
            <a:rect l="0" t="0" r="r" b="b"/>
            <a:pathLst>
              <a:path w="2787" h="558">
                <a:moveTo>
                  <a:pt x="0" y="279"/>
                </a:moveTo>
                <a:cubicBezTo>
                  <a:pt x="0" y="261"/>
                  <a:pt x="2" y="243"/>
                  <a:pt x="6" y="225"/>
                </a:cubicBezTo>
                <a:cubicBezTo>
                  <a:pt x="9" y="207"/>
                  <a:pt x="15" y="190"/>
                  <a:pt x="22" y="173"/>
                </a:cubicBezTo>
                <a:cubicBezTo>
                  <a:pt x="29" y="156"/>
                  <a:pt x="37" y="140"/>
                  <a:pt x="47" y="124"/>
                </a:cubicBezTo>
                <a:cubicBezTo>
                  <a:pt x="57" y="109"/>
                  <a:pt x="69" y="95"/>
                  <a:pt x="82" y="81"/>
                </a:cubicBezTo>
                <a:cubicBezTo>
                  <a:pt x="95" y="68"/>
                  <a:pt x="109" y="57"/>
                  <a:pt x="124" y="47"/>
                </a:cubicBezTo>
                <a:cubicBezTo>
                  <a:pt x="139" y="36"/>
                  <a:pt x="155" y="28"/>
                  <a:pt x="172" y="21"/>
                </a:cubicBezTo>
                <a:cubicBezTo>
                  <a:pt x="189" y="14"/>
                  <a:pt x="207" y="9"/>
                  <a:pt x="225" y="5"/>
                </a:cubicBezTo>
                <a:cubicBezTo>
                  <a:pt x="242" y="1"/>
                  <a:pt x="261" y="0"/>
                  <a:pt x="279" y="0"/>
                </a:cubicBezTo>
                <a:lnTo>
                  <a:pt x="2508" y="0"/>
                </a:lnTo>
                <a:cubicBezTo>
                  <a:pt x="2527" y="0"/>
                  <a:pt x="2545" y="1"/>
                  <a:pt x="2563" y="5"/>
                </a:cubicBezTo>
                <a:cubicBezTo>
                  <a:pt x="2581" y="9"/>
                  <a:pt x="2598" y="14"/>
                  <a:pt x="2615" y="21"/>
                </a:cubicBezTo>
                <a:cubicBezTo>
                  <a:pt x="2632" y="28"/>
                  <a:pt x="2648" y="36"/>
                  <a:pt x="2663" y="47"/>
                </a:cubicBezTo>
                <a:cubicBezTo>
                  <a:pt x="2678" y="57"/>
                  <a:pt x="2692" y="68"/>
                  <a:pt x="2705" y="81"/>
                </a:cubicBezTo>
                <a:cubicBezTo>
                  <a:pt x="2718" y="95"/>
                  <a:pt x="2730" y="109"/>
                  <a:pt x="2740" y="124"/>
                </a:cubicBezTo>
                <a:cubicBezTo>
                  <a:pt x="2750" y="140"/>
                  <a:pt x="2759" y="156"/>
                  <a:pt x="2766" y="173"/>
                </a:cubicBezTo>
                <a:cubicBezTo>
                  <a:pt x="2773" y="190"/>
                  <a:pt x="2778" y="207"/>
                  <a:pt x="2782" y="225"/>
                </a:cubicBezTo>
                <a:cubicBezTo>
                  <a:pt x="2785" y="243"/>
                  <a:pt x="2787" y="261"/>
                  <a:pt x="2787" y="279"/>
                </a:cubicBezTo>
                <a:cubicBezTo>
                  <a:pt x="2787" y="298"/>
                  <a:pt x="2785" y="316"/>
                  <a:pt x="2782" y="334"/>
                </a:cubicBezTo>
                <a:cubicBezTo>
                  <a:pt x="2778" y="352"/>
                  <a:pt x="2773" y="369"/>
                  <a:pt x="2766" y="386"/>
                </a:cubicBezTo>
                <a:cubicBezTo>
                  <a:pt x="2759" y="403"/>
                  <a:pt x="2750" y="419"/>
                  <a:pt x="2740" y="434"/>
                </a:cubicBezTo>
                <a:cubicBezTo>
                  <a:pt x="2730" y="449"/>
                  <a:pt x="2718" y="463"/>
                  <a:pt x="2705" y="476"/>
                </a:cubicBezTo>
                <a:cubicBezTo>
                  <a:pt x="2692" y="489"/>
                  <a:pt x="2678" y="501"/>
                  <a:pt x="2663" y="511"/>
                </a:cubicBezTo>
                <a:cubicBezTo>
                  <a:pt x="2648" y="521"/>
                  <a:pt x="2632" y="530"/>
                  <a:pt x="2615" y="537"/>
                </a:cubicBezTo>
                <a:cubicBezTo>
                  <a:pt x="2598" y="544"/>
                  <a:pt x="2581" y="549"/>
                  <a:pt x="2563" y="552"/>
                </a:cubicBezTo>
                <a:cubicBezTo>
                  <a:pt x="2545" y="556"/>
                  <a:pt x="2527" y="558"/>
                  <a:pt x="2508" y="558"/>
                </a:cubicBezTo>
                <a:lnTo>
                  <a:pt x="279" y="558"/>
                </a:lnTo>
                <a:cubicBezTo>
                  <a:pt x="261" y="558"/>
                  <a:pt x="242" y="556"/>
                  <a:pt x="225" y="552"/>
                </a:cubicBezTo>
                <a:cubicBezTo>
                  <a:pt x="207" y="549"/>
                  <a:pt x="189" y="544"/>
                  <a:pt x="172" y="537"/>
                </a:cubicBezTo>
                <a:cubicBezTo>
                  <a:pt x="155" y="530"/>
                  <a:pt x="139" y="521"/>
                  <a:pt x="124" y="511"/>
                </a:cubicBezTo>
                <a:cubicBezTo>
                  <a:pt x="109" y="501"/>
                  <a:pt x="95" y="489"/>
                  <a:pt x="82" y="476"/>
                </a:cubicBezTo>
                <a:cubicBezTo>
                  <a:pt x="69" y="463"/>
                  <a:pt x="57" y="449"/>
                  <a:pt x="47" y="434"/>
                </a:cubicBezTo>
                <a:cubicBezTo>
                  <a:pt x="37" y="419"/>
                  <a:pt x="29" y="403"/>
                  <a:pt x="22" y="386"/>
                </a:cubicBezTo>
                <a:cubicBezTo>
                  <a:pt x="15" y="369"/>
                  <a:pt x="9" y="352"/>
                  <a:pt x="6" y="334"/>
                </a:cubicBezTo>
                <a:cubicBezTo>
                  <a:pt x="2" y="316"/>
                  <a:pt x="0" y="298"/>
                  <a:pt x="0" y="279"/>
                </a:cubicBezTo>
                <a:close/>
              </a:path>
            </a:pathLst>
          </a:custGeom>
          <a:solidFill>
            <a:srgbClr val="1d4ed8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28" name=""/>
          <p:cNvSpPr txBox="1"/>
          <p:nvPr/>
        </p:nvSpPr>
        <p:spPr>
          <a:xfrm>
            <a:off x="6384600" y="4926600"/>
            <a:ext cx="16437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智慧城市的数字孪生与智能决策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9" name=""/>
          <p:cNvSpPr/>
          <p:nvPr/>
        </p:nvSpPr>
        <p:spPr>
          <a:xfrm>
            <a:off x="1169640" y="2749320"/>
            <a:ext cx="50760" cy="50400"/>
          </a:xfrm>
          <a:custGeom>
            <a:avLst/>
            <a:gdLst/>
            <a:ahLst/>
            <a:rect l="0" t="0" r="r" b="b"/>
            <a:pathLst>
              <a:path w="141" h="140">
                <a:moveTo>
                  <a:pt x="141" y="69"/>
                </a:moveTo>
                <a:cubicBezTo>
                  <a:pt x="141" y="79"/>
                  <a:pt x="139" y="88"/>
                  <a:pt x="135" y="97"/>
                </a:cubicBezTo>
                <a:cubicBezTo>
                  <a:pt x="132" y="105"/>
                  <a:pt x="127" y="113"/>
                  <a:pt x="120" y="119"/>
                </a:cubicBezTo>
                <a:cubicBezTo>
                  <a:pt x="114" y="126"/>
                  <a:pt x="106" y="131"/>
                  <a:pt x="98" y="135"/>
                </a:cubicBezTo>
                <a:cubicBezTo>
                  <a:pt x="89" y="138"/>
                  <a:pt x="80" y="140"/>
                  <a:pt x="71" y="140"/>
                </a:cubicBezTo>
                <a:cubicBezTo>
                  <a:pt x="62" y="140"/>
                  <a:pt x="53" y="138"/>
                  <a:pt x="44" y="135"/>
                </a:cubicBezTo>
                <a:cubicBezTo>
                  <a:pt x="36" y="131"/>
                  <a:pt x="28" y="126"/>
                  <a:pt x="22" y="119"/>
                </a:cubicBezTo>
                <a:cubicBezTo>
                  <a:pt x="14" y="113"/>
                  <a:pt x="9" y="105"/>
                  <a:pt x="6" y="97"/>
                </a:cubicBezTo>
                <a:cubicBezTo>
                  <a:pt x="2" y="88"/>
                  <a:pt x="0" y="79"/>
                  <a:pt x="0" y="69"/>
                </a:cubicBezTo>
                <a:cubicBezTo>
                  <a:pt x="0" y="60"/>
                  <a:pt x="2" y="51"/>
                  <a:pt x="6" y="43"/>
                </a:cubicBezTo>
                <a:cubicBezTo>
                  <a:pt x="9" y="34"/>
                  <a:pt x="14" y="27"/>
                  <a:pt x="22" y="20"/>
                </a:cubicBezTo>
                <a:cubicBezTo>
                  <a:pt x="28" y="13"/>
                  <a:pt x="36" y="8"/>
                  <a:pt x="44" y="5"/>
                </a:cubicBezTo>
                <a:cubicBezTo>
                  <a:pt x="53" y="1"/>
                  <a:pt x="62" y="0"/>
                  <a:pt x="71" y="0"/>
                </a:cubicBezTo>
                <a:cubicBezTo>
                  <a:pt x="80" y="0"/>
                  <a:pt x="89" y="1"/>
                  <a:pt x="98" y="5"/>
                </a:cubicBezTo>
                <a:cubicBezTo>
                  <a:pt x="106" y="8"/>
                  <a:pt x="114" y="13"/>
                  <a:pt x="120" y="20"/>
                </a:cubicBezTo>
                <a:cubicBezTo>
                  <a:pt x="127" y="27"/>
                  <a:pt x="132" y="34"/>
                  <a:pt x="135" y="43"/>
                </a:cubicBezTo>
                <a:cubicBezTo>
                  <a:pt x="139" y="51"/>
                  <a:pt x="141" y="60"/>
                  <a:pt x="141" y="69"/>
                </a:cubicBezTo>
                <a:close/>
              </a:path>
            </a:pathLst>
          </a:custGeom>
          <a:solidFill>
            <a:srgbClr val="4ade8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0" name=""/>
          <p:cNvSpPr/>
          <p:nvPr/>
        </p:nvSpPr>
        <p:spPr>
          <a:xfrm>
            <a:off x="2239560" y="2674080"/>
            <a:ext cx="1002960" cy="200880"/>
          </a:xfrm>
          <a:custGeom>
            <a:avLst/>
            <a:gdLst/>
            <a:ahLst/>
            <a:rect l="0" t="0" r="r" b="b"/>
            <a:pathLst>
              <a:path w="2786" h="558">
                <a:moveTo>
                  <a:pt x="0" y="279"/>
                </a:moveTo>
                <a:cubicBezTo>
                  <a:pt x="0" y="261"/>
                  <a:pt x="1" y="243"/>
                  <a:pt x="5" y="225"/>
                </a:cubicBezTo>
                <a:cubicBezTo>
                  <a:pt x="9" y="207"/>
                  <a:pt x="14" y="190"/>
                  <a:pt x="21" y="173"/>
                </a:cubicBezTo>
                <a:cubicBezTo>
                  <a:pt x="28" y="156"/>
                  <a:pt x="36" y="140"/>
                  <a:pt x="47" y="124"/>
                </a:cubicBezTo>
                <a:cubicBezTo>
                  <a:pt x="57" y="109"/>
                  <a:pt x="68" y="95"/>
                  <a:pt x="81" y="81"/>
                </a:cubicBezTo>
                <a:cubicBezTo>
                  <a:pt x="94" y="68"/>
                  <a:pt x="108" y="57"/>
                  <a:pt x="123" y="47"/>
                </a:cubicBezTo>
                <a:cubicBezTo>
                  <a:pt x="139" y="36"/>
                  <a:pt x="155" y="28"/>
                  <a:pt x="172" y="21"/>
                </a:cubicBezTo>
                <a:cubicBezTo>
                  <a:pt x="188" y="14"/>
                  <a:pt x="206" y="9"/>
                  <a:pt x="224" y="5"/>
                </a:cubicBezTo>
                <a:cubicBezTo>
                  <a:pt x="242" y="1"/>
                  <a:pt x="260" y="0"/>
                  <a:pt x="278" y="0"/>
                </a:cubicBezTo>
                <a:lnTo>
                  <a:pt x="2508" y="0"/>
                </a:lnTo>
                <a:cubicBezTo>
                  <a:pt x="2526" y="0"/>
                  <a:pt x="2544" y="1"/>
                  <a:pt x="2562" y="5"/>
                </a:cubicBezTo>
                <a:cubicBezTo>
                  <a:pt x="2580" y="9"/>
                  <a:pt x="2597" y="14"/>
                  <a:pt x="2614" y="21"/>
                </a:cubicBezTo>
                <a:cubicBezTo>
                  <a:pt x="2631" y="28"/>
                  <a:pt x="2647" y="36"/>
                  <a:pt x="2662" y="47"/>
                </a:cubicBezTo>
                <a:cubicBezTo>
                  <a:pt x="2678" y="57"/>
                  <a:pt x="2692" y="68"/>
                  <a:pt x="2705" y="81"/>
                </a:cubicBezTo>
                <a:cubicBezTo>
                  <a:pt x="2718" y="95"/>
                  <a:pt x="2729" y="109"/>
                  <a:pt x="2739" y="124"/>
                </a:cubicBezTo>
                <a:cubicBezTo>
                  <a:pt x="2749" y="140"/>
                  <a:pt x="2758" y="156"/>
                  <a:pt x="2765" y="173"/>
                </a:cubicBezTo>
                <a:cubicBezTo>
                  <a:pt x="2772" y="190"/>
                  <a:pt x="2777" y="207"/>
                  <a:pt x="2781" y="225"/>
                </a:cubicBezTo>
                <a:cubicBezTo>
                  <a:pt x="2784" y="243"/>
                  <a:pt x="2786" y="261"/>
                  <a:pt x="2786" y="279"/>
                </a:cubicBezTo>
                <a:cubicBezTo>
                  <a:pt x="2786" y="298"/>
                  <a:pt x="2784" y="316"/>
                  <a:pt x="2781" y="334"/>
                </a:cubicBezTo>
                <a:cubicBezTo>
                  <a:pt x="2777" y="352"/>
                  <a:pt x="2772" y="369"/>
                  <a:pt x="2765" y="386"/>
                </a:cubicBezTo>
                <a:cubicBezTo>
                  <a:pt x="2758" y="403"/>
                  <a:pt x="2749" y="419"/>
                  <a:pt x="2739" y="434"/>
                </a:cubicBezTo>
                <a:cubicBezTo>
                  <a:pt x="2729" y="449"/>
                  <a:pt x="2718" y="463"/>
                  <a:pt x="2705" y="476"/>
                </a:cubicBezTo>
                <a:cubicBezTo>
                  <a:pt x="2692" y="489"/>
                  <a:pt x="2678" y="501"/>
                  <a:pt x="2662" y="511"/>
                </a:cubicBezTo>
                <a:cubicBezTo>
                  <a:pt x="2647" y="521"/>
                  <a:pt x="2631" y="530"/>
                  <a:pt x="2614" y="537"/>
                </a:cubicBezTo>
                <a:cubicBezTo>
                  <a:pt x="2597" y="544"/>
                  <a:pt x="2580" y="549"/>
                  <a:pt x="2562" y="552"/>
                </a:cubicBezTo>
                <a:cubicBezTo>
                  <a:pt x="2544" y="556"/>
                  <a:pt x="2526" y="558"/>
                  <a:pt x="2508" y="558"/>
                </a:cubicBezTo>
                <a:lnTo>
                  <a:pt x="278" y="558"/>
                </a:lnTo>
                <a:cubicBezTo>
                  <a:pt x="260" y="558"/>
                  <a:pt x="242" y="556"/>
                  <a:pt x="224" y="552"/>
                </a:cubicBezTo>
                <a:cubicBezTo>
                  <a:pt x="206" y="549"/>
                  <a:pt x="188" y="544"/>
                  <a:pt x="172" y="537"/>
                </a:cubicBezTo>
                <a:cubicBezTo>
                  <a:pt x="155" y="530"/>
                  <a:pt x="139" y="521"/>
                  <a:pt x="123" y="511"/>
                </a:cubicBezTo>
                <a:cubicBezTo>
                  <a:pt x="108" y="501"/>
                  <a:pt x="94" y="489"/>
                  <a:pt x="81" y="476"/>
                </a:cubicBezTo>
                <a:cubicBezTo>
                  <a:pt x="68" y="463"/>
                  <a:pt x="57" y="449"/>
                  <a:pt x="47" y="434"/>
                </a:cubicBezTo>
                <a:cubicBezTo>
                  <a:pt x="36" y="419"/>
                  <a:pt x="28" y="403"/>
                  <a:pt x="21" y="386"/>
                </a:cubicBezTo>
                <a:cubicBezTo>
                  <a:pt x="14" y="369"/>
                  <a:pt x="9" y="352"/>
                  <a:pt x="5" y="334"/>
                </a:cubicBezTo>
                <a:cubicBezTo>
                  <a:pt x="1" y="316"/>
                  <a:pt x="0" y="298"/>
                  <a:pt x="0" y="279"/>
                </a:cubicBezTo>
                <a:close/>
              </a:path>
            </a:pathLst>
          </a:custGeom>
          <a:solidFill>
            <a:srgbClr val="1d4ed8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31" name=""/>
          <p:cNvSpPr txBox="1"/>
          <p:nvPr/>
        </p:nvSpPr>
        <p:spPr>
          <a:xfrm>
            <a:off x="1270080" y="2711160"/>
            <a:ext cx="805320" cy="128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79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提升信息获取效率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2" name=""/>
          <p:cNvSpPr/>
          <p:nvPr/>
        </p:nvSpPr>
        <p:spPr>
          <a:xfrm>
            <a:off x="2239560" y="2749320"/>
            <a:ext cx="50400" cy="50400"/>
          </a:xfrm>
          <a:custGeom>
            <a:avLst/>
            <a:gdLst/>
            <a:ahLst/>
            <a:rect l="0" t="0" r="r" b="b"/>
            <a:pathLst>
              <a:path w="140" h="140">
                <a:moveTo>
                  <a:pt x="140" y="69"/>
                </a:moveTo>
                <a:cubicBezTo>
                  <a:pt x="140" y="79"/>
                  <a:pt x="138" y="88"/>
                  <a:pt x="135" y="97"/>
                </a:cubicBezTo>
                <a:cubicBezTo>
                  <a:pt x="131" y="105"/>
                  <a:pt x="126" y="113"/>
                  <a:pt x="119" y="119"/>
                </a:cubicBezTo>
                <a:cubicBezTo>
                  <a:pt x="113" y="126"/>
                  <a:pt x="105" y="131"/>
                  <a:pt x="96" y="135"/>
                </a:cubicBezTo>
                <a:cubicBezTo>
                  <a:pt x="87" y="138"/>
                  <a:pt x="78" y="140"/>
                  <a:pt x="69" y="140"/>
                </a:cubicBezTo>
                <a:cubicBezTo>
                  <a:pt x="60" y="140"/>
                  <a:pt x="51" y="138"/>
                  <a:pt x="43" y="135"/>
                </a:cubicBezTo>
                <a:cubicBezTo>
                  <a:pt x="34" y="131"/>
                  <a:pt x="27" y="126"/>
                  <a:pt x="20" y="119"/>
                </a:cubicBezTo>
                <a:cubicBezTo>
                  <a:pt x="13" y="113"/>
                  <a:pt x="8" y="105"/>
                  <a:pt x="5" y="97"/>
                </a:cubicBezTo>
                <a:cubicBezTo>
                  <a:pt x="1" y="88"/>
                  <a:pt x="0" y="79"/>
                  <a:pt x="0" y="69"/>
                </a:cubicBezTo>
                <a:cubicBezTo>
                  <a:pt x="0" y="60"/>
                  <a:pt x="1" y="51"/>
                  <a:pt x="5" y="43"/>
                </a:cubicBezTo>
                <a:cubicBezTo>
                  <a:pt x="8" y="34"/>
                  <a:pt x="13" y="27"/>
                  <a:pt x="20" y="20"/>
                </a:cubicBezTo>
                <a:cubicBezTo>
                  <a:pt x="27" y="13"/>
                  <a:pt x="34" y="8"/>
                  <a:pt x="43" y="5"/>
                </a:cubicBezTo>
                <a:cubicBezTo>
                  <a:pt x="51" y="1"/>
                  <a:pt x="60" y="0"/>
                  <a:pt x="69" y="0"/>
                </a:cubicBezTo>
                <a:cubicBezTo>
                  <a:pt x="78" y="0"/>
                  <a:pt x="87" y="1"/>
                  <a:pt x="96" y="5"/>
                </a:cubicBezTo>
                <a:cubicBezTo>
                  <a:pt x="105" y="8"/>
                  <a:pt x="113" y="13"/>
                  <a:pt x="119" y="20"/>
                </a:cubicBezTo>
                <a:cubicBezTo>
                  <a:pt x="126" y="27"/>
                  <a:pt x="131" y="34"/>
                  <a:pt x="135" y="43"/>
                </a:cubicBezTo>
                <a:cubicBezTo>
                  <a:pt x="138" y="51"/>
                  <a:pt x="140" y="60"/>
                  <a:pt x="140" y="69"/>
                </a:cubicBezTo>
                <a:close/>
              </a:path>
            </a:pathLst>
          </a:custGeom>
          <a:solidFill>
            <a:srgbClr val="4ade8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3" name=""/>
          <p:cNvSpPr/>
          <p:nvPr/>
        </p:nvSpPr>
        <p:spPr>
          <a:xfrm>
            <a:off x="3309120" y="2674080"/>
            <a:ext cx="802440" cy="200880"/>
          </a:xfrm>
          <a:custGeom>
            <a:avLst/>
            <a:gdLst/>
            <a:ahLst/>
            <a:rect l="0" t="0" r="r" b="b"/>
            <a:pathLst>
              <a:path w="2229" h="558">
                <a:moveTo>
                  <a:pt x="0" y="279"/>
                </a:moveTo>
                <a:cubicBezTo>
                  <a:pt x="0" y="261"/>
                  <a:pt x="2" y="243"/>
                  <a:pt x="5" y="225"/>
                </a:cubicBezTo>
                <a:cubicBezTo>
                  <a:pt x="9" y="207"/>
                  <a:pt x="14" y="190"/>
                  <a:pt x="21" y="173"/>
                </a:cubicBezTo>
                <a:cubicBezTo>
                  <a:pt x="28" y="156"/>
                  <a:pt x="37" y="140"/>
                  <a:pt x="47" y="124"/>
                </a:cubicBezTo>
                <a:cubicBezTo>
                  <a:pt x="57" y="109"/>
                  <a:pt x="69" y="95"/>
                  <a:pt x="81" y="81"/>
                </a:cubicBezTo>
                <a:cubicBezTo>
                  <a:pt x="94" y="68"/>
                  <a:pt x="108" y="57"/>
                  <a:pt x="124" y="47"/>
                </a:cubicBezTo>
                <a:cubicBezTo>
                  <a:pt x="139" y="36"/>
                  <a:pt x="155" y="28"/>
                  <a:pt x="172" y="21"/>
                </a:cubicBezTo>
                <a:cubicBezTo>
                  <a:pt x="189" y="14"/>
                  <a:pt x="206" y="9"/>
                  <a:pt x="224" y="5"/>
                </a:cubicBezTo>
                <a:cubicBezTo>
                  <a:pt x="242" y="1"/>
                  <a:pt x="260" y="0"/>
                  <a:pt x="278" y="0"/>
                </a:cubicBezTo>
                <a:lnTo>
                  <a:pt x="1951" y="0"/>
                </a:lnTo>
                <a:cubicBezTo>
                  <a:pt x="1969" y="0"/>
                  <a:pt x="1987" y="1"/>
                  <a:pt x="2005" y="5"/>
                </a:cubicBezTo>
                <a:cubicBezTo>
                  <a:pt x="2023" y="9"/>
                  <a:pt x="2040" y="14"/>
                  <a:pt x="2057" y="21"/>
                </a:cubicBezTo>
                <a:cubicBezTo>
                  <a:pt x="2074" y="28"/>
                  <a:pt x="2090" y="36"/>
                  <a:pt x="2106" y="47"/>
                </a:cubicBezTo>
                <a:cubicBezTo>
                  <a:pt x="2121" y="57"/>
                  <a:pt x="2135" y="68"/>
                  <a:pt x="2148" y="81"/>
                </a:cubicBezTo>
                <a:cubicBezTo>
                  <a:pt x="2161" y="95"/>
                  <a:pt x="2172" y="109"/>
                  <a:pt x="2182" y="124"/>
                </a:cubicBezTo>
                <a:cubicBezTo>
                  <a:pt x="2193" y="140"/>
                  <a:pt x="2201" y="156"/>
                  <a:pt x="2208" y="173"/>
                </a:cubicBezTo>
                <a:cubicBezTo>
                  <a:pt x="2215" y="190"/>
                  <a:pt x="2220" y="207"/>
                  <a:pt x="2224" y="225"/>
                </a:cubicBezTo>
                <a:cubicBezTo>
                  <a:pt x="2228" y="243"/>
                  <a:pt x="2229" y="261"/>
                  <a:pt x="2229" y="279"/>
                </a:cubicBezTo>
                <a:cubicBezTo>
                  <a:pt x="2229" y="298"/>
                  <a:pt x="2228" y="316"/>
                  <a:pt x="2224" y="334"/>
                </a:cubicBezTo>
                <a:cubicBezTo>
                  <a:pt x="2220" y="352"/>
                  <a:pt x="2215" y="369"/>
                  <a:pt x="2208" y="386"/>
                </a:cubicBezTo>
                <a:cubicBezTo>
                  <a:pt x="2201" y="403"/>
                  <a:pt x="2193" y="419"/>
                  <a:pt x="2182" y="434"/>
                </a:cubicBezTo>
                <a:cubicBezTo>
                  <a:pt x="2172" y="449"/>
                  <a:pt x="2161" y="463"/>
                  <a:pt x="2148" y="476"/>
                </a:cubicBezTo>
                <a:cubicBezTo>
                  <a:pt x="2135" y="489"/>
                  <a:pt x="2121" y="501"/>
                  <a:pt x="2106" y="511"/>
                </a:cubicBezTo>
                <a:cubicBezTo>
                  <a:pt x="2090" y="521"/>
                  <a:pt x="2074" y="530"/>
                  <a:pt x="2057" y="537"/>
                </a:cubicBezTo>
                <a:cubicBezTo>
                  <a:pt x="2040" y="544"/>
                  <a:pt x="2023" y="549"/>
                  <a:pt x="2005" y="552"/>
                </a:cubicBezTo>
                <a:cubicBezTo>
                  <a:pt x="1987" y="556"/>
                  <a:pt x="1969" y="558"/>
                  <a:pt x="1951" y="558"/>
                </a:cubicBezTo>
                <a:lnTo>
                  <a:pt x="278" y="558"/>
                </a:lnTo>
                <a:cubicBezTo>
                  <a:pt x="260" y="558"/>
                  <a:pt x="242" y="556"/>
                  <a:pt x="224" y="552"/>
                </a:cubicBezTo>
                <a:cubicBezTo>
                  <a:pt x="206" y="549"/>
                  <a:pt x="189" y="544"/>
                  <a:pt x="172" y="537"/>
                </a:cubicBezTo>
                <a:cubicBezTo>
                  <a:pt x="155" y="530"/>
                  <a:pt x="139" y="521"/>
                  <a:pt x="124" y="511"/>
                </a:cubicBezTo>
                <a:cubicBezTo>
                  <a:pt x="108" y="501"/>
                  <a:pt x="94" y="489"/>
                  <a:pt x="81" y="476"/>
                </a:cubicBezTo>
                <a:cubicBezTo>
                  <a:pt x="69" y="463"/>
                  <a:pt x="57" y="449"/>
                  <a:pt x="47" y="434"/>
                </a:cubicBezTo>
                <a:cubicBezTo>
                  <a:pt x="37" y="419"/>
                  <a:pt x="28" y="403"/>
                  <a:pt x="21" y="386"/>
                </a:cubicBezTo>
                <a:cubicBezTo>
                  <a:pt x="14" y="369"/>
                  <a:pt x="9" y="352"/>
                  <a:pt x="5" y="334"/>
                </a:cubicBezTo>
                <a:cubicBezTo>
                  <a:pt x="2" y="316"/>
                  <a:pt x="0" y="298"/>
                  <a:pt x="0" y="279"/>
                </a:cubicBezTo>
                <a:close/>
              </a:path>
            </a:pathLst>
          </a:custGeom>
          <a:solidFill>
            <a:srgbClr val="1d4ed8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34" name=""/>
          <p:cNvSpPr txBox="1"/>
          <p:nvPr/>
        </p:nvSpPr>
        <p:spPr>
          <a:xfrm>
            <a:off x="2340000" y="2711160"/>
            <a:ext cx="805320" cy="128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79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降低人工客服成本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5" name=""/>
          <p:cNvSpPr/>
          <p:nvPr/>
        </p:nvSpPr>
        <p:spPr>
          <a:xfrm>
            <a:off x="3309120" y="2749320"/>
            <a:ext cx="50400" cy="50400"/>
          </a:xfrm>
          <a:custGeom>
            <a:avLst/>
            <a:gdLst/>
            <a:ahLst/>
            <a:rect l="0" t="0" r="r" b="b"/>
            <a:pathLst>
              <a:path w="140" h="140">
                <a:moveTo>
                  <a:pt x="140" y="69"/>
                </a:moveTo>
                <a:cubicBezTo>
                  <a:pt x="140" y="79"/>
                  <a:pt x="138" y="88"/>
                  <a:pt x="135" y="97"/>
                </a:cubicBezTo>
                <a:cubicBezTo>
                  <a:pt x="131" y="105"/>
                  <a:pt x="126" y="113"/>
                  <a:pt x="120" y="119"/>
                </a:cubicBezTo>
                <a:cubicBezTo>
                  <a:pt x="113" y="126"/>
                  <a:pt x="106" y="131"/>
                  <a:pt x="97" y="135"/>
                </a:cubicBezTo>
                <a:cubicBezTo>
                  <a:pt x="89" y="138"/>
                  <a:pt x="80" y="140"/>
                  <a:pt x="71" y="140"/>
                </a:cubicBezTo>
                <a:cubicBezTo>
                  <a:pt x="61" y="140"/>
                  <a:pt x="51" y="138"/>
                  <a:pt x="43" y="135"/>
                </a:cubicBezTo>
                <a:cubicBezTo>
                  <a:pt x="34" y="131"/>
                  <a:pt x="27" y="126"/>
                  <a:pt x="20" y="119"/>
                </a:cubicBezTo>
                <a:cubicBezTo>
                  <a:pt x="14" y="113"/>
                  <a:pt x="9" y="105"/>
                  <a:pt x="5" y="97"/>
                </a:cubicBezTo>
                <a:cubicBezTo>
                  <a:pt x="2" y="88"/>
                  <a:pt x="0" y="79"/>
                  <a:pt x="0" y="69"/>
                </a:cubicBezTo>
                <a:cubicBezTo>
                  <a:pt x="0" y="60"/>
                  <a:pt x="2" y="51"/>
                  <a:pt x="5" y="43"/>
                </a:cubicBezTo>
                <a:cubicBezTo>
                  <a:pt x="9" y="34"/>
                  <a:pt x="14" y="27"/>
                  <a:pt x="20" y="20"/>
                </a:cubicBezTo>
                <a:cubicBezTo>
                  <a:pt x="27" y="13"/>
                  <a:pt x="34" y="8"/>
                  <a:pt x="43" y="5"/>
                </a:cubicBezTo>
                <a:cubicBezTo>
                  <a:pt x="51" y="1"/>
                  <a:pt x="61" y="0"/>
                  <a:pt x="71" y="0"/>
                </a:cubicBezTo>
                <a:cubicBezTo>
                  <a:pt x="80" y="0"/>
                  <a:pt x="89" y="1"/>
                  <a:pt x="97" y="5"/>
                </a:cubicBezTo>
                <a:cubicBezTo>
                  <a:pt x="106" y="8"/>
                  <a:pt x="113" y="13"/>
                  <a:pt x="120" y="20"/>
                </a:cubicBezTo>
                <a:cubicBezTo>
                  <a:pt x="126" y="27"/>
                  <a:pt x="131" y="34"/>
                  <a:pt x="135" y="43"/>
                </a:cubicBezTo>
                <a:cubicBezTo>
                  <a:pt x="138" y="51"/>
                  <a:pt x="140" y="60"/>
                  <a:pt x="140" y="69"/>
                </a:cubicBezTo>
                <a:close/>
              </a:path>
            </a:pathLst>
          </a:custGeom>
          <a:solidFill>
            <a:srgbClr val="4ade8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6" name=""/>
          <p:cNvSpPr/>
          <p:nvPr/>
        </p:nvSpPr>
        <p:spPr>
          <a:xfrm>
            <a:off x="6217200" y="2674080"/>
            <a:ext cx="1103400" cy="200880"/>
          </a:xfrm>
          <a:custGeom>
            <a:avLst/>
            <a:gdLst/>
            <a:ahLst/>
            <a:rect l="0" t="0" r="r" b="b"/>
            <a:pathLst>
              <a:path w="3065" h="558">
                <a:moveTo>
                  <a:pt x="0" y="279"/>
                </a:moveTo>
                <a:cubicBezTo>
                  <a:pt x="0" y="261"/>
                  <a:pt x="2" y="243"/>
                  <a:pt x="5" y="225"/>
                </a:cubicBezTo>
                <a:cubicBezTo>
                  <a:pt x="9" y="207"/>
                  <a:pt x="14" y="190"/>
                  <a:pt x="21" y="173"/>
                </a:cubicBezTo>
                <a:cubicBezTo>
                  <a:pt x="28" y="156"/>
                  <a:pt x="37" y="140"/>
                  <a:pt x="47" y="124"/>
                </a:cubicBezTo>
                <a:cubicBezTo>
                  <a:pt x="57" y="109"/>
                  <a:pt x="69" y="95"/>
                  <a:pt x="82" y="81"/>
                </a:cubicBezTo>
                <a:cubicBezTo>
                  <a:pt x="95" y="68"/>
                  <a:pt x="109" y="57"/>
                  <a:pt x="124" y="47"/>
                </a:cubicBezTo>
                <a:cubicBezTo>
                  <a:pt x="139" y="36"/>
                  <a:pt x="155" y="28"/>
                  <a:pt x="172" y="21"/>
                </a:cubicBezTo>
                <a:cubicBezTo>
                  <a:pt x="189" y="14"/>
                  <a:pt x="206" y="9"/>
                  <a:pt x="224" y="5"/>
                </a:cubicBezTo>
                <a:cubicBezTo>
                  <a:pt x="242" y="1"/>
                  <a:pt x="260" y="0"/>
                  <a:pt x="279" y="0"/>
                </a:cubicBezTo>
                <a:lnTo>
                  <a:pt x="2787" y="0"/>
                </a:lnTo>
                <a:cubicBezTo>
                  <a:pt x="2805" y="0"/>
                  <a:pt x="2823" y="1"/>
                  <a:pt x="2841" y="5"/>
                </a:cubicBezTo>
                <a:cubicBezTo>
                  <a:pt x="2859" y="9"/>
                  <a:pt x="2876" y="14"/>
                  <a:pt x="2893" y="21"/>
                </a:cubicBezTo>
                <a:cubicBezTo>
                  <a:pt x="2910" y="28"/>
                  <a:pt x="2926" y="36"/>
                  <a:pt x="2941" y="47"/>
                </a:cubicBezTo>
                <a:cubicBezTo>
                  <a:pt x="2957" y="57"/>
                  <a:pt x="2971" y="68"/>
                  <a:pt x="2984" y="81"/>
                </a:cubicBezTo>
                <a:cubicBezTo>
                  <a:pt x="2996" y="95"/>
                  <a:pt x="3008" y="109"/>
                  <a:pt x="3018" y="124"/>
                </a:cubicBezTo>
                <a:cubicBezTo>
                  <a:pt x="3028" y="140"/>
                  <a:pt x="3037" y="156"/>
                  <a:pt x="3044" y="173"/>
                </a:cubicBezTo>
                <a:cubicBezTo>
                  <a:pt x="3051" y="190"/>
                  <a:pt x="3056" y="207"/>
                  <a:pt x="3060" y="225"/>
                </a:cubicBezTo>
                <a:cubicBezTo>
                  <a:pt x="3063" y="243"/>
                  <a:pt x="3065" y="261"/>
                  <a:pt x="3065" y="279"/>
                </a:cubicBezTo>
                <a:cubicBezTo>
                  <a:pt x="3065" y="298"/>
                  <a:pt x="3063" y="316"/>
                  <a:pt x="3060" y="334"/>
                </a:cubicBezTo>
                <a:cubicBezTo>
                  <a:pt x="3056" y="352"/>
                  <a:pt x="3051" y="369"/>
                  <a:pt x="3044" y="386"/>
                </a:cubicBezTo>
                <a:cubicBezTo>
                  <a:pt x="3037" y="403"/>
                  <a:pt x="3028" y="419"/>
                  <a:pt x="3018" y="434"/>
                </a:cubicBezTo>
                <a:cubicBezTo>
                  <a:pt x="3008" y="449"/>
                  <a:pt x="2996" y="463"/>
                  <a:pt x="2984" y="476"/>
                </a:cubicBezTo>
                <a:cubicBezTo>
                  <a:pt x="2971" y="489"/>
                  <a:pt x="2957" y="501"/>
                  <a:pt x="2941" y="511"/>
                </a:cubicBezTo>
                <a:cubicBezTo>
                  <a:pt x="2926" y="521"/>
                  <a:pt x="2910" y="530"/>
                  <a:pt x="2893" y="537"/>
                </a:cubicBezTo>
                <a:cubicBezTo>
                  <a:pt x="2876" y="544"/>
                  <a:pt x="2859" y="549"/>
                  <a:pt x="2841" y="552"/>
                </a:cubicBezTo>
                <a:cubicBezTo>
                  <a:pt x="2823" y="556"/>
                  <a:pt x="2805" y="558"/>
                  <a:pt x="2787" y="558"/>
                </a:cubicBezTo>
                <a:lnTo>
                  <a:pt x="279" y="558"/>
                </a:lnTo>
                <a:cubicBezTo>
                  <a:pt x="260" y="558"/>
                  <a:pt x="242" y="556"/>
                  <a:pt x="224" y="552"/>
                </a:cubicBezTo>
                <a:cubicBezTo>
                  <a:pt x="206" y="549"/>
                  <a:pt x="189" y="544"/>
                  <a:pt x="172" y="537"/>
                </a:cubicBezTo>
                <a:cubicBezTo>
                  <a:pt x="155" y="530"/>
                  <a:pt x="139" y="521"/>
                  <a:pt x="124" y="511"/>
                </a:cubicBezTo>
                <a:cubicBezTo>
                  <a:pt x="109" y="501"/>
                  <a:pt x="95" y="489"/>
                  <a:pt x="82" y="476"/>
                </a:cubicBezTo>
                <a:cubicBezTo>
                  <a:pt x="69" y="463"/>
                  <a:pt x="57" y="449"/>
                  <a:pt x="47" y="434"/>
                </a:cubicBezTo>
                <a:cubicBezTo>
                  <a:pt x="37" y="419"/>
                  <a:pt x="28" y="403"/>
                  <a:pt x="21" y="386"/>
                </a:cubicBezTo>
                <a:cubicBezTo>
                  <a:pt x="14" y="369"/>
                  <a:pt x="9" y="352"/>
                  <a:pt x="5" y="334"/>
                </a:cubicBezTo>
                <a:cubicBezTo>
                  <a:pt x="2" y="316"/>
                  <a:pt x="0" y="298"/>
                  <a:pt x="0" y="279"/>
                </a:cubicBezTo>
                <a:close/>
              </a:path>
            </a:pathLst>
          </a:custGeom>
          <a:solidFill>
            <a:srgbClr val="1d4ed8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37" name=""/>
          <p:cNvSpPr txBox="1"/>
          <p:nvPr/>
        </p:nvSpPr>
        <p:spPr>
          <a:xfrm>
            <a:off x="3409560" y="2711160"/>
            <a:ext cx="604080" cy="128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79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改善用户体验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8" name=""/>
          <p:cNvSpPr txBox="1"/>
          <p:nvPr/>
        </p:nvSpPr>
        <p:spPr>
          <a:xfrm>
            <a:off x="6317640" y="2711160"/>
            <a:ext cx="201960" cy="128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79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抢占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9" name=""/>
          <p:cNvSpPr txBox="1"/>
          <p:nvPr/>
        </p:nvSpPr>
        <p:spPr>
          <a:xfrm>
            <a:off x="6518160" y="2714760"/>
            <a:ext cx="10008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0" name=""/>
          <p:cNvSpPr/>
          <p:nvPr/>
        </p:nvSpPr>
        <p:spPr>
          <a:xfrm>
            <a:off x="6217200" y="2749320"/>
            <a:ext cx="50400" cy="50400"/>
          </a:xfrm>
          <a:custGeom>
            <a:avLst/>
            <a:gdLst/>
            <a:ahLst/>
            <a:rect l="0" t="0" r="r" b="b"/>
            <a:pathLst>
              <a:path w="140" h="140">
                <a:moveTo>
                  <a:pt x="140" y="69"/>
                </a:moveTo>
                <a:cubicBezTo>
                  <a:pt x="140" y="79"/>
                  <a:pt x="139" y="88"/>
                  <a:pt x="135" y="97"/>
                </a:cubicBezTo>
                <a:cubicBezTo>
                  <a:pt x="131" y="105"/>
                  <a:pt x="126" y="113"/>
                  <a:pt x="120" y="119"/>
                </a:cubicBezTo>
                <a:cubicBezTo>
                  <a:pt x="113" y="126"/>
                  <a:pt x="106" y="131"/>
                  <a:pt x="97" y="135"/>
                </a:cubicBezTo>
                <a:cubicBezTo>
                  <a:pt x="89" y="138"/>
                  <a:pt x="80" y="140"/>
                  <a:pt x="71" y="140"/>
                </a:cubicBezTo>
                <a:cubicBezTo>
                  <a:pt x="61" y="140"/>
                  <a:pt x="53" y="138"/>
                  <a:pt x="44" y="135"/>
                </a:cubicBezTo>
                <a:cubicBezTo>
                  <a:pt x="34" y="131"/>
                  <a:pt x="27" y="126"/>
                  <a:pt x="20" y="119"/>
                </a:cubicBezTo>
                <a:cubicBezTo>
                  <a:pt x="14" y="113"/>
                  <a:pt x="9" y="105"/>
                  <a:pt x="5" y="97"/>
                </a:cubicBezTo>
                <a:cubicBezTo>
                  <a:pt x="2" y="88"/>
                  <a:pt x="0" y="79"/>
                  <a:pt x="0" y="69"/>
                </a:cubicBezTo>
                <a:cubicBezTo>
                  <a:pt x="0" y="60"/>
                  <a:pt x="2" y="51"/>
                  <a:pt x="5" y="43"/>
                </a:cubicBezTo>
                <a:cubicBezTo>
                  <a:pt x="9" y="34"/>
                  <a:pt x="14" y="27"/>
                  <a:pt x="20" y="20"/>
                </a:cubicBezTo>
                <a:cubicBezTo>
                  <a:pt x="27" y="13"/>
                  <a:pt x="34" y="8"/>
                  <a:pt x="44" y="5"/>
                </a:cubicBezTo>
                <a:cubicBezTo>
                  <a:pt x="53" y="1"/>
                  <a:pt x="61" y="0"/>
                  <a:pt x="71" y="0"/>
                </a:cubicBezTo>
                <a:cubicBezTo>
                  <a:pt x="80" y="0"/>
                  <a:pt x="89" y="1"/>
                  <a:pt x="97" y="5"/>
                </a:cubicBezTo>
                <a:cubicBezTo>
                  <a:pt x="106" y="8"/>
                  <a:pt x="113" y="13"/>
                  <a:pt x="120" y="20"/>
                </a:cubicBezTo>
                <a:cubicBezTo>
                  <a:pt x="126" y="27"/>
                  <a:pt x="131" y="34"/>
                  <a:pt x="135" y="43"/>
                </a:cubicBezTo>
                <a:cubicBezTo>
                  <a:pt x="139" y="51"/>
                  <a:pt x="140" y="60"/>
                  <a:pt x="140" y="69"/>
                </a:cubicBezTo>
                <a:close/>
              </a:path>
            </a:pathLst>
          </a:custGeom>
          <a:solidFill>
            <a:srgbClr val="4ade8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1" name=""/>
          <p:cNvSpPr/>
          <p:nvPr/>
        </p:nvSpPr>
        <p:spPr>
          <a:xfrm>
            <a:off x="7387200" y="2674080"/>
            <a:ext cx="902880" cy="200880"/>
          </a:xfrm>
          <a:custGeom>
            <a:avLst/>
            <a:gdLst/>
            <a:ahLst/>
            <a:rect l="0" t="0" r="r" b="b"/>
            <a:pathLst>
              <a:path w="2508" h="558">
                <a:moveTo>
                  <a:pt x="0" y="279"/>
                </a:moveTo>
                <a:cubicBezTo>
                  <a:pt x="0" y="261"/>
                  <a:pt x="2" y="243"/>
                  <a:pt x="5" y="225"/>
                </a:cubicBezTo>
                <a:cubicBezTo>
                  <a:pt x="9" y="207"/>
                  <a:pt x="14" y="190"/>
                  <a:pt x="21" y="173"/>
                </a:cubicBezTo>
                <a:cubicBezTo>
                  <a:pt x="28" y="156"/>
                  <a:pt x="37" y="140"/>
                  <a:pt x="47" y="124"/>
                </a:cubicBezTo>
                <a:cubicBezTo>
                  <a:pt x="57" y="109"/>
                  <a:pt x="68" y="95"/>
                  <a:pt x="81" y="81"/>
                </a:cubicBezTo>
                <a:cubicBezTo>
                  <a:pt x="94" y="68"/>
                  <a:pt x="108" y="57"/>
                  <a:pt x="124" y="47"/>
                </a:cubicBezTo>
                <a:cubicBezTo>
                  <a:pt x="139" y="36"/>
                  <a:pt x="155" y="28"/>
                  <a:pt x="172" y="21"/>
                </a:cubicBezTo>
                <a:cubicBezTo>
                  <a:pt x="189" y="14"/>
                  <a:pt x="206" y="9"/>
                  <a:pt x="224" y="5"/>
                </a:cubicBezTo>
                <a:cubicBezTo>
                  <a:pt x="242" y="1"/>
                  <a:pt x="260" y="0"/>
                  <a:pt x="278" y="0"/>
                </a:cubicBezTo>
                <a:lnTo>
                  <a:pt x="2229" y="0"/>
                </a:lnTo>
                <a:cubicBezTo>
                  <a:pt x="2248" y="0"/>
                  <a:pt x="2266" y="1"/>
                  <a:pt x="2284" y="5"/>
                </a:cubicBezTo>
                <a:cubicBezTo>
                  <a:pt x="2302" y="9"/>
                  <a:pt x="2319" y="14"/>
                  <a:pt x="2336" y="21"/>
                </a:cubicBezTo>
                <a:cubicBezTo>
                  <a:pt x="2353" y="28"/>
                  <a:pt x="2369" y="36"/>
                  <a:pt x="2384" y="47"/>
                </a:cubicBezTo>
                <a:cubicBezTo>
                  <a:pt x="2399" y="57"/>
                  <a:pt x="2413" y="68"/>
                  <a:pt x="2426" y="81"/>
                </a:cubicBezTo>
                <a:cubicBezTo>
                  <a:pt x="2439" y="95"/>
                  <a:pt x="2451" y="109"/>
                  <a:pt x="2461" y="124"/>
                </a:cubicBezTo>
                <a:cubicBezTo>
                  <a:pt x="2471" y="140"/>
                  <a:pt x="2480" y="156"/>
                  <a:pt x="2487" y="173"/>
                </a:cubicBezTo>
                <a:cubicBezTo>
                  <a:pt x="2494" y="190"/>
                  <a:pt x="2499" y="207"/>
                  <a:pt x="2502" y="225"/>
                </a:cubicBezTo>
                <a:cubicBezTo>
                  <a:pt x="2506" y="243"/>
                  <a:pt x="2508" y="261"/>
                  <a:pt x="2508" y="279"/>
                </a:cubicBezTo>
                <a:cubicBezTo>
                  <a:pt x="2508" y="298"/>
                  <a:pt x="2506" y="316"/>
                  <a:pt x="2502" y="334"/>
                </a:cubicBezTo>
                <a:cubicBezTo>
                  <a:pt x="2499" y="352"/>
                  <a:pt x="2494" y="369"/>
                  <a:pt x="2487" y="386"/>
                </a:cubicBezTo>
                <a:cubicBezTo>
                  <a:pt x="2480" y="403"/>
                  <a:pt x="2471" y="419"/>
                  <a:pt x="2461" y="434"/>
                </a:cubicBezTo>
                <a:cubicBezTo>
                  <a:pt x="2451" y="449"/>
                  <a:pt x="2439" y="463"/>
                  <a:pt x="2426" y="476"/>
                </a:cubicBezTo>
                <a:cubicBezTo>
                  <a:pt x="2413" y="489"/>
                  <a:pt x="2399" y="501"/>
                  <a:pt x="2384" y="511"/>
                </a:cubicBezTo>
                <a:cubicBezTo>
                  <a:pt x="2369" y="521"/>
                  <a:pt x="2353" y="530"/>
                  <a:pt x="2336" y="537"/>
                </a:cubicBezTo>
                <a:cubicBezTo>
                  <a:pt x="2319" y="544"/>
                  <a:pt x="2302" y="549"/>
                  <a:pt x="2284" y="552"/>
                </a:cubicBezTo>
                <a:cubicBezTo>
                  <a:pt x="2266" y="556"/>
                  <a:pt x="2248" y="558"/>
                  <a:pt x="2229" y="558"/>
                </a:cubicBezTo>
                <a:lnTo>
                  <a:pt x="278" y="558"/>
                </a:lnTo>
                <a:cubicBezTo>
                  <a:pt x="260" y="558"/>
                  <a:pt x="242" y="556"/>
                  <a:pt x="224" y="552"/>
                </a:cubicBezTo>
                <a:cubicBezTo>
                  <a:pt x="206" y="549"/>
                  <a:pt x="189" y="544"/>
                  <a:pt x="172" y="537"/>
                </a:cubicBezTo>
                <a:cubicBezTo>
                  <a:pt x="155" y="530"/>
                  <a:pt x="139" y="521"/>
                  <a:pt x="124" y="511"/>
                </a:cubicBezTo>
                <a:cubicBezTo>
                  <a:pt x="108" y="501"/>
                  <a:pt x="94" y="489"/>
                  <a:pt x="81" y="476"/>
                </a:cubicBezTo>
                <a:cubicBezTo>
                  <a:pt x="68" y="463"/>
                  <a:pt x="57" y="449"/>
                  <a:pt x="47" y="434"/>
                </a:cubicBezTo>
                <a:cubicBezTo>
                  <a:pt x="37" y="419"/>
                  <a:pt x="28" y="403"/>
                  <a:pt x="21" y="386"/>
                </a:cubicBezTo>
                <a:cubicBezTo>
                  <a:pt x="14" y="369"/>
                  <a:pt x="9" y="352"/>
                  <a:pt x="5" y="334"/>
                </a:cubicBezTo>
                <a:cubicBezTo>
                  <a:pt x="2" y="316"/>
                  <a:pt x="0" y="298"/>
                  <a:pt x="0" y="279"/>
                </a:cubicBezTo>
                <a:close/>
              </a:path>
            </a:pathLst>
          </a:custGeom>
          <a:solidFill>
            <a:srgbClr val="1d4ed8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42" name=""/>
          <p:cNvSpPr txBox="1"/>
          <p:nvPr/>
        </p:nvSpPr>
        <p:spPr>
          <a:xfrm>
            <a:off x="6616440" y="2711160"/>
            <a:ext cx="604080" cy="128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79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时代流量入口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3" name=""/>
          <p:cNvSpPr/>
          <p:nvPr/>
        </p:nvSpPr>
        <p:spPr>
          <a:xfrm>
            <a:off x="7387200" y="2749320"/>
            <a:ext cx="50400" cy="50400"/>
          </a:xfrm>
          <a:custGeom>
            <a:avLst/>
            <a:gdLst/>
            <a:ahLst/>
            <a:rect l="0" t="0" r="r" b="b"/>
            <a:pathLst>
              <a:path w="140" h="140">
                <a:moveTo>
                  <a:pt x="140" y="69"/>
                </a:moveTo>
                <a:cubicBezTo>
                  <a:pt x="140" y="79"/>
                  <a:pt x="138" y="88"/>
                  <a:pt x="135" y="97"/>
                </a:cubicBezTo>
                <a:cubicBezTo>
                  <a:pt x="131" y="105"/>
                  <a:pt x="126" y="113"/>
                  <a:pt x="119" y="119"/>
                </a:cubicBezTo>
                <a:cubicBezTo>
                  <a:pt x="112" y="126"/>
                  <a:pt x="105" y="131"/>
                  <a:pt x="96" y="135"/>
                </a:cubicBezTo>
                <a:cubicBezTo>
                  <a:pt x="88" y="138"/>
                  <a:pt x="79" y="140"/>
                  <a:pt x="69" y="140"/>
                </a:cubicBezTo>
                <a:cubicBezTo>
                  <a:pt x="60" y="140"/>
                  <a:pt x="51" y="138"/>
                  <a:pt x="43" y="135"/>
                </a:cubicBezTo>
                <a:cubicBezTo>
                  <a:pt x="34" y="131"/>
                  <a:pt x="27" y="126"/>
                  <a:pt x="20" y="119"/>
                </a:cubicBezTo>
                <a:cubicBezTo>
                  <a:pt x="14" y="113"/>
                  <a:pt x="9" y="105"/>
                  <a:pt x="5" y="97"/>
                </a:cubicBezTo>
                <a:cubicBezTo>
                  <a:pt x="2" y="88"/>
                  <a:pt x="0" y="79"/>
                  <a:pt x="0" y="69"/>
                </a:cubicBezTo>
                <a:cubicBezTo>
                  <a:pt x="0" y="60"/>
                  <a:pt x="2" y="51"/>
                  <a:pt x="5" y="43"/>
                </a:cubicBezTo>
                <a:cubicBezTo>
                  <a:pt x="9" y="34"/>
                  <a:pt x="14" y="27"/>
                  <a:pt x="20" y="20"/>
                </a:cubicBezTo>
                <a:cubicBezTo>
                  <a:pt x="27" y="13"/>
                  <a:pt x="34" y="8"/>
                  <a:pt x="43" y="5"/>
                </a:cubicBezTo>
                <a:cubicBezTo>
                  <a:pt x="51" y="1"/>
                  <a:pt x="60" y="0"/>
                  <a:pt x="69" y="0"/>
                </a:cubicBezTo>
                <a:cubicBezTo>
                  <a:pt x="79" y="0"/>
                  <a:pt x="88" y="1"/>
                  <a:pt x="96" y="5"/>
                </a:cubicBezTo>
                <a:cubicBezTo>
                  <a:pt x="105" y="8"/>
                  <a:pt x="112" y="13"/>
                  <a:pt x="119" y="20"/>
                </a:cubicBezTo>
                <a:cubicBezTo>
                  <a:pt x="126" y="27"/>
                  <a:pt x="131" y="34"/>
                  <a:pt x="135" y="43"/>
                </a:cubicBezTo>
                <a:cubicBezTo>
                  <a:pt x="138" y="51"/>
                  <a:pt x="140" y="60"/>
                  <a:pt x="140" y="69"/>
                </a:cubicBezTo>
                <a:close/>
              </a:path>
            </a:pathLst>
          </a:custGeom>
          <a:solidFill>
            <a:srgbClr val="4ade8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4" name=""/>
          <p:cNvSpPr/>
          <p:nvPr/>
        </p:nvSpPr>
        <p:spPr>
          <a:xfrm>
            <a:off x="8356680" y="2674080"/>
            <a:ext cx="1002960" cy="200880"/>
          </a:xfrm>
          <a:custGeom>
            <a:avLst/>
            <a:gdLst/>
            <a:ahLst/>
            <a:rect l="0" t="0" r="r" b="b"/>
            <a:pathLst>
              <a:path w="2786" h="558">
                <a:moveTo>
                  <a:pt x="0" y="279"/>
                </a:moveTo>
                <a:cubicBezTo>
                  <a:pt x="0" y="261"/>
                  <a:pt x="1" y="243"/>
                  <a:pt x="5" y="225"/>
                </a:cubicBezTo>
                <a:cubicBezTo>
                  <a:pt x="8" y="207"/>
                  <a:pt x="14" y="190"/>
                  <a:pt x="21" y="173"/>
                </a:cubicBezTo>
                <a:cubicBezTo>
                  <a:pt x="28" y="156"/>
                  <a:pt x="36" y="140"/>
                  <a:pt x="46" y="124"/>
                </a:cubicBezTo>
                <a:cubicBezTo>
                  <a:pt x="57" y="109"/>
                  <a:pt x="68" y="95"/>
                  <a:pt x="81" y="81"/>
                </a:cubicBezTo>
                <a:cubicBezTo>
                  <a:pt x="94" y="68"/>
                  <a:pt x="108" y="57"/>
                  <a:pt x="123" y="47"/>
                </a:cubicBezTo>
                <a:cubicBezTo>
                  <a:pt x="139" y="36"/>
                  <a:pt x="155" y="28"/>
                  <a:pt x="172" y="21"/>
                </a:cubicBezTo>
                <a:cubicBezTo>
                  <a:pt x="188" y="14"/>
                  <a:pt x="206" y="9"/>
                  <a:pt x="224" y="5"/>
                </a:cubicBezTo>
                <a:cubicBezTo>
                  <a:pt x="242" y="1"/>
                  <a:pt x="260" y="0"/>
                  <a:pt x="278" y="0"/>
                </a:cubicBezTo>
                <a:lnTo>
                  <a:pt x="2508" y="0"/>
                </a:lnTo>
                <a:cubicBezTo>
                  <a:pt x="2526" y="0"/>
                  <a:pt x="2544" y="1"/>
                  <a:pt x="2562" y="5"/>
                </a:cubicBezTo>
                <a:cubicBezTo>
                  <a:pt x="2580" y="9"/>
                  <a:pt x="2597" y="14"/>
                  <a:pt x="2614" y="21"/>
                </a:cubicBezTo>
                <a:cubicBezTo>
                  <a:pt x="2631" y="28"/>
                  <a:pt x="2647" y="36"/>
                  <a:pt x="2662" y="47"/>
                </a:cubicBezTo>
                <a:cubicBezTo>
                  <a:pt x="2678" y="57"/>
                  <a:pt x="2692" y="68"/>
                  <a:pt x="2705" y="81"/>
                </a:cubicBezTo>
                <a:cubicBezTo>
                  <a:pt x="2717" y="95"/>
                  <a:pt x="2729" y="109"/>
                  <a:pt x="2739" y="124"/>
                </a:cubicBezTo>
                <a:cubicBezTo>
                  <a:pt x="2749" y="140"/>
                  <a:pt x="2758" y="156"/>
                  <a:pt x="2765" y="173"/>
                </a:cubicBezTo>
                <a:cubicBezTo>
                  <a:pt x="2772" y="190"/>
                  <a:pt x="2777" y="207"/>
                  <a:pt x="2781" y="225"/>
                </a:cubicBezTo>
                <a:cubicBezTo>
                  <a:pt x="2784" y="243"/>
                  <a:pt x="2786" y="261"/>
                  <a:pt x="2786" y="279"/>
                </a:cubicBezTo>
                <a:cubicBezTo>
                  <a:pt x="2786" y="298"/>
                  <a:pt x="2784" y="316"/>
                  <a:pt x="2781" y="334"/>
                </a:cubicBezTo>
                <a:cubicBezTo>
                  <a:pt x="2777" y="352"/>
                  <a:pt x="2772" y="369"/>
                  <a:pt x="2765" y="386"/>
                </a:cubicBezTo>
                <a:cubicBezTo>
                  <a:pt x="2758" y="403"/>
                  <a:pt x="2749" y="419"/>
                  <a:pt x="2739" y="434"/>
                </a:cubicBezTo>
                <a:cubicBezTo>
                  <a:pt x="2729" y="449"/>
                  <a:pt x="2717" y="463"/>
                  <a:pt x="2705" y="476"/>
                </a:cubicBezTo>
                <a:cubicBezTo>
                  <a:pt x="2692" y="489"/>
                  <a:pt x="2678" y="501"/>
                  <a:pt x="2662" y="511"/>
                </a:cubicBezTo>
                <a:cubicBezTo>
                  <a:pt x="2647" y="521"/>
                  <a:pt x="2631" y="530"/>
                  <a:pt x="2614" y="537"/>
                </a:cubicBezTo>
                <a:cubicBezTo>
                  <a:pt x="2597" y="544"/>
                  <a:pt x="2580" y="549"/>
                  <a:pt x="2562" y="552"/>
                </a:cubicBezTo>
                <a:cubicBezTo>
                  <a:pt x="2544" y="556"/>
                  <a:pt x="2526" y="558"/>
                  <a:pt x="2508" y="558"/>
                </a:cubicBezTo>
                <a:lnTo>
                  <a:pt x="278" y="558"/>
                </a:lnTo>
                <a:cubicBezTo>
                  <a:pt x="260" y="558"/>
                  <a:pt x="242" y="556"/>
                  <a:pt x="224" y="552"/>
                </a:cubicBezTo>
                <a:cubicBezTo>
                  <a:pt x="206" y="549"/>
                  <a:pt x="188" y="544"/>
                  <a:pt x="172" y="537"/>
                </a:cubicBezTo>
                <a:cubicBezTo>
                  <a:pt x="155" y="530"/>
                  <a:pt x="139" y="521"/>
                  <a:pt x="123" y="511"/>
                </a:cubicBezTo>
                <a:cubicBezTo>
                  <a:pt x="108" y="501"/>
                  <a:pt x="94" y="489"/>
                  <a:pt x="81" y="476"/>
                </a:cubicBezTo>
                <a:cubicBezTo>
                  <a:pt x="68" y="463"/>
                  <a:pt x="57" y="449"/>
                  <a:pt x="46" y="434"/>
                </a:cubicBezTo>
                <a:cubicBezTo>
                  <a:pt x="36" y="419"/>
                  <a:pt x="28" y="403"/>
                  <a:pt x="21" y="386"/>
                </a:cubicBezTo>
                <a:cubicBezTo>
                  <a:pt x="14" y="369"/>
                  <a:pt x="8" y="352"/>
                  <a:pt x="5" y="334"/>
                </a:cubicBezTo>
                <a:cubicBezTo>
                  <a:pt x="1" y="316"/>
                  <a:pt x="0" y="298"/>
                  <a:pt x="0" y="279"/>
                </a:cubicBezTo>
                <a:close/>
              </a:path>
            </a:pathLst>
          </a:custGeom>
          <a:solidFill>
            <a:srgbClr val="1d4ed8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45" name=""/>
          <p:cNvSpPr txBox="1"/>
          <p:nvPr/>
        </p:nvSpPr>
        <p:spPr>
          <a:xfrm>
            <a:off x="7485480" y="2711160"/>
            <a:ext cx="704880" cy="128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79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提升品牌权威性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6" name=""/>
          <p:cNvSpPr/>
          <p:nvPr/>
        </p:nvSpPr>
        <p:spPr>
          <a:xfrm>
            <a:off x="8356680" y="2749320"/>
            <a:ext cx="50400" cy="50400"/>
          </a:xfrm>
          <a:custGeom>
            <a:avLst/>
            <a:gdLst/>
            <a:ahLst/>
            <a:rect l="0" t="0" r="r" b="b"/>
            <a:pathLst>
              <a:path w="140" h="140">
                <a:moveTo>
                  <a:pt x="140" y="69"/>
                </a:moveTo>
                <a:cubicBezTo>
                  <a:pt x="140" y="79"/>
                  <a:pt x="138" y="88"/>
                  <a:pt x="135" y="97"/>
                </a:cubicBezTo>
                <a:cubicBezTo>
                  <a:pt x="131" y="105"/>
                  <a:pt x="126" y="113"/>
                  <a:pt x="119" y="119"/>
                </a:cubicBezTo>
                <a:cubicBezTo>
                  <a:pt x="113" y="126"/>
                  <a:pt x="105" y="131"/>
                  <a:pt x="97" y="135"/>
                </a:cubicBezTo>
                <a:cubicBezTo>
                  <a:pt x="88" y="138"/>
                  <a:pt x="79" y="140"/>
                  <a:pt x="69" y="140"/>
                </a:cubicBezTo>
                <a:cubicBezTo>
                  <a:pt x="60" y="140"/>
                  <a:pt x="51" y="138"/>
                  <a:pt x="43" y="135"/>
                </a:cubicBezTo>
                <a:cubicBezTo>
                  <a:pt x="34" y="131"/>
                  <a:pt x="26" y="126"/>
                  <a:pt x="20" y="119"/>
                </a:cubicBezTo>
                <a:cubicBezTo>
                  <a:pt x="13" y="113"/>
                  <a:pt x="8" y="105"/>
                  <a:pt x="5" y="97"/>
                </a:cubicBezTo>
                <a:cubicBezTo>
                  <a:pt x="1" y="88"/>
                  <a:pt x="0" y="79"/>
                  <a:pt x="0" y="69"/>
                </a:cubicBezTo>
                <a:cubicBezTo>
                  <a:pt x="0" y="60"/>
                  <a:pt x="1" y="51"/>
                  <a:pt x="5" y="43"/>
                </a:cubicBezTo>
                <a:cubicBezTo>
                  <a:pt x="8" y="34"/>
                  <a:pt x="13" y="27"/>
                  <a:pt x="20" y="20"/>
                </a:cubicBezTo>
                <a:cubicBezTo>
                  <a:pt x="26" y="13"/>
                  <a:pt x="34" y="8"/>
                  <a:pt x="43" y="5"/>
                </a:cubicBezTo>
                <a:cubicBezTo>
                  <a:pt x="51" y="1"/>
                  <a:pt x="60" y="0"/>
                  <a:pt x="69" y="0"/>
                </a:cubicBezTo>
                <a:cubicBezTo>
                  <a:pt x="79" y="0"/>
                  <a:pt x="88" y="1"/>
                  <a:pt x="97" y="5"/>
                </a:cubicBezTo>
                <a:cubicBezTo>
                  <a:pt x="105" y="8"/>
                  <a:pt x="113" y="13"/>
                  <a:pt x="119" y="20"/>
                </a:cubicBezTo>
                <a:cubicBezTo>
                  <a:pt x="126" y="27"/>
                  <a:pt x="131" y="34"/>
                  <a:pt x="135" y="43"/>
                </a:cubicBezTo>
                <a:cubicBezTo>
                  <a:pt x="138" y="51"/>
                  <a:pt x="140" y="60"/>
                  <a:pt x="140" y="69"/>
                </a:cubicBezTo>
                <a:close/>
              </a:path>
            </a:pathLst>
          </a:custGeom>
          <a:solidFill>
            <a:srgbClr val="4ade8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7" name=""/>
          <p:cNvSpPr/>
          <p:nvPr/>
        </p:nvSpPr>
        <p:spPr>
          <a:xfrm>
            <a:off x="1169640" y="5013720"/>
            <a:ext cx="1003320" cy="200880"/>
          </a:xfrm>
          <a:custGeom>
            <a:avLst/>
            <a:gdLst/>
            <a:ahLst/>
            <a:rect l="0" t="0" r="r" b="b"/>
            <a:pathLst>
              <a:path w="2787" h="558">
                <a:moveTo>
                  <a:pt x="0" y="280"/>
                </a:moveTo>
                <a:cubicBezTo>
                  <a:pt x="0" y="261"/>
                  <a:pt x="2" y="242"/>
                  <a:pt x="6" y="225"/>
                </a:cubicBezTo>
                <a:cubicBezTo>
                  <a:pt x="9" y="207"/>
                  <a:pt x="15" y="189"/>
                  <a:pt x="22" y="172"/>
                </a:cubicBezTo>
                <a:cubicBezTo>
                  <a:pt x="29" y="155"/>
                  <a:pt x="37" y="139"/>
                  <a:pt x="47" y="124"/>
                </a:cubicBezTo>
                <a:cubicBezTo>
                  <a:pt x="57" y="109"/>
                  <a:pt x="69" y="95"/>
                  <a:pt x="82" y="82"/>
                </a:cubicBezTo>
                <a:cubicBezTo>
                  <a:pt x="95" y="69"/>
                  <a:pt x="109" y="57"/>
                  <a:pt x="124" y="47"/>
                </a:cubicBezTo>
                <a:cubicBezTo>
                  <a:pt x="139" y="37"/>
                  <a:pt x="155" y="29"/>
                  <a:pt x="172" y="22"/>
                </a:cubicBezTo>
                <a:cubicBezTo>
                  <a:pt x="189" y="15"/>
                  <a:pt x="207" y="9"/>
                  <a:pt x="225" y="6"/>
                </a:cubicBezTo>
                <a:cubicBezTo>
                  <a:pt x="242" y="2"/>
                  <a:pt x="261" y="0"/>
                  <a:pt x="279" y="0"/>
                </a:cubicBezTo>
                <a:lnTo>
                  <a:pt x="2508" y="0"/>
                </a:lnTo>
                <a:cubicBezTo>
                  <a:pt x="2527" y="0"/>
                  <a:pt x="2545" y="2"/>
                  <a:pt x="2563" y="6"/>
                </a:cubicBezTo>
                <a:cubicBezTo>
                  <a:pt x="2581" y="9"/>
                  <a:pt x="2598" y="15"/>
                  <a:pt x="2615" y="22"/>
                </a:cubicBezTo>
                <a:cubicBezTo>
                  <a:pt x="2632" y="29"/>
                  <a:pt x="2648" y="37"/>
                  <a:pt x="2663" y="47"/>
                </a:cubicBezTo>
                <a:cubicBezTo>
                  <a:pt x="2678" y="57"/>
                  <a:pt x="2692" y="69"/>
                  <a:pt x="2705" y="82"/>
                </a:cubicBezTo>
                <a:cubicBezTo>
                  <a:pt x="2718" y="95"/>
                  <a:pt x="2730" y="109"/>
                  <a:pt x="2740" y="124"/>
                </a:cubicBezTo>
                <a:cubicBezTo>
                  <a:pt x="2750" y="139"/>
                  <a:pt x="2759" y="155"/>
                  <a:pt x="2766" y="172"/>
                </a:cubicBezTo>
                <a:cubicBezTo>
                  <a:pt x="2773" y="189"/>
                  <a:pt x="2778" y="207"/>
                  <a:pt x="2782" y="225"/>
                </a:cubicBezTo>
                <a:cubicBezTo>
                  <a:pt x="2785" y="242"/>
                  <a:pt x="2787" y="261"/>
                  <a:pt x="2787" y="280"/>
                </a:cubicBezTo>
                <a:cubicBezTo>
                  <a:pt x="2787" y="298"/>
                  <a:pt x="2785" y="316"/>
                  <a:pt x="2782" y="334"/>
                </a:cubicBezTo>
                <a:cubicBezTo>
                  <a:pt x="2778" y="352"/>
                  <a:pt x="2773" y="370"/>
                  <a:pt x="2766" y="386"/>
                </a:cubicBezTo>
                <a:cubicBezTo>
                  <a:pt x="2759" y="403"/>
                  <a:pt x="2750" y="419"/>
                  <a:pt x="2740" y="435"/>
                </a:cubicBezTo>
                <a:cubicBezTo>
                  <a:pt x="2730" y="450"/>
                  <a:pt x="2718" y="464"/>
                  <a:pt x="2705" y="477"/>
                </a:cubicBezTo>
                <a:cubicBezTo>
                  <a:pt x="2692" y="490"/>
                  <a:pt x="2678" y="501"/>
                  <a:pt x="2663" y="511"/>
                </a:cubicBezTo>
                <a:cubicBezTo>
                  <a:pt x="2648" y="522"/>
                  <a:pt x="2632" y="530"/>
                  <a:pt x="2615" y="537"/>
                </a:cubicBezTo>
                <a:cubicBezTo>
                  <a:pt x="2598" y="544"/>
                  <a:pt x="2581" y="550"/>
                  <a:pt x="2563" y="553"/>
                </a:cubicBezTo>
                <a:cubicBezTo>
                  <a:pt x="2545" y="557"/>
                  <a:pt x="2527" y="558"/>
                  <a:pt x="2508" y="558"/>
                </a:cubicBezTo>
                <a:lnTo>
                  <a:pt x="279" y="558"/>
                </a:lnTo>
                <a:cubicBezTo>
                  <a:pt x="261" y="558"/>
                  <a:pt x="242" y="557"/>
                  <a:pt x="225" y="553"/>
                </a:cubicBezTo>
                <a:cubicBezTo>
                  <a:pt x="207" y="550"/>
                  <a:pt x="189" y="544"/>
                  <a:pt x="172" y="537"/>
                </a:cubicBezTo>
                <a:cubicBezTo>
                  <a:pt x="155" y="530"/>
                  <a:pt x="139" y="522"/>
                  <a:pt x="124" y="512"/>
                </a:cubicBezTo>
                <a:cubicBezTo>
                  <a:pt x="109" y="501"/>
                  <a:pt x="95" y="490"/>
                  <a:pt x="82" y="477"/>
                </a:cubicBezTo>
                <a:cubicBezTo>
                  <a:pt x="69" y="464"/>
                  <a:pt x="57" y="450"/>
                  <a:pt x="47" y="435"/>
                </a:cubicBezTo>
                <a:cubicBezTo>
                  <a:pt x="37" y="419"/>
                  <a:pt x="29" y="403"/>
                  <a:pt x="22" y="386"/>
                </a:cubicBezTo>
                <a:cubicBezTo>
                  <a:pt x="15" y="370"/>
                  <a:pt x="9" y="352"/>
                  <a:pt x="6" y="334"/>
                </a:cubicBezTo>
                <a:cubicBezTo>
                  <a:pt x="2" y="316"/>
                  <a:pt x="0" y="298"/>
                  <a:pt x="0" y="280"/>
                </a:cubicBezTo>
                <a:close/>
              </a:path>
            </a:pathLst>
          </a:custGeom>
          <a:solidFill>
            <a:srgbClr val="1d4ed8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48" name=""/>
          <p:cNvSpPr txBox="1"/>
          <p:nvPr/>
        </p:nvSpPr>
        <p:spPr>
          <a:xfrm>
            <a:off x="8454960" y="2711160"/>
            <a:ext cx="805320" cy="128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79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带动潜在客户咨询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9" name=""/>
          <p:cNvSpPr/>
          <p:nvPr/>
        </p:nvSpPr>
        <p:spPr>
          <a:xfrm>
            <a:off x="1169640" y="5088960"/>
            <a:ext cx="50760" cy="50760"/>
          </a:xfrm>
          <a:custGeom>
            <a:avLst/>
            <a:gdLst/>
            <a:ahLst/>
            <a:rect l="0" t="0" r="r" b="b"/>
            <a:pathLst>
              <a:path w="141" h="141">
                <a:moveTo>
                  <a:pt x="141" y="70"/>
                </a:moveTo>
                <a:cubicBezTo>
                  <a:pt x="141" y="79"/>
                  <a:pt x="139" y="88"/>
                  <a:pt x="135" y="97"/>
                </a:cubicBezTo>
                <a:cubicBezTo>
                  <a:pt x="132" y="105"/>
                  <a:pt x="127" y="114"/>
                  <a:pt x="120" y="120"/>
                </a:cubicBezTo>
                <a:cubicBezTo>
                  <a:pt x="114" y="127"/>
                  <a:pt x="106" y="132"/>
                  <a:pt x="98" y="135"/>
                </a:cubicBezTo>
                <a:cubicBezTo>
                  <a:pt x="89" y="139"/>
                  <a:pt x="80" y="141"/>
                  <a:pt x="71" y="141"/>
                </a:cubicBezTo>
                <a:cubicBezTo>
                  <a:pt x="62" y="141"/>
                  <a:pt x="53" y="139"/>
                  <a:pt x="44" y="135"/>
                </a:cubicBezTo>
                <a:cubicBezTo>
                  <a:pt x="36" y="132"/>
                  <a:pt x="28" y="127"/>
                  <a:pt x="22" y="120"/>
                </a:cubicBezTo>
                <a:cubicBezTo>
                  <a:pt x="14" y="114"/>
                  <a:pt x="9" y="105"/>
                  <a:pt x="6" y="97"/>
                </a:cubicBezTo>
                <a:cubicBezTo>
                  <a:pt x="2" y="88"/>
                  <a:pt x="0" y="79"/>
                  <a:pt x="0" y="70"/>
                </a:cubicBezTo>
                <a:cubicBezTo>
                  <a:pt x="0" y="61"/>
                  <a:pt x="2" y="52"/>
                  <a:pt x="6" y="43"/>
                </a:cubicBezTo>
                <a:cubicBezTo>
                  <a:pt x="9" y="35"/>
                  <a:pt x="14" y="27"/>
                  <a:pt x="22" y="21"/>
                </a:cubicBezTo>
                <a:cubicBezTo>
                  <a:pt x="28" y="14"/>
                  <a:pt x="36" y="9"/>
                  <a:pt x="44" y="6"/>
                </a:cubicBezTo>
                <a:cubicBezTo>
                  <a:pt x="53" y="2"/>
                  <a:pt x="62" y="0"/>
                  <a:pt x="71" y="0"/>
                </a:cubicBezTo>
                <a:cubicBezTo>
                  <a:pt x="80" y="0"/>
                  <a:pt x="89" y="2"/>
                  <a:pt x="98" y="6"/>
                </a:cubicBezTo>
                <a:cubicBezTo>
                  <a:pt x="106" y="9"/>
                  <a:pt x="114" y="14"/>
                  <a:pt x="120" y="21"/>
                </a:cubicBezTo>
                <a:cubicBezTo>
                  <a:pt x="127" y="27"/>
                  <a:pt x="132" y="35"/>
                  <a:pt x="135" y="43"/>
                </a:cubicBezTo>
                <a:cubicBezTo>
                  <a:pt x="139" y="52"/>
                  <a:pt x="141" y="61"/>
                  <a:pt x="141" y="70"/>
                </a:cubicBezTo>
                <a:close/>
              </a:path>
            </a:pathLst>
          </a:custGeom>
          <a:solidFill>
            <a:srgbClr val="4ade8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0" name=""/>
          <p:cNvSpPr/>
          <p:nvPr/>
        </p:nvSpPr>
        <p:spPr>
          <a:xfrm>
            <a:off x="2239560" y="5013720"/>
            <a:ext cx="1002960" cy="200880"/>
          </a:xfrm>
          <a:custGeom>
            <a:avLst/>
            <a:gdLst/>
            <a:ahLst/>
            <a:rect l="0" t="0" r="r" b="b"/>
            <a:pathLst>
              <a:path w="2786" h="558">
                <a:moveTo>
                  <a:pt x="0" y="280"/>
                </a:moveTo>
                <a:cubicBezTo>
                  <a:pt x="0" y="261"/>
                  <a:pt x="1" y="242"/>
                  <a:pt x="5" y="225"/>
                </a:cubicBezTo>
                <a:cubicBezTo>
                  <a:pt x="9" y="207"/>
                  <a:pt x="14" y="189"/>
                  <a:pt x="21" y="172"/>
                </a:cubicBezTo>
                <a:cubicBezTo>
                  <a:pt x="28" y="155"/>
                  <a:pt x="36" y="139"/>
                  <a:pt x="47" y="124"/>
                </a:cubicBezTo>
                <a:cubicBezTo>
                  <a:pt x="57" y="109"/>
                  <a:pt x="68" y="95"/>
                  <a:pt x="81" y="82"/>
                </a:cubicBezTo>
                <a:cubicBezTo>
                  <a:pt x="94" y="69"/>
                  <a:pt x="108" y="57"/>
                  <a:pt x="123" y="47"/>
                </a:cubicBezTo>
                <a:cubicBezTo>
                  <a:pt x="139" y="37"/>
                  <a:pt x="155" y="29"/>
                  <a:pt x="172" y="22"/>
                </a:cubicBezTo>
                <a:cubicBezTo>
                  <a:pt x="188" y="15"/>
                  <a:pt x="206" y="9"/>
                  <a:pt x="224" y="6"/>
                </a:cubicBezTo>
                <a:cubicBezTo>
                  <a:pt x="242" y="2"/>
                  <a:pt x="260" y="0"/>
                  <a:pt x="278" y="0"/>
                </a:cubicBezTo>
                <a:lnTo>
                  <a:pt x="2508" y="0"/>
                </a:lnTo>
                <a:cubicBezTo>
                  <a:pt x="2526" y="0"/>
                  <a:pt x="2544" y="2"/>
                  <a:pt x="2562" y="6"/>
                </a:cubicBezTo>
                <a:cubicBezTo>
                  <a:pt x="2580" y="9"/>
                  <a:pt x="2597" y="15"/>
                  <a:pt x="2614" y="22"/>
                </a:cubicBezTo>
                <a:cubicBezTo>
                  <a:pt x="2631" y="29"/>
                  <a:pt x="2647" y="37"/>
                  <a:pt x="2662" y="47"/>
                </a:cubicBezTo>
                <a:cubicBezTo>
                  <a:pt x="2678" y="57"/>
                  <a:pt x="2692" y="69"/>
                  <a:pt x="2705" y="82"/>
                </a:cubicBezTo>
                <a:cubicBezTo>
                  <a:pt x="2718" y="95"/>
                  <a:pt x="2729" y="109"/>
                  <a:pt x="2739" y="124"/>
                </a:cubicBezTo>
                <a:cubicBezTo>
                  <a:pt x="2749" y="139"/>
                  <a:pt x="2758" y="155"/>
                  <a:pt x="2765" y="172"/>
                </a:cubicBezTo>
                <a:cubicBezTo>
                  <a:pt x="2772" y="189"/>
                  <a:pt x="2777" y="207"/>
                  <a:pt x="2781" y="225"/>
                </a:cubicBezTo>
                <a:cubicBezTo>
                  <a:pt x="2784" y="242"/>
                  <a:pt x="2786" y="261"/>
                  <a:pt x="2786" y="280"/>
                </a:cubicBezTo>
                <a:cubicBezTo>
                  <a:pt x="2786" y="298"/>
                  <a:pt x="2784" y="316"/>
                  <a:pt x="2781" y="334"/>
                </a:cubicBezTo>
                <a:cubicBezTo>
                  <a:pt x="2777" y="352"/>
                  <a:pt x="2772" y="370"/>
                  <a:pt x="2765" y="386"/>
                </a:cubicBezTo>
                <a:cubicBezTo>
                  <a:pt x="2758" y="403"/>
                  <a:pt x="2749" y="419"/>
                  <a:pt x="2739" y="435"/>
                </a:cubicBezTo>
                <a:cubicBezTo>
                  <a:pt x="2729" y="450"/>
                  <a:pt x="2718" y="464"/>
                  <a:pt x="2705" y="477"/>
                </a:cubicBezTo>
                <a:cubicBezTo>
                  <a:pt x="2692" y="490"/>
                  <a:pt x="2678" y="501"/>
                  <a:pt x="2662" y="511"/>
                </a:cubicBezTo>
                <a:cubicBezTo>
                  <a:pt x="2647" y="522"/>
                  <a:pt x="2631" y="530"/>
                  <a:pt x="2614" y="537"/>
                </a:cubicBezTo>
                <a:cubicBezTo>
                  <a:pt x="2597" y="544"/>
                  <a:pt x="2580" y="550"/>
                  <a:pt x="2562" y="553"/>
                </a:cubicBezTo>
                <a:cubicBezTo>
                  <a:pt x="2544" y="557"/>
                  <a:pt x="2526" y="558"/>
                  <a:pt x="2508" y="558"/>
                </a:cubicBezTo>
                <a:lnTo>
                  <a:pt x="278" y="558"/>
                </a:lnTo>
                <a:cubicBezTo>
                  <a:pt x="260" y="558"/>
                  <a:pt x="242" y="557"/>
                  <a:pt x="224" y="553"/>
                </a:cubicBezTo>
                <a:cubicBezTo>
                  <a:pt x="206" y="550"/>
                  <a:pt x="188" y="544"/>
                  <a:pt x="172" y="537"/>
                </a:cubicBezTo>
                <a:cubicBezTo>
                  <a:pt x="155" y="530"/>
                  <a:pt x="139" y="522"/>
                  <a:pt x="123" y="512"/>
                </a:cubicBezTo>
                <a:cubicBezTo>
                  <a:pt x="108" y="501"/>
                  <a:pt x="94" y="490"/>
                  <a:pt x="81" y="477"/>
                </a:cubicBezTo>
                <a:cubicBezTo>
                  <a:pt x="68" y="464"/>
                  <a:pt x="57" y="450"/>
                  <a:pt x="47" y="435"/>
                </a:cubicBezTo>
                <a:cubicBezTo>
                  <a:pt x="36" y="419"/>
                  <a:pt x="28" y="403"/>
                  <a:pt x="21" y="386"/>
                </a:cubicBezTo>
                <a:cubicBezTo>
                  <a:pt x="14" y="370"/>
                  <a:pt x="9" y="352"/>
                  <a:pt x="5" y="334"/>
                </a:cubicBezTo>
                <a:cubicBezTo>
                  <a:pt x="1" y="316"/>
                  <a:pt x="0" y="298"/>
                  <a:pt x="0" y="280"/>
                </a:cubicBezTo>
                <a:close/>
              </a:path>
            </a:pathLst>
          </a:custGeom>
          <a:solidFill>
            <a:srgbClr val="1d4ed8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51" name=""/>
          <p:cNvSpPr txBox="1"/>
          <p:nvPr/>
        </p:nvSpPr>
        <p:spPr>
          <a:xfrm>
            <a:off x="1270080" y="5051160"/>
            <a:ext cx="805320" cy="128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79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提高技术支持效率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2" name=""/>
          <p:cNvSpPr/>
          <p:nvPr/>
        </p:nvSpPr>
        <p:spPr>
          <a:xfrm>
            <a:off x="2239560" y="5088960"/>
            <a:ext cx="50400" cy="50760"/>
          </a:xfrm>
          <a:custGeom>
            <a:avLst/>
            <a:gdLst/>
            <a:ahLst/>
            <a:rect l="0" t="0" r="r" b="b"/>
            <a:pathLst>
              <a:path w="140" h="141">
                <a:moveTo>
                  <a:pt x="140" y="70"/>
                </a:moveTo>
                <a:cubicBezTo>
                  <a:pt x="140" y="79"/>
                  <a:pt x="138" y="88"/>
                  <a:pt x="135" y="97"/>
                </a:cubicBezTo>
                <a:cubicBezTo>
                  <a:pt x="131" y="105"/>
                  <a:pt x="126" y="114"/>
                  <a:pt x="119" y="120"/>
                </a:cubicBezTo>
                <a:cubicBezTo>
                  <a:pt x="113" y="127"/>
                  <a:pt x="105" y="132"/>
                  <a:pt x="96" y="135"/>
                </a:cubicBezTo>
                <a:cubicBezTo>
                  <a:pt x="87" y="139"/>
                  <a:pt x="78" y="141"/>
                  <a:pt x="69" y="141"/>
                </a:cubicBezTo>
                <a:cubicBezTo>
                  <a:pt x="60" y="141"/>
                  <a:pt x="51" y="139"/>
                  <a:pt x="43" y="135"/>
                </a:cubicBezTo>
                <a:cubicBezTo>
                  <a:pt x="34" y="132"/>
                  <a:pt x="27" y="127"/>
                  <a:pt x="20" y="120"/>
                </a:cubicBezTo>
                <a:cubicBezTo>
                  <a:pt x="13" y="114"/>
                  <a:pt x="8" y="105"/>
                  <a:pt x="5" y="97"/>
                </a:cubicBezTo>
                <a:cubicBezTo>
                  <a:pt x="1" y="88"/>
                  <a:pt x="0" y="79"/>
                  <a:pt x="0" y="70"/>
                </a:cubicBezTo>
                <a:cubicBezTo>
                  <a:pt x="0" y="61"/>
                  <a:pt x="1" y="52"/>
                  <a:pt x="5" y="43"/>
                </a:cubicBezTo>
                <a:cubicBezTo>
                  <a:pt x="8" y="35"/>
                  <a:pt x="13" y="27"/>
                  <a:pt x="20" y="21"/>
                </a:cubicBezTo>
                <a:cubicBezTo>
                  <a:pt x="27" y="14"/>
                  <a:pt x="34" y="9"/>
                  <a:pt x="43" y="6"/>
                </a:cubicBezTo>
                <a:cubicBezTo>
                  <a:pt x="51" y="2"/>
                  <a:pt x="60" y="0"/>
                  <a:pt x="69" y="0"/>
                </a:cubicBezTo>
                <a:cubicBezTo>
                  <a:pt x="78" y="0"/>
                  <a:pt x="87" y="2"/>
                  <a:pt x="96" y="6"/>
                </a:cubicBezTo>
                <a:cubicBezTo>
                  <a:pt x="105" y="9"/>
                  <a:pt x="113" y="14"/>
                  <a:pt x="119" y="21"/>
                </a:cubicBezTo>
                <a:cubicBezTo>
                  <a:pt x="126" y="27"/>
                  <a:pt x="131" y="35"/>
                  <a:pt x="135" y="43"/>
                </a:cubicBezTo>
                <a:cubicBezTo>
                  <a:pt x="138" y="52"/>
                  <a:pt x="140" y="61"/>
                  <a:pt x="140" y="70"/>
                </a:cubicBezTo>
                <a:close/>
              </a:path>
            </a:pathLst>
          </a:custGeom>
          <a:solidFill>
            <a:srgbClr val="4ade8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3" name=""/>
          <p:cNvSpPr/>
          <p:nvPr/>
        </p:nvSpPr>
        <p:spPr>
          <a:xfrm>
            <a:off x="3309120" y="5013720"/>
            <a:ext cx="902880" cy="200880"/>
          </a:xfrm>
          <a:custGeom>
            <a:avLst/>
            <a:gdLst/>
            <a:ahLst/>
            <a:rect l="0" t="0" r="r" b="b"/>
            <a:pathLst>
              <a:path w="2508" h="558">
                <a:moveTo>
                  <a:pt x="0" y="280"/>
                </a:moveTo>
                <a:cubicBezTo>
                  <a:pt x="0" y="261"/>
                  <a:pt x="2" y="242"/>
                  <a:pt x="5" y="225"/>
                </a:cubicBezTo>
                <a:cubicBezTo>
                  <a:pt x="9" y="207"/>
                  <a:pt x="14" y="189"/>
                  <a:pt x="21" y="172"/>
                </a:cubicBezTo>
                <a:cubicBezTo>
                  <a:pt x="28" y="155"/>
                  <a:pt x="37" y="139"/>
                  <a:pt x="47" y="124"/>
                </a:cubicBezTo>
                <a:cubicBezTo>
                  <a:pt x="57" y="109"/>
                  <a:pt x="69" y="95"/>
                  <a:pt x="81" y="82"/>
                </a:cubicBezTo>
                <a:cubicBezTo>
                  <a:pt x="94" y="69"/>
                  <a:pt x="108" y="57"/>
                  <a:pt x="124" y="47"/>
                </a:cubicBezTo>
                <a:cubicBezTo>
                  <a:pt x="139" y="37"/>
                  <a:pt x="155" y="29"/>
                  <a:pt x="172" y="22"/>
                </a:cubicBezTo>
                <a:cubicBezTo>
                  <a:pt x="189" y="15"/>
                  <a:pt x="206" y="9"/>
                  <a:pt x="224" y="6"/>
                </a:cubicBezTo>
                <a:cubicBezTo>
                  <a:pt x="242" y="2"/>
                  <a:pt x="260" y="0"/>
                  <a:pt x="278" y="0"/>
                </a:cubicBezTo>
                <a:lnTo>
                  <a:pt x="2229" y="0"/>
                </a:lnTo>
                <a:cubicBezTo>
                  <a:pt x="2248" y="0"/>
                  <a:pt x="2266" y="2"/>
                  <a:pt x="2284" y="6"/>
                </a:cubicBezTo>
                <a:cubicBezTo>
                  <a:pt x="2302" y="9"/>
                  <a:pt x="2319" y="15"/>
                  <a:pt x="2336" y="22"/>
                </a:cubicBezTo>
                <a:cubicBezTo>
                  <a:pt x="2353" y="29"/>
                  <a:pt x="2369" y="37"/>
                  <a:pt x="2384" y="47"/>
                </a:cubicBezTo>
                <a:cubicBezTo>
                  <a:pt x="2399" y="57"/>
                  <a:pt x="2413" y="69"/>
                  <a:pt x="2426" y="82"/>
                </a:cubicBezTo>
                <a:cubicBezTo>
                  <a:pt x="2439" y="95"/>
                  <a:pt x="2451" y="109"/>
                  <a:pt x="2461" y="124"/>
                </a:cubicBezTo>
                <a:cubicBezTo>
                  <a:pt x="2471" y="139"/>
                  <a:pt x="2480" y="155"/>
                  <a:pt x="2487" y="172"/>
                </a:cubicBezTo>
                <a:cubicBezTo>
                  <a:pt x="2494" y="189"/>
                  <a:pt x="2499" y="207"/>
                  <a:pt x="2503" y="225"/>
                </a:cubicBezTo>
                <a:cubicBezTo>
                  <a:pt x="2506" y="242"/>
                  <a:pt x="2508" y="261"/>
                  <a:pt x="2508" y="280"/>
                </a:cubicBezTo>
                <a:cubicBezTo>
                  <a:pt x="2508" y="298"/>
                  <a:pt x="2506" y="316"/>
                  <a:pt x="2503" y="334"/>
                </a:cubicBezTo>
                <a:cubicBezTo>
                  <a:pt x="2499" y="352"/>
                  <a:pt x="2494" y="370"/>
                  <a:pt x="2487" y="386"/>
                </a:cubicBezTo>
                <a:cubicBezTo>
                  <a:pt x="2480" y="403"/>
                  <a:pt x="2471" y="419"/>
                  <a:pt x="2461" y="435"/>
                </a:cubicBezTo>
                <a:cubicBezTo>
                  <a:pt x="2451" y="450"/>
                  <a:pt x="2439" y="464"/>
                  <a:pt x="2426" y="477"/>
                </a:cubicBezTo>
                <a:cubicBezTo>
                  <a:pt x="2413" y="490"/>
                  <a:pt x="2399" y="501"/>
                  <a:pt x="2384" y="511"/>
                </a:cubicBezTo>
                <a:cubicBezTo>
                  <a:pt x="2369" y="522"/>
                  <a:pt x="2353" y="530"/>
                  <a:pt x="2336" y="537"/>
                </a:cubicBezTo>
                <a:cubicBezTo>
                  <a:pt x="2319" y="544"/>
                  <a:pt x="2302" y="550"/>
                  <a:pt x="2284" y="553"/>
                </a:cubicBezTo>
                <a:cubicBezTo>
                  <a:pt x="2266" y="557"/>
                  <a:pt x="2248" y="558"/>
                  <a:pt x="2229" y="558"/>
                </a:cubicBezTo>
                <a:lnTo>
                  <a:pt x="278" y="558"/>
                </a:lnTo>
                <a:cubicBezTo>
                  <a:pt x="260" y="558"/>
                  <a:pt x="242" y="557"/>
                  <a:pt x="224" y="553"/>
                </a:cubicBezTo>
                <a:cubicBezTo>
                  <a:pt x="206" y="550"/>
                  <a:pt x="189" y="544"/>
                  <a:pt x="172" y="537"/>
                </a:cubicBezTo>
                <a:cubicBezTo>
                  <a:pt x="155" y="530"/>
                  <a:pt x="139" y="522"/>
                  <a:pt x="124" y="512"/>
                </a:cubicBezTo>
                <a:cubicBezTo>
                  <a:pt x="108" y="501"/>
                  <a:pt x="94" y="490"/>
                  <a:pt x="81" y="477"/>
                </a:cubicBezTo>
                <a:cubicBezTo>
                  <a:pt x="69" y="464"/>
                  <a:pt x="57" y="450"/>
                  <a:pt x="47" y="435"/>
                </a:cubicBezTo>
                <a:cubicBezTo>
                  <a:pt x="37" y="419"/>
                  <a:pt x="28" y="403"/>
                  <a:pt x="21" y="386"/>
                </a:cubicBezTo>
                <a:cubicBezTo>
                  <a:pt x="14" y="370"/>
                  <a:pt x="9" y="352"/>
                  <a:pt x="5" y="334"/>
                </a:cubicBezTo>
                <a:cubicBezTo>
                  <a:pt x="2" y="316"/>
                  <a:pt x="0" y="298"/>
                  <a:pt x="0" y="280"/>
                </a:cubicBezTo>
                <a:close/>
              </a:path>
            </a:pathLst>
          </a:custGeom>
          <a:solidFill>
            <a:srgbClr val="1d4ed8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54" name=""/>
          <p:cNvSpPr txBox="1"/>
          <p:nvPr/>
        </p:nvSpPr>
        <p:spPr>
          <a:xfrm>
            <a:off x="2340000" y="5051160"/>
            <a:ext cx="805320" cy="128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79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缩短问题解决时间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5" name=""/>
          <p:cNvSpPr/>
          <p:nvPr/>
        </p:nvSpPr>
        <p:spPr>
          <a:xfrm>
            <a:off x="3309120" y="5088960"/>
            <a:ext cx="50400" cy="50760"/>
          </a:xfrm>
          <a:custGeom>
            <a:avLst/>
            <a:gdLst/>
            <a:ahLst/>
            <a:rect l="0" t="0" r="r" b="b"/>
            <a:pathLst>
              <a:path w="140" h="141">
                <a:moveTo>
                  <a:pt x="140" y="70"/>
                </a:moveTo>
                <a:cubicBezTo>
                  <a:pt x="140" y="79"/>
                  <a:pt x="138" y="88"/>
                  <a:pt x="135" y="97"/>
                </a:cubicBezTo>
                <a:cubicBezTo>
                  <a:pt x="131" y="105"/>
                  <a:pt x="126" y="114"/>
                  <a:pt x="120" y="120"/>
                </a:cubicBezTo>
                <a:cubicBezTo>
                  <a:pt x="113" y="127"/>
                  <a:pt x="106" y="132"/>
                  <a:pt x="97" y="135"/>
                </a:cubicBezTo>
                <a:cubicBezTo>
                  <a:pt x="89" y="139"/>
                  <a:pt x="80" y="141"/>
                  <a:pt x="71" y="141"/>
                </a:cubicBezTo>
                <a:cubicBezTo>
                  <a:pt x="61" y="141"/>
                  <a:pt x="51" y="139"/>
                  <a:pt x="43" y="135"/>
                </a:cubicBezTo>
                <a:cubicBezTo>
                  <a:pt x="34" y="132"/>
                  <a:pt x="27" y="127"/>
                  <a:pt x="20" y="120"/>
                </a:cubicBezTo>
                <a:cubicBezTo>
                  <a:pt x="14" y="114"/>
                  <a:pt x="9" y="105"/>
                  <a:pt x="5" y="97"/>
                </a:cubicBezTo>
                <a:cubicBezTo>
                  <a:pt x="2" y="88"/>
                  <a:pt x="0" y="79"/>
                  <a:pt x="0" y="70"/>
                </a:cubicBezTo>
                <a:cubicBezTo>
                  <a:pt x="0" y="61"/>
                  <a:pt x="2" y="52"/>
                  <a:pt x="5" y="43"/>
                </a:cubicBezTo>
                <a:cubicBezTo>
                  <a:pt x="9" y="35"/>
                  <a:pt x="14" y="27"/>
                  <a:pt x="20" y="21"/>
                </a:cubicBezTo>
                <a:cubicBezTo>
                  <a:pt x="27" y="14"/>
                  <a:pt x="34" y="9"/>
                  <a:pt x="43" y="6"/>
                </a:cubicBezTo>
                <a:cubicBezTo>
                  <a:pt x="51" y="2"/>
                  <a:pt x="61" y="0"/>
                  <a:pt x="71" y="0"/>
                </a:cubicBezTo>
                <a:cubicBezTo>
                  <a:pt x="80" y="0"/>
                  <a:pt x="89" y="2"/>
                  <a:pt x="97" y="6"/>
                </a:cubicBezTo>
                <a:cubicBezTo>
                  <a:pt x="106" y="9"/>
                  <a:pt x="113" y="14"/>
                  <a:pt x="120" y="21"/>
                </a:cubicBezTo>
                <a:cubicBezTo>
                  <a:pt x="126" y="27"/>
                  <a:pt x="131" y="35"/>
                  <a:pt x="135" y="43"/>
                </a:cubicBezTo>
                <a:cubicBezTo>
                  <a:pt x="138" y="52"/>
                  <a:pt x="140" y="61"/>
                  <a:pt x="140" y="70"/>
                </a:cubicBezTo>
                <a:close/>
              </a:path>
            </a:pathLst>
          </a:custGeom>
          <a:solidFill>
            <a:srgbClr val="4ade8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6" name=""/>
          <p:cNvSpPr/>
          <p:nvPr/>
        </p:nvSpPr>
        <p:spPr>
          <a:xfrm>
            <a:off x="6217200" y="5181120"/>
            <a:ext cx="1103400" cy="200880"/>
          </a:xfrm>
          <a:custGeom>
            <a:avLst/>
            <a:gdLst/>
            <a:ahLst/>
            <a:rect l="0" t="0" r="r" b="b"/>
            <a:pathLst>
              <a:path w="3065" h="558">
                <a:moveTo>
                  <a:pt x="0" y="278"/>
                </a:moveTo>
                <a:cubicBezTo>
                  <a:pt x="0" y="260"/>
                  <a:pt x="2" y="242"/>
                  <a:pt x="5" y="224"/>
                </a:cubicBezTo>
                <a:cubicBezTo>
                  <a:pt x="9" y="206"/>
                  <a:pt x="14" y="188"/>
                  <a:pt x="21" y="172"/>
                </a:cubicBezTo>
                <a:cubicBezTo>
                  <a:pt x="28" y="155"/>
                  <a:pt x="37" y="139"/>
                  <a:pt x="47" y="123"/>
                </a:cubicBezTo>
                <a:cubicBezTo>
                  <a:pt x="57" y="108"/>
                  <a:pt x="69" y="94"/>
                  <a:pt x="82" y="81"/>
                </a:cubicBezTo>
                <a:cubicBezTo>
                  <a:pt x="95" y="68"/>
                  <a:pt x="109" y="57"/>
                  <a:pt x="124" y="47"/>
                </a:cubicBezTo>
                <a:cubicBezTo>
                  <a:pt x="139" y="36"/>
                  <a:pt x="155" y="28"/>
                  <a:pt x="172" y="21"/>
                </a:cubicBezTo>
                <a:cubicBezTo>
                  <a:pt x="189" y="14"/>
                  <a:pt x="206" y="9"/>
                  <a:pt x="224" y="5"/>
                </a:cubicBezTo>
                <a:cubicBezTo>
                  <a:pt x="242" y="1"/>
                  <a:pt x="260" y="0"/>
                  <a:pt x="279" y="0"/>
                </a:cubicBezTo>
                <a:lnTo>
                  <a:pt x="2787" y="0"/>
                </a:lnTo>
                <a:cubicBezTo>
                  <a:pt x="2805" y="0"/>
                  <a:pt x="2823" y="1"/>
                  <a:pt x="2841" y="5"/>
                </a:cubicBezTo>
                <a:cubicBezTo>
                  <a:pt x="2859" y="9"/>
                  <a:pt x="2876" y="14"/>
                  <a:pt x="2893" y="21"/>
                </a:cubicBezTo>
                <a:cubicBezTo>
                  <a:pt x="2910" y="28"/>
                  <a:pt x="2926" y="36"/>
                  <a:pt x="2941" y="47"/>
                </a:cubicBezTo>
                <a:cubicBezTo>
                  <a:pt x="2957" y="57"/>
                  <a:pt x="2971" y="68"/>
                  <a:pt x="2984" y="81"/>
                </a:cubicBezTo>
                <a:cubicBezTo>
                  <a:pt x="2996" y="94"/>
                  <a:pt x="3008" y="108"/>
                  <a:pt x="3018" y="123"/>
                </a:cubicBezTo>
                <a:cubicBezTo>
                  <a:pt x="3028" y="139"/>
                  <a:pt x="3037" y="155"/>
                  <a:pt x="3044" y="172"/>
                </a:cubicBezTo>
                <a:cubicBezTo>
                  <a:pt x="3051" y="188"/>
                  <a:pt x="3056" y="206"/>
                  <a:pt x="3060" y="224"/>
                </a:cubicBezTo>
                <a:cubicBezTo>
                  <a:pt x="3063" y="242"/>
                  <a:pt x="3065" y="260"/>
                  <a:pt x="3065" y="278"/>
                </a:cubicBezTo>
                <a:cubicBezTo>
                  <a:pt x="3065" y="296"/>
                  <a:pt x="3063" y="315"/>
                  <a:pt x="3060" y="332"/>
                </a:cubicBezTo>
                <a:cubicBezTo>
                  <a:pt x="3056" y="350"/>
                  <a:pt x="3051" y="368"/>
                  <a:pt x="3044" y="386"/>
                </a:cubicBezTo>
                <a:cubicBezTo>
                  <a:pt x="3037" y="403"/>
                  <a:pt x="3028" y="419"/>
                  <a:pt x="3018" y="434"/>
                </a:cubicBezTo>
                <a:cubicBezTo>
                  <a:pt x="3008" y="449"/>
                  <a:pt x="2996" y="463"/>
                  <a:pt x="2984" y="476"/>
                </a:cubicBezTo>
                <a:cubicBezTo>
                  <a:pt x="2971" y="489"/>
                  <a:pt x="2957" y="501"/>
                  <a:pt x="2941" y="511"/>
                </a:cubicBezTo>
                <a:cubicBezTo>
                  <a:pt x="2926" y="521"/>
                  <a:pt x="2910" y="530"/>
                  <a:pt x="2893" y="537"/>
                </a:cubicBezTo>
                <a:cubicBezTo>
                  <a:pt x="2876" y="544"/>
                  <a:pt x="2859" y="549"/>
                  <a:pt x="2841" y="552"/>
                </a:cubicBezTo>
                <a:cubicBezTo>
                  <a:pt x="2823" y="556"/>
                  <a:pt x="2805" y="558"/>
                  <a:pt x="2787" y="558"/>
                </a:cubicBezTo>
                <a:lnTo>
                  <a:pt x="279" y="558"/>
                </a:lnTo>
                <a:cubicBezTo>
                  <a:pt x="260" y="558"/>
                  <a:pt x="242" y="556"/>
                  <a:pt x="224" y="552"/>
                </a:cubicBezTo>
                <a:cubicBezTo>
                  <a:pt x="206" y="549"/>
                  <a:pt x="189" y="544"/>
                  <a:pt x="172" y="537"/>
                </a:cubicBezTo>
                <a:cubicBezTo>
                  <a:pt x="155" y="530"/>
                  <a:pt x="139" y="521"/>
                  <a:pt x="124" y="511"/>
                </a:cubicBezTo>
                <a:cubicBezTo>
                  <a:pt x="109" y="501"/>
                  <a:pt x="95" y="489"/>
                  <a:pt x="82" y="476"/>
                </a:cubicBezTo>
                <a:cubicBezTo>
                  <a:pt x="69" y="463"/>
                  <a:pt x="57" y="449"/>
                  <a:pt x="47" y="434"/>
                </a:cubicBezTo>
                <a:cubicBezTo>
                  <a:pt x="37" y="419"/>
                  <a:pt x="28" y="403"/>
                  <a:pt x="21" y="386"/>
                </a:cubicBezTo>
                <a:cubicBezTo>
                  <a:pt x="14" y="368"/>
                  <a:pt x="9" y="350"/>
                  <a:pt x="5" y="332"/>
                </a:cubicBezTo>
                <a:cubicBezTo>
                  <a:pt x="2" y="315"/>
                  <a:pt x="0" y="296"/>
                  <a:pt x="0" y="278"/>
                </a:cubicBezTo>
                <a:close/>
              </a:path>
            </a:pathLst>
          </a:custGeom>
          <a:solidFill>
            <a:srgbClr val="1d4ed8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57" name=""/>
          <p:cNvSpPr txBox="1"/>
          <p:nvPr/>
        </p:nvSpPr>
        <p:spPr>
          <a:xfrm>
            <a:off x="3409560" y="5051160"/>
            <a:ext cx="704880" cy="128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79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提升客户满意度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8" name=""/>
          <p:cNvSpPr/>
          <p:nvPr/>
        </p:nvSpPr>
        <p:spPr>
          <a:xfrm>
            <a:off x="6217200" y="5256360"/>
            <a:ext cx="50400" cy="50400"/>
          </a:xfrm>
          <a:custGeom>
            <a:avLst/>
            <a:gdLst/>
            <a:ahLst/>
            <a:rect l="0" t="0" r="r" b="b"/>
            <a:pathLst>
              <a:path w="140" h="140">
                <a:moveTo>
                  <a:pt x="140" y="70"/>
                </a:moveTo>
                <a:cubicBezTo>
                  <a:pt x="140" y="79"/>
                  <a:pt x="139" y="88"/>
                  <a:pt x="135" y="97"/>
                </a:cubicBezTo>
                <a:cubicBezTo>
                  <a:pt x="131" y="105"/>
                  <a:pt x="126" y="113"/>
                  <a:pt x="120" y="119"/>
                </a:cubicBezTo>
                <a:cubicBezTo>
                  <a:pt x="113" y="126"/>
                  <a:pt x="106" y="131"/>
                  <a:pt x="97" y="134"/>
                </a:cubicBezTo>
                <a:cubicBezTo>
                  <a:pt x="89" y="138"/>
                  <a:pt x="80" y="140"/>
                  <a:pt x="71" y="140"/>
                </a:cubicBezTo>
                <a:cubicBezTo>
                  <a:pt x="61" y="140"/>
                  <a:pt x="53" y="138"/>
                  <a:pt x="44" y="134"/>
                </a:cubicBezTo>
                <a:cubicBezTo>
                  <a:pt x="34" y="131"/>
                  <a:pt x="27" y="126"/>
                  <a:pt x="20" y="119"/>
                </a:cubicBezTo>
                <a:cubicBezTo>
                  <a:pt x="14" y="113"/>
                  <a:pt x="9" y="105"/>
                  <a:pt x="5" y="97"/>
                </a:cubicBezTo>
                <a:cubicBezTo>
                  <a:pt x="2" y="88"/>
                  <a:pt x="0" y="79"/>
                  <a:pt x="0" y="70"/>
                </a:cubicBezTo>
                <a:cubicBezTo>
                  <a:pt x="0" y="60"/>
                  <a:pt x="2" y="51"/>
                  <a:pt x="5" y="43"/>
                </a:cubicBezTo>
                <a:cubicBezTo>
                  <a:pt x="9" y="34"/>
                  <a:pt x="14" y="26"/>
                  <a:pt x="20" y="20"/>
                </a:cubicBezTo>
                <a:cubicBezTo>
                  <a:pt x="27" y="13"/>
                  <a:pt x="34" y="8"/>
                  <a:pt x="44" y="5"/>
                </a:cubicBezTo>
                <a:cubicBezTo>
                  <a:pt x="53" y="1"/>
                  <a:pt x="61" y="0"/>
                  <a:pt x="71" y="0"/>
                </a:cubicBezTo>
                <a:cubicBezTo>
                  <a:pt x="80" y="0"/>
                  <a:pt x="89" y="1"/>
                  <a:pt x="97" y="5"/>
                </a:cubicBezTo>
                <a:cubicBezTo>
                  <a:pt x="106" y="8"/>
                  <a:pt x="113" y="13"/>
                  <a:pt x="120" y="20"/>
                </a:cubicBezTo>
                <a:cubicBezTo>
                  <a:pt x="126" y="26"/>
                  <a:pt x="131" y="34"/>
                  <a:pt x="135" y="43"/>
                </a:cubicBezTo>
                <a:cubicBezTo>
                  <a:pt x="139" y="51"/>
                  <a:pt x="140" y="60"/>
                  <a:pt x="140" y="70"/>
                </a:cubicBezTo>
                <a:close/>
              </a:path>
            </a:pathLst>
          </a:custGeom>
          <a:solidFill>
            <a:srgbClr val="4ade8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9" name=""/>
          <p:cNvSpPr/>
          <p:nvPr/>
        </p:nvSpPr>
        <p:spPr>
          <a:xfrm>
            <a:off x="7387200" y="5181120"/>
            <a:ext cx="1203840" cy="200880"/>
          </a:xfrm>
          <a:custGeom>
            <a:avLst/>
            <a:gdLst/>
            <a:ahLst/>
            <a:rect l="0" t="0" r="r" b="b"/>
            <a:pathLst>
              <a:path w="3344" h="558">
                <a:moveTo>
                  <a:pt x="0" y="278"/>
                </a:moveTo>
                <a:cubicBezTo>
                  <a:pt x="0" y="260"/>
                  <a:pt x="2" y="242"/>
                  <a:pt x="5" y="224"/>
                </a:cubicBezTo>
                <a:cubicBezTo>
                  <a:pt x="9" y="206"/>
                  <a:pt x="14" y="188"/>
                  <a:pt x="21" y="172"/>
                </a:cubicBezTo>
                <a:cubicBezTo>
                  <a:pt x="28" y="155"/>
                  <a:pt x="37" y="139"/>
                  <a:pt x="47" y="123"/>
                </a:cubicBezTo>
                <a:cubicBezTo>
                  <a:pt x="57" y="108"/>
                  <a:pt x="68" y="94"/>
                  <a:pt x="81" y="81"/>
                </a:cubicBezTo>
                <a:cubicBezTo>
                  <a:pt x="94" y="68"/>
                  <a:pt x="108" y="57"/>
                  <a:pt x="124" y="47"/>
                </a:cubicBezTo>
                <a:cubicBezTo>
                  <a:pt x="139" y="36"/>
                  <a:pt x="155" y="28"/>
                  <a:pt x="172" y="21"/>
                </a:cubicBezTo>
                <a:cubicBezTo>
                  <a:pt x="189" y="14"/>
                  <a:pt x="206" y="9"/>
                  <a:pt x="224" y="5"/>
                </a:cubicBezTo>
                <a:cubicBezTo>
                  <a:pt x="242" y="1"/>
                  <a:pt x="260" y="0"/>
                  <a:pt x="278" y="0"/>
                </a:cubicBezTo>
                <a:lnTo>
                  <a:pt x="3065" y="0"/>
                </a:lnTo>
                <a:cubicBezTo>
                  <a:pt x="3083" y="0"/>
                  <a:pt x="3101" y="1"/>
                  <a:pt x="3119" y="5"/>
                </a:cubicBezTo>
                <a:cubicBezTo>
                  <a:pt x="3137" y="9"/>
                  <a:pt x="3155" y="14"/>
                  <a:pt x="3172" y="21"/>
                </a:cubicBezTo>
                <a:cubicBezTo>
                  <a:pt x="3188" y="28"/>
                  <a:pt x="3205" y="36"/>
                  <a:pt x="3220" y="47"/>
                </a:cubicBezTo>
                <a:cubicBezTo>
                  <a:pt x="3235" y="57"/>
                  <a:pt x="3249" y="68"/>
                  <a:pt x="3262" y="81"/>
                </a:cubicBezTo>
                <a:cubicBezTo>
                  <a:pt x="3275" y="94"/>
                  <a:pt x="3286" y="108"/>
                  <a:pt x="3297" y="123"/>
                </a:cubicBezTo>
                <a:cubicBezTo>
                  <a:pt x="3307" y="139"/>
                  <a:pt x="3315" y="155"/>
                  <a:pt x="3322" y="172"/>
                </a:cubicBezTo>
                <a:cubicBezTo>
                  <a:pt x="3329" y="188"/>
                  <a:pt x="3335" y="206"/>
                  <a:pt x="3338" y="224"/>
                </a:cubicBezTo>
                <a:cubicBezTo>
                  <a:pt x="3342" y="242"/>
                  <a:pt x="3344" y="260"/>
                  <a:pt x="3344" y="278"/>
                </a:cubicBezTo>
                <a:cubicBezTo>
                  <a:pt x="3344" y="296"/>
                  <a:pt x="3342" y="315"/>
                  <a:pt x="3338" y="332"/>
                </a:cubicBezTo>
                <a:cubicBezTo>
                  <a:pt x="3335" y="350"/>
                  <a:pt x="3329" y="368"/>
                  <a:pt x="3322" y="386"/>
                </a:cubicBezTo>
                <a:cubicBezTo>
                  <a:pt x="3315" y="403"/>
                  <a:pt x="3307" y="419"/>
                  <a:pt x="3297" y="434"/>
                </a:cubicBezTo>
                <a:cubicBezTo>
                  <a:pt x="3286" y="449"/>
                  <a:pt x="3275" y="463"/>
                  <a:pt x="3262" y="476"/>
                </a:cubicBezTo>
                <a:cubicBezTo>
                  <a:pt x="3249" y="489"/>
                  <a:pt x="3235" y="501"/>
                  <a:pt x="3220" y="511"/>
                </a:cubicBezTo>
                <a:cubicBezTo>
                  <a:pt x="3205" y="521"/>
                  <a:pt x="3188" y="530"/>
                  <a:pt x="3172" y="537"/>
                </a:cubicBezTo>
                <a:cubicBezTo>
                  <a:pt x="3155" y="544"/>
                  <a:pt x="3137" y="549"/>
                  <a:pt x="3119" y="552"/>
                </a:cubicBezTo>
                <a:cubicBezTo>
                  <a:pt x="3101" y="556"/>
                  <a:pt x="3083" y="558"/>
                  <a:pt x="3065" y="558"/>
                </a:cubicBezTo>
                <a:lnTo>
                  <a:pt x="278" y="558"/>
                </a:lnTo>
                <a:cubicBezTo>
                  <a:pt x="260" y="558"/>
                  <a:pt x="242" y="556"/>
                  <a:pt x="224" y="552"/>
                </a:cubicBezTo>
                <a:cubicBezTo>
                  <a:pt x="206" y="549"/>
                  <a:pt x="189" y="544"/>
                  <a:pt x="172" y="537"/>
                </a:cubicBezTo>
                <a:cubicBezTo>
                  <a:pt x="155" y="530"/>
                  <a:pt x="139" y="521"/>
                  <a:pt x="124" y="511"/>
                </a:cubicBezTo>
                <a:cubicBezTo>
                  <a:pt x="108" y="501"/>
                  <a:pt x="94" y="489"/>
                  <a:pt x="81" y="476"/>
                </a:cubicBezTo>
                <a:cubicBezTo>
                  <a:pt x="68" y="463"/>
                  <a:pt x="57" y="449"/>
                  <a:pt x="47" y="434"/>
                </a:cubicBezTo>
                <a:cubicBezTo>
                  <a:pt x="37" y="419"/>
                  <a:pt x="28" y="403"/>
                  <a:pt x="21" y="386"/>
                </a:cubicBezTo>
                <a:cubicBezTo>
                  <a:pt x="14" y="368"/>
                  <a:pt x="9" y="350"/>
                  <a:pt x="5" y="332"/>
                </a:cubicBezTo>
                <a:cubicBezTo>
                  <a:pt x="2" y="315"/>
                  <a:pt x="0" y="296"/>
                  <a:pt x="0" y="278"/>
                </a:cubicBezTo>
                <a:close/>
              </a:path>
            </a:pathLst>
          </a:custGeom>
          <a:solidFill>
            <a:srgbClr val="1d4ed8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60" name=""/>
          <p:cNvSpPr txBox="1"/>
          <p:nvPr/>
        </p:nvSpPr>
        <p:spPr>
          <a:xfrm>
            <a:off x="6317640" y="5218200"/>
            <a:ext cx="906120" cy="128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79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赋能行业智能化转型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1" name=""/>
          <p:cNvSpPr/>
          <p:nvPr/>
        </p:nvSpPr>
        <p:spPr>
          <a:xfrm>
            <a:off x="7387200" y="5256360"/>
            <a:ext cx="50400" cy="50400"/>
          </a:xfrm>
          <a:custGeom>
            <a:avLst/>
            <a:gdLst/>
            <a:ahLst/>
            <a:rect l="0" t="0" r="r" b="b"/>
            <a:pathLst>
              <a:path w="140" h="140">
                <a:moveTo>
                  <a:pt x="140" y="70"/>
                </a:moveTo>
                <a:cubicBezTo>
                  <a:pt x="140" y="79"/>
                  <a:pt x="138" y="88"/>
                  <a:pt x="135" y="97"/>
                </a:cubicBezTo>
                <a:cubicBezTo>
                  <a:pt x="131" y="105"/>
                  <a:pt x="126" y="113"/>
                  <a:pt x="119" y="119"/>
                </a:cubicBezTo>
                <a:cubicBezTo>
                  <a:pt x="112" y="126"/>
                  <a:pt x="105" y="131"/>
                  <a:pt x="96" y="134"/>
                </a:cubicBezTo>
                <a:cubicBezTo>
                  <a:pt x="88" y="138"/>
                  <a:pt x="79" y="140"/>
                  <a:pt x="69" y="140"/>
                </a:cubicBezTo>
                <a:cubicBezTo>
                  <a:pt x="60" y="140"/>
                  <a:pt x="51" y="138"/>
                  <a:pt x="43" y="134"/>
                </a:cubicBezTo>
                <a:cubicBezTo>
                  <a:pt x="34" y="131"/>
                  <a:pt x="27" y="126"/>
                  <a:pt x="20" y="119"/>
                </a:cubicBezTo>
                <a:cubicBezTo>
                  <a:pt x="14" y="113"/>
                  <a:pt x="9" y="105"/>
                  <a:pt x="5" y="97"/>
                </a:cubicBezTo>
                <a:cubicBezTo>
                  <a:pt x="2" y="88"/>
                  <a:pt x="0" y="79"/>
                  <a:pt x="0" y="70"/>
                </a:cubicBezTo>
                <a:cubicBezTo>
                  <a:pt x="0" y="60"/>
                  <a:pt x="2" y="51"/>
                  <a:pt x="5" y="43"/>
                </a:cubicBezTo>
                <a:cubicBezTo>
                  <a:pt x="9" y="34"/>
                  <a:pt x="14" y="26"/>
                  <a:pt x="20" y="20"/>
                </a:cubicBezTo>
                <a:cubicBezTo>
                  <a:pt x="27" y="13"/>
                  <a:pt x="34" y="8"/>
                  <a:pt x="43" y="5"/>
                </a:cubicBezTo>
                <a:cubicBezTo>
                  <a:pt x="51" y="1"/>
                  <a:pt x="60" y="0"/>
                  <a:pt x="69" y="0"/>
                </a:cubicBezTo>
                <a:cubicBezTo>
                  <a:pt x="79" y="0"/>
                  <a:pt x="88" y="1"/>
                  <a:pt x="96" y="5"/>
                </a:cubicBezTo>
                <a:cubicBezTo>
                  <a:pt x="105" y="8"/>
                  <a:pt x="112" y="13"/>
                  <a:pt x="119" y="20"/>
                </a:cubicBezTo>
                <a:cubicBezTo>
                  <a:pt x="126" y="26"/>
                  <a:pt x="131" y="34"/>
                  <a:pt x="135" y="43"/>
                </a:cubicBezTo>
                <a:cubicBezTo>
                  <a:pt x="138" y="51"/>
                  <a:pt x="140" y="60"/>
                  <a:pt x="140" y="70"/>
                </a:cubicBezTo>
                <a:close/>
              </a:path>
            </a:pathLst>
          </a:custGeom>
          <a:solidFill>
            <a:srgbClr val="4ade8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62" name="" descr=""/>
          <p:cNvPicPr/>
          <p:nvPr/>
        </p:nvPicPr>
        <p:blipFill>
          <a:blip r:embed="rId16"/>
          <a:stretch/>
        </p:blipFill>
        <p:spPr>
          <a:xfrm>
            <a:off x="8239680" y="5674320"/>
            <a:ext cx="914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63" name=""/>
          <p:cNvSpPr txBox="1"/>
          <p:nvPr/>
        </p:nvSpPr>
        <p:spPr>
          <a:xfrm>
            <a:off x="7487640" y="5218200"/>
            <a:ext cx="1006560" cy="128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79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提供数据驱动决策支持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4" name=""/>
          <p:cNvSpPr txBox="1"/>
          <p:nvPr/>
        </p:nvSpPr>
        <p:spPr>
          <a:xfrm>
            <a:off x="8400600" y="5666040"/>
            <a:ext cx="5295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AIreadsU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5" name=""/>
          <p:cNvSpPr txBox="1"/>
          <p:nvPr/>
        </p:nvSpPr>
        <p:spPr>
          <a:xfrm>
            <a:off x="8925120" y="566172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商业计划书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6" name=""/>
          <p:cNvSpPr txBox="1"/>
          <p:nvPr/>
        </p:nvSpPr>
        <p:spPr>
          <a:xfrm>
            <a:off x="9510120" y="5666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 | 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7" name=""/>
          <p:cNvSpPr txBox="1"/>
          <p:nvPr/>
        </p:nvSpPr>
        <p:spPr>
          <a:xfrm>
            <a:off x="962388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第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8" name=""/>
          <p:cNvSpPr txBox="1"/>
          <p:nvPr/>
        </p:nvSpPr>
        <p:spPr>
          <a:xfrm>
            <a:off x="9740880" y="5666040"/>
            <a:ext cx="150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12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9" name=""/>
          <p:cNvSpPr txBox="1"/>
          <p:nvPr/>
        </p:nvSpPr>
        <p:spPr>
          <a:xfrm>
            <a:off x="988992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页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0" name=""/>
          <p:cNvSpPr txBox="1"/>
          <p:nvPr/>
        </p:nvSpPr>
        <p:spPr>
          <a:xfrm>
            <a:off x="10006920" y="5666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/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1" name=""/>
          <p:cNvSpPr txBox="1"/>
          <p:nvPr/>
        </p:nvSpPr>
        <p:spPr>
          <a:xfrm>
            <a:off x="1004616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共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2" name=""/>
          <p:cNvSpPr txBox="1"/>
          <p:nvPr/>
        </p:nvSpPr>
        <p:spPr>
          <a:xfrm>
            <a:off x="10163160" y="5666040"/>
            <a:ext cx="150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18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3" name=""/>
          <p:cNvSpPr txBox="1"/>
          <p:nvPr/>
        </p:nvSpPr>
        <p:spPr>
          <a:xfrm>
            <a:off x="1031220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页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75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76" name="" descr=""/>
          <p:cNvPicPr/>
          <p:nvPr/>
        </p:nvPicPr>
        <p:blipFill>
          <a:blip r:embed="rId3"/>
          <a:stretch/>
        </p:blipFill>
        <p:spPr>
          <a:xfrm>
            <a:off x="267480" y="73548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77" name="" descr=""/>
          <p:cNvPicPr/>
          <p:nvPr/>
        </p:nvPicPr>
        <p:blipFill>
          <a:blip r:embed="rId4"/>
          <a:stretch/>
        </p:blipFill>
        <p:spPr>
          <a:xfrm>
            <a:off x="401040" y="1094760"/>
            <a:ext cx="25020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78" name=""/>
          <p:cNvSpPr txBox="1"/>
          <p:nvPr/>
        </p:nvSpPr>
        <p:spPr>
          <a:xfrm>
            <a:off x="267480" y="245160"/>
            <a:ext cx="180216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37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目标市场</a:t>
            </a:r>
            <a:r>
              <a:rPr b="0" lang="zh-CN" sz="237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定位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9" name=""/>
          <p:cNvSpPr/>
          <p:nvPr/>
        </p:nvSpPr>
        <p:spPr>
          <a:xfrm>
            <a:off x="401040" y="1554120"/>
            <a:ext cx="2373480" cy="1822320"/>
          </a:xfrm>
          <a:custGeom>
            <a:avLst/>
            <a:gdLst/>
            <a:ahLst/>
            <a:rect l="0" t="0" r="r" b="b"/>
            <a:pathLst>
              <a:path w="6593" h="5062">
                <a:moveTo>
                  <a:pt x="0" y="4876"/>
                </a:moveTo>
                <a:lnTo>
                  <a:pt x="0" y="139"/>
                </a:lnTo>
                <a:cubicBezTo>
                  <a:pt x="0" y="130"/>
                  <a:pt x="1" y="121"/>
                  <a:pt x="3" y="112"/>
                </a:cubicBezTo>
                <a:cubicBezTo>
                  <a:pt x="6" y="103"/>
                  <a:pt x="9" y="95"/>
                  <a:pt x="14" y="86"/>
                </a:cubicBezTo>
                <a:cubicBezTo>
                  <a:pt x="19" y="78"/>
                  <a:pt x="24" y="70"/>
                  <a:pt x="31" y="62"/>
                </a:cubicBezTo>
                <a:cubicBezTo>
                  <a:pt x="38" y="54"/>
                  <a:pt x="45" y="47"/>
                  <a:pt x="54" y="41"/>
                </a:cubicBezTo>
                <a:cubicBezTo>
                  <a:pt x="63" y="34"/>
                  <a:pt x="72" y="29"/>
                  <a:pt x="82" y="24"/>
                </a:cubicBezTo>
                <a:cubicBezTo>
                  <a:pt x="92" y="19"/>
                  <a:pt x="103" y="14"/>
                  <a:pt x="114" y="11"/>
                </a:cubicBezTo>
                <a:cubicBezTo>
                  <a:pt x="126" y="7"/>
                  <a:pt x="137" y="5"/>
                  <a:pt x="149" y="3"/>
                </a:cubicBezTo>
                <a:cubicBezTo>
                  <a:pt x="161" y="1"/>
                  <a:pt x="173" y="0"/>
                  <a:pt x="185" y="0"/>
                </a:cubicBezTo>
                <a:lnTo>
                  <a:pt x="6408" y="0"/>
                </a:lnTo>
                <a:cubicBezTo>
                  <a:pt x="6420" y="0"/>
                  <a:pt x="6432" y="1"/>
                  <a:pt x="6444" y="3"/>
                </a:cubicBezTo>
                <a:cubicBezTo>
                  <a:pt x="6456" y="5"/>
                  <a:pt x="6467" y="7"/>
                  <a:pt x="6479" y="11"/>
                </a:cubicBezTo>
                <a:cubicBezTo>
                  <a:pt x="6490" y="14"/>
                  <a:pt x="6501" y="19"/>
                  <a:pt x="6511" y="24"/>
                </a:cubicBezTo>
                <a:cubicBezTo>
                  <a:pt x="6521" y="29"/>
                  <a:pt x="6530" y="34"/>
                  <a:pt x="6539" y="41"/>
                </a:cubicBezTo>
                <a:cubicBezTo>
                  <a:pt x="6547" y="47"/>
                  <a:pt x="6555" y="54"/>
                  <a:pt x="6562" y="62"/>
                </a:cubicBezTo>
                <a:cubicBezTo>
                  <a:pt x="6569" y="70"/>
                  <a:pt x="6574" y="78"/>
                  <a:pt x="6579" y="86"/>
                </a:cubicBezTo>
                <a:cubicBezTo>
                  <a:pt x="6584" y="95"/>
                  <a:pt x="6587" y="103"/>
                  <a:pt x="6590" y="112"/>
                </a:cubicBezTo>
                <a:cubicBezTo>
                  <a:pt x="6592" y="121"/>
                  <a:pt x="6593" y="130"/>
                  <a:pt x="6593" y="139"/>
                </a:cubicBezTo>
                <a:lnTo>
                  <a:pt x="6593" y="4876"/>
                </a:lnTo>
                <a:cubicBezTo>
                  <a:pt x="6593" y="4888"/>
                  <a:pt x="6592" y="4900"/>
                  <a:pt x="6590" y="4912"/>
                </a:cubicBezTo>
                <a:cubicBezTo>
                  <a:pt x="6587" y="4924"/>
                  <a:pt x="6584" y="4936"/>
                  <a:pt x="6579" y="4947"/>
                </a:cubicBezTo>
                <a:cubicBezTo>
                  <a:pt x="6574" y="4958"/>
                  <a:pt x="6569" y="4969"/>
                  <a:pt x="6562" y="4979"/>
                </a:cubicBezTo>
                <a:cubicBezTo>
                  <a:pt x="6555" y="4989"/>
                  <a:pt x="6547" y="4999"/>
                  <a:pt x="6539" y="5007"/>
                </a:cubicBezTo>
                <a:cubicBezTo>
                  <a:pt x="6530" y="5016"/>
                  <a:pt x="6521" y="5024"/>
                  <a:pt x="6511" y="5030"/>
                </a:cubicBezTo>
                <a:cubicBezTo>
                  <a:pt x="6501" y="5037"/>
                  <a:pt x="6490" y="5043"/>
                  <a:pt x="6479" y="5047"/>
                </a:cubicBezTo>
                <a:cubicBezTo>
                  <a:pt x="6467" y="5052"/>
                  <a:pt x="6456" y="5056"/>
                  <a:pt x="6444" y="5058"/>
                </a:cubicBezTo>
                <a:cubicBezTo>
                  <a:pt x="6432" y="5060"/>
                  <a:pt x="6420" y="5062"/>
                  <a:pt x="6408" y="5062"/>
                </a:cubicBezTo>
                <a:lnTo>
                  <a:pt x="185" y="5062"/>
                </a:lnTo>
                <a:cubicBezTo>
                  <a:pt x="173" y="5062"/>
                  <a:pt x="161" y="5060"/>
                  <a:pt x="149" y="5058"/>
                </a:cubicBezTo>
                <a:cubicBezTo>
                  <a:pt x="137" y="5056"/>
                  <a:pt x="126" y="5052"/>
                  <a:pt x="114" y="5047"/>
                </a:cubicBezTo>
                <a:cubicBezTo>
                  <a:pt x="103" y="5043"/>
                  <a:pt x="92" y="5037"/>
                  <a:pt x="82" y="5030"/>
                </a:cubicBezTo>
                <a:cubicBezTo>
                  <a:pt x="72" y="5024"/>
                  <a:pt x="63" y="5016"/>
                  <a:pt x="54" y="5007"/>
                </a:cubicBezTo>
                <a:cubicBezTo>
                  <a:pt x="45" y="4999"/>
                  <a:pt x="38" y="4989"/>
                  <a:pt x="31" y="4979"/>
                </a:cubicBezTo>
                <a:cubicBezTo>
                  <a:pt x="24" y="4969"/>
                  <a:pt x="19" y="4958"/>
                  <a:pt x="14" y="4947"/>
                </a:cubicBezTo>
                <a:cubicBezTo>
                  <a:pt x="9" y="4936"/>
                  <a:pt x="6" y="4924"/>
                  <a:pt x="3" y="4912"/>
                </a:cubicBezTo>
                <a:cubicBezTo>
                  <a:pt x="1" y="4900"/>
                  <a:pt x="0" y="4888"/>
                  <a:pt x="0" y="4876"/>
                </a:cubicBezTo>
                <a:close/>
              </a:path>
            </a:pathLst>
          </a:custGeom>
          <a:solidFill>
            <a:srgbClr val="1e40af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80" name=""/>
          <p:cNvSpPr/>
          <p:nvPr/>
        </p:nvSpPr>
        <p:spPr>
          <a:xfrm>
            <a:off x="401040" y="1537560"/>
            <a:ext cx="2373480" cy="66960"/>
          </a:xfrm>
          <a:custGeom>
            <a:avLst/>
            <a:gdLst/>
            <a:ahLst/>
            <a:rect l="0" t="0" r="r" b="b"/>
            <a:pathLst>
              <a:path w="6593" h="186">
                <a:moveTo>
                  <a:pt x="0" y="0"/>
                </a:moveTo>
                <a:lnTo>
                  <a:pt x="6593" y="0"/>
                </a:lnTo>
                <a:lnTo>
                  <a:pt x="6593" y="186"/>
                </a:lnTo>
                <a:lnTo>
                  <a:pt x="0" y="186"/>
                </a:lnTo>
                <a:lnTo>
                  <a:pt x="0" y="0"/>
                </a:ln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1" name=""/>
          <p:cNvSpPr/>
          <p:nvPr/>
        </p:nvSpPr>
        <p:spPr>
          <a:xfrm>
            <a:off x="1320120" y="1738080"/>
            <a:ext cx="535320" cy="534960"/>
          </a:xfrm>
          <a:custGeom>
            <a:avLst/>
            <a:gdLst/>
            <a:ahLst/>
            <a:rect l="0" t="0" r="r" b="b"/>
            <a:pathLst>
              <a:path w="1487" h="1486">
                <a:moveTo>
                  <a:pt x="1487" y="744"/>
                </a:moveTo>
                <a:cubicBezTo>
                  <a:pt x="1487" y="768"/>
                  <a:pt x="1486" y="792"/>
                  <a:pt x="1483" y="816"/>
                </a:cubicBezTo>
                <a:cubicBezTo>
                  <a:pt x="1481" y="841"/>
                  <a:pt x="1477" y="865"/>
                  <a:pt x="1473" y="889"/>
                </a:cubicBezTo>
                <a:cubicBezTo>
                  <a:pt x="1468" y="912"/>
                  <a:pt x="1462" y="936"/>
                  <a:pt x="1455" y="959"/>
                </a:cubicBezTo>
                <a:cubicBezTo>
                  <a:pt x="1448" y="983"/>
                  <a:pt x="1440" y="1005"/>
                  <a:pt x="1430" y="1028"/>
                </a:cubicBezTo>
                <a:cubicBezTo>
                  <a:pt x="1421" y="1050"/>
                  <a:pt x="1411" y="1072"/>
                  <a:pt x="1399" y="1094"/>
                </a:cubicBezTo>
                <a:cubicBezTo>
                  <a:pt x="1388" y="1115"/>
                  <a:pt x="1375" y="1136"/>
                  <a:pt x="1362" y="1156"/>
                </a:cubicBezTo>
                <a:cubicBezTo>
                  <a:pt x="1348" y="1177"/>
                  <a:pt x="1334" y="1196"/>
                  <a:pt x="1318" y="1215"/>
                </a:cubicBezTo>
                <a:cubicBezTo>
                  <a:pt x="1303" y="1234"/>
                  <a:pt x="1286" y="1252"/>
                  <a:pt x="1269" y="1269"/>
                </a:cubicBezTo>
                <a:cubicBezTo>
                  <a:pt x="1252" y="1286"/>
                  <a:pt x="1234" y="1302"/>
                  <a:pt x="1215" y="1318"/>
                </a:cubicBezTo>
                <a:cubicBezTo>
                  <a:pt x="1196" y="1333"/>
                  <a:pt x="1177" y="1348"/>
                  <a:pt x="1157" y="1361"/>
                </a:cubicBezTo>
                <a:cubicBezTo>
                  <a:pt x="1136" y="1375"/>
                  <a:pt x="1116" y="1387"/>
                  <a:pt x="1094" y="1399"/>
                </a:cubicBezTo>
                <a:cubicBezTo>
                  <a:pt x="1073" y="1410"/>
                  <a:pt x="1051" y="1421"/>
                  <a:pt x="1028" y="1430"/>
                </a:cubicBezTo>
                <a:cubicBezTo>
                  <a:pt x="1006" y="1439"/>
                  <a:pt x="983" y="1447"/>
                  <a:pt x="960" y="1454"/>
                </a:cubicBezTo>
                <a:cubicBezTo>
                  <a:pt x="936" y="1462"/>
                  <a:pt x="913" y="1467"/>
                  <a:pt x="889" y="1472"/>
                </a:cubicBezTo>
                <a:cubicBezTo>
                  <a:pt x="865" y="1477"/>
                  <a:pt x="841" y="1480"/>
                  <a:pt x="817" y="1483"/>
                </a:cubicBezTo>
                <a:cubicBezTo>
                  <a:pt x="793" y="1485"/>
                  <a:pt x="768" y="1486"/>
                  <a:pt x="744" y="1486"/>
                </a:cubicBezTo>
                <a:cubicBezTo>
                  <a:pt x="720" y="1486"/>
                  <a:pt x="695" y="1485"/>
                  <a:pt x="671" y="1483"/>
                </a:cubicBezTo>
                <a:cubicBezTo>
                  <a:pt x="647" y="1480"/>
                  <a:pt x="623" y="1477"/>
                  <a:pt x="599" y="1472"/>
                </a:cubicBezTo>
                <a:cubicBezTo>
                  <a:pt x="575" y="1467"/>
                  <a:pt x="552" y="1462"/>
                  <a:pt x="528" y="1454"/>
                </a:cubicBezTo>
                <a:cubicBezTo>
                  <a:pt x="505" y="1447"/>
                  <a:pt x="482" y="1439"/>
                  <a:pt x="460" y="1430"/>
                </a:cubicBezTo>
                <a:cubicBezTo>
                  <a:pt x="437" y="1421"/>
                  <a:pt x="415" y="1410"/>
                  <a:pt x="394" y="1399"/>
                </a:cubicBezTo>
                <a:cubicBezTo>
                  <a:pt x="372" y="1387"/>
                  <a:pt x="352" y="1375"/>
                  <a:pt x="331" y="1361"/>
                </a:cubicBezTo>
                <a:cubicBezTo>
                  <a:pt x="311" y="1348"/>
                  <a:pt x="292" y="1333"/>
                  <a:pt x="273" y="1318"/>
                </a:cubicBezTo>
                <a:cubicBezTo>
                  <a:pt x="254" y="1302"/>
                  <a:pt x="236" y="1286"/>
                  <a:pt x="219" y="1269"/>
                </a:cubicBezTo>
                <a:cubicBezTo>
                  <a:pt x="202" y="1252"/>
                  <a:pt x="185" y="1234"/>
                  <a:pt x="170" y="1215"/>
                </a:cubicBezTo>
                <a:cubicBezTo>
                  <a:pt x="154" y="1196"/>
                  <a:pt x="140" y="1177"/>
                  <a:pt x="126" y="1156"/>
                </a:cubicBezTo>
                <a:cubicBezTo>
                  <a:pt x="113" y="1136"/>
                  <a:pt x="100" y="1115"/>
                  <a:pt x="89" y="1094"/>
                </a:cubicBezTo>
                <a:cubicBezTo>
                  <a:pt x="77" y="1072"/>
                  <a:pt x="67" y="1050"/>
                  <a:pt x="58" y="1028"/>
                </a:cubicBezTo>
                <a:cubicBezTo>
                  <a:pt x="48" y="1005"/>
                  <a:pt x="39" y="983"/>
                  <a:pt x="32" y="959"/>
                </a:cubicBezTo>
                <a:cubicBezTo>
                  <a:pt x="25" y="936"/>
                  <a:pt x="19" y="912"/>
                  <a:pt x="14" y="889"/>
                </a:cubicBezTo>
                <a:cubicBezTo>
                  <a:pt x="10" y="865"/>
                  <a:pt x="6" y="841"/>
                  <a:pt x="4" y="816"/>
                </a:cubicBezTo>
                <a:cubicBezTo>
                  <a:pt x="1" y="792"/>
                  <a:pt x="0" y="768"/>
                  <a:pt x="0" y="744"/>
                </a:cubicBezTo>
                <a:cubicBezTo>
                  <a:pt x="0" y="719"/>
                  <a:pt x="1" y="695"/>
                  <a:pt x="4" y="671"/>
                </a:cubicBezTo>
                <a:cubicBezTo>
                  <a:pt x="6" y="647"/>
                  <a:pt x="10" y="623"/>
                  <a:pt x="14" y="599"/>
                </a:cubicBezTo>
                <a:cubicBezTo>
                  <a:pt x="19" y="575"/>
                  <a:pt x="25" y="551"/>
                  <a:pt x="32" y="528"/>
                </a:cubicBezTo>
                <a:cubicBezTo>
                  <a:pt x="39" y="505"/>
                  <a:pt x="48" y="482"/>
                  <a:pt x="58" y="459"/>
                </a:cubicBezTo>
                <a:cubicBezTo>
                  <a:pt x="67" y="437"/>
                  <a:pt x="77" y="415"/>
                  <a:pt x="89" y="393"/>
                </a:cubicBezTo>
                <a:cubicBezTo>
                  <a:pt x="100" y="372"/>
                  <a:pt x="113" y="350"/>
                  <a:pt x="126" y="330"/>
                </a:cubicBezTo>
                <a:cubicBezTo>
                  <a:pt x="140" y="310"/>
                  <a:pt x="154" y="290"/>
                  <a:pt x="170" y="271"/>
                </a:cubicBezTo>
                <a:cubicBezTo>
                  <a:pt x="185" y="253"/>
                  <a:pt x="202" y="235"/>
                  <a:pt x="219" y="217"/>
                </a:cubicBezTo>
                <a:cubicBezTo>
                  <a:pt x="236" y="200"/>
                  <a:pt x="254" y="184"/>
                  <a:pt x="273" y="168"/>
                </a:cubicBezTo>
                <a:cubicBezTo>
                  <a:pt x="292" y="153"/>
                  <a:pt x="311" y="139"/>
                  <a:pt x="331" y="125"/>
                </a:cubicBezTo>
                <a:cubicBezTo>
                  <a:pt x="352" y="111"/>
                  <a:pt x="372" y="99"/>
                  <a:pt x="394" y="88"/>
                </a:cubicBezTo>
                <a:cubicBezTo>
                  <a:pt x="415" y="76"/>
                  <a:pt x="437" y="66"/>
                  <a:pt x="460" y="56"/>
                </a:cubicBezTo>
                <a:cubicBezTo>
                  <a:pt x="482" y="47"/>
                  <a:pt x="505" y="39"/>
                  <a:pt x="528" y="32"/>
                </a:cubicBezTo>
                <a:cubicBezTo>
                  <a:pt x="552" y="25"/>
                  <a:pt x="575" y="19"/>
                  <a:pt x="599" y="14"/>
                </a:cubicBezTo>
                <a:cubicBezTo>
                  <a:pt x="623" y="9"/>
                  <a:pt x="647" y="6"/>
                  <a:pt x="671" y="3"/>
                </a:cubicBezTo>
                <a:cubicBezTo>
                  <a:pt x="695" y="1"/>
                  <a:pt x="720" y="0"/>
                  <a:pt x="744" y="0"/>
                </a:cubicBezTo>
                <a:cubicBezTo>
                  <a:pt x="768" y="0"/>
                  <a:pt x="793" y="1"/>
                  <a:pt x="817" y="3"/>
                </a:cubicBezTo>
                <a:cubicBezTo>
                  <a:pt x="841" y="6"/>
                  <a:pt x="865" y="9"/>
                  <a:pt x="889" y="14"/>
                </a:cubicBezTo>
                <a:cubicBezTo>
                  <a:pt x="913" y="19"/>
                  <a:pt x="936" y="25"/>
                  <a:pt x="960" y="32"/>
                </a:cubicBezTo>
                <a:cubicBezTo>
                  <a:pt x="983" y="39"/>
                  <a:pt x="1006" y="47"/>
                  <a:pt x="1028" y="56"/>
                </a:cubicBezTo>
                <a:cubicBezTo>
                  <a:pt x="1051" y="66"/>
                  <a:pt x="1073" y="76"/>
                  <a:pt x="1094" y="88"/>
                </a:cubicBezTo>
                <a:cubicBezTo>
                  <a:pt x="1116" y="99"/>
                  <a:pt x="1136" y="111"/>
                  <a:pt x="1157" y="125"/>
                </a:cubicBezTo>
                <a:cubicBezTo>
                  <a:pt x="1177" y="139"/>
                  <a:pt x="1196" y="153"/>
                  <a:pt x="1215" y="168"/>
                </a:cubicBezTo>
                <a:cubicBezTo>
                  <a:pt x="1234" y="184"/>
                  <a:pt x="1252" y="200"/>
                  <a:pt x="1269" y="217"/>
                </a:cubicBezTo>
                <a:cubicBezTo>
                  <a:pt x="1286" y="235"/>
                  <a:pt x="1303" y="253"/>
                  <a:pt x="1318" y="271"/>
                </a:cubicBezTo>
                <a:cubicBezTo>
                  <a:pt x="1334" y="290"/>
                  <a:pt x="1348" y="310"/>
                  <a:pt x="1362" y="330"/>
                </a:cubicBezTo>
                <a:cubicBezTo>
                  <a:pt x="1375" y="350"/>
                  <a:pt x="1388" y="372"/>
                  <a:pt x="1399" y="393"/>
                </a:cubicBezTo>
                <a:cubicBezTo>
                  <a:pt x="1411" y="415"/>
                  <a:pt x="1421" y="437"/>
                  <a:pt x="1430" y="459"/>
                </a:cubicBezTo>
                <a:cubicBezTo>
                  <a:pt x="1440" y="482"/>
                  <a:pt x="1448" y="505"/>
                  <a:pt x="1455" y="528"/>
                </a:cubicBezTo>
                <a:cubicBezTo>
                  <a:pt x="1462" y="551"/>
                  <a:pt x="1468" y="575"/>
                  <a:pt x="1473" y="599"/>
                </a:cubicBezTo>
                <a:cubicBezTo>
                  <a:pt x="1477" y="623"/>
                  <a:pt x="1481" y="647"/>
                  <a:pt x="1483" y="671"/>
                </a:cubicBezTo>
                <a:cubicBezTo>
                  <a:pt x="1486" y="695"/>
                  <a:pt x="1487" y="719"/>
                  <a:pt x="1487" y="744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282" name="" descr=""/>
          <p:cNvPicPr/>
          <p:nvPr/>
        </p:nvPicPr>
        <p:blipFill>
          <a:blip r:embed="rId5"/>
          <a:stretch/>
        </p:blipFill>
        <p:spPr>
          <a:xfrm>
            <a:off x="1495800" y="1880280"/>
            <a:ext cx="19188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83" name=""/>
          <p:cNvSpPr txBox="1"/>
          <p:nvPr/>
        </p:nvSpPr>
        <p:spPr>
          <a:xfrm>
            <a:off x="752040" y="1077120"/>
            <a:ext cx="120780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目标客户群体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4" name=""/>
          <p:cNvSpPr txBox="1"/>
          <p:nvPr/>
        </p:nvSpPr>
        <p:spPr>
          <a:xfrm>
            <a:off x="1211760" y="2428920"/>
            <a:ext cx="75528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大中型企业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5" name=""/>
          <p:cNvSpPr txBox="1"/>
          <p:nvPr/>
        </p:nvSpPr>
        <p:spPr>
          <a:xfrm>
            <a:off x="593280" y="2720160"/>
            <a:ext cx="19954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数字化转型、品牌建设和内容营销投入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6" name=""/>
          <p:cNvSpPr txBox="1"/>
          <p:nvPr/>
        </p:nvSpPr>
        <p:spPr>
          <a:xfrm>
            <a:off x="593280" y="2887560"/>
            <a:ext cx="19954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较高的企业，覆盖金融、科技、电商、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7" name=""/>
          <p:cNvSpPr txBox="1"/>
          <p:nvPr/>
        </p:nvSpPr>
        <p:spPr>
          <a:xfrm>
            <a:off x="885240" y="3058560"/>
            <a:ext cx="2365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B2B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8" name=""/>
          <p:cNvSpPr/>
          <p:nvPr/>
        </p:nvSpPr>
        <p:spPr>
          <a:xfrm>
            <a:off x="2908080" y="1554120"/>
            <a:ext cx="2373480" cy="1822320"/>
          </a:xfrm>
          <a:custGeom>
            <a:avLst/>
            <a:gdLst/>
            <a:ahLst/>
            <a:rect l="0" t="0" r="r" b="b"/>
            <a:pathLst>
              <a:path w="6593" h="5062">
                <a:moveTo>
                  <a:pt x="0" y="4876"/>
                </a:moveTo>
                <a:lnTo>
                  <a:pt x="0" y="139"/>
                </a:lnTo>
                <a:cubicBezTo>
                  <a:pt x="0" y="130"/>
                  <a:pt x="1" y="121"/>
                  <a:pt x="3" y="112"/>
                </a:cubicBezTo>
                <a:cubicBezTo>
                  <a:pt x="6" y="103"/>
                  <a:pt x="9" y="95"/>
                  <a:pt x="14" y="86"/>
                </a:cubicBezTo>
                <a:cubicBezTo>
                  <a:pt x="18" y="78"/>
                  <a:pt x="24" y="70"/>
                  <a:pt x="31" y="62"/>
                </a:cubicBezTo>
                <a:cubicBezTo>
                  <a:pt x="38" y="54"/>
                  <a:pt x="45" y="47"/>
                  <a:pt x="54" y="41"/>
                </a:cubicBezTo>
                <a:cubicBezTo>
                  <a:pt x="63" y="34"/>
                  <a:pt x="72" y="29"/>
                  <a:pt x="82" y="24"/>
                </a:cubicBezTo>
                <a:cubicBezTo>
                  <a:pt x="92" y="19"/>
                  <a:pt x="103" y="14"/>
                  <a:pt x="114" y="11"/>
                </a:cubicBezTo>
                <a:cubicBezTo>
                  <a:pt x="126" y="7"/>
                  <a:pt x="137" y="5"/>
                  <a:pt x="149" y="3"/>
                </a:cubicBezTo>
                <a:cubicBezTo>
                  <a:pt x="161" y="1"/>
                  <a:pt x="173" y="0"/>
                  <a:pt x="185" y="0"/>
                </a:cubicBezTo>
                <a:lnTo>
                  <a:pt x="6407" y="0"/>
                </a:lnTo>
                <a:cubicBezTo>
                  <a:pt x="6420" y="0"/>
                  <a:pt x="6432" y="1"/>
                  <a:pt x="6444" y="3"/>
                </a:cubicBezTo>
                <a:cubicBezTo>
                  <a:pt x="6456" y="5"/>
                  <a:pt x="6467" y="7"/>
                  <a:pt x="6479" y="11"/>
                </a:cubicBezTo>
                <a:cubicBezTo>
                  <a:pt x="6490" y="14"/>
                  <a:pt x="6500" y="19"/>
                  <a:pt x="6511" y="24"/>
                </a:cubicBezTo>
                <a:cubicBezTo>
                  <a:pt x="6521" y="29"/>
                  <a:pt x="6530" y="34"/>
                  <a:pt x="6539" y="41"/>
                </a:cubicBezTo>
                <a:cubicBezTo>
                  <a:pt x="6547" y="47"/>
                  <a:pt x="6555" y="54"/>
                  <a:pt x="6562" y="62"/>
                </a:cubicBezTo>
                <a:cubicBezTo>
                  <a:pt x="6569" y="70"/>
                  <a:pt x="6574" y="78"/>
                  <a:pt x="6579" y="86"/>
                </a:cubicBezTo>
                <a:cubicBezTo>
                  <a:pt x="6584" y="95"/>
                  <a:pt x="6587" y="103"/>
                  <a:pt x="6590" y="112"/>
                </a:cubicBezTo>
                <a:cubicBezTo>
                  <a:pt x="6592" y="121"/>
                  <a:pt x="6593" y="130"/>
                  <a:pt x="6593" y="139"/>
                </a:cubicBezTo>
                <a:lnTo>
                  <a:pt x="6593" y="4876"/>
                </a:lnTo>
                <a:cubicBezTo>
                  <a:pt x="6593" y="4888"/>
                  <a:pt x="6592" y="4900"/>
                  <a:pt x="6590" y="4912"/>
                </a:cubicBezTo>
                <a:cubicBezTo>
                  <a:pt x="6587" y="4924"/>
                  <a:pt x="6584" y="4936"/>
                  <a:pt x="6579" y="4947"/>
                </a:cubicBezTo>
                <a:cubicBezTo>
                  <a:pt x="6574" y="4958"/>
                  <a:pt x="6569" y="4969"/>
                  <a:pt x="6562" y="4979"/>
                </a:cubicBezTo>
                <a:cubicBezTo>
                  <a:pt x="6555" y="4989"/>
                  <a:pt x="6547" y="4999"/>
                  <a:pt x="6539" y="5007"/>
                </a:cubicBezTo>
                <a:cubicBezTo>
                  <a:pt x="6530" y="5016"/>
                  <a:pt x="6521" y="5024"/>
                  <a:pt x="6511" y="5030"/>
                </a:cubicBezTo>
                <a:cubicBezTo>
                  <a:pt x="6500" y="5037"/>
                  <a:pt x="6490" y="5043"/>
                  <a:pt x="6479" y="5047"/>
                </a:cubicBezTo>
                <a:cubicBezTo>
                  <a:pt x="6467" y="5052"/>
                  <a:pt x="6456" y="5056"/>
                  <a:pt x="6444" y="5058"/>
                </a:cubicBezTo>
                <a:cubicBezTo>
                  <a:pt x="6432" y="5060"/>
                  <a:pt x="6420" y="5062"/>
                  <a:pt x="6407" y="5062"/>
                </a:cubicBezTo>
                <a:lnTo>
                  <a:pt x="185" y="5062"/>
                </a:lnTo>
                <a:cubicBezTo>
                  <a:pt x="173" y="5062"/>
                  <a:pt x="161" y="5060"/>
                  <a:pt x="149" y="5058"/>
                </a:cubicBezTo>
                <a:cubicBezTo>
                  <a:pt x="137" y="5056"/>
                  <a:pt x="126" y="5052"/>
                  <a:pt x="114" y="5047"/>
                </a:cubicBezTo>
                <a:cubicBezTo>
                  <a:pt x="103" y="5043"/>
                  <a:pt x="92" y="5037"/>
                  <a:pt x="82" y="5030"/>
                </a:cubicBezTo>
                <a:cubicBezTo>
                  <a:pt x="72" y="5024"/>
                  <a:pt x="63" y="5016"/>
                  <a:pt x="54" y="5007"/>
                </a:cubicBezTo>
                <a:cubicBezTo>
                  <a:pt x="45" y="4999"/>
                  <a:pt x="38" y="4989"/>
                  <a:pt x="31" y="4979"/>
                </a:cubicBezTo>
                <a:cubicBezTo>
                  <a:pt x="24" y="4969"/>
                  <a:pt x="18" y="4958"/>
                  <a:pt x="14" y="4947"/>
                </a:cubicBezTo>
                <a:cubicBezTo>
                  <a:pt x="9" y="4936"/>
                  <a:pt x="6" y="4924"/>
                  <a:pt x="3" y="4912"/>
                </a:cubicBezTo>
                <a:cubicBezTo>
                  <a:pt x="1" y="4900"/>
                  <a:pt x="0" y="4888"/>
                  <a:pt x="0" y="4876"/>
                </a:cubicBezTo>
                <a:close/>
              </a:path>
            </a:pathLst>
          </a:custGeom>
          <a:solidFill>
            <a:srgbClr val="1e40af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89" name=""/>
          <p:cNvSpPr/>
          <p:nvPr/>
        </p:nvSpPr>
        <p:spPr>
          <a:xfrm>
            <a:off x="2908080" y="1537560"/>
            <a:ext cx="2373480" cy="66960"/>
          </a:xfrm>
          <a:custGeom>
            <a:avLst/>
            <a:gdLst/>
            <a:ahLst/>
            <a:rect l="0" t="0" r="r" b="b"/>
            <a:pathLst>
              <a:path w="6593" h="186">
                <a:moveTo>
                  <a:pt x="0" y="0"/>
                </a:moveTo>
                <a:lnTo>
                  <a:pt x="6593" y="0"/>
                </a:lnTo>
                <a:lnTo>
                  <a:pt x="6593" y="186"/>
                </a:lnTo>
                <a:lnTo>
                  <a:pt x="0" y="186"/>
                </a:lnTo>
                <a:lnTo>
                  <a:pt x="0" y="0"/>
                </a:ln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0" name=""/>
          <p:cNvSpPr/>
          <p:nvPr/>
        </p:nvSpPr>
        <p:spPr>
          <a:xfrm>
            <a:off x="3827160" y="1738080"/>
            <a:ext cx="535320" cy="534960"/>
          </a:xfrm>
          <a:custGeom>
            <a:avLst/>
            <a:gdLst/>
            <a:ahLst/>
            <a:rect l="0" t="0" r="r" b="b"/>
            <a:pathLst>
              <a:path w="1487" h="1486">
                <a:moveTo>
                  <a:pt x="1487" y="744"/>
                </a:moveTo>
                <a:cubicBezTo>
                  <a:pt x="1487" y="768"/>
                  <a:pt x="1486" y="792"/>
                  <a:pt x="1483" y="816"/>
                </a:cubicBezTo>
                <a:cubicBezTo>
                  <a:pt x="1481" y="841"/>
                  <a:pt x="1477" y="865"/>
                  <a:pt x="1472" y="889"/>
                </a:cubicBezTo>
                <a:cubicBezTo>
                  <a:pt x="1468" y="912"/>
                  <a:pt x="1462" y="936"/>
                  <a:pt x="1455" y="959"/>
                </a:cubicBezTo>
                <a:cubicBezTo>
                  <a:pt x="1448" y="983"/>
                  <a:pt x="1439" y="1005"/>
                  <a:pt x="1430" y="1028"/>
                </a:cubicBezTo>
                <a:cubicBezTo>
                  <a:pt x="1421" y="1050"/>
                  <a:pt x="1410" y="1072"/>
                  <a:pt x="1399" y="1094"/>
                </a:cubicBezTo>
                <a:cubicBezTo>
                  <a:pt x="1388" y="1115"/>
                  <a:pt x="1375" y="1136"/>
                  <a:pt x="1362" y="1156"/>
                </a:cubicBezTo>
                <a:cubicBezTo>
                  <a:pt x="1348" y="1177"/>
                  <a:pt x="1334" y="1196"/>
                  <a:pt x="1318" y="1215"/>
                </a:cubicBezTo>
                <a:cubicBezTo>
                  <a:pt x="1303" y="1234"/>
                  <a:pt x="1286" y="1252"/>
                  <a:pt x="1269" y="1269"/>
                </a:cubicBezTo>
                <a:cubicBezTo>
                  <a:pt x="1252" y="1286"/>
                  <a:pt x="1234" y="1302"/>
                  <a:pt x="1215" y="1318"/>
                </a:cubicBezTo>
                <a:cubicBezTo>
                  <a:pt x="1196" y="1333"/>
                  <a:pt x="1177" y="1348"/>
                  <a:pt x="1157" y="1361"/>
                </a:cubicBezTo>
                <a:cubicBezTo>
                  <a:pt x="1136" y="1375"/>
                  <a:pt x="1116" y="1387"/>
                  <a:pt x="1094" y="1399"/>
                </a:cubicBezTo>
                <a:cubicBezTo>
                  <a:pt x="1073" y="1410"/>
                  <a:pt x="1051" y="1421"/>
                  <a:pt x="1028" y="1430"/>
                </a:cubicBezTo>
                <a:cubicBezTo>
                  <a:pt x="1006" y="1439"/>
                  <a:pt x="983" y="1447"/>
                  <a:pt x="960" y="1454"/>
                </a:cubicBezTo>
                <a:cubicBezTo>
                  <a:pt x="936" y="1462"/>
                  <a:pt x="913" y="1467"/>
                  <a:pt x="889" y="1472"/>
                </a:cubicBezTo>
                <a:cubicBezTo>
                  <a:pt x="865" y="1477"/>
                  <a:pt x="841" y="1480"/>
                  <a:pt x="817" y="1483"/>
                </a:cubicBezTo>
                <a:cubicBezTo>
                  <a:pt x="792" y="1485"/>
                  <a:pt x="768" y="1486"/>
                  <a:pt x="744" y="1486"/>
                </a:cubicBezTo>
                <a:cubicBezTo>
                  <a:pt x="720" y="1486"/>
                  <a:pt x="695" y="1485"/>
                  <a:pt x="671" y="1483"/>
                </a:cubicBezTo>
                <a:cubicBezTo>
                  <a:pt x="647" y="1480"/>
                  <a:pt x="623" y="1477"/>
                  <a:pt x="599" y="1472"/>
                </a:cubicBezTo>
                <a:cubicBezTo>
                  <a:pt x="575" y="1467"/>
                  <a:pt x="552" y="1462"/>
                  <a:pt x="528" y="1454"/>
                </a:cubicBezTo>
                <a:cubicBezTo>
                  <a:pt x="504" y="1447"/>
                  <a:pt x="481" y="1439"/>
                  <a:pt x="459" y="1430"/>
                </a:cubicBezTo>
                <a:cubicBezTo>
                  <a:pt x="436" y="1421"/>
                  <a:pt x="414" y="1410"/>
                  <a:pt x="393" y="1399"/>
                </a:cubicBezTo>
                <a:cubicBezTo>
                  <a:pt x="371" y="1387"/>
                  <a:pt x="350" y="1375"/>
                  <a:pt x="330" y="1361"/>
                </a:cubicBezTo>
                <a:cubicBezTo>
                  <a:pt x="310" y="1348"/>
                  <a:pt x="290" y="1333"/>
                  <a:pt x="272" y="1318"/>
                </a:cubicBezTo>
                <a:cubicBezTo>
                  <a:pt x="253" y="1302"/>
                  <a:pt x="235" y="1286"/>
                  <a:pt x="218" y="1269"/>
                </a:cubicBezTo>
                <a:cubicBezTo>
                  <a:pt x="200" y="1252"/>
                  <a:pt x="184" y="1234"/>
                  <a:pt x="169" y="1215"/>
                </a:cubicBezTo>
                <a:cubicBezTo>
                  <a:pt x="153" y="1196"/>
                  <a:pt x="139" y="1177"/>
                  <a:pt x="125" y="1156"/>
                </a:cubicBezTo>
                <a:cubicBezTo>
                  <a:pt x="112" y="1136"/>
                  <a:pt x="99" y="1115"/>
                  <a:pt x="88" y="1094"/>
                </a:cubicBezTo>
                <a:cubicBezTo>
                  <a:pt x="76" y="1072"/>
                  <a:pt x="66" y="1050"/>
                  <a:pt x="57" y="1028"/>
                </a:cubicBezTo>
                <a:cubicBezTo>
                  <a:pt x="47" y="1005"/>
                  <a:pt x="39" y="983"/>
                  <a:pt x="32" y="959"/>
                </a:cubicBezTo>
                <a:cubicBezTo>
                  <a:pt x="25" y="936"/>
                  <a:pt x="19" y="912"/>
                  <a:pt x="14" y="889"/>
                </a:cubicBezTo>
                <a:cubicBezTo>
                  <a:pt x="10" y="865"/>
                  <a:pt x="6" y="841"/>
                  <a:pt x="4" y="816"/>
                </a:cubicBezTo>
                <a:cubicBezTo>
                  <a:pt x="1" y="792"/>
                  <a:pt x="0" y="768"/>
                  <a:pt x="0" y="744"/>
                </a:cubicBezTo>
                <a:cubicBezTo>
                  <a:pt x="0" y="719"/>
                  <a:pt x="1" y="695"/>
                  <a:pt x="4" y="671"/>
                </a:cubicBezTo>
                <a:cubicBezTo>
                  <a:pt x="6" y="647"/>
                  <a:pt x="10" y="623"/>
                  <a:pt x="14" y="599"/>
                </a:cubicBezTo>
                <a:cubicBezTo>
                  <a:pt x="19" y="575"/>
                  <a:pt x="25" y="551"/>
                  <a:pt x="32" y="528"/>
                </a:cubicBezTo>
                <a:cubicBezTo>
                  <a:pt x="39" y="505"/>
                  <a:pt x="47" y="482"/>
                  <a:pt x="57" y="459"/>
                </a:cubicBezTo>
                <a:cubicBezTo>
                  <a:pt x="66" y="437"/>
                  <a:pt x="76" y="415"/>
                  <a:pt x="88" y="393"/>
                </a:cubicBezTo>
                <a:cubicBezTo>
                  <a:pt x="99" y="372"/>
                  <a:pt x="112" y="350"/>
                  <a:pt x="125" y="330"/>
                </a:cubicBezTo>
                <a:cubicBezTo>
                  <a:pt x="139" y="310"/>
                  <a:pt x="153" y="290"/>
                  <a:pt x="169" y="271"/>
                </a:cubicBezTo>
                <a:cubicBezTo>
                  <a:pt x="184" y="253"/>
                  <a:pt x="200" y="235"/>
                  <a:pt x="218" y="217"/>
                </a:cubicBezTo>
                <a:cubicBezTo>
                  <a:pt x="235" y="200"/>
                  <a:pt x="253" y="184"/>
                  <a:pt x="272" y="168"/>
                </a:cubicBezTo>
                <a:cubicBezTo>
                  <a:pt x="290" y="153"/>
                  <a:pt x="310" y="139"/>
                  <a:pt x="330" y="125"/>
                </a:cubicBezTo>
                <a:cubicBezTo>
                  <a:pt x="350" y="111"/>
                  <a:pt x="371" y="99"/>
                  <a:pt x="393" y="88"/>
                </a:cubicBezTo>
                <a:cubicBezTo>
                  <a:pt x="414" y="76"/>
                  <a:pt x="436" y="66"/>
                  <a:pt x="459" y="56"/>
                </a:cubicBezTo>
                <a:cubicBezTo>
                  <a:pt x="481" y="47"/>
                  <a:pt x="504" y="39"/>
                  <a:pt x="528" y="32"/>
                </a:cubicBezTo>
                <a:cubicBezTo>
                  <a:pt x="552" y="25"/>
                  <a:pt x="575" y="19"/>
                  <a:pt x="599" y="14"/>
                </a:cubicBezTo>
                <a:cubicBezTo>
                  <a:pt x="623" y="9"/>
                  <a:pt x="647" y="6"/>
                  <a:pt x="671" y="3"/>
                </a:cubicBezTo>
                <a:cubicBezTo>
                  <a:pt x="695" y="1"/>
                  <a:pt x="720" y="0"/>
                  <a:pt x="744" y="0"/>
                </a:cubicBezTo>
                <a:cubicBezTo>
                  <a:pt x="768" y="0"/>
                  <a:pt x="792" y="1"/>
                  <a:pt x="817" y="3"/>
                </a:cubicBezTo>
                <a:cubicBezTo>
                  <a:pt x="841" y="6"/>
                  <a:pt x="865" y="9"/>
                  <a:pt x="889" y="14"/>
                </a:cubicBezTo>
                <a:cubicBezTo>
                  <a:pt x="913" y="19"/>
                  <a:pt x="936" y="25"/>
                  <a:pt x="960" y="32"/>
                </a:cubicBezTo>
                <a:cubicBezTo>
                  <a:pt x="983" y="39"/>
                  <a:pt x="1006" y="47"/>
                  <a:pt x="1028" y="56"/>
                </a:cubicBezTo>
                <a:cubicBezTo>
                  <a:pt x="1051" y="66"/>
                  <a:pt x="1073" y="76"/>
                  <a:pt x="1094" y="88"/>
                </a:cubicBezTo>
                <a:cubicBezTo>
                  <a:pt x="1116" y="99"/>
                  <a:pt x="1136" y="111"/>
                  <a:pt x="1157" y="125"/>
                </a:cubicBezTo>
                <a:cubicBezTo>
                  <a:pt x="1177" y="139"/>
                  <a:pt x="1196" y="153"/>
                  <a:pt x="1215" y="168"/>
                </a:cubicBezTo>
                <a:cubicBezTo>
                  <a:pt x="1234" y="184"/>
                  <a:pt x="1252" y="200"/>
                  <a:pt x="1269" y="217"/>
                </a:cubicBezTo>
                <a:cubicBezTo>
                  <a:pt x="1286" y="235"/>
                  <a:pt x="1303" y="253"/>
                  <a:pt x="1318" y="271"/>
                </a:cubicBezTo>
                <a:cubicBezTo>
                  <a:pt x="1334" y="290"/>
                  <a:pt x="1348" y="310"/>
                  <a:pt x="1362" y="330"/>
                </a:cubicBezTo>
                <a:cubicBezTo>
                  <a:pt x="1375" y="350"/>
                  <a:pt x="1388" y="372"/>
                  <a:pt x="1399" y="393"/>
                </a:cubicBezTo>
                <a:cubicBezTo>
                  <a:pt x="1410" y="415"/>
                  <a:pt x="1421" y="437"/>
                  <a:pt x="1430" y="459"/>
                </a:cubicBezTo>
                <a:cubicBezTo>
                  <a:pt x="1439" y="482"/>
                  <a:pt x="1448" y="505"/>
                  <a:pt x="1455" y="528"/>
                </a:cubicBezTo>
                <a:cubicBezTo>
                  <a:pt x="1462" y="551"/>
                  <a:pt x="1468" y="575"/>
                  <a:pt x="1472" y="599"/>
                </a:cubicBezTo>
                <a:cubicBezTo>
                  <a:pt x="1477" y="623"/>
                  <a:pt x="1481" y="647"/>
                  <a:pt x="1483" y="671"/>
                </a:cubicBezTo>
                <a:cubicBezTo>
                  <a:pt x="1486" y="695"/>
                  <a:pt x="1487" y="719"/>
                  <a:pt x="1487" y="744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291" name="" descr=""/>
          <p:cNvPicPr/>
          <p:nvPr/>
        </p:nvPicPr>
        <p:blipFill>
          <a:blip r:embed="rId6"/>
          <a:stretch/>
        </p:blipFill>
        <p:spPr>
          <a:xfrm>
            <a:off x="3969360" y="1880280"/>
            <a:ext cx="25020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92" name=""/>
          <p:cNvSpPr txBox="1"/>
          <p:nvPr/>
        </p:nvSpPr>
        <p:spPr>
          <a:xfrm>
            <a:off x="1120320" y="3054600"/>
            <a:ext cx="11743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服务、医疗健康等行业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3" name=""/>
          <p:cNvSpPr txBox="1"/>
          <p:nvPr/>
        </p:nvSpPr>
        <p:spPr>
          <a:xfrm>
            <a:off x="3568320" y="2428920"/>
            <a:ext cx="105696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内容驱动型组织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4" name=""/>
          <p:cNvSpPr txBox="1"/>
          <p:nvPr/>
        </p:nvSpPr>
        <p:spPr>
          <a:xfrm>
            <a:off x="3100320" y="2720160"/>
            <a:ext cx="19954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媒体机构、研究机构、教育平台等，其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5" name=""/>
          <p:cNvSpPr txBox="1"/>
          <p:nvPr/>
        </p:nvSpPr>
        <p:spPr>
          <a:xfrm>
            <a:off x="3100320" y="2887560"/>
            <a:ext cx="19954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核心业务依赖于高质量内容的生产与传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6" name=""/>
          <p:cNvSpPr/>
          <p:nvPr/>
        </p:nvSpPr>
        <p:spPr>
          <a:xfrm>
            <a:off x="5415120" y="1554120"/>
            <a:ext cx="2373480" cy="1822320"/>
          </a:xfrm>
          <a:custGeom>
            <a:avLst/>
            <a:gdLst/>
            <a:ahLst/>
            <a:rect l="0" t="0" r="r" b="b"/>
            <a:pathLst>
              <a:path w="6593" h="5062">
                <a:moveTo>
                  <a:pt x="0" y="4876"/>
                </a:moveTo>
                <a:lnTo>
                  <a:pt x="0" y="139"/>
                </a:lnTo>
                <a:cubicBezTo>
                  <a:pt x="0" y="130"/>
                  <a:pt x="1" y="121"/>
                  <a:pt x="3" y="112"/>
                </a:cubicBezTo>
                <a:cubicBezTo>
                  <a:pt x="6" y="103"/>
                  <a:pt x="9" y="95"/>
                  <a:pt x="14" y="86"/>
                </a:cubicBezTo>
                <a:cubicBezTo>
                  <a:pt x="18" y="78"/>
                  <a:pt x="24" y="70"/>
                  <a:pt x="31" y="62"/>
                </a:cubicBezTo>
                <a:cubicBezTo>
                  <a:pt x="38" y="54"/>
                  <a:pt x="45" y="47"/>
                  <a:pt x="54" y="41"/>
                </a:cubicBezTo>
                <a:cubicBezTo>
                  <a:pt x="63" y="34"/>
                  <a:pt x="72" y="29"/>
                  <a:pt x="82" y="24"/>
                </a:cubicBezTo>
                <a:cubicBezTo>
                  <a:pt x="92" y="19"/>
                  <a:pt x="103" y="14"/>
                  <a:pt x="114" y="11"/>
                </a:cubicBezTo>
                <a:cubicBezTo>
                  <a:pt x="125" y="7"/>
                  <a:pt x="137" y="5"/>
                  <a:pt x="149" y="3"/>
                </a:cubicBezTo>
                <a:cubicBezTo>
                  <a:pt x="161" y="1"/>
                  <a:pt x="173" y="0"/>
                  <a:pt x="185" y="0"/>
                </a:cubicBezTo>
                <a:lnTo>
                  <a:pt x="6407" y="0"/>
                </a:lnTo>
                <a:cubicBezTo>
                  <a:pt x="6420" y="0"/>
                  <a:pt x="6432" y="1"/>
                  <a:pt x="6444" y="3"/>
                </a:cubicBezTo>
                <a:cubicBezTo>
                  <a:pt x="6456" y="5"/>
                  <a:pt x="6467" y="7"/>
                  <a:pt x="6478" y="11"/>
                </a:cubicBezTo>
                <a:cubicBezTo>
                  <a:pt x="6490" y="14"/>
                  <a:pt x="6500" y="19"/>
                  <a:pt x="6511" y="24"/>
                </a:cubicBezTo>
                <a:cubicBezTo>
                  <a:pt x="6521" y="29"/>
                  <a:pt x="6530" y="34"/>
                  <a:pt x="6539" y="41"/>
                </a:cubicBezTo>
                <a:cubicBezTo>
                  <a:pt x="6547" y="47"/>
                  <a:pt x="6555" y="54"/>
                  <a:pt x="6562" y="62"/>
                </a:cubicBezTo>
                <a:cubicBezTo>
                  <a:pt x="6569" y="70"/>
                  <a:pt x="6574" y="78"/>
                  <a:pt x="6579" y="86"/>
                </a:cubicBezTo>
                <a:cubicBezTo>
                  <a:pt x="6584" y="95"/>
                  <a:pt x="6587" y="103"/>
                  <a:pt x="6589" y="112"/>
                </a:cubicBezTo>
                <a:cubicBezTo>
                  <a:pt x="6592" y="121"/>
                  <a:pt x="6593" y="130"/>
                  <a:pt x="6593" y="139"/>
                </a:cubicBezTo>
                <a:lnTo>
                  <a:pt x="6593" y="4876"/>
                </a:lnTo>
                <a:cubicBezTo>
                  <a:pt x="6593" y="4888"/>
                  <a:pt x="6592" y="4900"/>
                  <a:pt x="6589" y="4912"/>
                </a:cubicBezTo>
                <a:cubicBezTo>
                  <a:pt x="6587" y="4924"/>
                  <a:pt x="6584" y="4936"/>
                  <a:pt x="6579" y="4947"/>
                </a:cubicBezTo>
                <a:cubicBezTo>
                  <a:pt x="6574" y="4958"/>
                  <a:pt x="6569" y="4969"/>
                  <a:pt x="6562" y="4979"/>
                </a:cubicBezTo>
                <a:cubicBezTo>
                  <a:pt x="6555" y="4989"/>
                  <a:pt x="6547" y="4999"/>
                  <a:pt x="6539" y="5007"/>
                </a:cubicBezTo>
                <a:cubicBezTo>
                  <a:pt x="6530" y="5016"/>
                  <a:pt x="6521" y="5024"/>
                  <a:pt x="6511" y="5030"/>
                </a:cubicBezTo>
                <a:cubicBezTo>
                  <a:pt x="6500" y="5037"/>
                  <a:pt x="6490" y="5043"/>
                  <a:pt x="6478" y="5047"/>
                </a:cubicBezTo>
                <a:cubicBezTo>
                  <a:pt x="6467" y="5052"/>
                  <a:pt x="6456" y="5056"/>
                  <a:pt x="6444" y="5058"/>
                </a:cubicBezTo>
                <a:cubicBezTo>
                  <a:pt x="6432" y="5060"/>
                  <a:pt x="6420" y="5062"/>
                  <a:pt x="6407" y="5062"/>
                </a:cubicBezTo>
                <a:lnTo>
                  <a:pt x="185" y="5062"/>
                </a:lnTo>
                <a:cubicBezTo>
                  <a:pt x="173" y="5062"/>
                  <a:pt x="161" y="5060"/>
                  <a:pt x="149" y="5058"/>
                </a:cubicBezTo>
                <a:cubicBezTo>
                  <a:pt x="137" y="5056"/>
                  <a:pt x="125" y="5052"/>
                  <a:pt x="114" y="5047"/>
                </a:cubicBezTo>
                <a:cubicBezTo>
                  <a:pt x="103" y="5043"/>
                  <a:pt x="92" y="5037"/>
                  <a:pt x="82" y="5030"/>
                </a:cubicBezTo>
                <a:cubicBezTo>
                  <a:pt x="72" y="5024"/>
                  <a:pt x="63" y="5016"/>
                  <a:pt x="54" y="5007"/>
                </a:cubicBezTo>
                <a:cubicBezTo>
                  <a:pt x="45" y="4999"/>
                  <a:pt x="38" y="4989"/>
                  <a:pt x="31" y="4979"/>
                </a:cubicBezTo>
                <a:cubicBezTo>
                  <a:pt x="24" y="4969"/>
                  <a:pt x="18" y="4958"/>
                  <a:pt x="14" y="4947"/>
                </a:cubicBezTo>
                <a:cubicBezTo>
                  <a:pt x="9" y="4936"/>
                  <a:pt x="6" y="4924"/>
                  <a:pt x="3" y="4912"/>
                </a:cubicBezTo>
                <a:cubicBezTo>
                  <a:pt x="1" y="4900"/>
                  <a:pt x="0" y="4888"/>
                  <a:pt x="0" y="4876"/>
                </a:cubicBezTo>
                <a:close/>
              </a:path>
            </a:pathLst>
          </a:custGeom>
          <a:solidFill>
            <a:srgbClr val="1e40af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97" name=""/>
          <p:cNvSpPr/>
          <p:nvPr/>
        </p:nvSpPr>
        <p:spPr>
          <a:xfrm>
            <a:off x="5415120" y="1537560"/>
            <a:ext cx="2373480" cy="66960"/>
          </a:xfrm>
          <a:custGeom>
            <a:avLst/>
            <a:gdLst/>
            <a:ahLst/>
            <a:rect l="0" t="0" r="r" b="b"/>
            <a:pathLst>
              <a:path w="6593" h="186">
                <a:moveTo>
                  <a:pt x="0" y="0"/>
                </a:moveTo>
                <a:lnTo>
                  <a:pt x="6593" y="0"/>
                </a:lnTo>
                <a:lnTo>
                  <a:pt x="6593" y="186"/>
                </a:lnTo>
                <a:lnTo>
                  <a:pt x="0" y="186"/>
                </a:lnTo>
                <a:lnTo>
                  <a:pt x="0" y="0"/>
                </a:ln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8" name=""/>
          <p:cNvSpPr/>
          <p:nvPr/>
        </p:nvSpPr>
        <p:spPr>
          <a:xfrm>
            <a:off x="6334200" y="1738080"/>
            <a:ext cx="535320" cy="534960"/>
          </a:xfrm>
          <a:custGeom>
            <a:avLst/>
            <a:gdLst/>
            <a:ahLst/>
            <a:rect l="0" t="0" r="r" b="b"/>
            <a:pathLst>
              <a:path w="1487" h="1486">
                <a:moveTo>
                  <a:pt x="1487" y="744"/>
                </a:moveTo>
                <a:cubicBezTo>
                  <a:pt x="1487" y="768"/>
                  <a:pt x="1485" y="792"/>
                  <a:pt x="1483" y="816"/>
                </a:cubicBezTo>
                <a:cubicBezTo>
                  <a:pt x="1481" y="841"/>
                  <a:pt x="1477" y="865"/>
                  <a:pt x="1472" y="889"/>
                </a:cubicBezTo>
                <a:cubicBezTo>
                  <a:pt x="1468" y="912"/>
                  <a:pt x="1462" y="936"/>
                  <a:pt x="1455" y="959"/>
                </a:cubicBezTo>
                <a:cubicBezTo>
                  <a:pt x="1448" y="983"/>
                  <a:pt x="1439" y="1005"/>
                  <a:pt x="1430" y="1028"/>
                </a:cubicBezTo>
                <a:cubicBezTo>
                  <a:pt x="1421" y="1050"/>
                  <a:pt x="1410" y="1072"/>
                  <a:pt x="1399" y="1094"/>
                </a:cubicBezTo>
                <a:cubicBezTo>
                  <a:pt x="1387" y="1115"/>
                  <a:pt x="1375" y="1136"/>
                  <a:pt x="1361" y="1156"/>
                </a:cubicBezTo>
                <a:cubicBezTo>
                  <a:pt x="1348" y="1177"/>
                  <a:pt x="1333" y="1196"/>
                  <a:pt x="1318" y="1215"/>
                </a:cubicBezTo>
                <a:cubicBezTo>
                  <a:pt x="1303" y="1234"/>
                  <a:pt x="1286" y="1252"/>
                  <a:pt x="1269" y="1269"/>
                </a:cubicBezTo>
                <a:cubicBezTo>
                  <a:pt x="1252" y="1286"/>
                  <a:pt x="1234" y="1302"/>
                  <a:pt x="1215" y="1318"/>
                </a:cubicBezTo>
                <a:cubicBezTo>
                  <a:pt x="1196" y="1333"/>
                  <a:pt x="1177" y="1348"/>
                  <a:pt x="1156" y="1361"/>
                </a:cubicBezTo>
                <a:cubicBezTo>
                  <a:pt x="1136" y="1375"/>
                  <a:pt x="1115" y="1387"/>
                  <a:pt x="1094" y="1399"/>
                </a:cubicBezTo>
                <a:cubicBezTo>
                  <a:pt x="1073" y="1410"/>
                  <a:pt x="1051" y="1421"/>
                  <a:pt x="1028" y="1430"/>
                </a:cubicBezTo>
                <a:cubicBezTo>
                  <a:pt x="1006" y="1439"/>
                  <a:pt x="983" y="1447"/>
                  <a:pt x="958" y="1454"/>
                </a:cubicBezTo>
                <a:cubicBezTo>
                  <a:pt x="935" y="1462"/>
                  <a:pt x="912" y="1467"/>
                  <a:pt x="888" y="1472"/>
                </a:cubicBezTo>
                <a:cubicBezTo>
                  <a:pt x="864" y="1477"/>
                  <a:pt x="840" y="1480"/>
                  <a:pt x="816" y="1483"/>
                </a:cubicBezTo>
                <a:cubicBezTo>
                  <a:pt x="791" y="1485"/>
                  <a:pt x="767" y="1486"/>
                  <a:pt x="743" y="1486"/>
                </a:cubicBezTo>
                <a:cubicBezTo>
                  <a:pt x="718" y="1486"/>
                  <a:pt x="694" y="1485"/>
                  <a:pt x="670" y="1483"/>
                </a:cubicBezTo>
                <a:cubicBezTo>
                  <a:pt x="646" y="1480"/>
                  <a:pt x="622" y="1477"/>
                  <a:pt x="598" y="1472"/>
                </a:cubicBezTo>
                <a:cubicBezTo>
                  <a:pt x="574" y="1467"/>
                  <a:pt x="550" y="1462"/>
                  <a:pt x="527" y="1454"/>
                </a:cubicBezTo>
                <a:cubicBezTo>
                  <a:pt x="504" y="1447"/>
                  <a:pt x="481" y="1439"/>
                  <a:pt x="459" y="1430"/>
                </a:cubicBezTo>
                <a:cubicBezTo>
                  <a:pt x="436" y="1421"/>
                  <a:pt x="414" y="1410"/>
                  <a:pt x="393" y="1399"/>
                </a:cubicBezTo>
                <a:cubicBezTo>
                  <a:pt x="371" y="1387"/>
                  <a:pt x="350" y="1375"/>
                  <a:pt x="330" y="1361"/>
                </a:cubicBezTo>
                <a:cubicBezTo>
                  <a:pt x="310" y="1348"/>
                  <a:pt x="290" y="1333"/>
                  <a:pt x="272" y="1318"/>
                </a:cubicBezTo>
                <a:cubicBezTo>
                  <a:pt x="253" y="1302"/>
                  <a:pt x="235" y="1286"/>
                  <a:pt x="218" y="1269"/>
                </a:cubicBezTo>
                <a:cubicBezTo>
                  <a:pt x="200" y="1252"/>
                  <a:pt x="184" y="1234"/>
                  <a:pt x="169" y="1215"/>
                </a:cubicBezTo>
                <a:cubicBezTo>
                  <a:pt x="153" y="1196"/>
                  <a:pt x="139" y="1177"/>
                  <a:pt x="125" y="1156"/>
                </a:cubicBezTo>
                <a:cubicBezTo>
                  <a:pt x="112" y="1136"/>
                  <a:pt x="99" y="1115"/>
                  <a:pt x="88" y="1094"/>
                </a:cubicBezTo>
                <a:cubicBezTo>
                  <a:pt x="76" y="1072"/>
                  <a:pt x="66" y="1050"/>
                  <a:pt x="57" y="1028"/>
                </a:cubicBezTo>
                <a:cubicBezTo>
                  <a:pt x="47" y="1005"/>
                  <a:pt x="39" y="983"/>
                  <a:pt x="32" y="959"/>
                </a:cubicBezTo>
                <a:cubicBezTo>
                  <a:pt x="25" y="936"/>
                  <a:pt x="19" y="912"/>
                  <a:pt x="14" y="889"/>
                </a:cubicBezTo>
                <a:cubicBezTo>
                  <a:pt x="10" y="865"/>
                  <a:pt x="6" y="841"/>
                  <a:pt x="4" y="816"/>
                </a:cubicBezTo>
                <a:cubicBezTo>
                  <a:pt x="1" y="792"/>
                  <a:pt x="0" y="768"/>
                  <a:pt x="0" y="744"/>
                </a:cubicBezTo>
                <a:cubicBezTo>
                  <a:pt x="0" y="719"/>
                  <a:pt x="1" y="695"/>
                  <a:pt x="4" y="671"/>
                </a:cubicBezTo>
                <a:cubicBezTo>
                  <a:pt x="6" y="647"/>
                  <a:pt x="10" y="623"/>
                  <a:pt x="14" y="599"/>
                </a:cubicBezTo>
                <a:cubicBezTo>
                  <a:pt x="19" y="575"/>
                  <a:pt x="25" y="551"/>
                  <a:pt x="32" y="528"/>
                </a:cubicBezTo>
                <a:cubicBezTo>
                  <a:pt x="39" y="505"/>
                  <a:pt x="47" y="482"/>
                  <a:pt x="57" y="459"/>
                </a:cubicBezTo>
                <a:cubicBezTo>
                  <a:pt x="66" y="437"/>
                  <a:pt x="76" y="415"/>
                  <a:pt x="88" y="393"/>
                </a:cubicBezTo>
                <a:cubicBezTo>
                  <a:pt x="99" y="372"/>
                  <a:pt x="112" y="350"/>
                  <a:pt x="125" y="330"/>
                </a:cubicBezTo>
                <a:cubicBezTo>
                  <a:pt x="139" y="310"/>
                  <a:pt x="153" y="290"/>
                  <a:pt x="169" y="271"/>
                </a:cubicBezTo>
                <a:cubicBezTo>
                  <a:pt x="184" y="253"/>
                  <a:pt x="200" y="235"/>
                  <a:pt x="218" y="217"/>
                </a:cubicBezTo>
                <a:cubicBezTo>
                  <a:pt x="235" y="200"/>
                  <a:pt x="253" y="184"/>
                  <a:pt x="272" y="168"/>
                </a:cubicBezTo>
                <a:cubicBezTo>
                  <a:pt x="290" y="153"/>
                  <a:pt x="310" y="139"/>
                  <a:pt x="330" y="125"/>
                </a:cubicBezTo>
                <a:cubicBezTo>
                  <a:pt x="350" y="111"/>
                  <a:pt x="371" y="99"/>
                  <a:pt x="393" y="88"/>
                </a:cubicBezTo>
                <a:cubicBezTo>
                  <a:pt x="414" y="76"/>
                  <a:pt x="436" y="66"/>
                  <a:pt x="459" y="56"/>
                </a:cubicBezTo>
                <a:cubicBezTo>
                  <a:pt x="481" y="47"/>
                  <a:pt x="504" y="39"/>
                  <a:pt x="527" y="32"/>
                </a:cubicBezTo>
                <a:cubicBezTo>
                  <a:pt x="550" y="25"/>
                  <a:pt x="574" y="19"/>
                  <a:pt x="598" y="14"/>
                </a:cubicBezTo>
                <a:cubicBezTo>
                  <a:pt x="622" y="9"/>
                  <a:pt x="646" y="6"/>
                  <a:pt x="670" y="3"/>
                </a:cubicBezTo>
                <a:cubicBezTo>
                  <a:pt x="694" y="1"/>
                  <a:pt x="718" y="0"/>
                  <a:pt x="743" y="0"/>
                </a:cubicBezTo>
                <a:cubicBezTo>
                  <a:pt x="767" y="0"/>
                  <a:pt x="791" y="1"/>
                  <a:pt x="816" y="3"/>
                </a:cubicBezTo>
                <a:cubicBezTo>
                  <a:pt x="840" y="6"/>
                  <a:pt x="864" y="9"/>
                  <a:pt x="888" y="14"/>
                </a:cubicBezTo>
                <a:cubicBezTo>
                  <a:pt x="912" y="19"/>
                  <a:pt x="935" y="25"/>
                  <a:pt x="958" y="32"/>
                </a:cubicBezTo>
                <a:cubicBezTo>
                  <a:pt x="983" y="39"/>
                  <a:pt x="1006" y="47"/>
                  <a:pt x="1028" y="56"/>
                </a:cubicBezTo>
                <a:cubicBezTo>
                  <a:pt x="1051" y="66"/>
                  <a:pt x="1073" y="76"/>
                  <a:pt x="1094" y="88"/>
                </a:cubicBezTo>
                <a:cubicBezTo>
                  <a:pt x="1115" y="99"/>
                  <a:pt x="1136" y="111"/>
                  <a:pt x="1156" y="125"/>
                </a:cubicBezTo>
                <a:cubicBezTo>
                  <a:pt x="1177" y="139"/>
                  <a:pt x="1196" y="153"/>
                  <a:pt x="1215" y="168"/>
                </a:cubicBezTo>
                <a:cubicBezTo>
                  <a:pt x="1234" y="184"/>
                  <a:pt x="1252" y="200"/>
                  <a:pt x="1269" y="217"/>
                </a:cubicBezTo>
                <a:cubicBezTo>
                  <a:pt x="1286" y="235"/>
                  <a:pt x="1303" y="253"/>
                  <a:pt x="1318" y="271"/>
                </a:cubicBezTo>
                <a:cubicBezTo>
                  <a:pt x="1333" y="290"/>
                  <a:pt x="1348" y="310"/>
                  <a:pt x="1361" y="330"/>
                </a:cubicBezTo>
                <a:cubicBezTo>
                  <a:pt x="1375" y="350"/>
                  <a:pt x="1387" y="372"/>
                  <a:pt x="1399" y="393"/>
                </a:cubicBezTo>
                <a:cubicBezTo>
                  <a:pt x="1410" y="415"/>
                  <a:pt x="1421" y="437"/>
                  <a:pt x="1430" y="459"/>
                </a:cubicBezTo>
                <a:cubicBezTo>
                  <a:pt x="1439" y="482"/>
                  <a:pt x="1448" y="505"/>
                  <a:pt x="1455" y="528"/>
                </a:cubicBezTo>
                <a:cubicBezTo>
                  <a:pt x="1462" y="551"/>
                  <a:pt x="1468" y="575"/>
                  <a:pt x="1472" y="599"/>
                </a:cubicBezTo>
                <a:cubicBezTo>
                  <a:pt x="1477" y="623"/>
                  <a:pt x="1481" y="647"/>
                  <a:pt x="1483" y="671"/>
                </a:cubicBezTo>
                <a:cubicBezTo>
                  <a:pt x="1485" y="695"/>
                  <a:pt x="1487" y="719"/>
                  <a:pt x="1487" y="744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299" name="" descr=""/>
          <p:cNvPicPr/>
          <p:nvPr/>
        </p:nvPicPr>
        <p:blipFill>
          <a:blip r:embed="rId7"/>
          <a:stretch/>
        </p:blipFill>
        <p:spPr>
          <a:xfrm>
            <a:off x="6459840" y="1880280"/>
            <a:ext cx="28368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00" name=""/>
          <p:cNvSpPr txBox="1"/>
          <p:nvPr/>
        </p:nvSpPr>
        <p:spPr>
          <a:xfrm>
            <a:off x="4036320" y="305460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播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1" name=""/>
          <p:cNvSpPr txBox="1"/>
          <p:nvPr/>
        </p:nvSpPr>
        <p:spPr>
          <a:xfrm>
            <a:off x="6150600" y="2428920"/>
            <a:ext cx="90612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数字营销机构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2" name=""/>
          <p:cNvSpPr txBox="1"/>
          <p:nvPr/>
        </p:nvSpPr>
        <p:spPr>
          <a:xfrm>
            <a:off x="5592960" y="2720160"/>
            <a:ext cx="3528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寻求向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3" name=""/>
          <p:cNvSpPr txBox="1"/>
          <p:nvPr/>
        </p:nvSpPr>
        <p:spPr>
          <a:xfrm>
            <a:off x="5943960" y="2724480"/>
            <a:ext cx="258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4" name=""/>
          <p:cNvSpPr txBox="1"/>
          <p:nvPr/>
        </p:nvSpPr>
        <p:spPr>
          <a:xfrm>
            <a:off x="6200640" y="272016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服务升级的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5" name=""/>
          <p:cNvSpPr txBox="1"/>
          <p:nvPr/>
        </p:nvSpPr>
        <p:spPr>
          <a:xfrm>
            <a:off x="6785640" y="2724480"/>
            <a:ext cx="2415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SEO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6" name=""/>
          <p:cNvSpPr txBox="1"/>
          <p:nvPr/>
        </p:nvSpPr>
        <p:spPr>
          <a:xfrm>
            <a:off x="7025760" y="272016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服务商与专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7" name=""/>
          <p:cNvSpPr txBox="1"/>
          <p:nvPr/>
        </p:nvSpPr>
        <p:spPr>
          <a:xfrm>
            <a:off x="5607360" y="2887560"/>
            <a:ext cx="19954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业营销机构，为其客户提供前沿技术解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8" name=""/>
          <p:cNvSpPr/>
          <p:nvPr/>
        </p:nvSpPr>
        <p:spPr>
          <a:xfrm>
            <a:off x="7921800" y="1554120"/>
            <a:ext cx="2373840" cy="1822320"/>
          </a:xfrm>
          <a:custGeom>
            <a:avLst/>
            <a:gdLst/>
            <a:ahLst/>
            <a:rect l="0" t="0" r="r" b="b"/>
            <a:pathLst>
              <a:path w="6594" h="5062">
                <a:moveTo>
                  <a:pt x="0" y="4876"/>
                </a:moveTo>
                <a:lnTo>
                  <a:pt x="0" y="139"/>
                </a:lnTo>
                <a:cubicBezTo>
                  <a:pt x="0" y="130"/>
                  <a:pt x="2" y="121"/>
                  <a:pt x="4" y="112"/>
                </a:cubicBezTo>
                <a:cubicBezTo>
                  <a:pt x="6" y="103"/>
                  <a:pt x="10" y="95"/>
                  <a:pt x="15" y="86"/>
                </a:cubicBezTo>
                <a:cubicBezTo>
                  <a:pt x="19" y="78"/>
                  <a:pt x="25" y="70"/>
                  <a:pt x="32" y="62"/>
                </a:cubicBezTo>
                <a:cubicBezTo>
                  <a:pt x="39" y="54"/>
                  <a:pt x="46" y="47"/>
                  <a:pt x="55" y="41"/>
                </a:cubicBezTo>
                <a:cubicBezTo>
                  <a:pt x="63" y="34"/>
                  <a:pt x="73" y="29"/>
                  <a:pt x="83" y="24"/>
                </a:cubicBezTo>
                <a:cubicBezTo>
                  <a:pt x="93" y="19"/>
                  <a:pt x="104" y="14"/>
                  <a:pt x="115" y="11"/>
                </a:cubicBezTo>
                <a:cubicBezTo>
                  <a:pt x="126" y="7"/>
                  <a:pt x="138" y="5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6408" y="0"/>
                </a:lnTo>
                <a:cubicBezTo>
                  <a:pt x="6420" y="0"/>
                  <a:pt x="6433" y="1"/>
                  <a:pt x="6445" y="3"/>
                </a:cubicBezTo>
                <a:cubicBezTo>
                  <a:pt x="6456" y="5"/>
                  <a:pt x="6468" y="7"/>
                  <a:pt x="6479" y="11"/>
                </a:cubicBezTo>
                <a:cubicBezTo>
                  <a:pt x="6491" y="14"/>
                  <a:pt x="6501" y="19"/>
                  <a:pt x="6511" y="24"/>
                </a:cubicBezTo>
                <a:cubicBezTo>
                  <a:pt x="6522" y="29"/>
                  <a:pt x="6531" y="34"/>
                  <a:pt x="6540" y="41"/>
                </a:cubicBezTo>
                <a:cubicBezTo>
                  <a:pt x="6548" y="47"/>
                  <a:pt x="6556" y="54"/>
                  <a:pt x="6563" y="62"/>
                </a:cubicBezTo>
                <a:cubicBezTo>
                  <a:pt x="6569" y="70"/>
                  <a:pt x="6575" y="78"/>
                  <a:pt x="6580" y="86"/>
                </a:cubicBezTo>
                <a:cubicBezTo>
                  <a:pt x="6585" y="95"/>
                  <a:pt x="6588" y="103"/>
                  <a:pt x="6590" y="112"/>
                </a:cubicBezTo>
                <a:cubicBezTo>
                  <a:pt x="6593" y="121"/>
                  <a:pt x="6594" y="130"/>
                  <a:pt x="6594" y="139"/>
                </a:cubicBezTo>
                <a:lnTo>
                  <a:pt x="6594" y="4876"/>
                </a:lnTo>
                <a:cubicBezTo>
                  <a:pt x="6594" y="4888"/>
                  <a:pt x="6593" y="4900"/>
                  <a:pt x="6590" y="4912"/>
                </a:cubicBezTo>
                <a:cubicBezTo>
                  <a:pt x="6588" y="4924"/>
                  <a:pt x="6585" y="4936"/>
                  <a:pt x="6580" y="4947"/>
                </a:cubicBezTo>
                <a:cubicBezTo>
                  <a:pt x="6575" y="4958"/>
                  <a:pt x="6569" y="4969"/>
                  <a:pt x="6563" y="4979"/>
                </a:cubicBezTo>
                <a:cubicBezTo>
                  <a:pt x="6556" y="4989"/>
                  <a:pt x="6548" y="4999"/>
                  <a:pt x="6540" y="5007"/>
                </a:cubicBezTo>
                <a:cubicBezTo>
                  <a:pt x="6531" y="5016"/>
                  <a:pt x="6522" y="5024"/>
                  <a:pt x="6511" y="5030"/>
                </a:cubicBezTo>
                <a:cubicBezTo>
                  <a:pt x="6501" y="5037"/>
                  <a:pt x="6491" y="5043"/>
                  <a:pt x="6479" y="5047"/>
                </a:cubicBezTo>
                <a:cubicBezTo>
                  <a:pt x="6468" y="5052"/>
                  <a:pt x="6456" y="5056"/>
                  <a:pt x="6445" y="5058"/>
                </a:cubicBezTo>
                <a:cubicBezTo>
                  <a:pt x="6433" y="5060"/>
                  <a:pt x="6420" y="5062"/>
                  <a:pt x="6408" y="5062"/>
                </a:cubicBezTo>
                <a:lnTo>
                  <a:pt x="186" y="5062"/>
                </a:lnTo>
                <a:cubicBezTo>
                  <a:pt x="174" y="5062"/>
                  <a:pt x="162" y="5060"/>
                  <a:pt x="150" y="5058"/>
                </a:cubicBezTo>
                <a:cubicBezTo>
                  <a:pt x="138" y="5056"/>
                  <a:pt x="126" y="5052"/>
                  <a:pt x="115" y="5047"/>
                </a:cubicBezTo>
                <a:cubicBezTo>
                  <a:pt x="104" y="5043"/>
                  <a:pt x="93" y="5037"/>
                  <a:pt x="83" y="5030"/>
                </a:cubicBezTo>
                <a:cubicBezTo>
                  <a:pt x="73" y="5024"/>
                  <a:pt x="63" y="5016"/>
                  <a:pt x="55" y="5007"/>
                </a:cubicBezTo>
                <a:cubicBezTo>
                  <a:pt x="46" y="4999"/>
                  <a:pt x="39" y="4989"/>
                  <a:pt x="32" y="4979"/>
                </a:cubicBezTo>
                <a:cubicBezTo>
                  <a:pt x="25" y="4969"/>
                  <a:pt x="19" y="4958"/>
                  <a:pt x="15" y="4947"/>
                </a:cubicBezTo>
                <a:cubicBezTo>
                  <a:pt x="10" y="4936"/>
                  <a:pt x="6" y="4924"/>
                  <a:pt x="4" y="4912"/>
                </a:cubicBezTo>
                <a:cubicBezTo>
                  <a:pt x="2" y="4900"/>
                  <a:pt x="0" y="4888"/>
                  <a:pt x="0" y="4876"/>
                </a:cubicBezTo>
                <a:close/>
              </a:path>
            </a:pathLst>
          </a:custGeom>
          <a:solidFill>
            <a:srgbClr val="1e40af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09" name=""/>
          <p:cNvSpPr/>
          <p:nvPr/>
        </p:nvSpPr>
        <p:spPr>
          <a:xfrm>
            <a:off x="7921800" y="1537560"/>
            <a:ext cx="2373840" cy="66960"/>
          </a:xfrm>
          <a:custGeom>
            <a:avLst/>
            <a:gdLst/>
            <a:ahLst/>
            <a:rect l="0" t="0" r="r" b="b"/>
            <a:pathLst>
              <a:path w="6594" h="186">
                <a:moveTo>
                  <a:pt x="0" y="0"/>
                </a:moveTo>
                <a:lnTo>
                  <a:pt x="6594" y="0"/>
                </a:lnTo>
                <a:lnTo>
                  <a:pt x="6594" y="186"/>
                </a:lnTo>
                <a:lnTo>
                  <a:pt x="0" y="186"/>
                </a:lnTo>
                <a:lnTo>
                  <a:pt x="0" y="0"/>
                </a:ln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0" name=""/>
          <p:cNvSpPr/>
          <p:nvPr/>
        </p:nvSpPr>
        <p:spPr>
          <a:xfrm>
            <a:off x="8841240" y="1738080"/>
            <a:ext cx="535320" cy="534960"/>
          </a:xfrm>
          <a:custGeom>
            <a:avLst/>
            <a:gdLst/>
            <a:ahLst/>
            <a:rect l="0" t="0" r="r" b="b"/>
            <a:pathLst>
              <a:path w="1487" h="1486">
                <a:moveTo>
                  <a:pt x="1487" y="744"/>
                </a:moveTo>
                <a:cubicBezTo>
                  <a:pt x="1487" y="768"/>
                  <a:pt x="1485" y="792"/>
                  <a:pt x="1483" y="816"/>
                </a:cubicBezTo>
                <a:cubicBezTo>
                  <a:pt x="1481" y="841"/>
                  <a:pt x="1477" y="865"/>
                  <a:pt x="1472" y="889"/>
                </a:cubicBezTo>
                <a:cubicBezTo>
                  <a:pt x="1468" y="912"/>
                  <a:pt x="1462" y="936"/>
                  <a:pt x="1455" y="959"/>
                </a:cubicBezTo>
                <a:cubicBezTo>
                  <a:pt x="1447" y="983"/>
                  <a:pt x="1439" y="1005"/>
                  <a:pt x="1430" y="1028"/>
                </a:cubicBezTo>
                <a:cubicBezTo>
                  <a:pt x="1420" y="1050"/>
                  <a:pt x="1409" y="1072"/>
                  <a:pt x="1398" y="1094"/>
                </a:cubicBezTo>
                <a:cubicBezTo>
                  <a:pt x="1386" y="1115"/>
                  <a:pt x="1374" y="1136"/>
                  <a:pt x="1360" y="1156"/>
                </a:cubicBezTo>
                <a:cubicBezTo>
                  <a:pt x="1347" y="1177"/>
                  <a:pt x="1332" y="1196"/>
                  <a:pt x="1317" y="1215"/>
                </a:cubicBezTo>
                <a:cubicBezTo>
                  <a:pt x="1302" y="1234"/>
                  <a:pt x="1285" y="1252"/>
                  <a:pt x="1268" y="1269"/>
                </a:cubicBezTo>
                <a:cubicBezTo>
                  <a:pt x="1251" y="1286"/>
                  <a:pt x="1233" y="1302"/>
                  <a:pt x="1214" y="1318"/>
                </a:cubicBezTo>
                <a:cubicBezTo>
                  <a:pt x="1195" y="1333"/>
                  <a:pt x="1176" y="1348"/>
                  <a:pt x="1155" y="1361"/>
                </a:cubicBezTo>
                <a:cubicBezTo>
                  <a:pt x="1135" y="1375"/>
                  <a:pt x="1114" y="1387"/>
                  <a:pt x="1093" y="1399"/>
                </a:cubicBezTo>
                <a:cubicBezTo>
                  <a:pt x="1071" y="1410"/>
                  <a:pt x="1049" y="1421"/>
                  <a:pt x="1027" y="1430"/>
                </a:cubicBezTo>
                <a:cubicBezTo>
                  <a:pt x="1005" y="1439"/>
                  <a:pt x="982" y="1447"/>
                  <a:pt x="958" y="1454"/>
                </a:cubicBezTo>
                <a:cubicBezTo>
                  <a:pt x="935" y="1462"/>
                  <a:pt x="912" y="1467"/>
                  <a:pt x="888" y="1472"/>
                </a:cubicBezTo>
                <a:cubicBezTo>
                  <a:pt x="864" y="1477"/>
                  <a:pt x="840" y="1480"/>
                  <a:pt x="816" y="1483"/>
                </a:cubicBezTo>
                <a:cubicBezTo>
                  <a:pt x="791" y="1485"/>
                  <a:pt x="767" y="1486"/>
                  <a:pt x="743" y="1486"/>
                </a:cubicBezTo>
                <a:cubicBezTo>
                  <a:pt x="718" y="1486"/>
                  <a:pt x="694" y="1485"/>
                  <a:pt x="670" y="1483"/>
                </a:cubicBezTo>
                <a:cubicBezTo>
                  <a:pt x="646" y="1480"/>
                  <a:pt x="622" y="1477"/>
                  <a:pt x="598" y="1472"/>
                </a:cubicBezTo>
                <a:cubicBezTo>
                  <a:pt x="574" y="1467"/>
                  <a:pt x="550" y="1462"/>
                  <a:pt x="527" y="1454"/>
                </a:cubicBezTo>
                <a:cubicBezTo>
                  <a:pt x="504" y="1447"/>
                  <a:pt x="481" y="1439"/>
                  <a:pt x="458" y="1430"/>
                </a:cubicBezTo>
                <a:cubicBezTo>
                  <a:pt x="436" y="1421"/>
                  <a:pt x="414" y="1410"/>
                  <a:pt x="393" y="1399"/>
                </a:cubicBezTo>
                <a:cubicBezTo>
                  <a:pt x="371" y="1387"/>
                  <a:pt x="350" y="1375"/>
                  <a:pt x="330" y="1361"/>
                </a:cubicBezTo>
                <a:cubicBezTo>
                  <a:pt x="310" y="1348"/>
                  <a:pt x="290" y="1333"/>
                  <a:pt x="271" y="1318"/>
                </a:cubicBezTo>
                <a:cubicBezTo>
                  <a:pt x="253" y="1302"/>
                  <a:pt x="235" y="1286"/>
                  <a:pt x="217" y="1269"/>
                </a:cubicBezTo>
                <a:cubicBezTo>
                  <a:pt x="200" y="1252"/>
                  <a:pt x="184" y="1234"/>
                  <a:pt x="169" y="1215"/>
                </a:cubicBezTo>
                <a:cubicBezTo>
                  <a:pt x="153" y="1196"/>
                  <a:pt x="139" y="1177"/>
                  <a:pt x="125" y="1156"/>
                </a:cubicBezTo>
                <a:cubicBezTo>
                  <a:pt x="112" y="1136"/>
                  <a:pt x="99" y="1115"/>
                  <a:pt x="88" y="1094"/>
                </a:cubicBezTo>
                <a:cubicBezTo>
                  <a:pt x="76" y="1072"/>
                  <a:pt x="66" y="1050"/>
                  <a:pt x="56" y="1028"/>
                </a:cubicBezTo>
                <a:cubicBezTo>
                  <a:pt x="47" y="1005"/>
                  <a:pt x="39" y="983"/>
                  <a:pt x="32" y="959"/>
                </a:cubicBezTo>
                <a:cubicBezTo>
                  <a:pt x="25" y="936"/>
                  <a:pt x="19" y="912"/>
                  <a:pt x="14" y="889"/>
                </a:cubicBezTo>
                <a:cubicBezTo>
                  <a:pt x="9" y="865"/>
                  <a:pt x="6" y="841"/>
                  <a:pt x="3" y="816"/>
                </a:cubicBezTo>
                <a:cubicBezTo>
                  <a:pt x="1" y="792"/>
                  <a:pt x="0" y="768"/>
                  <a:pt x="0" y="744"/>
                </a:cubicBezTo>
                <a:cubicBezTo>
                  <a:pt x="0" y="719"/>
                  <a:pt x="1" y="695"/>
                  <a:pt x="3" y="671"/>
                </a:cubicBezTo>
                <a:cubicBezTo>
                  <a:pt x="6" y="647"/>
                  <a:pt x="9" y="623"/>
                  <a:pt x="14" y="599"/>
                </a:cubicBezTo>
                <a:cubicBezTo>
                  <a:pt x="19" y="575"/>
                  <a:pt x="25" y="551"/>
                  <a:pt x="32" y="528"/>
                </a:cubicBezTo>
                <a:cubicBezTo>
                  <a:pt x="39" y="505"/>
                  <a:pt x="47" y="482"/>
                  <a:pt x="56" y="459"/>
                </a:cubicBezTo>
                <a:cubicBezTo>
                  <a:pt x="66" y="437"/>
                  <a:pt x="76" y="415"/>
                  <a:pt x="88" y="393"/>
                </a:cubicBezTo>
                <a:cubicBezTo>
                  <a:pt x="99" y="372"/>
                  <a:pt x="112" y="350"/>
                  <a:pt x="125" y="330"/>
                </a:cubicBezTo>
                <a:cubicBezTo>
                  <a:pt x="139" y="310"/>
                  <a:pt x="153" y="290"/>
                  <a:pt x="169" y="271"/>
                </a:cubicBezTo>
                <a:cubicBezTo>
                  <a:pt x="184" y="253"/>
                  <a:pt x="200" y="235"/>
                  <a:pt x="217" y="217"/>
                </a:cubicBezTo>
                <a:cubicBezTo>
                  <a:pt x="235" y="200"/>
                  <a:pt x="253" y="184"/>
                  <a:pt x="271" y="168"/>
                </a:cubicBezTo>
                <a:cubicBezTo>
                  <a:pt x="290" y="153"/>
                  <a:pt x="310" y="139"/>
                  <a:pt x="330" y="125"/>
                </a:cubicBezTo>
                <a:cubicBezTo>
                  <a:pt x="350" y="111"/>
                  <a:pt x="371" y="99"/>
                  <a:pt x="393" y="88"/>
                </a:cubicBezTo>
                <a:cubicBezTo>
                  <a:pt x="414" y="76"/>
                  <a:pt x="436" y="66"/>
                  <a:pt x="458" y="56"/>
                </a:cubicBezTo>
                <a:cubicBezTo>
                  <a:pt x="481" y="47"/>
                  <a:pt x="504" y="39"/>
                  <a:pt x="527" y="32"/>
                </a:cubicBezTo>
                <a:cubicBezTo>
                  <a:pt x="550" y="25"/>
                  <a:pt x="574" y="19"/>
                  <a:pt x="598" y="14"/>
                </a:cubicBezTo>
                <a:cubicBezTo>
                  <a:pt x="622" y="9"/>
                  <a:pt x="646" y="6"/>
                  <a:pt x="670" y="3"/>
                </a:cubicBezTo>
                <a:cubicBezTo>
                  <a:pt x="694" y="1"/>
                  <a:pt x="718" y="0"/>
                  <a:pt x="743" y="0"/>
                </a:cubicBezTo>
                <a:cubicBezTo>
                  <a:pt x="767" y="0"/>
                  <a:pt x="791" y="1"/>
                  <a:pt x="816" y="3"/>
                </a:cubicBezTo>
                <a:cubicBezTo>
                  <a:pt x="840" y="6"/>
                  <a:pt x="864" y="9"/>
                  <a:pt x="888" y="14"/>
                </a:cubicBezTo>
                <a:cubicBezTo>
                  <a:pt x="912" y="19"/>
                  <a:pt x="935" y="25"/>
                  <a:pt x="958" y="32"/>
                </a:cubicBezTo>
                <a:cubicBezTo>
                  <a:pt x="982" y="39"/>
                  <a:pt x="1005" y="47"/>
                  <a:pt x="1027" y="56"/>
                </a:cubicBezTo>
                <a:cubicBezTo>
                  <a:pt x="1049" y="66"/>
                  <a:pt x="1071" y="76"/>
                  <a:pt x="1093" y="88"/>
                </a:cubicBezTo>
                <a:cubicBezTo>
                  <a:pt x="1114" y="99"/>
                  <a:pt x="1135" y="111"/>
                  <a:pt x="1155" y="125"/>
                </a:cubicBezTo>
                <a:cubicBezTo>
                  <a:pt x="1176" y="139"/>
                  <a:pt x="1195" y="153"/>
                  <a:pt x="1214" y="168"/>
                </a:cubicBezTo>
                <a:cubicBezTo>
                  <a:pt x="1233" y="184"/>
                  <a:pt x="1251" y="200"/>
                  <a:pt x="1268" y="217"/>
                </a:cubicBezTo>
                <a:cubicBezTo>
                  <a:pt x="1285" y="235"/>
                  <a:pt x="1302" y="253"/>
                  <a:pt x="1317" y="271"/>
                </a:cubicBezTo>
                <a:cubicBezTo>
                  <a:pt x="1332" y="290"/>
                  <a:pt x="1347" y="310"/>
                  <a:pt x="1360" y="330"/>
                </a:cubicBezTo>
                <a:cubicBezTo>
                  <a:pt x="1374" y="350"/>
                  <a:pt x="1386" y="372"/>
                  <a:pt x="1398" y="393"/>
                </a:cubicBezTo>
                <a:cubicBezTo>
                  <a:pt x="1409" y="415"/>
                  <a:pt x="1420" y="437"/>
                  <a:pt x="1430" y="459"/>
                </a:cubicBezTo>
                <a:cubicBezTo>
                  <a:pt x="1439" y="482"/>
                  <a:pt x="1447" y="505"/>
                  <a:pt x="1455" y="528"/>
                </a:cubicBezTo>
                <a:cubicBezTo>
                  <a:pt x="1462" y="551"/>
                  <a:pt x="1468" y="575"/>
                  <a:pt x="1472" y="599"/>
                </a:cubicBezTo>
                <a:cubicBezTo>
                  <a:pt x="1477" y="623"/>
                  <a:pt x="1481" y="647"/>
                  <a:pt x="1483" y="671"/>
                </a:cubicBezTo>
                <a:cubicBezTo>
                  <a:pt x="1485" y="695"/>
                  <a:pt x="1487" y="719"/>
                  <a:pt x="1487" y="744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311" name="" descr=""/>
          <p:cNvPicPr/>
          <p:nvPr/>
        </p:nvPicPr>
        <p:blipFill>
          <a:blip r:embed="rId8"/>
          <a:stretch/>
        </p:blipFill>
        <p:spPr>
          <a:xfrm>
            <a:off x="8949960" y="1880280"/>
            <a:ext cx="31716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12" name=""/>
          <p:cNvSpPr txBox="1"/>
          <p:nvPr/>
        </p:nvSpPr>
        <p:spPr>
          <a:xfrm>
            <a:off x="6426360" y="3054600"/>
            <a:ext cx="3528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决方案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3" name=""/>
          <p:cNvSpPr txBox="1"/>
          <p:nvPr/>
        </p:nvSpPr>
        <p:spPr>
          <a:xfrm>
            <a:off x="8496000" y="2428920"/>
            <a:ext cx="30240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新兴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4" name=""/>
          <p:cNvSpPr txBox="1"/>
          <p:nvPr/>
        </p:nvSpPr>
        <p:spPr>
          <a:xfrm>
            <a:off x="8796960" y="2434320"/>
            <a:ext cx="1735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5" name=""/>
          <p:cNvSpPr txBox="1"/>
          <p:nvPr/>
        </p:nvSpPr>
        <p:spPr>
          <a:xfrm>
            <a:off x="8969400" y="2428920"/>
            <a:ext cx="75528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应用开发者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6" name=""/>
          <p:cNvSpPr txBox="1"/>
          <p:nvPr/>
        </p:nvSpPr>
        <p:spPr>
          <a:xfrm>
            <a:off x="8114400" y="2720160"/>
            <a:ext cx="19954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需要构建领域知识图谱或优化其应用内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7" name=""/>
          <p:cNvSpPr txBox="1"/>
          <p:nvPr/>
        </p:nvSpPr>
        <p:spPr>
          <a:xfrm>
            <a:off x="8349480" y="2887560"/>
            <a:ext cx="2354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容与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8" name=""/>
          <p:cNvSpPr txBox="1"/>
          <p:nvPr/>
        </p:nvSpPr>
        <p:spPr>
          <a:xfrm>
            <a:off x="8583480" y="289152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9" name=""/>
          <p:cNvSpPr/>
          <p:nvPr/>
        </p:nvSpPr>
        <p:spPr>
          <a:xfrm>
            <a:off x="401040" y="4044600"/>
            <a:ext cx="4813560" cy="869400"/>
          </a:xfrm>
          <a:custGeom>
            <a:avLst/>
            <a:gdLst/>
            <a:ahLst/>
            <a:rect l="0" t="0" r="r" b="b"/>
            <a:pathLst>
              <a:path w="13371" h="2415">
                <a:moveTo>
                  <a:pt x="0" y="2229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6" y="137"/>
                  <a:pt x="9" y="126"/>
                  <a:pt x="14" y="114"/>
                </a:cubicBezTo>
                <a:cubicBezTo>
                  <a:pt x="19" y="103"/>
                  <a:pt x="24" y="92"/>
                  <a:pt x="31" y="82"/>
                </a:cubicBezTo>
                <a:cubicBezTo>
                  <a:pt x="38" y="72"/>
                  <a:pt x="45" y="63"/>
                  <a:pt x="54" y="54"/>
                </a:cubicBezTo>
                <a:cubicBezTo>
                  <a:pt x="63" y="45"/>
                  <a:pt x="72" y="38"/>
                  <a:pt x="82" y="31"/>
                </a:cubicBezTo>
                <a:cubicBezTo>
                  <a:pt x="92" y="24"/>
                  <a:pt x="103" y="18"/>
                  <a:pt x="114" y="14"/>
                </a:cubicBezTo>
                <a:cubicBezTo>
                  <a:pt x="126" y="9"/>
                  <a:pt x="137" y="6"/>
                  <a:pt x="149" y="3"/>
                </a:cubicBezTo>
                <a:cubicBezTo>
                  <a:pt x="161" y="1"/>
                  <a:pt x="173" y="0"/>
                  <a:pt x="185" y="0"/>
                </a:cubicBezTo>
                <a:lnTo>
                  <a:pt x="13186" y="0"/>
                </a:lnTo>
                <a:cubicBezTo>
                  <a:pt x="13198" y="0"/>
                  <a:pt x="13210" y="1"/>
                  <a:pt x="13222" y="3"/>
                </a:cubicBezTo>
                <a:cubicBezTo>
                  <a:pt x="13234" y="6"/>
                  <a:pt x="13246" y="9"/>
                  <a:pt x="13257" y="14"/>
                </a:cubicBezTo>
                <a:cubicBezTo>
                  <a:pt x="13268" y="18"/>
                  <a:pt x="13279" y="24"/>
                  <a:pt x="13289" y="31"/>
                </a:cubicBezTo>
                <a:cubicBezTo>
                  <a:pt x="13299" y="38"/>
                  <a:pt x="13308" y="45"/>
                  <a:pt x="13317" y="54"/>
                </a:cubicBezTo>
                <a:cubicBezTo>
                  <a:pt x="13326" y="63"/>
                  <a:pt x="13333" y="72"/>
                  <a:pt x="13340" y="82"/>
                </a:cubicBezTo>
                <a:cubicBezTo>
                  <a:pt x="13347" y="92"/>
                  <a:pt x="13353" y="103"/>
                  <a:pt x="13357" y="114"/>
                </a:cubicBezTo>
                <a:cubicBezTo>
                  <a:pt x="13362" y="126"/>
                  <a:pt x="13365" y="137"/>
                  <a:pt x="13368" y="149"/>
                </a:cubicBezTo>
                <a:cubicBezTo>
                  <a:pt x="13370" y="161"/>
                  <a:pt x="13371" y="173"/>
                  <a:pt x="13371" y="185"/>
                </a:cubicBezTo>
                <a:lnTo>
                  <a:pt x="13371" y="2229"/>
                </a:lnTo>
                <a:cubicBezTo>
                  <a:pt x="13371" y="2241"/>
                  <a:pt x="13370" y="2253"/>
                  <a:pt x="13368" y="2265"/>
                </a:cubicBezTo>
                <a:cubicBezTo>
                  <a:pt x="13365" y="2277"/>
                  <a:pt x="13362" y="2289"/>
                  <a:pt x="13357" y="2300"/>
                </a:cubicBezTo>
                <a:cubicBezTo>
                  <a:pt x="13353" y="2311"/>
                  <a:pt x="13347" y="2322"/>
                  <a:pt x="13340" y="2332"/>
                </a:cubicBezTo>
                <a:cubicBezTo>
                  <a:pt x="13333" y="2342"/>
                  <a:pt x="13326" y="2352"/>
                  <a:pt x="13317" y="2360"/>
                </a:cubicBezTo>
                <a:cubicBezTo>
                  <a:pt x="13308" y="2369"/>
                  <a:pt x="13299" y="2377"/>
                  <a:pt x="13289" y="2383"/>
                </a:cubicBezTo>
                <a:cubicBezTo>
                  <a:pt x="13279" y="2390"/>
                  <a:pt x="13268" y="2396"/>
                  <a:pt x="13257" y="2401"/>
                </a:cubicBezTo>
                <a:cubicBezTo>
                  <a:pt x="13246" y="2405"/>
                  <a:pt x="13234" y="2409"/>
                  <a:pt x="13222" y="2411"/>
                </a:cubicBezTo>
                <a:cubicBezTo>
                  <a:pt x="13210" y="2414"/>
                  <a:pt x="13198" y="2415"/>
                  <a:pt x="13186" y="2415"/>
                </a:cubicBezTo>
                <a:lnTo>
                  <a:pt x="185" y="2415"/>
                </a:lnTo>
                <a:cubicBezTo>
                  <a:pt x="173" y="2415"/>
                  <a:pt x="161" y="2414"/>
                  <a:pt x="149" y="2411"/>
                </a:cubicBezTo>
                <a:cubicBezTo>
                  <a:pt x="137" y="2409"/>
                  <a:pt x="126" y="2405"/>
                  <a:pt x="114" y="2401"/>
                </a:cubicBezTo>
                <a:cubicBezTo>
                  <a:pt x="103" y="2396"/>
                  <a:pt x="92" y="2390"/>
                  <a:pt x="82" y="2383"/>
                </a:cubicBezTo>
                <a:cubicBezTo>
                  <a:pt x="72" y="2377"/>
                  <a:pt x="63" y="2369"/>
                  <a:pt x="54" y="2360"/>
                </a:cubicBezTo>
                <a:cubicBezTo>
                  <a:pt x="45" y="2352"/>
                  <a:pt x="38" y="2342"/>
                  <a:pt x="31" y="2332"/>
                </a:cubicBezTo>
                <a:cubicBezTo>
                  <a:pt x="24" y="2322"/>
                  <a:pt x="19" y="2311"/>
                  <a:pt x="14" y="2300"/>
                </a:cubicBezTo>
                <a:cubicBezTo>
                  <a:pt x="9" y="2289"/>
                  <a:pt x="6" y="2277"/>
                  <a:pt x="3" y="2265"/>
                </a:cubicBezTo>
                <a:cubicBezTo>
                  <a:pt x="1" y="2253"/>
                  <a:pt x="0" y="2241"/>
                  <a:pt x="0" y="2229"/>
                </a:cubicBezTo>
                <a:close/>
              </a:path>
            </a:pathLst>
          </a:custGeom>
          <a:solidFill>
            <a:srgbClr val="1e40a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20" name=""/>
          <p:cNvSpPr/>
          <p:nvPr/>
        </p:nvSpPr>
        <p:spPr>
          <a:xfrm>
            <a:off x="401040" y="5047200"/>
            <a:ext cx="4813560" cy="869400"/>
          </a:xfrm>
          <a:custGeom>
            <a:avLst/>
            <a:gdLst/>
            <a:ahLst/>
            <a:rect l="0" t="0" r="r" b="b"/>
            <a:pathLst>
              <a:path w="13371" h="2415">
                <a:moveTo>
                  <a:pt x="0" y="2230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6" y="138"/>
                  <a:pt x="9" y="126"/>
                  <a:pt x="14" y="115"/>
                </a:cubicBezTo>
                <a:cubicBezTo>
                  <a:pt x="19" y="104"/>
                  <a:pt x="24" y="93"/>
                  <a:pt x="31" y="83"/>
                </a:cubicBezTo>
                <a:cubicBezTo>
                  <a:pt x="38" y="73"/>
                  <a:pt x="45" y="63"/>
                  <a:pt x="54" y="55"/>
                </a:cubicBezTo>
                <a:cubicBezTo>
                  <a:pt x="63" y="46"/>
                  <a:pt x="72" y="38"/>
                  <a:pt x="82" y="31"/>
                </a:cubicBezTo>
                <a:cubicBezTo>
                  <a:pt x="92" y="25"/>
                  <a:pt x="103" y="19"/>
                  <a:pt x="114" y="14"/>
                </a:cubicBezTo>
                <a:cubicBezTo>
                  <a:pt x="126" y="10"/>
                  <a:pt x="137" y="6"/>
                  <a:pt x="149" y="4"/>
                </a:cubicBezTo>
                <a:cubicBezTo>
                  <a:pt x="161" y="1"/>
                  <a:pt x="173" y="0"/>
                  <a:pt x="185" y="0"/>
                </a:cubicBezTo>
                <a:lnTo>
                  <a:pt x="13186" y="0"/>
                </a:lnTo>
                <a:cubicBezTo>
                  <a:pt x="13198" y="0"/>
                  <a:pt x="13210" y="1"/>
                  <a:pt x="13222" y="4"/>
                </a:cubicBezTo>
                <a:cubicBezTo>
                  <a:pt x="13234" y="6"/>
                  <a:pt x="13246" y="10"/>
                  <a:pt x="13257" y="14"/>
                </a:cubicBezTo>
                <a:cubicBezTo>
                  <a:pt x="13268" y="19"/>
                  <a:pt x="13279" y="25"/>
                  <a:pt x="13289" y="31"/>
                </a:cubicBezTo>
                <a:cubicBezTo>
                  <a:pt x="13299" y="38"/>
                  <a:pt x="13308" y="46"/>
                  <a:pt x="13317" y="55"/>
                </a:cubicBezTo>
                <a:cubicBezTo>
                  <a:pt x="13326" y="63"/>
                  <a:pt x="13333" y="73"/>
                  <a:pt x="13340" y="83"/>
                </a:cubicBezTo>
                <a:cubicBezTo>
                  <a:pt x="13347" y="93"/>
                  <a:pt x="13353" y="104"/>
                  <a:pt x="13357" y="115"/>
                </a:cubicBezTo>
                <a:cubicBezTo>
                  <a:pt x="13362" y="126"/>
                  <a:pt x="13365" y="138"/>
                  <a:pt x="13368" y="150"/>
                </a:cubicBezTo>
                <a:cubicBezTo>
                  <a:pt x="13370" y="162"/>
                  <a:pt x="13371" y="174"/>
                  <a:pt x="13371" y="186"/>
                </a:cubicBezTo>
                <a:lnTo>
                  <a:pt x="13371" y="2230"/>
                </a:lnTo>
                <a:cubicBezTo>
                  <a:pt x="13371" y="2242"/>
                  <a:pt x="13370" y="2254"/>
                  <a:pt x="13368" y="2266"/>
                </a:cubicBezTo>
                <a:cubicBezTo>
                  <a:pt x="13365" y="2278"/>
                  <a:pt x="13362" y="2289"/>
                  <a:pt x="13357" y="2301"/>
                </a:cubicBezTo>
                <a:cubicBezTo>
                  <a:pt x="13353" y="2312"/>
                  <a:pt x="13347" y="2323"/>
                  <a:pt x="13340" y="2333"/>
                </a:cubicBezTo>
                <a:cubicBezTo>
                  <a:pt x="13333" y="2343"/>
                  <a:pt x="13326" y="2352"/>
                  <a:pt x="13317" y="2361"/>
                </a:cubicBezTo>
                <a:cubicBezTo>
                  <a:pt x="13308" y="2370"/>
                  <a:pt x="13299" y="2377"/>
                  <a:pt x="13289" y="2384"/>
                </a:cubicBezTo>
                <a:cubicBezTo>
                  <a:pt x="13279" y="2391"/>
                  <a:pt x="13268" y="2397"/>
                  <a:pt x="13257" y="2401"/>
                </a:cubicBezTo>
                <a:cubicBezTo>
                  <a:pt x="13246" y="2406"/>
                  <a:pt x="13234" y="2409"/>
                  <a:pt x="13222" y="2412"/>
                </a:cubicBezTo>
                <a:cubicBezTo>
                  <a:pt x="13210" y="2414"/>
                  <a:pt x="13198" y="2415"/>
                  <a:pt x="13186" y="2415"/>
                </a:cubicBezTo>
                <a:lnTo>
                  <a:pt x="185" y="2415"/>
                </a:lnTo>
                <a:cubicBezTo>
                  <a:pt x="173" y="2415"/>
                  <a:pt x="161" y="2414"/>
                  <a:pt x="149" y="2412"/>
                </a:cubicBezTo>
                <a:cubicBezTo>
                  <a:pt x="137" y="2409"/>
                  <a:pt x="126" y="2406"/>
                  <a:pt x="114" y="2401"/>
                </a:cubicBezTo>
                <a:cubicBezTo>
                  <a:pt x="103" y="2397"/>
                  <a:pt x="92" y="2391"/>
                  <a:pt x="82" y="2384"/>
                </a:cubicBezTo>
                <a:cubicBezTo>
                  <a:pt x="72" y="2377"/>
                  <a:pt x="63" y="2370"/>
                  <a:pt x="54" y="2361"/>
                </a:cubicBezTo>
                <a:cubicBezTo>
                  <a:pt x="45" y="2352"/>
                  <a:pt x="38" y="2343"/>
                  <a:pt x="31" y="2333"/>
                </a:cubicBezTo>
                <a:cubicBezTo>
                  <a:pt x="24" y="2323"/>
                  <a:pt x="19" y="2312"/>
                  <a:pt x="14" y="2301"/>
                </a:cubicBezTo>
                <a:cubicBezTo>
                  <a:pt x="9" y="2289"/>
                  <a:pt x="6" y="2278"/>
                  <a:pt x="3" y="2266"/>
                </a:cubicBezTo>
                <a:cubicBezTo>
                  <a:pt x="1" y="2254"/>
                  <a:pt x="0" y="2242"/>
                  <a:pt x="0" y="2230"/>
                </a:cubicBezTo>
                <a:close/>
              </a:path>
            </a:pathLst>
          </a:custGeom>
          <a:solidFill>
            <a:srgbClr val="1e40a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321" name="" descr=""/>
          <p:cNvPicPr/>
          <p:nvPr/>
        </p:nvPicPr>
        <p:blipFill>
          <a:blip r:embed="rId9"/>
          <a:stretch/>
        </p:blipFill>
        <p:spPr>
          <a:xfrm>
            <a:off x="401040" y="366876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22" name=""/>
          <p:cNvSpPr txBox="1"/>
          <p:nvPr/>
        </p:nvSpPr>
        <p:spPr>
          <a:xfrm>
            <a:off x="8697960" y="2887560"/>
            <a:ext cx="11743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搜索引擎交互的开发者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23" name="" descr=""/>
          <p:cNvPicPr/>
          <p:nvPr/>
        </p:nvPicPr>
        <p:blipFill>
          <a:blip r:embed="rId10"/>
          <a:stretch/>
        </p:blipFill>
        <p:spPr>
          <a:xfrm>
            <a:off x="534960" y="420336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24" name=""/>
          <p:cNvSpPr txBox="1"/>
          <p:nvPr/>
        </p:nvSpPr>
        <p:spPr>
          <a:xfrm>
            <a:off x="702000" y="3651120"/>
            <a:ext cx="120780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市场需求分析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5" name=""/>
          <p:cNvSpPr txBox="1"/>
          <p:nvPr/>
        </p:nvSpPr>
        <p:spPr>
          <a:xfrm>
            <a:off x="752040" y="4196160"/>
            <a:ext cx="1544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6" name=""/>
          <p:cNvSpPr txBox="1"/>
          <p:nvPr/>
        </p:nvSpPr>
        <p:spPr>
          <a:xfrm>
            <a:off x="905400" y="4191480"/>
            <a:ext cx="671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搜索的崛起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7" name=""/>
          <p:cNvSpPr txBox="1"/>
          <p:nvPr/>
        </p:nvSpPr>
        <p:spPr>
          <a:xfrm>
            <a:off x="534960" y="4458600"/>
            <a:ext cx="21128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用户获取信息的方式正从传统搜索引擎向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8" name=""/>
          <p:cNvSpPr txBox="1"/>
          <p:nvPr/>
        </p:nvSpPr>
        <p:spPr>
          <a:xfrm>
            <a:off x="2640600" y="446256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9" name=""/>
          <p:cNvSpPr txBox="1"/>
          <p:nvPr/>
        </p:nvSpPr>
        <p:spPr>
          <a:xfrm>
            <a:off x="2755080" y="4458600"/>
            <a:ext cx="18781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对话和摘要转变，企业需要新的策略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0" name=""/>
          <p:cNvSpPr txBox="1"/>
          <p:nvPr/>
        </p:nvSpPr>
        <p:spPr>
          <a:xfrm>
            <a:off x="534960" y="462564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（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1" name=""/>
          <p:cNvSpPr txBox="1"/>
          <p:nvPr/>
        </p:nvSpPr>
        <p:spPr>
          <a:xfrm>
            <a:off x="651960" y="4629600"/>
            <a:ext cx="258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2" name=""/>
          <p:cNvSpPr txBox="1"/>
          <p:nvPr/>
        </p:nvSpPr>
        <p:spPr>
          <a:xfrm>
            <a:off x="908640" y="4625640"/>
            <a:ext cx="9396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）来确保其信息在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3" name=""/>
          <p:cNvSpPr txBox="1"/>
          <p:nvPr/>
        </p:nvSpPr>
        <p:spPr>
          <a:xfrm>
            <a:off x="1844280" y="462960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4" name=""/>
          <p:cNvSpPr txBox="1"/>
          <p:nvPr/>
        </p:nvSpPr>
        <p:spPr>
          <a:xfrm>
            <a:off x="1959120" y="4625640"/>
            <a:ext cx="14090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生成的答案中被引用和推荐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5" name=""/>
          <p:cNvSpPr txBox="1"/>
          <p:nvPr/>
        </p:nvSpPr>
        <p:spPr>
          <a:xfrm>
            <a:off x="601560" y="5194440"/>
            <a:ext cx="1476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内容可信度与权威性需求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6" name=""/>
          <p:cNvSpPr txBox="1"/>
          <p:nvPr/>
        </p:nvSpPr>
        <p:spPr>
          <a:xfrm>
            <a:off x="534960" y="5461200"/>
            <a:ext cx="29343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企业通过构建结构化数据和知识图谱，可以提升其内容在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7" name=""/>
          <p:cNvSpPr txBox="1"/>
          <p:nvPr/>
        </p:nvSpPr>
        <p:spPr>
          <a:xfrm>
            <a:off x="3459600" y="546552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8" name=""/>
          <p:cNvSpPr txBox="1"/>
          <p:nvPr/>
        </p:nvSpPr>
        <p:spPr>
          <a:xfrm>
            <a:off x="3574080" y="5461200"/>
            <a:ext cx="14090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眼中的权威性和可信度，从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9" name=""/>
          <p:cNvSpPr txBox="1"/>
          <p:nvPr/>
        </p:nvSpPr>
        <p:spPr>
          <a:xfrm>
            <a:off x="534960" y="5628240"/>
            <a:ext cx="2354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而在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0" name=""/>
          <p:cNvSpPr txBox="1"/>
          <p:nvPr/>
        </p:nvSpPr>
        <p:spPr>
          <a:xfrm>
            <a:off x="768960" y="5632560"/>
            <a:ext cx="258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1" name=""/>
          <p:cNvSpPr/>
          <p:nvPr/>
        </p:nvSpPr>
        <p:spPr>
          <a:xfrm>
            <a:off x="5481720" y="4044600"/>
            <a:ext cx="4813920" cy="869400"/>
          </a:xfrm>
          <a:custGeom>
            <a:avLst/>
            <a:gdLst/>
            <a:ahLst/>
            <a:rect l="0" t="0" r="r" b="b"/>
            <a:pathLst>
              <a:path w="13372" h="2415">
                <a:moveTo>
                  <a:pt x="0" y="2229"/>
                </a:moveTo>
                <a:lnTo>
                  <a:pt x="0" y="185"/>
                </a:lnTo>
                <a:cubicBezTo>
                  <a:pt x="0" y="173"/>
                  <a:pt x="1" y="161"/>
                  <a:pt x="4" y="149"/>
                </a:cubicBezTo>
                <a:cubicBezTo>
                  <a:pt x="6" y="137"/>
                  <a:pt x="10" y="126"/>
                  <a:pt x="14" y="114"/>
                </a:cubicBezTo>
                <a:cubicBezTo>
                  <a:pt x="19" y="103"/>
                  <a:pt x="25" y="92"/>
                  <a:pt x="32" y="82"/>
                </a:cubicBezTo>
                <a:cubicBezTo>
                  <a:pt x="38" y="72"/>
                  <a:pt x="46" y="63"/>
                  <a:pt x="55" y="54"/>
                </a:cubicBezTo>
                <a:cubicBezTo>
                  <a:pt x="63" y="45"/>
                  <a:pt x="73" y="38"/>
                  <a:pt x="83" y="31"/>
                </a:cubicBezTo>
                <a:cubicBezTo>
                  <a:pt x="93" y="24"/>
                  <a:pt x="104" y="18"/>
                  <a:pt x="115" y="14"/>
                </a:cubicBezTo>
                <a:cubicBezTo>
                  <a:pt x="126" y="9"/>
                  <a:pt x="138" y="6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13186" y="0"/>
                </a:lnTo>
                <a:cubicBezTo>
                  <a:pt x="13198" y="0"/>
                  <a:pt x="13211" y="1"/>
                  <a:pt x="13223" y="3"/>
                </a:cubicBezTo>
                <a:cubicBezTo>
                  <a:pt x="13234" y="6"/>
                  <a:pt x="13246" y="9"/>
                  <a:pt x="13257" y="14"/>
                </a:cubicBezTo>
                <a:cubicBezTo>
                  <a:pt x="13269" y="18"/>
                  <a:pt x="13279" y="24"/>
                  <a:pt x="13289" y="31"/>
                </a:cubicBezTo>
                <a:cubicBezTo>
                  <a:pt x="13300" y="38"/>
                  <a:pt x="13309" y="45"/>
                  <a:pt x="13318" y="54"/>
                </a:cubicBezTo>
                <a:cubicBezTo>
                  <a:pt x="13326" y="63"/>
                  <a:pt x="13334" y="72"/>
                  <a:pt x="13341" y="82"/>
                </a:cubicBezTo>
                <a:cubicBezTo>
                  <a:pt x="13347" y="92"/>
                  <a:pt x="13353" y="103"/>
                  <a:pt x="13358" y="114"/>
                </a:cubicBezTo>
                <a:cubicBezTo>
                  <a:pt x="13363" y="126"/>
                  <a:pt x="13366" y="137"/>
                  <a:pt x="13368" y="149"/>
                </a:cubicBezTo>
                <a:cubicBezTo>
                  <a:pt x="13371" y="161"/>
                  <a:pt x="13372" y="173"/>
                  <a:pt x="13372" y="185"/>
                </a:cubicBezTo>
                <a:lnTo>
                  <a:pt x="13372" y="2229"/>
                </a:lnTo>
                <a:cubicBezTo>
                  <a:pt x="13372" y="2241"/>
                  <a:pt x="13371" y="2253"/>
                  <a:pt x="13368" y="2265"/>
                </a:cubicBezTo>
                <a:cubicBezTo>
                  <a:pt x="13366" y="2277"/>
                  <a:pt x="13363" y="2289"/>
                  <a:pt x="13358" y="2300"/>
                </a:cubicBezTo>
                <a:cubicBezTo>
                  <a:pt x="13353" y="2311"/>
                  <a:pt x="13347" y="2322"/>
                  <a:pt x="13341" y="2332"/>
                </a:cubicBezTo>
                <a:cubicBezTo>
                  <a:pt x="13334" y="2342"/>
                  <a:pt x="13326" y="2352"/>
                  <a:pt x="13318" y="2360"/>
                </a:cubicBezTo>
                <a:cubicBezTo>
                  <a:pt x="13309" y="2369"/>
                  <a:pt x="13300" y="2377"/>
                  <a:pt x="13289" y="2383"/>
                </a:cubicBezTo>
                <a:cubicBezTo>
                  <a:pt x="13279" y="2390"/>
                  <a:pt x="13269" y="2396"/>
                  <a:pt x="13257" y="2401"/>
                </a:cubicBezTo>
                <a:cubicBezTo>
                  <a:pt x="13246" y="2405"/>
                  <a:pt x="13234" y="2409"/>
                  <a:pt x="13223" y="2411"/>
                </a:cubicBezTo>
                <a:cubicBezTo>
                  <a:pt x="13211" y="2414"/>
                  <a:pt x="13198" y="2415"/>
                  <a:pt x="13186" y="2415"/>
                </a:cubicBezTo>
                <a:lnTo>
                  <a:pt x="186" y="2415"/>
                </a:lnTo>
                <a:cubicBezTo>
                  <a:pt x="174" y="2415"/>
                  <a:pt x="162" y="2414"/>
                  <a:pt x="150" y="2411"/>
                </a:cubicBezTo>
                <a:cubicBezTo>
                  <a:pt x="138" y="2409"/>
                  <a:pt x="126" y="2405"/>
                  <a:pt x="115" y="2401"/>
                </a:cubicBezTo>
                <a:cubicBezTo>
                  <a:pt x="104" y="2396"/>
                  <a:pt x="93" y="2390"/>
                  <a:pt x="83" y="2383"/>
                </a:cubicBezTo>
                <a:cubicBezTo>
                  <a:pt x="73" y="2377"/>
                  <a:pt x="63" y="2369"/>
                  <a:pt x="55" y="2360"/>
                </a:cubicBezTo>
                <a:cubicBezTo>
                  <a:pt x="46" y="2352"/>
                  <a:pt x="38" y="2342"/>
                  <a:pt x="32" y="2332"/>
                </a:cubicBezTo>
                <a:cubicBezTo>
                  <a:pt x="25" y="2322"/>
                  <a:pt x="19" y="2311"/>
                  <a:pt x="14" y="2300"/>
                </a:cubicBezTo>
                <a:cubicBezTo>
                  <a:pt x="10" y="2289"/>
                  <a:pt x="6" y="2277"/>
                  <a:pt x="4" y="2265"/>
                </a:cubicBezTo>
                <a:cubicBezTo>
                  <a:pt x="1" y="2253"/>
                  <a:pt x="0" y="2241"/>
                  <a:pt x="0" y="2229"/>
                </a:cubicBezTo>
                <a:close/>
              </a:path>
            </a:pathLst>
          </a:custGeom>
          <a:solidFill>
            <a:srgbClr val="1e40a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42" name=""/>
          <p:cNvSpPr/>
          <p:nvPr/>
        </p:nvSpPr>
        <p:spPr>
          <a:xfrm>
            <a:off x="5481720" y="5047200"/>
            <a:ext cx="4813920" cy="869400"/>
          </a:xfrm>
          <a:custGeom>
            <a:avLst/>
            <a:gdLst/>
            <a:ahLst/>
            <a:rect l="0" t="0" r="r" b="b"/>
            <a:pathLst>
              <a:path w="13372" h="2415">
                <a:moveTo>
                  <a:pt x="0" y="2230"/>
                </a:moveTo>
                <a:lnTo>
                  <a:pt x="0" y="186"/>
                </a:lnTo>
                <a:cubicBezTo>
                  <a:pt x="0" y="174"/>
                  <a:pt x="1" y="162"/>
                  <a:pt x="4" y="150"/>
                </a:cubicBezTo>
                <a:cubicBezTo>
                  <a:pt x="6" y="138"/>
                  <a:pt x="10" y="126"/>
                  <a:pt x="14" y="115"/>
                </a:cubicBezTo>
                <a:cubicBezTo>
                  <a:pt x="19" y="104"/>
                  <a:pt x="25" y="93"/>
                  <a:pt x="32" y="83"/>
                </a:cubicBezTo>
                <a:cubicBezTo>
                  <a:pt x="38" y="73"/>
                  <a:pt x="46" y="63"/>
                  <a:pt x="55" y="55"/>
                </a:cubicBezTo>
                <a:cubicBezTo>
                  <a:pt x="63" y="46"/>
                  <a:pt x="73" y="38"/>
                  <a:pt x="83" y="31"/>
                </a:cubicBezTo>
                <a:cubicBezTo>
                  <a:pt x="93" y="25"/>
                  <a:pt x="104" y="19"/>
                  <a:pt x="115" y="14"/>
                </a:cubicBezTo>
                <a:cubicBezTo>
                  <a:pt x="126" y="10"/>
                  <a:pt x="138" y="6"/>
                  <a:pt x="150" y="4"/>
                </a:cubicBezTo>
                <a:cubicBezTo>
                  <a:pt x="162" y="1"/>
                  <a:pt x="174" y="0"/>
                  <a:pt x="186" y="0"/>
                </a:cubicBezTo>
                <a:lnTo>
                  <a:pt x="13186" y="0"/>
                </a:lnTo>
                <a:cubicBezTo>
                  <a:pt x="13198" y="0"/>
                  <a:pt x="13211" y="1"/>
                  <a:pt x="13223" y="4"/>
                </a:cubicBezTo>
                <a:cubicBezTo>
                  <a:pt x="13234" y="6"/>
                  <a:pt x="13246" y="10"/>
                  <a:pt x="13257" y="14"/>
                </a:cubicBezTo>
                <a:cubicBezTo>
                  <a:pt x="13269" y="19"/>
                  <a:pt x="13279" y="25"/>
                  <a:pt x="13289" y="31"/>
                </a:cubicBezTo>
                <a:cubicBezTo>
                  <a:pt x="13300" y="38"/>
                  <a:pt x="13309" y="46"/>
                  <a:pt x="13318" y="55"/>
                </a:cubicBezTo>
                <a:cubicBezTo>
                  <a:pt x="13326" y="63"/>
                  <a:pt x="13334" y="73"/>
                  <a:pt x="13341" y="83"/>
                </a:cubicBezTo>
                <a:cubicBezTo>
                  <a:pt x="13347" y="93"/>
                  <a:pt x="13353" y="104"/>
                  <a:pt x="13358" y="115"/>
                </a:cubicBezTo>
                <a:cubicBezTo>
                  <a:pt x="13363" y="126"/>
                  <a:pt x="13366" y="138"/>
                  <a:pt x="13368" y="150"/>
                </a:cubicBezTo>
                <a:cubicBezTo>
                  <a:pt x="13371" y="162"/>
                  <a:pt x="13372" y="174"/>
                  <a:pt x="13372" y="186"/>
                </a:cubicBezTo>
                <a:lnTo>
                  <a:pt x="13372" y="2230"/>
                </a:lnTo>
                <a:cubicBezTo>
                  <a:pt x="13372" y="2242"/>
                  <a:pt x="13371" y="2254"/>
                  <a:pt x="13368" y="2266"/>
                </a:cubicBezTo>
                <a:cubicBezTo>
                  <a:pt x="13366" y="2278"/>
                  <a:pt x="13363" y="2289"/>
                  <a:pt x="13358" y="2301"/>
                </a:cubicBezTo>
                <a:cubicBezTo>
                  <a:pt x="13353" y="2312"/>
                  <a:pt x="13347" y="2323"/>
                  <a:pt x="13341" y="2333"/>
                </a:cubicBezTo>
                <a:cubicBezTo>
                  <a:pt x="13334" y="2343"/>
                  <a:pt x="13326" y="2352"/>
                  <a:pt x="13318" y="2361"/>
                </a:cubicBezTo>
                <a:cubicBezTo>
                  <a:pt x="13309" y="2370"/>
                  <a:pt x="13300" y="2377"/>
                  <a:pt x="13289" y="2384"/>
                </a:cubicBezTo>
                <a:cubicBezTo>
                  <a:pt x="13279" y="2391"/>
                  <a:pt x="13269" y="2397"/>
                  <a:pt x="13257" y="2401"/>
                </a:cubicBezTo>
                <a:cubicBezTo>
                  <a:pt x="13246" y="2406"/>
                  <a:pt x="13234" y="2409"/>
                  <a:pt x="13223" y="2412"/>
                </a:cubicBezTo>
                <a:cubicBezTo>
                  <a:pt x="13211" y="2414"/>
                  <a:pt x="13198" y="2415"/>
                  <a:pt x="13186" y="2415"/>
                </a:cubicBezTo>
                <a:lnTo>
                  <a:pt x="186" y="2415"/>
                </a:lnTo>
                <a:cubicBezTo>
                  <a:pt x="174" y="2415"/>
                  <a:pt x="162" y="2414"/>
                  <a:pt x="150" y="2412"/>
                </a:cubicBezTo>
                <a:cubicBezTo>
                  <a:pt x="138" y="2409"/>
                  <a:pt x="126" y="2406"/>
                  <a:pt x="115" y="2401"/>
                </a:cubicBezTo>
                <a:cubicBezTo>
                  <a:pt x="104" y="2397"/>
                  <a:pt x="93" y="2391"/>
                  <a:pt x="83" y="2384"/>
                </a:cubicBezTo>
                <a:cubicBezTo>
                  <a:pt x="73" y="2377"/>
                  <a:pt x="63" y="2370"/>
                  <a:pt x="55" y="2361"/>
                </a:cubicBezTo>
                <a:cubicBezTo>
                  <a:pt x="46" y="2352"/>
                  <a:pt x="38" y="2343"/>
                  <a:pt x="32" y="2333"/>
                </a:cubicBezTo>
                <a:cubicBezTo>
                  <a:pt x="25" y="2323"/>
                  <a:pt x="19" y="2312"/>
                  <a:pt x="14" y="2301"/>
                </a:cubicBezTo>
                <a:cubicBezTo>
                  <a:pt x="10" y="2289"/>
                  <a:pt x="6" y="2278"/>
                  <a:pt x="4" y="2266"/>
                </a:cubicBezTo>
                <a:cubicBezTo>
                  <a:pt x="1" y="2254"/>
                  <a:pt x="0" y="2242"/>
                  <a:pt x="0" y="2230"/>
                </a:cubicBezTo>
                <a:close/>
              </a:path>
            </a:pathLst>
          </a:custGeom>
          <a:solidFill>
            <a:srgbClr val="1e40a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343" name="" descr=""/>
          <p:cNvPicPr/>
          <p:nvPr/>
        </p:nvPicPr>
        <p:blipFill>
          <a:blip r:embed="rId11"/>
          <a:stretch/>
        </p:blipFill>
        <p:spPr>
          <a:xfrm>
            <a:off x="5482080" y="366876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44" name=""/>
          <p:cNvSpPr txBox="1"/>
          <p:nvPr/>
        </p:nvSpPr>
        <p:spPr>
          <a:xfrm>
            <a:off x="1025640" y="562824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竞争中胜出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45" name="" descr=""/>
          <p:cNvPicPr/>
          <p:nvPr/>
        </p:nvPicPr>
        <p:blipFill>
          <a:blip r:embed="rId12"/>
          <a:stretch/>
        </p:blipFill>
        <p:spPr>
          <a:xfrm>
            <a:off x="5615640" y="42033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46" name=""/>
          <p:cNvSpPr txBox="1"/>
          <p:nvPr/>
        </p:nvSpPr>
        <p:spPr>
          <a:xfrm>
            <a:off x="5782680" y="3651120"/>
            <a:ext cx="140904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市场规模与潜力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7" name=""/>
          <p:cNvSpPr txBox="1"/>
          <p:nvPr/>
        </p:nvSpPr>
        <p:spPr>
          <a:xfrm>
            <a:off x="5816160" y="4196160"/>
            <a:ext cx="302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SEO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8" name=""/>
          <p:cNvSpPr txBox="1"/>
          <p:nvPr/>
        </p:nvSpPr>
        <p:spPr>
          <a:xfrm>
            <a:off x="6117480" y="4191480"/>
            <a:ext cx="403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市场向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9" name=""/>
          <p:cNvSpPr txBox="1"/>
          <p:nvPr/>
        </p:nvSpPr>
        <p:spPr>
          <a:xfrm>
            <a:off x="6518520" y="4196160"/>
            <a:ext cx="3164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0" name=""/>
          <p:cNvSpPr txBox="1"/>
          <p:nvPr/>
        </p:nvSpPr>
        <p:spPr>
          <a:xfrm>
            <a:off x="6833520" y="419148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演进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1" name=""/>
          <p:cNvSpPr txBox="1"/>
          <p:nvPr/>
        </p:nvSpPr>
        <p:spPr>
          <a:xfrm>
            <a:off x="5615640" y="4458600"/>
            <a:ext cx="2354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全球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2" name=""/>
          <p:cNvSpPr txBox="1"/>
          <p:nvPr/>
        </p:nvSpPr>
        <p:spPr>
          <a:xfrm>
            <a:off x="5849640" y="4462560"/>
            <a:ext cx="2415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SEO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3" name=""/>
          <p:cNvSpPr txBox="1"/>
          <p:nvPr/>
        </p:nvSpPr>
        <p:spPr>
          <a:xfrm>
            <a:off x="6090120" y="4458600"/>
            <a:ext cx="24649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市场规模已达数百亿美元，并持续增长。预计到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4" name=""/>
          <p:cNvSpPr txBox="1"/>
          <p:nvPr/>
        </p:nvSpPr>
        <p:spPr>
          <a:xfrm>
            <a:off x="8546760" y="4462560"/>
            <a:ext cx="2995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2026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5" name=""/>
          <p:cNvSpPr txBox="1"/>
          <p:nvPr/>
        </p:nvSpPr>
        <p:spPr>
          <a:xfrm>
            <a:off x="8844480" y="4458600"/>
            <a:ext cx="12916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年，传统搜索量可能下降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6" name=""/>
          <p:cNvSpPr txBox="1"/>
          <p:nvPr/>
        </p:nvSpPr>
        <p:spPr>
          <a:xfrm>
            <a:off x="5615640" y="4629600"/>
            <a:ext cx="2617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25%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7" name=""/>
          <p:cNvSpPr txBox="1"/>
          <p:nvPr/>
        </p:nvSpPr>
        <p:spPr>
          <a:xfrm>
            <a:off x="5875560" y="4625640"/>
            <a:ext cx="10569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，这部分流量将转向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8" name=""/>
          <p:cNvSpPr txBox="1"/>
          <p:nvPr/>
        </p:nvSpPr>
        <p:spPr>
          <a:xfrm>
            <a:off x="6928560" y="462960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9" name=""/>
          <p:cNvSpPr txBox="1"/>
          <p:nvPr/>
        </p:nvSpPr>
        <p:spPr>
          <a:xfrm>
            <a:off x="7043400" y="4625640"/>
            <a:ext cx="470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搜索，为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0" name=""/>
          <p:cNvSpPr txBox="1"/>
          <p:nvPr/>
        </p:nvSpPr>
        <p:spPr>
          <a:xfrm>
            <a:off x="7511040" y="4629600"/>
            <a:ext cx="258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61" name="" descr=""/>
          <p:cNvPicPr/>
          <p:nvPr/>
        </p:nvPicPr>
        <p:blipFill>
          <a:blip r:embed="rId13"/>
          <a:stretch/>
        </p:blipFill>
        <p:spPr>
          <a:xfrm>
            <a:off x="5615640" y="52063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62" name=""/>
          <p:cNvSpPr txBox="1"/>
          <p:nvPr/>
        </p:nvSpPr>
        <p:spPr>
          <a:xfrm>
            <a:off x="7767720" y="4625640"/>
            <a:ext cx="9396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服务带来巨大空间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3" name=""/>
          <p:cNvSpPr txBox="1"/>
          <p:nvPr/>
        </p:nvSpPr>
        <p:spPr>
          <a:xfrm>
            <a:off x="5816160" y="519444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企业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4" name=""/>
          <p:cNvSpPr txBox="1"/>
          <p:nvPr/>
        </p:nvSpPr>
        <p:spPr>
          <a:xfrm>
            <a:off x="6083640" y="5199120"/>
            <a:ext cx="1544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5" name=""/>
          <p:cNvSpPr txBox="1"/>
          <p:nvPr/>
        </p:nvSpPr>
        <p:spPr>
          <a:xfrm>
            <a:off x="6237000" y="519444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投入增长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6" name=""/>
          <p:cNvSpPr txBox="1"/>
          <p:nvPr/>
        </p:nvSpPr>
        <p:spPr>
          <a:xfrm>
            <a:off x="5615640" y="5461200"/>
            <a:ext cx="3528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企业在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7" name=""/>
          <p:cNvSpPr txBox="1"/>
          <p:nvPr/>
        </p:nvSpPr>
        <p:spPr>
          <a:xfrm>
            <a:off x="5966640" y="546552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8" name=""/>
          <p:cNvSpPr txBox="1"/>
          <p:nvPr/>
        </p:nvSpPr>
        <p:spPr>
          <a:xfrm>
            <a:off x="6081120" y="5461200"/>
            <a:ext cx="18781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技术和应用上的投入持续增加，超过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9" name=""/>
          <p:cNvSpPr txBox="1"/>
          <p:nvPr/>
        </p:nvSpPr>
        <p:spPr>
          <a:xfrm>
            <a:off x="7953120" y="5465520"/>
            <a:ext cx="2617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80%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0" name=""/>
          <p:cNvSpPr txBox="1"/>
          <p:nvPr/>
        </p:nvSpPr>
        <p:spPr>
          <a:xfrm>
            <a:off x="8213040" y="5461200"/>
            <a:ext cx="8222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的商业领袖认为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1" name=""/>
          <p:cNvSpPr txBox="1"/>
          <p:nvPr/>
        </p:nvSpPr>
        <p:spPr>
          <a:xfrm>
            <a:off x="9032040" y="546552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2" name=""/>
          <p:cNvSpPr txBox="1"/>
          <p:nvPr/>
        </p:nvSpPr>
        <p:spPr>
          <a:xfrm>
            <a:off x="9146520" y="5461200"/>
            <a:ext cx="9396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能带来竞争优势。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3" name=""/>
          <p:cNvSpPr txBox="1"/>
          <p:nvPr/>
        </p:nvSpPr>
        <p:spPr>
          <a:xfrm>
            <a:off x="5615640" y="5632560"/>
            <a:ext cx="258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4" name=""/>
          <p:cNvSpPr txBox="1"/>
          <p:nvPr/>
        </p:nvSpPr>
        <p:spPr>
          <a:xfrm>
            <a:off x="5872320" y="5628240"/>
            <a:ext cx="2354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作为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5" name=""/>
          <p:cNvSpPr txBox="1"/>
          <p:nvPr/>
        </p:nvSpPr>
        <p:spPr>
          <a:xfrm>
            <a:off x="6106320" y="563256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76" name="" descr=""/>
          <p:cNvPicPr/>
          <p:nvPr/>
        </p:nvPicPr>
        <p:blipFill>
          <a:blip r:embed="rId14"/>
          <a:stretch/>
        </p:blipFill>
        <p:spPr>
          <a:xfrm>
            <a:off x="8239680" y="5674320"/>
            <a:ext cx="914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77" name=""/>
          <p:cNvSpPr txBox="1"/>
          <p:nvPr/>
        </p:nvSpPr>
        <p:spPr>
          <a:xfrm>
            <a:off x="6220800" y="5628240"/>
            <a:ext cx="28170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在营销和信息传播领域的具体应用，将受益于这一趋势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8" name=""/>
          <p:cNvSpPr txBox="1"/>
          <p:nvPr/>
        </p:nvSpPr>
        <p:spPr>
          <a:xfrm>
            <a:off x="8400600" y="5666040"/>
            <a:ext cx="5295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AIreadsU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9" name=""/>
          <p:cNvSpPr txBox="1"/>
          <p:nvPr/>
        </p:nvSpPr>
        <p:spPr>
          <a:xfrm>
            <a:off x="8925120" y="566172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商业计划书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0" name=""/>
          <p:cNvSpPr txBox="1"/>
          <p:nvPr/>
        </p:nvSpPr>
        <p:spPr>
          <a:xfrm>
            <a:off x="9510120" y="5666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 | 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1" name=""/>
          <p:cNvSpPr txBox="1"/>
          <p:nvPr/>
        </p:nvSpPr>
        <p:spPr>
          <a:xfrm>
            <a:off x="962388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第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2" name=""/>
          <p:cNvSpPr txBox="1"/>
          <p:nvPr/>
        </p:nvSpPr>
        <p:spPr>
          <a:xfrm>
            <a:off x="9740880" y="5666040"/>
            <a:ext cx="150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13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3" name=""/>
          <p:cNvSpPr txBox="1"/>
          <p:nvPr/>
        </p:nvSpPr>
        <p:spPr>
          <a:xfrm>
            <a:off x="988992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页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4" name=""/>
          <p:cNvSpPr txBox="1"/>
          <p:nvPr/>
        </p:nvSpPr>
        <p:spPr>
          <a:xfrm>
            <a:off x="10006920" y="5666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/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5" name=""/>
          <p:cNvSpPr txBox="1"/>
          <p:nvPr/>
        </p:nvSpPr>
        <p:spPr>
          <a:xfrm>
            <a:off x="1004616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共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6" name=""/>
          <p:cNvSpPr txBox="1"/>
          <p:nvPr/>
        </p:nvSpPr>
        <p:spPr>
          <a:xfrm>
            <a:off x="10163160" y="5666040"/>
            <a:ext cx="150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18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7" name=""/>
          <p:cNvSpPr txBox="1"/>
          <p:nvPr/>
        </p:nvSpPr>
        <p:spPr>
          <a:xfrm>
            <a:off x="1031220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页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89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90" name="" descr=""/>
          <p:cNvPicPr/>
          <p:nvPr/>
        </p:nvPicPr>
        <p:blipFill>
          <a:blip r:embed="rId3"/>
          <a:stretch/>
        </p:blipFill>
        <p:spPr>
          <a:xfrm>
            <a:off x="267480" y="73548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91" name=""/>
          <p:cNvSpPr/>
          <p:nvPr/>
        </p:nvSpPr>
        <p:spPr>
          <a:xfrm>
            <a:off x="350640" y="1069560"/>
            <a:ext cx="4897440" cy="2440440"/>
          </a:xfrm>
          <a:custGeom>
            <a:avLst/>
            <a:gdLst/>
            <a:ahLst/>
            <a:rect l="0" t="0" r="r" b="b"/>
            <a:pathLst>
              <a:path w="13604" h="6779">
                <a:moveTo>
                  <a:pt x="0" y="6500"/>
                </a:moveTo>
                <a:lnTo>
                  <a:pt x="0" y="278"/>
                </a:lnTo>
                <a:cubicBezTo>
                  <a:pt x="0" y="260"/>
                  <a:pt x="2" y="242"/>
                  <a:pt x="5" y="224"/>
                </a:cubicBezTo>
                <a:cubicBezTo>
                  <a:pt x="8" y="206"/>
                  <a:pt x="12" y="189"/>
                  <a:pt x="18" y="172"/>
                </a:cubicBezTo>
                <a:cubicBezTo>
                  <a:pt x="24" y="155"/>
                  <a:pt x="31" y="139"/>
                  <a:pt x="40" y="124"/>
                </a:cubicBezTo>
                <a:cubicBezTo>
                  <a:pt x="48" y="108"/>
                  <a:pt x="58" y="94"/>
                  <a:pt x="68" y="81"/>
                </a:cubicBezTo>
                <a:cubicBezTo>
                  <a:pt x="79" y="68"/>
                  <a:pt x="91" y="57"/>
                  <a:pt x="104" y="47"/>
                </a:cubicBezTo>
                <a:cubicBezTo>
                  <a:pt x="116" y="37"/>
                  <a:pt x="130" y="28"/>
                  <a:pt x="144" y="21"/>
                </a:cubicBezTo>
                <a:cubicBezTo>
                  <a:pt x="158" y="14"/>
                  <a:pt x="172" y="9"/>
                  <a:pt x="187" y="5"/>
                </a:cubicBezTo>
                <a:cubicBezTo>
                  <a:pt x="202" y="2"/>
                  <a:pt x="217" y="0"/>
                  <a:pt x="233" y="0"/>
                </a:cubicBezTo>
                <a:lnTo>
                  <a:pt x="13326" y="0"/>
                </a:lnTo>
                <a:cubicBezTo>
                  <a:pt x="13344" y="0"/>
                  <a:pt x="13362" y="2"/>
                  <a:pt x="13380" y="5"/>
                </a:cubicBezTo>
                <a:cubicBezTo>
                  <a:pt x="13398" y="9"/>
                  <a:pt x="13415" y="14"/>
                  <a:pt x="13432" y="21"/>
                </a:cubicBezTo>
                <a:cubicBezTo>
                  <a:pt x="13449" y="28"/>
                  <a:pt x="13465" y="37"/>
                  <a:pt x="13480" y="47"/>
                </a:cubicBezTo>
                <a:cubicBezTo>
                  <a:pt x="13496" y="57"/>
                  <a:pt x="13510" y="68"/>
                  <a:pt x="13523" y="81"/>
                </a:cubicBezTo>
                <a:cubicBezTo>
                  <a:pt x="13536" y="94"/>
                  <a:pt x="13547" y="108"/>
                  <a:pt x="13557" y="124"/>
                </a:cubicBezTo>
                <a:cubicBezTo>
                  <a:pt x="13568" y="139"/>
                  <a:pt x="13576" y="155"/>
                  <a:pt x="13583" y="172"/>
                </a:cubicBezTo>
                <a:cubicBezTo>
                  <a:pt x="13590" y="189"/>
                  <a:pt x="13595" y="206"/>
                  <a:pt x="13599" y="224"/>
                </a:cubicBezTo>
                <a:cubicBezTo>
                  <a:pt x="13603" y="242"/>
                  <a:pt x="13604" y="260"/>
                  <a:pt x="13604" y="278"/>
                </a:cubicBezTo>
                <a:lnTo>
                  <a:pt x="13604" y="6500"/>
                </a:lnTo>
                <a:cubicBezTo>
                  <a:pt x="13604" y="6519"/>
                  <a:pt x="13603" y="6537"/>
                  <a:pt x="13599" y="6555"/>
                </a:cubicBezTo>
                <a:cubicBezTo>
                  <a:pt x="13595" y="6573"/>
                  <a:pt x="13590" y="6590"/>
                  <a:pt x="13583" y="6607"/>
                </a:cubicBezTo>
                <a:cubicBezTo>
                  <a:pt x="13576" y="6624"/>
                  <a:pt x="13568" y="6640"/>
                  <a:pt x="13557" y="6655"/>
                </a:cubicBezTo>
                <a:cubicBezTo>
                  <a:pt x="13547" y="6670"/>
                  <a:pt x="13536" y="6684"/>
                  <a:pt x="13523" y="6697"/>
                </a:cubicBezTo>
                <a:cubicBezTo>
                  <a:pt x="13510" y="6710"/>
                  <a:pt x="13496" y="6722"/>
                  <a:pt x="13480" y="6732"/>
                </a:cubicBezTo>
                <a:cubicBezTo>
                  <a:pt x="13465" y="6742"/>
                  <a:pt x="13449" y="6751"/>
                  <a:pt x="13432" y="6758"/>
                </a:cubicBezTo>
                <a:cubicBezTo>
                  <a:pt x="13415" y="6765"/>
                  <a:pt x="13398" y="6770"/>
                  <a:pt x="13380" y="6774"/>
                </a:cubicBezTo>
                <a:cubicBezTo>
                  <a:pt x="13362" y="6777"/>
                  <a:pt x="13344" y="6779"/>
                  <a:pt x="13326" y="6779"/>
                </a:cubicBezTo>
                <a:lnTo>
                  <a:pt x="233" y="6779"/>
                </a:lnTo>
                <a:cubicBezTo>
                  <a:pt x="217" y="6779"/>
                  <a:pt x="202" y="6777"/>
                  <a:pt x="187" y="6774"/>
                </a:cubicBezTo>
                <a:cubicBezTo>
                  <a:pt x="172" y="6770"/>
                  <a:pt x="158" y="6765"/>
                  <a:pt x="144" y="6758"/>
                </a:cubicBezTo>
                <a:cubicBezTo>
                  <a:pt x="130" y="6751"/>
                  <a:pt x="116" y="6742"/>
                  <a:pt x="104" y="6732"/>
                </a:cubicBezTo>
                <a:cubicBezTo>
                  <a:pt x="91" y="6722"/>
                  <a:pt x="79" y="6710"/>
                  <a:pt x="68" y="6697"/>
                </a:cubicBezTo>
                <a:cubicBezTo>
                  <a:pt x="58" y="6684"/>
                  <a:pt x="48" y="6670"/>
                  <a:pt x="40" y="6655"/>
                </a:cubicBezTo>
                <a:cubicBezTo>
                  <a:pt x="31" y="6640"/>
                  <a:pt x="24" y="6624"/>
                  <a:pt x="18" y="6607"/>
                </a:cubicBezTo>
                <a:cubicBezTo>
                  <a:pt x="12" y="6590"/>
                  <a:pt x="8" y="6573"/>
                  <a:pt x="5" y="6555"/>
                </a:cubicBezTo>
                <a:cubicBezTo>
                  <a:pt x="2" y="6537"/>
                  <a:pt x="0" y="6519"/>
                  <a:pt x="0" y="6500"/>
                </a:cubicBezTo>
                <a:close/>
              </a:path>
            </a:pathLst>
          </a:custGeom>
          <a:solidFill>
            <a:srgbClr val="1e40af">
              <a:alpha val="4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92" name=""/>
          <p:cNvSpPr/>
          <p:nvPr/>
        </p:nvSpPr>
        <p:spPr>
          <a:xfrm>
            <a:off x="334080" y="1069560"/>
            <a:ext cx="100800" cy="2440440"/>
          </a:xfrm>
          <a:custGeom>
            <a:avLst/>
            <a:gdLst/>
            <a:ahLst/>
            <a:rect l="0" t="0" r="r" b="b"/>
            <a:pathLst>
              <a:path w="280" h="6779">
                <a:moveTo>
                  <a:pt x="0" y="0"/>
                </a:moveTo>
                <a:lnTo>
                  <a:pt x="280" y="0"/>
                </a:lnTo>
                <a:lnTo>
                  <a:pt x="280" y="6779"/>
                </a:lnTo>
                <a:lnTo>
                  <a:pt x="0" y="6779"/>
                </a:lnTo>
                <a:lnTo>
                  <a:pt x="0" y="0"/>
                </a:ln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3" name=""/>
          <p:cNvSpPr/>
          <p:nvPr/>
        </p:nvSpPr>
        <p:spPr>
          <a:xfrm>
            <a:off x="568080" y="1270080"/>
            <a:ext cx="501840" cy="501840"/>
          </a:xfrm>
          <a:custGeom>
            <a:avLst/>
            <a:gdLst/>
            <a:ahLst/>
            <a:rect l="0" t="0" r="r" b="b"/>
            <a:pathLst>
              <a:path w="1394" h="1394">
                <a:moveTo>
                  <a:pt x="1394" y="696"/>
                </a:moveTo>
                <a:cubicBezTo>
                  <a:pt x="1394" y="719"/>
                  <a:pt x="1393" y="742"/>
                  <a:pt x="1390" y="765"/>
                </a:cubicBezTo>
                <a:cubicBezTo>
                  <a:pt x="1388" y="787"/>
                  <a:pt x="1385" y="810"/>
                  <a:pt x="1380" y="832"/>
                </a:cubicBezTo>
                <a:cubicBezTo>
                  <a:pt x="1376" y="855"/>
                  <a:pt x="1370" y="877"/>
                  <a:pt x="1364" y="898"/>
                </a:cubicBezTo>
                <a:cubicBezTo>
                  <a:pt x="1357" y="920"/>
                  <a:pt x="1349" y="942"/>
                  <a:pt x="1341" y="963"/>
                </a:cubicBezTo>
                <a:cubicBezTo>
                  <a:pt x="1332" y="984"/>
                  <a:pt x="1322" y="1004"/>
                  <a:pt x="1312" y="1025"/>
                </a:cubicBezTo>
                <a:cubicBezTo>
                  <a:pt x="1301" y="1045"/>
                  <a:pt x="1289" y="1064"/>
                  <a:pt x="1276" y="1083"/>
                </a:cubicBezTo>
                <a:cubicBezTo>
                  <a:pt x="1264" y="1102"/>
                  <a:pt x="1250" y="1120"/>
                  <a:pt x="1236" y="1138"/>
                </a:cubicBezTo>
                <a:cubicBezTo>
                  <a:pt x="1221" y="1156"/>
                  <a:pt x="1206" y="1173"/>
                  <a:pt x="1190" y="1189"/>
                </a:cubicBezTo>
                <a:cubicBezTo>
                  <a:pt x="1174" y="1205"/>
                  <a:pt x="1157" y="1220"/>
                  <a:pt x="1139" y="1235"/>
                </a:cubicBezTo>
                <a:cubicBezTo>
                  <a:pt x="1122" y="1249"/>
                  <a:pt x="1103" y="1263"/>
                  <a:pt x="1084" y="1275"/>
                </a:cubicBezTo>
                <a:cubicBezTo>
                  <a:pt x="1065" y="1288"/>
                  <a:pt x="1046" y="1300"/>
                  <a:pt x="1026" y="1310"/>
                </a:cubicBezTo>
                <a:cubicBezTo>
                  <a:pt x="1006" y="1321"/>
                  <a:pt x="985" y="1331"/>
                  <a:pt x="964" y="1340"/>
                </a:cubicBezTo>
                <a:cubicBezTo>
                  <a:pt x="943" y="1349"/>
                  <a:pt x="921" y="1357"/>
                  <a:pt x="900" y="1364"/>
                </a:cubicBezTo>
                <a:cubicBezTo>
                  <a:pt x="878" y="1370"/>
                  <a:pt x="856" y="1376"/>
                  <a:pt x="833" y="1380"/>
                </a:cubicBezTo>
                <a:cubicBezTo>
                  <a:pt x="811" y="1385"/>
                  <a:pt x="788" y="1388"/>
                  <a:pt x="766" y="1390"/>
                </a:cubicBezTo>
                <a:cubicBezTo>
                  <a:pt x="743" y="1393"/>
                  <a:pt x="720" y="1394"/>
                  <a:pt x="697" y="1394"/>
                </a:cubicBezTo>
                <a:cubicBezTo>
                  <a:pt x="675" y="1394"/>
                  <a:pt x="652" y="1393"/>
                  <a:pt x="629" y="1390"/>
                </a:cubicBezTo>
                <a:cubicBezTo>
                  <a:pt x="606" y="1388"/>
                  <a:pt x="584" y="1385"/>
                  <a:pt x="562" y="1380"/>
                </a:cubicBezTo>
                <a:cubicBezTo>
                  <a:pt x="539" y="1376"/>
                  <a:pt x="517" y="1370"/>
                  <a:pt x="494" y="1364"/>
                </a:cubicBezTo>
                <a:cubicBezTo>
                  <a:pt x="472" y="1357"/>
                  <a:pt x="451" y="1349"/>
                  <a:pt x="430" y="1340"/>
                </a:cubicBezTo>
                <a:cubicBezTo>
                  <a:pt x="409" y="1331"/>
                  <a:pt x="388" y="1321"/>
                  <a:pt x="368" y="1310"/>
                </a:cubicBezTo>
                <a:cubicBezTo>
                  <a:pt x="348" y="1300"/>
                  <a:pt x="328" y="1288"/>
                  <a:pt x="309" y="1275"/>
                </a:cubicBezTo>
                <a:cubicBezTo>
                  <a:pt x="291" y="1263"/>
                  <a:pt x="272" y="1249"/>
                  <a:pt x="255" y="1235"/>
                </a:cubicBezTo>
                <a:cubicBezTo>
                  <a:pt x="237" y="1220"/>
                  <a:pt x="220" y="1205"/>
                  <a:pt x="204" y="1189"/>
                </a:cubicBezTo>
                <a:cubicBezTo>
                  <a:pt x="188" y="1173"/>
                  <a:pt x="173" y="1156"/>
                  <a:pt x="158" y="1138"/>
                </a:cubicBezTo>
                <a:cubicBezTo>
                  <a:pt x="144" y="1120"/>
                  <a:pt x="130" y="1102"/>
                  <a:pt x="117" y="1083"/>
                </a:cubicBezTo>
                <a:cubicBezTo>
                  <a:pt x="105" y="1064"/>
                  <a:pt x="93" y="1045"/>
                  <a:pt x="82" y="1025"/>
                </a:cubicBezTo>
                <a:cubicBezTo>
                  <a:pt x="71" y="1004"/>
                  <a:pt x="62" y="984"/>
                  <a:pt x="53" y="963"/>
                </a:cubicBezTo>
                <a:cubicBezTo>
                  <a:pt x="44" y="942"/>
                  <a:pt x="37" y="920"/>
                  <a:pt x="30" y="898"/>
                </a:cubicBezTo>
                <a:cubicBezTo>
                  <a:pt x="23" y="877"/>
                  <a:pt x="18" y="855"/>
                  <a:pt x="13" y="832"/>
                </a:cubicBezTo>
                <a:cubicBezTo>
                  <a:pt x="9" y="810"/>
                  <a:pt x="6" y="787"/>
                  <a:pt x="3" y="765"/>
                </a:cubicBezTo>
                <a:cubicBezTo>
                  <a:pt x="1" y="742"/>
                  <a:pt x="0" y="719"/>
                  <a:pt x="0" y="696"/>
                </a:cubicBezTo>
                <a:cubicBezTo>
                  <a:pt x="0" y="673"/>
                  <a:pt x="1" y="651"/>
                  <a:pt x="3" y="628"/>
                </a:cubicBezTo>
                <a:cubicBezTo>
                  <a:pt x="6" y="605"/>
                  <a:pt x="9" y="583"/>
                  <a:pt x="13" y="560"/>
                </a:cubicBezTo>
                <a:cubicBezTo>
                  <a:pt x="18" y="538"/>
                  <a:pt x="23" y="516"/>
                  <a:pt x="30" y="494"/>
                </a:cubicBezTo>
                <a:cubicBezTo>
                  <a:pt x="37" y="472"/>
                  <a:pt x="44" y="451"/>
                  <a:pt x="53" y="430"/>
                </a:cubicBezTo>
                <a:cubicBezTo>
                  <a:pt x="62" y="409"/>
                  <a:pt x="71" y="388"/>
                  <a:pt x="82" y="368"/>
                </a:cubicBezTo>
                <a:cubicBezTo>
                  <a:pt x="93" y="348"/>
                  <a:pt x="105" y="328"/>
                  <a:pt x="117" y="309"/>
                </a:cubicBezTo>
                <a:cubicBezTo>
                  <a:pt x="130" y="290"/>
                  <a:pt x="144" y="272"/>
                  <a:pt x="158" y="254"/>
                </a:cubicBezTo>
                <a:cubicBezTo>
                  <a:pt x="173" y="237"/>
                  <a:pt x="188" y="220"/>
                  <a:pt x="204" y="204"/>
                </a:cubicBezTo>
                <a:cubicBezTo>
                  <a:pt x="220" y="188"/>
                  <a:pt x="237" y="172"/>
                  <a:pt x="255" y="158"/>
                </a:cubicBezTo>
                <a:cubicBezTo>
                  <a:pt x="272" y="143"/>
                  <a:pt x="291" y="130"/>
                  <a:pt x="309" y="117"/>
                </a:cubicBezTo>
                <a:cubicBezTo>
                  <a:pt x="328" y="105"/>
                  <a:pt x="348" y="93"/>
                  <a:pt x="368" y="82"/>
                </a:cubicBezTo>
                <a:cubicBezTo>
                  <a:pt x="388" y="71"/>
                  <a:pt x="409" y="62"/>
                  <a:pt x="430" y="53"/>
                </a:cubicBezTo>
                <a:cubicBezTo>
                  <a:pt x="451" y="44"/>
                  <a:pt x="472" y="36"/>
                  <a:pt x="494" y="30"/>
                </a:cubicBezTo>
                <a:cubicBezTo>
                  <a:pt x="517" y="23"/>
                  <a:pt x="539" y="18"/>
                  <a:pt x="562" y="13"/>
                </a:cubicBezTo>
                <a:cubicBezTo>
                  <a:pt x="584" y="9"/>
                  <a:pt x="606" y="5"/>
                  <a:pt x="629" y="3"/>
                </a:cubicBezTo>
                <a:cubicBezTo>
                  <a:pt x="652" y="1"/>
                  <a:pt x="675" y="0"/>
                  <a:pt x="697" y="0"/>
                </a:cubicBezTo>
                <a:cubicBezTo>
                  <a:pt x="720" y="0"/>
                  <a:pt x="743" y="1"/>
                  <a:pt x="766" y="3"/>
                </a:cubicBezTo>
                <a:cubicBezTo>
                  <a:pt x="788" y="5"/>
                  <a:pt x="811" y="9"/>
                  <a:pt x="833" y="13"/>
                </a:cubicBezTo>
                <a:cubicBezTo>
                  <a:pt x="856" y="18"/>
                  <a:pt x="878" y="23"/>
                  <a:pt x="900" y="30"/>
                </a:cubicBezTo>
                <a:cubicBezTo>
                  <a:pt x="921" y="36"/>
                  <a:pt x="943" y="44"/>
                  <a:pt x="964" y="53"/>
                </a:cubicBezTo>
                <a:cubicBezTo>
                  <a:pt x="985" y="62"/>
                  <a:pt x="1006" y="71"/>
                  <a:pt x="1026" y="82"/>
                </a:cubicBezTo>
                <a:cubicBezTo>
                  <a:pt x="1046" y="93"/>
                  <a:pt x="1065" y="105"/>
                  <a:pt x="1084" y="117"/>
                </a:cubicBezTo>
                <a:cubicBezTo>
                  <a:pt x="1103" y="130"/>
                  <a:pt x="1122" y="143"/>
                  <a:pt x="1139" y="158"/>
                </a:cubicBezTo>
                <a:cubicBezTo>
                  <a:pt x="1157" y="172"/>
                  <a:pt x="1174" y="188"/>
                  <a:pt x="1190" y="204"/>
                </a:cubicBezTo>
                <a:cubicBezTo>
                  <a:pt x="1206" y="220"/>
                  <a:pt x="1221" y="237"/>
                  <a:pt x="1236" y="254"/>
                </a:cubicBezTo>
                <a:cubicBezTo>
                  <a:pt x="1250" y="272"/>
                  <a:pt x="1264" y="290"/>
                  <a:pt x="1276" y="309"/>
                </a:cubicBezTo>
                <a:cubicBezTo>
                  <a:pt x="1289" y="328"/>
                  <a:pt x="1301" y="348"/>
                  <a:pt x="1312" y="368"/>
                </a:cubicBezTo>
                <a:cubicBezTo>
                  <a:pt x="1322" y="388"/>
                  <a:pt x="1332" y="409"/>
                  <a:pt x="1341" y="430"/>
                </a:cubicBezTo>
                <a:cubicBezTo>
                  <a:pt x="1349" y="451"/>
                  <a:pt x="1357" y="472"/>
                  <a:pt x="1364" y="494"/>
                </a:cubicBezTo>
                <a:cubicBezTo>
                  <a:pt x="1370" y="516"/>
                  <a:pt x="1376" y="538"/>
                  <a:pt x="1380" y="560"/>
                </a:cubicBezTo>
                <a:cubicBezTo>
                  <a:pt x="1385" y="583"/>
                  <a:pt x="1388" y="605"/>
                  <a:pt x="1390" y="628"/>
                </a:cubicBezTo>
                <a:cubicBezTo>
                  <a:pt x="1393" y="651"/>
                  <a:pt x="1394" y="673"/>
                  <a:pt x="1394" y="696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394" name="" descr=""/>
          <p:cNvPicPr/>
          <p:nvPr/>
        </p:nvPicPr>
        <p:blipFill>
          <a:blip r:embed="rId4"/>
          <a:stretch/>
        </p:blipFill>
        <p:spPr>
          <a:xfrm>
            <a:off x="743760" y="1420560"/>
            <a:ext cx="15012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95" name=""/>
          <p:cNvSpPr txBox="1"/>
          <p:nvPr/>
        </p:nvSpPr>
        <p:spPr>
          <a:xfrm>
            <a:off x="267480" y="245160"/>
            <a:ext cx="420408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37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营销推广策略</a:t>
            </a:r>
            <a:r>
              <a:rPr b="0" lang="zh-CN" sz="237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：多维度市场拓展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96" name="" descr=""/>
          <p:cNvPicPr/>
          <p:nvPr/>
        </p:nvPicPr>
        <p:blipFill>
          <a:blip r:embed="rId5"/>
          <a:stretch/>
        </p:blipFill>
        <p:spPr>
          <a:xfrm>
            <a:off x="702000" y="19386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97" name=""/>
          <p:cNvSpPr txBox="1"/>
          <p:nvPr/>
        </p:nvSpPr>
        <p:spPr>
          <a:xfrm>
            <a:off x="1203480" y="1394640"/>
            <a:ext cx="201240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内容营销与思想领导力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8" name=""/>
          <p:cNvSpPr txBox="1"/>
          <p:nvPr/>
        </p:nvSpPr>
        <p:spPr>
          <a:xfrm>
            <a:off x="902520" y="191880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定期发布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9" name=""/>
          <p:cNvSpPr txBox="1"/>
          <p:nvPr/>
        </p:nvSpPr>
        <p:spPr>
          <a:xfrm>
            <a:off x="1437480" y="1923480"/>
            <a:ext cx="294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0" name=""/>
          <p:cNvSpPr txBox="1"/>
          <p:nvPr/>
        </p:nvSpPr>
        <p:spPr>
          <a:xfrm>
            <a:off x="1730520" y="1918800"/>
            <a:ext cx="135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、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1" name=""/>
          <p:cNvSpPr txBox="1"/>
          <p:nvPr/>
        </p:nvSpPr>
        <p:spPr>
          <a:xfrm>
            <a:off x="1864440" y="192348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2" name=""/>
          <p:cNvSpPr txBox="1"/>
          <p:nvPr/>
        </p:nvSpPr>
        <p:spPr>
          <a:xfrm>
            <a:off x="1995120" y="1918800"/>
            <a:ext cx="29512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搜索趋势、知识图谱应用、企业数字基建等主题的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03" name="" descr=""/>
          <p:cNvPicPr/>
          <p:nvPr/>
        </p:nvPicPr>
        <p:blipFill>
          <a:blip r:embed="rId6"/>
          <a:stretch/>
        </p:blipFill>
        <p:spPr>
          <a:xfrm>
            <a:off x="702000" y="24400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04" name=""/>
          <p:cNvSpPr txBox="1"/>
          <p:nvPr/>
        </p:nvSpPr>
        <p:spPr>
          <a:xfrm>
            <a:off x="902520" y="2119320"/>
            <a:ext cx="1744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白皮书、研究报告和博客文章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5" name=""/>
          <p:cNvSpPr txBox="1"/>
          <p:nvPr/>
        </p:nvSpPr>
        <p:spPr>
          <a:xfrm>
            <a:off x="902520" y="241992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积极参与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6" name=""/>
          <p:cNvSpPr txBox="1"/>
          <p:nvPr/>
        </p:nvSpPr>
        <p:spPr>
          <a:xfrm>
            <a:off x="1437480" y="2424600"/>
            <a:ext cx="294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7" name=""/>
          <p:cNvSpPr txBox="1"/>
          <p:nvPr/>
        </p:nvSpPr>
        <p:spPr>
          <a:xfrm>
            <a:off x="1730520" y="2419920"/>
            <a:ext cx="22806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相关行业标准的讨论与制定，如发布《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8" name=""/>
          <p:cNvSpPr txBox="1"/>
          <p:nvPr/>
        </p:nvSpPr>
        <p:spPr>
          <a:xfrm>
            <a:off x="4003560" y="2424600"/>
            <a:ext cx="682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GEO+SEO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9" name=""/>
          <p:cNvSpPr txBox="1"/>
          <p:nvPr/>
        </p:nvSpPr>
        <p:spPr>
          <a:xfrm>
            <a:off x="4683600" y="241992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白皮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10" name="" descr=""/>
          <p:cNvPicPr/>
          <p:nvPr/>
        </p:nvPicPr>
        <p:blipFill>
          <a:blip r:embed="rId7"/>
          <a:stretch/>
        </p:blipFill>
        <p:spPr>
          <a:xfrm>
            <a:off x="702000" y="29415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11" name=""/>
          <p:cNvSpPr txBox="1"/>
          <p:nvPr/>
        </p:nvSpPr>
        <p:spPr>
          <a:xfrm>
            <a:off x="902520" y="2620440"/>
            <a:ext cx="1609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书》系列，提升行业话语权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2" name=""/>
          <p:cNvSpPr txBox="1"/>
          <p:nvPr/>
        </p:nvSpPr>
        <p:spPr>
          <a:xfrm>
            <a:off x="902520" y="2921400"/>
            <a:ext cx="37558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通过创始人及核心团队在行业峰会、媒体采访中的专业发声，将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3" name=""/>
          <p:cNvSpPr txBox="1"/>
          <p:nvPr/>
        </p:nvSpPr>
        <p:spPr>
          <a:xfrm>
            <a:off x="902520" y="3126600"/>
            <a:ext cx="605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AIreadsU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4" name=""/>
          <p:cNvSpPr txBox="1"/>
          <p:nvPr/>
        </p:nvSpPr>
        <p:spPr>
          <a:xfrm>
            <a:off x="1501920" y="3121920"/>
            <a:ext cx="403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打造为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5" name=""/>
          <p:cNvSpPr txBox="1"/>
          <p:nvPr/>
        </p:nvSpPr>
        <p:spPr>
          <a:xfrm>
            <a:off x="1903320" y="3126600"/>
            <a:ext cx="294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6" name=""/>
          <p:cNvSpPr/>
          <p:nvPr/>
        </p:nvSpPr>
        <p:spPr>
          <a:xfrm>
            <a:off x="5465160" y="1069560"/>
            <a:ext cx="4897440" cy="2440440"/>
          </a:xfrm>
          <a:custGeom>
            <a:avLst/>
            <a:gdLst/>
            <a:ahLst/>
            <a:rect l="0" t="0" r="r" b="b"/>
            <a:pathLst>
              <a:path w="13604" h="6779">
                <a:moveTo>
                  <a:pt x="0" y="6500"/>
                </a:moveTo>
                <a:lnTo>
                  <a:pt x="0" y="278"/>
                </a:lnTo>
                <a:cubicBezTo>
                  <a:pt x="0" y="260"/>
                  <a:pt x="1" y="242"/>
                  <a:pt x="4" y="224"/>
                </a:cubicBezTo>
                <a:cubicBezTo>
                  <a:pt x="7" y="206"/>
                  <a:pt x="12" y="189"/>
                  <a:pt x="18" y="172"/>
                </a:cubicBezTo>
                <a:cubicBezTo>
                  <a:pt x="23" y="155"/>
                  <a:pt x="30" y="139"/>
                  <a:pt x="39" y="124"/>
                </a:cubicBezTo>
                <a:cubicBezTo>
                  <a:pt x="47" y="108"/>
                  <a:pt x="57" y="94"/>
                  <a:pt x="68" y="81"/>
                </a:cubicBezTo>
                <a:cubicBezTo>
                  <a:pt x="79" y="68"/>
                  <a:pt x="90" y="57"/>
                  <a:pt x="103" y="47"/>
                </a:cubicBezTo>
                <a:cubicBezTo>
                  <a:pt x="116" y="37"/>
                  <a:pt x="129" y="28"/>
                  <a:pt x="143" y="21"/>
                </a:cubicBezTo>
                <a:cubicBezTo>
                  <a:pt x="157" y="14"/>
                  <a:pt x="172" y="9"/>
                  <a:pt x="187" y="5"/>
                </a:cubicBezTo>
                <a:cubicBezTo>
                  <a:pt x="202" y="2"/>
                  <a:pt x="217" y="0"/>
                  <a:pt x="232" y="0"/>
                </a:cubicBezTo>
                <a:lnTo>
                  <a:pt x="13325" y="0"/>
                </a:lnTo>
                <a:cubicBezTo>
                  <a:pt x="13343" y="0"/>
                  <a:pt x="13362" y="2"/>
                  <a:pt x="13379" y="5"/>
                </a:cubicBezTo>
                <a:cubicBezTo>
                  <a:pt x="13397" y="9"/>
                  <a:pt x="13415" y="14"/>
                  <a:pt x="13432" y="21"/>
                </a:cubicBezTo>
                <a:cubicBezTo>
                  <a:pt x="13449" y="28"/>
                  <a:pt x="13465" y="37"/>
                  <a:pt x="13480" y="47"/>
                </a:cubicBezTo>
                <a:cubicBezTo>
                  <a:pt x="13495" y="57"/>
                  <a:pt x="13509" y="68"/>
                  <a:pt x="13522" y="81"/>
                </a:cubicBezTo>
                <a:cubicBezTo>
                  <a:pt x="13535" y="94"/>
                  <a:pt x="13547" y="108"/>
                  <a:pt x="13557" y="124"/>
                </a:cubicBezTo>
                <a:cubicBezTo>
                  <a:pt x="13567" y="139"/>
                  <a:pt x="13575" y="155"/>
                  <a:pt x="13582" y="172"/>
                </a:cubicBezTo>
                <a:cubicBezTo>
                  <a:pt x="13589" y="189"/>
                  <a:pt x="13595" y="206"/>
                  <a:pt x="13598" y="224"/>
                </a:cubicBezTo>
                <a:cubicBezTo>
                  <a:pt x="13602" y="242"/>
                  <a:pt x="13604" y="260"/>
                  <a:pt x="13604" y="278"/>
                </a:cubicBezTo>
                <a:lnTo>
                  <a:pt x="13604" y="6500"/>
                </a:lnTo>
                <a:cubicBezTo>
                  <a:pt x="13604" y="6519"/>
                  <a:pt x="13602" y="6537"/>
                  <a:pt x="13598" y="6555"/>
                </a:cubicBezTo>
                <a:cubicBezTo>
                  <a:pt x="13595" y="6573"/>
                  <a:pt x="13589" y="6590"/>
                  <a:pt x="13582" y="6607"/>
                </a:cubicBezTo>
                <a:cubicBezTo>
                  <a:pt x="13575" y="6624"/>
                  <a:pt x="13567" y="6640"/>
                  <a:pt x="13557" y="6655"/>
                </a:cubicBezTo>
                <a:cubicBezTo>
                  <a:pt x="13547" y="6670"/>
                  <a:pt x="13535" y="6684"/>
                  <a:pt x="13522" y="6697"/>
                </a:cubicBezTo>
                <a:cubicBezTo>
                  <a:pt x="13509" y="6710"/>
                  <a:pt x="13495" y="6722"/>
                  <a:pt x="13480" y="6732"/>
                </a:cubicBezTo>
                <a:cubicBezTo>
                  <a:pt x="13465" y="6742"/>
                  <a:pt x="13449" y="6751"/>
                  <a:pt x="13432" y="6758"/>
                </a:cubicBezTo>
                <a:cubicBezTo>
                  <a:pt x="13415" y="6765"/>
                  <a:pt x="13397" y="6770"/>
                  <a:pt x="13379" y="6774"/>
                </a:cubicBezTo>
                <a:cubicBezTo>
                  <a:pt x="13362" y="6777"/>
                  <a:pt x="13343" y="6779"/>
                  <a:pt x="13325" y="6779"/>
                </a:cubicBezTo>
                <a:lnTo>
                  <a:pt x="232" y="6779"/>
                </a:lnTo>
                <a:cubicBezTo>
                  <a:pt x="217" y="6779"/>
                  <a:pt x="202" y="6777"/>
                  <a:pt x="187" y="6774"/>
                </a:cubicBezTo>
                <a:cubicBezTo>
                  <a:pt x="172" y="6770"/>
                  <a:pt x="157" y="6765"/>
                  <a:pt x="143" y="6758"/>
                </a:cubicBezTo>
                <a:cubicBezTo>
                  <a:pt x="129" y="6751"/>
                  <a:pt x="116" y="6742"/>
                  <a:pt x="103" y="6732"/>
                </a:cubicBezTo>
                <a:cubicBezTo>
                  <a:pt x="90" y="6722"/>
                  <a:pt x="79" y="6710"/>
                  <a:pt x="68" y="6697"/>
                </a:cubicBezTo>
                <a:cubicBezTo>
                  <a:pt x="57" y="6684"/>
                  <a:pt x="47" y="6670"/>
                  <a:pt x="39" y="6655"/>
                </a:cubicBezTo>
                <a:cubicBezTo>
                  <a:pt x="30" y="6640"/>
                  <a:pt x="23" y="6624"/>
                  <a:pt x="18" y="6607"/>
                </a:cubicBezTo>
                <a:cubicBezTo>
                  <a:pt x="12" y="6590"/>
                  <a:pt x="7" y="6573"/>
                  <a:pt x="4" y="6555"/>
                </a:cubicBezTo>
                <a:cubicBezTo>
                  <a:pt x="1" y="6537"/>
                  <a:pt x="0" y="6519"/>
                  <a:pt x="0" y="6500"/>
                </a:cubicBezTo>
                <a:close/>
              </a:path>
            </a:pathLst>
          </a:custGeom>
          <a:solidFill>
            <a:srgbClr val="1e40af">
              <a:alpha val="4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17" name=""/>
          <p:cNvSpPr/>
          <p:nvPr/>
        </p:nvSpPr>
        <p:spPr>
          <a:xfrm>
            <a:off x="5448240" y="1069560"/>
            <a:ext cx="100800" cy="2440440"/>
          </a:xfrm>
          <a:custGeom>
            <a:avLst/>
            <a:gdLst/>
            <a:ahLst/>
            <a:rect l="0" t="0" r="r" b="b"/>
            <a:pathLst>
              <a:path w="280" h="6779">
                <a:moveTo>
                  <a:pt x="0" y="0"/>
                </a:moveTo>
                <a:lnTo>
                  <a:pt x="280" y="0"/>
                </a:lnTo>
                <a:lnTo>
                  <a:pt x="280" y="6779"/>
                </a:lnTo>
                <a:lnTo>
                  <a:pt x="0" y="6779"/>
                </a:lnTo>
                <a:lnTo>
                  <a:pt x="0" y="0"/>
                </a:lnTo>
                <a:close/>
              </a:path>
            </a:pathLst>
          </a:custGeom>
          <a:solidFill>
            <a:srgbClr val="60a5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8" name=""/>
          <p:cNvSpPr/>
          <p:nvPr/>
        </p:nvSpPr>
        <p:spPr>
          <a:xfrm>
            <a:off x="5682240" y="1270080"/>
            <a:ext cx="501840" cy="501840"/>
          </a:xfrm>
          <a:custGeom>
            <a:avLst/>
            <a:gdLst/>
            <a:ahLst/>
            <a:rect l="0" t="0" r="r" b="b"/>
            <a:pathLst>
              <a:path w="1394" h="1394">
                <a:moveTo>
                  <a:pt x="1394" y="696"/>
                </a:moveTo>
                <a:cubicBezTo>
                  <a:pt x="1394" y="719"/>
                  <a:pt x="1393" y="742"/>
                  <a:pt x="1391" y="765"/>
                </a:cubicBezTo>
                <a:cubicBezTo>
                  <a:pt x="1389" y="787"/>
                  <a:pt x="1385" y="810"/>
                  <a:pt x="1381" y="832"/>
                </a:cubicBezTo>
                <a:cubicBezTo>
                  <a:pt x="1376" y="855"/>
                  <a:pt x="1371" y="877"/>
                  <a:pt x="1364" y="898"/>
                </a:cubicBezTo>
                <a:cubicBezTo>
                  <a:pt x="1358" y="920"/>
                  <a:pt x="1350" y="942"/>
                  <a:pt x="1341" y="963"/>
                </a:cubicBezTo>
                <a:cubicBezTo>
                  <a:pt x="1332" y="984"/>
                  <a:pt x="1323" y="1004"/>
                  <a:pt x="1312" y="1025"/>
                </a:cubicBezTo>
                <a:cubicBezTo>
                  <a:pt x="1301" y="1045"/>
                  <a:pt x="1289" y="1064"/>
                  <a:pt x="1277" y="1083"/>
                </a:cubicBezTo>
                <a:cubicBezTo>
                  <a:pt x="1264" y="1102"/>
                  <a:pt x="1251" y="1120"/>
                  <a:pt x="1236" y="1138"/>
                </a:cubicBezTo>
                <a:cubicBezTo>
                  <a:pt x="1222" y="1156"/>
                  <a:pt x="1206" y="1173"/>
                  <a:pt x="1190" y="1189"/>
                </a:cubicBezTo>
                <a:cubicBezTo>
                  <a:pt x="1174" y="1205"/>
                  <a:pt x="1157" y="1220"/>
                  <a:pt x="1140" y="1235"/>
                </a:cubicBezTo>
                <a:cubicBezTo>
                  <a:pt x="1122" y="1249"/>
                  <a:pt x="1104" y="1263"/>
                  <a:pt x="1085" y="1275"/>
                </a:cubicBezTo>
                <a:cubicBezTo>
                  <a:pt x="1066" y="1288"/>
                  <a:pt x="1046" y="1300"/>
                  <a:pt x="1026" y="1310"/>
                </a:cubicBezTo>
                <a:cubicBezTo>
                  <a:pt x="1006" y="1321"/>
                  <a:pt x="985" y="1331"/>
                  <a:pt x="964" y="1340"/>
                </a:cubicBezTo>
                <a:cubicBezTo>
                  <a:pt x="943" y="1349"/>
                  <a:pt x="922" y="1357"/>
                  <a:pt x="900" y="1364"/>
                </a:cubicBezTo>
                <a:cubicBezTo>
                  <a:pt x="878" y="1370"/>
                  <a:pt x="856" y="1376"/>
                  <a:pt x="834" y="1380"/>
                </a:cubicBezTo>
                <a:cubicBezTo>
                  <a:pt x="811" y="1385"/>
                  <a:pt x="789" y="1388"/>
                  <a:pt x="766" y="1390"/>
                </a:cubicBezTo>
                <a:cubicBezTo>
                  <a:pt x="743" y="1393"/>
                  <a:pt x="721" y="1394"/>
                  <a:pt x="698" y="1394"/>
                </a:cubicBezTo>
                <a:cubicBezTo>
                  <a:pt x="675" y="1394"/>
                  <a:pt x="652" y="1393"/>
                  <a:pt x="630" y="1390"/>
                </a:cubicBezTo>
                <a:cubicBezTo>
                  <a:pt x="607" y="1388"/>
                  <a:pt x="584" y="1385"/>
                  <a:pt x="562" y="1380"/>
                </a:cubicBezTo>
                <a:cubicBezTo>
                  <a:pt x="540" y="1376"/>
                  <a:pt x="517" y="1370"/>
                  <a:pt x="496" y="1364"/>
                </a:cubicBezTo>
                <a:cubicBezTo>
                  <a:pt x="474" y="1357"/>
                  <a:pt x="452" y="1349"/>
                  <a:pt x="431" y="1340"/>
                </a:cubicBezTo>
                <a:cubicBezTo>
                  <a:pt x="410" y="1331"/>
                  <a:pt x="390" y="1321"/>
                  <a:pt x="369" y="1310"/>
                </a:cubicBezTo>
                <a:cubicBezTo>
                  <a:pt x="349" y="1300"/>
                  <a:pt x="330" y="1288"/>
                  <a:pt x="311" y="1275"/>
                </a:cubicBezTo>
                <a:cubicBezTo>
                  <a:pt x="292" y="1263"/>
                  <a:pt x="274" y="1249"/>
                  <a:pt x="256" y="1235"/>
                </a:cubicBezTo>
                <a:cubicBezTo>
                  <a:pt x="238" y="1220"/>
                  <a:pt x="220" y="1205"/>
                  <a:pt x="204" y="1189"/>
                </a:cubicBezTo>
                <a:cubicBezTo>
                  <a:pt x="188" y="1173"/>
                  <a:pt x="173" y="1156"/>
                  <a:pt x="158" y="1138"/>
                </a:cubicBezTo>
                <a:cubicBezTo>
                  <a:pt x="144" y="1120"/>
                  <a:pt x="130" y="1102"/>
                  <a:pt x="118" y="1083"/>
                </a:cubicBezTo>
                <a:cubicBezTo>
                  <a:pt x="105" y="1064"/>
                  <a:pt x="93" y="1045"/>
                  <a:pt x="83" y="1025"/>
                </a:cubicBezTo>
                <a:cubicBezTo>
                  <a:pt x="72" y="1004"/>
                  <a:pt x="62" y="984"/>
                  <a:pt x="53" y="963"/>
                </a:cubicBezTo>
                <a:cubicBezTo>
                  <a:pt x="45" y="942"/>
                  <a:pt x="37" y="920"/>
                  <a:pt x="30" y="898"/>
                </a:cubicBezTo>
                <a:cubicBezTo>
                  <a:pt x="24" y="877"/>
                  <a:pt x="18" y="855"/>
                  <a:pt x="14" y="832"/>
                </a:cubicBezTo>
                <a:cubicBezTo>
                  <a:pt x="9" y="810"/>
                  <a:pt x="6" y="787"/>
                  <a:pt x="4" y="765"/>
                </a:cubicBezTo>
                <a:cubicBezTo>
                  <a:pt x="1" y="742"/>
                  <a:pt x="0" y="719"/>
                  <a:pt x="0" y="696"/>
                </a:cubicBezTo>
                <a:cubicBezTo>
                  <a:pt x="0" y="673"/>
                  <a:pt x="1" y="651"/>
                  <a:pt x="4" y="628"/>
                </a:cubicBezTo>
                <a:cubicBezTo>
                  <a:pt x="6" y="605"/>
                  <a:pt x="9" y="583"/>
                  <a:pt x="14" y="560"/>
                </a:cubicBezTo>
                <a:cubicBezTo>
                  <a:pt x="18" y="538"/>
                  <a:pt x="24" y="516"/>
                  <a:pt x="30" y="494"/>
                </a:cubicBezTo>
                <a:cubicBezTo>
                  <a:pt x="37" y="472"/>
                  <a:pt x="45" y="451"/>
                  <a:pt x="53" y="430"/>
                </a:cubicBezTo>
                <a:cubicBezTo>
                  <a:pt x="62" y="409"/>
                  <a:pt x="72" y="388"/>
                  <a:pt x="83" y="368"/>
                </a:cubicBezTo>
                <a:cubicBezTo>
                  <a:pt x="93" y="348"/>
                  <a:pt x="105" y="328"/>
                  <a:pt x="118" y="309"/>
                </a:cubicBezTo>
                <a:cubicBezTo>
                  <a:pt x="130" y="290"/>
                  <a:pt x="144" y="272"/>
                  <a:pt x="158" y="254"/>
                </a:cubicBezTo>
                <a:cubicBezTo>
                  <a:pt x="173" y="237"/>
                  <a:pt x="188" y="220"/>
                  <a:pt x="204" y="204"/>
                </a:cubicBezTo>
                <a:cubicBezTo>
                  <a:pt x="220" y="188"/>
                  <a:pt x="238" y="172"/>
                  <a:pt x="256" y="158"/>
                </a:cubicBezTo>
                <a:cubicBezTo>
                  <a:pt x="274" y="143"/>
                  <a:pt x="292" y="130"/>
                  <a:pt x="311" y="117"/>
                </a:cubicBezTo>
                <a:cubicBezTo>
                  <a:pt x="330" y="105"/>
                  <a:pt x="349" y="93"/>
                  <a:pt x="369" y="82"/>
                </a:cubicBezTo>
                <a:cubicBezTo>
                  <a:pt x="390" y="71"/>
                  <a:pt x="410" y="62"/>
                  <a:pt x="431" y="53"/>
                </a:cubicBezTo>
                <a:cubicBezTo>
                  <a:pt x="452" y="44"/>
                  <a:pt x="474" y="36"/>
                  <a:pt x="496" y="30"/>
                </a:cubicBezTo>
                <a:cubicBezTo>
                  <a:pt x="517" y="23"/>
                  <a:pt x="540" y="18"/>
                  <a:pt x="562" y="13"/>
                </a:cubicBezTo>
                <a:cubicBezTo>
                  <a:pt x="584" y="9"/>
                  <a:pt x="607" y="5"/>
                  <a:pt x="630" y="3"/>
                </a:cubicBezTo>
                <a:cubicBezTo>
                  <a:pt x="652" y="1"/>
                  <a:pt x="675" y="0"/>
                  <a:pt x="698" y="0"/>
                </a:cubicBezTo>
                <a:cubicBezTo>
                  <a:pt x="721" y="0"/>
                  <a:pt x="743" y="1"/>
                  <a:pt x="766" y="3"/>
                </a:cubicBezTo>
                <a:cubicBezTo>
                  <a:pt x="789" y="5"/>
                  <a:pt x="811" y="9"/>
                  <a:pt x="834" y="13"/>
                </a:cubicBezTo>
                <a:cubicBezTo>
                  <a:pt x="856" y="18"/>
                  <a:pt x="878" y="23"/>
                  <a:pt x="900" y="30"/>
                </a:cubicBezTo>
                <a:cubicBezTo>
                  <a:pt x="922" y="36"/>
                  <a:pt x="943" y="44"/>
                  <a:pt x="964" y="53"/>
                </a:cubicBezTo>
                <a:cubicBezTo>
                  <a:pt x="985" y="62"/>
                  <a:pt x="1006" y="71"/>
                  <a:pt x="1026" y="82"/>
                </a:cubicBezTo>
                <a:cubicBezTo>
                  <a:pt x="1046" y="93"/>
                  <a:pt x="1066" y="105"/>
                  <a:pt x="1085" y="117"/>
                </a:cubicBezTo>
                <a:cubicBezTo>
                  <a:pt x="1104" y="130"/>
                  <a:pt x="1122" y="143"/>
                  <a:pt x="1140" y="158"/>
                </a:cubicBezTo>
                <a:cubicBezTo>
                  <a:pt x="1157" y="172"/>
                  <a:pt x="1174" y="188"/>
                  <a:pt x="1190" y="204"/>
                </a:cubicBezTo>
                <a:cubicBezTo>
                  <a:pt x="1206" y="220"/>
                  <a:pt x="1222" y="237"/>
                  <a:pt x="1236" y="254"/>
                </a:cubicBezTo>
                <a:cubicBezTo>
                  <a:pt x="1251" y="272"/>
                  <a:pt x="1264" y="290"/>
                  <a:pt x="1277" y="309"/>
                </a:cubicBezTo>
                <a:cubicBezTo>
                  <a:pt x="1289" y="328"/>
                  <a:pt x="1301" y="348"/>
                  <a:pt x="1312" y="368"/>
                </a:cubicBezTo>
                <a:cubicBezTo>
                  <a:pt x="1323" y="388"/>
                  <a:pt x="1332" y="409"/>
                  <a:pt x="1341" y="430"/>
                </a:cubicBezTo>
                <a:cubicBezTo>
                  <a:pt x="1350" y="451"/>
                  <a:pt x="1358" y="472"/>
                  <a:pt x="1364" y="494"/>
                </a:cubicBezTo>
                <a:cubicBezTo>
                  <a:pt x="1371" y="516"/>
                  <a:pt x="1376" y="538"/>
                  <a:pt x="1381" y="560"/>
                </a:cubicBezTo>
                <a:cubicBezTo>
                  <a:pt x="1385" y="583"/>
                  <a:pt x="1389" y="605"/>
                  <a:pt x="1391" y="628"/>
                </a:cubicBezTo>
                <a:cubicBezTo>
                  <a:pt x="1393" y="651"/>
                  <a:pt x="1394" y="673"/>
                  <a:pt x="1394" y="696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419" name="" descr=""/>
          <p:cNvPicPr/>
          <p:nvPr/>
        </p:nvPicPr>
        <p:blipFill>
          <a:blip r:embed="rId8"/>
          <a:stretch/>
        </p:blipFill>
        <p:spPr>
          <a:xfrm>
            <a:off x="5833080" y="142056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20" name=""/>
          <p:cNvSpPr txBox="1"/>
          <p:nvPr/>
        </p:nvSpPr>
        <p:spPr>
          <a:xfrm>
            <a:off x="2196360" y="3121920"/>
            <a:ext cx="9396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领域的思想领袖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21" name="" descr=""/>
          <p:cNvPicPr/>
          <p:nvPr/>
        </p:nvPicPr>
        <p:blipFill>
          <a:blip r:embed="rId9"/>
          <a:stretch/>
        </p:blipFill>
        <p:spPr>
          <a:xfrm>
            <a:off x="5816160" y="19386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22" name=""/>
          <p:cNvSpPr txBox="1"/>
          <p:nvPr/>
        </p:nvSpPr>
        <p:spPr>
          <a:xfrm>
            <a:off x="6317640" y="1394640"/>
            <a:ext cx="181116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数字营销与精准触达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3" name=""/>
          <p:cNvSpPr txBox="1"/>
          <p:nvPr/>
        </p:nvSpPr>
        <p:spPr>
          <a:xfrm>
            <a:off x="6016680" y="1923480"/>
            <a:ext cx="605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AIreadsU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4" name=""/>
          <p:cNvSpPr txBox="1"/>
          <p:nvPr/>
        </p:nvSpPr>
        <p:spPr>
          <a:xfrm>
            <a:off x="6616440" y="1918800"/>
            <a:ext cx="2012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自身网站和内容将率先实践最新的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5" name=""/>
          <p:cNvSpPr txBox="1"/>
          <p:nvPr/>
        </p:nvSpPr>
        <p:spPr>
          <a:xfrm>
            <a:off x="8622000" y="1923480"/>
            <a:ext cx="294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6" name=""/>
          <p:cNvSpPr txBox="1"/>
          <p:nvPr/>
        </p:nvSpPr>
        <p:spPr>
          <a:xfrm>
            <a:off x="8915400" y="1918800"/>
            <a:ext cx="12078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策略，确保在传统搜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7" name=""/>
          <p:cNvSpPr txBox="1"/>
          <p:nvPr/>
        </p:nvSpPr>
        <p:spPr>
          <a:xfrm>
            <a:off x="6016680" y="211932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索引擎和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8" name=""/>
          <p:cNvSpPr txBox="1"/>
          <p:nvPr/>
        </p:nvSpPr>
        <p:spPr>
          <a:xfrm>
            <a:off x="6551640" y="212400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29" name="" descr=""/>
          <p:cNvPicPr/>
          <p:nvPr/>
        </p:nvPicPr>
        <p:blipFill>
          <a:blip r:embed="rId10"/>
          <a:stretch/>
        </p:blipFill>
        <p:spPr>
          <a:xfrm>
            <a:off x="5816160" y="24400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30" name=""/>
          <p:cNvSpPr txBox="1"/>
          <p:nvPr/>
        </p:nvSpPr>
        <p:spPr>
          <a:xfrm>
            <a:off x="6682680" y="2119320"/>
            <a:ext cx="1476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搜索引擎中均有良好表现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1" name=""/>
          <p:cNvSpPr txBox="1"/>
          <p:nvPr/>
        </p:nvSpPr>
        <p:spPr>
          <a:xfrm>
            <a:off x="6016680" y="2419920"/>
            <a:ext cx="135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在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2" name=""/>
          <p:cNvSpPr txBox="1"/>
          <p:nvPr/>
        </p:nvSpPr>
        <p:spPr>
          <a:xfrm>
            <a:off x="6150600" y="2424600"/>
            <a:ext cx="5677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LinkedIn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3" name=""/>
          <p:cNvSpPr txBox="1"/>
          <p:nvPr/>
        </p:nvSpPr>
        <p:spPr>
          <a:xfrm>
            <a:off x="6710760" y="2419920"/>
            <a:ext cx="3353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、专业技术社区等平台，分享行业洞见、产品更新和客户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34" name="" descr=""/>
          <p:cNvPicPr/>
          <p:nvPr/>
        </p:nvPicPr>
        <p:blipFill>
          <a:blip r:embed="rId11"/>
          <a:stretch/>
        </p:blipFill>
        <p:spPr>
          <a:xfrm>
            <a:off x="5816160" y="29415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35" name=""/>
          <p:cNvSpPr txBox="1"/>
          <p:nvPr/>
        </p:nvSpPr>
        <p:spPr>
          <a:xfrm>
            <a:off x="6016680" y="2620440"/>
            <a:ext cx="22806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成功案例，与潜在客户和行业专家互动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6" name=""/>
          <p:cNvSpPr txBox="1"/>
          <p:nvPr/>
        </p:nvSpPr>
        <p:spPr>
          <a:xfrm>
            <a:off x="6016680" y="2921400"/>
            <a:ext cx="415836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针对目标客户群体，在相关行业媒体、技术论坛和搜索引擎上进行精准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7" name=""/>
          <p:cNvSpPr/>
          <p:nvPr/>
        </p:nvSpPr>
        <p:spPr>
          <a:xfrm>
            <a:off x="350640" y="3710160"/>
            <a:ext cx="4897440" cy="2306880"/>
          </a:xfrm>
          <a:custGeom>
            <a:avLst/>
            <a:gdLst/>
            <a:ahLst/>
            <a:rect l="0" t="0" r="r" b="b"/>
            <a:pathLst>
              <a:path w="13604" h="6408">
                <a:moveTo>
                  <a:pt x="0" y="6408"/>
                </a:moveTo>
                <a:lnTo>
                  <a:pt x="0" y="279"/>
                </a:lnTo>
                <a:cubicBezTo>
                  <a:pt x="0" y="260"/>
                  <a:pt x="2" y="242"/>
                  <a:pt x="5" y="224"/>
                </a:cubicBezTo>
                <a:cubicBezTo>
                  <a:pt x="8" y="206"/>
                  <a:pt x="12" y="189"/>
                  <a:pt x="18" y="172"/>
                </a:cubicBezTo>
                <a:cubicBezTo>
                  <a:pt x="24" y="155"/>
                  <a:pt x="31" y="139"/>
                  <a:pt x="40" y="124"/>
                </a:cubicBezTo>
                <a:cubicBezTo>
                  <a:pt x="48" y="109"/>
                  <a:pt x="58" y="95"/>
                  <a:pt x="68" y="82"/>
                </a:cubicBezTo>
                <a:cubicBezTo>
                  <a:pt x="79" y="69"/>
                  <a:pt x="91" y="57"/>
                  <a:pt x="104" y="47"/>
                </a:cubicBezTo>
                <a:cubicBezTo>
                  <a:pt x="116" y="37"/>
                  <a:pt x="130" y="28"/>
                  <a:pt x="144" y="21"/>
                </a:cubicBezTo>
                <a:cubicBezTo>
                  <a:pt x="158" y="14"/>
                  <a:pt x="172" y="9"/>
                  <a:pt x="187" y="5"/>
                </a:cubicBezTo>
                <a:cubicBezTo>
                  <a:pt x="202" y="2"/>
                  <a:pt x="217" y="0"/>
                  <a:pt x="233" y="0"/>
                </a:cubicBezTo>
                <a:lnTo>
                  <a:pt x="13326" y="0"/>
                </a:lnTo>
                <a:cubicBezTo>
                  <a:pt x="13344" y="0"/>
                  <a:pt x="13362" y="2"/>
                  <a:pt x="13380" y="5"/>
                </a:cubicBezTo>
                <a:cubicBezTo>
                  <a:pt x="13398" y="9"/>
                  <a:pt x="13415" y="14"/>
                  <a:pt x="13432" y="21"/>
                </a:cubicBezTo>
                <a:cubicBezTo>
                  <a:pt x="13449" y="28"/>
                  <a:pt x="13465" y="37"/>
                  <a:pt x="13480" y="47"/>
                </a:cubicBezTo>
                <a:cubicBezTo>
                  <a:pt x="13496" y="57"/>
                  <a:pt x="13510" y="69"/>
                  <a:pt x="13523" y="82"/>
                </a:cubicBezTo>
                <a:cubicBezTo>
                  <a:pt x="13536" y="95"/>
                  <a:pt x="13547" y="109"/>
                  <a:pt x="13557" y="124"/>
                </a:cubicBezTo>
                <a:cubicBezTo>
                  <a:pt x="13568" y="139"/>
                  <a:pt x="13576" y="155"/>
                  <a:pt x="13583" y="172"/>
                </a:cubicBezTo>
                <a:cubicBezTo>
                  <a:pt x="13590" y="189"/>
                  <a:pt x="13595" y="206"/>
                  <a:pt x="13599" y="224"/>
                </a:cubicBezTo>
                <a:cubicBezTo>
                  <a:pt x="13603" y="242"/>
                  <a:pt x="13604" y="260"/>
                  <a:pt x="13604" y="279"/>
                </a:cubicBezTo>
                <a:lnTo>
                  <a:pt x="13604" y="6408"/>
                </a:lnTo>
                <a:lnTo>
                  <a:pt x="0" y="6408"/>
                </a:lnTo>
                <a:close/>
              </a:path>
            </a:pathLst>
          </a:custGeom>
          <a:solidFill>
            <a:srgbClr val="1e40af">
              <a:alpha val="4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38" name=""/>
          <p:cNvSpPr/>
          <p:nvPr/>
        </p:nvSpPr>
        <p:spPr>
          <a:xfrm>
            <a:off x="334080" y="3710160"/>
            <a:ext cx="100800" cy="2440440"/>
          </a:xfrm>
          <a:custGeom>
            <a:avLst/>
            <a:gdLst/>
            <a:ahLst/>
            <a:rect l="0" t="0" r="r" b="b"/>
            <a:pathLst>
              <a:path w="280" h="6779">
                <a:moveTo>
                  <a:pt x="0" y="0"/>
                </a:moveTo>
                <a:lnTo>
                  <a:pt x="280" y="0"/>
                </a:lnTo>
                <a:lnTo>
                  <a:pt x="280" y="6779"/>
                </a:lnTo>
                <a:lnTo>
                  <a:pt x="0" y="6779"/>
                </a:lnTo>
                <a:lnTo>
                  <a:pt x="0" y="0"/>
                </a:lnTo>
                <a:close/>
              </a:path>
            </a:pathLst>
          </a:custGeom>
          <a:solidFill>
            <a:srgbClr val="e5e7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9" name=""/>
          <p:cNvSpPr/>
          <p:nvPr/>
        </p:nvSpPr>
        <p:spPr>
          <a:xfrm>
            <a:off x="568080" y="3910680"/>
            <a:ext cx="501840" cy="501840"/>
          </a:xfrm>
          <a:custGeom>
            <a:avLst/>
            <a:gdLst/>
            <a:ahLst/>
            <a:rect l="0" t="0" r="r" b="b"/>
            <a:pathLst>
              <a:path w="1394" h="1394">
                <a:moveTo>
                  <a:pt x="1394" y="697"/>
                </a:moveTo>
                <a:cubicBezTo>
                  <a:pt x="1394" y="719"/>
                  <a:pt x="1393" y="742"/>
                  <a:pt x="1390" y="765"/>
                </a:cubicBezTo>
                <a:cubicBezTo>
                  <a:pt x="1388" y="788"/>
                  <a:pt x="1385" y="810"/>
                  <a:pt x="1380" y="832"/>
                </a:cubicBezTo>
                <a:cubicBezTo>
                  <a:pt x="1376" y="855"/>
                  <a:pt x="1370" y="877"/>
                  <a:pt x="1364" y="899"/>
                </a:cubicBezTo>
                <a:cubicBezTo>
                  <a:pt x="1357" y="921"/>
                  <a:pt x="1349" y="942"/>
                  <a:pt x="1341" y="963"/>
                </a:cubicBezTo>
                <a:cubicBezTo>
                  <a:pt x="1332" y="985"/>
                  <a:pt x="1322" y="1006"/>
                  <a:pt x="1312" y="1026"/>
                </a:cubicBezTo>
                <a:cubicBezTo>
                  <a:pt x="1301" y="1046"/>
                  <a:pt x="1289" y="1066"/>
                  <a:pt x="1276" y="1084"/>
                </a:cubicBezTo>
                <a:cubicBezTo>
                  <a:pt x="1264" y="1103"/>
                  <a:pt x="1250" y="1122"/>
                  <a:pt x="1236" y="1139"/>
                </a:cubicBezTo>
                <a:cubicBezTo>
                  <a:pt x="1221" y="1157"/>
                  <a:pt x="1206" y="1174"/>
                  <a:pt x="1190" y="1190"/>
                </a:cubicBezTo>
                <a:cubicBezTo>
                  <a:pt x="1174" y="1206"/>
                  <a:pt x="1157" y="1221"/>
                  <a:pt x="1139" y="1236"/>
                </a:cubicBezTo>
                <a:cubicBezTo>
                  <a:pt x="1122" y="1250"/>
                  <a:pt x="1103" y="1264"/>
                  <a:pt x="1084" y="1277"/>
                </a:cubicBezTo>
                <a:cubicBezTo>
                  <a:pt x="1065" y="1289"/>
                  <a:pt x="1046" y="1301"/>
                  <a:pt x="1026" y="1312"/>
                </a:cubicBezTo>
                <a:cubicBezTo>
                  <a:pt x="1006" y="1323"/>
                  <a:pt x="985" y="1332"/>
                  <a:pt x="964" y="1341"/>
                </a:cubicBezTo>
                <a:cubicBezTo>
                  <a:pt x="943" y="1350"/>
                  <a:pt x="921" y="1357"/>
                  <a:pt x="900" y="1364"/>
                </a:cubicBezTo>
                <a:cubicBezTo>
                  <a:pt x="878" y="1371"/>
                  <a:pt x="856" y="1376"/>
                  <a:pt x="833" y="1381"/>
                </a:cubicBezTo>
                <a:cubicBezTo>
                  <a:pt x="811" y="1385"/>
                  <a:pt x="788" y="1388"/>
                  <a:pt x="766" y="1391"/>
                </a:cubicBezTo>
                <a:cubicBezTo>
                  <a:pt x="743" y="1393"/>
                  <a:pt x="720" y="1394"/>
                  <a:pt x="697" y="1394"/>
                </a:cubicBezTo>
                <a:cubicBezTo>
                  <a:pt x="675" y="1394"/>
                  <a:pt x="652" y="1393"/>
                  <a:pt x="629" y="1391"/>
                </a:cubicBezTo>
                <a:cubicBezTo>
                  <a:pt x="606" y="1388"/>
                  <a:pt x="584" y="1385"/>
                  <a:pt x="562" y="1381"/>
                </a:cubicBezTo>
                <a:cubicBezTo>
                  <a:pt x="539" y="1376"/>
                  <a:pt x="517" y="1371"/>
                  <a:pt x="494" y="1364"/>
                </a:cubicBezTo>
                <a:cubicBezTo>
                  <a:pt x="472" y="1357"/>
                  <a:pt x="451" y="1350"/>
                  <a:pt x="430" y="1341"/>
                </a:cubicBezTo>
                <a:cubicBezTo>
                  <a:pt x="409" y="1332"/>
                  <a:pt x="388" y="1323"/>
                  <a:pt x="368" y="1312"/>
                </a:cubicBezTo>
                <a:cubicBezTo>
                  <a:pt x="348" y="1301"/>
                  <a:pt x="328" y="1289"/>
                  <a:pt x="309" y="1277"/>
                </a:cubicBezTo>
                <a:cubicBezTo>
                  <a:pt x="291" y="1264"/>
                  <a:pt x="272" y="1250"/>
                  <a:pt x="255" y="1236"/>
                </a:cubicBezTo>
                <a:cubicBezTo>
                  <a:pt x="237" y="1221"/>
                  <a:pt x="220" y="1206"/>
                  <a:pt x="204" y="1190"/>
                </a:cubicBezTo>
                <a:cubicBezTo>
                  <a:pt x="188" y="1174"/>
                  <a:pt x="173" y="1157"/>
                  <a:pt x="158" y="1139"/>
                </a:cubicBezTo>
                <a:cubicBezTo>
                  <a:pt x="144" y="1122"/>
                  <a:pt x="130" y="1103"/>
                  <a:pt x="117" y="1084"/>
                </a:cubicBezTo>
                <a:cubicBezTo>
                  <a:pt x="105" y="1066"/>
                  <a:pt x="93" y="1046"/>
                  <a:pt x="82" y="1026"/>
                </a:cubicBezTo>
                <a:cubicBezTo>
                  <a:pt x="71" y="1006"/>
                  <a:pt x="62" y="985"/>
                  <a:pt x="53" y="963"/>
                </a:cubicBezTo>
                <a:cubicBezTo>
                  <a:pt x="44" y="942"/>
                  <a:pt x="37" y="921"/>
                  <a:pt x="30" y="899"/>
                </a:cubicBezTo>
                <a:cubicBezTo>
                  <a:pt x="23" y="877"/>
                  <a:pt x="18" y="855"/>
                  <a:pt x="13" y="832"/>
                </a:cubicBezTo>
                <a:cubicBezTo>
                  <a:pt x="9" y="810"/>
                  <a:pt x="6" y="788"/>
                  <a:pt x="3" y="765"/>
                </a:cubicBezTo>
                <a:cubicBezTo>
                  <a:pt x="1" y="742"/>
                  <a:pt x="0" y="719"/>
                  <a:pt x="0" y="697"/>
                </a:cubicBezTo>
                <a:cubicBezTo>
                  <a:pt x="0" y="674"/>
                  <a:pt x="1" y="651"/>
                  <a:pt x="3" y="628"/>
                </a:cubicBezTo>
                <a:cubicBezTo>
                  <a:pt x="6" y="606"/>
                  <a:pt x="9" y="583"/>
                  <a:pt x="13" y="561"/>
                </a:cubicBezTo>
                <a:cubicBezTo>
                  <a:pt x="18" y="538"/>
                  <a:pt x="23" y="516"/>
                  <a:pt x="30" y="494"/>
                </a:cubicBezTo>
                <a:cubicBezTo>
                  <a:pt x="37" y="473"/>
                  <a:pt x="44" y="451"/>
                  <a:pt x="53" y="430"/>
                </a:cubicBezTo>
                <a:cubicBezTo>
                  <a:pt x="62" y="409"/>
                  <a:pt x="71" y="388"/>
                  <a:pt x="82" y="368"/>
                </a:cubicBezTo>
                <a:cubicBezTo>
                  <a:pt x="93" y="348"/>
                  <a:pt x="105" y="329"/>
                  <a:pt x="117" y="310"/>
                </a:cubicBezTo>
                <a:cubicBezTo>
                  <a:pt x="130" y="291"/>
                  <a:pt x="144" y="272"/>
                  <a:pt x="158" y="255"/>
                </a:cubicBezTo>
                <a:cubicBezTo>
                  <a:pt x="173" y="237"/>
                  <a:pt x="188" y="220"/>
                  <a:pt x="204" y="204"/>
                </a:cubicBezTo>
                <a:cubicBezTo>
                  <a:pt x="220" y="188"/>
                  <a:pt x="237" y="173"/>
                  <a:pt x="255" y="158"/>
                </a:cubicBezTo>
                <a:cubicBezTo>
                  <a:pt x="272" y="144"/>
                  <a:pt x="291" y="130"/>
                  <a:pt x="309" y="118"/>
                </a:cubicBezTo>
                <a:cubicBezTo>
                  <a:pt x="328" y="105"/>
                  <a:pt x="348" y="93"/>
                  <a:pt x="368" y="82"/>
                </a:cubicBezTo>
                <a:cubicBezTo>
                  <a:pt x="388" y="72"/>
                  <a:pt x="409" y="62"/>
                  <a:pt x="430" y="53"/>
                </a:cubicBezTo>
                <a:cubicBezTo>
                  <a:pt x="451" y="44"/>
                  <a:pt x="472" y="37"/>
                  <a:pt x="494" y="30"/>
                </a:cubicBezTo>
                <a:cubicBezTo>
                  <a:pt x="517" y="24"/>
                  <a:pt x="539" y="18"/>
                  <a:pt x="562" y="14"/>
                </a:cubicBezTo>
                <a:cubicBezTo>
                  <a:pt x="584" y="9"/>
                  <a:pt x="606" y="6"/>
                  <a:pt x="629" y="4"/>
                </a:cubicBezTo>
                <a:cubicBezTo>
                  <a:pt x="652" y="1"/>
                  <a:pt x="675" y="0"/>
                  <a:pt x="697" y="0"/>
                </a:cubicBezTo>
                <a:cubicBezTo>
                  <a:pt x="720" y="0"/>
                  <a:pt x="743" y="1"/>
                  <a:pt x="766" y="4"/>
                </a:cubicBezTo>
                <a:cubicBezTo>
                  <a:pt x="788" y="6"/>
                  <a:pt x="811" y="9"/>
                  <a:pt x="833" y="14"/>
                </a:cubicBezTo>
                <a:cubicBezTo>
                  <a:pt x="856" y="18"/>
                  <a:pt x="878" y="24"/>
                  <a:pt x="900" y="30"/>
                </a:cubicBezTo>
                <a:cubicBezTo>
                  <a:pt x="921" y="37"/>
                  <a:pt x="943" y="44"/>
                  <a:pt x="964" y="53"/>
                </a:cubicBezTo>
                <a:cubicBezTo>
                  <a:pt x="985" y="62"/>
                  <a:pt x="1006" y="72"/>
                  <a:pt x="1026" y="82"/>
                </a:cubicBezTo>
                <a:cubicBezTo>
                  <a:pt x="1046" y="93"/>
                  <a:pt x="1065" y="105"/>
                  <a:pt x="1084" y="118"/>
                </a:cubicBezTo>
                <a:cubicBezTo>
                  <a:pt x="1103" y="130"/>
                  <a:pt x="1122" y="144"/>
                  <a:pt x="1139" y="158"/>
                </a:cubicBezTo>
                <a:cubicBezTo>
                  <a:pt x="1157" y="173"/>
                  <a:pt x="1174" y="188"/>
                  <a:pt x="1190" y="204"/>
                </a:cubicBezTo>
                <a:cubicBezTo>
                  <a:pt x="1206" y="220"/>
                  <a:pt x="1221" y="237"/>
                  <a:pt x="1236" y="255"/>
                </a:cubicBezTo>
                <a:cubicBezTo>
                  <a:pt x="1250" y="272"/>
                  <a:pt x="1264" y="291"/>
                  <a:pt x="1276" y="310"/>
                </a:cubicBezTo>
                <a:cubicBezTo>
                  <a:pt x="1289" y="329"/>
                  <a:pt x="1301" y="348"/>
                  <a:pt x="1312" y="368"/>
                </a:cubicBezTo>
                <a:cubicBezTo>
                  <a:pt x="1322" y="388"/>
                  <a:pt x="1332" y="409"/>
                  <a:pt x="1341" y="430"/>
                </a:cubicBezTo>
                <a:cubicBezTo>
                  <a:pt x="1349" y="451"/>
                  <a:pt x="1357" y="473"/>
                  <a:pt x="1364" y="494"/>
                </a:cubicBezTo>
                <a:cubicBezTo>
                  <a:pt x="1370" y="516"/>
                  <a:pt x="1376" y="538"/>
                  <a:pt x="1380" y="561"/>
                </a:cubicBezTo>
                <a:cubicBezTo>
                  <a:pt x="1385" y="583"/>
                  <a:pt x="1388" y="606"/>
                  <a:pt x="1390" y="628"/>
                </a:cubicBezTo>
                <a:cubicBezTo>
                  <a:pt x="1393" y="651"/>
                  <a:pt x="1394" y="674"/>
                  <a:pt x="1394" y="697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440" name="" descr=""/>
          <p:cNvPicPr/>
          <p:nvPr/>
        </p:nvPicPr>
        <p:blipFill>
          <a:blip r:embed="rId12"/>
          <a:stretch/>
        </p:blipFill>
        <p:spPr>
          <a:xfrm>
            <a:off x="693720" y="4061520"/>
            <a:ext cx="25020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41" name=""/>
          <p:cNvSpPr txBox="1"/>
          <p:nvPr/>
        </p:nvSpPr>
        <p:spPr>
          <a:xfrm>
            <a:off x="6016680" y="312192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广告投放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42" name="" descr=""/>
          <p:cNvPicPr/>
          <p:nvPr/>
        </p:nvPicPr>
        <p:blipFill>
          <a:blip r:embed="rId13"/>
          <a:stretch/>
        </p:blipFill>
        <p:spPr>
          <a:xfrm>
            <a:off x="702000" y="45795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43" name=""/>
          <p:cNvSpPr txBox="1"/>
          <p:nvPr/>
        </p:nvSpPr>
        <p:spPr>
          <a:xfrm>
            <a:off x="1203480" y="4035240"/>
            <a:ext cx="160992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合作伙伴生态构建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4" name=""/>
          <p:cNvSpPr txBox="1"/>
          <p:nvPr/>
        </p:nvSpPr>
        <p:spPr>
          <a:xfrm>
            <a:off x="902520" y="4559400"/>
            <a:ext cx="135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为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5" name=""/>
          <p:cNvSpPr txBox="1"/>
          <p:nvPr/>
        </p:nvSpPr>
        <p:spPr>
          <a:xfrm>
            <a:off x="1036080" y="4564080"/>
            <a:ext cx="276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SEO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6" name=""/>
          <p:cNvSpPr txBox="1"/>
          <p:nvPr/>
        </p:nvSpPr>
        <p:spPr>
          <a:xfrm>
            <a:off x="1310760" y="4559400"/>
            <a:ext cx="12078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公司、广告公司提供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7" name=""/>
          <p:cNvSpPr txBox="1"/>
          <p:nvPr/>
        </p:nvSpPr>
        <p:spPr>
          <a:xfrm>
            <a:off x="2514240" y="4564080"/>
            <a:ext cx="294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8" name=""/>
          <p:cNvSpPr txBox="1"/>
          <p:nvPr/>
        </p:nvSpPr>
        <p:spPr>
          <a:xfrm>
            <a:off x="2807640" y="4559400"/>
            <a:ext cx="1744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技术赋能和培训，发展其成为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9" name=""/>
          <p:cNvSpPr txBox="1"/>
          <p:nvPr/>
        </p:nvSpPr>
        <p:spPr>
          <a:xfrm>
            <a:off x="902520" y="4764600"/>
            <a:ext cx="605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AIreadsU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50" name="" descr=""/>
          <p:cNvPicPr/>
          <p:nvPr/>
        </p:nvPicPr>
        <p:blipFill>
          <a:blip r:embed="rId14"/>
          <a:stretch/>
        </p:blipFill>
        <p:spPr>
          <a:xfrm>
            <a:off x="702000" y="5081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51" name=""/>
          <p:cNvSpPr txBox="1"/>
          <p:nvPr/>
        </p:nvSpPr>
        <p:spPr>
          <a:xfrm>
            <a:off x="1501920" y="4759920"/>
            <a:ext cx="1744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的渠道合作伙伴或服务集成商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2" name=""/>
          <p:cNvSpPr txBox="1"/>
          <p:nvPr/>
        </p:nvSpPr>
        <p:spPr>
          <a:xfrm>
            <a:off x="902520" y="5060880"/>
            <a:ext cx="1878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与云服务提供商、大数据公司、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3" name=""/>
          <p:cNvSpPr txBox="1"/>
          <p:nvPr/>
        </p:nvSpPr>
        <p:spPr>
          <a:xfrm>
            <a:off x="2774520" y="506556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4" name=""/>
          <p:cNvSpPr txBox="1"/>
          <p:nvPr/>
        </p:nvSpPr>
        <p:spPr>
          <a:xfrm>
            <a:off x="2905200" y="5060880"/>
            <a:ext cx="2012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平台企业建立合作关系，共同推广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5" name=""/>
          <p:cNvSpPr txBox="1"/>
          <p:nvPr/>
        </p:nvSpPr>
        <p:spPr>
          <a:xfrm>
            <a:off x="902520" y="5266080"/>
            <a:ext cx="294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6" name=""/>
          <p:cNvSpPr/>
          <p:nvPr/>
        </p:nvSpPr>
        <p:spPr>
          <a:xfrm>
            <a:off x="5465160" y="3710160"/>
            <a:ext cx="4897440" cy="2306880"/>
          </a:xfrm>
          <a:custGeom>
            <a:avLst/>
            <a:gdLst/>
            <a:ahLst/>
            <a:rect l="0" t="0" r="r" b="b"/>
            <a:pathLst>
              <a:path w="13604" h="6408">
                <a:moveTo>
                  <a:pt x="0" y="6408"/>
                </a:moveTo>
                <a:lnTo>
                  <a:pt x="0" y="279"/>
                </a:lnTo>
                <a:cubicBezTo>
                  <a:pt x="0" y="260"/>
                  <a:pt x="1" y="242"/>
                  <a:pt x="4" y="224"/>
                </a:cubicBezTo>
                <a:cubicBezTo>
                  <a:pt x="7" y="206"/>
                  <a:pt x="12" y="189"/>
                  <a:pt x="18" y="172"/>
                </a:cubicBezTo>
                <a:cubicBezTo>
                  <a:pt x="23" y="155"/>
                  <a:pt x="30" y="139"/>
                  <a:pt x="39" y="124"/>
                </a:cubicBezTo>
                <a:cubicBezTo>
                  <a:pt x="47" y="109"/>
                  <a:pt x="57" y="95"/>
                  <a:pt x="68" y="82"/>
                </a:cubicBezTo>
                <a:cubicBezTo>
                  <a:pt x="79" y="69"/>
                  <a:pt x="90" y="57"/>
                  <a:pt x="103" y="47"/>
                </a:cubicBezTo>
                <a:cubicBezTo>
                  <a:pt x="116" y="37"/>
                  <a:pt x="129" y="28"/>
                  <a:pt x="143" y="21"/>
                </a:cubicBezTo>
                <a:cubicBezTo>
                  <a:pt x="157" y="14"/>
                  <a:pt x="172" y="9"/>
                  <a:pt x="187" y="5"/>
                </a:cubicBezTo>
                <a:cubicBezTo>
                  <a:pt x="202" y="2"/>
                  <a:pt x="217" y="0"/>
                  <a:pt x="232" y="0"/>
                </a:cubicBezTo>
                <a:lnTo>
                  <a:pt x="13325" y="0"/>
                </a:lnTo>
                <a:cubicBezTo>
                  <a:pt x="13343" y="0"/>
                  <a:pt x="13362" y="2"/>
                  <a:pt x="13379" y="5"/>
                </a:cubicBezTo>
                <a:cubicBezTo>
                  <a:pt x="13397" y="9"/>
                  <a:pt x="13415" y="14"/>
                  <a:pt x="13432" y="21"/>
                </a:cubicBezTo>
                <a:cubicBezTo>
                  <a:pt x="13449" y="28"/>
                  <a:pt x="13465" y="37"/>
                  <a:pt x="13480" y="47"/>
                </a:cubicBezTo>
                <a:cubicBezTo>
                  <a:pt x="13495" y="57"/>
                  <a:pt x="13509" y="69"/>
                  <a:pt x="13522" y="82"/>
                </a:cubicBezTo>
                <a:cubicBezTo>
                  <a:pt x="13535" y="95"/>
                  <a:pt x="13547" y="109"/>
                  <a:pt x="13557" y="124"/>
                </a:cubicBezTo>
                <a:cubicBezTo>
                  <a:pt x="13567" y="139"/>
                  <a:pt x="13575" y="155"/>
                  <a:pt x="13582" y="172"/>
                </a:cubicBezTo>
                <a:cubicBezTo>
                  <a:pt x="13589" y="189"/>
                  <a:pt x="13595" y="206"/>
                  <a:pt x="13598" y="224"/>
                </a:cubicBezTo>
                <a:cubicBezTo>
                  <a:pt x="13602" y="242"/>
                  <a:pt x="13604" y="260"/>
                  <a:pt x="13604" y="279"/>
                </a:cubicBezTo>
                <a:lnTo>
                  <a:pt x="13604" y="6408"/>
                </a:lnTo>
                <a:lnTo>
                  <a:pt x="0" y="6408"/>
                </a:lnTo>
                <a:close/>
              </a:path>
            </a:pathLst>
          </a:custGeom>
          <a:solidFill>
            <a:srgbClr val="1e40af">
              <a:alpha val="4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57" name=""/>
          <p:cNvSpPr/>
          <p:nvPr/>
        </p:nvSpPr>
        <p:spPr>
          <a:xfrm>
            <a:off x="5448240" y="3710160"/>
            <a:ext cx="100800" cy="2440440"/>
          </a:xfrm>
          <a:custGeom>
            <a:avLst/>
            <a:gdLst/>
            <a:ahLst/>
            <a:rect l="0" t="0" r="r" b="b"/>
            <a:pathLst>
              <a:path w="280" h="6779">
                <a:moveTo>
                  <a:pt x="0" y="0"/>
                </a:moveTo>
                <a:lnTo>
                  <a:pt x="280" y="0"/>
                </a:lnTo>
                <a:lnTo>
                  <a:pt x="280" y="6779"/>
                </a:lnTo>
                <a:lnTo>
                  <a:pt x="0" y="6779"/>
                </a:lnTo>
                <a:lnTo>
                  <a:pt x="0" y="0"/>
                </a:lnTo>
                <a:close/>
              </a:path>
            </a:pathLst>
          </a:custGeom>
          <a:solidFill>
            <a:srgbClr val="a78b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58" name=""/>
          <p:cNvSpPr/>
          <p:nvPr/>
        </p:nvSpPr>
        <p:spPr>
          <a:xfrm>
            <a:off x="5682240" y="3910680"/>
            <a:ext cx="501840" cy="501840"/>
          </a:xfrm>
          <a:custGeom>
            <a:avLst/>
            <a:gdLst/>
            <a:ahLst/>
            <a:rect l="0" t="0" r="r" b="b"/>
            <a:pathLst>
              <a:path w="1394" h="1394">
                <a:moveTo>
                  <a:pt x="1394" y="697"/>
                </a:moveTo>
                <a:cubicBezTo>
                  <a:pt x="1394" y="719"/>
                  <a:pt x="1393" y="742"/>
                  <a:pt x="1391" y="765"/>
                </a:cubicBezTo>
                <a:cubicBezTo>
                  <a:pt x="1389" y="788"/>
                  <a:pt x="1385" y="810"/>
                  <a:pt x="1381" y="832"/>
                </a:cubicBezTo>
                <a:cubicBezTo>
                  <a:pt x="1376" y="855"/>
                  <a:pt x="1371" y="877"/>
                  <a:pt x="1364" y="899"/>
                </a:cubicBezTo>
                <a:cubicBezTo>
                  <a:pt x="1358" y="921"/>
                  <a:pt x="1350" y="942"/>
                  <a:pt x="1341" y="963"/>
                </a:cubicBezTo>
                <a:cubicBezTo>
                  <a:pt x="1332" y="985"/>
                  <a:pt x="1323" y="1006"/>
                  <a:pt x="1312" y="1026"/>
                </a:cubicBezTo>
                <a:cubicBezTo>
                  <a:pt x="1301" y="1046"/>
                  <a:pt x="1289" y="1066"/>
                  <a:pt x="1277" y="1084"/>
                </a:cubicBezTo>
                <a:cubicBezTo>
                  <a:pt x="1264" y="1103"/>
                  <a:pt x="1251" y="1122"/>
                  <a:pt x="1236" y="1139"/>
                </a:cubicBezTo>
                <a:cubicBezTo>
                  <a:pt x="1222" y="1157"/>
                  <a:pt x="1206" y="1174"/>
                  <a:pt x="1190" y="1190"/>
                </a:cubicBezTo>
                <a:cubicBezTo>
                  <a:pt x="1174" y="1206"/>
                  <a:pt x="1157" y="1221"/>
                  <a:pt x="1140" y="1236"/>
                </a:cubicBezTo>
                <a:cubicBezTo>
                  <a:pt x="1122" y="1250"/>
                  <a:pt x="1104" y="1264"/>
                  <a:pt x="1085" y="1277"/>
                </a:cubicBezTo>
                <a:cubicBezTo>
                  <a:pt x="1066" y="1289"/>
                  <a:pt x="1046" y="1301"/>
                  <a:pt x="1026" y="1312"/>
                </a:cubicBezTo>
                <a:cubicBezTo>
                  <a:pt x="1006" y="1323"/>
                  <a:pt x="985" y="1332"/>
                  <a:pt x="964" y="1341"/>
                </a:cubicBezTo>
                <a:cubicBezTo>
                  <a:pt x="943" y="1350"/>
                  <a:pt x="922" y="1357"/>
                  <a:pt x="900" y="1364"/>
                </a:cubicBezTo>
                <a:cubicBezTo>
                  <a:pt x="878" y="1371"/>
                  <a:pt x="856" y="1376"/>
                  <a:pt x="834" y="1381"/>
                </a:cubicBezTo>
                <a:cubicBezTo>
                  <a:pt x="811" y="1385"/>
                  <a:pt x="789" y="1388"/>
                  <a:pt x="766" y="1391"/>
                </a:cubicBezTo>
                <a:cubicBezTo>
                  <a:pt x="743" y="1393"/>
                  <a:pt x="721" y="1394"/>
                  <a:pt x="698" y="1394"/>
                </a:cubicBezTo>
                <a:cubicBezTo>
                  <a:pt x="675" y="1394"/>
                  <a:pt x="652" y="1393"/>
                  <a:pt x="630" y="1391"/>
                </a:cubicBezTo>
                <a:cubicBezTo>
                  <a:pt x="607" y="1388"/>
                  <a:pt x="584" y="1385"/>
                  <a:pt x="562" y="1381"/>
                </a:cubicBezTo>
                <a:cubicBezTo>
                  <a:pt x="540" y="1376"/>
                  <a:pt x="517" y="1371"/>
                  <a:pt x="496" y="1364"/>
                </a:cubicBezTo>
                <a:cubicBezTo>
                  <a:pt x="474" y="1357"/>
                  <a:pt x="452" y="1350"/>
                  <a:pt x="431" y="1341"/>
                </a:cubicBezTo>
                <a:cubicBezTo>
                  <a:pt x="410" y="1332"/>
                  <a:pt x="390" y="1323"/>
                  <a:pt x="369" y="1312"/>
                </a:cubicBezTo>
                <a:cubicBezTo>
                  <a:pt x="349" y="1301"/>
                  <a:pt x="330" y="1289"/>
                  <a:pt x="311" y="1277"/>
                </a:cubicBezTo>
                <a:cubicBezTo>
                  <a:pt x="292" y="1264"/>
                  <a:pt x="274" y="1250"/>
                  <a:pt x="256" y="1236"/>
                </a:cubicBezTo>
                <a:cubicBezTo>
                  <a:pt x="238" y="1221"/>
                  <a:pt x="220" y="1206"/>
                  <a:pt x="204" y="1190"/>
                </a:cubicBezTo>
                <a:cubicBezTo>
                  <a:pt x="188" y="1174"/>
                  <a:pt x="173" y="1157"/>
                  <a:pt x="158" y="1139"/>
                </a:cubicBezTo>
                <a:cubicBezTo>
                  <a:pt x="144" y="1122"/>
                  <a:pt x="130" y="1103"/>
                  <a:pt x="118" y="1084"/>
                </a:cubicBezTo>
                <a:cubicBezTo>
                  <a:pt x="105" y="1066"/>
                  <a:pt x="93" y="1046"/>
                  <a:pt x="83" y="1026"/>
                </a:cubicBezTo>
                <a:cubicBezTo>
                  <a:pt x="72" y="1006"/>
                  <a:pt x="62" y="985"/>
                  <a:pt x="53" y="963"/>
                </a:cubicBezTo>
                <a:cubicBezTo>
                  <a:pt x="45" y="942"/>
                  <a:pt x="37" y="921"/>
                  <a:pt x="30" y="899"/>
                </a:cubicBezTo>
                <a:cubicBezTo>
                  <a:pt x="24" y="877"/>
                  <a:pt x="18" y="855"/>
                  <a:pt x="14" y="832"/>
                </a:cubicBezTo>
                <a:cubicBezTo>
                  <a:pt x="9" y="810"/>
                  <a:pt x="6" y="788"/>
                  <a:pt x="4" y="765"/>
                </a:cubicBezTo>
                <a:cubicBezTo>
                  <a:pt x="1" y="742"/>
                  <a:pt x="0" y="719"/>
                  <a:pt x="0" y="697"/>
                </a:cubicBezTo>
                <a:cubicBezTo>
                  <a:pt x="0" y="674"/>
                  <a:pt x="1" y="651"/>
                  <a:pt x="4" y="628"/>
                </a:cubicBezTo>
                <a:cubicBezTo>
                  <a:pt x="6" y="606"/>
                  <a:pt x="9" y="583"/>
                  <a:pt x="14" y="561"/>
                </a:cubicBezTo>
                <a:cubicBezTo>
                  <a:pt x="18" y="538"/>
                  <a:pt x="24" y="516"/>
                  <a:pt x="30" y="494"/>
                </a:cubicBezTo>
                <a:cubicBezTo>
                  <a:pt x="37" y="473"/>
                  <a:pt x="45" y="451"/>
                  <a:pt x="53" y="430"/>
                </a:cubicBezTo>
                <a:cubicBezTo>
                  <a:pt x="62" y="409"/>
                  <a:pt x="72" y="388"/>
                  <a:pt x="83" y="368"/>
                </a:cubicBezTo>
                <a:cubicBezTo>
                  <a:pt x="93" y="348"/>
                  <a:pt x="105" y="329"/>
                  <a:pt x="118" y="310"/>
                </a:cubicBezTo>
                <a:cubicBezTo>
                  <a:pt x="130" y="291"/>
                  <a:pt x="144" y="272"/>
                  <a:pt x="158" y="255"/>
                </a:cubicBezTo>
                <a:cubicBezTo>
                  <a:pt x="173" y="237"/>
                  <a:pt x="188" y="220"/>
                  <a:pt x="204" y="204"/>
                </a:cubicBezTo>
                <a:cubicBezTo>
                  <a:pt x="220" y="188"/>
                  <a:pt x="238" y="173"/>
                  <a:pt x="256" y="158"/>
                </a:cubicBezTo>
                <a:cubicBezTo>
                  <a:pt x="274" y="144"/>
                  <a:pt x="292" y="130"/>
                  <a:pt x="311" y="118"/>
                </a:cubicBezTo>
                <a:cubicBezTo>
                  <a:pt x="330" y="105"/>
                  <a:pt x="349" y="93"/>
                  <a:pt x="369" y="82"/>
                </a:cubicBezTo>
                <a:cubicBezTo>
                  <a:pt x="390" y="72"/>
                  <a:pt x="410" y="62"/>
                  <a:pt x="431" y="53"/>
                </a:cubicBezTo>
                <a:cubicBezTo>
                  <a:pt x="452" y="44"/>
                  <a:pt x="474" y="37"/>
                  <a:pt x="496" y="30"/>
                </a:cubicBezTo>
                <a:cubicBezTo>
                  <a:pt x="517" y="24"/>
                  <a:pt x="540" y="18"/>
                  <a:pt x="562" y="14"/>
                </a:cubicBezTo>
                <a:cubicBezTo>
                  <a:pt x="584" y="9"/>
                  <a:pt x="607" y="6"/>
                  <a:pt x="630" y="4"/>
                </a:cubicBezTo>
                <a:cubicBezTo>
                  <a:pt x="652" y="1"/>
                  <a:pt x="675" y="0"/>
                  <a:pt x="698" y="0"/>
                </a:cubicBezTo>
                <a:cubicBezTo>
                  <a:pt x="721" y="0"/>
                  <a:pt x="743" y="1"/>
                  <a:pt x="766" y="4"/>
                </a:cubicBezTo>
                <a:cubicBezTo>
                  <a:pt x="789" y="6"/>
                  <a:pt x="811" y="9"/>
                  <a:pt x="834" y="14"/>
                </a:cubicBezTo>
                <a:cubicBezTo>
                  <a:pt x="856" y="18"/>
                  <a:pt x="878" y="24"/>
                  <a:pt x="900" y="30"/>
                </a:cubicBezTo>
                <a:cubicBezTo>
                  <a:pt x="922" y="37"/>
                  <a:pt x="943" y="44"/>
                  <a:pt x="964" y="53"/>
                </a:cubicBezTo>
                <a:cubicBezTo>
                  <a:pt x="985" y="62"/>
                  <a:pt x="1006" y="72"/>
                  <a:pt x="1026" y="82"/>
                </a:cubicBezTo>
                <a:cubicBezTo>
                  <a:pt x="1046" y="93"/>
                  <a:pt x="1066" y="105"/>
                  <a:pt x="1085" y="118"/>
                </a:cubicBezTo>
                <a:cubicBezTo>
                  <a:pt x="1104" y="130"/>
                  <a:pt x="1122" y="144"/>
                  <a:pt x="1140" y="158"/>
                </a:cubicBezTo>
                <a:cubicBezTo>
                  <a:pt x="1157" y="173"/>
                  <a:pt x="1174" y="188"/>
                  <a:pt x="1190" y="204"/>
                </a:cubicBezTo>
                <a:cubicBezTo>
                  <a:pt x="1206" y="220"/>
                  <a:pt x="1222" y="237"/>
                  <a:pt x="1236" y="255"/>
                </a:cubicBezTo>
                <a:cubicBezTo>
                  <a:pt x="1251" y="272"/>
                  <a:pt x="1264" y="291"/>
                  <a:pt x="1277" y="310"/>
                </a:cubicBezTo>
                <a:cubicBezTo>
                  <a:pt x="1289" y="329"/>
                  <a:pt x="1301" y="348"/>
                  <a:pt x="1312" y="368"/>
                </a:cubicBezTo>
                <a:cubicBezTo>
                  <a:pt x="1323" y="388"/>
                  <a:pt x="1332" y="409"/>
                  <a:pt x="1341" y="430"/>
                </a:cubicBezTo>
                <a:cubicBezTo>
                  <a:pt x="1350" y="451"/>
                  <a:pt x="1358" y="473"/>
                  <a:pt x="1364" y="494"/>
                </a:cubicBezTo>
                <a:cubicBezTo>
                  <a:pt x="1371" y="516"/>
                  <a:pt x="1376" y="538"/>
                  <a:pt x="1381" y="561"/>
                </a:cubicBezTo>
                <a:cubicBezTo>
                  <a:pt x="1385" y="583"/>
                  <a:pt x="1389" y="606"/>
                  <a:pt x="1391" y="628"/>
                </a:cubicBezTo>
                <a:cubicBezTo>
                  <a:pt x="1393" y="651"/>
                  <a:pt x="1394" y="674"/>
                  <a:pt x="1394" y="697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459" name="" descr=""/>
          <p:cNvPicPr/>
          <p:nvPr/>
        </p:nvPicPr>
        <p:blipFill>
          <a:blip r:embed="rId15"/>
          <a:stretch/>
        </p:blipFill>
        <p:spPr>
          <a:xfrm>
            <a:off x="5807880" y="4061520"/>
            <a:ext cx="25020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60" name=""/>
          <p:cNvSpPr txBox="1"/>
          <p:nvPr/>
        </p:nvSpPr>
        <p:spPr>
          <a:xfrm>
            <a:off x="1195920" y="526140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解决方案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61" name="" descr=""/>
          <p:cNvPicPr/>
          <p:nvPr/>
        </p:nvPicPr>
        <p:blipFill>
          <a:blip r:embed="rId16"/>
          <a:stretch/>
        </p:blipFill>
        <p:spPr>
          <a:xfrm>
            <a:off x="5816160" y="45795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62" name=""/>
          <p:cNvSpPr txBox="1"/>
          <p:nvPr/>
        </p:nvSpPr>
        <p:spPr>
          <a:xfrm>
            <a:off x="6317640" y="4035240"/>
            <a:ext cx="181116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客户成功与口碑传播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3" name=""/>
          <p:cNvSpPr txBox="1"/>
          <p:nvPr/>
        </p:nvSpPr>
        <p:spPr>
          <a:xfrm>
            <a:off x="6016680" y="4559400"/>
            <a:ext cx="21466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与早期采用者紧密合作，打造成功的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4" name=""/>
          <p:cNvSpPr txBox="1"/>
          <p:nvPr/>
        </p:nvSpPr>
        <p:spPr>
          <a:xfrm>
            <a:off x="8156160" y="4564080"/>
            <a:ext cx="294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5" name=""/>
          <p:cNvSpPr txBox="1"/>
          <p:nvPr/>
        </p:nvSpPr>
        <p:spPr>
          <a:xfrm>
            <a:off x="8449560" y="4559400"/>
            <a:ext cx="1609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应用案例，并通过多渠道进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66" name="" descr=""/>
          <p:cNvPicPr/>
          <p:nvPr/>
        </p:nvPicPr>
        <p:blipFill>
          <a:blip r:embed="rId17"/>
          <a:stretch/>
        </p:blipFill>
        <p:spPr>
          <a:xfrm>
            <a:off x="5816160" y="5081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67" name=""/>
          <p:cNvSpPr txBox="1"/>
          <p:nvPr/>
        </p:nvSpPr>
        <p:spPr>
          <a:xfrm>
            <a:off x="6016680" y="4759920"/>
            <a:ext cx="403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行宣传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8" name=""/>
          <p:cNvSpPr txBox="1"/>
          <p:nvPr/>
        </p:nvSpPr>
        <p:spPr>
          <a:xfrm>
            <a:off x="6016680" y="5060880"/>
            <a:ext cx="415836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建立用户社区，鼓励用户分享经验、交流最佳实践，提升用户粘性并形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69" name="" descr=""/>
          <p:cNvPicPr/>
          <p:nvPr/>
        </p:nvPicPr>
        <p:blipFill>
          <a:blip r:embed="rId18"/>
          <a:stretch/>
        </p:blipFill>
        <p:spPr>
          <a:xfrm>
            <a:off x="5816160" y="55821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70" name=""/>
          <p:cNvSpPr txBox="1"/>
          <p:nvPr/>
        </p:nvSpPr>
        <p:spPr>
          <a:xfrm>
            <a:off x="6016680" y="5261400"/>
            <a:ext cx="671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成口碑效应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1" name=""/>
          <p:cNvSpPr txBox="1"/>
          <p:nvPr/>
        </p:nvSpPr>
        <p:spPr>
          <a:xfrm>
            <a:off x="6016680" y="5562000"/>
            <a:ext cx="3085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提供产品演示和免费试用版本，让潜在客户亲身体验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2" name=""/>
          <p:cNvSpPr txBox="1"/>
          <p:nvPr/>
        </p:nvSpPr>
        <p:spPr>
          <a:xfrm>
            <a:off x="9092160" y="5566680"/>
            <a:ext cx="605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AIreadsU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3" name=""/>
          <p:cNvSpPr txBox="1"/>
          <p:nvPr/>
        </p:nvSpPr>
        <p:spPr>
          <a:xfrm>
            <a:off x="9691560" y="5562000"/>
            <a:ext cx="403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的技术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74" name="" descr=""/>
          <p:cNvPicPr/>
          <p:nvPr/>
        </p:nvPicPr>
        <p:blipFill>
          <a:blip r:embed="rId19"/>
          <a:stretch/>
        </p:blipFill>
        <p:spPr>
          <a:xfrm>
            <a:off x="8239680" y="5674320"/>
            <a:ext cx="914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75" name=""/>
          <p:cNvSpPr txBox="1"/>
          <p:nvPr/>
        </p:nvSpPr>
        <p:spPr>
          <a:xfrm>
            <a:off x="6016680" y="5762880"/>
            <a:ext cx="671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优势和价值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6" name=""/>
          <p:cNvSpPr txBox="1"/>
          <p:nvPr/>
        </p:nvSpPr>
        <p:spPr>
          <a:xfrm>
            <a:off x="8400600" y="5666040"/>
            <a:ext cx="5295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AIreadsU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7" name=""/>
          <p:cNvSpPr txBox="1"/>
          <p:nvPr/>
        </p:nvSpPr>
        <p:spPr>
          <a:xfrm>
            <a:off x="8925120" y="566172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商业计划书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8" name=""/>
          <p:cNvSpPr txBox="1"/>
          <p:nvPr/>
        </p:nvSpPr>
        <p:spPr>
          <a:xfrm>
            <a:off x="9510120" y="5666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 | 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9" name=""/>
          <p:cNvSpPr txBox="1"/>
          <p:nvPr/>
        </p:nvSpPr>
        <p:spPr>
          <a:xfrm>
            <a:off x="962388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第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0" name=""/>
          <p:cNvSpPr txBox="1"/>
          <p:nvPr/>
        </p:nvSpPr>
        <p:spPr>
          <a:xfrm>
            <a:off x="9740880" y="5666040"/>
            <a:ext cx="150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14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1" name=""/>
          <p:cNvSpPr txBox="1"/>
          <p:nvPr/>
        </p:nvSpPr>
        <p:spPr>
          <a:xfrm>
            <a:off x="988992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页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2" name=""/>
          <p:cNvSpPr txBox="1"/>
          <p:nvPr/>
        </p:nvSpPr>
        <p:spPr>
          <a:xfrm>
            <a:off x="10006920" y="5666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/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3" name=""/>
          <p:cNvSpPr txBox="1"/>
          <p:nvPr/>
        </p:nvSpPr>
        <p:spPr>
          <a:xfrm>
            <a:off x="1004616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共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4" name=""/>
          <p:cNvSpPr txBox="1"/>
          <p:nvPr/>
        </p:nvSpPr>
        <p:spPr>
          <a:xfrm>
            <a:off x="10163160" y="5666040"/>
            <a:ext cx="150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18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5" name=""/>
          <p:cNvSpPr txBox="1"/>
          <p:nvPr/>
        </p:nvSpPr>
        <p:spPr>
          <a:xfrm>
            <a:off x="1031220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页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6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87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88" name="" descr=""/>
          <p:cNvPicPr/>
          <p:nvPr/>
        </p:nvPicPr>
        <p:blipFill>
          <a:blip r:embed="rId3"/>
          <a:stretch/>
        </p:blipFill>
        <p:spPr>
          <a:xfrm>
            <a:off x="267480" y="73548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89" name=""/>
          <p:cNvSpPr/>
          <p:nvPr/>
        </p:nvSpPr>
        <p:spPr>
          <a:xfrm>
            <a:off x="417600" y="1069560"/>
            <a:ext cx="3150720" cy="2348640"/>
          </a:xfrm>
          <a:custGeom>
            <a:avLst/>
            <a:gdLst/>
            <a:ahLst/>
            <a:rect l="0" t="0" r="r" b="b"/>
            <a:pathLst>
              <a:path w="8752" h="6524">
                <a:moveTo>
                  <a:pt x="0" y="6245"/>
                </a:moveTo>
                <a:lnTo>
                  <a:pt x="0" y="278"/>
                </a:lnTo>
                <a:cubicBezTo>
                  <a:pt x="0" y="260"/>
                  <a:pt x="2" y="242"/>
                  <a:pt x="5" y="224"/>
                </a:cubicBezTo>
                <a:cubicBezTo>
                  <a:pt x="8" y="206"/>
                  <a:pt x="12" y="189"/>
                  <a:pt x="18" y="172"/>
                </a:cubicBezTo>
                <a:cubicBezTo>
                  <a:pt x="24" y="155"/>
                  <a:pt x="31" y="139"/>
                  <a:pt x="39" y="124"/>
                </a:cubicBezTo>
                <a:cubicBezTo>
                  <a:pt x="48" y="108"/>
                  <a:pt x="57" y="94"/>
                  <a:pt x="68" y="81"/>
                </a:cubicBezTo>
                <a:cubicBezTo>
                  <a:pt x="79" y="68"/>
                  <a:pt x="91" y="57"/>
                  <a:pt x="103" y="47"/>
                </a:cubicBezTo>
                <a:cubicBezTo>
                  <a:pt x="116" y="37"/>
                  <a:pt x="129" y="28"/>
                  <a:pt x="143" y="21"/>
                </a:cubicBezTo>
                <a:cubicBezTo>
                  <a:pt x="158" y="14"/>
                  <a:pt x="172" y="9"/>
                  <a:pt x="187" y="5"/>
                </a:cubicBezTo>
                <a:cubicBezTo>
                  <a:pt x="202" y="2"/>
                  <a:pt x="217" y="0"/>
                  <a:pt x="232" y="0"/>
                </a:cubicBezTo>
                <a:lnTo>
                  <a:pt x="8474" y="0"/>
                </a:lnTo>
                <a:cubicBezTo>
                  <a:pt x="8492" y="0"/>
                  <a:pt x="8510" y="2"/>
                  <a:pt x="8528" y="5"/>
                </a:cubicBezTo>
                <a:cubicBezTo>
                  <a:pt x="8546" y="9"/>
                  <a:pt x="8564" y="14"/>
                  <a:pt x="8581" y="21"/>
                </a:cubicBezTo>
                <a:cubicBezTo>
                  <a:pt x="8597" y="28"/>
                  <a:pt x="8613" y="37"/>
                  <a:pt x="8629" y="47"/>
                </a:cubicBezTo>
                <a:cubicBezTo>
                  <a:pt x="8644" y="57"/>
                  <a:pt x="8658" y="68"/>
                  <a:pt x="8671" y="81"/>
                </a:cubicBezTo>
                <a:cubicBezTo>
                  <a:pt x="8684" y="94"/>
                  <a:pt x="8695" y="108"/>
                  <a:pt x="8706" y="124"/>
                </a:cubicBezTo>
                <a:cubicBezTo>
                  <a:pt x="8716" y="139"/>
                  <a:pt x="8724" y="155"/>
                  <a:pt x="8731" y="172"/>
                </a:cubicBezTo>
                <a:cubicBezTo>
                  <a:pt x="8738" y="189"/>
                  <a:pt x="8744" y="206"/>
                  <a:pt x="8747" y="224"/>
                </a:cubicBezTo>
                <a:cubicBezTo>
                  <a:pt x="8751" y="242"/>
                  <a:pt x="8752" y="260"/>
                  <a:pt x="8752" y="278"/>
                </a:cubicBezTo>
                <a:lnTo>
                  <a:pt x="8752" y="6245"/>
                </a:lnTo>
                <a:cubicBezTo>
                  <a:pt x="8752" y="6263"/>
                  <a:pt x="8751" y="6281"/>
                  <a:pt x="8747" y="6299"/>
                </a:cubicBezTo>
                <a:cubicBezTo>
                  <a:pt x="8744" y="6317"/>
                  <a:pt x="8738" y="6335"/>
                  <a:pt x="8731" y="6352"/>
                </a:cubicBezTo>
                <a:cubicBezTo>
                  <a:pt x="8724" y="6369"/>
                  <a:pt x="8716" y="6385"/>
                  <a:pt x="8706" y="6400"/>
                </a:cubicBezTo>
                <a:cubicBezTo>
                  <a:pt x="8695" y="6415"/>
                  <a:pt x="8684" y="6429"/>
                  <a:pt x="8671" y="6442"/>
                </a:cubicBezTo>
                <a:cubicBezTo>
                  <a:pt x="8658" y="6455"/>
                  <a:pt x="8644" y="6467"/>
                  <a:pt x="8629" y="6477"/>
                </a:cubicBezTo>
                <a:cubicBezTo>
                  <a:pt x="8613" y="6487"/>
                  <a:pt x="8597" y="6495"/>
                  <a:pt x="8581" y="6502"/>
                </a:cubicBezTo>
                <a:cubicBezTo>
                  <a:pt x="8564" y="6509"/>
                  <a:pt x="8546" y="6515"/>
                  <a:pt x="8528" y="6518"/>
                </a:cubicBezTo>
                <a:cubicBezTo>
                  <a:pt x="8510" y="6522"/>
                  <a:pt x="8492" y="6524"/>
                  <a:pt x="8474" y="6524"/>
                </a:cubicBezTo>
                <a:lnTo>
                  <a:pt x="232" y="6524"/>
                </a:lnTo>
                <a:cubicBezTo>
                  <a:pt x="217" y="6524"/>
                  <a:pt x="202" y="6522"/>
                  <a:pt x="187" y="6518"/>
                </a:cubicBezTo>
                <a:cubicBezTo>
                  <a:pt x="172" y="6515"/>
                  <a:pt x="158" y="6509"/>
                  <a:pt x="143" y="6502"/>
                </a:cubicBezTo>
                <a:cubicBezTo>
                  <a:pt x="129" y="6495"/>
                  <a:pt x="116" y="6487"/>
                  <a:pt x="103" y="6477"/>
                </a:cubicBezTo>
                <a:cubicBezTo>
                  <a:pt x="91" y="6467"/>
                  <a:pt x="79" y="6455"/>
                  <a:pt x="68" y="6442"/>
                </a:cubicBezTo>
                <a:cubicBezTo>
                  <a:pt x="57" y="6429"/>
                  <a:pt x="48" y="6415"/>
                  <a:pt x="39" y="6400"/>
                </a:cubicBezTo>
                <a:cubicBezTo>
                  <a:pt x="31" y="6385"/>
                  <a:pt x="24" y="6369"/>
                  <a:pt x="18" y="6352"/>
                </a:cubicBezTo>
                <a:cubicBezTo>
                  <a:pt x="12" y="6335"/>
                  <a:pt x="8" y="6317"/>
                  <a:pt x="5" y="6299"/>
                </a:cubicBezTo>
                <a:cubicBezTo>
                  <a:pt x="2" y="6281"/>
                  <a:pt x="0" y="6263"/>
                  <a:pt x="0" y="6245"/>
                </a:cubicBezTo>
                <a:close/>
              </a:path>
            </a:pathLst>
          </a:custGeom>
          <a:solidFill>
            <a:srgbClr val="1e40af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90" name=""/>
          <p:cNvSpPr/>
          <p:nvPr/>
        </p:nvSpPr>
        <p:spPr>
          <a:xfrm>
            <a:off x="401040" y="1069560"/>
            <a:ext cx="100440" cy="2348640"/>
          </a:xfrm>
          <a:custGeom>
            <a:avLst/>
            <a:gdLst/>
            <a:ahLst/>
            <a:rect l="0" t="0" r="r" b="b"/>
            <a:pathLst>
              <a:path w="279" h="6524">
                <a:moveTo>
                  <a:pt x="0" y="0"/>
                </a:moveTo>
                <a:lnTo>
                  <a:pt x="279" y="0"/>
                </a:lnTo>
                <a:lnTo>
                  <a:pt x="279" y="6524"/>
                </a:lnTo>
                <a:lnTo>
                  <a:pt x="0" y="6524"/>
                </a:lnTo>
                <a:lnTo>
                  <a:pt x="0" y="0"/>
                </a:ln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1" name=""/>
          <p:cNvSpPr/>
          <p:nvPr/>
        </p:nvSpPr>
        <p:spPr>
          <a:xfrm>
            <a:off x="635040" y="2941200"/>
            <a:ext cx="2732760" cy="9000"/>
          </a:xfrm>
          <a:custGeom>
            <a:avLst/>
            <a:gdLst/>
            <a:ahLst/>
            <a:rect l="0" t="0" r="r" b="b"/>
            <a:pathLst>
              <a:path w="7591" h="25">
                <a:moveTo>
                  <a:pt x="0" y="0"/>
                </a:moveTo>
                <a:lnTo>
                  <a:pt x="7591" y="0"/>
                </a:lnTo>
                <a:lnTo>
                  <a:pt x="7591" y="25"/>
                </a:lnTo>
                <a:lnTo>
                  <a:pt x="0" y="25"/>
                </a:lnTo>
                <a:lnTo>
                  <a:pt x="0" y="0"/>
                </a:ln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92" name=""/>
          <p:cNvSpPr/>
          <p:nvPr/>
        </p:nvSpPr>
        <p:spPr>
          <a:xfrm>
            <a:off x="635040" y="1270080"/>
            <a:ext cx="468360" cy="468360"/>
          </a:xfrm>
          <a:custGeom>
            <a:avLst/>
            <a:gdLst/>
            <a:ahLst/>
            <a:rect l="0" t="0" r="r" b="b"/>
            <a:pathLst>
              <a:path w="1301" h="1301">
                <a:moveTo>
                  <a:pt x="1301" y="650"/>
                </a:moveTo>
                <a:cubicBezTo>
                  <a:pt x="1301" y="671"/>
                  <a:pt x="1300" y="692"/>
                  <a:pt x="1297" y="714"/>
                </a:cubicBezTo>
                <a:cubicBezTo>
                  <a:pt x="1295" y="735"/>
                  <a:pt x="1292" y="756"/>
                  <a:pt x="1288" y="777"/>
                </a:cubicBezTo>
                <a:cubicBezTo>
                  <a:pt x="1284" y="798"/>
                  <a:pt x="1279" y="818"/>
                  <a:pt x="1273" y="839"/>
                </a:cubicBezTo>
                <a:cubicBezTo>
                  <a:pt x="1266" y="859"/>
                  <a:pt x="1259" y="879"/>
                  <a:pt x="1251" y="899"/>
                </a:cubicBezTo>
                <a:cubicBezTo>
                  <a:pt x="1243" y="918"/>
                  <a:pt x="1234" y="937"/>
                  <a:pt x="1224" y="956"/>
                </a:cubicBezTo>
                <a:cubicBezTo>
                  <a:pt x="1214" y="975"/>
                  <a:pt x="1203" y="993"/>
                  <a:pt x="1191" y="1011"/>
                </a:cubicBezTo>
                <a:cubicBezTo>
                  <a:pt x="1179" y="1030"/>
                  <a:pt x="1167" y="1047"/>
                  <a:pt x="1153" y="1063"/>
                </a:cubicBezTo>
                <a:cubicBezTo>
                  <a:pt x="1140" y="1080"/>
                  <a:pt x="1125" y="1095"/>
                  <a:pt x="1110" y="1110"/>
                </a:cubicBezTo>
                <a:cubicBezTo>
                  <a:pt x="1095" y="1125"/>
                  <a:pt x="1079" y="1140"/>
                  <a:pt x="1063" y="1153"/>
                </a:cubicBezTo>
                <a:cubicBezTo>
                  <a:pt x="1047" y="1167"/>
                  <a:pt x="1029" y="1179"/>
                  <a:pt x="1012" y="1191"/>
                </a:cubicBezTo>
                <a:cubicBezTo>
                  <a:pt x="994" y="1203"/>
                  <a:pt x="976" y="1214"/>
                  <a:pt x="957" y="1224"/>
                </a:cubicBezTo>
                <a:cubicBezTo>
                  <a:pt x="938" y="1234"/>
                  <a:pt x="919" y="1243"/>
                  <a:pt x="899" y="1251"/>
                </a:cubicBezTo>
                <a:cubicBezTo>
                  <a:pt x="880" y="1259"/>
                  <a:pt x="860" y="1267"/>
                  <a:pt x="839" y="1273"/>
                </a:cubicBezTo>
                <a:cubicBezTo>
                  <a:pt x="819" y="1279"/>
                  <a:pt x="798" y="1284"/>
                  <a:pt x="777" y="1288"/>
                </a:cubicBezTo>
                <a:cubicBezTo>
                  <a:pt x="757" y="1292"/>
                  <a:pt x="736" y="1296"/>
                  <a:pt x="714" y="1298"/>
                </a:cubicBezTo>
                <a:cubicBezTo>
                  <a:pt x="693" y="1300"/>
                  <a:pt x="672" y="1301"/>
                  <a:pt x="651" y="1301"/>
                </a:cubicBezTo>
                <a:cubicBezTo>
                  <a:pt x="629" y="1301"/>
                  <a:pt x="608" y="1300"/>
                  <a:pt x="587" y="1298"/>
                </a:cubicBezTo>
                <a:cubicBezTo>
                  <a:pt x="566" y="1296"/>
                  <a:pt x="545" y="1292"/>
                  <a:pt x="524" y="1288"/>
                </a:cubicBezTo>
                <a:cubicBezTo>
                  <a:pt x="503" y="1284"/>
                  <a:pt x="482" y="1279"/>
                  <a:pt x="462" y="1273"/>
                </a:cubicBezTo>
                <a:cubicBezTo>
                  <a:pt x="442" y="1267"/>
                  <a:pt x="422" y="1259"/>
                  <a:pt x="402" y="1251"/>
                </a:cubicBezTo>
                <a:cubicBezTo>
                  <a:pt x="382" y="1243"/>
                  <a:pt x="363" y="1234"/>
                  <a:pt x="344" y="1224"/>
                </a:cubicBezTo>
                <a:cubicBezTo>
                  <a:pt x="325" y="1214"/>
                  <a:pt x="307" y="1203"/>
                  <a:pt x="290" y="1191"/>
                </a:cubicBezTo>
                <a:cubicBezTo>
                  <a:pt x="272" y="1179"/>
                  <a:pt x="255" y="1167"/>
                  <a:pt x="238" y="1153"/>
                </a:cubicBezTo>
                <a:cubicBezTo>
                  <a:pt x="222" y="1140"/>
                  <a:pt x="206" y="1125"/>
                  <a:pt x="191" y="1110"/>
                </a:cubicBezTo>
                <a:cubicBezTo>
                  <a:pt x="175" y="1095"/>
                  <a:pt x="161" y="1080"/>
                  <a:pt x="147" y="1063"/>
                </a:cubicBezTo>
                <a:cubicBezTo>
                  <a:pt x="134" y="1047"/>
                  <a:pt x="121" y="1030"/>
                  <a:pt x="109" y="1011"/>
                </a:cubicBezTo>
                <a:cubicBezTo>
                  <a:pt x="97" y="993"/>
                  <a:pt x="86" y="975"/>
                  <a:pt x="76" y="956"/>
                </a:cubicBezTo>
                <a:cubicBezTo>
                  <a:pt x="66" y="937"/>
                  <a:pt x="57" y="918"/>
                  <a:pt x="49" y="899"/>
                </a:cubicBezTo>
                <a:cubicBezTo>
                  <a:pt x="41" y="879"/>
                  <a:pt x="34" y="859"/>
                  <a:pt x="28" y="839"/>
                </a:cubicBezTo>
                <a:cubicBezTo>
                  <a:pt x="22" y="818"/>
                  <a:pt x="16" y="798"/>
                  <a:pt x="12" y="777"/>
                </a:cubicBezTo>
                <a:cubicBezTo>
                  <a:pt x="8" y="756"/>
                  <a:pt x="5" y="735"/>
                  <a:pt x="3" y="714"/>
                </a:cubicBezTo>
                <a:cubicBezTo>
                  <a:pt x="1" y="692"/>
                  <a:pt x="0" y="671"/>
                  <a:pt x="0" y="650"/>
                </a:cubicBezTo>
                <a:cubicBezTo>
                  <a:pt x="0" y="629"/>
                  <a:pt x="1" y="607"/>
                  <a:pt x="3" y="586"/>
                </a:cubicBezTo>
                <a:cubicBezTo>
                  <a:pt x="5" y="565"/>
                  <a:pt x="8" y="544"/>
                  <a:pt x="12" y="523"/>
                </a:cubicBezTo>
                <a:cubicBezTo>
                  <a:pt x="16" y="502"/>
                  <a:pt x="22" y="482"/>
                  <a:pt x="28" y="461"/>
                </a:cubicBezTo>
                <a:cubicBezTo>
                  <a:pt x="34" y="441"/>
                  <a:pt x="41" y="421"/>
                  <a:pt x="49" y="401"/>
                </a:cubicBezTo>
                <a:cubicBezTo>
                  <a:pt x="57" y="381"/>
                  <a:pt x="66" y="362"/>
                  <a:pt x="76" y="343"/>
                </a:cubicBezTo>
                <a:cubicBezTo>
                  <a:pt x="86" y="325"/>
                  <a:pt x="97" y="306"/>
                  <a:pt x="109" y="289"/>
                </a:cubicBezTo>
                <a:cubicBezTo>
                  <a:pt x="121" y="271"/>
                  <a:pt x="134" y="254"/>
                  <a:pt x="147" y="238"/>
                </a:cubicBezTo>
                <a:cubicBezTo>
                  <a:pt x="161" y="221"/>
                  <a:pt x="175" y="205"/>
                  <a:pt x="191" y="190"/>
                </a:cubicBezTo>
                <a:cubicBezTo>
                  <a:pt x="206" y="175"/>
                  <a:pt x="222" y="161"/>
                  <a:pt x="238" y="147"/>
                </a:cubicBezTo>
                <a:cubicBezTo>
                  <a:pt x="255" y="134"/>
                  <a:pt x="272" y="121"/>
                  <a:pt x="290" y="109"/>
                </a:cubicBezTo>
                <a:cubicBezTo>
                  <a:pt x="307" y="98"/>
                  <a:pt x="325" y="87"/>
                  <a:pt x="344" y="77"/>
                </a:cubicBezTo>
                <a:cubicBezTo>
                  <a:pt x="363" y="67"/>
                  <a:pt x="382" y="58"/>
                  <a:pt x="402" y="49"/>
                </a:cubicBezTo>
                <a:cubicBezTo>
                  <a:pt x="422" y="41"/>
                  <a:pt x="442" y="34"/>
                  <a:pt x="462" y="28"/>
                </a:cubicBezTo>
                <a:cubicBezTo>
                  <a:pt x="482" y="22"/>
                  <a:pt x="503" y="17"/>
                  <a:pt x="524" y="12"/>
                </a:cubicBezTo>
                <a:cubicBezTo>
                  <a:pt x="545" y="8"/>
                  <a:pt x="566" y="5"/>
                  <a:pt x="587" y="3"/>
                </a:cubicBezTo>
                <a:cubicBezTo>
                  <a:pt x="608" y="1"/>
                  <a:pt x="629" y="0"/>
                  <a:pt x="651" y="0"/>
                </a:cubicBezTo>
                <a:cubicBezTo>
                  <a:pt x="672" y="0"/>
                  <a:pt x="693" y="1"/>
                  <a:pt x="714" y="3"/>
                </a:cubicBezTo>
                <a:cubicBezTo>
                  <a:pt x="736" y="5"/>
                  <a:pt x="757" y="8"/>
                  <a:pt x="777" y="12"/>
                </a:cubicBezTo>
                <a:cubicBezTo>
                  <a:pt x="798" y="17"/>
                  <a:pt x="819" y="22"/>
                  <a:pt x="839" y="28"/>
                </a:cubicBezTo>
                <a:cubicBezTo>
                  <a:pt x="860" y="34"/>
                  <a:pt x="880" y="41"/>
                  <a:pt x="899" y="49"/>
                </a:cubicBezTo>
                <a:cubicBezTo>
                  <a:pt x="919" y="58"/>
                  <a:pt x="938" y="67"/>
                  <a:pt x="957" y="77"/>
                </a:cubicBezTo>
                <a:cubicBezTo>
                  <a:pt x="976" y="87"/>
                  <a:pt x="994" y="98"/>
                  <a:pt x="1012" y="109"/>
                </a:cubicBezTo>
                <a:cubicBezTo>
                  <a:pt x="1029" y="121"/>
                  <a:pt x="1047" y="134"/>
                  <a:pt x="1063" y="147"/>
                </a:cubicBezTo>
                <a:cubicBezTo>
                  <a:pt x="1079" y="161"/>
                  <a:pt x="1095" y="175"/>
                  <a:pt x="1110" y="190"/>
                </a:cubicBezTo>
                <a:cubicBezTo>
                  <a:pt x="1125" y="205"/>
                  <a:pt x="1140" y="221"/>
                  <a:pt x="1153" y="238"/>
                </a:cubicBezTo>
                <a:cubicBezTo>
                  <a:pt x="1167" y="254"/>
                  <a:pt x="1179" y="271"/>
                  <a:pt x="1191" y="289"/>
                </a:cubicBezTo>
                <a:cubicBezTo>
                  <a:pt x="1203" y="306"/>
                  <a:pt x="1214" y="325"/>
                  <a:pt x="1224" y="343"/>
                </a:cubicBezTo>
                <a:cubicBezTo>
                  <a:pt x="1234" y="362"/>
                  <a:pt x="1243" y="381"/>
                  <a:pt x="1251" y="401"/>
                </a:cubicBezTo>
                <a:cubicBezTo>
                  <a:pt x="1259" y="421"/>
                  <a:pt x="1266" y="441"/>
                  <a:pt x="1273" y="461"/>
                </a:cubicBezTo>
                <a:cubicBezTo>
                  <a:pt x="1279" y="482"/>
                  <a:pt x="1284" y="502"/>
                  <a:pt x="1288" y="523"/>
                </a:cubicBezTo>
                <a:cubicBezTo>
                  <a:pt x="1292" y="544"/>
                  <a:pt x="1295" y="565"/>
                  <a:pt x="1297" y="586"/>
                </a:cubicBezTo>
                <a:cubicBezTo>
                  <a:pt x="1300" y="607"/>
                  <a:pt x="1301" y="629"/>
                  <a:pt x="1301" y="650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493" name="" descr=""/>
          <p:cNvPicPr/>
          <p:nvPr/>
        </p:nvPicPr>
        <p:blipFill>
          <a:blip r:embed="rId4"/>
          <a:stretch/>
        </p:blipFill>
        <p:spPr>
          <a:xfrm>
            <a:off x="768960" y="140400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94" name=""/>
          <p:cNvSpPr txBox="1"/>
          <p:nvPr/>
        </p:nvSpPr>
        <p:spPr>
          <a:xfrm>
            <a:off x="267480" y="245160"/>
            <a:ext cx="510480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37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盈利模式设计</a:t>
            </a:r>
            <a:r>
              <a:rPr b="0" lang="zh-CN" sz="237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：多元化可持续商业模式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95" name="" descr=""/>
          <p:cNvPicPr/>
          <p:nvPr/>
        </p:nvPicPr>
        <p:blipFill>
          <a:blip r:embed="rId5"/>
          <a:stretch/>
        </p:blipFill>
        <p:spPr>
          <a:xfrm>
            <a:off x="702000" y="19054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96" name=""/>
          <p:cNvSpPr txBox="1"/>
          <p:nvPr/>
        </p:nvSpPr>
        <p:spPr>
          <a:xfrm>
            <a:off x="1236960" y="1378080"/>
            <a:ext cx="80532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订阅服务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7" name=""/>
          <p:cNvSpPr txBox="1"/>
          <p:nvPr/>
        </p:nvSpPr>
        <p:spPr>
          <a:xfrm>
            <a:off x="902520" y="1885320"/>
            <a:ext cx="13417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分层订阅计划（基础版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8" name=""/>
          <p:cNvSpPr txBox="1"/>
          <p:nvPr/>
        </p:nvSpPr>
        <p:spPr>
          <a:xfrm>
            <a:off x="2239560" y="189000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/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9" name=""/>
          <p:cNvSpPr txBox="1"/>
          <p:nvPr/>
        </p:nvSpPr>
        <p:spPr>
          <a:xfrm>
            <a:off x="2284560" y="1885320"/>
            <a:ext cx="403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专业版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0" name=""/>
          <p:cNvSpPr txBox="1"/>
          <p:nvPr/>
        </p:nvSpPr>
        <p:spPr>
          <a:xfrm>
            <a:off x="2685600" y="189000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/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01" name="" descr=""/>
          <p:cNvPicPr/>
          <p:nvPr/>
        </p:nvPicPr>
        <p:blipFill>
          <a:blip r:embed="rId6"/>
          <a:stretch/>
        </p:blipFill>
        <p:spPr>
          <a:xfrm>
            <a:off x="702000" y="21726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02" name=""/>
          <p:cNvSpPr txBox="1"/>
          <p:nvPr/>
        </p:nvSpPr>
        <p:spPr>
          <a:xfrm>
            <a:off x="2730960" y="188532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企业版）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3" name=""/>
          <p:cNvSpPr txBox="1"/>
          <p:nvPr/>
        </p:nvSpPr>
        <p:spPr>
          <a:xfrm>
            <a:off x="902520" y="2152440"/>
            <a:ext cx="13417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按知识图谱实体数量、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4" name=""/>
          <p:cNvSpPr txBox="1"/>
          <p:nvPr/>
        </p:nvSpPr>
        <p:spPr>
          <a:xfrm>
            <a:off x="2239560" y="2157120"/>
            <a:ext cx="212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API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5" name=""/>
          <p:cNvSpPr txBox="1"/>
          <p:nvPr/>
        </p:nvSpPr>
        <p:spPr>
          <a:xfrm>
            <a:off x="2451240" y="2152440"/>
            <a:ext cx="8053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调用次数等计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06" name="" descr=""/>
          <p:cNvPicPr/>
          <p:nvPr/>
        </p:nvPicPr>
        <p:blipFill>
          <a:blip r:embed="rId7"/>
          <a:stretch/>
        </p:blipFill>
        <p:spPr>
          <a:xfrm>
            <a:off x="702000" y="26406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07" name=""/>
          <p:cNvSpPr txBox="1"/>
          <p:nvPr/>
        </p:nvSpPr>
        <p:spPr>
          <a:xfrm>
            <a:off x="902520" y="2353320"/>
            <a:ext cx="135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费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8" name=""/>
          <p:cNvSpPr txBox="1"/>
          <p:nvPr/>
        </p:nvSpPr>
        <p:spPr>
          <a:xfrm>
            <a:off x="902520" y="262044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提供年度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9" name=""/>
          <p:cNvSpPr txBox="1"/>
          <p:nvPr/>
        </p:nvSpPr>
        <p:spPr>
          <a:xfrm>
            <a:off x="1437480" y="262512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/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0" name=""/>
          <p:cNvSpPr txBox="1"/>
          <p:nvPr/>
        </p:nvSpPr>
        <p:spPr>
          <a:xfrm>
            <a:off x="1482480" y="2620440"/>
            <a:ext cx="13417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月度灵活付费周期选择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1" name=""/>
          <p:cNvSpPr txBox="1"/>
          <p:nvPr/>
        </p:nvSpPr>
        <p:spPr>
          <a:xfrm>
            <a:off x="635040" y="3062880"/>
            <a:ext cx="470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目标客户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2" name=""/>
          <p:cNvSpPr/>
          <p:nvPr/>
        </p:nvSpPr>
        <p:spPr>
          <a:xfrm>
            <a:off x="3785400" y="1069560"/>
            <a:ext cx="3142440" cy="2348640"/>
          </a:xfrm>
          <a:custGeom>
            <a:avLst/>
            <a:gdLst/>
            <a:ahLst/>
            <a:rect l="0" t="0" r="r" b="b"/>
            <a:pathLst>
              <a:path w="8729" h="6524">
                <a:moveTo>
                  <a:pt x="0" y="6245"/>
                </a:moveTo>
                <a:lnTo>
                  <a:pt x="0" y="278"/>
                </a:lnTo>
                <a:cubicBezTo>
                  <a:pt x="0" y="260"/>
                  <a:pt x="1" y="242"/>
                  <a:pt x="4" y="224"/>
                </a:cubicBezTo>
                <a:cubicBezTo>
                  <a:pt x="7" y="206"/>
                  <a:pt x="12" y="189"/>
                  <a:pt x="18" y="172"/>
                </a:cubicBezTo>
                <a:cubicBezTo>
                  <a:pt x="24" y="155"/>
                  <a:pt x="31" y="139"/>
                  <a:pt x="39" y="124"/>
                </a:cubicBezTo>
                <a:cubicBezTo>
                  <a:pt x="48" y="108"/>
                  <a:pt x="57" y="94"/>
                  <a:pt x="68" y="81"/>
                </a:cubicBezTo>
                <a:cubicBezTo>
                  <a:pt x="79" y="68"/>
                  <a:pt x="91" y="57"/>
                  <a:pt x="103" y="47"/>
                </a:cubicBezTo>
                <a:cubicBezTo>
                  <a:pt x="116" y="37"/>
                  <a:pt x="129" y="28"/>
                  <a:pt x="143" y="21"/>
                </a:cubicBezTo>
                <a:cubicBezTo>
                  <a:pt x="157" y="14"/>
                  <a:pt x="172" y="9"/>
                  <a:pt x="187" y="5"/>
                </a:cubicBezTo>
                <a:cubicBezTo>
                  <a:pt x="202" y="2"/>
                  <a:pt x="217" y="0"/>
                  <a:pt x="232" y="0"/>
                </a:cubicBezTo>
                <a:lnTo>
                  <a:pt x="8451" y="0"/>
                </a:lnTo>
                <a:cubicBezTo>
                  <a:pt x="8469" y="0"/>
                  <a:pt x="8487" y="2"/>
                  <a:pt x="8505" y="5"/>
                </a:cubicBezTo>
                <a:cubicBezTo>
                  <a:pt x="8523" y="9"/>
                  <a:pt x="8540" y="14"/>
                  <a:pt x="8557" y="21"/>
                </a:cubicBezTo>
                <a:cubicBezTo>
                  <a:pt x="8574" y="28"/>
                  <a:pt x="8590" y="37"/>
                  <a:pt x="8605" y="47"/>
                </a:cubicBezTo>
                <a:cubicBezTo>
                  <a:pt x="8621" y="57"/>
                  <a:pt x="8635" y="68"/>
                  <a:pt x="8648" y="81"/>
                </a:cubicBezTo>
                <a:cubicBezTo>
                  <a:pt x="8660" y="94"/>
                  <a:pt x="8672" y="108"/>
                  <a:pt x="8682" y="124"/>
                </a:cubicBezTo>
                <a:cubicBezTo>
                  <a:pt x="8692" y="139"/>
                  <a:pt x="8701" y="155"/>
                  <a:pt x="8708" y="172"/>
                </a:cubicBezTo>
                <a:cubicBezTo>
                  <a:pt x="8715" y="189"/>
                  <a:pt x="8720" y="206"/>
                  <a:pt x="8724" y="224"/>
                </a:cubicBezTo>
                <a:cubicBezTo>
                  <a:pt x="8727" y="242"/>
                  <a:pt x="8729" y="260"/>
                  <a:pt x="8729" y="278"/>
                </a:cubicBezTo>
                <a:lnTo>
                  <a:pt x="8729" y="6245"/>
                </a:lnTo>
                <a:cubicBezTo>
                  <a:pt x="8729" y="6263"/>
                  <a:pt x="8727" y="6281"/>
                  <a:pt x="8724" y="6299"/>
                </a:cubicBezTo>
                <a:cubicBezTo>
                  <a:pt x="8720" y="6317"/>
                  <a:pt x="8715" y="6335"/>
                  <a:pt x="8708" y="6352"/>
                </a:cubicBezTo>
                <a:cubicBezTo>
                  <a:pt x="8701" y="6369"/>
                  <a:pt x="8692" y="6385"/>
                  <a:pt x="8682" y="6400"/>
                </a:cubicBezTo>
                <a:cubicBezTo>
                  <a:pt x="8672" y="6415"/>
                  <a:pt x="8660" y="6429"/>
                  <a:pt x="8648" y="6442"/>
                </a:cubicBezTo>
                <a:cubicBezTo>
                  <a:pt x="8635" y="6455"/>
                  <a:pt x="8621" y="6467"/>
                  <a:pt x="8605" y="6477"/>
                </a:cubicBezTo>
                <a:cubicBezTo>
                  <a:pt x="8590" y="6487"/>
                  <a:pt x="8574" y="6495"/>
                  <a:pt x="8557" y="6502"/>
                </a:cubicBezTo>
                <a:cubicBezTo>
                  <a:pt x="8540" y="6509"/>
                  <a:pt x="8523" y="6515"/>
                  <a:pt x="8505" y="6518"/>
                </a:cubicBezTo>
                <a:cubicBezTo>
                  <a:pt x="8487" y="6522"/>
                  <a:pt x="8469" y="6524"/>
                  <a:pt x="8451" y="6524"/>
                </a:cubicBezTo>
                <a:lnTo>
                  <a:pt x="232" y="6524"/>
                </a:lnTo>
                <a:cubicBezTo>
                  <a:pt x="217" y="6524"/>
                  <a:pt x="202" y="6522"/>
                  <a:pt x="187" y="6518"/>
                </a:cubicBezTo>
                <a:cubicBezTo>
                  <a:pt x="172" y="6515"/>
                  <a:pt x="157" y="6509"/>
                  <a:pt x="143" y="6502"/>
                </a:cubicBezTo>
                <a:cubicBezTo>
                  <a:pt x="129" y="6495"/>
                  <a:pt x="116" y="6487"/>
                  <a:pt x="103" y="6477"/>
                </a:cubicBezTo>
                <a:cubicBezTo>
                  <a:pt x="91" y="6467"/>
                  <a:pt x="79" y="6455"/>
                  <a:pt x="68" y="6442"/>
                </a:cubicBezTo>
                <a:cubicBezTo>
                  <a:pt x="57" y="6429"/>
                  <a:pt x="48" y="6415"/>
                  <a:pt x="39" y="6400"/>
                </a:cubicBezTo>
                <a:cubicBezTo>
                  <a:pt x="31" y="6385"/>
                  <a:pt x="24" y="6369"/>
                  <a:pt x="18" y="6352"/>
                </a:cubicBezTo>
                <a:cubicBezTo>
                  <a:pt x="12" y="6335"/>
                  <a:pt x="7" y="6317"/>
                  <a:pt x="4" y="6299"/>
                </a:cubicBezTo>
                <a:cubicBezTo>
                  <a:pt x="1" y="6281"/>
                  <a:pt x="0" y="6263"/>
                  <a:pt x="0" y="6245"/>
                </a:cubicBezTo>
                <a:close/>
              </a:path>
            </a:pathLst>
          </a:custGeom>
          <a:solidFill>
            <a:srgbClr val="1e40af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13" name=""/>
          <p:cNvSpPr/>
          <p:nvPr/>
        </p:nvSpPr>
        <p:spPr>
          <a:xfrm>
            <a:off x="3768840" y="1069560"/>
            <a:ext cx="100440" cy="2348640"/>
          </a:xfrm>
          <a:custGeom>
            <a:avLst/>
            <a:gdLst/>
            <a:ahLst/>
            <a:rect l="0" t="0" r="r" b="b"/>
            <a:pathLst>
              <a:path w="279" h="6524">
                <a:moveTo>
                  <a:pt x="207" y="21"/>
                </a:moveTo>
                <a:cubicBezTo>
                  <a:pt x="184" y="35"/>
                  <a:pt x="164" y="55"/>
                  <a:pt x="147" y="81"/>
                </a:cubicBezTo>
                <a:cubicBezTo>
                  <a:pt x="129" y="107"/>
                  <a:pt x="116" y="138"/>
                  <a:pt x="107" y="172"/>
                </a:cubicBezTo>
                <a:cubicBezTo>
                  <a:pt x="97" y="206"/>
                  <a:pt x="92" y="241"/>
                  <a:pt x="92" y="278"/>
                </a:cubicBezTo>
                <a:lnTo>
                  <a:pt x="92" y="6245"/>
                </a:lnTo>
                <a:cubicBezTo>
                  <a:pt x="92" y="6282"/>
                  <a:pt x="97" y="6318"/>
                  <a:pt x="107" y="6352"/>
                </a:cubicBezTo>
                <a:cubicBezTo>
                  <a:pt x="116" y="6386"/>
                  <a:pt x="129" y="6416"/>
                  <a:pt x="147" y="6442"/>
                </a:cubicBezTo>
                <a:cubicBezTo>
                  <a:pt x="164" y="6468"/>
                  <a:pt x="184" y="6488"/>
                  <a:pt x="207" y="6502"/>
                </a:cubicBezTo>
                <a:cubicBezTo>
                  <a:pt x="230" y="6517"/>
                  <a:pt x="255" y="6524"/>
                  <a:pt x="279" y="6524"/>
                </a:cubicBezTo>
                <a:cubicBezTo>
                  <a:pt x="242" y="6524"/>
                  <a:pt x="206" y="6517"/>
                  <a:pt x="172" y="6502"/>
                </a:cubicBezTo>
                <a:cubicBezTo>
                  <a:pt x="137" y="6488"/>
                  <a:pt x="107" y="6468"/>
                  <a:pt x="81" y="6442"/>
                </a:cubicBezTo>
                <a:cubicBezTo>
                  <a:pt x="55" y="6416"/>
                  <a:pt x="35" y="6386"/>
                  <a:pt x="21" y="6352"/>
                </a:cubicBezTo>
                <a:cubicBezTo>
                  <a:pt x="7" y="6318"/>
                  <a:pt x="0" y="6282"/>
                  <a:pt x="0" y="6245"/>
                </a:cubicBezTo>
                <a:lnTo>
                  <a:pt x="0" y="278"/>
                </a:lnTo>
                <a:cubicBezTo>
                  <a:pt x="0" y="241"/>
                  <a:pt x="7" y="206"/>
                  <a:pt x="21" y="172"/>
                </a:cubicBezTo>
                <a:cubicBezTo>
                  <a:pt x="35" y="138"/>
                  <a:pt x="55" y="107"/>
                  <a:pt x="81" y="81"/>
                </a:cubicBezTo>
                <a:cubicBezTo>
                  <a:pt x="107" y="55"/>
                  <a:pt x="137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cubicBezTo>
                  <a:pt x="255" y="0"/>
                  <a:pt x="230" y="7"/>
                  <a:pt x="207" y="21"/>
                </a:cubicBez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4" name=""/>
          <p:cNvSpPr/>
          <p:nvPr/>
        </p:nvSpPr>
        <p:spPr>
          <a:xfrm>
            <a:off x="4002840" y="2740680"/>
            <a:ext cx="2724480" cy="9000"/>
          </a:xfrm>
          <a:custGeom>
            <a:avLst/>
            <a:gdLst/>
            <a:ahLst/>
            <a:rect l="0" t="0" r="r" b="b"/>
            <a:pathLst>
              <a:path w="7568" h="25">
                <a:moveTo>
                  <a:pt x="0" y="0"/>
                </a:moveTo>
                <a:lnTo>
                  <a:pt x="7568" y="0"/>
                </a:lnTo>
                <a:lnTo>
                  <a:pt x="7568" y="25"/>
                </a:lnTo>
                <a:lnTo>
                  <a:pt x="0" y="25"/>
                </a:lnTo>
                <a:lnTo>
                  <a:pt x="0" y="0"/>
                </a:ln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15" name=""/>
          <p:cNvSpPr/>
          <p:nvPr/>
        </p:nvSpPr>
        <p:spPr>
          <a:xfrm>
            <a:off x="4002840" y="1270080"/>
            <a:ext cx="468000" cy="468360"/>
          </a:xfrm>
          <a:custGeom>
            <a:avLst/>
            <a:gdLst/>
            <a:ahLst/>
            <a:rect l="0" t="0" r="r" b="b"/>
            <a:pathLst>
              <a:path w="1300" h="1301">
                <a:moveTo>
                  <a:pt x="1300" y="650"/>
                </a:moveTo>
                <a:cubicBezTo>
                  <a:pt x="1300" y="671"/>
                  <a:pt x="1299" y="692"/>
                  <a:pt x="1297" y="714"/>
                </a:cubicBezTo>
                <a:cubicBezTo>
                  <a:pt x="1295" y="735"/>
                  <a:pt x="1292" y="756"/>
                  <a:pt x="1288" y="777"/>
                </a:cubicBezTo>
                <a:cubicBezTo>
                  <a:pt x="1284" y="798"/>
                  <a:pt x="1279" y="818"/>
                  <a:pt x="1272" y="839"/>
                </a:cubicBezTo>
                <a:cubicBezTo>
                  <a:pt x="1266" y="859"/>
                  <a:pt x="1259" y="879"/>
                  <a:pt x="1251" y="899"/>
                </a:cubicBezTo>
                <a:cubicBezTo>
                  <a:pt x="1243" y="918"/>
                  <a:pt x="1234" y="937"/>
                  <a:pt x="1224" y="956"/>
                </a:cubicBezTo>
                <a:cubicBezTo>
                  <a:pt x="1213" y="975"/>
                  <a:pt x="1202" y="993"/>
                  <a:pt x="1190" y="1011"/>
                </a:cubicBezTo>
                <a:cubicBezTo>
                  <a:pt x="1178" y="1030"/>
                  <a:pt x="1165" y="1047"/>
                  <a:pt x="1152" y="1063"/>
                </a:cubicBezTo>
                <a:cubicBezTo>
                  <a:pt x="1138" y="1080"/>
                  <a:pt x="1124" y="1095"/>
                  <a:pt x="1109" y="1110"/>
                </a:cubicBezTo>
                <a:cubicBezTo>
                  <a:pt x="1094" y="1125"/>
                  <a:pt x="1078" y="1140"/>
                  <a:pt x="1062" y="1153"/>
                </a:cubicBezTo>
                <a:cubicBezTo>
                  <a:pt x="1045" y="1167"/>
                  <a:pt x="1028" y="1179"/>
                  <a:pt x="1011" y="1191"/>
                </a:cubicBezTo>
                <a:cubicBezTo>
                  <a:pt x="993" y="1203"/>
                  <a:pt x="975" y="1214"/>
                  <a:pt x="956" y="1224"/>
                </a:cubicBezTo>
                <a:cubicBezTo>
                  <a:pt x="937" y="1234"/>
                  <a:pt x="918" y="1243"/>
                  <a:pt x="898" y="1251"/>
                </a:cubicBezTo>
                <a:cubicBezTo>
                  <a:pt x="879" y="1259"/>
                  <a:pt x="859" y="1267"/>
                  <a:pt x="838" y="1273"/>
                </a:cubicBezTo>
                <a:cubicBezTo>
                  <a:pt x="818" y="1279"/>
                  <a:pt x="797" y="1284"/>
                  <a:pt x="776" y="1288"/>
                </a:cubicBezTo>
                <a:cubicBezTo>
                  <a:pt x="755" y="1292"/>
                  <a:pt x="734" y="1296"/>
                  <a:pt x="713" y="1298"/>
                </a:cubicBezTo>
                <a:cubicBezTo>
                  <a:pt x="692" y="1300"/>
                  <a:pt x="671" y="1301"/>
                  <a:pt x="650" y="1301"/>
                </a:cubicBezTo>
                <a:cubicBezTo>
                  <a:pt x="628" y="1301"/>
                  <a:pt x="607" y="1300"/>
                  <a:pt x="586" y="1298"/>
                </a:cubicBezTo>
                <a:cubicBezTo>
                  <a:pt x="565" y="1296"/>
                  <a:pt x="544" y="1292"/>
                  <a:pt x="523" y="1288"/>
                </a:cubicBezTo>
                <a:cubicBezTo>
                  <a:pt x="502" y="1284"/>
                  <a:pt x="481" y="1279"/>
                  <a:pt x="461" y="1273"/>
                </a:cubicBezTo>
                <a:cubicBezTo>
                  <a:pt x="440" y="1267"/>
                  <a:pt x="420" y="1259"/>
                  <a:pt x="401" y="1251"/>
                </a:cubicBezTo>
                <a:cubicBezTo>
                  <a:pt x="381" y="1243"/>
                  <a:pt x="362" y="1234"/>
                  <a:pt x="343" y="1224"/>
                </a:cubicBezTo>
                <a:cubicBezTo>
                  <a:pt x="324" y="1214"/>
                  <a:pt x="306" y="1203"/>
                  <a:pt x="288" y="1191"/>
                </a:cubicBezTo>
                <a:cubicBezTo>
                  <a:pt x="271" y="1179"/>
                  <a:pt x="254" y="1167"/>
                  <a:pt x="237" y="1153"/>
                </a:cubicBezTo>
                <a:cubicBezTo>
                  <a:pt x="221" y="1140"/>
                  <a:pt x="205" y="1125"/>
                  <a:pt x="190" y="1110"/>
                </a:cubicBezTo>
                <a:cubicBezTo>
                  <a:pt x="175" y="1095"/>
                  <a:pt x="161" y="1080"/>
                  <a:pt x="147" y="1063"/>
                </a:cubicBezTo>
                <a:cubicBezTo>
                  <a:pt x="134" y="1047"/>
                  <a:pt x="121" y="1030"/>
                  <a:pt x="109" y="1011"/>
                </a:cubicBezTo>
                <a:cubicBezTo>
                  <a:pt x="97" y="993"/>
                  <a:pt x="86" y="975"/>
                  <a:pt x="76" y="956"/>
                </a:cubicBezTo>
                <a:cubicBezTo>
                  <a:pt x="66" y="937"/>
                  <a:pt x="57" y="918"/>
                  <a:pt x="49" y="899"/>
                </a:cubicBezTo>
                <a:cubicBezTo>
                  <a:pt x="41" y="879"/>
                  <a:pt x="34" y="859"/>
                  <a:pt x="28" y="839"/>
                </a:cubicBezTo>
                <a:cubicBezTo>
                  <a:pt x="21" y="818"/>
                  <a:pt x="16" y="798"/>
                  <a:pt x="12" y="777"/>
                </a:cubicBezTo>
                <a:cubicBezTo>
                  <a:pt x="8" y="756"/>
                  <a:pt x="5" y="735"/>
                  <a:pt x="3" y="714"/>
                </a:cubicBezTo>
                <a:cubicBezTo>
                  <a:pt x="1" y="692"/>
                  <a:pt x="0" y="671"/>
                  <a:pt x="0" y="650"/>
                </a:cubicBezTo>
                <a:cubicBezTo>
                  <a:pt x="0" y="629"/>
                  <a:pt x="1" y="607"/>
                  <a:pt x="3" y="586"/>
                </a:cubicBezTo>
                <a:cubicBezTo>
                  <a:pt x="5" y="565"/>
                  <a:pt x="8" y="544"/>
                  <a:pt x="12" y="523"/>
                </a:cubicBezTo>
                <a:cubicBezTo>
                  <a:pt x="16" y="502"/>
                  <a:pt x="21" y="482"/>
                  <a:pt x="28" y="461"/>
                </a:cubicBezTo>
                <a:cubicBezTo>
                  <a:pt x="34" y="441"/>
                  <a:pt x="41" y="421"/>
                  <a:pt x="49" y="401"/>
                </a:cubicBezTo>
                <a:cubicBezTo>
                  <a:pt x="57" y="381"/>
                  <a:pt x="66" y="362"/>
                  <a:pt x="76" y="343"/>
                </a:cubicBezTo>
                <a:cubicBezTo>
                  <a:pt x="86" y="325"/>
                  <a:pt x="97" y="306"/>
                  <a:pt x="109" y="289"/>
                </a:cubicBezTo>
                <a:cubicBezTo>
                  <a:pt x="121" y="271"/>
                  <a:pt x="134" y="254"/>
                  <a:pt x="147" y="238"/>
                </a:cubicBezTo>
                <a:cubicBezTo>
                  <a:pt x="161" y="221"/>
                  <a:pt x="175" y="205"/>
                  <a:pt x="190" y="190"/>
                </a:cubicBezTo>
                <a:cubicBezTo>
                  <a:pt x="205" y="175"/>
                  <a:pt x="221" y="161"/>
                  <a:pt x="237" y="147"/>
                </a:cubicBezTo>
                <a:cubicBezTo>
                  <a:pt x="254" y="134"/>
                  <a:pt x="271" y="121"/>
                  <a:pt x="288" y="109"/>
                </a:cubicBezTo>
                <a:cubicBezTo>
                  <a:pt x="306" y="98"/>
                  <a:pt x="324" y="87"/>
                  <a:pt x="343" y="77"/>
                </a:cubicBezTo>
                <a:cubicBezTo>
                  <a:pt x="362" y="67"/>
                  <a:pt x="381" y="58"/>
                  <a:pt x="401" y="49"/>
                </a:cubicBezTo>
                <a:cubicBezTo>
                  <a:pt x="420" y="41"/>
                  <a:pt x="440" y="34"/>
                  <a:pt x="461" y="28"/>
                </a:cubicBezTo>
                <a:cubicBezTo>
                  <a:pt x="481" y="22"/>
                  <a:pt x="502" y="17"/>
                  <a:pt x="523" y="12"/>
                </a:cubicBezTo>
                <a:cubicBezTo>
                  <a:pt x="544" y="8"/>
                  <a:pt x="565" y="5"/>
                  <a:pt x="586" y="3"/>
                </a:cubicBezTo>
                <a:cubicBezTo>
                  <a:pt x="607" y="1"/>
                  <a:pt x="628" y="0"/>
                  <a:pt x="650" y="0"/>
                </a:cubicBezTo>
                <a:cubicBezTo>
                  <a:pt x="671" y="0"/>
                  <a:pt x="692" y="1"/>
                  <a:pt x="713" y="3"/>
                </a:cubicBezTo>
                <a:cubicBezTo>
                  <a:pt x="734" y="5"/>
                  <a:pt x="755" y="8"/>
                  <a:pt x="776" y="12"/>
                </a:cubicBezTo>
                <a:cubicBezTo>
                  <a:pt x="797" y="17"/>
                  <a:pt x="818" y="22"/>
                  <a:pt x="838" y="28"/>
                </a:cubicBezTo>
                <a:cubicBezTo>
                  <a:pt x="859" y="34"/>
                  <a:pt x="879" y="41"/>
                  <a:pt x="898" y="49"/>
                </a:cubicBezTo>
                <a:cubicBezTo>
                  <a:pt x="918" y="58"/>
                  <a:pt x="937" y="67"/>
                  <a:pt x="956" y="77"/>
                </a:cubicBezTo>
                <a:cubicBezTo>
                  <a:pt x="975" y="87"/>
                  <a:pt x="993" y="98"/>
                  <a:pt x="1011" y="109"/>
                </a:cubicBezTo>
                <a:cubicBezTo>
                  <a:pt x="1028" y="121"/>
                  <a:pt x="1045" y="134"/>
                  <a:pt x="1062" y="147"/>
                </a:cubicBezTo>
                <a:cubicBezTo>
                  <a:pt x="1078" y="161"/>
                  <a:pt x="1094" y="175"/>
                  <a:pt x="1109" y="190"/>
                </a:cubicBezTo>
                <a:cubicBezTo>
                  <a:pt x="1124" y="205"/>
                  <a:pt x="1138" y="221"/>
                  <a:pt x="1152" y="238"/>
                </a:cubicBezTo>
                <a:cubicBezTo>
                  <a:pt x="1165" y="254"/>
                  <a:pt x="1178" y="271"/>
                  <a:pt x="1190" y="289"/>
                </a:cubicBezTo>
                <a:cubicBezTo>
                  <a:pt x="1202" y="306"/>
                  <a:pt x="1213" y="325"/>
                  <a:pt x="1224" y="343"/>
                </a:cubicBezTo>
                <a:cubicBezTo>
                  <a:pt x="1234" y="362"/>
                  <a:pt x="1243" y="381"/>
                  <a:pt x="1251" y="401"/>
                </a:cubicBezTo>
                <a:cubicBezTo>
                  <a:pt x="1259" y="421"/>
                  <a:pt x="1266" y="441"/>
                  <a:pt x="1272" y="461"/>
                </a:cubicBezTo>
                <a:cubicBezTo>
                  <a:pt x="1279" y="482"/>
                  <a:pt x="1284" y="502"/>
                  <a:pt x="1288" y="523"/>
                </a:cubicBezTo>
                <a:cubicBezTo>
                  <a:pt x="1292" y="544"/>
                  <a:pt x="1295" y="565"/>
                  <a:pt x="1297" y="586"/>
                </a:cubicBezTo>
                <a:cubicBezTo>
                  <a:pt x="1299" y="607"/>
                  <a:pt x="1300" y="629"/>
                  <a:pt x="1300" y="650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516" name="" descr=""/>
          <p:cNvPicPr/>
          <p:nvPr/>
        </p:nvPicPr>
        <p:blipFill>
          <a:blip r:embed="rId8"/>
          <a:stretch/>
        </p:blipFill>
        <p:spPr>
          <a:xfrm>
            <a:off x="4119840" y="1404000"/>
            <a:ext cx="2253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17" name=""/>
          <p:cNvSpPr txBox="1"/>
          <p:nvPr/>
        </p:nvSpPr>
        <p:spPr>
          <a:xfrm>
            <a:off x="1843920" y="3062880"/>
            <a:ext cx="15264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各规模企业、内容驱动型组织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18" name="" descr=""/>
          <p:cNvPicPr/>
          <p:nvPr/>
        </p:nvPicPr>
        <p:blipFill>
          <a:blip r:embed="rId9"/>
          <a:stretch/>
        </p:blipFill>
        <p:spPr>
          <a:xfrm>
            <a:off x="4069800" y="19054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19" name=""/>
          <p:cNvSpPr txBox="1"/>
          <p:nvPr/>
        </p:nvSpPr>
        <p:spPr>
          <a:xfrm>
            <a:off x="4601520" y="1378080"/>
            <a:ext cx="140904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增值服务与咨询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0" name=""/>
          <p:cNvSpPr txBox="1"/>
          <p:nvPr/>
        </p:nvSpPr>
        <p:spPr>
          <a:xfrm>
            <a:off x="4267440" y="1890000"/>
            <a:ext cx="294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21" name="" descr=""/>
          <p:cNvPicPr/>
          <p:nvPr/>
        </p:nvPicPr>
        <p:blipFill>
          <a:blip r:embed="rId10"/>
          <a:stretch/>
        </p:blipFill>
        <p:spPr>
          <a:xfrm>
            <a:off x="4069800" y="21726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22" name=""/>
          <p:cNvSpPr txBox="1"/>
          <p:nvPr/>
        </p:nvSpPr>
        <p:spPr>
          <a:xfrm>
            <a:off x="4560840" y="1885320"/>
            <a:ext cx="12078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战略咨询与规划服务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23" name="" descr=""/>
          <p:cNvPicPr/>
          <p:nvPr/>
        </p:nvPicPr>
        <p:blipFill>
          <a:blip r:embed="rId11"/>
          <a:stretch/>
        </p:blipFill>
        <p:spPr>
          <a:xfrm>
            <a:off x="4069800" y="24400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24" name=""/>
          <p:cNvSpPr txBox="1"/>
          <p:nvPr/>
        </p:nvSpPr>
        <p:spPr>
          <a:xfrm>
            <a:off x="4267440" y="2152440"/>
            <a:ext cx="1744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平台部署与企业系统集成服务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5" name=""/>
          <p:cNvSpPr txBox="1"/>
          <p:nvPr/>
        </p:nvSpPr>
        <p:spPr>
          <a:xfrm>
            <a:off x="4267440" y="2419920"/>
            <a:ext cx="2012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知识图谱模型与功能模块定制开发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6" name=""/>
          <p:cNvSpPr txBox="1"/>
          <p:nvPr/>
        </p:nvSpPr>
        <p:spPr>
          <a:xfrm>
            <a:off x="3999960" y="2862360"/>
            <a:ext cx="470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目标客户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7" name=""/>
          <p:cNvSpPr/>
          <p:nvPr/>
        </p:nvSpPr>
        <p:spPr>
          <a:xfrm>
            <a:off x="7144920" y="1069560"/>
            <a:ext cx="3150720" cy="2348640"/>
          </a:xfrm>
          <a:custGeom>
            <a:avLst/>
            <a:gdLst/>
            <a:ahLst/>
            <a:rect l="0" t="0" r="r" b="b"/>
            <a:pathLst>
              <a:path w="8752" h="6524">
                <a:moveTo>
                  <a:pt x="0" y="6245"/>
                </a:moveTo>
                <a:lnTo>
                  <a:pt x="0" y="278"/>
                </a:lnTo>
                <a:cubicBezTo>
                  <a:pt x="0" y="260"/>
                  <a:pt x="1" y="242"/>
                  <a:pt x="4" y="224"/>
                </a:cubicBezTo>
                <a:cubicBezTo>
                  <a:pt x="7" y="206"/>
                  <a:pt x="11" y="189"/>
                  <a:pt x="17" y="172"/>
                </a:cubicBezTo>
                <a:cubicBezTo>
                  <a:pt x="23" y="155"/>
                  <a:pt x="30" y="139"/>
                  <a:pt x="39" y="124"/>
                </a:cubicBezTo>
                <a:cubicBezTo>
                  <a:pt x="47" y="108"/>
                  <a:pt x="57" y="94"/>
                  <a:pt x="68" y="81"/>
                </a:cubicBezTo>
                <a:cubicBezTo>
                  <a:pt x="78" y="68"/>
                  <a:pt x="90" y="57"/>
                  <a:pt x="103" y="47"/>
                </a:cubicBezTo>
                <a:cubicBezTo>
                  <a:pt x="115" y="37"/>
                  <a:pt x="129" y="28"/>
                  <a:pt x="143" y="21"/>
                </a:cubicBezTo>
                <a:cubicBezTo>
                  <a:pt x="157" y="14"/>
                  <a:pt x="172" y="9"/>
                  <a:pt x="187" y="5"/>
                </a:cubicBezTo>
                <a:cubicBezTo>
                  <a:pt x="201" y="2"/>
                  <a:pt x="217" y="0"/>
                  <a:pt x="232" y="0"/>
                </a:cubicBezTo>
                <a:lnTo>
                  <a:pt x="8473" y="0"/>
                </a:lnTo>
                <a:cubicBezTo>
                  <a:pt x="8492" y="0"/>
                  <a:pt x="8510" y="2"/>
                  <a:pt x="8528" y="5"/>
                </a:cubicBezTo>
                <a:cubicBezTo>
                  <a:pt x="8546" y="9"/>
                  <a:pt x="8563" y="14"/>
                  <a:pt x="8580" y="21"/>
                </a:cubicBezTo>
                <a:cubicBezTo>
                  <a:pt x="8597" y="28"/>
                  <a:pt x="8613" y="37"/>
                  <a:pt x="8628" y="47"/>
                </a:cubicBezTo>
                <a:cubicBezTo>
                  <a:pt x="8643" y="57"/>
                  <a:pt x="8657" y="68"/>
                  <a:pt x="8670" y="81"/>
                </a:cubicBezTo>
                <a:cubicBezTo>
                  <a:pt x="8683" y="94"/>
                  <a:pt x="8695" y="108"/>
                  <a:pt x="8705" y="124"/>
                </a:cubicBezTo>
                <a:cubicBezTo>
                  <a:pt x="8715" y="139"/>
                  <a:pt x="8724" y="155"/>
                  <a:pt x="8731" y="172"/>
                </a:cubicBezTo>
                <a:cubicBezTo>
                  <a:pt x="8738" y="189"/>
                  <a:pt x="8743" y="206"/>
                  <a:pt x="8747" y="224"/>
                </a:cubicBezTo>
                <a:cubicBezTo>
                  <a:pt x="8750" y="242"/>
                  <a:pt x="8752" y="260"/>
                  <a:pt x="8752" y="278"/>
                </a:cubicBezTo>
                <a:lnTo>
                  <a:pt x="8752" y="6245"/>
                </a:lnTo>
                <a:cubicBezTo>
                  <a:pt x="8752" y="6263"/>
                  <a:pt x="8750" y="6281"/>
                  <a:pt x="8747" y="6299"/>
                </a:cubicBezTo>
                <a:cubicBezTo>
                  <a:pt x="8743" y="6317"/>
                  <a:pt x="8738" y="6335"/>
                  <a:pt x="8731" y="6352"/>
                </a:cubicBezTo>
                <a:cubicBezTo>
                  <a:pt x="8724" y="6369"/>
                  <a:pt x="8715" y="6385"/>
                  <a:pt x="8705" y="6400"/>
                </a:cubicBezTo>
                <a:cubicBezTo>
                  <a:pt x="8695" y="6415"/>
                  <a:pt x="8683" y="6429"/>
                  <a:pt x="8670" y="6442"/>
                </a:cubicBezTo>
                <a:cubicBezTo>
                  <a:pt x="8657" y="6455"/>
                  <a:pt x="8643" y="6467"/>
                  <a:pt x="8628" y="6477"/>
                </a:cubicBezTo>
                <a:cubicBezTo>
                  <a:pt x="8613" y="6487"/>
                  <a:pt x="8597" y="6495"/>
                  <a:pt x="8580" y="6502"/>
                </a:cubicBezTo>
                <a:cubicBezTo>
                  <a:pt x="8563" y="6509"/>
                  <a:pt x="8546" y="6515"/>
                  <a:pt x="8528" y="6518"/>
                </a:cubicBezTo>
                <a:cubicBezTo>
                  <a:pt x="8510" y="6522"/>
                  <a:pt x="8492" y="6524"/>
                  <a:pt x="8473" y="6524"/>
                </a:cubicBezTo>
                <a:lnTo>
                  <a:pt x="232" y="6524"/>
                </a:lnTo>
                <a:cubicBezTo>
                  <a:pt x="217" y="6524"/>
                  <a:pt x="201" y="6522"/>
                  <a:pt x="187" y="6518"/>
                </a:cubicBezTo>
                <a:cubicBezTo>
                  <a:pt x="172" y="6515"/>
                  <a:pt x="157" y="6509"/>
                  <a:pt x="143" y="6502"/>
                </a:cubicBezTo>
                <a:cubicBezTo>
                  <a:pt x="129" y="6495"/>
                  <a:pt x="115" y="6487"/>
                  <a:pt x="103" y="6477"/>
                </a:cubicBezTo>
                <a:cubicBezTo>
                  <a:pt x="90" y="6467"/>
                  <a:pt x="78" y="6455"/>
                  <a:pt x="68" y="6442"/>
                </a:cubicBezTo>
                <a:cubicBezTo>
                  <a:pt x="57" y="6429"/>
                  <a:pt x="47" y="6415"/>
                  <a:pt x="39" y="6400"/>
                </a:cubicBezTo>
                <a:cubicBezTo>
                  <a:pt x="30" y="6385"/>
                  <a:pt x="23" y="6369"/>
                  <a:pt x="17" y="6352"/>
                </a:cubicBezTo>
                <a:cubicBezTo>
                  <a:pt x="11" y="6335"/>
                  <a:pt x="7" y="6317"/>
                  <a:pt x="4" y="6299"/>
                </a:cubicBezTo>
                <a:cubicBezTo>
                  <a:pt x="1" y="6281"/>
                  <a:pt x="0" y="6263"/>
                  <a:pt x="0" y="6245"/>
                </a:cubicBezTo>
                <a:close/>
              </a:path>
            </a:pathLst>
          </a:custGeom>
          <a:solidFill>
            <a:srgbClr val="1e40af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28" name=""/>
          <p:cNvSpPr/>
          <p:nvPr/>
        </p:nvSpPr>
        <p:spPr>
          <a:xfrm>
            <a:off x="7128000" y="1069560"/>
            <a:ext cx="100800" cy="2348640"/>
          </a:xfrm>
          <a:custGeom>
            <a:avLst/>
            <a:gdLst/>
            <a:ahLst/>
            <a:rect l="0" t="0" r="r" b="b"/>
            <a:pathLst>
              <a:path w="280" h="6524">
                <a:moveTo>
                  <a:pt x="0" y="0"/>
                </a:moveTo>
                <a:lnTo>
                  <a:pt x="280" y="0"/>
                </a:lnTo>
                <a:lnTo>
                  <a:pt x="280" y="6524"/>
                </a:lnTo>
                <a:lnTo>
                  <a:pt x="0" y="6524"/>
                </a:lnTo>
                <a:lnTo>
                  <a:pt x="0" y="0"/>
                </a:ln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9" name=""/>
          <p:cNvSpPr/>
          <p:nvPr/>
        </p:nvSpPr>
        <p:spPr>
          <a:xfrm>
            <a:off x="7362000" y="2740680"/>
            <a:ext cx="2733120" cy="9000"/>
          </a:xfrm>
          <a:custGeom>
            <a:avLst/>
            <a:gdLst/>
            <a:ahLst/>
            <a:rect l="0" t="0" r="r" b="b"/>
            <a:pathLst>
              <a:path w="7592" h="25">
                <a:moveTo>
                  <a:pt x="0" y="0"/>
                </a:moveTo>
                <a:lnTo>
                  <a:pt x="7592" y="0"/>
                </a:lnTo>
                <a:lnTo>
                  <a:pt x="7592" y="25"/>
                </a:lnTo>
                <a:lnTo>
                  <a:pt x="0" y="25"/>
                </a:lnTo>
                <a:lnTo>
                  <a:pt x="0" y="0"/>
                </a:ln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30" name=""/>
          <p:cNvSpPr/>
          <p:nvPr/>
        </p:nvSpPr>
        <p:spPr>
          <a:xfrm>
            <a:off x="7362000" y="1270080"/>
            <a:ext cx="468360" cy="468360"/>
          </a:xfrm>
          <a:custGeom>
            <a:avLst/>
            <a:gdLst/>
            <a:ahLst/>
            <a:rect l="0" t="0" r="r" b="b"/>
            <a:pathLst>
              <a:path w="1301" h="1301">
                <a:moveTo>
                  <a:pt x="1301" y="650"/>
                </a:moveTo>
                <a:cubicBezTo>
                  <a:pt x="1301" y="671"/>
                  <a:pt x="1300" y="692"/>
                  <a:pt x="1298" y="714"/>
                </a:cubicBezTo>
                <a:cubicBezTo>
                  <a:pt x="1296" y="735"/>
                  <a:pt x="1293" y="756"/>
                  <a:pt x="1289" y="777"/>
                </a:cubicBezTo>
                <a:cubicBezTo>
                  <a:pt x="1284" y="798"/>
                  <a:pt x="1279" y="818"/>
                  <a:pt x="1273" y="839"/>
                </a:cubicBezTo>
                <a:cubicBezTo>
                  <a:pt x="1267" y="859"/>
                  <a:pt x="1260" y="879"/>
                  <a:pt x="1252" y="899"/>
                </a:cubicBezTo>
                <a:cubicBezTo>
                  <a:pt x="1244" y="918"/>
                  <a:pt x="1234" y="937"/>
                  <a:pt x="1224" y="956"/>
                </a:cubicBezTo>
                <a:cubicBezTo>
                  <a:pt x="1214" y="975"/>
                  <a:pt x="1203" y="993"/>
                  <a:pt x="1192" y="1011"/>
                </a:cubicBezTo>
                <a:cubicBezTo>
                  <a:pt x="1180" y="1030"/>
                  <a:pt x="1167" y="1047"/>
                  <a:pt x="1154" y="1063"/>
                </a:cubicBezTo>
                <a:cubicBezTo>
                  <a:pt x="1140" y="1080"/>
                  <a:pt x="1126" y="1095"/>
                  <a:pt x="1111" y="1110"/>
                </a:cubicBezTo>
                <a:cubicBezTo>
                  <a:pt x="1096" y="1125"/>
                  <a:pt x="1080" y="1140"/>
                  <a:pt x="1064" y="1153"/>
                </a:cubicBezTo>
                <a:cubicBezTo>
                  <a:pt x="1047" y="1167"/>
                  <a:pt x="1030" y="1179"/>
                  <a:pt x="1012" y="1191"/>
                </a:cubicBezTo>
                <a:cubicBezTo>
                  <a:pt x="995" y="1203"/>
                  <a:pt x="975" y="1214"/>
                  <a:pt x="957" y="1224"/>
                </a:cubicBezTo>
                <a:cubicBezTo>
                  <a:pt x="938" y="1234"/>
                  <a:pt x="919" y="1243"/>
                  <a:pt x="899" y="1251"/>
                </a:cubicBezTo>
                <a:cubicBezTo>
                  <a:pt x="879" y="1259"/>
                  <a:pt x="859" y="1267"/>
                  <a:pt x="839" y="1273"/>
                </a:cubicBezTo>
                <a:cubicBezTo>
                  <a:pt x="818" y="1279"/>
                  <a:pt x="798" y="1284"/>
                  <a:pt x="777" y="1288"/>
                </a:cubicBezTo>
                <a:cubicBezTo>
                  <a:pt x="756" y="1292"/>
                  <a:pt x="735" y="1296"/>
                  <a:pt x="714" y="1298"/>
                </a:cubicBezTo>
                <a:cubicBezTo>
                  <a:pt x="693" y="1300"/>
                  <a:pt x="671" y="1301"/>
                  <a:pt x="650" y="1301"/>
                </a:cubicBezTo>
                <a:cubicBezTo>
                  <a:pt x="629" y="1301"/>
                  <a:pt x="608" y="1300"/>
                  <a:pt x="586" y="1298"/>
                </a:cubicBezTo>
                <a:cubicBezTo>
                  <a:pt x="565" y="1296"/>
                  <a:pt x="544" y="1292"/>
                  <a:pt x="523" y="1288"/>
                </a:cubicBezTo>
                <a:cubicBezTo>
                  <a:pt x="502" y="1284"/>
                  <a:pt x="482" y="1279"/>
                  <a:pt x="461" y="1273"/>
                </a:cubicBezTo>
                <a:cubicBezTo>
                  <a:pt x="441" y="1267"/>
                  <a:pt x="421" y="1259"/>
                  <a:pt x="401" y="1251"/>
                </a:cubicBezTo>
                <a:cubicBezTo>
                  <a:pt x="382" y="1243"/>
                  <a:pt x="363" y="1234"/>
                  <a:pt x="344" y="1224"/>
                </a:cubicBezTo>
                <a:cubicBezTo>
                  <a:pt x="325" y="1214"/>
                  <a:pt x="307" y="1203"/>
                  <a:pt x="289" y="1191"/>
                </a:cubicBezTo>
                <a:cubicBezTo>
                  <a:pt x="271" y="1179"/>
                  <a:pt x="254" y="1167"/>
                  <a:pt x="238" y="1153"/>
                </a:cubicBezTo>
                <a:cubicBezTo>
                  <a:pt x="221" y="1140"/>
                  <a:pt x="206" y="1125"/>
                  <a:pt x="191" y="1110"/>
                </a:cubicBezTo>
                <a:cubicBezTo>
                  <a:pt x="176" y="1095"/>
                  <a:pt x="161" y="1080"/>
                  <a:pt x="148" y="1063"/>
                </a:cubicBezTo>
                <a:cubicBezTo>
                  <a:pt x="134" y="1047"/>
                  <a:pt x="122" y="1030"/>
                  <a:pt x="110" y="1011"/>
                </a:cubicBezTo>
                <a:cubicBezTo>
                  <a:pt x="98" y="993"/>
                  <a:pt x="87" y="975"/>
                  <a:pt x="77" y="956"/>
                </a:cubicBezTo>
                <a:cubicBezTo>
                  <a:pt x="67" y="937"/>
                  <a:pt x="58" y="918"/>
                  <a:pt x="50" y="899"/>
                </a:cubicBezTo>
                <a:cubicBezTo>
                  <a:pt x="42" y="879"/>
                  <a:pt x="34" y="859"/>
                  <a:pt x="28" y="839"/>
                </a:cubicBezTo>
                <a:cubicBezTo>
                  <a:pt x="22" y="818"/>
                  <a:pt x="17" y="798"/>
                  <a:pt x="13" y="777"/>
                </a:cubicBezTo>
                <a:cubicBezTo>
                  <a:pt x="9" y="756"/>
                  <a:pt x="5" y="735"/>
                  <a:pt x="3" y="714"/>
                </a:cubicBezTo>
                <a:cubicBezTo>
                  <a:pt x="1" y="692"/>
                  <a:pt x="0" y="671"/>
                  <a:pt x="0" y="650"/>
                </a:cubicBezTo>
                <a:cubicBezTo>
                  <a:pt x="0" y="629"/>
                  <a:pt x="1" y="607"/>
                  <a:pt x="3" y="586"/>
                </a:cubicBezTo>
                <a:cubicBezTo>
                  <a:pt x="5" y="565"/>
                  <a:pt x="9" y="544"/>
                  <a:pt x="13" y="523"/>
                </a:cubicBezTo>
                <a:cubicBezTo>
                  <a:pt x="17" y="502"/>
                  <a:pt x="22" y="482"/>
                  <a:pt x="28" y="461"/>
                </a:cubicBezTo>
                <a:cubicBezTo>
                  <a:pt x="34" y="441"/>
                  <a:pt x="42" y="421"/>
                  <a:pt x="50" y="401"/>
                </a:cubicBezTo>
                <a:cubicBezTo>
                  <a:pt x="58" y="381"/>
                  <a:pt x="67" y="362"/>
                  <a:pt x="77" y="343"/>
                </a:cubicBezTo>
                <a:cubicBezTo>
                  <a:pt x="87" y="325"/>
                  <a:pt x="98" y="306"/>
                  <a:pt x="110" y="289"/>
                </a:cubicBezTo>
                <a:cubicBezTo>
                  <a:pt x="122" y="271"/>
                  <a:pt x="134" y="254"/>
                  <a:pt x="148" y="238"/>
                </a:cubicBezTo>
                <a:cubicBezTo>
                  <a:pt x="161" y="221"/>
                  <a:pt x="176" y="205"/>
                  <a:pt x="191" y="190"/>
                </a:cubicBezTo>
                <a:cubicBezTo>
                  <a:pt x="206" y="175"/>
                  <a:pt x="221" y="161"/>
                  <a:pt x="238" y="147"/>
                </a:cubicBezTo>
                <a:cubicBezTo>
                  <a:pt x="254" y="134"/>
                  <a:pt x="271" y="121"/>
                  <a:pt x="289" y="109"/>
                </a:cubicBezTo>
                <a:cubicBezTo>
                  <a:pt x="307" y="98"/>
                  <a:pt x="325" y="87"/>
                  <a:pt x="344" y="77"/>
                </a:cubicBezTo>
                <a:cubicBezTo>
                  <a:pt x="363" y="67"/>
                  <a:pt x="382" y="58"/>
                  <a:pt x="401" y="49"/>
                </a:cubicBezTo>
                <a:cubicBezTo>
                  <a:pt x="421" y="41"/>
                  <a:pt x="441" y="34"/>
                  <a:pt x="461" y="28"/>
                </a:cubicBezTo>
                <a:cubicBezTo>
                  <a:pt x="482" y="22"/>
                  <a:pt x="502" y="17"/>
                  <a:pt x="523" y="12"/>
                </a:cubicBezTo>
                <a:cubicBezTo>
                  <a:pt x="544" y="8"/>
                  <a:pt x="565" y="5"/>
                  <a:pt x="586" y="3"/>
                </a:cubicBezTo>
                <a:cubicBezTo>
                  <a:pt x="608" y="1"/>
                  <a:pt x="629" y="0"/>
                  <a:pt x="650" y="0"/>
                </a:cubicBezTo>
                <a:cubicBezTo>
                  <a:pt x="671" y="0"/>
                  <a:pt x="693" y="1"/>
                  <a:pt x="714" y="3"/>
                </a:cubicBezTo>
                <a:cubicBezTo>
                  <a:pt x="735" y="5"/>
                  <a:pt x="756" y="8"/>
                  <a:pt x="777" y="12"/>
                </a:cubicBezTo>
                <a:cubicBezTo>
                  <a:pt x="798" y="17"/>
                  <a:pt x="818" y="22"/>
                  <a:pt x="839" y="28"/>
                </a:cubicBezTo>
                <a:cubicBezTo>
                  <a:pt x="859" y="34"/>
                  <a:pt x="879" y="41"/>
                  <a:pt x="899" y="49"/>
                </a:cubicBezTo>
                <a:cubicBezTo>
                  <a:pt x="919" y="58"/>
                  <a:pt x="938" y="67"/>
                  <a:pt x="957" y="77"/>
                </a:cubicBezTo>
                <a:cubicBezTo>
                  <a:pt x="975" y="87"/>
                  <a:pt x="995" y="98"/>
                  <a:pt x="1012" y="109"/>
                </a:cubicBezTo>
                <a:cubicBezTo>
                  <a:pt x="1030" y="121"/>
                  <a:pt x="1047" y="134"/>
                  <a:pt x="1064" y="147"/>
                </a:cubicBezTo>
                <a:cubicBezTo>
                  <a:pt x="1080" y="161"/>
                  <a:pt x="1096" y="175"/>
                  <a:pt x="1111" y="190"/>
                </a:cubicBezTo>
                <a:cubicBezTo>
                  <a:pt x="1126" y="205"/>
                  <a:pt x="1140" y="221"/>
                  <a:pt x="1154" y="238"/>
                </a:cubicBezTo>
                <a:cubicBezTo>
                  <a:pt x="1167" y="254"/>
                  <a:pt x="1180" y="271"/>
                  <a:pt x="1192" y="289"/>
                </a:cubicBezTo>
                <a:cubicBezTo>
                  <a:pt x="1203" y="306"/>
                  <a:pt x="1214" y="325"/>
                  <a:pt x="1224" y="343"/>
                </a:cubicBezTo>
                <a:cubicBezTo>
                  <a:pt x="1234" y="362"/>
                  <a:pt x="1244" y="381"/>
                  <a:pt x="1252" y="401"/>
                </a:cubicBezTo>
                <a:cubicBezTo>
                  <a:pt x="1260" y="421"/>
                  <a:pt x="1267" y="441"/>
                  <a:pt x="1273" y="461"/>
                </a:cubicBezTo>
                <a:cubicBezTo>
                  <a:pt x="1279" y="482"/>
                  <a:pt x="1284" y="502"/>
                  <a:pt x="1289" y="523"/>
                </a:cubicBezTo>
                <a:cubicBezTo>
                  <a:pt x="1293" y="544"/>
                  <a:pt x="1296" y="565"/>
                  <a:pt x="1298" y="586"/>
                </a:cubicBezTo>
                <a:cubicBezTo>
                  <a:pt x="1300" y="607"/>
                  <a:pt x="1301" y="629"/>
                  <a:pt x="1301" y="650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531" name="" descr=""/>
          <p:cNvPicPr/>
          <p:nvPr/>
        </p:nvPicPr>
        <p:blipFill>
          <a:blip r:embed="rId12"/>
          <a:stretch/>
        </p:blipFill>
        <p:spPr>
          <a:xfrm>
            <a:off x="7487640" y="1404000"/>
            <a:ext cx="2253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32" name=""/>
          <p:cNvSpPr txBox="1"/>
          <p:nvPr/>
        </p:nvSpPr>
        <p:spPr>
          <a:xfrm>
            <a:off x="5091840" y="2862360"/>
            <a:ext cx="16437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大中型企业、有特定需求的企业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33" name="" descr=""/>
          <p:cNvPicPr/>
          <p:nvPr/>
        </p:nvPicPr>
        <p:blipFill>
          <a:blip r:embed="rId13"/>
          <a:stretch/>
        </p:blipFill>
        <p:spPr>
          <a:xfrm>
            <a:off x="7428960" y="19054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34" name=""/>
          <p:cNvSpPr txBox="1"/>
          <p:nvPr/>
        </p:nvSpPr>
        <p:spPr>
          <a:xfrm>
            <a:off x="7966800" y="1378080"/>
            <a:ext cx="100656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按用量付费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35" name="" descr=""/>
          <p:cNvPicPr/>
          <p:nvPr/>
        </p:nvPicPr>
        <p:blipFill>
          <a:blip r:embed="rId14"/>
          <a:stretch/>
        </p:blipFill>
        <p:spPr>
          <a:xfrm>
            <a:off x="7428960" y="21726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36" name=""/>
          <p:cNvSpPr txBox="1"/>
          <p:nvPr/>
        </p:nvSpPr>
        <p:spPr>
          <a:xfrm>
            <a:off x="7632360" y="1885320"/>
            <a:ext cx="2012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超出订阅套餐额度的高级功能使用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37" name="" descr=""/>
          <p:cNvPicPr/>
          <p:nvPr/>
        </p:nvPicPr>
        <p:blipFill>
          <a:blip r:embed="rId15"/>
          <a:stretch/>
        </p:blipFill>
        <p:spPr>
          <a:xfrm>
            <a:off x="7428960" y="24400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38" name=""/>
          <p:cNvSpPr txBox="1"/>
          <p:nvPr/>
        </p:nvSpPr>
        <p:spPr>
          <a:xfrm>
            <a:off x="7632360" y="2152440"/>
            <a:ext cx="21466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大规模数据处理与时序图谱深度分析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9" name=""/>
          <p:cNvSpPr txBox="1"/>
          <p:nvPr/>
        </p:nvSpPr>
        <p:spPr>
          <a:xfrm>
            <a:off x="7632360" y="2419920"/>
            <a:ext cx="13417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按实际使用量灵活计费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0" name=""/>
          <p:cNvSpPr txBox="1"/>
          <p:nvPr/>
        </p:nvSpPr>
        <p:spPr>
          <a:xfrm>
            <a:off x="7364880" y="2862360"/>
            <a:ext cx="470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目标客户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1" name=""/>
          <p:cNvSpPr/>
          <p:nvPr/>
        </p:nvSpPr>
        <p:spPr>
          <a:xfrm>
            <a:off x="417600" y="3618360"/>
            <a:ext cx="3150720" cy="2398680"/>
          </a:xfrm>
          <a:custGeom>
            <a:avLst/>
            <a:gdLst/>
            <a:ahLst/>
            <a:rect l="0" t="0" r="r" b="b"/>
            <a:pathLst>
              <a:path w="8752" h="6663">
                <a:moveTo>
                  <a:pt x="0" y="6407"/>
                </a:moveTo>
                <a:lnTo>
                  <a:pt x="0" y="278"/>
                </a:lnTo>
                <a:cubicBezTo>
                  <a:pt x="0" y="260"/>
                  <a:pt x="2" y="242"/>
                  <a:pt x="5" y="224"/>
                </a:cubicBezTo>
                <a:cubicBezTo>
                  <a:pt x="8" y="206"/>
                  <a:pt x="12" y="189"/>
                  <a:pt x="18" y="172"/>
                </a:cubicBezTo>
                <a:cubicBezTo>
                  <a:pt x="24" y="155"/>
                  <a:pt x="31" y="139"/>
                  <a:pt x="39" y="124"/>
                </a:cubicBezTo>
                <a:cubicBezTo>
                  <a:pt x="48" y="108"/>
                  <a:pt x="57" y="94"/>
                  <a:pt x="68" y="81"/>
                </a:cubicBezTo>
                <a:cubicBezTo>
                  <a:pt x="79" y="68"/>
                  <a:pt x="91" y="57"/>
                  <a:pt x="103" y="47"/>
                </a:cubicBezTo>
                <a:cubicBezTo>
                  <a:pt x="116" y="37"/>
                  <a:pt x="129" y="28"/>
                  <a:pt x="143" y="21"/>
                </a:cubicBezTo>
                <a:cubicBezTo>
                  <a:pt x="158" y="14"/>
                  <a:pt x="172" y="9"/>
                  <a:pt x="187" y="5"/>
                </a:cubicBezTo>
                <a:cubicBezTo>
                  <a:pt x="202" y="2"/>
                  <a:pt x="217" y="0"/>
                  <a:pt x="232" y="0"/>
                </a:cubicBezTo>
                <a:lnTo>
                  <a:pt x="8474" y="0"/>
                </a:lnTo>
                <a:cubicBezTo>
                  <a:pt x="8492" y="0"/>
                  <a:pt x="8510" y="2"/>
                  <a:pt x="8528" y="5"/>
                </a:cubicBezTo>
                <a:cubicBezTo>
                  <a:pt x="8546" y="9"/>
                  <a:pt x="8564" y="14"/>
                  <a:pt x="8581" y="21"/>
                </a:cubicBezTo>
                <a:cubicBezTo>
                  <a:pt x="8597" y="28"/>
                  <a:pt x="8613" y="37"/>
                  <a:pt x="8629" y="47"/>
                </a:cubicBezTo>
                <a:cubicBezTo>
                  <a:pt x="8644" y="57"/>
                  <a:pt x="8658" y="68"/>
                  <a:pt x="8671" y="81"/>
                </a:cubicBezTo>
                <a:cubicBezTo>
                  <a:pt x="8684" y="94"/>
                  <a:pt x="8695" y="108"/>
                  <a:pt x="8706" y="124"/>
                </a:cubicBezTo>
                <a:cubicBezTo>
                  <a:pt x="8716" y="139"/>
                  <a:pt x="8724" y="155"/>
                  <a:pt x="8731" y="172"/>
                </a:cubicBezTo>
                <a:cubicBezTo>
                  <a:pt x="8738" y="189"/>
                  <a:pt x="8744" y="206"/>
                  <a:pt x="8747" y="224"/>
                </a:cubicBezTo>
                <a:cubicBezTo>
                  <a:pt x="8751" y="242"/>
                  <a:pt x="8752" y="260"/>
                  <a:pt x="8752" y="278"/>
                </a:cubicBezTo>
                <a:lnTo>
                  <a:pt x="8752" y="6407"/>
                </a:lnTo>
                <a:cubicBezTo>
                  <a:pt x="8752" y="6425"/>
                  <a:pt x="8751" y="6443"/>
                  <a:pt x="8747" y="6461"/>
                </a:cubicBezTo>
                <a:cubicBezTo>
                  <a:pt x="8744" y="6479"/>
                  <a:pt x="8738" y="6496"/>
                  <a:pt x="8731" y="6513"/>
                </a:cubicBezTo>
                <a:cubicBezTo>
                  <a:pt x="8724" y="6530"/>
                  <a:pt x="8716" y="6546"/>
                  <a:pt x="8706" y="6561"/>
                </a:cubicBezTo>
                <a:cubicBezTo>
                  <a:pt x="8695" y="6577"/>
                  <a:pt x="8684" y="6591"/>
                  <a:pt x="8671" y="6605"/>
                </a:cubicBezTo>
                <a:cubicBezTo>
                  <a:pt x="8658" y="6617"/>
                  <a:pt x="8644" y="6629"/>
                  <a:pt x="8629" y="6639"/>
                </a:cubicBezTo>
                <a:cubicBezTo>
                  <a:pt x="8615" y="6648"/>
                  <a:pt x="8600" y="6656"/>
                  <a:pt x="8585" y="6663"/>
                </a:cubicBezTo>
                <a:lnTo>
                  <a:pt x="140" y="6663"/>
                </a:lnTo>
                <a:cubicBezTo>
                  <a:pt x="127" y="6656"/>
                  <a:pt x="115" y="6648"/>
                  <a:pt x="103" y="6639"/>
                </a:cubicBezTo>
                <a:cubicBezTo>
                  <a:pt x="91" y="6629"/>
                  <a:pt x="79" y="6617"/>
                  <a:pt x="68" y="6605"/>
                </a:cubicBezTo>
                <a:cubicBezTo>
                  <a:pt x="57" y="6591"/>
                  <a:pt x="48" y="6577"/>
                  <a:pt x="39" y="6561"/>
                </a:cubicBezTo>
                <a:cubicBezTo>
                  <a:pt x="31" y="6546"/>
                  <a:pt x="24" y="6530"/>
                  <a:pt x="18" y="6513"/>
                </a:cubicBezTo>
                <a:cubicBezTo>
                  <a:pt x="12" y="6496"/>
                  <a:pt x="8" y="6479"/>
                  <a:pt x="5" y="6461"/>
                </a:cubicBezTo>
                <a:cubicBezTo>
                  <a:pt x="2" y="6443"/>
                  <a:pt x="0" y="6425"/>
                  <a:pt x="0" y="6407"/>
                </a:cubicBezTo>
                <a:close/>
              </a:path>
            </a:pathLst>
          </a:custGeom>
          <a:solidFill>
            <a:srgbClr val="1e40af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42" name=""/>
          <p:cNvSpPr/>
          <p:nvPr/>
        </p:nvSpPr>
        <p:spPr>
          <a:xfrm>
            <a:off x="401040" y="3618360"/>
            <a:ext cx="3167280" cy="2406960"/>
          </a:xfrm>
          <a:custGeom>
            <a:avLst/>
            <a:gdLst/>
            <a:ahLst/>
            <a:rect l="0" t="0" r="r" b="b"/>
            <a:pathLst>
              <a:path w="8798" h="6686">
                <a:moveTo>
                  <a:pt x="0" y="0"/>
                </a:moveTo>
                <a:lnTo>
                  <a:pt x="8798" y="0"/>
                </a:lnTo>
                <a:lnTo>
                  <a:pt x="8798" y="6686"/>
                </a:lnTo>
                <a:lnTo>
                  <a:pt x="0" y="6686"/>
                </a:lnTo>
                <a:lnTo>
                  <a:pt x="0" y="0"/>
                </a:lnTo>
                <a:close/>
              </a:path>
            </a:pathLst>
          </a:custGeom>
          <a:solidFill>
            <a:srgbClr val="60a5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3" name=""/>
          <p:cNvSpPr/>
          <p:nvPr/>
        </p:nvSpPr>
        <p:spPr>
          <a:xfrm>
            <a:off x="635040" y="5490000"/>
            <a:ext cx="2732760" cy="9000"/>
          </a:xfrm>
          <a:custGeom>
            <a:avLst/>
            <a:gdLst/>
            <a:ahLst/>
            <a:rect l="0" t="0" r="r" b="b"/>
            <a:pathLst>
              <a:path w="7591" h="25">
                <a:moveTo>
                  <a:pt x="0" y="0"/>
                </a:moveTo>
                <a:lnTo>
                  <a:pt x="7591" y="0"/>
                </a:lnTo>
                <a:lnTo>
                  <a:pt x="7591" y="25"/>
                </a:lnTo>
                <a:lnTo>
                  <a:pt x="0" y="25"/>
                </a:lnTo>
                <a:lnTo>
                  <a:pt x="0" y="0"/>
                </a:ln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44" name=""/>
          <p:cNvSpPr/>
          <p:nvPr/>
        </p:nvSpPr>
        <p:spPr>
          <a:xfrm>
            <a:off x="635040" y="3818880"/>
            <a:ext cx="468360" cy="468360"/>
          </a:xfrm>
          <a:custGeom>
            <a:avLst/>
            <a:gdLst/>
            <a:ahLst/>
            <a:rect l="0" t="0" r="r" b="b"/>
            <a:pathLst>
              <a:path w="1301" h="1301">
                <a:moveTo>
                  <a:pt x="1301" y="651"/>
                </a:moveTo>
                <a:cubicBezTo>
                  <a:pt x="1301" y="672"/>
                  <a:pt x="1300" y="693"/>
                  <a:pt x="1297" y="715"/>
                </a:cubicBezTo>
                <a:cubicBezTo>
                  <a:pt x="1295" y="736"/>
                  <a:pt x="1292" y="757"/>
                  <a:pt x="1288" y="778"/>
                </a:cubicBezTo>
                <a:cubicBezTo>
                  <a:pt x="1284" y="799"/>
                  <a:pt x="1279" y="819"/>
                  <a:pt x="1273" y="840"/>
                </a:cubicBezTo>
                <a:cubicBezTo>
                  <a:pt x="1266" y="860"/>
                  <a:pt x="1259" y="880"/>
                  <a:pt x="1251" y="900"/>
                </a:cubicBezTo>
                <a:cubicBezTo>
                  <a:pt x="1243" y="919"/>
                  <a:pt x="1234" y="938"/>
                  <a:pt x="1224" y="957"/>
                </a:cubicBezTo>
                <a:cubicBezTo>
                  <a:pt x="1214" y="976"/>
                  <a:pt x="1203" y="994"/>
                  <a:pt x="1191" y="1012"/>
                </a:cubicBezTo>
                <a:cubicBezTo>
                  <a:pt x="1179" y="1030"/>
                  <a:pt x="1167" y="1047"/>
                  <a:pt x="1153" y="1063"/>
                </a:cubicBezTo>
                <a:cubicBezTo>
                  <a:pt x="1140" y="1080"/>
                  <a:pt x="1125" y="1095"/>
                  <a:pt x="1110" y="1110"/>
                </a:cubicBezTo>
                <a:cubicBezTo>
                  <a:pt x="1095" y="1125"/>
                  <a:pt x="1079" y="1140"/>
                  <a:pt x="1063" y="1153"/>
                </a:cubicBezTo>
                <a:cubicBezTo>
                  <a:pt x="1047" y="1167"/>
                  <a:pt x="1029" y="1179"/>
                  <a:pt x="1012" y="1191"/>
                </a:cubicBezTo>
                <a:cubicBezTo>
                  <a:pt x="994" y="1203"/>
                  <a:pt x="976" y="1214"/>
                  <a:pt x="957" y="1224"/>
                </a:cubicBezTo>
                <a:cubicBezTo>
                  <a:pt x="938" y="1234"/>
                  <a:pt x="919" y="1243"/>
                  <a:pt x="899" y="1251"/>
                </a:cubicBezTo>
                <a:cubicBezTo>
                  <a:pt x="880" y="1259"/>
                  <a:pt x="860" y="1267"/>
                  <a:pt x="839" y="1273"/>
                </a:cubicBezTo>
                <a:cubicBezTo>
                  <a:pt x="819" y="1279"/>
                  <a:pt x="798" y="1284"/>
                  <a:pt x="777" y="1288"/>
                </a:cubicBezTo>
                <a:cubicBezTo>
                  <a:pt x="757" y="1292"/>
                  <a:pt x="736" y="1296"/>
                  <a:pt x="714" y="1298"/>
                </a:cubicBezTo>
                <a:cubicBezTo>
                  <a:pt x="693" y="1300"/>
                  <a:pt x="672" y="1301"/>
                  <a:pt x="651" y="1301"/>
                </a:cubicBezTo>
                <a:cubicBezTo>
                  <a:pt x="629" y="1301"/>
                  <a:pt x="608" y="1300"/>
                  <a:pt x="587" y="1298"/>
                </a:cubicBezTo>
                <a:cubicBezTo>
                  <a:pt x="566" y="1296"/>
                  <a:pt x="545" y="1292"/>
                  <a:pt x="524" y="1288"/>
                </a:cubicBezTo>
                <a:cubicBezTo>
                  <a:pt x="503" y="1284"/>
                  <a:pt x="482" y="1279"/>
                  <a:pt x="462" y="1273"/>
                </a:cubicBezTo>
                <a:cubicBezTo>
                  <a:pt x="442" y="1267"/>
                  <a:pt x="422" y="1259"/>
                  <a:pt x="402" y="1251"/>
                </a:cubicBezTo>
                <a:cubicBezTo>
                  <a:pt x="382" y="1243"/>
                  <a:pt x="363" y="1234"/>
                  <a:pt x="344" y="1224"/>
                </a:cubicBezTo>
                <a:cubicBezTo>
                  <a:pt x="325" y="1214"/>
                  <a:pt x="307" y="1203"/>
                  <a:pt x="290" y="1191"/>
                </a:cubicBezTo>
                <a:cubicBezTo>
                  <a:pt x="272" y="1179"/>
                  <a:pt x="255" y="1167"/>
                  <a:pt x="238" y="1153"/>
                </a:cubicBezTo>
                <a:cubicBezTo>
                  <a:pt x="222" y="1140"/>
                  <a:pt x="206" y="1125"/>
                  <a:pt x="191" y="1110"/>
                </a:cubicBezTo>
                <a:cubicBezTo>
                  <a:pt x="175" y="1095"/>
                  <a:pt x="161" y="1080"/>
                  <a:pt x="147" y="1063"/>
                </a:cubicBezTo>
                <a:cubicBezTo>
                  <a:pt x="134" y="1047"/>
                  <a:pt x="121" y="1030"/>
                  <a:pt x="109" y="1012"/>
                </a:cubicBezTo>
                <a:cubicBezTo>
                  <a:pt x="97" y="994"/>
                  <a:pt x="86" y="976"/>
                  <a:pt x="76" y="957"/>
                </a:cubicBezTo>
                <a:cubicBezTo>
                  <a:pt x="66" y="938"/>
                  <a:pt x="57" y="919"/>
                  <a:pt x="49" y="900"/>
                </a:cubicBezTo>
                <a:cubicBezTo>
                  <a:pt x="41" y="880"/>
                  <a:pt x="34" y="860"/>
                  <a:pt x="28" y="840"/>
                </a:cubicBezTo>
                <a:cubicBezTo>
                  <a:pt x="22" y="819"/>
                  <a:pt x="16" y="799"/>
                  <a:pt x="12" y="778"/>
                </a:cubicBezTo>
                <a:cubicBezTo>
                  <a:pt x="8" y="757"/>
                  <a:pt x="5" y="736"/>
                  <a:pt x="3" y="715"/>
                </a:cubicBezTo>
                <a:cubicBezTo>
                  <a:pt x="1" y="693"/>
                  <a:pt x="0" y="672"/>
                  <a:pt x="0" y="651"/>
                </a:cubicBezTo>
                <a:cubicBezTo>
                  <a:pt x="0" y="630"/>
                  <a:pt x="1" y="608"/>
                  <a:pt x="3" y="587"/>
                </a:cubicBezTo>
                <a:cubicBezTo>
                  <a:pt x="5" y="566"/>
                  <a:pt x="8" y="545"/>
                  <a:pt x="12" y="524"/>
                </a:cubicBezTo>
                <a:cubicBezTo>
                  <a:pt x="16" y="503"/>
                  <a:pt x="22" y="483"/>
                  <a:pt x="28" y="462"/>
                </a:cubicBezTo>
                <a:cubicBezTo>
                  <a:pt x="34" y="442"/>
                  <a:pt x="41" y="421"/>
                  <a:pt x="49" y="401"/>
                </a:cubicBezTo>
                <a:cubicBezTo>
                  <a:pt x="57" y="381"/>
                  <a:pt x="66" y="362"/>
                  <a:pt x="76" y="343"/>
                </a:cubicBezTo>
                <a:cubicBezTo>
                  <a:pt x="86" y="325"/>
                  <a:pt x="97" y="306"/>
                  <a:pt x="109" y="289"/>
                </a:cubicBezTo>
                <a:cubicBezTo>
                  <a:pt x="121" y="271"/>
                  <a:pt x="134" y="254"/>
                  <a:pt x="147" y="237"/>
                </a:cubicBezTo>
                <a:cubicBezTo>
                  <a:pt x="161" y="221"/>
                  <a:pt x="175" y="205"/>
                  <a:pt x="191" y="190"/>
                </a:cubicBezTo>
                <a:cubicBezTo>
                  <a:pt x="206" y="175"/>
                  <a:pt x="222" y="161"/>
                  <a:pt x="238" y="147"/>
                </a:cubicBezTo>
                <a:cubicBezTo>
                  <a:pt x="255" y="134"/>
                  <a:pt x="272" y="121"/>
                  <a:pt x="290" y="109"/>
                </a:cubicBezTo>
                <a:cubicBezTo>
                  <a:pt x="307" y="98"/>
                  <a:pt x="325" y="87"/>
                  <a:pt x="344" y="77"/>
                </a:cubicBezTo>
                <a:cubicBezTo>
                  <a:pt x="363" y="67"/>
                  <a:pt x="382" y="57"/>
                  <a:pt x="402" y="49"/>
                </a:cubicBezTo>
                <a:cubicBezTo>
                  <a:pt x="422" y="41"/>
                  <a:pt x="442" y="34"/>
                  <a:pt x="462" y="28"/>
                </a:cubicBezTo>
                <a:cubicBezTo>
                  <a:pt x="482" y="22"/>
                  <a:pt x="503" y="17"/>
                  <a:pt x="524" y="12"/>
                </a:cubicBezTo>
                <a:cubicBezTo>
                  <a:pt x="545" y="8"/>
                  <a:pt x="566" y="5"/>
                  <a:pt x="587" y="3"/>
                </a:cubicBezTo>
                <a:cubicBezTo>
                  <a:pt x="608" y="1"/>
                  <a:pt x="629" y="0"/>
                  <a:pt x="651" y="0"/>
                </a:cubicBezTo>
                <a:cubicBezTo>
                  <a:pt x="672" y="0"/>
                  <a:pt x="693" y="1"/>
                  <a:pt x="714" y="3"/>
                </a:cubicBezTo>
                <a:cubicBezTo>
                  <a:pt x="736" y="5"/>
                  <a:pt x="757" y="8"/>
                  <a:pt x="777" y="12"/>
                </a:cubicBezTo>
                <a:cubicBezTo>
                  <a:pt x="798" y="17"/>
                  <a:pt x="819" y="22"/>
                  <a:pt x="839" y="28"/>
                </a:cubicBezTo>
                <a:cubicBezTo>
                  <a:pt x="860" y="34"/>
                  <a:pt x="880" y="41"/>
                  <a:pt x="899" y="49"/>
                </a:cubicBezTo>
                <a:cubicBezTo>
                  <a:pt x="919" y="57"/>
                  <a:pt x="938" y="67"/>
                  <a:pt x="957" y="77"/>
                </a:cubicBezTo>
                <a:cubicBezTo>
                  <a:pt x="976" y="87"/>
                  <a:pt x="994" y="98"/>
                  <a:pt x="1012" y="109"/>
                </a:cubicBezTo>
                <a:cubicBezTo>
                  <a:pt x="1029" y="121"/>
                  <a:pt x="1047" y="134"/>
                  <a:pt x="1063" y="147"/>
                </a:cubicBezTo>
                <a:cubicBezTo>
                  <a:pt x="1079" y="161"/>
                  <a:pt x="1095" y="175"/>
                  <a:pt x="1110" y="190"/>
                </a:cubicBezTo>
                <a:cubicBezTo>
                  <a:pt x="1125" y="205"/>
                  <a:pt x="1140" y="221"/>
                  <a:pt x="1153" y="237"/>
                </a:cubicBezTo>
                <a:cubicBezTo>
                  <a:pt x="1167" y="254"/>
                  <a:pt x="1179" y="271"/>
                  <a:pt x="1191" y="289"/>
                </a:cubicBezTo>
                <a:cubicBezTo>
                  <a:pt x="1203" y="306"/>
                  <a:pt x="1214" y="325"/>
                  <a:pt x="1224" y="343"/>
                </a:cubicBezTo>
                <a:cubicBezTo>
                  <a:pt x="1234" y="362"/>
                  <a:pt x="1243" y="381"/>
                  <a:pt x="1251" y="401"/>
                </a:cubicBezTo>
                <a:cubicBezTo>
                  <a:pt x="1259" y="421"/>
                  <a:pt x="1266" y="442"/>
                  <a:pt x="1273" y="462"/>
                </a:cubicBezTo>
                <a:cubicBezTo>
                  <a:pt x="1279" y="483"/>
                  <a:pt x="1284" y="503"/>
                  <a:pt x="1288" y="524"/>
                </a:cubicBezTo>
                <a:cubicBezTo>
                  <a:pt x="1292" y="545"/>
                  <a:pt x="1295" y="566"/>
                  <a:pt x="1297" y="587"/>
                </a:cubicBezTo>
                <a:cubicBezTo>
                  <a:pt x="1300" y="608"/>
                  <a:pt x="1301" y="630"/>
                  <a:pt x="1301" y="651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545" name="" descr=""/>
          <p:cNvPicPr/>
          <p:nvPr/>
        </p:nvPicPr>
        <p:blipFill>
          <a:blip r:embed="rId16"/>
          <a:stretch/>
        </p:blipFill>
        <p:spPr>
          <a:xfrm>
            <a:off x="743760" y="3952800"/>
            <a:ext cx="25020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46" name=""/>
          <p:cNvSpPr txBox="1"/>
          <p:nvPr/>
        </p:nvSpPr>
        <p:spPr>
          <a:xfrm>
            <a:off x="8807760" y="2862360"/>
            <a:ext cx="12916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有高强度使用需求的企业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47" name="" descr=""/>
          <p:cNvPicPr/>
          <p:nvPr/>
        </p:nvPicPr>
        <p:blipFill>
          <a:blip r:embed="rId17"/>
          <a:stretch/>
        </p:blipFill>
        <p:spPr>
          <a:xfrm>
            <a:off x="702000" y="44542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48" name=""/>
          <p:cNvSpPr txBox="1"/>
          <p:nvPr/>
        </p:nvSpPr>
        <p:spPr>
          <a:xfrm>
            <a:off x="1236960" y="3926880"/>
            <a:ext cx="181116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生态合作与收益分成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49" name="" descr=""/>
          <p:cNvPicPr/>
          <p:nvPr/>
        </p:nvPicPr>
        <p:blipFill>
          <a:blip r:embed="rId18"/>
          <a:stretch/>
        </p:blipFill>
        <p:spPr>
          <a:xfrm>
            <a:off x="702000" y="47214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50" name=""/>
          <p:cNvSpPr txBox="1"/>
          <p:nvPr/>
        </p:nvSpPr>
        <p:spPr>
          <a:xfrm>
            <a:off x="902520" y="4434120"/>
            <a:ext cx="24148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与营销机构、咨询公司建立收益分成机制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1" name=""/>
          <p:cNvSpPr txBox="1"/>
          <p:nvPr/>
        </p:nvSpPr>
        <p:spPr>
          <a:xfrm>
            <a:off x="902520" y="4701240"/>
            <a:ext cx="8053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向开发者开放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2" name=""/>
          <p:cNvSpPr txBox="1"/>
          <p:nvPr/>
        </p:nvSpPr>
        <p:spPr>
          <a:xfrm>
            <a:off x="1704600" y="4705920"/>
            <a:ext cx="212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API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53" name="" descr=""/>
          <p:cNvPicPr/>
          <p:nvPr/>
        </p:nvPicPr>
        <p:blipFill>
          <a:blip r:embed="rId19"/>
          <a:stretch/>
        </p:blipFill>
        <p:spPr>
          <a:xfrm>
            <a:off x="702000" y="49888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54" name=""/>
          <p:cNvSpPr txBox="1"/>
          <p:nvPr/>
        </p:nvSpPr>
        <p:spPr>
          <a:xfrm>
            <a:off x="1916280" y="4701240"/>
            <a:ext cx="12078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接口，发展应用生态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5" name=""/>
          <p:cNvSpPr txBox="1"/>
          <p:nvPr/>
        </p:nvSpPr>
        <p:spPr>
          <a:xfrm>
            <a:off x="902520" y="496872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探索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6" name=""/>
          <p:cNvSpPr txBox="1"/>
          <p:nvPr/>
        </p:nvSpPr>
        <p:spPr>
          <a:xfrm>
            <a:off x="1170000" y="4973400"/>
            <a:ext cx="212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API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7" name=""/>
          <p:cNvSpPr txBox="1"/>
          <p:nvPr/>
        </p:nvSpPr>
        <p:spPr>
          <a:xfrm>
            <a:off x="1381320" y="4968720"/>
            <a:ext cx="1878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调用付费或应用市场收益分成模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8" name=""/>
          <p:cNvSpPr txBox="1"/>
          <p:nvPr/>
        </p:nvSpPr>
        <p:spPr>
          <a:xfrm>
            <a:off x="902520" y="5169240"/>
            <a:ext cx="135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式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9" name=""/>
          <p:cNvSpPr txBox="1"/>
          <p:nvPr/>
        </p:nvSpPr>
        <p:spPr>
          <a:xfrm>
            <a:off x="635040" y="5611680"/>
            <a:ext cx="470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目标客户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0" name=""/>
          <p:cNvSpPr/>
          <p:nvPr/>
        </p:nvSpPr>
        <p:spPr>
          <a:xfrm>
            <a:off x="3785400" y="3618360"/>
            <a:ext cx="3142440" cy="2398680"/>
          </a:xfrm>
          <a:custGeom>
            <a:avLst/>
            <a:gdLst/>
            <a:ahLst/>
            <a:rect l="0" t="0" r="r" b="b"/>
            <a:pathLst>
              <a:path w="8729" h="6663">
                <a:moveTo>
                  <a:pt x="0" y="6407"/>
                </a:moveTo>
                <a:lnTo>
                  <a:pt x="0" y="278"/>
                </a:lnTo>
                <a:cubicBezTo>
                  <a:pt x="0" y="260"/>
                  <a:pt x="1" y="242"/>
                  <a:pt x="4" y="224"/>
                </a:cubicBezTo>
                <a:cubicBezTo>
                  <a:pt x="7" y="206"/>
                  <a:pt x="12" y="189"/>
                  <a:pt x="18" y="172"/>
                </a:cubicBezTo>
                <a:cubicBezTo>
                  <a:pt x="24" y="155"/>
                  <a:pt x="31" y="139"/>
                  <a:pt x="39" y="124"/>
                </a:cubicBezTo>
                <a:cubicBezTo>
                  <a:pt x="48" y="108"/>
                  <a:pt x="57" y="94"/>
                  <a:pt x="68" y="81"/>
                </a:cubicBezTo>
                <a:cubicBezTo>
                  <a:pt x="79" y="68"/>
                  <a:pt x="91" y="57"/>
                  <a:pt x="103" y="47"/>
                </a:cubicBezTo>
                <a:cubicBezTo>
                  <a:pt x="116" y="37"/>
                  <a:pt x="129" y="28"/>
                  <a:pt x="143" y="21"/>
                </a:cubicBezTo>
                <a:cubicBezTo>
                  <a:pt x="157" y="14"/>
                  <a:pt x="172" y="9"/>
                  <a:pt x="187" y="5"/>
                </a:cubicBezTo>
                <a:cubicBezTo>
                  <a:pt x="202" y="2"/>
                  <a:pt x="217" y="0"/>
                  <a:pt x="232" y="0"/>
                </a:cubicBezTo>
                <a:lnTo>
                  <a:pt x="8451" y="0"/>
                </a:lnTo>
                <a:cubicBezTo>
                  <a:pt x="8469" y="0"/>
                  <a:pt x="8487" y="2"/>
                  <a:pt x="8505" y="5"/>
                </a:cubicBezTo>
                <a:cubicBezTo>
                  <a:pt x="8523" y="9"/>
                  <a:pt x="8540" y="14"/>
                  <a:pt x="8557" y="21"/>
                </a:cubicBezTo>
                <a:cubicBezTo>
                  <a:pt x="8574" y="28"/>
                  <a:pt x="8590" y="37"/>
                  <a:pt x="8605" y="47"/>
                </a:cubicBezTo>
                <a:cubicBezTo>
                  <a:pt x="8621" y="57"/>
                  <a:pt x="8635" y="68"/>
                  <a:pt x="8648" y="81"/>
                </a:cubicBezTo>
                <a:cubicBezTo>
                  <a:pt x="8660" y="94"/>
                  <a:pt x="8672" y="108"/>
                  <a:pt x="8682" y="124"/>
                </a:cubicBezTo>
                <a:cubicBezTo>
                  <a:pt x="8692" y="139"/>
                  <a:pt x="8701" y="155"/>
                  <a:pt x="8708" y="172"/>
                </a:cubicBezTo>
                <a:cubicBezTo>
                  <a:pt x="8715" y="189"/>
                  <a:pt x="8720" y="206"/>
                  <a:pt x="8724" y="224"/>
                </a:cubicBezTo>
                <a:cubicBezTo>
                  <a:pt x="8727" y="242"/>
                  <a:pt x="8729" y="260"/>
                  <a:pt x="8729" y="278"/>
                </a:cubicBezTo>
                <a:lnTo>
                  <a:pt x="8729" y="6407"/>
                </a:lnTo>
                <a:cubicBezTo>
                  <a:pt x="8729" y="6425"/>
                  <a:pt x="8727" y="6443"/>
                  <a:pt x="8724" y="6461"/>
                </a:cubicBezTo>
                <a:cubicBezTo>
                  <a:pt x="8720" y="6479"/>
                  <a:pt x="8715" y="6496"/>
                  <a:pt x="8708" y="6513"/>
                </a:cubicBezTo>
                <a:cubicBezTo>
                  <a:pt x="8701" y="6530"/>
                  <a:pt x="8692" y="6546"/>
                  <a:pt x="8682" y="6561"/>
                </a:cubicBezTo>
                <a:cubicBezTo>
                  <a:pt x="8672" y="6577"/>
                  <a:pt x="8660" y="6591"/>
                  <a:pt x="8648" y="6605"/>
                </a:cubicBezTo>
                <a:cubicBezTo>
                  <a:pt x="8635" y="6617"/>
                  <a:pt x="8621" y="6629"/>
                  <a:pt x="8605" y="6639"/>
                </a:cubicBezTo>
                <a:cubicBezTo>
                  <a:pt x="8592" y="6648"/>
                  <a:pt x="8577" y="6656"/>
                  <a:pt x="8562" y="6663"/>
                </a:cubicBezTo>
                <a:lnTo>
                  <a:pt x="139" y="6663"/>
                </a:lnTo>
                <a:cubicBezTo>
                  <a:pt x="127" y="6656"/>
                  <a:pt x="115" y="6648"/>
                  <a:pt x="103" y="6639"/>
                </a:cubicBezTo>
                <a:cubicBezTo>
                  <a:pt x="91" y="6629"/>
                  <a:pt x="79" y="6617"/>
                  <a:pt x="68" y="6605"/>
                </a:cubicBezTo>
                <a:cubicBezTo>
                  <a:pt x="57" y="6591"/>
                  <a:pt x="48" y="6577"/>
                  <a:pt x="39" y="6561"/>
                </a:cubicBezTo>
                <a:cubicBezTo>
                  <a:pt x="31" y="6546"/>
                  <a:pt x="24" y="6530"/>
                  <a:pt x="18" y="6513"/>
                </a:cubicBezTo>
                <a:cubicBezTo>
                  <a:pt x="12" y="6496"/>
                  <a:pt x="7" y="6479"/>
                  <a:pt x="4" y="6461"/>
                </a:cubicBezTo>
                <a:cubicBezTo>
                  <a:pt x="1" y="6443"/>
                  <a:pt x="0" y="6425"/>
                  <a:pt x="0" y="6407"/>
                </a:cubicBezTo>
                <a:close/>
              </a:path>
            </a:pathLst>
          </a:custGeom>
          <a:solidFill>
            <a:srgbClr val="1e40af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61" name=""/>
          <p:cNvSpPr/>
          <p:nvPr/>
        </p:nvSpPr>
        <p:spPr>
          <a:xfrm>
            <a:off x="3768840" y="3618360"/>
            <a:ext cx="100440" cy="2398680"/>
          </a:xfrm>
          <a:custGeom>
            <a:avLst/>
            <a:gdLst/>
            <a:ahLst/>
            <a:rect l="0" t="0" r="r" b="b"/>
            <a:pathLst>
              <a:path w="279" h="6663">
                <a:moveTo>
                  <a:pt x="207" y="21"/>
                </a:moveTo>
                <a:cubicBezTo>
                  <a:pt x="184" y="35"/>
                  <a:pt x="164" y="55"/>
                  <a:pt x="147" y="81"/>
                </a:cubicBezTo>
                <a:cubicBezTo>
                  <a:pt x="129" y="107"/>
                  <a:pt x="116" y="138"/>
                  <a:pt x="107" y="172"/>
                </a:cubicBezTo>
                <a:cubicBezTo>
                  <a:pt x="97" y="206"/>
                  <a:pt x="92" y="241"/>
                  <a:pt x="92" y="278"/>
                </a:cubicBezTo>
                <a:lnTo>
                  <a:pt x="92" y="6407"/>
                </a:lnTo>
                <a:cubicBezTo>
                  <a:pt x="92" y="6462"/>
                  <a:pt x="103" y="6513"/>
                  <a:pt x="123" y="6559"/>
                </a:cubicBezTo>
                <a:cubicBezTo>
                  <a:pt x="143" y="6607"/>
                  <a:pt x="170" y="6641"/>
                  <a:pt x="204" y="6663"/>
                </a:cubicBezTo>
                <a:lnTo>
                  <a:pt x="167" y="6663"/>
                </a:lnTo>
                <a:cubicBezTo>
                  <a:pt x="135" y="6649"/>
                  <a:pt x="106" y="6629"/>
                  <a:pt x="81" y="6605"/>
                </a:cubicBezTo>
                <a:cubicBezTo>
                  <a:pt x="55" y="6577"/>
                  <a:pt x="35" y="6547"/>
                  <a:pt x="21" y="6513"/>
                </a:cubicBezTo>
                <a:cubicBezTo>
                  <a:pt x="7" y="6479"/>
                  <a:pt x="0" y="6443"/>
                  <a:pt x="0" y="6407"/>
                </a:cubicBezTo>
                <a:lnTo>
                  <a:pt x="0" y="278"/>
                </a:lnTo>
                <a:cubicBezTo>
                  <a:pt x="0" y="241"/>
                  <a:pt x="7" y="206"/>
                  <a:pt x="21" y="172"/>
                </a:cubicBezTo>
                <a:cubicBezTo>
                  <a:pt x="35" y="138"/>
                  <a:pt x="55" y="107"/>
                  <a:pt x="81" y="81"/>
                </a:cubicBezTo>
                <a:cubicBezTo>
                  <a:pt x="107" y="55"/>
                  <a:pt x="137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cubicBezTo>
                  <a:pt x="255" y="0"/>
                  <a:pt x="230" y="7"/>
                  <a:pt x="207" y="21"/>
                </a:cubicBezTo>
                <a:close/>
              </a:path>
            </a:pathLst>
          </a:custGeom>
          <a:solidFill>
            <a:srgbClr val="60a5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2" name=""/>
          <p:cNvSpPr/>
          <p:nvPr/>
        </p:nvSpPr>
        <p:spPr>
          <a:xfrm>
            <a:off x="4002840" y="5289480"/>
            <a:ext cx="2724480" cy="9000"/>
          </a:xfrm>
          <a:custGeom>
            <a:avLst/>
            <a:gdLst/>
            <a:ahLst/>
            <a:rect l="0" t="0" r="r" b="b"/>
            <a:pathLst>
              <a:path w="7568" h="25">
                <a:moveTo>
                  <a:pt x="0" y="0"/>
                </a:moveTo>
                <a:lnTo>
                  <a:pt x="7568" y="0"/>
                </a:lnTo>
                <a:lnTo>
                  <a:pt x="7568" y="25"/>
                </a:lnTo>
                <a:lnTo>
                  <a:pt x="0" y="25"/>
                </a:lnTo>
                <a:lnTo>
                  <a:pt x="0" y="0"/>
                </a:ln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63" name=""/>
          <p:cNvSpPr/>
          <p:nvPr/>
        </p:nvSpPr>
        <p:spPr>
          <a:xfrm>
            <a:off x="4002840" y="3818880"/>
            <a:ext cx="468000" cy="468360"/>
          </a:xfrm>
          <a:custGeom>
            <a:avLst/>
            <a:gdLst/>
            <a:ahLst/>
            <a:rect l="0" t="0" r="r" b="b"/>
            <a:pathLst>
              <a:path w="1300" h="1301">
                <a:moveTo>
                  <a:pt x="1300" y="651"/>
                </a:moveTo>
                <a:cubicBezTo>
                  <a:pt x="1300" y="672"/>
                  <a:pt x="1299" y="693"/>
                  <a:pt x="1297" y="715"/>
                </a:cubicBezTo>
                <a:cubicBezTo>
                  <a:pt x="1295" y="736"/>
                  <a:pt x="1292" y="757"/>
                  <a:pt x="1288" y="778"/>
                </a:cubicBezTo>
                <a:cubicBezTo>
                  <a:pt x="1284" y="799"/>
                  <a:pt x="1279" y="819"/>
                  <a:pt x="1272" y="840"/>
                </a:cubicBezTo>
                <a:cubicBezTo>
                  <a:pt x="1266" y="860"/>
                  <a:pt x="1259" y="880"/>
                  <a:pt x="1251" y="900"/>
                </a:cubicBezTo>
                <a:cubicBezTo>
                  <a:pt x="1243" y="919"/>
                  <a:pt x="1234" y="938"/>
                  <a:pt x="1224" y="957"/>
                </a:cubicBezTo>
                <a:cubicBezTo>
                  <a:pt x="1213" y="976"/>
                  <a:pt x="1202" y="994"/>
                  <a:pt x="1190" y="1012"/>
                </a:cubicBezTo>
                <a:cubicBezTo>
                  <a:pt x="1178" y="1030"/>
                  <a:pt x="1165" y="1047"/>
                  <a:pt x="1152" y="1063"/>
                </a:cubicBezTo>
                <a:cubicBezTo>
                  <a:pt x="1138" y="1080"/>
                  <a:pt x="1124" y="1095"/>
                  <a:pt x="1109" y="1110"/>
                </a:cubicBezTo>
                <a:cubicBezTo>
                  <a:pt x="1094" y="1125"/>
                  <a:pt x="1078" y="1140"/>
                  <a:pt x="1062" y="1153"/>
                </a:cubicBezTo>
                <a:cubicBezTo>
                  <a:pt x="1045" y="1167"/>
                  <a:pt x="1028" y="1179"/>
                  <a:pt x="1011" y="1191"/>
                </a:cubicBezTo>
                <a:cubicBezTo>
                  <a:pt x="993" y="1203"/>
                  <a:pt x="975" y="1214"/>
                  <a:pt x="956" y="1224"/>
                </a:cubicBezTo>
                <a:cubicBezTo>
                  <a:pt x="937" y="1234"/>
                  <a:pt x="918" y="1243"/>
                  <a:pt x="898" y="1251"/>
                </a:cubicBezTo>
                <a:cubicBezTo>
                  <a:pt x="879" y="1259"/>
                  <a:pt x="859" y="1267"/>
                  <a:pt x="838" y="1273"/>
                </a:cubicBezTo>
                <a:cubicBezTo>
                  <a:pt x="818" y="1279"/>
                  <a:pt x="797" y="1284"/>
                  <a:pt x="776" y="1288"/>
                </a:cubicBezTo>
                <a:cubicBezTo>
                  <a:pt x="755" y="1292"/>
                  <a:pt x="734" y="1296"/>
                  <a:pt x="713" y="1298"/>
                </a:cubicBezTo>
                <a:cubicBezTo>
                  <a:pt x="692" y="1300"/>
                  <a:pt x="671" y="1301"/>
                  <a:pt x="650" y="1301"/>
                </a:cubicBezTo>
                <a:cubicBezTo>
                  <a:pt x="628" y="1301"/>
                  <a:pt x="607" y="1300"/>
                  <a:pt x="586" y="1298"/>
                </a:cubicBezTo>
                <a:cubicBezTo>
                  <a:pt x="565" y="1296"/>
                  <a:pt x="544" y="1292"/>
                  <a:pt x="523" y="1288"/>
                </a:cubicBezTo>
                <a:cubicBezTo>
                  <a:pt x="502" y="1284"/>
                  <a:pt x="481" y="1279"/>
                  <a:pt x="461" y="1273"/>
                </a:cubicBezTo>
                <a:cubicBezTo>
                  <a:pt x="440" y="1267"/>
                  <a:pt x="420" y="1259"/>
                  <a:pt x="401" y="1251"/>
                </a:cubicBezTo>
                <a:cubicBezTo>
                  <a:pt x="381" y="1243"/>
                  <a:pt x="362" y="1234"/>
                  <a:pt x="343" y="1224"/>
                </a:cubicBezTo>
                <a:cubicBezTo>
                  <a:pt x="324" y="1214"/>
                  <a:pt x="306" y="1203"/>
                  <a:pt x="288" y="1191"/>
                </a:cubicBezTo>
                <a:cubicBezTo>
                  <a:pt x="271" y="1179"/>
                  <a:pt x="254" y="1167"/>
                  <a:pt x="237" y="1153"/>
                </a:cubicBezTo>
                <a:cubicBezTo>
                  <a:pt x="221" y="1140"/>
                  <a:pt x="205" y="1125"/>
                  <a:pt x="190" y="1110"/>
                </a:cubicBezTo>
                <a:cubicBezTo>
                  <a:pt x="175" y="1095"/>
                  <a:pt x="161" y="1080"/>
                  <a:pt x="147" y="1063"/>
                </a:cubicBezTo>
                <a:cubicBezTo>
                  <a:pt x="134" y="1047"/>
                  <a:pt x="121" y="1030"/>
                  <a:pt x="109" y="1012"/>
                </a:cubicBezTo>
                <a:cubicBezTo>
                  <a:pt x="97" y="994"/>
                  <a:pt x="86" y="976"/>
                  <a:pt x="76" y="957"/>
                </a:cubicBezTo>
                <a:cubicBezTo>
                  <a:pt x="66" y="938"/>
                  <a:pt x="57" y="919"/>
                  <a:pt x="49" y="900"/>
                </a:cubicBezTo>
                <a:cubicBezTo>
                  <a:pt x="41" y="880"/>
                  <a:pt x="34" y="860"/>
                  <a:pt x="28" y="840"/>
                </a:cubicBezTo>
                <a:cubicBezTo>
                  <a:pt x="21" y="819"/>
                  <a:pt x="16" y="799"/>
                  <a:pt x="12" y="778"/>
                </a:cubicBezTo>
                <a:cubicBezTo>
                  <a:pt x="8" y="757"/>
                  <a:pt x="5" y="736"/>
                  <a:pt x="3" y="715"/>
                </a:cubicBezTo>
                <a:cubicBezTo>
                  <a:pt x="1" y="693"/>
                  <a:pt x="0" y="672"/>
                  <a:pt x="0" y="651"/>
                </a:cubicBezTo>
                <a:cubicBezTo>
                  <a:pt x="0" y="630"/>
                  <a:pt x="1" y="608"/>
                  <a:pt x="3" y="587"/>
                </a:cubicBezTo>
                <a:cubicBezTo>
                  <a:pt x="5" y="566"/>
                  <a:pt x="8" y="545"/>
                  <a:pt x="12" y="524"/>
                </a:cubicBezTo>
                <a:cubicBezTo>
                  <a:pt x="16" y="503"/>
                  <a:pt x="21" y="483"/>
                  <a:pt x="28" y="462"/>
                </a:cubicBezTo>
                <a:cubicBezTo>
                  <a:pt x="34" y="442"/>
                  <a:pt x="41" y="421"/>
                  <a:pt x="49" y="401"/>
                </a:cubicBezTo>
                <a:cubicBezTo>
                  <a:pt x="57" y="381"/>
                  <a:pt x="66" y="362"/>
                  <a:pt x="76" y="343"/>
                </a:cubicBezTo>
                <a:cubicBezTo>
                  <a:pt x="86" y="325"/>
                  <a:pt x="97" y="306"/>
                  <a:pt x="109" y="289"/>
                </a:cubicBezTo>
                <a:cubicBezTo>
                  <a:pt x="121" y="271"/>
                  <a:pt x="134" y="254"/>
                  <a:pt x="147" y="237"/>
                </a:cubicBezTo>
                <a:cubicBezTo>
                  <a:pt x="161" y="221"/>
                  <a:pt x="175" y="205"/>
                  <a:pt x="190" y="190"/>
                </a:cubicBezTo>
                <a:cubicBezTo>
                  <a:pt x="205" y="175"/>
                  <a:pt x="221" y="161"/>
                  <a:pt x="237" y="147"/>
                </a:cubicBezTo>
                <a:cubicBezTo>
                  <a:pt x="254" y="134"/>
                  <a:pt x="271" y="121"/>
                  <a:pt x="288" y="109"/>
                </a:cubicBezTo>
                <a:cubicBezTo>
                  <a:pt x="306" y="98"/>
                  <a:pt x="324" y="87"/>
                  <a:pt x="343" y="77"/>
                </a:cubicBezTo>
                <a:cubicBezTo>
                  <a:pt x="362" y="67"/>
                  <a:pt x="381" y="57"/>
                  <a:pt x="401" y="49"/>
                </a:cubicBezTo>
                <a:cubicBezTo>
                  <a:pt x="420" y="41"/>
                  <a:pt x="440" y="34"/>
                  <a:pt x="461" y="28"/>
                </a:cubicBezTo>
                <a:cubicBezTo>
                  <a:pt x="481" y="22"/>
                  <a:pt x="502" y="17"/>
                  <a:pt x="523" y="12"/>
                </a:cubicBezTo>
                <a:cubicBezTo>
                  <a:pt x="544" y="8"/>
                  <a:pt x="565" y="5"/>
                  <a:pt x="586" y="3"/>
                </a:cubicBezTo>
                <a:cubicBezTo>
                  <a:pt x="607" y="1"/>
                  <a:pt x="628" y="0"/>
                  <a:pt x="650" y="0"/>
                </a:cubicBezTo>
                <a:cubicBezTo>
                  <a:pt x="671" y="0"/>
                  <a:pt x="692" y="1"/>
                  <a:pt x="713" y="3"/>
                </a:cubicBezTo>
                <a:cubicBezTo>
                  <a:pt x="734" y="5"/>
                  <a:pt x="755" y="8"/>
                  <a:pt x="776" y="12"/>
                </a:cubicBezTo>
                <a:cubicBezTo>
                  <a:pt x="797" y="17"/>
                  <a:pt x="818" y="22"/>
                  <a:pt x="838" y="28"/>
                </a:cubicBezTo>
                <a:cubicBezTo>
                  <a:pt x="859" y="34"/>
                  <a:pt x="879" y="41"/>
                  <a:pt x="898" y="49"/>
                </a:cubicBezTo>
                <a:cubicBezTo>
                  <a:pt x="918" y="57"/>
                  <a:pt x="937" y="67"/>
                  <a:pt x="956" y="77"/>
                </a:cubicBezTo>
                <a:cubicBezTo>
                  <a:pt x="975" y="87"/>
                  <a:pt x="993" y="98"/>
                  <a:pt x="1011" y="109"/>
                </a:cubicBezTo>
                <a:cubicBezTo>
                  <a:pt x="1028" y="121"/>
                  <a:pt x="1045" y="134"/>
                  <a:pt x="1062" y="147"/>
                </a:cubicBezTo>
                <a:cubicBezTo>
                  <a:pt x="1078" y="161"/>
                  <a:pt x="1094" y="175"/>
                  <a:pt x="1109" y="190"/>
                </a:cubicBezTo>
                <a:cubicBezTo>
                  <a:pt x="1124" y="205"/>
                  <a:pt x="1138" y="221"/>
                  <a:pt x="1152" y="237"/>
                </a:cubicBezTo>
                <a:cubicBezTo>
                  <a:pt x="1165" y="254"/>
                  <a:pt x="1178" y="271"/>
                  <a:pt x="1190" y="289"/>
                </a:cubicBezTo>
                <a:cubicBezTo>
                  <a:pt x="1202" y="306"/>
                  <a:pt x="1213" y="325"/>
                  <a:pt x="1224" y="343"/>
                </a:cubicBezTo>
                <a:cubicBezTo>
                  <a:pt x="1234" y="362"/>
                  <a:pt x="1243" y="381"/>
                  <a:pt x="1251" y="401"/>
                </a:cubicBezTo>
                <a:cubicBezTo>
                  <a:pt x="1259" y="421"/>
                  <a:pt x="1266" y="442"/>
                  <a:pt x="1272" y="462"/>
                </a:cubicBezTo>
                <a:cubicBezTo>
                  <a:pt x="1279" y="483"/>
                  <a:pt x="1284" y="503"/>
                  <a:pt x="1288" y="524"/>
                </a:cubicBezTo>
                <a:cubicBezTo>
                  <a:pt x="1292" y="545"/>
                  <a:pt x="1295" y="566"/>
                  <a:pt x="1297" y="587"/>
                </a:cubicBezTo>
                <a:cubicBezTo>
                  <a:pt x="1299" y="608"/>
                  <a:pt x="1300" y="630"/>
                  <a:pt x="1300" y="651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564" name="" descr=""/>
          <p:cNvPicPr/>
          <p:nvPr/>
        </p:nvPicPr>
        <p:blipFill>
          <a:blip r:embed="rId20"/>
          <a:stretch/>
        </p:blipFill>
        <p:spPr>
          <a:xfrm>
            <a:off x="4111560" y="3952800"/>
            <a:ext cx="25020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65" name=""/>
          <p:cNvSpPr txBox="1"/>
          <p:nvPr/>
        </p:nvSpPr>
        <p:spPr>
          <a:xfrm>
            <a:off x="2194920" y="5611680"/>
            <a:ext cx="11743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数字营销机构、开发者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66" name="" descr=""/>
          <p:cNvPicPr/>
          <p:nvPr/>
        </p:nvPicPr>
        <p:blipFill>
          <a:blip r:embed="rId21"/>
          <a:stretch/>
        </p:blipFill>
        <p:spPr>
          <a:xfrm>
            <a:off x="4069800" y="44542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67" name=""/>
          <p:cNvSpPr txBox="1"/>
          <p:nvPr/>
        </p:nvSpPr>
        <p:spPr>
          <a:xfrm>
            <a:off x="4601520" y="3926880"/>
            <a:ext cx="100656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培训与认证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8" name=""/>
          <p:cNvSpPr txBox="1"/>
          <p:nvPr/>
        </p:nvSpPr>
        <p:spPr>
          <a:xfrm>
            <a:off x="4267440" y="443412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提供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9" name=""/>
          <p:cNvSpPr txBox="1"/>
          <p:nvPr/>
        </p:nvSpPr>
        <p:spPr>
          <a:xfrm>
            <a:off x="4534920" y="4438800"/>
            <a:ext cx="294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70" name="" descr=""/>
          <p:cNvPicPr/>
          <p:nvPr/>
        </p:nvPicPr>
        <p:blipFill>
          <a:blip r:embed="rId22"/>
          <a:stretch/>
        </p:blipFill>
        <p:spPr>
          <a:xfrm>
            <a:off x="4069800" y="47214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71" name=""/>
          <p:cNvSpPr txBox="1"/>
          <p:nvPr/>
        </p:nvSpPr>
        <p:spPr>
          <a:xfrm>
            <a:off x="4828320" y="4434120"/>
            <a:ext cx="10735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技能专业培训课程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72" name="" descr=""/>
          <p:cNvPicPr/>
          <p:nvPr/>
        </p:nvPicPr>
        <p:blipFill>
          <a:blip r:embed="rId23"/>
          <a:stretch/>
        </p:blipFill>
        <p:spPr>
          <a:xfrm>
            <a:off x="4069800" y="49888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73" name=""/>
          <p:cNvSpPr txBox="1"/>
          <p:nvPr/>
        </p:nvSpPr>
        <p:spPr>
          <a:xfrm>
            <a:off x="4267440" y="4701240"/>
            <a:ext cx="1878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平台操作与应用的官方认证服务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4" name=""/>
          <p:cNvSpPr txBox="1"/>
          <p:nvPr/>
        </p:nvSpPr>
        <p:spPr>
          <a:xfrm>
            <a:off x="4267440" y="4968720"/>
            <a:ext cx="21466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扩大技术影响力，同时创造额外收入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5" name=""/>
          <p:cNvSpPr txBox="1"/>
          <p:nvPr/>
        </p:nvSpPr>
        <p:spPr>
          <a:xfrm>
            <a:off x="3999960" y="5411160"/>
            <a:ext cx="470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目标客户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6" name=""/>
          <p:cNvSpPr/>
          <p:nvPr/>
        </p:nvSpPr>
        <p:spPr>
          <a:xfrm>
            <a:off x="7169400" y="3789360"/>
            <a:ext cx="35640" cy="25920"/>
          </a:xfrm>
          <a:custGeom>
            <a:avLst/>
            <a:gdLst/>
            <a:ahLst/>
            <a:rect l="0" t="0" r="r" b="b"/>
            <a:pathLst>
              <a:path w="99" h="72">
                <a:moveTo>
                  <a:pt x="0" y="72"/>
                </a:moveTo>
                <a:cubicBezTo>
                  <a:pt x="21" y="45"/>
                  <a:pt x="48" y="25"/>
                  <a:pt x="76" y="11"/>
                </a:cubicBezTo>
                <a:cubicBezTo>
                  <a:pt x="83" y="6"/>
                  <a:pt x="91" y="3"/>
                  <a:pt x="99" y="0"/>
                </a:cubicBezTo>
                <a:lnTo>
                  <a:pt x="0" y="72"/>
                </a:lnTo>
                <a:close/>
              </a:path>
            </a:pathLst>
          </a:custGeom>
          <a:solidFill>
            <a:srgbClr val="1d4ed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77" name=""/>
          <p:cNvSpPr/>
          <p:nvPr/>
        </p:nvSpPr>
        <p:spPr>
          <a:xfrm>
            <a:off x="7161480" y="3785400"/>
            <a:ext cx="73800" cy="52920"/>
          </a:xfrm>
          <a:custGeom>
            <a:avLst/>
            <a:gdLst/>
            <a:ahLst/>
            <a:rect l="0" t="0" r="r" b="b"/>
            <a:pathLst>
              <a:path w="205" h="147">
                <a:moveTo>
                  <a:pt x="0" y="111"/>
                </a:moveTo>
                <a:cubicBezTo>
                  <a:pt x="7" y="101"/>
                  <a:pt x="14" y="91"/>
                  <a:pt x="22" y="82"/>
                </a:cubicBezTo>
                <a:lnTo>
                  <a:pt x="121" y="11"/>
                </a:lnTo>
                <a:cubicBezTo>
                  <a:pt x="142" y="4"/>
                  <a:pt x="164" y="0"/>
                  <a:pt x="187" y="0"/>
                </a:cubicBezTo>
                <a:lnTo>
                  <a:pt x="205" y="0"/>
                </a:lnTo>
                <a:lnTo>
                  <a:pt x="0" y="147"/>
                </a:lnTo>
                <a:lnTo>
                  <a:pt x="0" y="111"/>
                </a:lnTo>
                <a:close/>
              </a:path>
            </a:pathLst>
          </a:custGeom>
          <a:solidFill>
            <a:srgbClr val="1d4ed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78" name=""/>
          <p:cNvSpPr/>
          <p:nvPr/>
        </p:nvSpPr>
        <p:spPr>
          <a:xfrm>
            <a:off x="7161480" y="3785400"/>
            <a:ext cx="98280" cy="70200"/>
          </a:xfrm>
          <a:custGeom>
            <a:avLst/>
            <a:gdLst/>
            <a:ahLst/>
            <a:rect l="0" t="0" r="r" b="b"/>
            <a:pathLst>
              <a:path w="273" h="195">
                <a:moveTo>
                  <a:pt x="273" y="0"/>
                </a:moveTo>
                <a:lnTo>
                  <a:pt x="0" y="195"/>
                </a:lnTo>
                <a:lnTo>
                  <a:pt x="0" y="147"/>
                </a:lnTo>
                <a:lnTo>
                  <a:pt x="205" y="0"/>
                </a:lnTo>
                <a:lnTo>
                  <a:pt x="273" y="0"/>
                </a:lnTo>
                <a:close/>
              </a:path>
            </a:pathLst>
          </a:custGeom>
          <a:solidFill>
            <a:srgbClr val="1d4ed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79" name=""/>
          <p:cNvSpPr/>
          <p:nvPr/>
        </p:nvSpPr>
        <p:spPr>
          <a:xfrm>
            <a:off x="7161480" y="3785400"/>
            <a:ext cx="122400" cy="87840"/>
          </a:xfrm>
          <a:custGeom>
            <a:avLst/>
            <a:gdLst/>
            <a:ahLst/>
            <a:rect l="0" t="0" r="r" b="b"/>
            <a:pathLst>
              <a:path w="340" h="244">
                <a:moveTo>
                  <a:pt x="340" y="0"/>
                </a:moveTo>
                <a:lnTo>
                  <a:pt x="0" y="244"/>
                </a:lnTo>
                <a:lnTo>
                  <a:pt x="0" y="195"/>
                </a:lnTo>
                <a:lnTo>
                  <a:pt x="272" y="0"/>
                </a:lnTo>
                <a:lnTo>
                  <a:pt x="340" y="0"/>
                </a:lnTo>
                <a:close/>
              </a:path>
            </a:pathLst>
          </a:custGeom>
          <a:solidFill>
            <a:srgbClr val="1d4ed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80" name=""/>
          <p:cNvSpPr/>
          <p:nvPr/>
        </p:nvSpPr>
        <p:spPr>
          <a:xfrm>
            <a:off x="7161480" y="3785400"/>
            <a:ext cx="146880" cy="105120"/>
          </a:xfrm>
          <a:custGeom>
            <a:avLst/>
            <a:gdLst/>
            <a:ahLst/>
            <a:rect l="0" t="0" r="r" b="b"/>
            <a:pathLst>
              <a:path w="408" h="292">
                <a:moveTo>
                  <a:pt x="408" y="0"/>
                </a:moveTo>
                <a:lnTo>
                  <a:pt x="0" y="292"/>
                </a:lnTo>
                <a:lnTo>
                  <a:pt x="0" y="244"/>
                </a:lnTo>
                <a:lnTo>
                  <a:pt x="340" y="0"/>
                </a:lnTo>
                <a:lnTo>
                  <a:pt x="408" y="0"/>
                </a:lnTo>
                <a:close/>
              </a:path>
            </a:pathLst>
          </a:custGeom>
          <a:solidFill>
            <a:srgbClr val="1d4e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81" name=""/>
          <p:cNvSpPr/>
          <p:nvPr/>
        </p:nvSpPr>
        <p:spPr>
          <a:xfrm>
            <a:off x="7161480" y="3785400"/>
            <a:ext cx="171360" cy="122760"/>
          </a:xfrm>
          <a:custGeom>
            <a:avLst/>
            <a:gdLst/>
            <a:ahLst/>
            <a:rect l="0" t="0" r="r" b="b"/>
            <a:pathLst>
              <a:path w="476" h="341">
                <a:moveTo>
                  <a:pt x="476" y="0"/>
                </a:moveTo>
                <a:lnTo>
                  <a:pt x="0" y="341"/>
                </a:lnTo>
                <a:lnTo>
                  <a:pt x="0" y="292"/>
                </a:lnTo>
                <a:lnTo>
                  <a:pt x="408" y="0"/>
                </a:lnTo>
                <a:lnTo>
                  <a:pt x="476" y="0"/>
                </a:lnTo>
                <a:close/>
              </a:path>
            </a:pathLst>
          </a:custGeom>
          <a:solidFill>
            <a:srgbClr val="1c4e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82" name=""/>
          <p:cNvSpPr/>
          <p:nvPr/>
        </p:nvSpPr>
        <p:spPr>
          <a:xfrm>
            <a:off x="7161480" y="3785400"/>
            <a:ext cx="195840" cy="140040"/>
          </a:xfrm>
          <a:custGeom>
            <a:avLst/>
            <a:gdLst/>
            <a:ahLst/>
            <a:rect l="0" t="0" r="r" b="b"/>
            <a:pathLst>
              <a:path w="544" h="389">
                <a:moveTo>
                  <a:pt x="544" y="0"/>
                </a:moveTo>
                <a:lnTo>
                  <a:pt x="0" y="389"/>
                </a:lnTo>
                <a:lnTo>
                  <a:pt x="0" y="341"/>
                </a:lnTo>
                <a:lnTo>
                  <a:pt x="476" y="0"/>
                </a:lnTo>
                <a:lnTo>
                  <a:pt x="544" y="0"/>
                </a:lnTo>
                <a:close/>
              </a:path>
            </a:pathLst>
          </a:custGeom>
          <a:solidFill>
            <a:srgbClr val="1c4ed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83" name=""/>
          <p:cNvSpPr/>
          <p:nvPr/>
        </p:nvSpPr>
        <p:spPr>
          <a:xfrm>
            <a:off x="7161480" y="3785400"/>
            <a:ext cx="220320" cy="157680"/>
          </a:xfrm>
          <a:custGeom>
            <a:avLst/>
            <a:gdLst/>
            <a:ahLst/>
            <a:rect l="0" t="0" r="r" b="b"/>
            <a:pathLst>
              <a:path w="612" h="438">
                <a:moveTo>
                  <a:pt x="612" y="0"/>
                </a:moveTo>
                <a:lnTo>
                  <a:pt x="0" y="438"/>
                </a:lnTo>
                <a:lnTo>
                  <a:pt x="0" y="389"/>
                </a:lnTo>
                <a:lnTo>
                  <a:pt x="544" y="0"/>
                </a:lnTo>
                <a:lnTo>
                  <a:pt x="612" y="0"/>
                </a:lnTo>
                <a:close/>
              </a:path>
            </a:pathLst>
          </a:custGeom>
          <a:solidFill>
            <a:srgbClr val="1c4ed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84" name=""/>
          <p:cNvSpPr/>
          <p:nvPr/>
        </p:nvSpPr>
        <p:spPr>
          <a:xfrm>
            <a:off x="7161480" y="3785400"/>
            <a:ext cx="244800" cy="174960"/>
          </a:xfrm>
          <a:custGeom>
            <a:avLst/>
            <a:gdLst/>
            <a:ahLst/>
            <a:rect l="0" t="0" r="r" b="b"/>
            <a:pathLst>
              <a:path w="680" h="486">
                <a:moveTo>
                  <a:pt x="680" y="0"/>
                </a:moveTo>
                <a:lnTo>
                  <a:pt x="0" y="486"/>
                </a:lnTo>
                <a:lnTo>
                  <a:pt x="0" y="438"/>
                </a:lnTo>
                <a:lnTo>
                  <a:pt x="612" y="0"/>
                </a:lnTo>
                <a:lnTo>
                  <a:pt x="680" y="0"/>
                </a:lnTo>
                <a:close/>
              </a:path>
            </a:pathLst>
          </a:custGeom>
          <a:solidFill>
            <a:srgbClr val="1c4ed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85" name=""/>
          <p:cNvSpPr/>
          <p:nvPr/>
        </p:nvSpPr>
        <p:spPr>
          <a:xfrm>
            <a:off x="7161480" y="3785400"/>
            <a:ext cx="269280" cy="192600"/>
          </a:xfrm>
          <a:custGeom>
            <a:avLst/>
            <a:gdLst/>
            <a:ahLst/>
            <a:rect l="0" t="0" r="r" b="b"/>
            <a:pathLst>
              <a:path w="748" h="535">
                <a:moveTo>
                  <a:pt x="748" y="0"/>
                </a:moveTo>
                <a:lnTo>
                  <a:pt x="0" y="535"/>
                </a:lnTo>
                <a:lnTo>
                  <a:pt x="0" y="486"/>
                </a:lnTo>
                <a:lnTo>
                  <a:pt x="680" y="0"/>
                </a:lnTo>
                <a:lnTo>
                  <a:pt x="748" y="0"/>
                </a:lnTo>
                <a:close/>
              </a:path>
            </a:pathLst>
          </a:custGeom>
          <a:solidFill>
            <a:srgbClr val="1c4ed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86" name=""/>
          <p:cNvSpPr/>
          <p:nvPr/>
        </p:nvSpPr>
        <p:spPr>
          <a:xfrm>
            <a:off x="7161480" y="3785400"/>
            <a:ext cx="293760" cy="209880"/>
          </a:xfrm>
          <a:custGeom>
            <a:avLst/>
            <a:gdLst/>
            <a:ahLst/>
            <a:rect l="0" t="0" r="r" b="b"/>
            <a:pathLst>
              <a:path w="816" h="583">
                <a:moveTo>
                  <a:pt x="816" y="0"/>
                </a:moveTo>
                <a:lnTo>
                  <a:pt x="0" y="583"/>
                </a:lnTo>
                <a:lnTo>
                  <a:pt x="0" y="535"/>
                </a:lnTo>
                <a:lnTo>
                  <a:pt x="748" y="0"/>
                </a:lnTo>
                <a:lnTo>
                  <a:pt x="816" y="0"/>
                </a:lnTo>
                <a:close/>
              </a:path>
            </a:pathLst>
          </a:custGeom>
          <a:solidFill>
            <a:srgbClr val="1c4ed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87" name=""/>
          <p:cNvSpPr/>
          <p:nvPr/>
        </p:nvSpPr>
        <p:spPr>
          <a:xfrm>
            <a:off x="7161480" y="3785400"/>
            <a:ext cx="318240" cy="227520"/>
          </a:xfrm>
          <a:custGeom>
            <a:avLst/>
            <a:gdLst/>
            <a:ahLst/>
            <a:rect l="0" t="0" r="r" b="b"/>
            <a:pathLst>
              <a:path w="884" h="632">
                <a:moveTo>
                  <a:pt x="884" y="0"/>
                </a:moveTo>
                <a:lnTo>
                  <a:pt x="0" y="632"/>
                </a:lnTo>
                <a:lnTo>
                  <a:pt x="0" y="583"/>
                </a:lnTo>
                <a:lnTo>
                  <a:pt x="815" y="0"/>
                </a:lnTo>
                <a:lnTo>
                  <a:pt x="884" y="0"/>
                </a:lnTo>
                <a:close/>
              </a:path>
            </a:pathLst>
          </a:custGeom>
          <a:solidFill>
            <a:srgbClr val="1c4ed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88" name=""/>
          <p:cNvSpPr/>
          <p:nvPr/>
        </p:nvSpPr>
        <p:spPr>
          <a:xfrm>
            <a:off x="7161480" y="3785400"/>
            <a:ext cx="342360" cy="244800"/>
          </a:xfrm>
          <a:custGeom>
            <a:avLst/>
            <a:gdLst/>
            <a:ahLst/>
            <a:rect l="0" t="0" r="r" b="b"/>
            <a:pathLst>
              <a:path w="951" h="680">
                <a:moveTo>
                  <a:pt x="951" y="0"/>
                </a:moveTo>
                <a:lnTo>
                  <a:pt x="0" y="680"/>
                </a:lnTo>
                <a:lnTo>
                  <a:pt x="0" y="632"/>
                </a:lnTo>
                <a:lnTo>
                  <a:pt x="884" y="0"/>
                </a:lnTo>
                <a:lnTo>
                  <a:pt x="951" y="0"/>
                </a:lnTo>
                <a:close/>
              </a:path>
            </a:pathLst>
          </a:custGeom>
          <a:solidFill>
            <a:srgbClr val="1c4ec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89" name=""/>
          <p:cNvSpPr/>
          <p:nvPr/>
        </p:nvSpPr>
        <p:spPr>
          <a:xfrm>
            <a:off x="7161480" y="3785400"/>
            <a:ext cx="366840" cy="262440"/>
          </a:xfrm>
          <a:custGeom>
            <a:avLst/>
            <a:gdLst/>
            <a:ahLst/>
            <a:rect l="0" t="0" r="r" b="b"/>
            <a:pathLst>
              <a:path w="1019" h="729">
                <a:moveTo>
                  <a:pt x="1019" y="0"/>
                </a:moveTo>
                <a:lnTo>
                  <a:pt x="0" y="729"/>
                </a:lnTo>
                <a:lnTo>
                  <a:pt x="0" y="680"/>
                </a:lnTo>
                <a:lnTo>
                  <a:pt x="950" y="0"/>
                </a:lnTo>
                <a:lnTo>
                  <a:pt x="1019" y="0"/>
                </a:lnTo>
                <a:close/>
              </a:path>
            </a:pathLst>
          </a:custGeom>
          <a:solidFill>
            <a:srgbClr val="1c4ec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90" name=""/>
          <p:cNvSpPr/>
          <p:nvPr/>
        </p:nvSpPr>
        <p:spPr>
          <a:xfrm>
            <a:off x="7161480" y="3785400"/>
            <a:ext cx="391320" cy="279720"/>
          </a:xfrm>
          <a:custGeom>
            <a:avLst/>
            <a:gdLst/>
            <a:ahLst/>
            <a:rect l="0" t="0" r="r" b="b"/>
            <a:pathLst>
              <a:path w="1087" h="777">
                <a:moveTo>
                  <a:pt x="1087" y="0"/>
                </a:moveTo>
                <a:lnTo>
                  <a:pt x="0" y="777"/>
                </a:lnTo>
                <a:lnTo>
                  <a:pt x="0" y="728"/>
                </a:lnTo>
                <a:lnTo>
                  <a:pt x="1019" y="0"/>
                </a:lnTo>
                <a:lnTo>
                  <a:pt x="1087" y="0"/>
                </a:lnTo>
                <a:close/>
              </a:path>
            </a:pathLst>
          </a:custGeom>
          <a:solidFill>
            <a:srgbClr val="1c4ec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91" name=""/>
          <p:cNvSpPr/>
          <p:nvPr/>
        </p:nvSpPr>
        <p:spPr>
          <a:xfrm>
            <a:off x="7161480" y="3785400"/>
            <a:ext cx="415800" cy="297360"/>
          </a:xfrm>
          <a:custGeom>
            <a:avLst/>
            <a:gdLst/>
            <a:ahLst/>
            <a:rect l="0" t="0" r="r" b="b"/>
            <a:pathLst>
              <a:path w="1155" h="826">
                <a:moveTo>
                  <a:pt x="1155" y="0"/>
                </a:moveTo>
                <a:lnTo>
                  <a:pt x="0" y="826"/>
                </a:lnTo>
                <a:lnTo>
                  <a:pt x="0" y="777"/>
                </a:lnTo>
                <a:lnTo>
                  <a:pt x="1087" y="0"/>
                </a:lnTo>
                <a:lnTo>
                  <a:pt x="1155" y="0"/>
                </a:lnTo>
                <a:close/>
              </a:path>
            </a:pathLst>
          </a:custGeom>
          <a:solidFill>
            <a:srgbClr val="1c4ec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92" name=""/>
          <p:cNvSpPr/>
          <p:nvPr/>
        </p:nvSpPr>
        <p:spPr>
          <a:xfrm>
            <a:off x="7161480" y="3785400"/>
            <a:ext cx="440280" cy="314640"/>
          </a:xfrm>
          <a:custGeom>
            <a:avLst/>
            <a:gdLst/>
            <a:ahLst/>
            <a:rect l="0" t="0" r="r" b="b"/>
            <a:pathLst>
              <a:path w="1223" h="874">
                <a:moveTo>
                  <a:pt x="1223" y="0"/>
                </a:moveTo>
                <a:lnTo>
                  <a:pt x="0" y="874"/>
                </a:lnTo>
                <a:lnTo>
                  <a:pt x="0" y="826"/>
                </a:lnTo>
                <a:lnTo>
                  <a:pt x="1155" y="0"/>
                </a:lnTo>
                <a:lnTo>
                  <a:pt x="1223" y="0"/>
                </a:lnTo>
                <a:close/>
              </a:path>
            </a:pathLst>
          </a:custGeom>
          <a:solidFill>
            <a:srgbClr val="1b4ec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93" name=""/>
          <p:cNvSpPr/>
          <p:nvPr/>
        </p:nvSpPr>
        <p:spPr>
          <a:xfrm>
            <a:off x="7161480" y="3785400"/>
            <a:ext cx="464760" cy="332280"/>
          </a:xfrm>
          <a:custGeom>
            <a:avLst/>
            <a:gdLst/>
            <a:ahLst/>
            <a:rect l="0" t="0" r="r" b="b"/>
            <a:pathLst>
              <a:path w="1291" h="923">
                <a:moveTo>
                  <a:pt x="1291" y="0"/>
                </a:moveTo>
                <a:lnTo>
                  <a:pt x="0" y="923"/>
                </a:lnTo>
                <a:lnTo>
                  <a:pt x="0" y="874"/>
                </a:lnTo>
                <a:lnTo>
                  <a:pt x="1223" y="0"/>
                </a:lnTo>
                <a:lnTo>
                  <a:pt x="1291" y="0"/>
                </a:lnTo>
                <a:close/>
              </a:path>
            </a:pathLst>
          </a:custGeom>
          <a:solidFill>
            <a:srgbClr val="1b4ec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94" name=""/>
          <p:cNvSpPr/>
          <p:nvPr/>
        </p:nvSpPr>
        <p:spPr>
          <a:xfrm>
            <a:off x="7161480" y="3785400"/>
            <a:ext cx="489240" cy="349560"/>
          </a:xfrm>
          <a:custGeom>
            <a:avLst/>
            <a:gdLst/>
            <a:ahLst/>
            <a:rect l="0" t="0" r="r" b="b"/>
            <a:pathLst>
              <a:path w="1359" h="971">
                <a:moveTo>
                  <a:pt x="1359" y="0"/>
                </a:moveTo>
                <a:lnTo>
                  <a:pt x="0" y="971"/>
                </a:lnTo>
                <a:lnTo>
                  <a:pt x="0" y="923"/>
                </a:lnTo>
                <a:lnTo>
                  <a:pt x="1291" y="0"/>
                </a:lnTo>
                <a:lnTo>
                  <a:pt x="1359" y="0"/>
                </a:lnTo>
                <a:close/>
              </a:path>
            </a:pathLst>
          </a:custGeom>
          <a:solidFill>
            <a:srgbClr val="1b4ec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95" name=""/>
          <p:cNvSpPr/>
          <p:nvPr/>
        </p:nvSpPr>
        <p:spPr>
          <a:xfrm>
            <a:off x="7161480" y="3785400"/>
            <a:ext cx="513720" cy="367200"/>
          </a:xfrm>
          <a:custGeom>
            <a:avLst/>
            <a:gdLst/>
            <a:ahLst/>
            <a:rect l="0" t="0" r="r" b="b"/>
            <a:pathLst>
              <a:path w="1427" h="1020">
                <a:moveTo>
                  <a:pt x="1427" y="0"/>
                </a:moveTo>
                <a:lnTo>
                  <a:pt x="0" y="1020"/>
                </a:lnTo>
                <a:lnTo>
                  <a:pt x="0" y="971"/>
                </a:lnTo>
                <a:lnTo>
                  <a:pt x="1359" y="0"/>
                </a:lnTo>
                <a:lnTo>
                  <a:pt x="1427" y="0"/>
                </a:lnTo>
                <a:close/>
              </a:path>
            </a:pathLst>
          </a:custGeom>
          <a:solidFill>
            <a:srgbClr val="1b4ec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96" name=""/>
          <p:cNvSpPr/>
          <p:nvPr/>
        </p:nvSpPr>
        <p:spPr>
          <a:xfrm>
            <a:off x="7161480" y="3785400"/>
            <a:ext cx="537840" cy="384480"/>
          </a:xfrm>
          <a:custGeom>
            <a:avLst/>
            <a:gdLst/>
            <a:ahLst/>
            <a:rect l="0" t="0" r="r" b="b"/>
            <a:pathLst>
              <a:path w="1494" h="1068">
                <a:moveTo>
                  <a:pt x="1494" y="0"/>
                </a:moveTo>
                <a:lnTo>
                  <a:pt x="0" y="1068"/>
                </a:lnTo>
                <a:lnTo>
                  <a:pt x="0" y="1020"/>
                </a:lnTo>
                <a:lnTo>
                  <a:pt x="1427" y="0"/>
                </a:lnTo>
                <a:lnTo>
                  <a:pt x="1494" y="0"/>
                </a:lnTo>
                <a:close/>
              </a:path>
            </a:pathLst>
          </a:custGeom>
          <a:solidFill>
            <a:srgbClr val="1b4ec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97" name=""/>
          <p:cNvSpPr/>
          <p:nvPr/>
        </p:nvSpPr>
        <p:spPr>
          <a:xfrm>
            <a:off x="7161480" y="3785400"/>
            <a:ext cx="562320" cy="402120"/>
          </a:xfrm>
          <a:custGeom>
            <a:avLst/>
            <a:gdLst/>
            <a:ahLst/>
            <a:rect l="0" t="0" r="r" b="b"/>
            <a:pathLst>
              <a:path w="1562" h="1117">
                <a:moveTo>
                  <a:pt x="1562" y="0"/>
                </a:moveTo>
                <a:lnTo>
                  <a:pt x="0" y="1117"/>
                </a:lnTo>
                <a:lnTo>
                  <a:pt x="0" y="1068"/>
                </a:lnTo>
                <a:lnTo>
                  <a:pt x="1494" y="0"/>
                </a:lnTo>
                <a:lnTo>
                  <a:pt x="1562" y="0"/>
                </a:lnTo>
                <a:close/>
              </a:path>
            </a:pathLst>
          </a:custGeom>
          <a:solidFill>
            <a:srgbClr val="1b4ec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98" name=""/>
          <p:cNvSpPr/>
          <p:nvPr/>
        </p:nvSpPr>
        <p:spPr>
          <a:xfrm>
            <a:off x="7161480" y="3785400"/>
            <a:ext cx="586800" cy="419400"/>
          </a:xfrm>
          <a:custGeom>
            <a:avLst/>
            <a:gdLst/>
            <a:ahLst/>
            <a:rect l="0" t="0" r="r" b="b"/>
            <a:pathLst>
              <a:path w="1630" h="1165">
                <a:moveTo>
                  <a:pt x="1630" y="0"/>
                </a:moveTo>
                <a:lnTo>
                  <a:pt x="0" y="1165"/>
                </a:lnTo>
                <a:lnTo>
                  <a:pt x="0" y="1117"/>
                </a:lnTo>
                <a:lnTo>
                  <a:pt x="1562" y="0"/>
                </a:lnTo>
                <a:lnTo>
                  <a:pt x="1630" y="0"/>
                </a:lnTo>
                <a:close/>
              </a:path>
            </a:pathLst>
          </a:custGeom>
          <a:solidFill>
            <a:srgbClr val="1b4ec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99" name=""/>
          <p:cNvSpPr/>
          <p:nvPr/>
        </p:nvSpPr>
        <p:spPr>
          <a:xfrm>
            <a:off x="7161480" y="3785400"/>
            <a:ext cx="611280" cy="437040"/>
          </a:xfrm>
          <a:custGeom>
            <a:avLst/>
            <a:gdLst/>
            <a:ahLst/>
            <a:rect l="0" t="0" r="r" b="b"/>
            <a:pathLst>
              <a:path w="1698" h="1214">
                <a:moveTo>
                  <a:pt x="1698" y="0"/>
                </a:moveTo>
                <a:lnTo>
                  <a:pt x="0" y="1214"/>
                </a:lnTo>
                <a:lnTo>
                  <a:pt x="0" y="1165"/>
                </a:lnTo>
                <a:lnTo>
                  <a:pt x="1630" y="0"/>
                </a:lnTo>
                <a:lnTo>
                  <a:pt x="1698" y="0"/>
                </a:lnTo>
                <a:close/>
              </a:path>
            </a:pathLst>
          </a:custGeom>
          <a:solidFill>
            <a:srgbClr val="1b4ec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00" name=""/>
          <p:cNvSpPr/>
          <p:nvPr/>
        </p:nvSpPr>
        <p:spPr>
          <a:xfrm>
            <a:off x="7161480" y="3785400"/>
            <a:ext cx="635760" cy="454320"/>
          </a:xfrm>
          <a:custGeom>
            <a:avLst/>
            <a:gdLst/>
            <a:ahLst/>
            <a:rect l="0" t="0" r="r" b="b"/>
            <a:pathLst>
              <a:path w="1766" h="1262">
                <a:moveTo>
                  <a:pt x="1766" y="0"/>
                </a:moveTo>
                <a:lnTo>
                  <a:pt x="0" y="1262"/>
                </a:lnTo>
                <a:lnTo>
                  <a:pt x="0" y="1214"/>
                </a:lnTo>
                <a:lnTo>
                  <a:pt x="1698" y="0"/>
                </a:lnTo>
                <a:lnTo>
                  <a:pt x="1766" y="0"/>
                </a:lnTo>
                <a:close/>
              </a:path>
            </a:pathLst>
          </a:custGeom>
          <a:solidFill>
            <a:srgbClr val="1b4ec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01" name=""/>
          <p:cNvSpPr/>
          <p:nvPr/>
        </p:nvSpPr>
        <p:spPr>
          <a:xfrm>
            <a:off x="7161480" y="3785400"/>
            <a:ext cx="660240" cy="471960"/>
          </a:xfrm>
          <a:custGeom>
            <a:avLst/>
            <a:gdLst/>
            <a:ahLst/>
            <a:rect l="0" t="0" r="r" b="b"/>
            <a:pathLst>
              <a:path w="1834" h="1311">
                <a:moveTo>
                  <a:pt x="1834" y="0"/>
                </a:moveTo>
                <a:lnTo>
                  <a:pt x="0" y="1311"/>
                </a:lnTo>
                <a:lnTo>
                  <a:pt x="0" y="1262"/>
                </a:lnTo>
                <a:lnTo>
                  <a:pt x="1766" y="0"/>
                </a:lnTo>
                <a:lnTo>
                  <a:pt x="1834" y="0"/>
                </a:lnTo>
                <a:close/>
              </a:path>
            </a:pathLst>
          </a:custGeom>
          <a:solidFill>
            <a:srgbClr val="1b4ec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02" name=""/>
          <p:cNvSpPr/>
          <p:nvPr/>
        </p:nvSpPr>
        <p:spPr>
          <a:xfrm>
            <a:off x="7161480" y="3785400"/>
            <a:ext cx="684720" cy="489240"/>
          </a:xfrm>
          <a:custGeom>
            <a:avLst/>
            <a:gdLst/>
            <a:ahLst/>
            <a:rect l="0" t="0" r="r" b="b"/>
            <a:pathLst>
              <a:path w="1902" h="1359">
                <a:moveTo>
                  <a:pt x="1902" y="0"/>
                </a:moveTo>
                <a:lnTo>
                  <a:pt x="0" y="1359"/>
                </a:lnTo>
                <a:lnTo>
                  <a:pt x="0" y="1311"/>
                </a:lnTo>
                <a:lnTo>
                  <a:pt x="1834" y="0"/>
                </a:lnTo>
                <a:lnTo>
                  <a:pt x="1902" y="0"/>
                </a:lnTo>
                <a:close/>
              </a:path>
            </a:pathLst>
          </a:custGeom>
          <a:solidFill>
            <a:srgbClr val="1b4ec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03" name=""/>
          <p:cNvSpPr/>
          <p:nvPr/>
        </p:nvSpPr>
        <p:spPr>
          <a:xfrm>
            <a:off x="7161480" y="3785400"/>
            <a:ext cx="709200" cy="506880"/>
          </a:xfrm>
          <a:custGeom>
            <a:avLst/>
            <a:gdLst/>
            <a:ahLst/>
            <a:rect l="0" t="0" r="r" b="b"/>
            <a:pathLst>
              <a:path w="1970" h="1408">
                <a:moveTo>
                  <a:pt x="1970" y="0"/>
                </a:moveTo>
                <a:lnTo>
                  <a:pt x="0" y="1408"/>
                </a:lnTo>
                <a:lnTo>
                  <a:pt x="0" y="1359"/>
                </a:lnTo>
                <a:lnTo>
                  <a:pt x="1902" y="0"/>
                </a:lnTo>
                <a:lnTo>
                  <a:pt x="1970" y="0"/>
                </a:lnTo>
                <a:close/>
              </a:path>
            </a:pathLst>
          </a:custGeom>
          <a:solidFill>
            <a:srgbClr val="1a4ec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04" name=""/>
          <p:cNvSpPr/>
          <p:nvPr/>
        </p:nvSpPr>
        <p:spPr>
          <a:xfrm>
            <a:off x="7161480" y="3785400"/>
            <a:ext cx="733320" cy="524160"/>
          </a:xfrm>
          <a:custGeom>
            <a:avLst/>
            <a:gdLst/>
            <a:ahLst/>
            <a:rect l="0" t="0" r="r" b="b"/>
            <a:pathLst>
              <a:path w="2037" h="1456">
                <a:moveTo>
                  <a:pt x="2037" y="0"/>
                </a:moveTo>
                <a:lnTo>
                  <a:pt x="0" y="1456"/>
                </a:lnTo>
                <a:lnTo>
                  <a:pt x="0" y="1408"/>
                </a:lnTo>
                <a:lnTo>
                  <a:pt x="1970" y="0"/>
                </a:lnTo>
                <a:lnTo>
                  <a:pt x="2037" y="0"/>
                </a:lnTo>
                <a:close/>
              </a:path>
            </a:pathLst>
          </a:custGeom>
          <a:solidFill>
            <a:srgbClr val="1a4ec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05" name=""/>
          <p:cNvSpPr/>
          <p:nvPr/>
        </p:nvSpPr>
        <p:spPr>
          <a:xfrm>
            <a:off x="7161480" y="3785400"/>
            <a:ext cx="757800" cy="541800"/>
          </a:xfrm>
          <a:custGeom>
            <a:avLst/>
            <a:gdLst/>
            <a:ahLst/>
            <a:rect l="0" t="0" r="r" b="b"/>
            <a:pathLst>
              <a:path w="2105" h="1505">
                <a:moveTo>
                  <a:pt x="2105" y="0"/>
                </a:moveTo>
                <a:lnTo>
                  <a:pt x="0" y="1505"/>
                </a:lnTo>
                <a:lnTo>
                  <a:pt x="0" y="1456"/>
                </a:lnTo>
                <a:lnTo>
                  <a:pt x="2037" y="0"/>
                </a:lnTo>
                <a:lnTo>
                  <a:pt x="2105" y="0"/>
                </a:lnTo>
                <a:close/>
              </a:path>
            </a:pathLst>
          </a:custGeom>
          <a:solidFill>
            <a:srgbClr val="1a4ec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06" name=""/>
          <p:cNvSpPr/>
          <p:nvPr/>
        </p:nvSpPr>
        <p:spPr>
          <a:xfrm>
            <a:off x="7161480" y="3785400"/>
            <a:ext cx="782280" cy="559080"/>
          </a:xfrm>
          <a:custGeom>
            <a:avLst/>
            <a:gdLst/>
            <a:ahLst/>
            <a:rect l="0" t="0" r="r" b="b"/>
            <a:pathLst>
              <a:path w="2173" h="1553">
                <a:moveTo>
                  <a:pt x="2173" y="0"/>
                </a:moveTo>
                <a:lnTo>
                  <a:pt x="0" y="1553"/>
                </a:lnTo>
                <a:lnTo>
                  <a:pt x="0" y="1505"/>
                </a:lnTo>
                <a:lnTo>
                  <a:pt x="2105" y="0"/>
                </a:lnTo>
                <a:lnTo>
                  <a:pt x="2173" y="0"/>
                </a:lnTo>
                <a:close/>
              </a:path>
            </a:pathLst>
          </a:custGeom>
          <a:solidFill>
            <a:srgbClr val="1a4ec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07" name=""/>
          <p:cNvSpPr/>
          <p:nvPr/>
        </p:nvSpPr>
        <p:spPr>
          <a:xfrm>
            <a:off x="7161480" y="3785400"/>
            <a:ext cx="806760" cy="576720"/>
          </a:xfrm>
          <a:custGeom>
            <a:avLst/>
            <a:gdLst/>
            <a:ahLst/>
            <a:rect l="0" t="0" r="r" b="b"/>
            <a:pathLst>
              <a:path w="2241" h="1602">
                <a:moveTo>
                  <a:pt x="2241" y="0"/>
                </a:moveTo>
                <a:lnTo>
                  <a:pt x="0" y="1602"/>
                </a:lnTo>
                <a:lnTo>
                  <a:pt x="0" y="1553"/>
                </a:lnTo>
                <a:lnTo>
                  <a:pt x="2173" y="0"/>
                </a:lnTo>
                <a:lnTo>
                  <a:pt x="2241" y="0"/>
                </a:lnTo>
                <a:close/>
              </a:path>
            </a:pathLst>
          </a:custGeom>
          <a:solidFill>
            <a:srgbClr val="1a4ec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08" name=""/>
          <p:cNvSpPr/>
          <p:nvPr/>
        </p:nvSpPr>
        <p:spPr>
          <a:xfrm>
            <a:off x="7161480" y="3785400"/>
            <a:ext cx="831240" cy="594000"/>
          </a:xfrm>
          <a:custGeom>
            <a:avLst/>
            <a:gdLst/>
            <a:ahLst/>
            <a:rect l="0" t="0" r="r" b="b"/>
            <a:pathLst>
              <a:path w="2309" h="1650">
                <a:moveTo>
                  <a:pt x="2309" y="0"/>
                </a:moveTo>
                <a:lnTo>
                  <a:pt x="0" y="1650"/>
                </a:lnTo>
                <a:lnTo>
                  <a:pt x="0" y="1602"/>
                </a:lnTo>
                <a:lnTo>
                  <a:pt x="2241" y="0"/>
                </a:lnTo>
                <a:lnTo>
                  <a:pt x="2309" y="0"/>
                </a:lnTo>
                <a:close/>
              </a:path>
            </a:pathLst>
          </a:custGeom>
          <a:solidFill>
            <a:srgbClr val="1a4e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09" name=""/>
          <p:cNvSpPr/>
          <p:nvPr/>
        </p:nvSpPr>
        <p:spPr>
          <a:xfrm>
            <a:off x="7161480" y="3785400"/>
            <a:ext cx="855720" cy="611640"/>
          </a:xfrm>
          <a:custGeom>
            <a:avLst/>
            <a:gdLst/>
            <a:ahLst/>
            <a:rect l="0" t="0" r="r" b="b"/>
            <a:pathLst>
              <a:path w="2377" h="1699">
                <a:moveTo>
                  <a:pt x="2377" y="0"/>
                </a:moveTo>
                <a:lnTo>
                  <a:pt x="0" y="1699"/>
                </a:lnTo>
                <a:lnTo>
                  <a:pt x="0" y="1650"/>
                </a:lnTo>
                <a:lnTo>
                  <a:pt x="2309" y="0"/>
                </a:lnTo>
                <a:lnTo>
                  <a:pt x="2377" y="0"/>
                </a:lnTo>
                <a:close/>
              </a:path>
            </a:pathLst>
          </a:custGeom>
          <a:solidFill>
            <a:srgbClr val="1a4e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10" name=""/>
          <p:cNvSpPr/>
          <p:nvPr/>
        </p:nvSpPr>
        <p:spPr>
          <a:xfrm>
            <a:off x="7161480" y="3785400"/>
            <a:ext cx="880200" cy="628920"/>
          </a:xfrm>
          <a:custGeom>
            <a:avLst/>
            <a:gdLst/>
            <a:ahLst/>
            <a:rect l="0" t="0" r="r" b="b"/>
            <a:pathLst>
              <a:path w="2445" h="1747">
                <a:moveTo>
                  <a:pt x="2445" y="0"/>
                </a:moveTo>
                <a:lnTo>
                  <a:pt x="0" y="1747"/>
                </a:lnTo>
                <a:lnTo>
                  <a:pt x="0" y="1699"/>
                </a:lnTo>
                <a:lnTo>
                  <a:pt x="2377" y="0"/>
                </a:lnTo>
                <a:lnTo>
                  <a:pt x="2445" y="0"/>
                </a:lnTo>
                <a:close/>
              </a:path>
            </a:pathLst>
          </a:custGeom>
          <a:solidFill>
            <a:srgbClr val="1a4e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11" name=""/>
          <p:cNvSpPr/>
          <p:nvPr/>
        </p:nvSpPr>
        <p:spPr>
          <a:xfrm>
            <a:off x="7161480" y="3785400"/>
            <a:ext cx="904680" cy="646560"/>
          </a:xfrm>
          <a:custGeom>
            <a:avLst/>
            <a:gdLst/>
            <a:ahLst/>
            <a:rect l="0" t="0" r="r" b="b"/>
            <a:pathLst>
              <a:path w="2513" h="1796">
                <a:moveTo>
                  <a:pt x="2513" y="0"/>
                </a:moveTo>
                <a:lnTo>
                  <a:pt x="0" y="1796"/>
                </a:lnTo>
                <a:lnTo>
                  <a:pt x="0" y="1747"/>
                </a:lnTo>
                <a:lnTo>
                  <a:pt x="2445" y="0"/>
                </a:lnTo>
                <a:lnTo>
                  <a:pt x="2513" y="0"/>
                </a:lnTo>
                <a:close/>
              </a:path>
            </a:pathLst>
          </a:custGeom>
          <a:solidFill>
            <a:srgbClr val="1a4ec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12" name=""/>
          <p:cNvSpPr/>
          <p:nvPr/>
        </p:nvSpPr>
        <p:spPr>
          <a:xfrm>
            <a:off x="7161480" y="3785400"/>
            <a:ext cx="929160" cy="663840"/>
          </a:xfrm>
          <a:custGeom>
            <a:avLst/>
            <a:gdLst/>
            <a:ahLst/>
            <a:rect l="0" t="0" r="r" b="b"/>
            <a:pathLst>
              <a:path w="2581" h="1844">
                <a:moveTo>
                  <a:pt x="2581" y="0"/>
                </a:moveTo>
                <a:lnTo>
                  <a:pt x="0" y="1844"/>
                </a:lnTo>
                <a:lnTo>
                  <a:pt x="0" y="1796"/>
                </a:lnTo>
                <a:lnTo>
                  <a:pt x="2513" y="0"/>
                </a:lnTo>
                <a:lnTo>
                  <a:pt x="2581" y="0"/>
                </a:lnTo>
                <a:close/>
              </a:path>
            </a:pathLst>
          </a:custGeom>
          <a:solidFill>
            <a:srgbClr val="1a4ec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13" name=""/>
          <p:cNvSpPr/>
          <p:nvPr/>
        </p:nvSpPr>
        <p:spPr>
          <a:xfrm>
            <a:off x="7161480" y="3785400"/>
            <a:ext cx="953280" cy="681480"/>
          </a:xfrm>
          <a:custGeom>
            <a:avLst/>
            <a:gdLst/>
            <a:ahLst/>
            <a:rect l="0" t="0" r="r" b="b"/>
            <a:pathLst>
              <a:path w="2648" h="1893">
                <a:moveTo>
                  <a:pt x="2648" y="0"/>
                </a:moveTo>
                <a:lnTo>
                  <a:pt x="0" y="1893"/>
                </a:lnTo>
                <a:lnTo>
                  <a:pt x="0" y="1844"/>
                </a:lnTo>
                <a:lnTo>
                  <a:pt x="2580" y="0"/>
                </a:lnTo>
                <a:lnTo>
                  <a:pt x="2648" y="0"/>
                </a:lnTo>
                <a:close/>
              </a:path>
            </a:pathLst>
          </a:custGeom>
          <a:solidFill>
            <a:srgbClr val="1a4ec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14" name=""/>
          <p:cNvSpPr/>
          <p:nvPr/>
        </p:nvSpPr>
        <p:spPr>
          <a:xfrm>
            <a:off x="7161480" y="3785400"/>
            <a:ext cx="977760" cy="698760"/>
          </a:xfrm>
          <a:custGeom>
            <a:avLst/>
            <a:gdLst/>
            <a:ahLst/>
            <a:rect l="0" t="0" r="r" b="b"/>
            <a:pathLst>
              <a:path w="2716" h="1941">
                <a:moveTo>
                  <a:pt x="2716" y="0"/>
                </a:moveTo>
                <a:lnTo>
                  <a:pt x="0" y="1941"/>
                </a:lnTo>
                <a:lnTo>
                  <a:pt x="0" y="1893"/>
                </a:lnTo>
                <a:lnTo>
                  <a:pt x="2648" y="0"/>
                </a:lnTo>
                <a:lnTo>
                  <a:pt x="2716" y="0"/>
                </a:lnTo>
                <a:close/>
              </a:path>
            </a:pathLst>
          </a:custGeom>
          <a:solidFill>
            <a:srgbClr val="194eb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15" name=""/>
          <p:cNvSpPr/>
          <p:nvPr/>
        </p:nvSpPr>
        <p:spPr>
          <a:xfrm>
            <a:off x="7161480" y="3785400"/>
            <a:ext cx="1002240" cy="716400"/>
          </a:xfrm>
          <a:custGeom>
            <a:avLst/>
            <a:gdLst/>
            <a:ahLst/>
            <a:rect l="0" t="0" r="r" b="b"/>
            <a:pathLst>
              <a:path w="2784" h="1990">
                <a:moveTo>
                  <a:pt x="2784" y="0"/>
                </a:moveTo>
                <a:lnTo>
                  <a:pt x="0" y="1990"/>
                </a:lnTo>
                <a:lnTo>
                  <a:pt x="0" y="1941"/>
                </a:lnTo>
                <a:lnTo>
                  <a:pt x="2716" y="0"/>
                </a:lnTo>
                <a:lnTo>
                  <a:pt x="2784" y="0"/>
                </a:lnTo>
                <a:close/>
              </a:path>
            </a:pathLst>
          </a:custGeom>
          <a:solidFill>
            <a:srgbClr val="194eb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16" name=""/>
          <p:cNvSpPr/>
          <p:nvPr/>
        </p:nvSpPr>
        <p:spPr>
          <a:xfrm>
            <a:off x="7161480" y="3785400"/>
            <a:ext cx="1026720" cy="734040"/>
          </a:xfrm>
          <a:custGeom>
            <a:avLst/>
            <a:gdLst/>
            <a:ahLst/>
            <a:rect l="0" t="0" r="r" b="b"/>
            <a:pathLst>
              <a:path w="2852" h="2039">
                <a:moveTo>
                  <a:pt x="2852" y="0"/>
                </a:moveTo>
                <a:lnTo>
                  <a:pt x="0" y="2039"/>
                </a:lnTo>
                <a:lnTo>
                  <a:pt x="0" y="1990"/>
                </a:lnTo>
                <a:lnTo>
                  <a:pt x="2784" y="0"/>
                </a:lnTo>
                <a:lnTo>
                  <a:pt x="2852" y="0"/>
                </a:lnTo>
                <a:close/>
              </a:path>
            </a:pathLst>
          </a:custGeom>
          <a:solidFill>
            <a:srgbClr val="194eb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17" name=""/>
          <p:cNvSpPr/>
          <p:nvPr/>
        </p:nvSpPr>
        <p:spPr>
          <a:xfrm>
            <a:off x="7161480" y="3785400"/>
            <a:ext cx="1051200" cy="751320"/>
          </a:xfrm>
          <a:custGeom>
            <a:avLst/>
            <a:gdLst/>
            <a:ahLst/>
            <a:rect l="0" t="0" r="r" b="b"/>
            <a:pathLst>
              <a:path w="2920" h="2087">
                <a:moveTo>
                  <a:pt x="2920" y="0"/>
                </a:moveTo>
                <a:lnTo>
                  <a:pt x="0" y="2087"/>
                </a:lnTo>
                <a:lnTo>
                  <a:pt x="0" y="2039"/>
                </a:lnTo>
                <a:lnTo>
                  <a:pt x="2852" y="0"/>
                </a:lnTo>
                <a:lnTo>
                  <a:pt x="2920" y="0"/>
                </a:lnTo>
                <a:close/>
              </a:path>
            </a:pathLst>
          </a:custGeom>
          <a:solidFill>
            <a:srgbClr val="194eb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18" name=""/>
          <p:cNvSpPr/>
          <p:nvPr/>
        </p:nvSpPr>
        <p:spPr>
          <a:xfrm>
            <a:off x="7161480" y="3785400"/>
            <a:ext cx="1075680" cy="768960"/>
          </a:xfrm>
          <a:custGeom>
            <a:avLst/>
            <a:gdLst/>
            <a:ahLst/>
            <a:rect l="0" t="0" r="r" b="b"/>
            <a:pathLst>
              <a:path w="2988" h="2136">
                <a:moveTo>
                  <a:pt x="2988" y="0"/>
                </a:moveTo>
                <a:lnTo>
                  <a:pt x="0" y="2136"/>
                </a:lnTo>
                <a:lnTo>
                  <a:pt x="0" y="2087"/>
                </a:lnTo>
                <a:lnTo>
                  <a:pt x="2920" y="0"/>
                </a:lnTo>
                <a:lnTo>
                  <a:pt x="2988" y="0"/>
                </a:lnTo>
                <a:close/>
              </a:path>
            </a:pathLst>
          </a:custGeom>
          <a:solidFill>
            <a:srgbClr val="194eb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19" name=""/>
          <p:cNvSpPr/>
          <p:nvPr/>
        </p:nvSpPr>
        <p:spPr>
          <a:xfrm>
            <a:off x="7161480" y="3785400"/>
            <a:ext cx="1100160" cy="786240"/>
          </a:xfrm>
          <a:custGeom>
            <a:avLst/>
            <a:gdLst/>
            <a:ahLst/>
            <a:rect l="0" t="0" r="r" b="b"/>
            <a:pathLst>
              <a:path w="3056" h="2184">
                <a:moveTo>
                  <a:pt x="3056" y="0"/>
                </a:moveTo>
                <a:lnTo>
                  <a:pt x="0" y="2184"/>
                </a:lnTo>
                <a:lnTo>
                  <a:pt x="0" y="2136"/>
                </a:lnTo>
                <a:lnTo>
                  <a:pt x="2987" y="0"/>
                </a:lnTo>
                <a:lnTo>
                  <a:pt x="3056" y="0"/>
                </a:lnTo>
                <a:close/>
              </a:path>
            </a:pathLst>
          </a:custGeom>
          <a:solidFill>
            <a:srgbClr val="194eb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20" name=""/>
          <p:cNvSpPr/>
          <p:nvPr/>
        </p:nvSpPr>
        <p:spPr>
          <a:xfrm>
            <a:off x="7161480" y="3785400"/>
            <a:ext cx="1124640" cy="803880"/>
          </a:xfrm>
          <a:custGeom>
            <a:avLst/>
            <a:gdLst/>
            <a:ahLst/>
            <a:rect l="0" t="0" r="r" b="b"/>
            <a:pathLst>
              <a:path w="3124" h="2233">
                <a:moveTo>
                  <a:pt x="3124" y="0"/>
                </a:moveTo>
                <a:lnTo>
                  <a:pt x="0" y="2233"/>
                </a:lnTo>
                <a:lnTo>
                  <a:pt x="0" y="2184"/>
                </a:lnTo>
                <a:lnTo>
                  <a:pt x="3056" y="0"/>
                </a:lnTo>
                <a:lnTo>
                  <a:pt x="3124" y="0"/>
                </a:lnTo>
                <a:close/>
              </a:path>
            </a:pathLst>
          </a:custGeom>
          <a:solidFill>
            <a:srgbClr val="194eb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21" name=""/>
          <p:cNvSpPr/>
          <p:nvPr/>
        </p:nvSpPr>
        <p:spPr>
          <a:xfrm>
            <a:off x="7161480" y="3785400"/>
            <a:ext cx="1148760" cy="821160"/>
          </a:xfrm>
          <a:custGeom>
            <a:avLst/>
            <a:gdLst/>
            <a:ahLst/>
            <a:rect l="0" t="0" r="r" b="b"/>
            <a:pathLst>
              <a:path w="3191" h="2281">
                <a:moveTo>
                  <a:pt x="3191" y="0"/>
                </a:moveTo>
                <a:lnTo>
                  <a:pt x="0" y="2281"/>
                </a:lnTo>
                <a:lnTo>
                  <a:pt x="0" y="2233"/>
                </a:lnTo>
                <a:lnTo>
                  <a:pt x="3124" y="0"/>
                </a:lnTo>
                <a:lnTo>
                  <a:pt x="3191" y="0"/>
                </a:lnTo>
                <a:close/>
              </a:path>
            </a:pathLst>
          </a:custGeom>
          <a:solidFill>
            <a:srgbClr val="194e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22" name=""/>
          <p:cNvSpPr/>
          <p:nvPr/>
        </p:nvSpPr>
        <p:spPr>
          <a:xfrm>
            <a:off x="7161480" y="3785400"/>
            <a:ext cx="1173240" cy="838800"/>
          </a:xfrm>
          <a:custGeom>
            <a:avLst/>
            <a:gdLst/>
            <a:ahLst/>
            <a:rect l="0" t="0" r="r" b="b"/>
            <a:pathLst>
              <a:path w="3259" h="2330">
                <a:moveTo>
                  <a:pt x="3259" y="0"/>
                </a:moveTo>
                <a:lnTo>
                  <a:pt x="0" y="2330"/>
                </a:lnTo>
                <a:lnTo>
                  <a:pt x="0" y="2280"/>
                </a:lnTo>
                <a:lnTo>
                  <a:pt x="3191" y="0"/>
                </a:lnTo>
                <a:lnTo>
                  <a:pt x="3259" y="0"/>
                </a:lnTo>
                <a:close/>
              </a:path>
            </a:pathLst>
          </a:custGeom>
          <a:solidFill>
            <a:srgbClr val="194e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23" name=""/>
          <p:cNvSpPr/>
          <p:nvPr/>
        </p:nvSpPr>
        <p:spPr>
          <a:xfrm>
            <a:off x="7161480" y="3785400"/>
            <a:ext cx="1197720" cy="856080"/>
          </a:xfrm>
          <a:custGeom>
            <a:avLst/>
            <a:gdLst/>
            <a:ahLst/>
            <a:rect l="0" t="0" r="r" b="b"/>
            <a:pathLst>
              <a:path w="3327" h="2378">
                <a:moveTo>
                  <a:pt x="3327" y="0"/>
                </a:moveTo>
                <a:lnTo>
                  <a:pt x="0" y="2378"/>
                </a:lnTo>
                <a:lnTo>
                  <a:pt x="0" y="2330"/>
                </a:lnTo>
                <a:lnTo>
                  <a:pt x="3259" y="0"/>
                </a:lnTo>
                <a:lnTo>
                  <a:pt x="3327" y="0"/>
                </a:lnTo>
                <a:close/>
              </a:path>
            </a:pathLst>
          </a:custGeom>
          <a:solidFill>
            <a:srgbClr val="194e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24" name=""/>
          <p:cNvSpPr/>
          <p:nvPr/>
        </p:nvSpPr>
        <p:spPr>
          <a:xfrm>
            <a:off x="7161480" y="3785400"/>
            <a:ext cx="1222200" cy="873720"/>
          </a:xfrm>
          <a:custGeom>
            <a:avLst/>
            <a:gdLst/>
            <a:ahLst/>
            <a:rect l="0" t="0" r="r" b="b"/>
            <a:pathLst>
              <a:path w="3395" h="2427">
                <a:moveTo>
                  <a:pt x="3395" y="0"/>
                </a:moveTo>
                <a:lnTo>
                  <a:pt x="0" y="2427"/>
                </a:lnTo>
                <a:lnTo>
                  <a:pt x="0" y="2378"/>
                </a:lnTo>
                <a:lnTo>
                  <a:pt x="3327" y="0"/>
                </a:lnTo>
                <a:lnTo>
                  <a:pt x="3395" y="0"/>
                </a:lnTo>
                <a:close/>
              </a:path>
            </a:pathLst>
          </a:custGeom>
          <a:solidFill>
            <a:srgbClr val="194eb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25" name=""/>
          <p:cNvSpPr/>
          <p:nvPr/>
        </p:nvSpPr>
        <p:spPr>
          <a:xfrm>
            <a:off x="7161480" y="3785400"/>
            <a:ext cx="1246680" cy="891000"/>
          </a:xfrm>
          <a:custGeom>
            <a:avLst/>
            <a:gdLst/>
            <a:ahLst/>
            <a:rect l="0" t="0" r="r" b="b"/>
            <a:pathLst>
              <a:path w="3463" h="2475">
                <a:moveTo>
                  <a:pt x="3463" y="0"/>
                </a:moveTo>
                <a:lnTo>
                  <a:pt x="0" y="2475"/>
                </a:lnTo>
                <a:lnTo>
                  <a:pt x="0" y="2427"/>
                </a:lnTo>
                <a:lnTo>
                  <a:pt x="3395" y="0"/>
                </a:lnTo>
                <a:lnTo>
                  <a:pt x="3463" y="0"/>
                </a:lnTo>
                <a:close/>
              </a:path>
            </a:pathLst>
          </a:custGeom>
          <a:solidFill>
            <a:srgbClr val="194eb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26" name=""/>
          <p:cNvSpPr/>
          <p:nvPr/>
        </p:nvSpPr>
        <p:spPr>
          <a:xfrm>
            <a:off x="7161480" y="3785400"/>
            <a:ext cx="1271160" cy="908640"/>
          </a:xfrm>
          <a:custGeom>
            <a:avLst/>
            <a:gdLst/>
            <a:ahLst/>
            <a:rect l="0" t="0" r="r" b="b"/>
            <a:pathLst>
              <a:path w="3531" h="2524">
                <a:moveTo>
                  <a:pt x="3531" y="0"/>
                </a:moveTo>
                <a:lnTo>
                  <a:pt x="0" y="2524"/>
                </a:lnTo>
                <a:lnTo>
                  <a:pt x="0" y="2475"/>
                </a:lnTo>
                <a:lnTo>
                  <a:pt x="3463" y="0"/>
                </a:lnTo>
                <a:lnTo>
                  <a:pt x="3531" y="0"/>
                </a:lnTo>
                <a:close/>
              </a:path>
            </a:pathLst>
          </a:custGeom>
          <a:solidFill>
            <a:srgbClr val="184eb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27" name=""/>
          <p:cNvSpPr/>
          <p:nvPr/>
        </p:nvSpPr>
        <p:spPr>
          <a:xfrm>
            <a:off x="7161480" y="3785400"/>
            <a:ext cx="1295640" cy="925920"/>
          </a:xfrm>
          <a:custGeom>
            <a:avLst/>
            <a:gdLst/>
            <a:ahLst/>
            <a:rect l="0" t="0" r="r" b="b"/>
            <a:pathLst>
              <a:path w="3599" h="2572">
                <a:moveTo>
                  <a:pt x="3599" y="0"/>
                </a:moveTo>
                <a:lnTo>
                  <a:pt x="0" y="2572"/>
                </a:lnTo>
                <a:lnTo>
                  <a:pt x="0" y="2524"/>
                </a:lnTo>
                <a:lnTo>
                  <a:pt x="3531" y="0"/>
                </a:lnTo>
                <a:lnTo>
                  <a:pt x="3599" y="0"/>
                </a:lnTo>
                <a:close/>
              </a:path>
            </a:pathLst>
          </a:custGeom>
          <a:solidFill>
            <a:srgbClr val="184eb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28" name=""/>
          <p:cNvSpPr/>
          <p:nvPr/>
        </p:nvSpPr>
        <p:spPr>
          <a:xfrm>
            <a:off x="7161480" y="3785400"/>
            <a:ext cx="1320120" cy="943560"/>
          </a:xfrm>
          <a:custGeom>
            <a:avLst/>
            <a:gdLst/>
            <a:ahLst/>
            <a:rect l="0" t="0" r="r" b="b"/>
            <a:pathLst>
              <a:path w="3667" h="2621">
                <a:moveTo>
                  <a:pt x="3667" y="0"/>
                </a:moveTo>
                <a:lnTo>
                  <a:pt x="0" y="2621"/>
                </a:lnTo>
                <a:lnTo>
                  <a:pt x="0" y="2572"/>
                </a:lnTo>
                <a:lnTo>
                  <a:pt x="3599" y="0"/>
                </a:lnTo>
                <a:lnTo>
                  <a:pt x="3667" y="0"/>
                </a:lnTo>
                <a:close/>
              </a:path>
            </a:pathLst>
          </a:custGeom>
          <a:solidFill>
            <a:srgbClr val="184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29" name=""/>
          <p:cNvSpPr/>
          <p:nvPr/>
        </p:nvSpPr>
        <p:spPr>
          <a:xfrm>
            <a:off x="7161480" y="3785400"/>
            <a:ext cx="1344240" cy="960840"/>
          </a:xfrm>
          <a:custGeom>
            <a:avLst/>
            <a:gdLst/>
            <a:ahLst/>
            <a:rect l="0" t="0" r="r" b="b"/>
            <a:pathLst>
              <a:path w="3734" h="2669">
                <a:moveTo>
                  <a:pt x="3734" y="0"/>
                </a:moveTo>
                <a:lnTo>
                  <a:pt x="0" y="2669"/>
                </a:lnTo>
                <a:lnTo>
                  <a:pt x="0" y="2621"/>
                </a:lnTo>
                <a:lnTo>
                  <a:pt x="3667" y="0"/>
                </a:lnTo>
                <a:lnTo>
                  <a:pt x="3734" y="0"/>
                </a:lnTo>
                <a:close/>
              </a:path>
            </a:pathLst>
          </a:custGeom>
          <a:solidFill>
            <a:srgbClr val="184eb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30" name=""/>
          <p:cNvSpPr/>
          <p:nvPr/>
        </p:nvSpPr>
        <p:spPr>
          <a:xfrm>
            <a:off x="7161480" y="3785400"/>
            <a:ext cx="1368720" cy="978480"/>
          </a:xfrm>
          <a:custGeom>
            <a:avLst/>
            <a:gdLst/>
            <a:ahLst/>
            <a:rect l="0" t="0" r="r" b="b"/>
            <a:pathLst>
              <a:path w="3802" h="2718">
                <a:moveTo>
                  <a:pt x="3802" y="0"/>
                </a:moveTo>
                <a:lnTo>
                  <a:pt x="0" y="2718"/>
                </a:lnTo>
                <a:lnTo>
                  <a:pt x="0" y="2669"/>
                </a:lnTo>
                <a:lnTo>
                  <a:pt x="3734" y="0"/>
                </a:lnTo>
                <a:lnTo>
                  <a:pt x="3802" y="0"/>
                </a:lnTo>
                <a:close/>
              </a:path>
            </a:pathLst>
          </a:custGeom>
          <a:solidFill>
            <a:srgbClr val="184eb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31" name=""/>
          <p:cNvSpPr/>
          <p:nvPr/>
        </p:nvSpPr>
        <p:spPr>
          <a:xfrm>
            <a:off x="7161480" y="3785400"/>
            <a:ext cx="1393200" cy="995760"/>
          </a:xfrm>
          <a:custGeom>
            <a:avLst/>
            <a:gdLst/>
            <a:ahLst/>
            <a:rect l="0" t="0" r="r" b="b"/>
            <a:pathLst>
              <a:path w="3870" h="2766">
                <a:moveTo>
                  <a:pt x="3870" y="0"/>
                </a:moveTo>
                <a:lnTo>
                  <a:pt x="0" y="2766"/>
                </a:lnTo>
                <a:lnTo>
                  <a:pt x="0" y="2718"/>
                </a:lnTo>
                <a:lnTo>
                  <a:pt x="3802" y="0"/>
                </a:lnTo>
                <a:lnTo>
                  <a:pt x="3870" y="0"/>
                </a:lnTo>
                <a:close/>
              </a:path>
            </a:pathLst>
          </a:custGeom>
          <a:solidFill>
            <a:srgbClr val="184e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32" name=""/>
          <p:cNvSpPr/>
          <p:nvPr/>
        </p:nvSpPr>
        <p:spPr>
          <a:xfrm>
            <a:off x="7161480" y="3785400"/>
            <a:ext cx="1417680" cy="1013400"/>
          </a:xfrm>
          <a:custGeom>
            <a:avLst/>
            <a:gdLst/>
            <a:ahLst/>
            <a:rect l="0" t="0" r="r" b="b"/>
            <a:pathLst>
              <a:path w="3938" h="2815">
                <a:moveTo>
                  <a:pt x="3938" y="0"/>
                </a:moveTo>
                <a:lnTo>
                  <a:pt x="0" y="2815"/>
                </a:lnTo>
                <a:lnTo>
                  <a:pt x="0" y="2766"/>
                </a:lnTo>
                <a:lnTo>
                  <a:pt x="3870" y="0"/>
                </a:lnTo>
                <a:lnTo>
                  <a:pt x="3938" y="0"/>
                </a:lnTo>
                <a:close/>
              </a:path>
            </a:pathLst>
          </a:custGeom>
          <a:solidFill>
            <a:srgbClr val="184e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33" name=""/>
          <p:cNvSpPr/>
          <p:nvPr/>
        </p:nvSpPr>
        <p:spPr>
          <a:xfrm>
            <a:off x="7161480" y="3785400"/>
            <a:ext cx="1442160" cy="1030680"/>
          </a:xfrm>
          <a:custGeom>
            <a:avLst/>
            <a:gdLst/>
            <a:ahLst/>
            <a:rect l="0" t="0" r="r" b="b"/>
            <a:pathLst>
              <a:path w="4006" h="2863">
                <a:moveTo>
                  <a:pt x="4006" y="0"/>
                </a:moveTo>
                <a:lnTo>
                  <a:pt x="0" y="2863"/>
                </a:lnTo>
                <a:lnTo>
                  <a:pt x="0" y="2815"/>
                </a:lnTo>
                <a:lnTo>
                  <a:pt x="3938" y="0"/>
                </a:lnTo>
                <a:lnTo>
                  <a:pt x="4006" y="0"/>
                </a:lnTo>
                <a:close/>
              </a:path>
            </a:pathLst>
          </a:custGeom>
          <a:solidFill>
            <a:srgbClr val="184e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34" name=""/>
          <p:cNvSpPr/>
          <p:nvPr/>
        </p:nvSpPr>
        <p:spPr>
          <a:xfrm>
            <a:off x="7161480" y="3785400"/>
            <a:ext cx="1466640" cy="1048320"/>
          </a:xfrm>
          <a:custGeom>
            <a:avLst/>
            <a:gdLst/>
            <a:ahLst/>
            <a:rect l="0" t="0" r="r" b="b"/>
            <a:pathLst>
              <a:path w="4074" h="2912">
                <a:moveTo>
                  <a:pt x="4074" y="0"/>
                </a:moveTo>
                <a:lnTo>
                  <a:pt x="0" y="2912"/>
                </a:lnTo>
                <a:lnTo>
                  <a:pt x="0" y="2863"/>
                </a:lnTo>
                <a:lnTo>
                  <a:pt x="4006" y="0"/>
                </a:lnTo>
                <a:lnTo>
                  <a:pt x="4074" y="0"/>
                </a:lnTo>
                <a:close/>
              </a:path>
            </a:pathLst>
          </a:custGeom>
          <a:solidFill>
            <a:srgbClr val="184eb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35" name=""/>
          <p:cNvSpPr/>
          <p:nvPr/>
        </p:nvSpPr>
        <p:spPr>
          <a:xfrm>
            <a:off x="7161480" y="3785400"/>
            <a:ext cx="1491120" cy="1065600"/>
          </a:xfrm>
          <a:custGeom>
            <a:avLst/>
            <a:gdLst/>
            <a:ahLst/>
            <a:rect l="0" t="0" r="r" b="b"/>
            <a:pathLst>
              <a:path w="4142" h="2960">
                <a:moveTo>
                  <a:pt x="4142" y="0"/>
                </a:moveTo>
                <a:lnTo>
                  <a:pt x="0" y="2960"/>
                </a:lnTo>
                <a:lnTo>
                  <a:pt x="0" y="2912"/>
                </a:lnTo>
                <a:lnTo>
                  <a:pt x="4074" y="0"/>
                </a:lnTo>
                <a:lnTo>
                  <a:pt x="4142" y="0"/>
                </a:lnTo>
                <a:close/>
              </a:path>
            </a:pathLst>
          </a:custGeom>
          <a:solidFill>
            <a:srgbClr val="184eb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36" name=""/>
          <p:cNvSpPr/>
          <p:nvPr/>
        </p:nvSpPr>
        <p:spPr>
          <a:xfrm>
            <a:off x="7161480" y="3785400"/>
            <a:ext cx="1515600" cy="1083240"/>
          </a:xfrm>
          <a:custGeom>
            <a:avLst/>
            <a:gdLst/>
            <a:ahLst/>
            <a:rect l="0" t="0" r="r" b="b"/>
            <a:pathLst>
              <a:path w="4210" h="3009">
                <a:moveTo>
                  <a:pt x="4210" y="0"/>
                </a:moveTo>
                <a:lnTo>
                  <a:pt x="0" y="3009"/>
                </a:lnTo>
                <a:lnTo>
                  <a:pt x="0" y="2960"/>
                </a:lnTo>
                <a:lnTo>
                  <a:pt x="4142" y="0"/>
                </a:lnTo>
                <a:lnTo>
                  <a:pt x="4210" y="0"/>
                </a:lnTo>
                <a:close/>
              </a:path>
            </a:pathLst>
          </a:custGeom>
          <a:solidFill>
            <a:srgbClr val="184eb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37" name=""/>
          <p:cNvSpPr/>
          <p:nvPr/>
        </p:nvSpPr>
        <p:spPr>
          <a:xfrm>
            <a:off x="7161480" y="3785400"/>
            <a:ext cx="1540080" cy="1100520"/>
          </a:xfrm>
          <a:custGeom>
            <a:avLst/>
            <a:gdLst/>
            <a:ahLst/>
            <a:rect l="0" t="0" r="r" b="b"/>
            <a:pathLst>
              <a:path w="4278" h="3057">
                <a:moveTo>
                  <a:pt x="4278" y="0"/>
                </a:moveTo>
                <a:lnTo>
                  <a:pt x="0" y="3057"/>
                </a:lnTo>
                <a:lnTo>
                  <a:pt x="0" y="3009"/>
                </a:lnTo>
                <a:lnTo>
                  <a:pt x="4210" y="0"/>
                </a:lnTo>
                <a:lnTo>
                  <a:pt x="4278" y="0"/>
                </a:lnTo>
                <a:close/>
              </a:path>
            </a:pathLst>
          </a:custGeom>
          <a:solidFill>
            <a:srgbClr val="174eb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38" name=""/>
          <p:cNvSpPr/>
          <p:nvPr/>
        </p:nvSpPr>
        <p:spPr>
          <a:xfrm>
            <a:off x="7161480" y="3785400"/>
            <a:ext cx="1564200" cy="1118160"/>
          </a:xfrm>
          <a:custGeom>
            <a:avLst/>
            <a:gdLst/>
            <a:ahLst/>
            <a:rect l="0" t="0" r="r" b="b"/>
            <a:pathLst>
              <a:path w="4345" h="3106">
                <a:moveTo>
                  <a:pt x="4345" y="0"/>
                </a:moveTo>
                <a:lnTo>
                  <a:pt x="0" y="3106"/>
                </a:lnTo>
                <a:lnTo>
                  <a:pt x="0" y="3057"/>
                </a:lnTo>
                <a:lnTo>
                  <a:pt x="4278" y="0"/>
                </a:lnTo>
                <a:lnTo>
                  <a:pt x="4345" y="0"/>
                </a:lnTo>
                <a:close/>
              </a:path>
            </a:pathLst>
          </a:custGeom>
          <a:solidFill>
            <a:srgbClr val="174eb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39" name=""/>
          <p:cNvSpPr/>
          <p:nvPr/>
        </p:nvSpPr>
        <p:spPr>
          <a:xfrm>
            <a:off x="7161480" y="3785400"/>
            <a:ext cx="1588680" cy="1135440"/>
          </a:xfrm>
          <a:custGeom>
            <a:avLst/>
            <a:gdLst/>
            <a:ahLst/>
            <a:rect l="0" t="0" r="r" b="b"/>
            <a:pathLst>
              <a:path w="4413" h="3154">
                <a:moveTo>
                  <a:pt x="4413" y="0"/>
                </a:moveTo>
                <a:lnTo>
                  <a:pt x="0" y="3154"/>
                </a:lnTo>
                <a:lnTo>
                  <a:pt x="0" y="3106"/>
                </a:lnTo>
                <a:lnTo>
                  <a:pt x="4344" y="0"/>
                </a:lnTo>
                <a:lnTo>
                  <a:pt x="4413" y="0"/>
                </a:lnTo>
                <a:close/>
              </a:path>
            </a:pathLst>
          </a:custGeom>
          <a:solidFill>
            <a:srgbClr val="174eb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40" name=""/>
          <p:cNvSpPr/>
          <p:nvPr/>
        </p:nvSpPr>
        <p:spPr>
          <a:xfrm>
            <a:off x="7161480" y="3785400"/>
            <a:ext cx="1613160" cy="1153080"/>
          </a:xfrm>
          <a:custGeom>
            <a:avLst/>
            <a:gdLst/>
            <a:ahLst/>
            <a:rect l="0" t="0" r="r" b="b"/>
            <a:pathLst>
              <a:path w="4481" h="3203">
                <a:moveTo>
                  <a:pt x="4481" y="0"/>
                </a:moveTo>
                <a:lnTo>
                  <a:pt x="0" y="3203"/>
                </a:lnTo>
                <a:lnTo>
                  <a:pt x="0" y="3154"/>
                </a:lnTo>
                <a:lnTo>
                  <a:pt x="4413" y="0"/>
                </a:lnTo>
                <a:lnTo>
                  <a:pt x="4481" y="0"/>
                </a:lnTo>
                <a:close/>
              </a:path>
            </a:pathLst>
          </a:custGeom>
          <a:solidFill>
            <a:srgbClr val="174eb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41" name=""/>
          <p:cNvSpPr/>
          <p:nvPr/>
        </p:nvSpPr>
        <p:spPr>
          <a:xfrm>
            <a:off x="7161480" y="3785400"/>
            <a:ext cx="1637640" cy="1170360"/>
          </a:xfrm>
          <a:custGeom>
            <a:avLst/>
            <a:gdLst/>
            <a:ahLst/>
            <a:rect l="0" t="0" r="r" b="b"/>
            <a:pathLst>
              <a:path w="4549" h="3251">
                <a:moveTo>
                  <a:pt x="4549" y="0"/>
                </a:moveTo>
                <a:lnTo>
                  <a:pt x="0" y="3251"/>
                </a:lnTo>
                <a:lnTo>
                  <a:pt x="0" y="3203"/>
                </a:lnTo>
                <a:lnTo>
                  <a:pt x="4481" y="0"/>
                </a:lnTo>
                <a:lnTo>
                  <a:pt x="4549" y="0"/>
                </a:lnTo>
                <a:close/>
              </a:path>
            </a:pathLst>
          </a:custGeom>
          <a:solidFill>
            <a:srgbClr val="174ea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42" name=""/>
          <p:cNvSpPr/>
          <p:nvPr/>
        </p:nvSpPr>
        <p:spPr>
          <a:xfrm>
            <a:off x="7161480" y="3785400"/>
            <a:ext cx="1662120" cy="1188000"/>
          </a:xfrm>
          <a:custGeom>
            <a:avLst/>
            <a:gdLst/>
            <a:ahLst/>
            <a:rect l="0" t="0" r="r" b="b"/>
            <a:pathLst>
              <a:path w="4617" h="3300">
                <a:moveTo>
                  <a:pt x="4617" y="0"/>
                </a:moveTo>
                <a:lnTo>
                  <a:pt x="0" y="3300"/>
                </a:lnTo>
                <a:lnTo>
                  <a:pt x="0" y="3251"/>
                </a:lnTo>
                <a:lnTo>
                  <a:pt x="4549" y="0"/>
                </a:lnTo>
                <a:lnTo>
                  <a:pt x="4617" y="0"/>
                </a:lnTo>
                <a:close/>
              </a:path>
            </a:pathLst>
          </a:custGeom>
          <a:solidFill>
            <a:srgbClr val="174ea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43" name=""/>
          <p:cNvSpPr/>
          <p:nvPr/>
        </p:nvSpPr>
        <p:spPr>
          <a:xfrm>
            <a:off x="7161480" y="3785400"/>
            <a:ext cx="1686600" cy="1205280"/>
          </a:xfrm>
          <a:custGeom>
            <a:avLst/>
            <a:gdLst/>
            <a:ahLst/>
            <a:rect l="0" t="0" r="r" b="b"/>
            <a:pathLst>
              <a:path w="4685" h="3348">
                <a:moveTo>
                  <a:pt x="4685" y="0"/>
                </a:moveTo>
                <a:lnTo>
                  <a:pt x="0" y="3348"/>
                </a:lnTo>
                <a:lnTo>
                  <a:pt x="0" y="3300"/>
                </a:lnTo>
                <a:lnTo>
                  <a:pt x="4617" y="0"/>
                </a:lnTo>
                <a:lnTo>
                  <a:pt x="4685" y="0"/>
                </a:lnTo>
                <a:close/>
              </a:path>
            </a:pathLst>
          </a:custGeom>
          <a:solidFill>
            <a:srgbClr val="174ea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44" name=""/>
          <p:cNvSpPr/>
          <p:nvPr/>
        </p:nvSpPr>
        <p:spPr>
          <a:xfrm>
            <a:off x="7161480" y="3785400"/>
            <a:ext cx="1711080" cy="1222920"/>
          </a:xfrm>
          <a:custGeom>
            <a:avLst/>
            <a:gdLst/>
            <a:ahLst/>
            <a:rect l="0" t="0" r="r" b="b"/>
            <a:pathLst>
              <a:path w="4753" h="3397">
                <a:moveTo>
                  <a:pt x="4753" y="0"/>
                </a:moveTo>
                <a:lnTo>
                  <a:pt x="0" y="3397"/>
                </a:lnTo>
                <a:lnTo>
                  <a:pt x="0" y="3348"/>
                </a:lnTo>
                <a:lnTo>
                  <a:pt x="4685" y="0"/>
                </a:lnTo>
                <a:lnTo>
                  <a:pt x="4753" y="0"/>
                </a:lnTo>
                <a:close/>
              </a:path>
            </a:pathLst>
          </a:custGeom>
          <a:solidFill>
            <a:srgbClr val="174ea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45" name=""/>
          <p:cNvSpPr/>
          <p:nvPr/>
        </p:nvSpPr>
        <p:spPr>
          <a:xfrm>
            <a:off x="7161480" y="3785400"/>
            <a:ext cx="1735560" cy="1240200"/>
          </a:xfrm>
          <a:custGeom>
            <a:avLst/>
            <a:gdLst/>
            <a:ahLst/>
            <a:rect l="0" t="0" r="r" b="b"/>
            <a:pathLst>
              <a:path w="4821" h="3445">
                <a:moveTo>
                  <a:pt x="4821" y="0"/>
                </a:moveTo>
                <a:lnTo>
                  <a:pt x="0" y="3445"/>
                </a:lnTo>
                <a:lnTo>
                  <a:pt x="0" y="3397"/>
                </a:lnTo>
                <a:lnTo>
                  <a:pt x="4753" y="0"/>
                </a:lnTo>
                <a:lnTo>
                  <a:pt x="4821" y="0"/>
                </a:lnTo>
                <a:close/>
              </a:path>
            </a:pathLst>
          </a:custGeom>
          <a:solidFill>
            <a:srgbClr val="174ea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46" name=""/>
          <p:cNvSpPr/>
          <p:nvPr/>
        </p:nvSpPr>
        <p:spPr>
          <a:xfrm>
            <a:off x="7161480" y="3785400"/>
            <a:ext cx="1759680" cy="1257840"/>
          </a:xfrm>
          <a:custGeom>
            <a:avLst/>
            <a:gdLst/>
            <a:ahLst/>
            <a:rect l="0" t="0" r="r" b="b"/>
            <a:pathLst>
              <a:path w="4888" h="3494">
                <a:moveTo>
                  <a:pt x="4888" y="0"/>
                </a:moveTo>
                <a:lnTo>
                  <a:pt x="0" y="3494"/>
                </a:lnTo>
                <a:lnTo>
                  <a:pt x="0" y="3445"/>
                </a:lnTo>
                <a:lnTo>
                  <a:pt x="4821" y="0"/>
                </a:lnTo>
                <a:lnTo>
                  <a:pt x="4888" y="0"/>
                </a:lnTo>
                <a:close/>
              </a:path>
            </a:pathLst>
          </a:custGeom>
          <a:solidFill>
            <a:srgbClr val="174ea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47" name=""/>
          <p:cNvSpPr/>
          <p:nvPr/>
        </p:nvSpPr>
        <p:spPr>
          <a:xfrm>
            <a:off x="7161480" y="3785400"/>
            <a:ext cx="1784160" cy="1275120"/>
          </a:xfrm>
          <a:custGeom>
            <a:avLst/>
            <a:gdLst/>
            <a:ahLst/>
            <a:rect l="0" t="0" r="r" b="b"/>
            <a:pathLst>
              <a:path w="4956" h="3542">
                <a:moveTo>
                  <a:pt x="4956" y="0"/>
                </a:moveTo>
                <a:lnTo>
                  <a:pt x="0" y="3542"/>
                </a:lnTo>
                <a:lnTo>
                  <a:pt x="0" y="3494"/>
                </a:lnTo>
                <a:lnTo>
                  <a:pt x="4888" y="0"/>
                </a:lnTo>
                <a:lnTo>
                  <a:pt x="4956" y="0"/>
                </a:lnTo>
                <a:close/>
              </a:path>
            </a:pathLst>
          </a:custGeom>
          <a:solidFill>
            <a:srgbClr val="174ea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48" name=""/>
          <p:cNvSpPr/>
          <p:nvPr/>
        </p:nvSpPr>
        <p:spPr>
          <a:xfrm>
            <a:off x="7161480" y="3785400"/>
            <a:ext cx="1808640" cy="1292760"/>
          </a:xfrm>
          <a:custGeom>
            <a:avLst/>
            <a:gdLst/>
            <a:ahLst/>
            <a:rect l="0" t="0" r="r" b="b"/>
            <a:pathLst>
              <a:path w="5024" h="3591">
                <a:moveTo>
                  <a:pt x="5024" y="0"/>
                </a:moveTo>
                <a:lnTo>
                  <a:pt x="0" y="3591"/>
                </a:lnTo>
                <a:lnTo>
                  <a:pt x="0" y="3542"/>
                </a:lnTo>
                <a:lnTo>
                  <a:pt x="4956" y="0"/>
                </a:lnTo>
                <a:lnTo>
                  <a:pt x="5024" y="0"/>
                </a:lnTo>
                <a:close/>
              </a:path>
            </a:pathLst>
          </a:custGeom>
          <a:solidFill>
            <a:srgbClr val="164ea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49" name=""/>
          <p:cNvSpPr/>
          <p:nvPr/>
        </p:nvSpPr>
        <p:spPr>
          <a:xfrm>
            <a:off x="7161480" y="3785400"/>
            <a:ext cx="1833120" cy="1310040"/>
          </a:xfrm>
          <a:custGeom>
            <a:avLst/>
            <a:gdLst/>
            <a:ahLst/>
            <a:rect l="0" t="0" r="r" b="b"/>
            <a:pathLst>
              <a:path w="5092" h="3639">
                <a:moveTo>
                  <a:pt x="5092" y="0"/>
                </a:moveTo>
                <a:lnTo>
                  <a:pt x="0" y="3639"/>
                </a:lnTo>
                <a:lnTo>
                  <a:pt x="0" y="3591"/>
                </a:lnTo>
                <a:lnTo>
                  <a:pt x="5024" y="0"/>
                </a:lnTo>
                <a:lnTo>
                  <a:pt x="5092" y="0"/>
                </a:lnTo>
                <a:close/>
              </a:path>
            </a:pathLst>
          </a:custGeom>
          <a:solidFill>
            <a:srgbClr val="164ea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50" name=""/>
          <p:cNvSpPr/>
          <p:nvPr/>
        </p:nvSpPr>
        <p:spPr>
          <a:xfrm>
            <a:off x="7161480" y="3785400"/>
            <a:ext cx="1857600" cy="1327680"/>
          </a:xfrm>
          <a:custGeom>
            <a:avLst/>
            <a:gdLst/>
            <a:ahLst/>
            <a:rect l="0" t="0" r="r" b="b"/>
            <a:pathLst>
              <a:path w="5160" h="3688">
                <a:moveTo>
                  <a:pt x="5160" y="0"/>
                </a:moveTo>
                <a:lnTo>
                  <a:pt x="0" y="3688"/>
                </a:lnTo>
                <a:lnTo>
                  <a:pt x="0" y="3639"/>
                </a:lnTo>
                <a:lnTo>
                  <a:pt x="5092" y="0"/>
                </a:lnTo>
                <a:lnTo>
                  <a:pt x="5160" y="0"/>
                </a:lnTo>
                <a:close/>
              </a:path>
            </a:pathLst>
          </a:custGeom>
          <a:solidFill>
            <a:srgbClr val="164ea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51" name=""/>
          <p:cNvSpPr/>
          <p:nvPr/>
        </p:nvSpPr>
        <p:spPr>
          <a:xfrm>
            <a:off x="7161480" y="3785400"/>
            <a:ext cx="1882080" cy="1344960"/>
          </a:xfrm>
          <a:custGeom>
            <a:avLst/>
            <a:gdLst/>
            <a:ahLst/>
            <a:rect l="0" t="0" r="r" b="b"/>
            <a:pathLst>
              <a:path w="5228" h="3736">
                <a:moveTo>
                  <a:pt x="5228" y="0"/>
                </a:moveTo>
                <a:lnTo>
                  <a:pt x="0" y="3736"/>
                </a:lnTo>
                <a:lnTo>
                  <a:pt x="0" y="3688"/>
                </a:lnTo>
                <a:lnTo>
                  <a:pt x="5160" y="0"/>
                </a:lnTo>
                <a:lnTo>
                  <a:pt x="5228" y="0"/>
                </a:lnTo>
                <a:close/>
              </a:path>
            </a:pathLst>
          </a:custGeom>
          <a:solidFill>
            <a:srgbClr val="164ea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52" name=""/>
          <p:cNvSpPr/>
          <p:nvPr/>
        </p:nvSpPr>
        <p:spPr>
          <a:xfrm>
            <a:off x="7161480" y="3785400"/>
            <a:ext cx="1906560" cy="1362600"/>
          </a:xfrm>
          <a:custGeom>
            <a:avLst/>
            <a:gdLst/>
            <a:ahLst/>
            <a:rect l="0" t="0" r="r" b="b"/>
            <a:pathLst>
              <a:path w="5296" h="3785">
                <a:moveTo>
                  <a:pt x="5296" y="0"/>
                </a:moveTo>
                <a:lnTo>
                  <a:pt x="0" y="3785"/>
                </a:lnTo>
                <a:lnTo>
                  <a:pt x="0" y="3736"/>
                </a:lnTo>
                <a:lnTo>
                  <a:pt x="5228" y="0"/>
                </a:lnTo>
                <a:lnTo>
                  <a:pt x="5296" y="0"/>
                </a:lnTo>
                <a:close/>
              </a:path>
            </a:pathLst>
          </a:custGeom>
          <a:solidFill>
            <a:srgbClr val="164ea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53" name=""/>
          <p:cNvSpPr/>
          <p:nvPr/>
        </p:nvSpPr>
        <p:spPr>
          <a:xfrm>
            <a:off x="7161480" y="3785400"/>
            <a:ext cx="1931040" cy="1379880"/>
          </a:xfrm>
          <a:custGeom>
            <a:avLst/>
            <a:gdLst/>
            <a:ahLst/>
            <a:rect l="0" t="0" r="r" b="b"/>
            <a:pathLst>
              <a:path w="5364" h="3833">
                <a:moveTo>
                  <a:pt x="5364" y="0"/>
                </a:moveTo>
                <a:lnTo>
                  <a:pt x="0" y="3833"/>
                </a:lnTo>
                <a:lnTo>
                  <a:pt x="0" y="3785"/>
                </a:lnTo>
                <a:lnTo>
                  <a:pt x="5296" y="0"/>
                </a:lnTo>
                <a:lnTo>
                  <a:pt x="5364" y="0"/>
                </a:lnTo>
                <a:close/>
              </a:path>
            </a:pathLst>
          </a:custGeom>
          <a:solidFill>
            <a:srgbClr val="164ea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54" name=""/>
          <p:cNvSpPr/>
          <p:nvPr/>
        </p:nvSpPr>
        <p:spPr>
          <a:xfrm>
            <a:off x="7161480" y="3785400"/>
            <a:ext cx="1955160" cy="1397520"/>
          </a:xfrm>
          <a:custGeom>
            <a:avLst/>
            <a:gdLst/>
            <a:ahLst/>
            <a:rect l="0" t="0" r="r" b="b"/>
            <a:pathLst>
              <a:path w="5431" h="3882">
                <a:moveTo>
                  <a:pt x="5431" y="0"/>
                </a:moveTo>
                <a:lnTo>
                  <a:pt x="0" y="3882"/>
                </a:lnTo>
                <a:lnTo>
                  <a:pt x="0" y="3833"/>
                </a:lnTo>
                <a:lnTo>
                  <a:pt x="5364" y="0"/>
                </a:lnTo>
                <a:lnTo>
                  <a:pt x="5431" y="0"/>
                </a:lnTo>
                <a:close/>
              </a:path>
            </a:pathLst>
          </a:custGeom>
          <a:solidFill>
            <a:srgbClr val="164ea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55" name=""/>
          <p:cNvSpPr/>
          <p:nvPr/>
        </p:nvSpPr>
        <p:spPr>
          <a:xfrm>
            <a:off x="7161480" y="3785400"/>
            <a:ext cx="1979640" cy="1414800"/>
          </a:xfrm>
          <a:custGeom>
            <a:avLst/>
            <a:gdLst/>
            <a:ahLst/>
            <a:rect l="0" t="0" r="r" b="b"/>
            <a:pathLst>
              <a:path w="5499" h="3930">
                <a:moveTo>
                  <a:pt x="5499" y="0"/>
                </a:moveTo>
                <a:lnTo>
                  <a:pt x="0" y="3930"/>
                </a:lnTo>
                <a:lnTo>
                  <a:pt x="0" y="3882"/>
                </a:lnTo>
                <a:lnTo>
                  <a:pt x="5431" y="0"/>
                </a:lnTo>
                <a:lnTo>
                  <a:pt x="5499" y="0"/>
                </a:lnTo>
                <a:close/>
              </a:path>
            </a:pathLst>
          </a:custGeom>
          <a:solidFill>
            <a:srgbClr val="164e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56" name=""/>
          <p:cNvSpPr/>
          <p:nvPr/>
        </p:nvSpPr>
        <p:spPr>
          <a:xfrm>
            <a:off x="7161480" y="3785400"/>
            <a:ext cx="2004120" cy="1432440"/>
          </a:xfrm>
          <a:custGeom>
            <a:avLst/>
            <a:gdLst/>
            <a:ahLst/>
            <a:rect l="0" t="0" r="r" b="b"/>
            <a:pathLst>
              <a:path w="5567" h="3979">
                <a:moveTo>
                  <a:pt x="5567" y="0"/>
                </a:moveTo>
                <a:lnTo>
                  <a:pt x="0" y="3979"/>
                </a:lnTo>
                <a:lnTo>
                  <a:pt x="0" y="3930"/>
                </a:lnTo>
                <a:lnTo>
                  <a:pt x="5499" y="0"/>
                </a:lnTo>
                <a:lnTo>
                  <a:pt x="5567" y="0"/>
                </a:lnTo>
                <a:close/>
              </a:path>
            </a:pathLst>
          </a:custGeom>
          <a:solidFill>
            <a:srgbClr val="164e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57" name=""/>
          <p:cNvSpPr/>
          <p:nvPr/>
        </p:nvSpPr>
        <p:spPr>
          <a:xfrm>
            <a:off x="7161480" y="3785400"/>
            <a:ext cx="2028600" cy="1449720"/>
          </a:xfrm>
          <a:custGeom>
            <a:avLst/>
            <a:gdLst/>
            <a:ahLst/>
            <a:rect l="0" t="0" r="r" b="b"/>
            <a:pathLst>
              <a:path w="5635" h="4027">
                <a:moveTo>
                  <a:pt x="5635" y="0"/>
                </a:moveTo>
                <a:lnTo>
                  <a:pt x="0" y="4027"/>
                </a:lnTo>
                <a:lnTo>
                  <a:pt x="0" y="3979"/>
                </a:lnTo>
                <a:lnTo>
                  <a:pt x="5567" y="0"/>
                </a:lnTo>
                <a:lnTo>
                  <a:pt x="5635" y="0"/>
                </a:lnTo>
                <a:close/>
              </a:path>
            </a:pathLst>
          </a:custGeom>
          <a:solidFill>
            <a:srgbClr val="164ea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58" name=""/>
          <p:cNvSpPr/>
          <p:nvPr/>
        </p:nvSpPr>
        <p:spPr>
          <a:xfrm>
            <a:off x="7161480" y="3785400"/>
            <a:ext cx="2053080" cy="1467360"/>
          </a:xfrm>
          <a:custGeom>
            <a:avLst/>
            <a:gdLst/>
            <a:ahLst/>
            <a:rect l="0" t="0" r="r" b="b"/>
            <a:pathLst>
              <a:path w="5703" h="4076">
                <a:moveTo>
                  <a:pt x="5703" y="0"/>
                </a:moveTo>
                <a:lnTo>
                  <a:pt x="0" y="4076"/>
                </a:lnTo>
                <a:lnTo>
                  <a:pt x="0" y="4027"/>
                </a:lnTo>
                <a:lnTo>
                  <a:pt x="5635" y="0"/>
                </a:lnTo>
                <a:lnTo>
                  <a:pt x="5703" y="0"/>
                </a:lnTo>
                <a:close/>
              </a:path>
            </a:pathLst>
          </a:custGeom>
          <a:solidFill>
            <a:srgbClr val="164ea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59" name=""/>
          <p:cNvSpPr/>
          <p:nvPr/>
        </p:nvSpPr>
        <p:spPr>
          <a:xfrm>
            <a:off x="7161480" y="3785400"/>
            <a:ext cx="2077560" cy="1485000"/>
          </a:xfrm>
          <a:custGeom>
            <a:avLst/>
            <a:gdLst/>
            <a:ahLst/>
            <a:rect l="0" t="0" r="r" b="b"/>
            <a:pathLst>
              <a:path w="5771" h="4125">
                <a:moveTo>
                  <a:pt x="5771" y="0"/>
                </a:moveTo>
                <a:lnTo>
                  <a:pt x="0" y="4125"/>
                </a:lnTo>
                <a:lnTo>
                  <a:pt x="0" y="4076"/>
                </a:lnTo>
                <a:lnTo>
                  <a:pt x="5703" y="0"/>
                </a:lnTo>
                <a:lnTo>
                  <a:pt x="5771" y="0"/>
                </a:lnTo>
                <a:close/>
              </a:path>
            </a:pathLst>
          </a:custGeom>
          <a:solidFill>
            <a:srgbClr val="154ea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60" name=""/>
          <p:cNvSpPr/>
          <p:nvPr/>
        </p:nvSpPr>
        <p:spPr>
          <a:xfrm>
            <a:off x="7161480" y="3785400"/>
            <a:ext cx="2102040" cy="1502280"/>
          </a:xfrm>
          <a:custGeom>
            <a:avLst/>
            <a:gdLst/>
            <a:ahLst/>
            <a:rect l="0" t="0" r="r" b="b"/>
            <a:pathLst>
              <a:path w="5839" h="4173">
                <a:moveTo>
                  <a:pt x="5839" y="0"/>
                </a:moveTo>
                <a:lnTo>
                  <a:pt x="0" y="4173"/>
                </a:lnTo>
                <a:lnTo>
                  <a:pt x="0" y="4125"/>
                </a:lnTo>
                <a:lnTo>
                  <a:pt x="5771" y="0"/>
                </a:lnTo>
                <a:lnTo>
                  <a:pt x="5839" y="0"/>
                </a:lnTo>
                <a:close/>
              </a:path>
            </a:pathLst>
          </a:custGeom>
          <a:solidFill>
            <a:srgbClr val="154ea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61" name=""/>
          <p:cNvSpPr/>
          <p:nvPr/>
        </p:nvSpPr>
        <p:spPr>
          <a:xfrm>
            <a:off x="7161480" y="3785400"/>
            <a:ext cx="2126520" cy="1519920"/>
          </a:xfrm>
          <a:custGeom>
            <a:avLst/>
            <a:gdLst/>
            <a:ahLst/>
            <a:rect l="0" t="0" r="r" b="b"/>
            <a:pathLst>
              <a:path w="5907" h="4222">
                <a:moveTo>
                  <a:pt x="5907" y="0"/>
                </a:moveTo>
                <a:lnTo>
                  <a:pt x="0" y="4222"/>
                </a:lnTo>
                <a:lnTo>
                  <a:pt x="0" y="4173"/>
                </a:lnTo>
                <a:lnTo>
                  <a:pt x="5839" y="0"/>
                </a:lnTo>
                <a:lnTo>
                  <a:pt x="5907" y="0"/>
                </a:lnTo>
                <a:close/>
              </a:path>
            </a:pathLst>
          </a:custGeom>
          <a:solidFill>
            <a:srgbClr val="154ea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62" name=""/>
          <p:cNvSpPr/>
          <p:nvPr/>
        </p:nvSpPr>
        <p:spPr>
          <a:xfrm>
            <a:off x="7161480" y="3785400"/>
            <a:ext cx="2151000" cy="1537200"/>
          </a:xfrm>
          <a:custGeom>
            <a:avLst/>
            <a:gdLst/>
            <a:ahLst/>
            <a:rect l="0" t="0" r="r" b="b"/>
            <a:pathLst>
              <a:path w="5975" h="4270">
                <a:moveTo>
                  <a:pt x="5975" y="0"/>
                </a:moveTo>
                <a:lnTo>
                  <a:pt x="0" y="4270"/>
                </a:lnTo>
                <a:lnTo>
                  <a:pt x="0" y="4222"/>
                </a:lnTo>
                <a:lnTo>
                  <a:pt x="5907" y="0"/>
                </a:lnTo>
                <a:lnTo>
                  <a:pt x="5975" y="0"/>
                </a:lnTo>
                <a:close/>
              </a:path>
            </a:pathLst>
          </a:custGeom>
          <a:solidFill>
            <a:srgbClr val="154ea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63" name=""/>
          <p:cNvSpPr/>
          <p:nvPr/>
        </p:nvSpPr>
        <p:spPr>
          <a:xfrm>
            <a:off x="7161480" y="3785400"/>
            <a:ext cx="2175120" cy="1554840"/>
          </a:xfrm>
          <a:custGeom>
            <a:avLst/>
            <a:gdLst/>
            <a:ahLst/>
            <a:rect l="0" t="0" r="r" b="b"/>
            <a:pathLst>
              <a:path w="6042" h="4319">
                <a:moveTo>
                  <a:pt x="6042" y="0"/>
                </a:moveTo>
                <a:lnTo>
                  <a:pt x="0" y="4319"/>
                </a:lnTo>
                <a:lnTo>
                  <a:pt x="0" y="4270"/>
                </a:lnTo>
                <a:lnTo>
                  <a:pt x="5975" y="0"/>
                </a:lnTo>
                <a:lnTo>
                  <a:pt x="6042" y="0"/>
                </a:lnTo>
                <a:close/>
              </a:path>
            </a:pathLst>
          </a:custGeom>
          <a:solidFill>
            <a:srgbClr val="154ea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64" name=""/>
          <p:cNvSpPr/>
          <p:nvPr/>
        </p:nvSpPr>
        <p:spPr>
          <a:xfrm>
            <a:off x="7161480" y="3785400"/>
            <a:ext cx="2199600" cy="1572120"/>
          </a:xfrm>
          <a:custGeom>
            <a:avLst/>
            <a:gdLst/>
            <a:ahLst/>
            <a:rect l="0" t="0" r="r" b="b"/>
            <a:pathLst>
              <a:path w="6110" h="4367">
                <a:moveTo>
                  <a:pt x="6110" y="0"/>
                </a:moveTo>
                <a:lnTo>
                  <a:pt x="0" y="4367"/>
                </a:lnTo>
                <a:lnTo>
                  <a:pt x="0" y="4319"/>
                </a:lnTo>
                <a:lnTo>
                  <a:pt x="6042" y="0"/>
                </a:lnTo>
                <a:lnTo>
                  <a:pt x="6110" y="0"/>
                </a:lnTo>
                <a:close/>
              </a:path>
            </a:pathLst>
          </a:custGeom>
          <a:solidFill>
            <a:srgbClr val="154ea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65" name=""/>
          <p:cNvSpPr/>
          <p:nvPr/>
        </p:nvSpPr>
        <p:spPr>
          <a:xfrm>
            <a:off x="7161480" y="3785400"/>
            <a:ext cx="2224080" cy="1589760"/>
          </a:xfrm>
          <a:custGeom>
            <a:avLst/>
            <a:gdLst/>
            <a:ahLst/>
            <a:rect l="0" t="0" r="r" b="b"/>
            <a:pathLst>
              <a:path w="6178" h="4416">
                <a:moveTo>
                  <a:pt x="6178" y="0"/>
                </a:moveTo>
                <a:lnTo>
                  <a:pt x="0" y="4416"/>
                </a:lnTo>
                <a:lnTo>
                  <a:pt x="0" y="4367"/>
                </a:lnTo>
                <a:lnTo>
                  <a:pt x="6110" y="0"/>
                </a:lnTo>
                <a:lnTo>
                  <a:pt x="6178" y="0"/>
                </a:lnTo>
                <a:close/>
              </a:path>
            </a:pathLst>
          </a:custGeom>
          <a:solidFill>
            <a:srgbClr val="154ea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66" name=""/>
          <p:cNvSpPr/>
          <p:nvPr/>
        </p:nvSpPr>
        <p:spPr>
          <a:xfrm>
            <a:off x="7161480" y="3785400"/>
            <a:ext cx="2248560" cy="1607040"/>
          </a:xfrm>
          <a:custGeom>
            <a:avLst/>
            <a:gdLst/>
            <a:ahLst/>
            <a:rect l="0" t="0" r="r" b="b"/>
            <a:pathLst>
              <a:path w="6246" h="4464">
                <a:moveTo>
                  <a:pt x="6246" y="0"/>
                </a:moveTo>
                <a:lnTo>
                  <a:pt x="0" y="4464"/>
                </a:lnTo>
                <a:lnTo>
                  <a:pt x="0" y="4416"/>
                </a:lnTo>
                <a:lnTo>
                  <a:pt x="6178" y="0"/>
                </a:lnTo>
                <a:lnTo>
                  <a:pt x="6246" y="0"/>
                </a:lnTo>
                <a:close/>
              </a:path>
            </a:pathLst>
          </a:custGeom>
          <a:solidFill>
            <a:srgbClr val="154ea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67" name=""/>
          <p:cNvSpPr/>
          <p:nvPr/>
        </p:nvSpPr>
        <p:spPr>
          <a:xfrm>
            <a:off x="7161480" y="3785400"/>
            <a:ext cx="2273040" cy="1624680"/>
          </a:xfrm>
          <a:custGeom>
            <a:avLst/>
            <a:gdLst/>
            <a:ahLst/>
            <a:rect l="0" t="0" r="r" b="b"/>
            <a:pathLst>
              <a:path w="6314" h="4513">
                <a:moveTo>
                  <a:pt x="6314" y="0"/>
                </a:moveTo>
                <a:lnTo>
                  <a:pt x="0" y="4513"/>
                </a:lnTo>
                <a:lnTo>
                  <a:pt x="0" y="4464"/>
                </a:lnTo>
                <a:lnTo>
                  <a:pt x="6246" y="0"/>
                </a:lnTo>
                <a:lnTo>
                  <a:pt x="6314" y="0"/>
                </a:lnTo>
                <a:close/>
              </a:path>
            </a:pathLst>
          </a:custGeom>
          <a:solidFill>
            <a:srgbClr val="154e9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68" name=""/>
          <p:cNvSpPr/>
          <p:nvPr/>
        </p:nvSpPr>
        <p:spPr>
          <a:xfrm>
            <a:off x="7161480" y="3785400"/>
            <a:ext cx="2297520" cy="1641960"/>
          </a:xfrm>
          <a:custGeom>
            <a:avLst/>
            <a:gdLst/>
            <a:ahLst/>
            <a:rect l="0" t="0" r="r" b="b"/>
            <a:pathLst>
              <a:path w="6382" h="4561">
                <a:moveTo>
                  <a:pt x="6382" y="0"/>
                </a:moveTo>
                <a:lnTo>
                  <a:pt x="0" y="4561"/>
                </a:lnTo>
                <a:lnTo>
                  <a:pt x="0" y="4513"/>
                </a:lnTo>
                <a:lnTo>
                  <a:pt x="6314" y="0"/>
                </a:lnTo>
                <a:lnTo>
                  <a:pt x="6382" y="0"/>
                </a:lnTo>
                <a:close/>
              </a:path>
            </a:pathLst>
          </a:custGeom>
          <a:solidFill>
            <a:srgbClr val="154e9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69" name=""/>
          <p:cNvSpPr/>
          <p:nvPr/>
        </p:nvSpPr>
        <p:spPr>
          <a:xfrm>
            <a:off x="7161480" y="3785400"/>
            <a:ext cx="2322000" cy="1659600"/>
          </a:xfrm>
          <a:custGeom>
            <a:avLst/>
            <a:gdLst/>
            <a:ahLst/>
            <a:rect l="0" t="0" r="r" b="b"/>
            <a:pathLst>
              <a:path w="6450" h="4610">
                <a:moveTo>
                  <a:pt x="6450" y="0"/>
                </a:moveTo>
                <a:lnTo>
                  <a:pt x="0" y="4610"/>
                </a:lnTo>
                <a:lnTo>
                  <a:pt x="0" y="4561"/>
                </a:lnTo>
                <a:lnTo>
                  <a:pt x="6382" y="0"/>
                </a:lnTo>
                <a:lnTo>
                  <a:pt x="6450" y="0"/>
                </a:lnTo>
                <a:close/>
              </a:path>
            </a:pathLst>
          </a:custGeom>
          <a:solidFill>
            <a:srgbClr val="154e9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70" name=""/>
          <p:cNvSpPr/>
          <p:nvPr/>
        </p:nvSpPr>
        <p:spPr>
          <a:xfrm>
            <a:off x="7161480" y="3785400"/>
            <a:ext cx="2346480" cy="1676880"/>
          </a:xfrm>
          <a:custGeom>
            <a:avLst/>
            <a:gdLst/>
            <a:ahLst/>
            <a:rect l="0" t="0" r="r" b="b"/>
            <a:pathLst>
              <a:path w="6518" h="4658">
                <a:moveTo>
                  <a:pt x="6518" y="0"/>
                </a:moveTo>
                <a:lnTo>
                  <a:pt x="0" y="4658"/>
                </a:lnTo>
                <a:lnTo>
                  <a:pt x="0" y="4610"/>
                </a:lnTo>
                <a:lnTo>
                  <a:pt x="6450" y="0"/>
                </a:lnTo>
                <a:lnTo>
                  <a:pt x="6518" y="0"/>
                </a:lnTo>
                <a:close/>
              </a:path>
            </a:pathLst>
          </a:custGeom>
          <a:solidFill>
            <a:srgbClr val="144e9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71" name=""/>
          <p:cNvSpPr/>
          <p:nvPr/>
        </p:nvSpPr>
        <p:spPr>
          <a:xfrm>
            <a:off x="7161480" y="3785400"/>
            <a:ext cx="2370600" cy="1694520"/>
          </a:xfrm>
          <a:custGeom>
            <a:avLst/>
            <a:gdLst/>
            <a:ahLst/>
            <a:rect l="0" t="0" r="r" b="b"/>
            <a:pathLst>
              <a:path w="6585" h="4707">
                <a:moveTo>
                  <a:pt x="6585" y="0"/>
                </a:moveTo>
                <a:lnTo>
                  <a:pt x="0" y="4707"/>
                </a:lnTo>
                <a:lnTo>
                  <a:pt x="0" y="4658"/>
                </a:lnTo>
                <a:lnTo>
                  <a:pt x="6518" y="0"/>
                </a:lnTo>
                <a:lnTo>
                  <a:pt x="6585" y="0"/>
                </a:lnTo>
                <a:close/>
              </a:path>
            </a:pathLst>
          </a:custGeom>
          <a:solidFill>
            <a:srgbClr val="144e9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72" name=""/>
          <p:cNvSpPr/>
          <p:nvPr/>
        </p:nvSpPr>
        <p:spPr>
          <a:xfrm>
            <a:off x="7161480" y="3785400"/>
            <a:ext cx="2395080" cy="1711800"/>
          </a:xfrm>
          <a:custGeom>
            <a:avLst/>
            <a:gdLst/>
            <a:ahLst/>
            <a:rect l="0" t="0" r="r" b="b"/>
            <a:pathLst>
              <a:path w="6653" h="4755">
                <a:moveTo>
                  <a:pt x="6653" y="0"/>
                </a:moveTo>
                <a:lnTo>
                  <a:pt x="0" y="4755"/>
                </a:lnTo>
                <a:lnTo>
                  <a:pt x="0" y="4707"/>
                </a:lnTo>
                <a:lnTo>
                  <a:pt x="6585" y="0"/>
                </a:lnTo>
                <a:lnTo>
                  <a:pt x="6653" y="0"/>
                </a:lnTo>
                <a:close/>
              </a:path>
            </a:pathLst>
          </a:custGeom>
          <a:solidFill>
            <a:srgbClr val="144e9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73" name=""/>
          <p:cNvSpPr/>
          <p:nvPr/>
        </p:nvSpPr>
        <p:spPr>
          <a:xfrm>
            <a:off x="7161480" y="3785400"/>
            <a:ext cx="2419560" cy="1729440"/>
          </a:xfrm>
          <a:custGeom>
            <a:avLst/>
            <a:gdLst/>
            <a:ahLst/>
            <a:rect l="0" t="0" r="r" b="b"/>
            <a:pathLst>
              <a:path w="6721" h="4804">
                <a:moveTo>
                  <a:pt x="6721" y="0"/>
                </a:moveTo>
                <a:lnTo>
                  <a:pt x="0" y="4804"/>
                </a:lnTo>
                <a:lnTo>
                  <a:pt x="0" y="4755"/>
                </a:lnTo>
                <a:lnTo>
                  <a:pt x="6653" y="0"/>
                </a:lnTo>
                <a:lnTo>
                  <a:pt x="6721" y="0"/>
                </a:lnTo>
                <a:close/>
              </a:path>
            </a:pathLst>
          </a:custGeom>
          <a:solidFill>
            <a:srgbClr val="144e9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74" name=""/>
          <p:cNvSpPr/>
          <p:nvPr/>
        </p:nvSpPr>
        <p:spPr>
          <a:xfrm>
            <a:off x="7161480" y="3785400"/>
            <a:ext cx="2444040" cy="1746720"/>
          </a:xfrm>
          <a:custGeom>
            <a:avLst/>
            <a:gdLst/>
            <a:ahLst/>
            <a:rect l="0" t="0" r="r" b="b"/>
            <a:pathLst>
              <a:path w="6789" h="4852">
                <a:moveTo>
                  <a:pt x="6789" y="0"/>
                </a:moveTo>
                <a:lnTo>
                  <a:pt x="0" y="4852"/>
                </a:lnTo>
                <a:lnTo>
                  <a:pt x="0" y="4804"/>
                </a:lnTo>
                <a:lnTo>
                  <a:pt x="6721" y="0"/>
                </a:lnTo>
                <a:lnTo>
                  <a:pt x="6789" y="0"/>
                </a:lnTo>
                <a:close/>
              </a:path>
            </a:pathLst>
          </a:custGeom>
          <a:solidFill>
            <a:srgbClr val="144e9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75" name=""/>
          <p:cNvSpPr/>
          <p:nvPr/>
        </p:nvSpPr>
        <p:spPr>
          <a:xfrm>
            <a:off x="7161480" y="3785400"/>
            <a:ext cx="2468520" cy="1764360"/>
          </a:xfrm>
          <a:custGeom>
            <a:avLst/>
            <a:gdLst/>
            <a:ahLst/>
            <a:rect l="0" t="0" r="r" b="b"/>
            <a:pathLst>
              <a:path w="6857" h="4901">
                <a:moveTo>
                  <a:pt x="6857" y="0"/>
                </a:moveTo>
                <a:lnTo>
                  <a:pt x="0" y="4901"/>
                </a:lnTo>
                <a:lnTo>
                  <a:pt x="0" y="4852"/>
                </a:lnTo>
                <a:lnTo>
                  <a:pt x="6789" y="0"/>
                </a:lnTo>
                <a:lnTo>
                  <a:pt x="6857" y="0"/>
                </a:lnTo>
                <a:close/>
              </a:path>
            </a:pathLst>
          </a:custGeom>
          <a:solidFill>
            <a:srgbClr val="144e9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76" name=""/>
          <p:cNvSpPr/>
          <p:nvPr/>
        </p:nvSpPr>
        <p:spPr>
          <a:xfrm>
            <a:off x="7161480" y="3785400"/>
            <a:ext cx="2493000" cy="1781640"/>
          </a:xfrm>
          <a:custGeom>
            <a:avLst/>
            <a:gdLst/>
            <a:ahLst/>
            <a:rect l="0" t="0" r="r" b="b"/>
            <a:pathLst>
              <a:path w="6925" h="4949">
                <a:moveTo>
                  <a:pt x="6925" y="0"/>
                </a:moveTo>
                <a:lnTo>
                  <a:pt x="0" y="4949"/>
                </a:lnTo>
                <a:lnTo>
                  <a:pt x="0" y="4901"/>
                </a:lnTo>
                <a:lnTo>
                  <a:pt x="6857" y="0"/>
                </a:lnTo>
                <a:lnTo>
                  <a:pt x="6925" y="0"/>
                </a:lnTo>
                <a:close/>
              </a:path>
            </a:pathLst>
          </a:custGeom>
          <a:solidFill>
            <a:srgbClr val="144e9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77" name=""/>
          <p:cNvSpPr/>
          <p:nvPr/>
        </p:nvSpPr>
        <p:spPr>
          <a:xfrm>
            <a:off x="7161480" y="3785400"/>
            <a:ext cx="2517480" cy="1799280"/>
          </a:xfrm>
          <a:custGeom>
            <a:avLst/>
            <a:gdLst/>
            <a:ahLst/>
            <a:rect l="0" t="0" r="r" b="b"/>
            <a:pathLst>
              <a:path w="6993" h="4998">
                <a:moveTo>
                  <a:pt x="6993" y="0"/>
                </a:moveTo>
                <a:lnTo>
                  <a:pt x="0" y="4998"/>
                </a:lnTo>
                <a:lnTo>
                  <a:pt x="0" y="4949"/>
                </a:lnTo>
                <a:lnTo>
                  <a:pt x="6925" y="0"/>
                </a:lnTo>
                <a:lnTo>
                  <a:pt x="6993" y="0"/>
                </a:lnTo>
                <a:close/>
              </a:path>
            </a:pathLst>
          </a:custGeom>
          <a:solidFill>
            <a:srgbClr val="144e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78" name=""/>
          <p:cNvSpPr/>
          <p:nvPr/>
        </p:nvSpPr>
        <p:spPr>
          <a:xfrm>
            <a:off x="7161480" y="3785400"/>
            <a:ext cx="2541960" cy="1816560"/>
          </a:xfrm>
          <a:custGeom>
            <a:avLst/>
            <a:gdLst/>
            <a:ahLst/>
            <a:rect l="0" t="0" r="r" b="b"/>
            <a:pathLst>
              <a:path w="7061" h="5046">
                <a:moveTo>
                  <a:pt x="7061" y="0"/>
                </a:moveTo>
                <a:lnTo>
                  <a:pt x="0" y="5046"/>
                </a:lnTo>
                <a:lnTo>
                  <a:pt x="0" y="4998"/>
                </a:lnTo>
                <a:lnTo>
                  <a:pt x="6993" y="0"/>
                </a:lnTo>
                <a:lnTo>
                  <a:pt x="7061" y="0"/>
                </a:lnTo>
                <a:close/>
              </a:path>
            </a:pathLst>
          </a:custGeom>
          <a:solidFill>
            <a:srgbClr val="144e9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79" name=""/>
          <p:cNvSpPr/>
          <p:nvPr/>
        </p:nvSpPr>
        <p:spPr>
          <a:xfrm>
            <a:off x="7161480" y="3785400"/>
            <a:ext cx="2566440" cy="1834200"/>
          </a:xfrm>
          <a:custGeom>
            <a:avLst/>
            <a:gdLst/>
            <a:ahLst/>
            <a:rect l="0" t="0" r="r" b="b"/>
            <a:pathLst>
              <a:path w="7129" h="5095">
                <a:moveTo>
                  <a:pt x="7129" y="0"/>
                </a:moveTo>
                <a:lnTo>
                  <a:pt x="0" y="5095"/>
                </a:lnTo>
                <a:lnTo>
                  <a:pt x="0" y="5046"/>
                </a:lnTo>
                <a:lnTo>
                  <a:pt x="7061" y="0"/>
                </a:lnTo>
                <a:lnTo>
                  <a:pt x="7129" y="0"/>
                </a:lnTo>
                <a:close/>
              </a:path>
            </a:pathLst>
          </a:custGeom>
          <a:solidFill>
            <a:srgbClr val="144e9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80" name=""/>
          <p:cNvSpPr/>
          <p:nvPr/>
        </p:nvSpPr>
        <p:spPr>
          <a:xfrm>
            <a:off x="7161480" y="3785400"/>
            <a:ext cx="2590560" cy="1851480"/>
          </a:xfrm>
          <a:custGeom>
            <a:avLst/>
            <a:gdLst/>
            <a:ahLst/>
            <a:rect l="0" t="0" r="r" b="b"/>
            <a:pathLst>
              <a:path w="7196" h="5143">
                <a:moveTo>
                  <a:pt x="7196" y="0"/>
                </a:moveTo>
                <a:lnTo>
                  <a:pt x="0" y="5143"/>
                </a:lnTo>
                <a:lnTo>
                  <a:pt x="0" y="5095"/>
                </a:lnTo>
                <a:lnTo>
                  <a:pt x="7129" y="0"/>
                </a:lnTo>
                <a:lnTo>
                  <a:pt x="7196" y="0"/>
                </a:lnTo>
                <a:close/>
              </a:path>
            </a:pathLst>
          </a:custGeom>
          <a:solidFill>
            <a:srgbClr val="144e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81" name=""/>
          <p:cNvSpPr/>
          <p:nvPr/>
        </p:nvSpPr>
        <p:spPr>
          <a:xfrm>
            <a:off x="7161480" y="3785400"/>
            <a:ext cx="2615040" cy="1869120"/>
          </a:xfrm>
          <a:custGeom>
            <a:avLst/>
            <a:gdLst/>
            <a:ahLst/>
            <a:rect l="0" t="0" r="r" b="b"/>
            <a:pathLst>
              <a:path w="7264" h="5192">
                <a:moveTo>
                  <a:pt x="7264" y="0"/>
                </a:moveTo>
                <a:lnTo>
                  <a:pt x="0" y="5192"/>
                </a:lnTo>
                <a:lnTo>
                  <a:pt x="0" y="5143"/>
                </a:lnTo>
                <a:lnTo>
                  <a:pt x="7196" y="0"/>
                </a:lnTo>
                <a:lnTo>
                  <a:pt x="7264" y="0"/>
                </a:lnTo>
                <a:close/>
              </a:path>
            </a:pathLst>
          </a:custGeom>
          <a:solidFill>
            <a:srgbClr val="134e9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82" name=""/>
          <p:cNvSpPr/>
          <p:nvPr/>
        </p:nvSpPr>
        <p:spPr>
          <a:xfrm>
            <a:off x="7161480" y="3785400"/>
            <a:ext cx="2639520" cy="1886400"/>
          </a:xfrm>
          <a:custGeom>
            <a:avLst/>
            <a:gdLst/>
            <a:ahLst/>
            <a:rect l="0" t="0" r="r" b="b"/>
            <a:pathLst>
              <a:path w="7332" h="5240">
                <a:moveTo>
                  <a:pt x="7332" y="0"/>
                </a:moveTo>
                <a:lnTo>
                  <a:pt x="0" y="5240"/>
                </a:lnTo>
                <a:lnTo>
                  <a:pt x="0" y="5192"/>
                </a:lnTo>
                <a:lnTo>
                  <a:pt x="7264" y="0"/>
                </a:lnTo>
                <a:lnTo>
                  <a:pt x="7332" y="0"/>
                </a:lnTo>
                <a:close/>
              </a:path>
            </a:pathLst>
          </a:custGeom>
          <a:solidFill>
            <a:srgbClr val="134e9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83" name=""/>
          <p:cNvSpPr/>
          <p:nvPr/>
        </p:nvSpPr>
        <p:spPr>
          <a:xfrm>
            <a:off x="7161480" y="3785400"/>
            <a:ext cx="2664000" cy="1904040"/>
          </a:xfrm>
          <a:custGeom>
            <a:avLst/>
            <a:gdLst/>
            <a:ahLst/>
            <a:rect l="0" t="0" r="r" b="b"/>
            <a:pathLst>
              <a:path w="7400" h="5289">
                <a:moveTo>
                  <a:pt x="7400" y="0"/>
                </a:moveTo>
                <a:lnTo>
                  <a:pt x="0" y="5289"/>
                </a:lnTo>
                <a:lnTo>
                  <a:pt x="0" y="5240"/>
                </a:lnTo>
                <a:lnTo>
                  <a:pt x="7332" y="0"/>
                </a:lnTo>
                <a:lnTo>
                  <a:pt x="7400" y="0"/>
                </a:lnTo>
                <a:close/>
              </a:path>
            </a:pathLst>
          </a:custGeom>
          <a:solidFill>
            <a:srgbClr val="134e9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84" name=""/>
          <p:cNvSpPr/>
          <p:nvPr/>
        </p:nvSpPr>
        <p:spPr>
          <a:xfrm>
            <a:off x="7161480" y="3785400"/>
            <a:ext cx="2688480" cy="1921320"/>
          </a:xfrm>
          <a:custGeom>
            <a:avLst/>
            <a:gdLst/>
            <a:ahLst/>
            <a:rect l="0" t="0" r="r" b="b"/>
            <a:pathLst>
              <a:path w="7468" h="5337">
                <a:moveTo>
                  <a:pt x="7468" y="0"/>
                </a:moveTo>
                <a:lnTo>
                  <a:pt x="0" y="5337"/>
                </a:lnTo>
                <a:lnTo>
                  <a:pt x="0" y="5289"/>
                </a:lnTo>
                <a:lnTo>
                  <a:pt x="7400" y="0"/>
                </a:lnTo>
                <a:lnTo>
                  <a:pt x="7468" y="0"/>
                </a:lnTo>
                <a:close/>
              </a:path>
            </a:pathLst>
          </a:custGeom>
          <a:solidFill>
            <a:srgbClr val="134e9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85" name=""/>
          <p:cNvSpPr/>
          <p:nvPr/>
        </p:nvSpPr>
        <p:spPr>
          <a:xfrm>
            <a:off x="7161480" y="3785400"/>
            <a:ext cx="2712960" cy="1938960"/>
          </a:xfrm>
          <a:custGeom>
            <a:avLst/>
            <a:gdLst/>
            <a:ahLst/>
            <a:rect l="0" t="0" r="r" b="b"/>
            <a:pathLst>
              <a:path w="7536" h="5386">
                <a:moveTo>
                  <a:pt x="7536" y="0"/>
                </a:moveTo>
                <a:lnTo>
                  <a:pt x="0" y="5386"/>
                </a:lnTo>
                <a:lnTo>
                  <a:pt x="0" y="5337"/>
                </a:lnTo>
                <a:lnTo>
                  <a:pt x="7468" y="0"/>
                </a:lnTo>
                <a:lnTo>
                  <a:pt x="7536" y="0"/>
                </a:lnTo>
                <a:close/>
              </a:path>
            </a:pathLst>
          </a:custGeom>
          <a:solidFill>
            <a:srgbClr val="134e9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86" name=""/>
          <p:cNvSpPr/>
          <p:nvPr/>
        </p:nvSpPr>
        <p:spPr>
          <a:xfrm>
            <a:off x="7161480" y="3785400"/>
            <a:ext cx="2737440" cy="1956240"/>
          </a:xfrm>
          <a:custGeom>
            <a:avLst/>
            <a:gdLst/>
            <a:ahLst/>
            <a:rect l="0" t="0" r="r" b="b"/>
            <a:pathLst>
              <a:path w="7604" h="5434">
                <a:moveTo>
                  <a:pt x="7604" y="0"/>
                </a:moveTo>
                <a:lnTo>
                  <a:pt x="0" y="5434"/>
                </a:lnTo>
                <a:lnTo>
                  <a:pt x="0" y="5386"/>
                </a:lnTo>
                <a:lnTo>
                  <a:pt x="7536" y="0"/>
                </a:lnTo>
                <a:lnTo>
                  <a:pt x="7604" y="0"/>
                </a:lnTo>
                <a:close/>
              </a:path>
            </a:pathLst>
          </a:custGeom>
          <a:solidFill>
            <a:srgbClr val="134e9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87" name=""/>
          <p:cNvSpPr/>
          <p:nvPr/>
        </p:nvSpPr>
        <p:spPr>
          <a:xfrm>
            <a:off x="7161480" y="3785400"/>
            <a:ext cx="2761920" cy="1973880"/>
          </a:xfrm>
          <a:custGeom>
            <a:avLst/>
            <a:gdLst/>
            <a:ahLst/>
            <a:rect l="0" t="0" r="r" b="b"/>
            <a:pathLst>
              <a:path w="7672" h="5483">
                <a:moveTo>
                  <a:pt x="7672" y="0"/>
                </a:moveTo>
                <a:lnTo>
                  <a:pt x="0" y="5483"/>
                </a:lnTo>
                <a:lnTo>
                  <a:pt x="0" y="5434"/>
                </a:lnTo>
                <a:lnTo>
                  <a:pt x="7604" y="0"/>
                </a:lnTo>
                <a:lnTo>
                  <a:pt x="7672" y="0"/>
                </a:lnTo>
                <a:close/>
              </a:path>
            </a:pathLst>
          </a:custGeom>
          <a:solidFill>
            <a:srgbClr val="134e9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88" name=""/>
          <p:cNvSpPr/>
          <p:nvPr/>
        </p:nvSpPr>
        <p:spPr>
          <a:xfrm>
            <a:off x="7161480" y="3785400"/>
            <a:ext cx="2786040" cy="1991160"/>
          </a:xfrm>
          <a:custGeom>
            <a:avLst/>
            <a:gdLst/>
            <a:ahLst/>
            <a:rect l="0" t="0" r="r" b="b"/>
            <a:pathLst>
              <a:path w="7739" h="5531">
                <a:moveTo>
                  <a:pt x="7739" y="0"/>
                </a:moveTo>
                <a:lnTo>
                  <a:pt x="0" y="5531"/>
                </a:lnTo>
                <a:lnTo>
                  <a:pt x="0" y="5483"/>
                </a:lnTo>
                <a:lnTo>
                  <a:pt x="7672" y="0"/>
                </a:lnTo>
                <a:lnTo>
                  <a:pt x="7739" y="0"/>
                </a:lnTo>
                <a:close/>
              </a:path>
            </a:pathLst>
          </a:custGeom>
          <a:solidFill>
            <a:srgbClr val="134e9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89" name=""/>
          <p:cNvSpPr/>
          <p:nvPr/>
        </p:nvSpPr>
        <p:spPr>
          <a:xfrm>
            <a:off x="7161480" y="3785400"/>
            <a:ext cx="2810520" cy="2008800"/>
          </a:xfrm>
          <a:custGeom>
            <a:avLst/>
            <a:gdLst/>
            <a:ahLst/>
            <a:rect l="0" t="0" r="r" b="b"/>
            <a:pathLst>
              <a:path w="7807" h="5580">
                <a:moveTo>
                  <a:pt x="7807" y="0"/>
                </a:moveTo>
                <a:lnTo>
                  <a:pt x="0" y="5580"/>
                </a:lnTo>
                <a:lnTo>
                  <a:pt x="0" y="5531"/>
                </a:lnTo>
                <a:lnTo>
                  <a:pt x="7739" y="0"/>
                </a:lnTo>
                <a:lnTo>
                  <a:pt x="7807" y="0"/>
                </a:lnTo>
                <a:close/>
              </a:path>
            </a:pathLst>
          </a:custGeom>
          <a:solidFill>
            <a:srgbClr val="134e9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90" name=""/>
          <p:cNvSpPr/>
          <p:nvPr/>
        </p:nvSpPr>
        <p:spPr>
          <a:xfrm>
            <a:off x="7161480" y="3785400"/>
            <a:ext cx="2835000" cy="2026080"/>
          </a:xfrm>
          <a:custGeom>
            <a:avLst/>
            <a:gdLst/>
            <a:ahLst/>
            <a:rect l="0" t="0" r="r" b="b"/>
            <a:pathLst>
              <a:path w="7875" h="5628">
                <a:moveTo>
                  <a:pt x="7875" y="0"/>
                </a:moveTo>
                <a:lnTo>
                  <a:pt x="0" y="5628"/>
                </a:lnTo>
                <a:lnTo>
                  <a:pt x="0" y="5580"/>
                </a:lnTo>
                <a:lnTo>
                  <a:pt x="7807" y="0"/>
                </a:lnTo>
                <a:lnTo>
                  <a:pt x="7875" y="0"/>
                </a:lnTo>
                <a:close/>
              </a:path>
            </a:pathLst>
          </a:custGeom>
          <a:solidFill>
            <a:srgbClr val="134e9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91" name=""/>
          <p:cNvSpPr/>
          <p:nvPr/>
        </p:nvSpPr>
        <p:spPr>
          <a:xfrm>
            <a:off x="7161480" y="3785400"/>
            <a:ext cx="2859480" cy="2043720"/>
          </a:xfrm>
          <a:custGeom>
            <a:avLst/>
            <a:gdLst/>
            <a:ahLst/>
            <a:rect l="0" t="0" r="r" b="b"/>
            <a:pathLst>
              <a:path w="7943" h="5677">
                <a:moveTo>
                  <a:pt x="7943" y="0"/>
                </a:moveTo>
                <a:lnTo>
                  <a:pt x="0" y="5677"/>
                </a:lnTo>
                <a:lnTo>
                  <a:pt x="0" y="5628"/>
                </a:lnTo>
                <a:lnTo>
                  <a:pt x="7874" y="0"/>
                </a:lnTo>
                <a:lnTo>
                  <a:pt x="7943" y="0"/>
                </a:lnTo>
                <a:close/>
              </a:path>
            </a:pathLst>
          </a:custGeom>
          <a:solidFill>
            <a:srgbClr val="134e9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92" name=""/>
          <p:cNvSpPr/>
          <p:nvPr/>
        </p:nvSpPr>
        <p:spPr>
          <a:xfrm>
            <a:off x="7161480" y="3785400"/>
            <a:ext cx="2883960" cy="2061000"/>
          </a:xfrm>
          <a:custGeom>
            <a:avLst/>
            <a:gdLst/>
            <a:ahLst/>
            <a:rect l="0" t="0" r="r" b="b"/>
            <a:pathLst>
              <a:path w="8011" h="5725">
                <a:moveTo>
                  <a:pt x="8011" y="0"/>
                </a:moveTo>
                <a:lnTo>
                  <a:pt x="0" y="5725"/>
                </a:lnTo>
                <a:lnTo>
                  <a:pt x="0" y="5677"/>
                </a:lnTo>
                <a:lnTo>
                  <a:pt x="7943" y="0"/>
                </a:lnTo>
                <a:lnTo>
                  <a:pt x="8011" y="0"/>
                </a:lnTo>
                <a:close/>
              </a:path>
            </a:pathLst>
          </a:custGeom>
          <a:solidFill>
            <a:srgbClr val="134e9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93" name=""/>
          <p:cNvSpPr/>
          <p:nvPr/>
        </p:nvSpPr>
        <p:spPr>
          <a:xfrm>
            <a:off x="7161480" y="3785400"/>
            <a:ext cx="2908440" cy="2078640"/>
          </a:xfrm>
          <a:custGeom>
            <a:avLst/>
            <a:gdLst/>
            <a:ahLst/>
            <a:rect l="0" t="0" r="r" b="b"/>
            <a:pathLst>
              <a:path w="8079" h="5774">
                <a:moveTo>
                  <a:pt x="8079" y="0"/>
                </a:moveTo>
                <a:lnTo>
                  <a:pt x="0" y="5774"/>
                </a:lnTo>
                <a:lnTo>
                  <a:pt x="0" y="5725"/>
                </a:lnTo>
                <a:lnTo>
                  <a:pt x="8011" y="0"/>
                </a:lnTo>
                <a:lnTo>
                  <a:pt x="8079" y="0"/>
                </a:lnTo>
                <a:close/>
              </a:path>
            </a:pathLst>
          </a:custGeom>
          <a:solidFill>
            <a:srgbClr val="124e8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94" name=""/>
          <p:cNvSpPr/>
          <p:nvPr/>
        </p:nvSpPr>
        <p:spPr>
          <a:xfrm>
            <a:off x="7161480" y="3785400"/>
            <a:ext cx="2932920" cy="2095920"/>
          </a:xfrm>
          <a:custGeom>
            <a:avLst/>
            <a:gdLst/>
            <a:ahLst/>
            <a:rect l="0" t="0" r="r" b="b"/>
            <a:pathLst>
              <a:path w="8147" h="5822">
                <a:moveTo>
                  <a:pt x="8147" y="0"/>
                </a:moveTo>
                <a:lnTo>
                  <a:pt x="0" y="5822"/>
                </a:lnTo>
                <a:lnTo>
                  <a:pt x="0" y="5774"/>
                </a:lnTo>
                <a:lnTo>
                  <a:pt x="8079" y="0"/>
                </a:lnTo>
                <a:lnTo>
                  <a:pt x="8147" y="0"/>
                </a:lnTo>
                <a:close/>
              </a:path>
            </a:pathLst>
          </a:custGeom>
          <a:solidFill>
            <a:srgbClr val="124e8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95" name=""/>
          <p:cNvSpPr/>
          <p:nvPr/>
        </p:nvSpPr>
        <p:spPr>
          <a:xfrm>
            <a:off x="7161480" y="3785400"/>
            <a:ext cx="2957400" cy="2113560"/>
          </a:xfrm>
          <a:custGeom>
            <a:avLst/>
            <a:gdLst/>
            <a:ahLst/>
            <a:rect l="0" t="0" r="r" b="b"/>
            <a:pathLst>
              <a:path w="8215" h="5871">
                <a:moveTo>
                  <a:pt x="8215" y="0"/>
                </a:moveTo>
                <a:lnTo>
                  <a:pt x="0" y="5871"/>
                </a:lnTo>
                <a:lnTo>
                  <a:pt x="0" y="5822"/>
                </a:lnTo>
                <a:lnTo>
                  <a:pt x="8147" y="0"/>
                </a:lnTo>
                <a:lnTo>
                  <a:pt x="8215" y="0"/>
                </a:lnTo>
                <a:close/>
              </a:path>
            </a:pathLst>
          </a:custGeom>
          <a:solidFill>
            <a:srgbClr val="124e8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96" name=""/>
          <p:cNvSpPr/>
          <p:nvPr/>
        </p:nvSpPr>
        <p:spPr>
          <a:xfrm>
            <a:off x="7161480" y="3785400"/>
            <a:ext cx="2981520" cy="2130840"/>
          </a:xfrm>
          <a:custGeom>
            <a:avLst/>
            <a:gdLst/>
            <a:ahLst/>
            <a:rect l="0" t="0" r="r" b="b"/>
            <a:pathLst>
              <a:path w="8282" h="5919">
                <a:moveTo>
                  <a:pt x="8282" y="0"/>
                </a:moveTo>
                <a:lnTo>
                  <a:pt x="0" y="5919"/>
                </a:lnTo>
                <a:lnTo>
                  <a:pt x="0" y="5871"/>
                </a:lnTo>
                <a:lnTo>
                  <a:pt x="8215" y="0"/>
                </a:lnTo>
                <a:lnTo>
                  <a:pt x="8282" y="0"/>
                </a:lnTo>
                <a:close/>
              </a:path>
            </a:pathLst>
          </a:custGeom>
          <a:solidFill>
            <a:srgbClr val="124e8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97" name=""/>
          <p:cNvSpPr/>
          <p:nvPr/>
        </p:nvSpPr>
        <p:spPr>
          <a:xfrm>
            <a:off x="7161480" y="3785400"/>
            <a:ext cx="3006000" cy="2148480"/>
          </a:xfrm>
          <a:custGeom>
            <a:avLst/>
            <a:gdLst/>
            <a:ahLst/>
            <a:rect l="0" t="0" r="r" b="b"/>
            <a:pathLst>
              <a:path w="8350" h="5968">
                <a:moveTo>
                  <a:pt x="8350" y="0"/>
                </a:moveTo>
                <a:lnTo>
                  <a:pt x="0" y="5968"/>
                </a:lnTo>
                <a:lnTo>
                  <a:pt x="0" y="5919"/>
                </a:lnTo>
                <a:lnTo>
                  <a:pt x="8282" y="0"/>
                </a:lnTo>
                <a:lnTo>
                  <a:pt x="8350" y="0"/>
                </a:lnTo>
                <a:close/>
              </a:path>
            </a:pathLst>
          </a:custGeom>
          <a:solidFill>
            <a:srgbClr val="124e8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98" name=""/>
          <p:cNvSpPr/>
          <p:nvPr/>
        </p:nvSpPr>
        <p:spPr>
          <a:xfrm>
            <a:off x="7161480" y="3785400"/>
            <a:ext cx="3030480" cy="2165760"/>
          </a:xfrm>
          <a:custGeom>
            <a:avLst/>
            <a:gdLst/>
            <a:ahLst/>
            <a:rect l="0" t="0" r="r" b="b"/>
            <a:pathLst>
              <a:path w="8418" h="6016">
                <a:moveTo>
                  <a:pt x="8418" y="0"/>
                </a:moveTo>
                <a:lnTo>
                  <a:pt x="0" y="6016"/>
                </a:lnTo>
                <a:lnTo>
                  <a:pt x="0" y="5968"/>
                </a:lnTo>
                <a:lnTo>
                  <a:pt x="8350" y="0"/>
                </a:lnTo>
                <a:lnTo>
                  <a:pt x="8418" y="0"/>
                </a:lnTo>
                <a:close/>
              </a:path>
            </a:pathLst>
          </a:custGeom>
          <a:solidFill>
            <a:srgbClr val="124e8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99" name=""/>
          <p:cNvSpPr/>
          <p:nvPr/>
        </p:nvSpPr>
        <p:spPr>
          <a:xfrm>
            <a:off x="7161480" y="3785400"/>
            <a:ext cx="3052440" cy="2183400"/>
          </a:xfrm>
          <a:custGeom>
            <a:avLst/>
            <a:gdLst/>
            <a:ahLst/>
            <a:rect l="0" t="0" r="r" b="b"/>
            <a:pathLst>
              <a:path w="8479" h="6065">
                <a:moveTo>
                  <a:pt x="8427" y="0"/>
                </a:moveTo>
                <a:cubicBezTo>
                  <a:pt x="8445" y="0"/>
                  <a:pt x="8462" y="2"/>
                  <a:pt x="8479" y="5"/>
                </a:cubicBezTo>
                <a:lnTo>
                  <a:pt x="0" y="6065"/>
                </a:lnTo>
                <a:lnTo>
                  <a:pt x="0" y="6016"/>
                </a:lnTo>
                <a:lnTo>
                  <a:pt x="8418" y="0"/>
                </a:lnTo>
                <a:lnTo>
                  <a:pt x="8427" y="0"/>
                </a:lnTo>
                <a:close/>
              </a:path>
            </a:pathLst>
          </a:custGeom>
          <a:solidFill>
            <a:srgbClr val="124e8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00" name=""/>
          <p:cNvSpPr/>
          <p:nvPr/>
        </p:nvSpPr>
        <p:spPr>
          <a:xfrm>
            <a:off x="7161480" y="3787200"/>
            <a:ext cx="3070080" cy="2198880"/>
          </a:xfrm>
          <a:custGeom>
            <a:avLst/>
            <a:gdLst/>
            <a:ahLst/>
            <a:rect l="0" t="0" r="r" b="b"/>
            <a:pathLst>
              <a:path w="8528" h="6108">
                <a:moveTo>
                  <a:pt x="8528" y="14"/>
                </a:moveTo>
                <a:lnTo>
                  <a:pt x="1" y="6108"/>
                </a:lnTo>
                <a:cubicBezTo>
                  <a:pt x="1" y="6107"/>
                  <a:pt x="0" y="6106"/>
                  <a:pt x="0" y="6106"/>
                </a:cubicBezTo>
                <a:lnTo>
                  <a:pt x="0" y="6060"/>
                </a:lnTo>
                <a:lnTo>
                  <a:pt x="8479" y="0"/>
                </a:lnTo>
                <a:cubicBezTo>
                  <a:pt x="8496" y="3"/>
                  <a:pt x="8512" y="8"/>
                  <a:pt x="8528" y="14"/>
                </a:cubicBezTo>
                <a:close/>
              </a:path>
            </a:pathLst>
          </a:custGeom>
          <a:solidFill>
            <a:srgbClr val="124e8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01" name=""/>
          <p:cNvSpPr/>
          <p:nvPr/>
        </p:nvSpPr>
        <p:spPr>
          <a:xfrm>
            <a:off x="7161840" y="3792240"/>
            <a:ext cx="3084120" cy="2205000"/>
          </a:xfrm>
          <a:custGeom>
            <a:avLst/>
            <a:gdLst/>
            <a:ahLst/>
            <a:rect l="0" t="0" r="r" b="b"/>
            <a:pathLst>
              <a:path w="8567" h="6125">
                <a:moveTo>
                  <a:pt x="8533" y="2"/>
                </a:moveTo>
                <a:cubicBezTo>
                  <a:pt x="8545" y="7"/>
                  <a:pt x="8556" y="13"/>
                  <a:pt x="8567" y="19"/>
                </a:cubicBezTo>
                <a:lnTo>
                  <a:pt x="24" y="6125"/>
                </a:lnTo>
                <a:cubicBezTo>
                  <a:pt x="23" y="6124"/>
                  <a:pt x="22" y="6123"/>
                  <a:pt x="21" y="6122"/>
                </a:cubicBezTo>
                <a:cubicBezTo>
                  <a:pt x="13" y="6113"/>
                  <a:pt x="6" y="6103"/>
                  <a:pt x="0" y="6094"/>
                </a:cubicBezTo>
                <a:lnTo>
                  <a:pt x="8527" y="0"/>
                </a:lnTo>
                <a:cubicBezTo>
                  <a:pt x="8529" y="1"/>
                  <a:pt x="8531" y="1"/>
                  <a:pt x="8533" y="2"/>
                </a:cubicBezTo>
                <a:close/>
              </a:path>
            </a:pathLst>
          </a:custGeom>
          <a:solidFill>
            <a:srgbClr val="124e8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02" name=""/>
          <p:cNvSpPr/>
          <p:nvPr/>
        </p:nvSpPr>
        <p:spPr>
          <a:xfrm>
            <a:off x="7170480" y="3799080"/>
            <a:ext cx="3088080" cy="2208240"/>
          </a:xfrm>
          <a:custGeom>
            <a:avLst/>
            <a:gdLst/>
            <a:ahLst/>
            <a:rect l="0" t="0" r="r" b="b"/>
            <a:pathLst>
              <a:path w="8578" h="6134">
                <a:moveTo>
                  <a:pt x="8578" y="24"/>
                </a:moveTo>
                <a:lnTo>
                  <a:pt x="28" y="6134"/>
                </a:lnTo>
                <a:cubicBezTo>
                  <a:pt x="18" y="6126"/>
                  <a:pt x="9" y="6117"/>
                  <a:pt x="0" y="6106"/>
                </a:cubicBezTo>
                <a:lnTo>
                  <a:pt x="8543" y="0"/>
                </a:lnTo>
                <a:cubicBezTo>
                  <a:pt x="8555" y="7"/>
                  <a:pt x="8567" y="15"/>
                  <a:pt x="8578" y="24"/>
                </a:cubicBezTo>
                <a:close/>
              </a:path>
            </a:pathLst>
          </a:custGeom>
          <a:solidFill>
            <a:srgbClr val="124e8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03" name=""/>
          <p:cNvSpPr/>
          <p:nvPr/>
        </p:nvSpPr>
        <p:spPr>
          <a:xfrm>
            <a:off x="7180560" y="3807720"/>
            <a:ext cx="3088440" cy="2208240"/>
          </a:xfrm>
          <a:custGeom>
            <a:avLst/>
            <a:gdLst/>
            <a:ahLst/>
            <a:rect l="0" t="0" r="r" b="b"/>
            <a:pathLst>
              <a:path w="8579" h="6134">
                <a:moveTo>
                  <a:pt x="8571" y="20"/>
                </a:moveTo>
                <a:cubicBezTo>
                  <a:pt x="8574" y="22"/>
                  <a:pt x="8577" y="25"/>
                  <a:pt x="8579" y="28"/>
                </a:cubicBezTo>
                <a:lnTo>
                  <a:pt x="35" y="6134"/>
                </a:lnTo>
                <a:cubicBezTo>
                  <a:pt x="23" y="6127"/>
                  <a:pt x="11" y="6119"/>
                  <a:pt x="0" y="6110"/>
                </a:cubicBezTo>
                <a:lnTo>
                  <a:pt x="8550" y="0"/>
                </a:lnTo>
                <a:cubicBezTo>
                  <a:pt x="8557" y="6"/>
                  <a:pt x="8564" y="13"/>
                  <a:pt x="8571" y="20"/>
                </a:cubicBezTo>
                <a:close/>
              </a:path>
            </a:pathLst>
          </a:custGeom>
          <a:solidFill>
            <a:srgbClr val="124e8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04" name=""/>
          <p:cNvSpPr/>
          <p:nvPr/>
        </p:nvSpPr>
        <p:spPr>
          <a:xfrm>
            <a:off x="7193160" y="3817800"/>
            <a:ext cx="3084840" cy="2199240"/>
          </a:xfrm>
          <a:custGeom>
            <a:avLst/>
            <a:gdLst/>
            <a:ahLst/>
            <a:rect l="0" t="0" r="r" b="b"/>
            <a:pathLst>
              <a:path w="8569" h="6109">
                <a:moveTo>
                  <a:pt x="8569" y="31"/>
                </a:moveTo>
                <a:lnTo>
                  <a:pt x="64" y="6109"/>
                </a:lnTo>
                <a:lnTo>
                  <a:pt x="5" y="6109"/>
                </a:lnTo>
                <a:cubicBezTo>
                  <a:pt x="3" y="6108"/>
                  <a:pt x="2" y="6107"/>
                  <a:pt x="0" y="6106"/>
                </a:cubicBezTo>
                <a:lnTo>
                  <a:pt x="8544" y="0"/>
                </a:lnTo>
                <a:cubicBezTo>
                  <a:pt x="8553" y="9"/>
                  <a:pt x="8561" y="20"/>
                  <a:pt x="8569" y="31"/>
                </a:cubicBezTo>
                <a:close/>
              </a:path>
            </a:pathLst>
          </a:custGeom>
          <a:solidFill>
            <a:srgbClr val="114e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05" name=""/>
          <p:cNvSpPr/>
          <p:nvPr/>
        </p:nvSpPr>
        <p:spPr>
          <a:xfrm>
            <a:off x="7216200" y="3828960"/>
            <a:ext cx="3069000" cy="2188080"/>
          </a:xfrm>
          <a:custGeom>
            <a:avLst/>
            <a:gdLst/>
            <a:ahLst/>
            <a:rect l="0" t="0" r="r" b="b"/>
            <a:pathLst>
              <a:path w="8525" h="6078">
                <a:moveTo>
                  <a:pt x="8525" y="34"/>
                </a:moveTo>
                <a:lnTo>
                  <a:pt x="68" y="6078"/>
                </a:lnTo>
                <a:lnTo>
                  <a:pt x="0" y="6078"/>
                </a:lnTo>
                <a:lnTo>
                  <a:pt x="8505" y="0"/>
                </a:lnTo>
                <a:cubicBezTo>
                  <a:pt x="8512" y="10"/>
                  <a:pt x="8519" y="22"/>
                  <a:pt x="8525" y="34"/>
                </a:cubicBezTo>
                <a:close/>
              </a:path>
            </a:pathLst>
          </a:custGeom>
          <a:solidFill>
            <a:srgbClr val="114e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06" name=""/>
          <p:cNvSpPr/>
          <p:nvPr/>
        </p:nvSpPr>
        <p:spPr>
          <a:xfrm>
            <a:off x="7240680" y="3841200"/>
            <a:ext cx="3049920" cy="2175840"/>
          </a:xfrm>
          <a:custGeom>
            <a:avLst/>
            <a:gdLst/>
            <a:ahLst/>
            <a:rect l="0" t="0" r="r" b="b"/>
            <a:pathLst>
              <a:path w="8472" h="6044">
                <a:moveTo>
                  <a:pt x="8465" y="17"/>
                </a:moveTo>
                <a:cubicBezTo>
                  <a:pt x="8468" y="24"/>
                  <a:pt x="8470" y="30"/>
                  <a:pt x="8472" y="37"/>
                </a:cubicBezTo>
                <a:lnTo>
                  <a:pt x="68" y="6044"/>
                </a:lnTo>
                <a:lnTo>
                  <a:pt x="0" y="6044"/>
                </a:lnTo>
                <a:lnTo>
                  <a:pt x="8457" y="0"/>
                </a:lnTo>
                <a:cubicBezTo>
                  <a:pt x="8460" y="5"/>
                  <a:pt x="8462" y="11"/>
                  <a:pt x="8465" y="17"/>
                </a:cubicBezTo>
                <a:close/>
              </a:path>
            </a:pathLst>
          </a:custGeom>
          <a:solidFill>
            <a:srgbClr val="114e8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07" name=""/>
          <p:cNvSpPr/>
          <p:nvPr/>
        </p:nvSpPr>
        <p:spPr>
          <a:xfrm>
            <a:off x="7265160" y="3854520"/>
            <a:ext cx="3029040" cy="2162520"/>
          </a:xfrm>
          <a:custGeom>
            <a:avLst/>
            <a:gdLst/>
            <a:ahLst/>
            <a:rect l="0" t="0" r="r" b="b"/>
            <a:pathLst>
              <a:path w="8414" h="6007">
                <a:moveTo>
                  <a:pt x="8414" y="42"/>
                </a:moveTo>
                <a:lnTo>
                  <a:pt x="68" y="6007"/>
                </a:lnTo>
                <a:lnTo>
                  <a:pt x="0" y="6007"/>
                </a:lnTo>
                <a:lnTo>
                  <a:pt x="8404" y="0"/>
                </a:lnTo>
                <a:cubicBezTo>
                  <a:pt x="8409" y="14"/>
                  <a:pt x="8412" y="28"/>
                  <a:pt x="8414" y="42"/>
                </a:cubicBezTo>
                <a:close/>
              </a:path>
            </a:pathLst>
          </a:custGeom>
          <a:solidFill>
            <a:srgbClr val="114e8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08" name=""/>
          <p:cNvSpPr/>
          <p:nvPr/>
        </p:nvSpPr>
        <p:spPr>
          <a:xfrm>
            <a:off x="7289640" y="3869640"/>
            <a:ext cx="3006000" cy="2147400"/>
          </a:xfrm>
          <a:custGeom>
            <a:avLst/>
            <a:gdLst/>
            <a:ahLst/>
            <a:rect l="0" t="0" r="r" b="b"/>
            <a:pathLst>
              <a:path w="8350" h="5965">
                <a:moveTo>
                  <a:pt x="8350" y="44"/>
                </a:moveTo>
                <a:lnTo>
                  <a:pt x="8350" y="45"/>
                </a:lnTo>
                <a:lnTo>
                  <a:pt x="68" y="5965"/>
                </a:lnTo>
                <a:lnTo>
                  <a:pt x="0" y="5965"/>
                </a:lnTo>
                <a:lnTo>
                  <a:pt x="8346" y="0"/>
                </a:lnTo>
                <a:cubicBezTo>
                  <a:pt x="8349" y="14"/>
                  <a:pt x="8350" y="29"/>
                  <a:pt x="8350" y="44"/>
                </a:cubicBezTo>
                <a:close/>
              </a:path>
            </a:pathLst>
          </a:custGeom>
          <a:solidFill>
            <a:srgbClr val="114e8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09" name=""/>
          <p:cNvSpPr/>
          <p:nvPr/>
        </p:nvSpPr>
        <p:spPr>
          <a:xfrm>
            <a:off x="7314120" y="3885840"/>
            <a:ext cx="2981520" cy="2131200"/>
          </a:xfrm>
          <a:custGeom>
            <a:avLst/>
            <a:gdLst/>
            <a:ahLst/>
            <a:rect l="0" t="0" r="r" b="b"/>
            <a:pathLst>
              <a:path w="8282" h="5920">
                <a:moveTo>
                  <a:pt x="8282" y="49"/>
                </a:moveTo>
                <a:lnTo>
                  <a:pt x="67" y="5920"/>
                </a:lnTo>
                <a:lnTo>
                  <a:pt x="0" y="5920"/>
                </a:lnTo>
                <a:lnTo>
                  <a:pt x="8282" y="0"/>
                </a:lnTo>
                <a:lnTo>
                  <a:pt x="8282" y="49"/>
                </a:lnTo>
                <a:close/>
              </a:path>
            </a:pathLst>
          </a:custGeom>
          <a:solidFill>
            <a:srgbClr val="114e8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10" name=""/>
          <p:cNvSpPr/>
          <p:nvPr/>
        </p:nvSpPr>
        <p:spPr>
          <a:xfrm>
            <a:off x="7338240" y="3903480"/>
            <a:ext cx="2957400" cy="2113560"/>
          </a:xfrm>
          <a:custGeom>
            <a:avLst/>
            <a:gdLst/>
            <a:ahLst/>
            <a:rect l="0" t="0" r="r" b="b"/>
            <a:pathLst>
              <a:path w="8215" h="5871">
                <a:moveTo>
                  <a:pt x="8215" y="49"/>
                </a:moveTo>
                <a:lnTo>
                  <a:pt x="68" y="5871"/>
                </a:lnTo>
                <a:lnTo>
                  <a:pt x="0" y="5871"/>
                </a:lnTo>
                <a:lnTo>
                  <a:pt x="8215" y="0"/>
                </a:lnTo>
                <a:lnTo>
                  <a:pt x="8215" y="49"/>
                </a:lnTo>
                <a:close/>
              </a:path>
            </a:pathLst>
          </a:custGeom>
          <a:solidFill>
            <a:srgbClr val="114e8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11" name=""/>
          <p:cNvSpPr/>
          <p:nvPr/>
        </p:nvSpPr>
        <p:spPr>
          <a:xfrm>
            <a:off x="7362720" y="3921120"/>
            <a:ext cx="2932920" cy="2095920"/>
          </a:xfrm>
          <a:custGeom>
            <a:avLst/>
            <a:gdLst/>
            <a:ahLst/>
            <a:rect l="0" t="0" r="r" b="b"/>
            <a:pathLst>
              <a:path w="8147" h="5822">
                <a:moveTo>
                  <a:pt x="8147" y="48"/>
                </a:moveTo>
                <a:lnTo>
                  <a:pt x="68" y="5822"/>
                </a:lnTo>
                <a:lnTo>
                  <a:pt x="0" y="5822"/>
                </a:lnTo>
                <a:lnTo>
                  <a:pt x="8147" y="0"/>
                </a:lnTo>
                <a:lnTo>
                  <a:pt x="8147" y="48"/>
                </a:lnTo>
                <a:close/>
              </a:path>
            </a:pathLst>
          </a:custGeom>
          <a:solidFill>
            <a:srgbClr val="114e8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12" name=""/>
          <p:cNvSpPr/>
          <p:nvPr/>
        </p:nvSpPr>
        <p:spPr>
          <a:xfrm>
            <a:off x="7387200" y="3938400"/>
            <a:ext cx="2908440" cy="2078640"/>
          </a:xfrm>
          <a:custGeom>
            <a:avLst/>
            <a:gdLst/>
            <a:ahLst/>
            <a:rect l="0" t="0" r="r" b="b"/>
            <a:pathLst>
              <a:path w="8079" h="5774">
                <a:moveTo>
                  <a:pt x="8079" y="49"/>
                </a:moveTo>
                <a:lnTo>
                  <a:pt x="68" y="5774"/>
                </a:lnTo>
                <a:lnTo>
                  <a:pt x="0" y="5774"/>
                </a:lnTo>
                <a:lnTo>
                  <a:pt x="8079" y="0"/>
                </a:lnTo>
                <a:lnTo>
                  <a:pt x="8079" y="49"/>
                </a:lnTo>
                <a:close/>
              </a:path>
            </a:pathLst>
          </a:custGeom>
          <a:solidFill>
            <a:srgbClr val="114e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13" name=""/>
          <p:cNvSpPr/>
          <p:nvPr/>
        </p:nvSpPr>
        <p:spPr>
          <a:xfrm>
            <a:off x="7411680" y="3956040"/>
            <a:ext cx="2883960" cy="2061000"/>
          </a:xfrm>
          <a:custGeom>
            <a:avLst/>
            <a:gdLst/>
            <a:ahLst/>
            <a:rect l="0" t="0" r="r" b="b"/>
            <a:pathLst>
              <a:path w="8011" h="5725">
                <a:moveTo>
                  <a:pt x="8011" y="48"/>
                </a:moveTo>
                <a:lnTo>
                  <a:pt x="68" y="5725"/>
                </a:lnTo>
                <a:lnTo>
                  <a:pt x="0" y="5725"/>
                </a:lnTo>
                <a:lnTo>
                  <a:pt x="8011" y="0"/>
                </a:lnTo>
                <a:lnTo>
                  <a:pt x="8011" y="48"/>
                </a:lnTo>
                <a:close/>
              </a:path>
            </a:pathLst>
          </a:custGeom>
          <a:solidFill>
            <a:srgbClr val="114e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14" name=""/>
          <p:cNvSpPr/>
          <p:nvPr/>
        </p:nvSpPr>
        <p:spPr>
          <a:xfrm>
            <a:off x="7436160" y="3973320"/>
            <a:ext cx="2859480" cy="2043720"/>
          </a:xfrm>
          <a:custGeom>
            <a:avLst/>
            <a:gdLst/>
            <a:ahLst/>
            <a:rect l="0" t="0" r="r" b="b"/>
            <a:pathLst>
              <a:path w="7943" h="5677">
                <a:moveTo>
                  <a:pt x="7943" y="49"/>
                </a:moveTo>
                <a:lnTo>
                  <a:pt x="68" y="5677"/>
                </a:lnTo>
                <a:lnTo>
                  <a:pt x="0" y="5677"/>
                </a:lnTo>
                <a:lnTo>
                  <a:pt x="7943" y="0"/>
                </a:lnTo>
                <a:lnTo>
                  <a:pt x="7943" y="49"/>
                </a:lnTo>
                <a:close/>
              </a:path>
            </a:pathLst>
          </a:custGeom>
          <a:solidFill>
            <a:srgbClr val="114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15" name=""/>
          <p:cNvSpPr/>
          <p:nvPr/>
        </p:nvSpPr>
        <p:spPr>
          <a:xfrm>
            <a:off x="7460640" y="3990960"/>
            <a:ext cx="2835000" cy="2026080"/>
          </a:xfrm>
          <a:custGeom>
            <a:avLst/>
            <a:gdLst/>
            <a:ahLst/>
            <a:rect l="0" t="0" r="r" b="b"/>
            <a:pathLst>
              <a:path w="7875" h="5628">
                <a:moveTo>
                  <a:pt x="7875" y="48"/>
                </a:moveTo>
                <a:lnTo>
                  <a:pt x="68" y="5628"/>
                </a:lnTo>
                <a:lnTo>
                  <a:pt x="0" y="5628"/>
                </a:lnTo>
                <a:lnTo>
                  <a:pt x="7875" y="0"/>
                </a:lnTo>
                <a:lnTo>
                  <a:pt x="7875" y="48"/>
                </a:lnTo>
                <a:close/>
              </a:path>
            </a:pathLst>
          </a:custGeom>
          <a:solidFill>
            <a:srgbClr val="104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16" name=""/>
          <p:cNvSpPr/>
          <p:nvPr/>
        </p:nvSpPr>
        <p:spPr>
          <a:xfrm>
            <a:off x="7485120" y="4008240"/>
            <a:ext cx="2810520" cy="2008800"/>
          </a:xfrm>
          <a:custGeom>
            <a:avLst/>
            <a:gdLst/>
            <a:ahLst/>
            <a:rect l="0" t="0" r="r" b="b"/>
            <a:pathLst>
              <a:path w="7807" h="5580">
                <a:moveTo>
                  <a:pt x="7807" y="49"/>
                </a:moveTo>
                <a:lnTo>
                  <a:pt x="68" y="5580"/>
                </a:lnTo>
                <a:lnTo>
                  <a:pt x="0" y="5580"/>
                </a:lnTo>
                <a:lnTo>
                  <a:pt x="7807" y="0"/>
                </a:lnTo>
                <a:lnTo>
                  <a:pt x="7807" y="49"/>
                </a:lnTo>
                <a:close/>
              </a:path>
            </a:pathLst>
          </a:custGeom>
          <a:solidFill>
            <a:srgbClr val="104e8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17" name=""/>
          <p:cNvSpPr/>
          <p:nvPr/>
        </p:nvSpPr>
        <p:spPr>
          <a:xfrm>
            <a:off x="7509600" y="4025880"/>
            <a:ext cx="2786040" cy="1991160"/>
          </a:xfrm>
          <a:custGeom>
            <a:avLst/>
            <a:gdLst/>
            <a:ahLst/>
            <a:rect l="0" t="0" r="r" b="b"/>
            <a:pathLst>
              <a:path w="7739" h="5531">
                <a:moveTo>
                  <a:pt x="7739" y="48"/>
                </a:moveTo>
                <a:lnTo>
                  <a:pt x="68" y="5531"/>
                </a:lnTo>
                <a:lnTo>
                  <a:pt x="0" y="5531"/>
                </a:lnTo>
                <a:lnTo>
                  <a:pt x="7739" y="0"/>
                </a:lnTo>
                <a:lnTo>
                  <a:pt x="7739" y="48"/>
                </a:lnTo>
                <a:close/>
              </a:path>
            </a:pathLst>
          </a:custGeom>
          <a:solidFill>
            <a:srgbClr val="104e8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18" name=""/>
          <p:cNvSpPr/>
          <p:nvPr/>
        </p:nvSpPr>
        <p:spPr>
          <a:xfrm>
            <a:off x="7534080" y="4043160"/>
            <a:ext cx="2761560" cy="1973880"/>
          </a:xfrm>
          <a:custGeom>
            <a:avLst/>
            <a:gdLst/>
            <a:ahLst/>
            <a:rect l="0" t="0" r="r" b="b"/>
            <a:pathLst>
              <a:path w="7671" h="5483">
                <a:moveTo>
                  <a:pt x="7671" y="49"/>
                </a:moveTo>
                <a:lnTo>
                  <a:pt x="67" y="5483"/>
                </a:lnTo>
                <a:lnTo>
                  <a:pt x="0" y="5483"/>
                </a:lnTo>
                <a:lnTo>
                  <a:pt x="7671" y="0"/>
                </a:lnTo>
                <a:lnTo>
                  <a:pt x="7671" y="49"/>
                </a:lnTo>
                <a:close/>
              </a:path>
            </a:pathLst>
          </a:custGeom>
          <a:solidFill>
            <a:srgbClr val="104e8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19" name=""/>
          <p:cNvSpPr/>
          <p:nvPr/>
        </p:nvSpPr>
        <p:spPr>
          <a:xfrm>
            <a:off x="7558200" y="4060800"/>
            <a:ext cx="2737440" cy="1956240"/>
          </a:xfrm>
          <a:custGeom>
            <a:avLst/>
            <a:gdLst/>
            <a:ahLst/>
            <a:rect l="0" t="0" r="r" b="b"/>
            <a:pathLst>
              <a:path w="7604" h="5434">
                <a:moveTo>
                  <a:pt x="7604" y="48"/>
                </a:moveTo>
                <a:lnTo>
                  <a:pt x="68" y="5434"/>
                </a:lnTo>
                <a:lnTo>
                  <a:pt x="0" y="5434"/>
                </a:lnTo>
                <a:lnTo>
                  <a:pt x="7604" y="0"/>
                </a:lnTo>
                <a:lnTo>
                  <a:pt x="7604" y="48"/>
                </a:lnTo>
                <a:close/>
              </a:path>
            </a:pathLst>
          </a:custGeom>
          <a:solidFill>
            <a:srgbClr val="104e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20" name=""/>
          <p:cNvSpPr/>
          <p:nvPr/>
        </p:nvSpPr>
        <p:spPr>
          <a:xfrm>
            <a:off x="7582680" y="4078080"/>
            <a:ext cx="2712960" cy="1938960"/>
          </a:xfrm>
          <a:custGeom>
            <a:avLst/>
            <a:gdLst/>
            <a:ahLst/>
            <a:rect l="0" t="0" r="r" b="b"/>
            <a:pathLst>
              <a:path w="7536" h="5386">
                <a:moveTo>
                  <a:pt x="7536" y="49"/>
                </a:moveTo>
                <a:lnTo>
                  <a:pt x="68" y="5386"/>
                </a:lnTo>
                <a:lnTo>
                  <a:pt x="0" y="5386"/>
                </a:lnTo>
                <a:lnTo>
                  <a:pt x="7536" y="0"/>
                </a:lnTo>
                <a:lnTo>
                  <a:pt x="7536" y="49"/>
                </a:lnTo>
                <a:close/>
              </a:path>
            </a:pathLst>
          </a:custGeom>
          <a:solidFill>
            <a:srgbClr val="104e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21" name=""/>
          <p:cNvSpPr/>
          <p:nvPr/>
        </p:nvSpPr>
        <p:spPr>
          <a:xfrm>
            <a:off x="7607160" y="4095720"/>
            <a:ext cx="2688480" cy="1921320"/>
          </a:xfrm>
          <a:custGeom>
            <a:avLst/>
            <a:gdLst/>
            <a:ahLst/>
            <a:rect l="0" t="0" r="r" b="b"/>
            <a:pathLst>
              <a:path w="7468" h="5337">
                <a:moveTo>
                  <a:pt x="7468" y="48"/>
                </a:moveTo>
                <a:lnTo>
                  <a:pt x="68" y="5337"/>
                </a:lnTo>
                <a:lnTo>
                  <a:pt x="0" y="5337"/>
                </a:lnTo>
                <a:lnTo>
                  <a:pt x="7468" y="0"/>
                </a:lnTo>
                <a:lnTo>
                  <a:pt x="7468" y="48"/>
                </a:lnTo>
                <a:close/>
              </a:path>
            </a:pathLst>
          </a:custGeom>
          <a:solidFill>
            <a:srgbClr val="104e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22" name=""/>
          <p:cNvSpPr/>
          <p:nvPr/>
        </p:nvSpPr>
        <p:spPr>
          <a:xfrm>
            <a:off x="7631640" y="4113000"/>
            <a:ext cx="2664000" cy="1904040"/>
          </a:xfrm>
          <a:custGeom>
            <a:avLst/>
            <a:gdLst/>
            <a:ahLst/>
            <a:rect l="0" t="0" r="r" b="b"/>
            <a:pathLst>
              <a:path w="7400" h="5289">
                <a:moveTo>
                  <a:pt x="7400" y="49"/>
                </a:moveTo>
                <a:lnTo>
                  <a:pt x="68" y="5289"/>
                </a:lnTo>
                <a:lnTo>
                  <a:pt x="0" y="5289"/>
                </a:lnTo>
                <a:lnTo>
                  <a:pt x="7400" y="0"/>
                </a:lnTo>
                <a:lnTo>
                  <a:pt x="7400" y="49"/>
                </a:lnTo>
                <a:close/>
              </a:path>
            </a:pathLst>
          </a:custGeom>
          <a:solidFill>
            <a:srgbClr val="104e7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23" name=""/>
          <p:cNvSpPr/>
          <p:nvPr/>
        </p:nvSpPr>
        <p:spPr>
          <a:xfrm>
            <a:off x="7656120" y="4130640"/>
            <a:ext cx="2639520" cy="1886400"/>
          </a:xfrm>
          <a:custGeom>
            <a:avLst/>
            <a:gdLst/>
            <a:ahLst/>
            <a:rect l="0" t="0" r="r" b="b"/>
            <a:pathLst>
              <a:path w="7332" h="5240">
                <a:moveTo>
                  <a:pt x="7332" y="48"/>
                </a:moveTo>
                <a:lnTo>
                  <a:pt x="68" y="5240"/>
                </a:lnTo>
                <a:lnTo>
                  <a:pt x="0" y="5240"/>
                </a:lnTo>
                <a:lnTo>
                  <a:pt x="7332" y="0"/>
                </a:lnTo>
                <a:lnTo>
                  <a:pt x="7332" y="48"/>
                </a:lnTo>
                <a:close/>
              </a:path>
            </a:pathLst>
          </a:custGeom>
          <a:solidFill>
            <a:srgbClr val="104e7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24" name=""/>
          <p:cNvSpPr/>
          <p:nvPr/>
        </p:nvSpPr>
        <p:spPr>
          <a:xfrm>
            <a:off x="7680600" y="4147920"/>
            <a:ext cx="2615040" cy="1869120"/>
          </a:xfrm>
          <a:custGeom>
            <a:avLst/>
            <a:gdLst/>
            <a:ahLst/>
            <a:rect l="0" t="0" r="r" b="b"/>
            <a:pathLst>
              <a:path w="7264" h="5192">
                <a:moveTo>
                  <a:pt x="7264" y="49"/>
                </a:moveTo>
                <a:lnTo>
                  <a:pt x="68" y="5192"/>
                </a:lnTo>
                <a:lnTo>
                  <a:pt x="0" y="5192"/>
                </a:lnTo>
                <a:lnTo>
                  <a:pt x="7264" y="0"/>
                </a:lnTo>
                <a:lnTo>
                  <a:pt x="7264" y="49"/>
                </a:lnTo>
                <a:close/>
              </a:path>
            </a:pathLst>
          </a:custGeom>
          <a:solidFill>
            <a:srgbClr val="104e7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25" name=""/>
          <p:cNvSpPr/>
          <p:nvPr/>
        </p:nvSpPr>
        <p:spPr>
          <a:xfrm>
            <a:off x="7705080" y="4165560"/>
            <a:ext cx="2590560" cy="1851480"/>
          </a:xfrm>
          <a:custGeom>
            <a:avLst/>
            <a:gdLst/>
            <a:ahLst/>
            <a:rect l="0" t="0" r="r" b="b"/>
            <a:pathLst>
              <a:path w="7196" h="5143">
                <a:moveTo>
                  <a:pt x="7196" y="48"/>
                </a:moveTo>
                <a:lnTo>
                  <a:pt x="68" y="5143"/>
                </a:lnTo>
                <a:lnTo>
                  <a:pt x="0" y="5143"/>
                </a:lnTo>
                <a:lnTo>
                  <a:pt x="7196" y="0"/>
                </a:lnTo>
                <a:lnTo>
                  <a:pt x="7196" y="48"/>
                </a:lnTo>
                <a:close/>
              </a:path>
            </a:pathLst>
          </a:custGeom>
          <a:solidFill>
            <a:srgbClr val="104e7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26" name=""/>
          <p:cNvSpPr/>
          <p:nvPr/>
        </p:nvSpPr>
        <p:spPr>
          <a:xfrm>
            <a:off x="7729560" y="4182840"/>
            <a:ext cx="2566080" cy="1834200"/>
          </a:xfrm>
          <a:custGeom>
            <a:avLst/>
            <a:gdLst/>
            <a:ahLst/>
            <a:rect l="0" t="0" r="r" b="b"/>
            <a:pathLst>
              <a:path w="7128" h="5095">
                <a:moveTo>
                  <a:pt x="7128" y="49"/>
                </a:moveTo>
                <a:lnTo>
                  <a:pt x="67" y="5095"/>
                </a:lnTo>
                <a:lnTo>
                  <a:pt x="0" y="5095"/>
                </a:lnTo>
                <a:lnTo>
                  <a:pt x="7128" y="0"/>
                </a:lnTo>
                <a:lnTo>
                  <a:pt x="7128" y="49"/>
                </a:lnTo>
                <a:close/>
              </a:path>
            </a:pathLst>
          </a:custGeom>
          <a:solidFill>
            <a:srgbClr val="0f4e7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27" name=""/>
          <p:cNvSpPr/>
          <p:nvPr/>
        </p:nvSpPr>
        <p:spPr>
          <a:xfrm>
            <a:off x="7753680" y="4200480"/>
            <a:ext cx="2541960" cy="1816560"/>
          </a:xfrm>
          <a:custGeom>
            <a:avLst/>
            <a:gdLst/>
            <a:ahLst/>
            <a:rect l="0" t="0" r="r" b="b"/>
            <a:pathLst>
              <a:path w="7061" h="5046">
                <a:moveTo>
                  <a:pt x="7061" y="48"/>
                </a:moveTo>
                <a:lnTo>
                  <a:pt x="68" y="5046"/>
                </a:lnTo>
                <a:lnTo>
                  <a:pt x="0" y="5046"/>
                </a:lnTo>
                <a:lnTo>
                  <a:pt x="7061" y="0"/>
                </a:lnTo>
                <a:lnTo>
                  <a:pt x="7061" y="48"/>
                </a:lnTo>
                <a:close/>
              </a:path>
            </a:pathLst>
          </a:custGeom>
          <a:solidFill>
            <a:srgbClr val="0f4e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28" name=""/>
          <p:cNvSpPr/>
          <p:nvPr/>
        </p:nvSpPr>
        <p:spPr>
          <a:xfrm>
            <a:off x="7778160" y="4217760"/>
            <a:ext cx="2517480" cy="1799280"/>
          </a:xfrm>
          <a:custGeom>
            <a:avLst/>
            <a:gdLst/>
            <a:ahLst/>
            <a:rect l="0" t="0" r="r" b="b"/>
            <a:pathLst>
              <a:path w="6993" h="4998">
                <a:moveTo>
                  <a:pt x="6993" y="49"/>
                </a:moveTo>
                <a:lnTo>
                  <a:pt x="68" y="4998"/>
                </a:lnTo>
                <a:lnTo>
                  <a:pt x="0" y="4998"/>
                </a:lnTo>
                <a:lnTo>
                  <a:pt x="6993" y="0"/>
                </a:lnTo>
                <a:lnTo>
                  <a:pt x="6993" y="49"/>
                </a:lnTo>
                <a:close/>
              </a:path>
            </a:pathLst>
          </a:custGeom>
          <a:solidFill>
            <a:srgbClr val="0f4e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29" name=""/>
          <p:cNvSpPr/>
          <p:nvPr/>
        </p:nvSpPr>
        <p:spPr>
          <a:xfrm>
            <a:off x="7802640" y="4235400"/>
            <a:ext cx="2493000" cy="1781640"/>
          </a:xfrm>
          <a:custGeom>
            <a:avLst/>
            <a:gdLst/>
            <a:ahLst/>
            <a:rect l="0" t="0" r="r" b="b"/>
            <a:pathLst>
              <a:path w="6925" h="4949">
                <a:moveTo>
                  <a:pt x="6925" y="48"/>
                </a:moveTo>
                <a:lnTo>
                  <a:pt x="68" y="4949"/>
                </a:lnTo>
                <a:lnTo>
                  <a:pt x="0" y="4949"/>
                </a:lnTo>
                <a:lnTo>
                  <a:pt x="6925" y="0"/>
                </a:lnTo>
                <a:lnTo>
                  <a:pt x="6925" y="48"/>
                </a:lnTo>
                <a:close/>
              </a:path>
            </a:pathLst>
          </a:custGeom>
          <a:solidFill>
            <a:srgbClr val="0f4e7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30" name=""/>
          <p:cNvSpPr/>
          <p:nvPr/>
        </p:nvSpPr>
        <p:spPr>
          <a:xfrm>
            <a:off x="7827120" y="4252680"/>
            <a:ext cx="2468520" cy="1764360"/>
          </a:xfrm>
          <a:custGeom>
            <a:avLst/>
            <a:gdLst/>
            <a:ahLst/>
            <a:rect l="0" t="0" r="r" b="b"/>
            <a:pathLst>
              <a:path w="6857" h="4901">
                <a:moveTo>
                  <a:pt x="6857" y="49"/>
                </a:moveTo>
                <a:lnTo>
                  <a:pt x="68" y="4901"/>
                </a:lnTo>
                <a:lnTo>
                  <a:pt x="0" y="4901"/>
                </a:lnTo>
                <a:lnTo>
                  <a:pt x="6857" y="0"/>
                </a:lnTo>
                <a:lnTo>
                  <a:pt x="6857" y="49"/>
                </a:lnTo>
                <a:close/>
              </a:path>
            </a:pathLst>
          </a:custGeom>
          <a:solidFill>
            <a:srgbClr val="0f4e7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31" name=""/>
          <p:cNvSpPr/>
          <p:nvPr/>
        </p:nvSpPr>
        <p:spPr>
          <a:xfrm>
            <a:off x="7851600" y="4270320"/>
            <a:ext cx="2444040" cy="1746720"/>
          </a:xfrm>
          <a:custGeom>
            <a:avLst/>
            <a:gdLst/>
            <a:ahLst/>
            <a:rect l="0" t="0" r="r" b="b"/>
            <a:pathLst>
              <a:path w="6789" h="4852">
                <a:moveTo>
                  <a:pt x="6789" y="48"/>
                </a:moveTo>
                <a:lnTo>
                  <a:pt x="68" y="4852"/>
                </a:lnTo>
                <a:lnTo>
                  <a:pt x="0" y="4852"/>
                </a:lnTo>
                <a:lnTo>
                  <a:pt x="6789" y="0"/>
                </a:lnTo>
                <a:lnTo>
                  <a:pt x="6789" y="48"/>
                </a:lnTo>
                <a:close/>
              </a:path>
            </a:pathLst>
          </a:custGeom>
          <a:solidFill>
            <a:srgbClr val="0f4e7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32" name=""/>
          <p:cNvSpPr/>
          <p:nvPr/>
        </p:nvSpPr>
        <p:spPr>
          <a:xfrm>
            <a:off x="7876080" y="4287600"/>
            <a:ext cx="2419560" cy="1729440"/>
          </a:xfrm>
          <a:custGeom>
            <a:avLst/>
            <a:gdLst/>
            <a:ahLst/>
            <a:rect l="0" t="0" r="r" b="b"/>
            <a:pathLst>
              <a:path w="6721" h="4804">
                <a:moveTo>
                  <a:pt x="6721" y="49"/>
                </a:moveTo>
                <a:lnTo>
                  <a:pt x="68" y="4804"/>
                </a:lnTo>
                <a:lnTo>
                  <a:pt x="0" y="4804"/>
                </a:lnTo>
                <a:lnTo>
                  <a:pt x="6721" y="0"/>
                </a:lnTo>
                <a:lnTo>
                  <a:pt x="6721" y="49"/>
                </a:lnTo>
                <a:close/>
              </a:path>
            </a:pathLst>
          </a:custGeom>
          <a:solidFill>
            <a:srgbClr val="0f4e7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33" name=""/>
          <p:cNvSpPr/>
          <p:nvPr/>
        </p:nvSpPr>
        <p:spPr>
          <a:xfrm>
            <a:off x="7900560" y="4305240"/>
            <a:ext cx="2395080" cy="1711800"/>
          </a:xfrm>
          <a:custGeom>
            <a:avLst/>
            <a:gdLst/>
            <a:ahLst/>
            <a:rect l="0" t="0" r="r" b="b"/>
            <a:pathLst>
              <a:path w="6653" h="4755">
                <a:moveTo>
                  <a:pt x="6653" y="48"/>
                </a:moveTo>
                <a:lnTo>
                  <a:pt x="68" y="4755"/>
                </a:lnTo>
                <a:lnTo>
                  <a:pt x="0" y="4755"/>
                </a:lnTo>
                <a:lnTo>
                  <a:pt x="6653" y="0"/>
                </a:lnTo>
                <a:lnTo>
                  <a:pt x="6653" y="48"/>
                </a:lnTo>
                <a:close/>
              </a:path>
            </a:pathLst>
          </a:custGeom>
          <a:solidFill>
            <a:srgbClr val="0f4e7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34" name=""/>
          <p:cNvSpPr/>
          <p:nvPr/>
        </p:nvSpPr>
        <p:spPr>
          <a:xfrm>
            <a:off x="7925040" y="4322520"/>
            <a:ext cx="2370600" cy="1694520"/>
          </a:xfrm>
          <a:custGeom>
            <a:avLst/>
            <a:gdLst/>
            <a:ahLst/>
            <a:rect l="0" t="0" r="r" b="b"/>
            <a:pathLst>
              <a:path w="6585" h="4707">
                <a:moveTo>
                  <a:pt x="6585" y="49"/>
                </a:moveTo>
                <a:lnTo>
                  <a:pt x="67" y="4707"/>
                </a:lnTo>
                <a:lnTo>
                  <a:pt x="0" y="4707"/>
                </a:lnTo>
                <a:lnTo>
                  <a:pt x="6585" y="0"/>
                </a:lnTo>
                <a:lnTo>
                  <a:pt x="6585" y="49"/>
                </a:lnTo>
                <a:close/>
              </a:path>
            </a:pathLst>
          </a:custGeom>
          <a:solidFill>
            <a:srgbClr val="0f4e7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35" name=""/>
          <p:cNvSpPr/>
          <p:nvPr/>
        </p:nvSpPr>
        <p:spPr>
          <a:xfrm>
            <a:off x="7949160" y="4340160"/>
            <a:ext cx="2346480" cy="1676880"/>
          </a:xfrm>
          <a:custGeom>
            <a:avLst/>
            <a:gdLst/>
            <a:ahLst/>
            <a:rect l="0" t="0" r="r" b="b"/>
            <a:pathLst>
              <a:path w="6518" h="4658">
                <a:moveTo>
                  <a:pt x="6518" y="48"/>
                </a:moveTo>
                <a:lnTo>
                  <a:pt x="68" y="4658"/>
                </a:lnTo>
                <a:lnTo>
                  <a:pt x="0" y="4658"/>
                </a:lnTo>
                <a:lnTo>
                  <a:pt x="6518" y="0"/>
                </a:lnTo>
                <a:lnTo>
                  <a:pt x="6518" y="48"/>
                </a:lnTo>
                <a:close/>
              </a:path>
            </a:pathLst>
          </a:custGeom>
          <a:solidFill>
            <a:srgbClr val="0f4e7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36" name=""/>
          <p:cNvSpPr/>
          <p:nvPr/>
        </p:nvSpPr>
        <p:spPr>
          <a:xfrm>
            <a:off x="7973640" y="4357440"/>
            <a:ext cx="2322000" cy="1659600"/>
          </a:xfrm>
          <a:custGeom>
            <a:avLst/>
            <a:gdLst/>
            <a:ahLst/>
            <a:rect l="0" t="0" r="r" b="b"/>
            <a:pathLst>
              <a:path w="6450" h="4610">
                <a:moveTo>
                  <a:pt x="6450" y="49"/>
                </a:moveTo>
                <a:lnTo>
                  <a:pt x="68" y="4610"/>
                </a:lnTo>
                <a:lnTo>
                  <a:pt x="0" y="4610"/>
                </a:lnTo>
                <a:lnTo>
                  <a:pt x="6450" y="0"/>
                </a:lnTo>
                <a:lnTo>
                  <a:pt x="6450" y="49"/>
                </a:lnTo>
                <a:close/>
              </a:path>
            </a:pathLst>
          </a:custGeom>
          <a:solidFill>
            <a:srgbClr val="0f4e7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37" name=""/>
          <p:cNvSpPr/>
          <p:nvPr/>
        </p:nvSpPr>
        <p:spPr>
          <a:xfrm>
            <a:off x="7998120" y="4375080"/>
            <a:ext cx="2297520" cy="1641960"/>
          </a:xfrm>
          <a:custGeom>
            <a:avLst/>
            <a:gdLst/>
            <a:ahLst/>
            <a:rect l="0" t="0" r="r" b="b"/>
            <a:pathLst>
              <a:path w="6382" h="4561">
                <a:moveTo>
                  <a:pt x="6382" y="48"/>
                </a:moveTo>
                <a:lnTo>
                  <a:pt x="68" y="4561"/>
                </a:lnTo>
                <a:lnTo>
                  <a:pt x="0" y="4561"/>
                </a:lnTo>
                <a:lnTo>
                  <a:pt x="6382" y="0"/>
                </a:lnTo>
                <a:lnTo>
                  <a:pt x="6382" y="48"/>
                </a:lnTo>
                <a:close/>
              </a:path>
            </a:pathLst>
          </a:custGeom>
          <a:solidFill>
            <a:srgbClr val="0e4e7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38" name=""/>
          <p:cNvSpPr/>
          <p:nvPr/>
        </p:nvSpPr>
        <p:spPr>
          <a:xfrm>
            <a:off x="8022600" y="4392360"/>
            <a:ext cx="2273040" cy="1624680"/>
          </a:xfrm>
          <a:custGeom>
            <a:avLst/>
            <a:gdLst/>
            <a:ahLst/>
            <a:rect l="0" t="0" r="r" b="b"/>
            <a:pathLst>
              <a:path w="6314" h="4513">
                <a:moveTo>
                  <a:pt x="6314" y="49"/>
                </a:moveTo>
                <a:lnTo>
                  <a:pt x="68" y="4513"/>
                </a:lnTo>
                <a:lnTo>
                  <a:pt x="0" y="4513"/>
                </a:lnTo>
                <a:lnTo>
                  <a:pt x="6314" y="0"/>
                </a:lnTo>
                <a:lnTo>
                  <a:pt x="6314" y="49"/>
                </a:lnTo>
                <a:close/>
              </a:path>
            </a:pathLst>
          </a:custGeom>
          <a:solidFill>
            <a:srgbClr val="0e4e7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39" name=""/>
          <p:cNvSpPr/>
          <p:nvPr/>
        </p:nvSpPr>
        <p:spPr>
          <a:xfrm>
            <a:off x="8047080" y="4410000"/>
            <a:ext cx="2248560" cy="1607040"/>
          </a:xfrm>
          <a:custGeom>
            <a:avLst/>
            <a:gdLst/>
            <a:ahLst/>
            <a:rect l="0" t="0" r="r" b="b"/>
            <a:pathLst>
              <a:path w="6246" h="4464">
                <a:moveTo>
                  <a:pt x="6246" y="48"/>
                </a:moveTo>
                <a:lnTo>
                  <a:pt x="68" y="4464"/>
                </a:lnTo>
                <a:lnTo>
                  <a:pt x="0" y="4464"/>
                </a:lnTo>
                <a:lnTo>
                  <a:pt x="6246" y="0"/>
                </a:lnTo>
                <a:lnTo>
                  <a:pt x="6246" y="48"/>
                </a:lnTo>
                <a:close/>
              </a:path>
            </a:pathLst>
          </a:custGeom>
          <a:solidFill>
            <a:srgbClr val="0e4e7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40" name=""/>
          <p:cNvSpPr/>
          <p:nvPr/>
        </p:nvSpPr>
        <p:spPr>
          <a:xfrm>
            <a:off x="8071560" y="4427280"/>
            <a:ext cx="2224080" cy="1589760"/>
          </a:xfrm>
          <a:custGeom>
            <a:avLst/>
            <a:gdLst/>
            <a:ahLst/>
            <a:rect l="0" t="0" r="r" b="b"/>
            <a:pathLst>
              <a:path w="6178" h="4416">
                <a:moveTo>
                  <a:pt x="6178" y="49"/>
                </a:moveTo>
                <a:lnTo>
                  <a:pt x="68" y="4416"/>
                </a:lnTo>
                <a:lnTo>
                  <a:pt x="0" y="4416"/>
                </a:lnTo>
                <a:lnTo>
                  <a:pt x="6178" y="0"/>
                </a:lnTo>
                <a:lnTo>
                  <a:pt x="6178" y="49"/>
                </a:lnTo>
                <a:close/>
              </a:path>
            </a:pathLst>
          </a:custGeom>
          <a:solidFill>
            <a:srgbClr val="0e4e7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41" name=""/>
          <p:cNvSpPr/>
          <p:nvPr/>
        </p:nvSpPr>
        <p:spPr>
          <a:xfrm>
            <a:off x="8096040" y="4444920"/>
            <a:ext cx="2199600" cy="1572120"/>
          </a:xfrm>
          <a:custGeom>
            <a:avLst/>
            <a:gdLst/>
            <a:ahLst/>
            <a:rect l="0" t="0" r="r" b="b"/>
            <a:pathLst>
              <a:path w="6110" h="4367">
                <a:moveTo>
                  <a:pt x="6110" y="48"/>
                </a:moveTo>
                <a:lnTo>
                  <a:pt x="68" y="4367"/>
                </a:lnTo>
                <a:lnTo>
                  <a:pt x="0" y="4367"/>
                </a:lnTo>
                <a:lnTo>
                  <a:pt x="6110" y="0"/>
                </a:lnTo>
                <a:lnTo>
                  <a:pt x="6110" y="48"/>
                </a:lnTo>
                <a:close/>
              </a:path>
            </a:pathLst>
          </a:custGeom>
          <a:solidFill>
            <a:srgbClr val="0e4e7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42" name=""/>
          <p:cNvSpPr/>
          <p:nvPr/>
        </p:nvSpPr>
        <p:spPr>
          <a:xfrm>
            <a:off x="8120520" y="4462200"/>
            <a:ext cx="2175120" cy="1554840"/>
          </a:xfrm>
          <a:custGeom>
            <a:avLst/>
            <a:gdLst/>
            <a:ahLst/>
            <a:rect l="0" t="0" r="r" b="b"/>
            <a:pathLst>
              <a:path w="6042" h="4319">
                <a:moveTo>
                  <a:pt x="6042" y="49"/>
                </a:moveTo>
                <a:lnTo>
                  <a:pt x="68" y="4319"/>
                </a:lnTo>
                <a:lnTo>
                  <a:pt x="0" y="4319"/>
                </a:lnTo>
                <a:lnTo>
                  <a:pt x="6042" y="0"/>
                </a:lnTo>
                <a:lnTo>
                  <a:pt x="6042" y="49"/>
                </a:lnTo>
                <a:close/>
              </a:path>
            </a:pathLst>
          </a:custGeom>
          <a:solidFill>
            <a:srgbClr val="0e4e7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43" name=""/>
          <p:cNvSpPr/>
          <p:nvPr/>
        </p:nvSpPr>
        <p:spPr>
          <a:xfrm>
            <a:off x="8145000" y="4479840"/>
            <a:ext cx="2150640" cy="1537200"/>
          </a:xfrm>
          <a:custGeom>
            <a:avLst/>
            <a:gdLst/>
            <a:ahLst/>
            <a:rect l="0" t="0" r="r" b="b"/>
            <a:pathLst>
              <a:path w="5974" h="4270">
                <a:moveTo>
                  <a:pt x="5974" y="48"/>
                </a:moveTo>
                <a:lnTo>
                  <a:pt x="67" y="4270"/>
                </a:lnTo>
                <a:lnTo>
                  <a:pt x="0" y="4270"/>
                </a:lnTo>
                <a:lnTo>
                  <a:pt x="5974" y="0"/>
                </a:lnTo>
                <a:lnTo>
                  <a:pt x="5974" y="48"/>
                </a:lnTo>
                <a:close/>
              </a:path>
            </a:pathLst>
          </a:custGeom>
          <a:solidFill>
            <a:srgbClr val="0e4e7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44" name=""/>
          <p:cNvSpPr/>
          <p:nvPr/>
        </p:nvSpPr>
        <p:spPr>
          <a:xfrm>
            <a:off x="8169120" y="4497120"/>
            <a:ext cx="2126520" cy="1519920"/>
          </a:xfrm>
          <a:custGeom>
            <a:avLst/>
            <a:gdLst/>
            <a:ahLst/>
            <a:rect l="0" t="0" r="r" b="b"/>
            <a:pathLst>
              <a:path w="5907" h="4222">
                <a:moveTo>
                  <a:pt x="5907" y="49"/>
                </a:moveTo>
                <a:lnTo>
                  <a:pt x="68" y="4222"/>
                </a:lnTo>
                <a:lnTo>
                  <a:pt x="0" y="4222"/>
                </a:lnTo>
                <a:lnTo>
                  <a:pt x="5907" y="0"/>
                </a:lnTo>
                <a:lnTo>
                  <a:pt x="5907" y="49"/>
                </a:lnTo>
                <a:close/>
              </a:path>
            </a:pathLst>
          </a:custGeom>
          <a:solidFill>
            <a:srgbClr val="0e4e7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45" name=""/>
          <p:cNvSpPr/>
          <p:nvPr/>
        </p:nvSpPr>
        <p:spPr>
          <a:xfrm>
            <a:off x="8193600" y="4514760"/>
            <a:ext cx="2102040" cy="1502280"/>
          </a:xfrm>
          <a:custGeom>
            <a:avLst/>
            <a:gdLst/>
            <a:ahLst/>
            <a:rect l="0" t="0" r="r" b="b"/>
            <a:pathLst>
              <a:path w="5839" h="4173">
                <a:moveTo>
                  <a:pt x="5839" y="48"/>
                </a:moveTo>
                <a:lnTo>
                  <a:pt x="68" y="4173"/>
                </a:lnTo>
                <a:lnTo>
                  <a:pt x="0" y="4173"/>
                </a:lnTo>
                <a:lnTo>
                  <a:pt x="5839" y="0"/>
                </a:lnTo>
                <a:lnTo>
                  <a:pt x="5839" y="48"/>
                </a:lnTo>
                <a:close/>
              </a:path>
            </a:pathLst>
          </a:custGeom>
          <a:solidFill>
            <a:srgbClr val="0e4e6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46" name=""/>
          <p:cNvSpPr/>
          <p:nvPr/>
        </p:nvSpPr>
        <p:spPr>
          <a:xfrm>
            <a:off x="8218080" y="4532040"/>
            <a:ext cx="2077560" cy="1485000"/>
          </a:xfrm>
          <a:custGeom>
            <a:avLst/>
            <a:gdLst/>
            <a:ahLst/>
            <a:rect l="0" t="0" r="r" b="b"/>
            <a:pathLst>
              <a:path w="5771" h="4125">
                <a:moveTo>
                  <a:pt x="5771" y="49"/>
                </a:moveTo>
                <a:lnTo>
                  <a:pt x="68" y="4125"/>
                </a:lnTo>
                <a:lnTo>
                  <a:pt x="0" y="4125"/>
                </a:lnTo>
                <a:lnTo>
                  <a:pt x="5771" y="0"/>
                </a:lnTo>
                <a:lnTo>
                  <a:pt x="5771" y="49"/>
                </a:lnTo>
                <a:close/>
              </a:path>
            </a:pathLst>
          </a:custGeom>
          <a:solidFill>
            <a:srgbClr val="0e4e6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47" name=""/>
          <p:cNvSpPr/>
          <p:nvPr/>
        </p:nvSpPr>
        <p:spPr>
          <a:xfrm>
            <a:off x="8242560" y="4549680"/>
            <a:ext cx="2053080" cy="1467360"/>
          </a:xfrm>
          <a:custGeom>
            <a:avLst/>
            <a:gdLst/>
            <a:ahLst/>
            <a:rect l="0" t="0" r="r" b="b"/>
            <a:pathLst>
              <a:path w="5703" h="4076">
                <a:moveTo>
                  <a:pt x="5703" y="48"/>
                </a:moveTo>
                <a:lnTo>
                  <a:pt x="68" y="4076"/>
                </a:lnTo>
                <a:lnTo>
                  <a:pt x="0" y="4076"/>
                </a:lnTo>
                <a:lnTo>
                  <a:pt x="5703" y="0"/>
                </a:lnTo>
                <a:lnTo>
                  <a:pt x="5703" y="48"/>
                </a:lnTo>
                <a:close/>
              </a:path>
            </a:pathLst>
          </a:custGeom>
          <a:solidFill>
            <a:srgbClr val="0e4e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48" name=""/>
          <p:cNvSpPr/>
          <p:nvPr/>
        </p:nvSpPr>
        <p:spPr>
          <a:xfrm>
            <a:off x="8267040" y="4566960"/>
            <a:ext cx="2028600" cy="1450080"/>
          </a:xfrm>
          <a:custGeom>
            <a:avLst/>
            <a:gdLst/>
            <a:ahLst/>
            <a:rect l="0" t="0" r="r" b="b"/>
            <a:pathLst>
              <a:path w="5635" h="4028">
                <a:moveTo>
                  <a:pt x="5635" y="49"/>
                </a:moveTo>
                <a:lnTo>
                  <a:pt x="68" y="4028"/>
                </a:lnTo>
                <a:lnTo>
                  <a:pt x="0" y="4028"/>
                </a:lnTo>
                <a:lnTo>
                  <a:pt x="5635" y="0"/>
                </a:lnTo>
                <a:lnTo>
                  <a:pt x="5635" y="49"/>
                </a:lnTo>
                <a:close/>
              </a:path>
            </a:pathLst>
          </a:custGeom>
          <a:solidFill>
            <a:srgbClr val="0d4e6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49" name=""/>
          <p:cNvSpPr/>
          <p:nvPr/>
        </p:nvSpPr>
        <p:spPr>
          <a:xfrm>
            <a:off x="8291520" y="4584600"/>
            <a:ext cx="2004120" cy="1432440"/>
          </a:xfrm>
          <a:custGeom>
            <a:avLst/>
            <a:gdLst/>
            <a:ahLst/>
            <a:rect l="0" t="0" r="r" b="b"/>
            <a:pathLst>
              <a:path w="5567" h="3979">
                <a:moveTo>
                  <a:pt x="5567" y="48"/>
                </a:moveTo>
                <a:lnTo>
                  <a:pt x="68" y="3979"/>
                </a:lnTo>
                <a:lnTo>
                  <a:pt x="0" y="3979"/>
                </a:lnTo>
                <a:lnTo>
                  <a:pt x="5567" y="0"/>
                </a:lnTo>
                <a:lnTo>
                  <a:pt x="5567" y="48"/>
                </a:lnTo>
                <a:close/>
              </a:path>
            </a:pathLst>
          </a:custGeom>
          <a:solidFill>
            <a:srgbClr val="0d4e6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50" name=""/>
          <p:cNvSpPr/>
          <p:nvPr/>
        </p:nvSpPr>
        <p:spPr>
          <a:xfrm>
            <a:off x="8316000" y="4601880"/>
            <a:ext cx="1979640" cy="1415160"/>
          </a:xfrm>
          <a:custGeom>
            <a:avLst/>
            <a:gdLst/>
            <a:ahLst/>
            <a:rect l="0" t="0" r="r" b="b"/>
            <a:pathLst>
              <a:path w="5499" h="3931">
                <a:moveTo>
                  <a:pt x="5499" y="49"/>
                </a:moveTo>
                <a:lnTo>
                  <a:pt x="68" y="3931"/>
                </a:lnTo>
                <a:lnTo>
                  <a:pt x="0" y="3931"/>
                </a:lnTo>
                <a:lnTo>
                  <a:pt x="5499" y="0"/>
                </a:lnTo>
                <a:lnTo>
                  <a:pt x="5499" y="49"/>
                </a:lnTo>
                <a:close/>
              </a:path>
            </a:pathLst>
          </a:custGeom>
          <a:solidFill>
            <a:srgbClr val="0d4e6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51" name=""/>
          <p:cNvSpPr/>
          <p:nvPr/>
        </p:nvSpPr>
        <p:spPr>
          <a:xfrm>
            <a:off x="8340480" y="4619520"/>
            <a:ext cx="1955160" cy="1397520"/>
          </a:xfrm>
          <a:custGeom>
            <a:avLst/>
            <a:gdLst/>
            <a:ahLst/>
            <a:rect l="0" t="0" r="r" b="b"/>
            <a:pathLst>
              <a:path w="5431" h="3882">
                <a:moveTo>
                  <a:pt x="5431" y="48"/>
                </a:moveTo>
                <a:lnTo>
                  <a:pt x="67" y="3882"/>
                </a:lnTo>
                <a:lnTo>
                  <a:pt x="0" y="3882"/>
                </a:lnTo>
                <a:lnTo>
                  <a:pt x="5431" y="0"/>
                </a:lnTo>
                <a:lnTo>
                  <a:pt x="5431" y="48"/>
                </a:lnTo>
                <a:close/>
              </a:path>
            </a:pathLst>
          </a:custGeom>
          <a:solidFill>
            <a:srgbClr val="0d4e6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52" name=""/>
          <p:cNvSpPr/>
          <p:nvPr/>
        </p:nvSpPr>
        <p:spPr>
          <a:xfrm>
            <a:off x="8364600" y="4636800"/>
            <a:ext cx="1931040" cy="1380240"/>
          </a:xfrm>
          <a:custGeom>
            <a:avLst/>
            <a:gdLst/>
            <a:ahLst/>
            <a:rect l="0" t="0" r="r" b="b"/>
            <a:pathLst>
              <a:path w="5364" h="3834">
                <a:moveTo>
                  <a:pt x="5364" y="49"/>
                </a:moveTo>
                <a:lnTo>
                  <a:pt x="68" y="3834"/>
                </a:lnTo>
                <a:lnTo>
                  <a:pt x="0" y="3834"/>
                </a:lnTo>
                <a:lnTo>
                  <a:pt x="5364" y="0"/>
                </a:lnTo>
                <a:lnTo>
                  <a:pt x="5364" y="49"/>
                </a:lnTo>
                <a:close/>
              </a:path>
            </a:pathLst>
          </a:custGeom>
          <a:solidFill>
            <a:srgbClr val="0d4e6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53" name=""/>
          <p:cNvSpPr/>
          <p:nvPr/>
        </p:nvSpPr>
        <p:spPr>
          <a:xfrm>
            <a:off x="8389080" y="4654440"/>
            <a:ext cx="1906560" cy="1362600"/>
          </a:xfrm>
          <a:custGeom>
            <a:avLst/>
            <a:gdLst/>
            <a:ahLst/>
            <a:rect l="0" t="0" r="r" b="b"/>
            <a:pathLst>
              <a:path w="5296" h="3785">
                <a:moveTo>
                  <a:pt x="5296" y="49"/>
                </a:moveTo>
                <a:lnTo>
                  <a:pt x="68" y="3785"/>
                </a:lnTo>
                <a:lnTo>
                  <a:pt x="0" y="3785"/>
                </a:lnTo>
                <a:lnTo>
                  <a:pt x="5296" y="0"/>
                </a:lnTo>
                <a:lnTo>
                  <a:pt x="5296" y="49"/>
                </a:lnTo>
                <a:close/>
              </a:path>
            </a:pathLst>
          </a:custGeom>
          <a:solidFill>
            <a:srgbClr val="0d4e6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54" name=""/>
          <p:cNvSpPr/>
          <p:nvPr/>
        </p:nvSpPr>
        <p:spPr>
          <a:xfrm>
            <a:off x="8413560" y="4672080"/>
            <a:ext cx="1882080" cy="1344960"/>
          </a:xfrm>
          <a:custGeom>
            <a:avLst/>
            <a:gdLst/>
            <a:ahLst/>
            <a:rect l="0" t="0" r="r" b="b"/>
            <a:pathLst>
              <a:path w="5228" h="3736">
                <a:moveTo>
                  <a:pt x="5228" y="48"/>
                </a:moveTo>
                <a:lnTo>
                  <a:pt x="68" y="3736"/>
                </a:lnTo>
                <a:lnTo>
                  <a:pt x="0" y="3736"/>
                </a:lnTo>
                <a:lnTo>
                  <a:pt x="5228" y="0"/>
                </a:lnTo>
                <a:lnTo>
                  <a:pt x="5228" y="48"/>
                </a:lnTo>
                <a:close/>
              </a:path>
            </a:pathLst>
          </a:custGeom>
          <a:solidFill>
            <a:srgbClr val="0d4e6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55" name=""/>
          <p:cNvSpPr/>
          <p:nvPr/>
        </p:nvSpPr>
        <p:spPr>
          <a:xfrm>
            <a:off x="8438040" y="4689360"/>
            <a:ext cx="1857600" cy="1327680"/>
          </a:xfrm>
          <a:custGeom>
            <a:avLst/>
            <a:gdLst/>
            <a:ahLst/>
            <a:rect l="0" t="0" r="r" b="b"/>
            <a:pathLst>
              <a:path w="5160" h="3688">
                <a:moveTo>
                  <a:pt x="5160" y="49"/>
                </a:moveTo>
                <a:lnTo>
                  <a:pt x="68" y="3688"/>
                </a:lnTo>
                <a:lnTo>
                  <a:pt x="0" y="3688"/>
                </a:lnTo>
                <a:lnTo>
                  <a:pt x="5160" y="0"/>
                </a:lnTo>
                <a:lnTo>
                  <a:pt x="5160" y="49"/>
                </a:lnTo>
                <a:close/>
              </a:path>
            </a:pathLst>
          </a:custGeom>
          <a:solidFill>
            <a:srgbClr val="0d4e6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56" name=""/>
          <p:cNvSpPr/>
          <p:nvPr/>
        </p:nvSpPr>
        <p:spPr>
          <a:xfrm>
            <a:off x="8462520" y="4707000"/>
            <a:ext cx="1833120" cy="1310040"/>
          </a:xfrm>
          <a:custGeom>
            <a:avLst/>
            <a:gdLst/>
            <a:ahLst/>
            <a:rect l="0" t="0" r="r" b="b"/>
            <a:pathLst>
              <a:path w="5092" h="3639">
                <a:moveTo>
                  <a:pt x="5092" y="48"/>
                </a:moveTo>
                <a:lnTo>
                  <a:pt x="68" y="3639"/>
                </a:lnTo>
                <a:lnTo>
                  <a:pt x="0" y="3639"/>
                </a:lnTo>
                <a:lnTo>
                  <a:pt x="5092" y="0"/>
                </a:lnTo>
                <a:lnTo>
                  <a:pt x="5092" y="48"/>
                </a:lnTo>
                <a:close/>
              </a:path>
            </a:pathLst>
          </a:custGeom>
          <a:solidFill>
            <a:srgbClr val="0d4e6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57" name=""/>
          <p:cNvSpPr/>
          <p:nvPr/>
        </p:nvSpPr>
        <p:spPr>
          <a:xfrm>
            <a:off x="8487000" y="4724280"/>
            <a:ext cx="1808640" cy="1292760"/>
          </a:xfrm>
          <a:custGeom>
            <a:avLst/>
            <a:gdLst/>
            <a:ahLst/>
            <a:rect l="0" t="0" r="r" b="b"/>
            <a:pathLst>
              <a:path w="5024" h="3591">
                <a:moveTo>
                  <a:pt x="5024" y="49"/>
                </a:moveTo>
                <a:lnTo>
                  <a:pt x="68" y="3591"/>
                </a:lnTo>
                <a:lnTo>
                  <a:pt x="0" y="3591"/>
                </a:lnTo>
                <a:lnTo>
                  <a:pt x="5024" y="0"/>
                </a:lnTo>
                <a:lnTo>
                  <a:pt x="5024" y="49"/>
                </a:lnTo>
                <a:close/>
              </a:path>
            </a:pathLst>
          </a:custGeom>
          <a:solidFill>
            <a:srgbClr val="0d4e6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58" name=""/>
          <p:cNvSpPr/>
          <p:nvPr/>
        </p:nvSpPr>
        <p:spPr>
          <a:xfrm>
            <a:off x="8511480" y="4741920"/>
            <a:ext cx="1784160" cy="1275120"/>
          </a:xfrm>
          <a:custGeom>
            <a:avLst/>
            <a:gdLst/>
            <a:ahLst/>
            <a:rect l="0" t="0" r="r" b="b"/>
            <a:pathLst>
              <a:path w="4956" h="3542">
                <a:moveTo>
                  <a:pt x="4956" y="48"/>
                </a:moveTo>
                <a:lnTo>
                  <a:pt x="68" y="3542"/>
                </a:lnTo>
                <a:lnTo>
                  <a:pt x="0" y="3542"/>
                </a:lnTo>
                <a:lnTo>
                  <a:pt x="4956" y="0"/>
                </a:lnTo>
                <a:lnTo>
                  <a:pt x="4956" y="48"/>
                </a:lnTo>
                <a:close/>
              </a:path>
            </a:pathLst>
          </a:custGeom>
          <a:solidFill>
            <a:srgbClr val="0d4e6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59" name=""/>
          <p:cNvSpPr/>
          <p:nvPr/>
        </p:nvSpPr>
        <p:spPr>
          <a:xfrm>
            <a:off x="8535960" y="4759200"/>
            <a:ext cx="1759680" cy="1257840"/>
          </a:xfrm>
          <a:custGeom>
            <a:avLst/>
            <a:gdLst/>
            <a:ahLst/>
            <a:rect l="0" t="0" r="r" b="b"/>
            <a:pathLst>
              <a:path w="4888" h="3494">
                <a:moveTo>
                  <a:pt x="4888" y="49"/>
                </a:moveTo>
                <a:lnTo>
                  <a:pt x="67" y="3494"/>
                </a:lnTo>
                <a:lnTo>
                  <a:pt x="0" y="3494"/>
                </a:lnTo>
                <a:lnTo>
                  <a:pt x="4888" y="0"/>
                </a:lnTo>
                <a:lnTo>
                  <a:pt x="4888" y="49"/>
                </a:lnTo>
                <a:close/>
              </a:path>
            </a:pathLst>
          </a:custGeom>
          <a:solidFill>
            <a:srgbClr val="0d4e6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60" name=""/>
          <p:cNvSpPr/>
          <p:nvPr/>
        </p:nvSpPr>
        <p:spPr>
          <a:xfrm>
            <a:off x="8560080" y="4776840"/>
            <a:ext cx="1735560" cy="1240200"/>
          </a:xfrm>
          <a:custGeom>
            <a:avLst/>
            <a:gdLst/>
            <a:ahLst/>
            <a:rect l="0" t="0" r="r" b="b"/>
            <a:pathLst>
              <a:path w="4821" h="3445">
                <a:moveTo>
                  <a:pt x="4821" y="48"/>
                </a:moveTo>
                <a:lnTo>
                  <a:pt x="68" y="3445"/>
                </a:lnTo>
                <a:lnTo>
                  <a:pt x="0" y="3445"/>
                </a:lnTo>
                <a:lnTo>
                  <a:pt x="4821" y="0"/>
                </a:lnTo>
                <a:lnTo>
                  <a:pt x="4821" y="48"/>
                </a:lnTo>
                <a:close/>
              </a:path>
            </a:pathLst>
          </a:custGeom>
          <a:solidFill>
            <a:srgbClr val="0c4e6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61" name=""/>
          <p:cNvSpPr/>
          <p:nvPr/>
        </p:nvSpPr>
        <p:spPr>
          <a:xfrm>
            <a:off x="8584560" y="4794120"/>
            <a:ext cx="1711080" cy="1222920"/>
          </a:xfrm>
          <a:custGeom>
            <a:avLst/>
            <a:gdLst/>
            <a:ahLst/>
            <a:rect l="0" t="0" r="r" b="b"/>
            <a:pathLst>
              <a:path w="4753" h="3397">
                <a:moveTo>
                  <a:pt x="4753" y="49"/>
                </a:moveTo>
                <a:lnTo>
                  <a:pt x="68" y="3397"/>
                </a:lnTo>
                <a:lnTo>
                  <a:pt x="0" y="3397"/>
                </a:lnTo>
                <a:lnTo>
                  <a:pt x="4753" y="0"/>
                </a:lnTo>
                <a:lnTo>
                  <a:pt x="4753" y="49"/>
                </a:lnTo>
                <a:close/>
              </a:path>
            </a:pathLst>
          </a:custGeom>
          <a:solidFill>
            <a:srgbClr val="0c4e6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62" name=""/>
          <p:cNvSpPr/>
          <p:nvPr/>
        </p:nvSpPr>
        <p:spPr>
          <a:xfrm>
            <a:off x="8609040" y="4811760"/>
            <a:ext cx="1686600" cy="1205280"/>
          </a:xfrm>
          <a:custGeom>
            <a:avLst/>
            <a:gdLst/>
            <a:ahLst/>
            <a:rect l="0" t="0" r="r" b="b"/>
            <a:pathLst>
              <a:path w="4685" h="3348">
                <a:moveTo>
                  <a:pt x="4685" y="48"/>
                </a:moveTo>
                <a:lnTo>
                  <a:pt x="68" y="3348"/>
                </a:lnTo>
                <a:lnTo>
                  <a:pt x="0" y="3348"/>
                </a:lnTo>
                <a:lnTo>
                  <a:pt x="4685" y="0"/>
                </a:lnTo>
                <a:lnTo>
                  <a:pt x="4685" y="48"/>
                </a:lnTo>
                <a:close/>
              </a:path>
            </a:pathLst>
          </a:custGeom>
          <a:solidFill>
            <a:srgbClr val="0c4e6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63" name=""/>
          <p:cNvSpPr/>
          <p:nvPr/>
        </p:nvSpPr>
        <p:spPr>
          <a:xfrm>
            <a:off x="8633520" y="4829040"/>
            <a:ext cx="1662120" cy="1188000"/>
          </a:xfrm>
          <a:custGeom>
            <a:avLst/>
            <a:gdLst/>
            <a:ahLst/>
            <a:rect l="0" t="0" r="r" b="b"/>
            <a:pathLst>
              <a:path w="4617" h="3300">
                <a:moveTo>
                  <a:pt x="4617" y="49"/>
                </a:moveTo>
                <a:lnTo>
                  <a:pt x="68" y="3300"/>
                </a:lnTo>
                <a:lnTo>
                  <a:pt x="0" y="3300"/>
                </a:lnTo>
                <a:lnTo>
                  <a:pt x="4617" y="0"/>
                </a:lnTo>
                <a:lnTo>
                  <a:pt x="4617" y="49"/>
                </a:lnTo>
                <a:close/>
              </a:path>
            </a:pathLst>
          </a:custGeom>
          <a:solidFill>
            <a:srgbClr val="0c4e6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64" name=""/>
          <p:cNvSpPr/>
          <p:nvPr/>
        </p:nvSpPr>
        <p:spPr>
          <a:xfrm>
            <a:off x="8658000" y="4846680"/>
            <a:ext cx="1637640" cy="1170360"/>
          </a:xfrm>
          <a:custGeom>
            <a:avLst/>
            <a:gdLst/>
            <a:ahLst/>
            <a:rect l="0" t="0" r="r" b="b"/>
            <a:pathLst>
              <a:path w="4549" h="3251">
                <a:moveTo>
                  <a:pt x="4549" y="48"/>
                </a:moveTo>
                <a:lnTo>
                  <a:pt x="68" y="3251"/>
                </a:lnTo>
                <a:lnTo>
                  <a:pt x="0" y="3251"/>
                </a:lnTo>
                <a:lnTo>
                  <a:pt x="4549" y="0"/>
                </a:lnTo>
                <a:lnTo>
                  <a:pt x="4549" y="48"/>
                </a:lnTo>
                <a:close/>
              </a:path>
            </a:pathLst>
          </a:custGeom>
          <a:solidFill>
            <a:srgbClr val="0c4e6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65" name=""/>
          <p:cNvSpPr/>
          <p:nvPr/>
        </p:nvSpPr>
        <p:spPr>
          <a:xfrm>
            <a:off x="8682480" y="4863960"/>
            <a:ext cx="1613160" cy="1153080"/>
          </a:xfrm>
          <a:custGeom>
            <a:avLst/>
            <a:gdLst/>
            <a:ahLst/>
            <a:rect l="0" t="0" r="r" b="b"/>
            <a:pathLst>
              <a:path w="4481" h="3203">
                <a:moveTo>
                  <a:pt x="4481" y="49"/>
                </a:moveTo>
                <a:lnTo>
                  <a:pt x="68" y="3203"/>
                </a:lnTo>
                <a:lnTo>
                  <a:pt x="0" y="3203"/>
                </a:lnTo>
                <a:lnTo>
                  <a:pt x="4481" y="0"/>
                </a:lnTo>
                <a:lnTo>
                  <a:pt x="4481" y="49"/>
                </a:lnTo>
                <a:close/>
              </a:path>
            </a:pathLst>
          </a:custGeom>
          <a:solidFill>
            <a:srgbClr val="0c4e6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66" name=""/>
          <p:cNvSpPr/>
          <p:nvPr/>
        </p:nvSpPr>
        <p:spPr>
          <a:xfrm>
            <a:off x="8706960" y="4881600"/>
            <a:ext cx="1588680" cy="1135440"/>
          </a:xfrm>
          <a:custGeom>
            <a:avLst/>
            <a:gdLst/>
            <a:ahLst/>
            <a:rect l="0" t="0" r="r" b="b"/>
            <a:pathLst>
              <a:path w="4413" h="3154">
                <a:moveTo>
                  <a:pt x="4413" y="48"/>
                </a:moveTo>
                <a:lnTo>
                  <a:pt x="68" y="3154"/>
                </a:lnTo>
                <a:lnTo>
                  <a:pt x="0" y="3154"/>
                </a:lnTo>
                <a:lnTo>
                  <a:pt x="4413" y="0"/>
                </a:lnTo>
                <a:lnTo>
                  <a:pt x="4413" y="48"/>
                </a:lnTo>
                <a:close/>
              </a:path>
            </a:pathLst>
          </a:custGeom>
          <a:solidFill>
            <a:srgbClr val="0c4e6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67" name=""/>
          <p:cNvSpPr/>
          <p:nvPr/>
        </p:nvSpPr>
        <p:spPr>
          <a:xfrm>
            <a:off x="8731440" y="4898880"/>
            <a:ext cx="1564200" cy="1118160"/>
          </a:xfrm>
          <a:custGeom>
            <a:avLst/>
            <a:gdLst/>
            <a:ahLst/>
            <a:rect l="0" t="0" r="r" b="b"/>
            <a:pathLst>
              <a:path w="4345" h="3106">
                <a:moveTo>
                  <a:pt x="4345" y="49"/>
                </a:moveTo>
                <a:lnTo>
                  <a:pt x="68" y="3106"/>
                </a:lnTo>
                <a:lnTo>
                  <a:pt x="0" y="3106"/>
                </a:lnTo>
                <a:lnTo>
                  <a:pt x="4345" y="0"/>
                </a:lnTo>
                <a:lnTo>
                  <a:pt x="4345" y="49"/>
                </a:lnTo>
                <a:close/>
              </a:path>
            </a:pathLst>
          </a:custGeom>
          <a:solidFill>
            <a:srgbClr val="0c4e6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68" name=""/>
          <p:cNvSpPr/>
          <p:nvPr/>
        </p:nvSpPr>
        <p:spPr>
          <a:xfrm>
            <a:off x="8755920" y="4916520"/>
            <a:ext cx="1539720" cy="1100520"/>
          </a:xfrm>
          <a:custGeom>
            <a:avLst/>
            <a:gdLst/>
            <a:ahLst/>
            <a:rect l="0" t="0" r="r" b="b"/>
            <a:pathLst>
              <a:path w="4277" h="3057">
                <a:moveTo>
                  <a:pt x="4277" y="48"/>
                </a:moveTo>
                <a:lnTo>
                  <a:pt x="67" y="3057"/>
                </a:lnTo>
                <a:lnTo>
                  <a:pt x="0" y="3057"/>
                </a:lnTo>
                <a:lnTo>
                  <a:pt x="4277" y="0"/>
                </a:lnTo>
                <a:lnTo>
                  <a:pt x="4277" y="48"/>
                </a:lnTo>
                <a:close/>
              </a:path>
            </a:pathLst>
          </a:custGeom>
          <a:solidFill>
            <a:srgbClr val="0c4e6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69" name=""/>
          <p:cNvSpPr/>
          <p:nvPr/>
        </p:nvSpPr>
        <p:spPr>
          <a:xfrm>
            <a:off x="8780040" y="4933800"/>
            <a:ext cx="1515600" cy="1083240"/>
          </a:xfrm>
          <a:custGeom>
            <a:avLst/>
            <a:gdLst/>
            <a:ahLst/>
            <a:rect l="0" t="0" r="r" b="b"/>
            <a:pathLst>
              <a:path w="4210" h="3009">
                <a:moveTo>
                  <a:pt x="4210" y="49"/>
                </a:moveTo>
                <a:lnTo>
                  <a:pt x="68" y="3009"/>
                </a:lnTo>
                <a:lnTo>
                  <a:pt x="0" y="3009"/>
                </a:lnTo>
                <a:lnTo>
                  <a:pt x="4210" y="0"/>
                </a:lnTo>
                <a:lnTo>
                  <a:pt x="4210" y="49"/>
                </a:lnTo>
                <a:close/>
              </a:path>
            </a:pathLst>
          </a:custGeom>
          <a:solidFill>
            <a:srgbClr val="0c4e6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70" name=""/>
          <p:cNvSpPr/>
          <p:nvPr/>
        </p:nvSpPr>
        <p:spPr>
          <a:xfrm>
            <a:off x="8804520" y="4951440"/>
            <a:ext cx="1491120" cy="1065600"/>
          </a:xfrm>
          <a:custGeom>
            <a:avLst/>
            <a:gdLst/>
            <a:ahLst/>
            <a:rect l="0" t="0" r="r" b="b"/>
            <a:pathLst>
              <a:path w="4142" h="2960">
                <a:moveTo>
                  <a:pt x="4142" y="48"/>
                </a:moveTo>
                <a:lnTo>
                  <a:pt x="68" y="2960"/>
                </a:lnTo>
                <a:lnTo>
                  <a:pt x="0" y="2960"/>
                </a:lnTo>
                <a:lnTo>
                  <a:pt x="4142" y="0"/>
                </a:lnTo>
                <a:lnTo>
                  <a:pt x="4142" y="48"/>
                </a:lnTo>
                <a:close/>
              </a:path>
            </a:pathLst>
          </a:custGeom>
          <a:solidFill>
            <a:srgbClr val="0c4e6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71" name=""/>
          <p:cNvSpPr/>
          <p:nvPr/>
        </p:nvSpPr>
        <p:spPr>
          <a:xfrm>
            <a:off x="8829000" y="4968720"/>
            <a:ext cx="1466640" cy="1048320"/>
          </a:xfrm>
          <a:custGeom>
            <a:avLst/>
            <a:gdLst/>
            <a:ahLst/>
            <a:rect l="0" t="0" r="r" b="b"/>
            <a:pathLst>
              <a:path w="4074" h="2912">
                <a:moveTo>
                  <a:pt x="4074" y="49"/>
                </a:moveTo>
                <a:lnTo>
                  <a:pt x="68" y="2912"/>
                </a:lnTo>
                <a:lnTo>
                  <a:pt x="0" y="2912"/>
                </a:lnTo>
                <a:lnTo>
                  <a:pt x="4074" y="0"/>
                </a:lnTo>
                <a:lnTo>
                  <a:pt x="4074" y="49"/>
                </a:lnTo>
                <a:close/>
              </a:path>
            </a:pathLst>
          </a:custGeom>
          <a:solidFill>
            <a:srgbClr val="0b4e5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72" name=""/>
          <p:cNvSpPr/>
          <p:nvPr/>
        </p:nvSpPr>
        <p:spPr>
          <a:xfrm>
            <a:off x="8853480" y="4986360"/>
            <a:ext cx="1442160" cy="1030680"/>
          </a:xfrm>
          <a:custGeom>
            <a:avLst/>
            <a:gdLst/>
            <a:ahLst/>
            <a:rect l="0" t="0" r="r" b="b"/>
            <a:pathLst>
              <a:path w="4006" h="2863">
                <a:moveTo>
                  <a:pt x="4006" y="48"/>
                </a:moveTo>
                <a:lnTo>
                  <a:pt x="68" y="2863"/>
                </a:lnTo>
                <a:lnTo>
                  <a:pt x="0" y="2863"/>
                </a:lnTo>
                <a:lnTo>
                  <a:pt x="4006" y="0"/>
                </a:lnTo>
                <a:lnTo>
                  <a:pt x="4006" y="48"/>
                </a:lnTo>
                <a:close/>
              </a:path>
            </a:pathLst>
          </a:custGeom>
          <a:solidFill>
            <a:srgbClr val="0b4e5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73" name=""/>
          <p:cNvSpPr/>
          <p:nvPr/>
        </p:nvSpPr>
        <p:spPr>
          <a:xfrm>
            <a:off x="8877960" y="5003640"/>
            <a:ext cx="1417680" cy="1013400"/>
          </a:xfrm>
          <a:custGeom>
            <a:avLst/>
            <a:gdLst/>
            <a:ahLst/>
            <a:rect l="0" t="0" r="r" b="b"/>
            <a:pathLst>
              <a:path w="3938" h="2815">
                <a:moveTo>
                  <a:pt x="3938" y="49"/>
                </a:moveTo>
                <a:lnTo>
                  <a:pt x="68" y="2815"/>
                </a:lnTo>
                <a:lnTo>
                  <a:pt x="0" y="2815"/>
                </a:lnTo>
                <a:lnTo>
                  <a:pt x="3938" y="0"/>
                </a:lnTo>
                <a:lnTo>
                  <a:pt x="3938" y="49"/>
                </a:lnTo>
                <a:close/>
              </a:path>
            </a:pathLst>
          </a:custGeom>
          <a:solidFill>
            <a:srgbClr val="0b4e5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74" name=""/>
          <p:cNvSpPr/>
          <p:nvPr/>
        </p:nvSpPr>
        <p:spPr>
          <a:xfrm>
            <a:off x="8902440" y="5021280"/>
            <a:ext cx="1393200" cy="995760"/>
          </a:xfrm>
          <a:custGeom>
            <a:avLst/>
            <a:gdLst/>
            <a:ahLst/>
            <a:rect l="0" t="0" r="r" b="b"/>
            <a:pathLst>
              <a:path w="3870" h="2766">
                <a:moveTo>
                  <a:pt x="3870" y="48"/>
                </a:moveTo>
                <a:lnTo>
                  <a:pt x="68" y="2766"/>
                </a:lnTo>
                <a:lnTo>
                  <a:pt x="0" y="2766"/>
                </a:lnTo>
                <a:lnTo>
                  <a:pt x="3870" y="0"/>
                </a:lnTo>
                <a:lnTo>
                  <a:pt x="3870" y="48"/>
                </a:lnTo>
                <a:close/>
              </a:path>
            </a:pathLst>
          </a:custGeom>
          <a:solidFill>
            <a:srgbClr val="0b4e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75" name=""/>
          <p:cNvSpPr/>
          <p:nvPr/>
        </p:nvSpPr>
        <p:spPr>
          <a:xfrm>
            <a:off x="8926920" y="5038560"/>
            <a:ext cx="1368720" cy="978480"/>
          </a:xfrm>
          <a:custGeom>
            <a:avLst/>
            <a:gdLst/>
            <a:ahLst/>
            <a:rect l="0" t="0" r="r" b="b"/>
            <a:pathLst>
              <a:path w="3802" h="2718">
                <a:moveTo>
                  <a:pt x="3802" y="49"/>
                </a:moveTo>
                <a:lnTo>
                  <a:pt x="68" y="2718"/>
                </a:lnTo>
                <a:lnTo>
                  <a:pt x="0" y="2718"/>
                </a:lnTo>
                <a:lnTo>
                  <a:pt x="3802" y="0"/>
                </a:lnTo>
                <a:lnTo>
                  <a:pt x="3802" y="49"/>
                </a:lnTo>
                <a:close/>
              </a:path>
            </a:pathLst>
          </a:custGeom>
          <a:solidFill>
            <a:srgbClr val="0b4e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76" name=""/>
          <p:cNvSpPr/>
          <p:nvPr/>
        </p:nvSpPr>
        <p:spPr>
          <a:xfrm>
            <a:off x="8951400" y="5056200"/>
            <a:ext cx="1344240" cy="960840"/>
          </a:xfrm>
          <a:custGeom>
            <a:avLst/>
            <a:gdLst/>
            <a:ahLst/>
            <a:rect l="0" t="0" r="r" b="b"/>
            <a:pathLst>
              <a:path w="3734" h="2669">
                <a:moveTo>
                  <a:pt x="3734" y="48"/>
                </a:moveTo>
                <a:lnTo>
                  <a:pt x="67" y="2669"/>
                </a:lnTo>
                <a:lnTo>
                  <a:pt x="0" y="2669"/>
                </a:lnTo>
                <a:lnTo>
                  <a:pt x="3734" y="0"/>
                </a:lnTo>
                <a:lnTo>
                  <a:pt x="3734" y="48"/>
                </a:lnTo>
                <a:close/>
              </a:path>
            </a:pathLst>
          </a:custGeom>
          <a:solidFill>
            <a:srgbClr val="0b4e5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77" name=""/>
          <p:cNvSpPr/>
          <p:nvPr/>
        </p:nvSpPr>
        <p:spPr>
          <a:xfrm>
            <a:off x="8975520" y="5073480"/>
            <a:ext cx="1320120" cy="943560"/>
          </a:xfrm>
          <a:custGeom>
            <a:avLst/>
            <a:gdLst/>
            <a:ahLst/>
            <a:rect l="0" t="0" r="r" b="b"/>
            <a:pathLst>
              <a:path w="3667" h="2621">
                <a:moveTo>
                  <a:pt x="3667" y="49"/>
                </a:moveTo>
                <a:lnTo>
                  <a:pt x="68" y="2621"/>
                </a:lnTo>
                <a:lnTo>
                  <a:pt x="0" y="2621"/>
                </a:lnTo>
                <a:lnTo>
                  <a:pt x="3667" y="0"/>
                </a:lnTo>
                <a:lnTo>
                  <a:pt x="3667" y="49"/>
                </a:lnTo>
                <a:close/>
              </a:path>
            </a:pathLst>
          </a:custGeom>
          <a:solidFill>
            <a:srgbClr val="0b4e5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78" name=""/>
          <p:cNvSpPr/>
          <p:nvPr/>
        </p:nvSpPr>
        <p:spPr>
          <a:xfrm>
            <a:off x="9000000" y="5091120"/>
            <a:ext cx="1295640" cy="925920"/>
          </a:xfrm>
          <a:custGeom>
            <a:avLst/>
            <a:gdLst/>
            <a:ahLst/>
            <a:rect l="0" t="0" r="r" b="b"/>
            <a:pathLst>
              <a:path w="3599" h="2572">
                <a:moveTo>
                  <a:pt x="3599" y="48"/>
                </a:moveTo>
                <a:lnTo>
                  <a:pt x="68" y="2572"/>
                </a:lnTo>
                <a:lnTo>
                  <a:pt x="0" y="2572"/>
                </a:lnTo>
                <a:lnTo>
                  <a:pt x="3599" y="0"/>
                </a:lnTo>
                <a:lnTo>
                  <a:pt x="3599" y="48"/>
                </a:lnTo>
                <a:close/>
              </a:path>
            </a:pathLst>
          </a:custGeom>
          <a:solidFill>
            <a:srgbClr val="0b4e5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79" name=""/>
          <p:cNvSpPr/>
          <p:nvPr/>
        </p:nvSpPr>
        <p:spPr>
          <a:xfrm>
            <a:off x="9024480" y="5108400"/>
            <a:ext cx="1271160" cy="908640"/>
          </a:xfrm>
          <a:custGeom>
            <a:avLst/>
            <a:gdLst/>
            <a:ahLst/>
            <a:rect l="0" t="0" r="r" b="b"/>
            <a:pathLst>
              <a:path w="3531" h="2524">
                <a:moveTo>
                  <a:pt x="3531" y="49"/>
                </a:moveTo>
                <a:lnTo>
                  <a:pt x="68" y="2524"/>
                </a:lnTo>
                <a:lnTo>
                  <a:pt x="0" y="2524"/>
                </a:lnTo>
                <a:lnTo>
                  <a:pt x="3531" y="0"/>
                </a:lnTo>
                <a:lnTo>
                  <a:pt x="3531" y="49"/>
                </a:lnTo>
                <a:close/>
              </a:path>
            </a:pathLst>
          </a:custGeom>
          <a:solidFill>
            <a:srgbClr val="0b4e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80" name=""/>
          <p:cNvSpPr/>
          <p:nvPr/>
        </p:nvSpPr>
        <p:spPr>
          <a:xfrm>
            <a:off x="9048960" y="5126040"/>
            <a:ext cx="1246680" cy="891000"/>
          </a:xfrm>
          <a:custGeom>
            <a:avLst/>
            <a:gdLst/>
            <a:ahLst/>
            <a:rect l="0" t="0" r="r" b="b"/>
            <a:pathLst>
              <a:path w="3463" h="2475">
                <a:moveTo>
                  <a:pt x="3463" y="48"/>
                </a:moveTo>
                <a:lnTo>
                  <a:pt x="68" y="2475"/>
                </a:lnTo>
                <a:lnTo>
                  <a:pt x="0" y="2475"/>
                </a:lnTo>
                <a:lnTo>
                  <a:pt x="3463" y="0"/>
                </a:lnTo>
                <a:lnTo>
                  <a:pt x="3463" y="48"/>
                </a:lnTo>
                <a:close/>
              </a:path>
            </a:pathLst>
          </a:custGeom>
          <a:solidFill>
            <a:srgbClr val="0b4e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81" name=""/>
          <p:cNvSpPr/>
          <p:nvPr/>
        </p:nvSpPr>
        <p:spPr>
          <a:xfrm>
            <a:off x="9073440" y="5143320"/>
            <a:ext cx="1222200" cy="873720"/>
          </a:xfrm>
          <a:custGeom>
            <a:avLst/>
            <a:gdLst/>
            <a:ahLst/>
            <a:rect l="0" t="0" r="r" b="b"/>
            <a:pathLst>
              <a:path w="3395" h="2427">
                <a:moveTo>
                  <a:pt x="3395" y="49"/>
                </a:moveTo>
                <a:lnTo>
                  <a:pt x="68" y="2427"/>
                </a:lnTo>
                <a:lnTo>
                  <a:pt x="0" y="2427"/>
                </a:lnTo>
                <a:lnTo>
                  <a:pt x="3395" y="0"/>
                </a:lnTo>
                <a:lnTo>
                  <a:pt x="3395" y="49"/>
                </a:lnTo>
                <a:close/>
              </a:path>
            </a:pathLst>
          </a:custGeom>
          <a:solidFill>
            <a:srgbClr val="0b4e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82" name=""/>
          <p:cNvSpPr/>
          <p:nvPr/>
        </p:nvSpPr>
        <p:spPr>
          <a:xfrm>
            <a:off x="9097920" y="5160960"/>
            <a:ext cx="1197720" cy="856080"/>
          </a:xfrm>
          <a:custGeom>
            <a:avLst/>
            <a:gdLst/>
            <a:ahLst/>
            <a:rect l="0" t="0" r="r" b="b"/>
            <a:pathLst>
              <a:path w="3327" h="2378">
                <a:moveTo>
                  <a:pt x="3327" y="48"/>
                </a:moveTo>
                <a:lnTo>
                  <a:pt x="68" y="2378"/>
                </a:lnTo>
                <a:lnTo>
                  <a:pt x="0" y="2378"/>
                </a:lnTo>
                <a:lnTo>
                  <a:pt x="3327" y="0"/>
                </a:lnTo>
                <a:lnTo>
                  <a:pt x="3327" y="48"/>
                </a:lnTo>
                <a:close/>
              </a:path>
            </a:pathLst>
          </a:custGeom>
          <a:solidFill>
            <a:srgbClr val="0a4e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83" name=""/>
          <p:cNvSpPr/>
          <p:nvPr/>
        </p:nvSpPr>
        <p:spPr>
          <a:xfrm>
            <a:off x="9122400" y="5178240"/>
            <a:ext cx="1173240" cy="838800"/>
          </a:xfrm>
          <a:custGeom>
            <a:avLst/>
            <a:gdLst/>
            <a:ahLst/>
            <a:rect l="0" t="0" r="r" b="b"/>
            <a:pathLst>
              <a:path w="3259" h="2330">
                <a:moveTo>
                  <a:pt x="3259" y="49"/>
                </a:moveTo>
                <a:lnTo>
                  <a:pt x="68" y="2330"/>
                </a:lnTo>
                <a:lnTo>
                  <a:pt x="0" y="2330"/>
                </a:lnTo>
                <a:lnTo>
                  <a:pt x="3259" y="0"/>
                </a:lnTo>
                <a:lnTo>
                  <a:pt x="3259" y="49"/>
                </a:lnTo>
                <a:close/>
              </a:path>
            </a:pathLst>
          </a:custGeom>
          <a:solidFill>
            <a:srgbClr val="0a4e5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84" name=""/>
          <p:cNvSpPr/>
          <p:nvPr/>
        </p:nvSpPr>
        <p:spPr>
          <a:xfrm>
            <a:off x="9146880" y="5195880"/>
            <a:ext cx="1148760" cy="821160"/>
          </a:xfrm>
          <a:custGeom>
            <a:avLst/>
            <a:gdLst/>
            <a:ahLst/>
            <a:rect l="0" t="0" r="r" b="b"/>
            <a:pathLst>
              <a:path w="3191" h="2281">
                <a:moveTo>
                  <a:pt x="3191" y="48"/>
                </a:moveTo>
                <a:lnTo>
                  <a:pt x="67" y="2281"/>
                </a:lnTo>
                <a:lnTo>
                  <a:pt x="0" y="2281"/>
                </a:lnTo>
                <a:lnTo>
                  <a:pt x="3191" y="0"/>
                </a:lnTo>
                <a:lnTo>
                  <a:pt x="3191" y="48"/>
                </a:lnTo>
                <a:close/>
              </a:path>
            </a:pathLst>
          </a:custGeom>
          <a:solidFill>
            <a:srgbClr val="0a4e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85" name=""/>
          <p:cNvSpPr/>
          <p:nvPr/>
        </p:nvSpPr>
        <p:spPr>
          <a:xfrm>
            <a:off x="9171000" y="5213160"/>
            <a:ext cx="1124640" cy="803880"/>
          </a:xfrm>
          <a:custGeom>
            <a:avLst/>
            <a:gdLst/>
            <a:ahLst/>
            <a:rect l="0" t="0" r="r" b="b"/>
            <a:pathLst>
              <a:path w="3124" h="2233">
                <a:moveTo>
                  <a:pt x="3124" y="50"/>
                </a:moveTo>
                <a:lnTo>
                  <a:pt x="68" y="2233"/>
                </a:lnTo>
                <a:lnTo>
                  <a:pt x="0" y="2233"/>
                </a:lnTo>
                <a:lnTo>
                  <a:pt x="3124" y="0"/>
                </a:lnTo>
                <a:lnTo>
                  <a:pt x="3124" y="50"/>
                </a:lnTo>
                <a:close/>
              </a:path>
            </a:pathLst>
          </a:custGeom>
          <a:solidFill>
            <a:srgbClr val="0a4e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86" name=""/>
          <p:cNvSpPr/>
          <p:nvPr/>
        </p:nvSpPr>
        <p:spPr>
          <a:xfrm>
            <a:off x="9195480" y="5230800"/>
            <a:ext cx="1100160" cy="786240"/>
          </a:xfrm>
          <a:custGeom>
            <a:avLst/>
            <a:gdLst/>
            <a:ahLst/>
            <a:rect l="0" t="0" r="r" b="b"/>
            <a:pathLst>
              <a:path w="3056" h="2184">
                <a:moveTo>
                  <a:pt x="3056" y="48"/>
                </a:moveTo>
                <a:lnTo>
                  <a:pt x="68" y="2184"/>
                </a:lnTo>
                <a:lnTo>
                  <a:pt x="0" y="2184"/>
                </a:lnTo>
                <a:lnTo>
                  <a:pt x="3056" y="0"/>
                </a:lnTo>
                <a:lnTo>
                  <a:pt x="3056" y="48"/>
                </a:lnTo>
                <a:close/>
              </a:path>
            </a:pathLst>
          </a:custGeom>
          <a:solidFill>
            <a:srgbClr val="0a4e5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87" name=""/>
          <p:cNvSpPr/>
          <p:nvPr/>
        </p:nvSpPr>
        <p:spPr>
          <a:xfrm>
            <a:off x="9219960" y="5248080"/>
            <a:ext cx="1075680" cy="768960"/>
          </a:xfrm>
          <a:custGeom>
            <a:avLst/>
            <a:gdLst/>
            <a:ahLst/>
            <a:rect l="0" t="0" r="r" b="b"/>
            <a:pathLst>
              <a:path w="2988" h="2136">
                <a:moveTo>
                  <a:pt x="2988" y="49"/>
                </a:moveTo>
                <a:lnTo>
                  <a:pt x="68" y="2136"/>
                </a:lnTo>
                <a:lnTo>
                  <a:pt x="0" y="2136"/>
                </a:lnTo>
                <a:lnTo>
                  <a:pt x="2988" y="0"/>
                </a:lnTo>
                <a:lnTo>
                  <a:pt x="2988" y="49"/>
                </a:lnTo>
                <a:close/>
              </a:path>
            </a:pathLst>
          </a:custGeom>
          <a:solidFill>
            <a:srgbClr val="0a4e5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88" name=""/>
          <p:cNvSpPr/>
          <p:nvPr/>
        </p:nvSpPr>
        <p:spPr>
          <a:xfrm>
            <a:off x="9244440" y="5265720"/>
            <a:ext cx="1051200" cy="751320"/>
          </a:xfrm>
          <a:custGeom>
            <a:avLst/>
            <a:gdLst/>
            <a:ahLst/>
            <a:rect l="0" t="0" r="r" b="b"/>
            <a:pathLst>
              <a:path w="2920" h="2087">
                <a:moveTo>
                  <a:pt x="2920" y="48"/>
                </a:moveTo>
                <a:lnTo>
                  <a:pt x="68" y="2087"/>
                </a:lnTo>
                <a:lnTo>
                  <a:pt x="0" y="2087"/>
                </a:lnTo>
                <a:lnTo>
                  <a:pt x="2920" y="0"/>
                </a:lnTo>
                <a:lnTo>
                  <a:pt x="2920" y="48"/>
                </a:lnTo>
                <a:close/>
              </a:path>
            </a:pathLst>
          </a:custGeom>
          <a:solidFill>
            <a:srgbClr val="0a4e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89" name=""/>
          <p:cNvSpPr/>
          <p:nvPr/>
        </p:nvSpPr>
        <p:spPr>
          <a:xfrm>
            <a:off x="9268920" y="5283000"/>
            <a:ext cx="1026720" cy="734040"/>
          </a:xfrm>
          <a:custGeom>
            <a:avLst/>
            <a:gdLst/>
            <a:ahLst/>
            <a:rect l="0" t="0" r="r" b="b"/>
            <a:pathLst>
              <a:path w="2852" h="2039">
                <a:moveTo>
                  <a:pt x="2852" y="49"/>
                </a:moveTo>
                <a:lnTo>
                  <a:pt x="68" y="2039"/>
                </a:lnTo>
                <a:lnTo>
                  <a:pt x="0" y="2039"/>
                </a:lnTo>
                <a:lnTo>
                  <a:pt x="2852" y="0"/>
                </a:lnTo>
                <a:lnTo>
                  <a:pt x="2852" y="49"/>
                </a:lnTo>
                <a:close/>
              </a:path>
            </a:pathLst>
          </a:custGeom>
          <a:solidFill>
            <a:srgbClr val="0a4e5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90" name=""/>
          <p:cNvSpPr/>
          <p:nvPr/>
        </p:nvSpPr>
        <p:spPr>
          <a:xfrm>
            <a:off x="9293400" y="5300640"/>
            <a:ext cx="1002240" cy="716400"/>
          </a:xfrm>
          <a:custGeom>
            <a:avLst/>
            <a:gdLst/>
            <a:ahLst/>
            <a:rect l="0" t="0" r="r" b="b"/>
            <a:pathLst>
              <a:path w="2784" h="1990">
                <a:moveTo>
                  <a:pt x="2784" y="48"/>
                </a:moveTo>
                <a:lnTo>
                  <a:pt x="68" y="1990"/>
                </a:lnTo>
                <a:lnTo>
                  <a:pt x="0" y="1990"/>
                </a:lnTo>
                <a:lnTo>
                  <a:pt x="2784" y="0"/>
                </a:lnTo>
                <a:lnTo>
                  <a:pt x="2784" y="48"/>
                </a:lnTo>
                <a:close/>
              </a:path>
            </a:pathLst>
          </a:custGeom>
          <a:solidFill>
            <a:srgbClr val="0a4e5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91" name=""/>
          <p:cNvSpPr/>
          <p:nvPr/>
        </p:nvSpPr>
        <p:spPr>
          <a:xfrm>
            <a:off x="9317880" y="5317920"/>
            <a:ext cx="977760" cy="699120"/>
          </a:xfrm>
          <a:custGeom>
            <a:avLst/>
            <a:gdLst/>
            <a:ahLst/>
            <a:rect l="0" t="0" r="r" b="b"/>
            <a:pathLst>
              <a:path w="2716" h="1942">
                <a:moveTo>
                  <a:pt x="2716" y="49"/>
                </a:moveTo>
                <a:lnTo>
                  <a:pt x="68" y="1942"/>
                </a:lnTo>
                <a:lnTo>
                  <a:pt x="0" y="1942"/>
                </a:lnTo>
                <a:lnTo>
                  <a:pt x="2716" y="0"/>
                </a:lnTo>
                <a:lnTo>
                  <a:pt x="2716" y="49"/>
                </a:lnTo>
                <a:close/>
              </a:path>
            </a:pathLst>
          </a:custGeom>
          <a:solidFill>
            <a:srgbClr val="0a4e5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92" name=""/>
          <p:cNvSpPr/>
          <p:nvPr/>
        </p:nvSpPr>
        <p:spPr>
          <a:xfrm>
            <a:off x="9342360" y="5335560"/>
            <a:ext cx="953280" cy="681480"/>
          </a:xfrm>
          <a:custGeom>
            <a:avLst/>
            <a:gdLst/>
            <a:ahLst/>
            <a:rect l="0" t="0" r="r" b="b"/>
            <a:pathLst>
              <a:path w="2648" h="1893">
                <a:moveTo>
                  <a:pt x="2648" y="48"/>
                </a:moveTo>
                <a:lnTo>
                  <a:pt x="68" y="1893"/>
                </a:lnTo>
                <a:lnTo>
                  <a:pt x="0" y="1893"/>
                </a:lnTo>
                <a:lnTo>
                  <a:pt x="2648" y="0"/>
                </a:lnTo>
                <a:lnTo>
                  <a:pt x="2648" y="48"/>
                </a:lnTo>
                <a:close/>
              </a:path>
            </a:pathLst>
          </a:custGeom>
          <a:solidFill>
            <a:srgbClr val="0a4e5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93" name=""/>
          <p:cNvSpPr/>
          <p:nvPr/>
        </p:nvSpPr>
        <p:spPr>
          <a:xfrm>
            <a:off x="9366840" y="5352840"/>
            <a:ext cx="928800" cy="664200"/>
          </a:xfrm>
          <a:custGeom>
            <a:avLst/>
            <a:gdLst/>
            <a:ahLst/>
            <a:rect l="0" t="0" r="r" b="b"/>
            <a:pathLst>
              <a:path w="2580" h="1845">
                <a:moveTo>
                  <a:pt x="2580" y="49"/>
                </a:moveTo>
                <a:lnTo>
                  <a:pt x="67" y="1845"/>
                </a:lnTo>
                <a:lnTo>
                  <a:pt x="0" y="1845"/>
                </a:lnTo>
                <a:lnTo>
                  <a:pt x="2580" y="0"/>
                </a:lnTo>
                <a:lnTo>
                  <a:pt x="2580" y="49"/>
                </a:lnTo>
                <a:close/>
              </a:path>
            </a:pathLst>
          </a:custGeom>
          <a:solidFill>
            <a:srgbClr val="094e5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94" name=""/>
          <p:cNvSpPr/>
          <p:nvPr/>
        </p:nvSpPr>
        <p:spPr>
          <a:xfrm>
            <a:off x="9390960" y="5370480"/>
            <a:ext cx="904680" cy="646560"/>
          </a:xfrm>
          <a:custGeom>
            <a:avLst/>
            <a:gdLst/>
            <a:ahLst/>
            <a:rect l="0" t="0" r="r" b="b"/>
            <a:pathLst>
              <a:path w="2513" h="1796">
                <a:moveTo>
                  <a:pt x="2513" y="48"/>
                </a:moveTo>
                <a:lnTo>
                  <a:pt x="68" y="1796"/>
                </a:lnTo>
                <a:lnTo>
                  <a:pt x="0" y="1796"/>
                </a:lnTo>
                <a:lnTo>
                  <a:pt x="2513" y="0"/>
                </a:lnTo>
                <a:lnTo>
                  <a:pt x="2513" y="48"/>
                </a:lnTo>
                <a:close/>
              </a:path>
            </a:pathLst>
          </a:custGeom>
          <a:solidFill>
            <a:srgbClr val="094e5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95" name=""/>
          <p:cNvSpPr/>
          <p:nvPr/>
        </p:nvSpPr>
        <p:spPr>
          <a:xfrm>
            <a:off x="9415440" y="5387760"/>
            <a:ext cx="880200" cy="629280"/>
          </a:xfrm>
          <a:custGeom>
            <a:avLst/>
            <a:gdLst/>
            <a:ahLst/>
            <a:rect l="0" t="0" r="r" b="b"/>
            <a:pathLst>
              <a:path w="2445" h="1748">
                <a:moveTo>
                  <a:pt x="2445" y="49"/>
                </a:moveTo>
                <a:lnTo>
                  <a:pt x="68" y="1748"/>
                </a:lnTo>
                <a:lnTo>
                  <a:pt x="0" y="1748"/>
                </a:lnTo>
                <a:lnTo>
                  <a:pt x="2445" y="0"/>
                </a:lnTo>
                <a:lnTo>
                  <a:pt x="2445" y="49"/>
                </a:lnTo>
                <a:close/>
              </a:path>
            </a:pathLst>
          </a:custGeom>
          <a:solidFill>
            <a:srgbClr val="094e5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96" name=""/>
          <p:cNvSpPr/>
          <p:nvPr/>
        </p:nvSpPr>
        <p:spPr>
          <a:xfrm>
            <a:off x="9439920" y="5405400"/>
            <a:ext cx="855720" cy="611640"/>
          </a:xfrm>
          <a:custGeom>
            <a:avLst/>
            <a:gdLst/>
            <a:ahLst/>
            <a:rect l="0" t="0" r="r" b="b"/>
            <a:pathLst>
              <a:path w="2377" h="1699">
                <a:moveTo>
                  <a:pt x="2377" y="49"/>
                </a:moveTo>
                <a:lnTo>
                  <a:pt x="68" y="1699"/>
                </a:lnTo>
                <a:lnTo>
                  <a:pt x="0" y="1699"/>
                </a:lnTo>
                <a:lnTo>
                  <a:pt x="2377" y="0"/>
                </a:lnTo>
                <a:lnTo>
                  <a:pt x="2377" y="49"/>
                </a:lnTo>
                <a:close/>
              </a:path>
            </a:pathLst>
          </a:custGeom>
          <a:solidFill>
            <a:srgbClr val="094e5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97" name=""/>
          <p:cNvSpPr/>
          <p:nvPr/>
        </p:nvSpPr>
        <p:spPr>
          <a:xfrm>
            <a:off x="9464400" y="5423040"/>
            <a:ext cx="831240" cy="594000"/>
          </a:xfrm>
          <a:custGeom>
            <a:avLst/>
            <a:gdLst/>
            <a:ahLst/>
            <a:rect l="0" t="0" r="r" b="b"/>
            <a:pathLst>
              <a:path w="2309" h="1650">
                <a:moveTo>
                  <a:pt x="2309" y="48"/>
                </a:moveTo>
                <a:lnTo>
                  <a:pt x="68" y="1650"/>
                </a:lnTo>
                <a:lnTo>
                  <a:pt x="0" y="1650"/>
                </a:lnTo>
                <a:lnTo>
                  <a:pt x="2309" y="0"/>
                </a:lnTo>
                <a:lnTo>
                  <a:pt x="2309" y="48"/>
                </a:lnTo>
                <a:close/>
              </a:path>
            </a:pathLst>
          </a:custGeom>
          <a:solidFill>
            <a:srgbClr val="094e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98" name=""/>
          <p:cNvSpPr/>
          <p:nvPr/>
        </p:nvSpPr>
        <p:spPr>
          <a:xfrm>
            <a:off x="9488880" y="5440320"/>
            <a:ext cx="806760" cy="576720"/>
          </a:xfrm>
          <a:custGeom>
            <a:avLst/>
            <a:gdLst/>
            <a:ahLst/>
            <a:rect l="0" t="0" r="r" b="b"/>
            <a:pathLst>
              <a:path w="2241" h="1602">
                <a:moveTo>
                  <a:pt x="2241" y="49"/>
                </a:moveTo>
                <a:lnTo>
                  <a:pt x="68" y="1602"/>
                </a:lnTo>
                <a:lnTo>
                  <a:pt x="0" y="1602"/>
                </a:lnTo>
                <a:lnTo>
                  <a:pt x="2241" y="0"/>
                </a:lnTo>
                <a:lnTo>
                  <a:pt x="2241" y="49"/>
                </a:lnTo>
                <a:close/>
              </a:path>
            </a:pathLst>
          </a:custGeom>
          <a:solidFill>
            <a:srgbClr val="094e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99" name=""/>
          <p:cNvSpPr/>
          <p:nvPr/>
        </p:nvSpPr>
        <p:spPr>
          <a:xfrm>
            <a:off x="9513360" y="5457960"/>
            <a:ext cx="782280" cy="559080"/>
          </a:xfrm>
          <a:custGeom>
            <a:avLst/>
            <a:gdLst/>
            <a:ahLst/>
            <a:rect l="0" t="0" r="r" b="b"/>
            <a:pathLst>
              <a:path w="2173" h="1553">
                <a:moveTo>
                  <a:pt x="2173" y="48"/>
                </a:moveTo>
                <a:lnTo>
                  <a:pt x="68" y="1553"/>
                </a:lnTo>
                <a:lnTo>
                  <a:pt x="0" y="1553"/>
                </a:lnTo>
                <a:lnTo>
                  <a:pt x="2173" y="0"/>
                </a:lnTo>
                <a:lnTo>
                  <a:pt x="2173" y="48"/>
                </a:lnTo>
                <a:close/>
              </a:path>
            </a:pathLst>
          </a:custGeom>
          <a:solidFill>
            <a:srgbClr val="094e4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00" name=""/>
          <p:cNvSpPr/>
          <p:nvPr/>
        </p:nvSpPr>
        <p:spPr>
          <a:xfrm>
            <a:off x="9537840" y="5475240"/>
            <a:ext cx="757800" cy="541800"/>
          </a:xfrm>
          <a:custGeom>
            <a:avLst/>
            <a:gdLst/>
            <a:ahLst/>
            <a:rect l="0" t="0" r="r" b="b"/>
            <a:pathLst>
              <a:path w="2105" h="1505">
                <a:moveTo>
                  <a:pt x="2105" y="49"/>
                </a:moveTo>
                <a:lnTo>
                  <a:pt x="68" y="1505"/>
                </a:lnTo>
                <a:lnTo>
                  <a:pt x="0" y="1505"/>
                </a:lnTo>
                <a:lnTo>
                  <a:pt x="2105" y="0"/>
                </a:lnTo>
                <a:lnTo>
                  <a:pt x="2105" y="49"/>
                </a:lnTo>
                <a:close/>
              </a:path>
            </a:pathLst>
          </a:custGeom>
          <a:solidFill>
            <a:srgbClr val="094e4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01" name=""/>
          <p:cNvSpPr/>
          <p:nvPr/>
        </p:nvSpPr>
        <p:spPr>
          <a:xfrm>
            <a:off x="9562320" y="5492880"/>
            <a:ext cx="733320" cy="524160"/>
          </a:xfrm>
          <a:custGeom>
            <a:avLst/>
            <a:gdLst/>
            <a:ahLst/>
            <a:rect l="0" t="0" r="r" b="b"/>
            <a:pathLst>
              <a:path w="2037" h="1456">
                <a:moveTo>
                  <a:pt x="2037" y="49"/>
                </a:moveTo>
                <a:lnTo>
                  <a:pt x="67" y="1456"/>
                </a:lnTo>
                <a:lnTo>
                  <a:pt x="0" y="1456"/>
                </a:lnTo>
                <a:lnTo>
                  <a:pt x="2037" y="0"/>
                </a:lnTo>
                <a:lnTo>
                  <a:pt x="2037" y="49"/>
                </a:lnTo>
                <a:close/>
              </a:path>
            </a:pathLst>
          </a:custGeom>
          <a:solidFill>
            <a:srgbClr val="094e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02" name=""/>
          <p:cNvSpPr/>
          <p:nvPr/>
        </p:nvSpPr>
        <p:spPr>
          <a:xfrm>
            <a:off x="9586440" y="5510160"/>
            <a:ext cx="709200" cy="506880"/>
          </a:xfrm>
          <a:custGeom>
            <a:avLst/>
            <a:gdLst/>
            <a:ahLst/>
            <a:rect l="0" t="0" r="r" b="b"/>
            <a:pathLst>
              <a:path w="1970" h="1408">
                <a:moveTo>
                  <a:pt x="1970" y="49"/>
                </a:moveTo>
                <a:lnTo>
                  <a:pt x="68" y="1408"/>
                </a:lnTo>
                <a:lnTo>
                  <a:pt x="0" y="1408"/>
                </a:lnTo>
                <a:lnTo>
                  <a:pt x="1970" y="0"/>
                </a:lnTo>
                <a:lnTo>
                  <a:pt x="1970" y="49"/>
                </a:lnTo>
                <a:close/>
              </a:path>
            </a:pathLst>
          </a:custGeom>
          <a:solidFill>
            <a:srgbClr val="094e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03" name=""/>
          <p:cNvSpPr/>
          <p:nvPr/>
        </p:nvSpPr>
        <p:spPr>
          <a:xfrm>
            <a:off x="9610920" y="5527800"/>
            <a:ext cx="684720" cy="489240"/>
          </a:xfrm>
          <a:custGeom>
            <a:avLst/>
            <a:gdLst/>
            <a:ahLst/>
            <a:rect l="0" t="0" r="r" b="b"/>
            <a:pathLst>
              <a:path w="1902" h="1359">
                <a:moveTo>
                  <a:pt x="1902" y="48"/>
                </a:moveTo>
                <a:lnTo>
                  <a:pt x="68" y="1359"/>
                </a:lnTo>
                <a:lnTo>
                  <a:pt x="0" y="1359"/>
                </a:lnTo>
                <a:lnTo>
                  <a:pt x="1902" y="0"/>
                </a:lnTo>
                <a:lnTo>
                  <a:pt x="1902" y="48"/>
                </a:lnTo>
                <a:close/>
              </a:path>
            </a:pathLst>
          </a:custGeom>
          <a:solidFill>
            <a:srgbClr val="094e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04" name=""/>
          <p:cNvSpPr/>
          <p:nvPr/>
        </p:nvSpPr>
        <p:spPr>
          <a:xfrm>
            <a:off x="9635400" y="5545080"/>
            <a:ext cx="660240" cy="471960"/>
          </a:xfrm>
          <a:custGeom>
            <a:avLst/>
            <a:gdLst/>
            <a:ahLst/>
            <a:rect l="0" t="0" r="r" b="b"/>
            <a:pathLst>
              <a:path w="1834" h="1311">
                <a:moveTo>
                  <a:pt x="1834" y="49"/>
                </a:moveTo>
                <a:lnTo>
                  <a:pt x="68" y="1311"/>
                </a:lnTo>
                <a:lnTo>
                  <a:pt x="0" y="1311"/>
                </a:lnTo>
                <a:lnTo>
                  <a:pt x="1834" y="0"/>
                </a:lnTo>
                <a:lnTo>
                  <a:pt x="1834" y="49"/>
                </a:lnTo>
                <a:close/>
              </a:path>
            </a:pathLst>
          </a:custGeom>
          <a:solidFill>
            <a:srgbClr val="084e4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05" name=""/>
          <p:cNvSpPr/>
          <p:nvPr/>
        </p:nvSpPr>
        <p:spPr>
          <a:xfrm>
            <a:off x="9659880" y="5562720"/>
            <a:ext cx="635760" cy="454320"/>
          </a:xfrm>
          <a:custGeom>
            <a:avLst/>
            <a:gdLst/>
            <a:ahLst/>
            <a:rect l="0" t="0" r="r" b="b"/>
            <a:pathLst>
              <a:path w="1766" h="1262">
                <a:moveTo>
                  <a:pt x="1766" y="48"/>
                </a:moveTo>
                <a:lnTo>
                  <a:pt x="68" y="1262"/>
                </a:lnTo>
                <a:lnTo>
                  <a:pt x="0" y="1262"/>
                </a:lnTo>
                <a:lnTo>
                  <a:pt x="1766" y="0"/>
                </a:lnTo>
                <a:lnTo>
                  <a:pt x="1766" y="48"/>
                </a:lnTo>
                <a:close/>
              </a:path>
            </a:pathLst>
          </a:custGeom>
          <a:solidFill>
            <a:srgbClr val="084e4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06" name=""/>
          <p:cNvSpPr/>
          <p:nvPr/>
        </p:nvSpPr>
        <p:spPr>
          <a:xfrm>
            <a:off x="9684360" y="5580000"/>
            <a:ext cx="611280" cy="437040"/>
          </a:xfrm>
          <a:custGeom>
            <a:avLst/>
            <a:gdLst/>
            <a:ahLst/>
            <a:rect l="0" t="0" r="r" b="b"/>
            <a:pathLst>
              <a:path w="1698" h="1214">
                <a:moveTo>
                  <a:pt x="1698" y="49"/>
                </a:moveTo>
                <a:lnTo>
                  <a:pt x="68" y="1214"/>
                </a:lnTo>
                <a:lnTo>
                  <a:pt x="0" y="1214"/>
                </a:lnTo>
                <a:lnTo>
                  <a:pt x="1698" y="0"/>
                </a:lnTo>
                <a:lnTo>
                  <a:pt x="1698" y="49"/>
                </a:lnTo>
                <a:close/>
              </a:path>
            </a:pathLst>
          </a:custGeom>
          <a:solidFill>
            <a:srgbClr val="084e4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07" name=""/>
          <p:cNvSpPr/>
          <p:nvPr/>
        </p:nvSpPr>
        <p:spPr>
          <a:xfrm>
            <a:off x="9708840" y="5597640"/>
            <a:ext cx="586800" cy="419400"/>
          </a:xfrm>
          <a:custGeom>
            <a:avLst/>
            <a:gdLst/>
            <a:ahLst/>
            <a:rect l="0" t="0" r="r" b="b"/>
            <a:pathLst>
              <a:path w="1630" h="1165">
                <a:moveTo>
                  <a:pt x="1630" y="48"/>
                </a:moveTo>
                <a:lnTo>
                  <a:pt x="68" y="1165"/>
                </a:lnTo>
                <a:lnTo>
                  <a:pt x="0" y="1165"/>
                </a:lnTo>
                <a:lnTo>
                  <a:pt x="1630" y="0"/>
                </a:lnTo>
                <a:lnTo>
                  <a:pt x="1630" y="48"/>
                </a:lnTo>
                <a:close/>
              </a:path>
            </a:pathLst>
          </a:custGeom>
          <a:solidFill>
            <a:srgbClr val="084e4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08" name=""/>
          <p:cNvSpPr/>
          <p:nvPr/>
        </p:nvSpPr>
        <p:spPr>
          <a:xfrm>
            <a:off x="9733320" y="5614920"/>
            <a:ext cx="562320" cy="402120"/>
          </a:xfrm>
          <a:custGeom>
            <a:avLst/>
            <a:gdLst/>
            <a:ahLst/>
            <a:rect l="0" t="0" r="r" b="b"/>
            <a:pathLst>
              <a:path w="1562" h="1117">
                <a:moveTo>
                  <a:pt x="1562" y="49"/>
                </a:moveTo>
                <a:lnTo>
                  <a:pt x="68" y="1117"/>
                </a:lnTo>
                <a:lnTo>
                  <a:pt x="0" y="1117"/>
                </a:lnTo>
                <a:lnTo>
                  <a:pt x="1562" y="0"/>
                </a:lnTo>
                <a:lnTo>
                  <a:pt x="1562" y="49"/>
                </a:lnTo>
                <a:close/>
              </a:path>
            </a:pathLst>
          </a:custGeom>
          <a:solidFill>
            <a:srgbClr val="084e4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09" name=""/>
          <p:cNvSpPr/>
          <p:nvPr/>
        </p:nvSpPr>
        <p:spPr>
          <a:xfrm>
            <a:off x="9757800" y="5632560"/>
            <a:ext cx="537840" cy="384480"/>
          </a:xfrm>
          <a:custGeom>
            <a:avLst/>
            <a:gdLst/>
            <a:ahLst/>
            <a:rect l="0" t="0" r="r" b="b"/>
            <a:pathLst>
              <a:path w="1494" h="1068">
                <a:moveTo>
                  <a:pt x="1494" y="48"/>
                </a:moveTo>
                <a:lnTo>
                  <a:pt x="68" y="1068"/>
                </a:lnTo>
                <a:lnTo>
                  <a:pt x="0" y="1068"/>
                </a:lnTo>
                <a:lnTo>
                  <a:pt x="1494" y="0"/>
                </a:lnTo>
                <a:lnTo>
                  <a:pt x="1494" y="48"/>
                </a:lnTo>
                <a:close/>
              </a:path>
            </a:pathLst>
          </a:custGeom>
          <a:solidFill>
            <a:srgbClr val="084e4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10" name=""/>
          <p:cNvSpPr/>
          <p:nvPr/>
        </p:nvSpPr>
        <p:spPr>
          <a:xfrm>
            <a:off x="9782280" y="5649840"/>
            <a:ext cx="513360" cy="367200"/>
          </a:xfrm>
          <a:custGeom>
            <a:avLst/>
            <a:gdLst/>
            <a:ahLst/>
            <a:rect l="0" t="0" r="r" b="b"/>
            <a:pathLst>
              <a:path w="1426" h="1020">
                <a:moveTo>
                  <a:pt x="1426" y="49"/>
                </a:moveTo>
                <a:lnTo>
                  <a:pt x="67" y="1020"/>
                </a:lnTo>
                <a:lnTo>
                  <a:pt x="0" y="1020"/>
                </a:lnTo>
                <a:lnTo>
                  <a:pt x="1426" y="0"/>
                </a:lnTo>
                <a:lnTo>
                  <a:pt x="1426" y="49"/>
                </a:lnTo>
                <a:close/>
              </a:path>
            </a:pathLst>
          </a:custGeom>
          <a:solidFill>
            <a:srgbClr val="084e4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11" name=""/>
          <p:cNvSpPr/>
          <p:nvPr/>
        </p:nvSpPr>
        <p:spPr>
          <a:xfrm>
            <a:off x="9806400" y="5667480"/>
            <a:ext cx="489240" cy="349560"/>
          </a:xfrm>
          <a:custGeom>
            <a:avLst/>
            <a:gdLst/>
            <a:ahLst/>
            <a:rect l="0" t="0" r="r" b="b"/>
            <a:pathLst>
              <a:path w="1359" h="971">
                <a:moveTo>
                  <a:pt x="1359" y="48"/>
                </a:moveTo>
                <a:lnTo>
                  <a:pt x="68" y="971"/>
                </a:lnTo>
                <a:lnTo>
                  <a:pt x="0" y="971"/>
                </a:lnTo>
                <a:lnTo>
                  <a:pt x="1359" y="0"/>
                </a:lnTo>
                <a:lnTo>
                  <a:pt x="1359" y="48"/>
                </a:lnTo>
                <a:close/>
              </a:path>
            </a:pathLst>
          </a:custGeom>
          <a:solidFill>
            <a:srgbClr val="084e4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12" name=""/>
          <p:cNvSpPr/>
          <p:nvPr/>
        </p:nvSpPr>
        <p:spPr>
          <a:xfrm>
            <a:off x="9830880" y="5684760"/>
            <a:ext cx="464760" cy="332280"/>
          </a:xfrm>
          <a:custGeom>
            <a:avLst/>
            <a:gdLst/>
            <a:ahLst/>
            <a:rect l="0" t="0" r="r" b="b"/>
            <a:pathLst>
              <a:path w="1291" h="923">
                <a:moveTo>
                  <a:pt x="1291" y="49"/>
                </a:moveTo>
                <a:lnTo>
                  <a:pt x="68" y="923"/>
                </a:lnTo>
                <a:lnTo>
                  <a:pt x="0" y="923"/>
                </a:lnTo>
                <a:lnTo>
                  <a:pt x="1291" y="0"/>
                </a:lnTo>
                <a:lnTo>
                  <a:pt x="1291" y="49"/>
                </a:lnTo>
                <a:close/>
              </a:path>
            </a:pathLst>
          </a:custGeom>
          <a:solidFill>
            <a:srgbClr val="084e4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13" name=""/>
          <p:cNvSpPr/>
          <p:nvPr/>
        </p:nvSpPr>
        <p:spPr>
          <a:xfrm>
            <a:off x="9855360" y="5702400"/>
            <a:ext cx="440280" cy="314640"/>
          </a:xfrm>
          <a:custGeom>
            <a:avLst/>
            <a:gdLst/>
            <a:ahLst/>
            <a:rect l="0" t="0" r="r" b="b"/>
            <a:pathLst>
              <a:path w="1223" h="874">
                <a:moveTo>
                  <a:pt x="1223" y="48"/>
                </a:moveTo>
                <a:lnTo>
                  <a:pt x="68" y="874"/>
                </a:lnTo>
                <a:lnTo>
                  <a:pt x="0" y="874"/>
                </a:lnTo>
                <a:lnTo>
                  <a:pt x="1223" y="0"/>
                </a:lnTo>
                <a:lnTo>
                  <a:pt x="1223" y="48"/>
                </a:lnTo>
                <a:close/>
              </a:path>
            </a:pathLst>
          </a:custGeom>
          <a:solidFill>
            <a:srgbClr val="084e4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14" name=""/>
          <p:cNvSpPr/>
          <p:nvPr/>
        </p:nvSpPr>
        <p:spPr>
          <a:xfrm>
            <a:off x="9879840" y="5719680"/>
            <a:ext cx="415800" cy="297360"/>
          </a:xfrm>
          <a:custGeom>
            <a:avLst/>
            <a:gdLst/>
            <a:ahLst/>
            <a:rect l="0" t="0" r="r" b="b"/>
            <a:pathLst>
              <a:path w="1155" h="826">
                <a:moveTo>
                  <a:pt x="1155" y="49"/>
                </a:moveTo>
                <a:lnTo>
                  <a:pt x="68" y="826"/>
                </a:lnTo>
                <a:lnTo>
                  <a:pt x="0" y="826"/>
                </a:lnTo>
                <a:lnTo>
                  <a:pt x="1155" y="0"/>
                </a:lnTo>
                <a:lnTo>
                  <a:pt x="1155" y="49"/>
                </a:lnTo>
                <a:close/>
              </a:path>
            </a:pathLst>
          </a:custGeom>
          <a:solidFill>
            <a:srgbClr val="084e4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15" name=""/>
          <p:cNvSpPr/>
          <p:nvPr/>
        </p:nvSpPr>
        <p:spPr>
          <a:xfrm>
            <a:off x="9904320" y="5737320"/>
            <a:ext cx="391320" cy="279720"/>
          </a:xfrm>
          <a:custGeom>
            <a:avLst/>
            <a:gdLst/>
            <a:ahLst/>
            <a:rect l="0" t="0" r="r" b="b"/>
            <a:pathLst>
              <a:path w="1087" h="777">
                <a:moveTo>
                  <a:pt x="1087" y="48"/>
                </a:moveTo>
                <a:lnTo>
                  <a:pt x="68" y="777"/>
                </a:lnTo>
                <a:lnTo>
                  <a:pt x="0" y="777"/>
                </a:lnTo>
                <a:lnTo>
                  <a:pt x="1087" y="0"/>
                </a:lnTo>
                <a:lnTo>
                  <a:pt x="1087" y="48"/>
                </a:lnTo>
                <a:close/>
              </a:path>
            </a:pathLst>
          </a:custGeom>
          <a:solidFill>
            <a:srgbClr val="084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16" name=""/>
          <p:cNvSpPr/>
          <p:nvPr/>
        </p:nvSpPr>
        <p:spPr>
          <a:xfrm>
            <a:off x="9928800" y="5754600"/>
            <a:ext cx="366840" cy="262440"/>
          </a:xfrm>
          <a:custGeom>
            <a:avLst/>
            <a:gdLst/>
            <a:ahLst/>
            <a:rect l="0" t="0" r="r" b="b"/>
            <a:pathLst>
              <a:path w="1019" h="729">
                <a:moveTo>
                  <a:pt x="1019" y="49"/>
                </a:moveTo>
                <a:lnTo>
                  <a:pt x="68" y="729"/>
                </a:lnTo>
                <a:lnTo>
                  <a:pt x="0" y="729"/>
                </a:lnTo>
                <a:lnTo>
                  <a:pt x="1019" y="0"/>
                </a:lnTo>
                <a:lnTo>
                  <a:pt x="1019" y="49"/>
                </a:lnTo>
                <a:close/>
              </a:path>
            </a:pathLst>
          </a:custGeom>
          <a:solidFill>
            <a:srgbClr val="074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17" name=""/>
          <p:cNvSpPr/>
          <p:nvPr/>
        </p:nvSpPr>
        <p:spPr>
          <a:xfrm>
            <a:off x="9953280" y="5772240"/>
            <a:ext cx="342360" cy="244800"/>
          </a:xfrm>
          <a:custGeom>
            <a:avLst/>
            <a:gdLst/>
            <a:ahLst/>
            <a:rect l="0" t="0" r="r" b="b"/>
            <a:pathLst>
              <a:path w="951" h="680">
                <a:moveTo>
                  <a:pt x="951" y="48"/>
                </a:moveTo>
                <a:lnTo>
                  <a:pt x="68" y="680"/>
                </a:lnTo>
                <a:lnTo>
                  <a:pt x="0" y="680"/>
                </a:lnTo>
                <a:lnTo>
                  <a:pt x="951" y="0"/>
                </a:lnTo>
                <a:lnTo>
                  <a:pt x="951" y="48"/>
                </a:lnTo>
                <a:close/>
              </a:path>
            </a:pathLst>
          </a:custGeom>
          <a:solidFill>
            <a:srgbClr val="074e4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18" name=""/>
          <p:cNvSpPr/>
          <p:nvPr/>
        </p:nvSpPr>
        <p:spPr>
          <a:xfrm>
            <a:off x="9977760" y="5789520"/>
            <a:ext cx="317880" cy="227520"/>
          </a:xfrm>
          <a:custGeom>
            <a:avLst/>
            <a:gdLst/>
            <a:ahLst/>
            <a:rect l="0" t="0" r="r" b="b"/>
            <a:pathLst>
              <a:path w="883" h="632">
                <a:moveTo>
                  <a:pt x="883" y="49"/>
                </a:moveTo>
                <a:lnTo>
                  <a:pt x="68" y="632"/>
                </a:lnTo>
                <a:lnTo>
                  <a:pt x="0" y="632"/>
                </a:lnTo>
                <a:lnTo>
                  <a:pt x="883" y="0"/>
                </a:lnTo>
                <a:lnTo>
                  <a:pt x="883" y="49"/>
                </a:lnTo>
                <a:close/>
              </a:path>
            </a:pathLst>
          </a:custGeom>
          <a:solidFill>
            <a:srgbClr val="074e4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19" name=""/>
          <p:cNvSpPr/>
          <p:nvPr/>
        </p:nvSpPr>
        <p:spPr>
          <a:xfrm>
            <a:off x="10001880" y="5807160"/>
            <a:ext cx="293760" cy="209880"/>
          </a:xfrm>
          <a:custGeom>
            <a:avLst/>
            <a:gdLst/>
            <a:ahLst/>
            <a:rect l="0" t="0" r="r" b="b"/>
            <a:pathLst>
              <a:path w="816" h="583">
                <a:moveTo>
                  <a:pt x="816" y="48"/>
                </a:moveTo>
                <a:lnTo>
                  <a:pt x="68" y="583"/>
                </a:lnTo>
                <a:lnTo>
                  <a:pt x="0" y="583"/>
                </a:lnTo>
                <a:lnTo>
                  <a:pt x="816" y="0"/>
                </a:lnTo>
                <a:lnTo>
                  <a:pt x="816" y="48"/>
                </a:lnTo>
                <a:close/>
              </a:path>
            </a:pathLst>
          </a:custGeom>
          <a:solidFill>
            <a:srgbClr val="074e4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20" name=""/>
          <p:cNvSpPr/>
          <p:nvPr/>
        </p:nvSpPr>
        <p:spPr>
          <a:xfrm>
            <a:off x="10026360" y="5824440"/>
            <a:ext cx="269280" cy="192600"/>
          </a:xfrm>
          <a:custGeom>
            <a:avLst/>
            <a:gdLst/>
            <a:ahLst/>
            <a:rect l="0" t="0" r="r" b="b"/>
            <a:pathLst>
              <a:path w="748" h="535">
                <a:moveTo>
                  <a:pt x="748" y="49"/>
                </a:moveTo>
                <a:lnTo>
                  <a:pt x="68" y="535"/>
                </a:lnTo>
                <a:lnTo>
                  <a:pt x="0" y="535"/>
                </a:lnTo>
                <a:lnTo>
                  <a:pt x="748" y="0"/>
                </a:lnTo>
                <a:lnTo>
                  <a:pt x="748" y="49"/>
                </a:lnTo>
                <a:close/>
              </a:path>
            </a:pathLst>
          </a:custGeom>
          <a:solidFill>
            <a:srgbClr val="074e4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21" name=""/>
          <p:cNvSpPr/>
          <p:nvPr/>
        </p:nvSpPr>
        <p:spPr>
          <a:xfrm>
            <a:off x="10050840" y="5842080"/>
            <a:ext cx="244800" cy="174960"/>
          </a:xfrm>
          <a:custGeom>
            <a:avLst/>
            <a:gdLst/>
            <a:ahLst/>
            <a:rect l="0" t="0" r="r" b="b"/>
            <a:pathLst>
              <a:path w="680" h="486">
                <a:moveTo>
                  <a:pt x="680" y="49"/>
                </a:moveTo>
                <a:lnTo>
                  <a:pt x="68" y="486"/>
                </a:lnTo>
                <a:lnTo>
                  <a:pt x="0" y="486"/>
                </a:lnTo>
                <a:lnTo>
                  <a:pt x="680" y="0"/>
                </a:lnTo>
                <a:lnTo>
                  <a:pt x="680" y="49"/>
                </a:lnTo>
                <a:close/>
              </a:path>
            </a:pathLst>
          </a:custGeom>
          <a:solidFill>
            <a:srgbClr val="074e4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22" name=""/>
          <p:cNvSpPr/>
          <p:nvPr/>
        </p:nvSpPr>
        <p:spPr>
          <a:xfrm>
            <a:off x="10075320" y="5859360"/>
            <a:ext cx="220320" cy="157680"/>
          </a:xfrm>
          <a:custGeom>
            <a:avLst/>
            <a:gdLst/>
            <a:ahLst/>
            <a:rect l="0" t="0" r="r" b="b"/>
            <a:pathLst>
              <a:path w="612" h="438">
                <a:moveTo>
                  <a:pt x="612" y="49"/>
                </a:moveTo>
                <a:lnTo>
                  <a:pt x="68" y="438"/>
                </a:lnTo>
                <a:lnTo>
                  <a:pt x="0" y="438"/>
                </a:lnTo>
                <a:lnTo>
                  <a:pt x="612" y="0"/>
                </a:lnTo>
                <a:lnTo>
                  <a:pt x="612" y="49"/>
                </a:lnTo>
                <a:close/>
              </a:path>
            </a:pathLst>
          </a:custGeom>
          <a:solidFill>
            <a:srgbClr val="074e4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23" name=""/>
          <p:cNvSpPr/>
          <p:nvPr/>
        </p:nvSpPr>
        <p:spPr>
          <a:xfrm>
            <a:off x="10099800" y="5877000"/>
            <a:ext cx="195840" cy="140040"/>
          </a:xfrm>
          <a:custGeom>
            <a:avLst/>
            <a:gdLst/>
            <a:ahLst/>
            <a:rect l="0" t="0" r="r" b="b"/>
            <a:pathLst>
              <a:path w="544" h="389">
                <a:moveTo>
                  <a:pt x="544" y="48"/>
                </a:moveTo>
                <a:lnTo>
                  <a:pt x="68" y="389"/>
                </a:lnTo>
                <a:lnTo>
                  <a:pt x="0" y="389"/>
                </a:lnTo>
                <a:lnTo>
                  <a:pt x="544" y="0"/>
                </a:lnTo>
                <a:lnTo>
                  <a:pt x="544" y="48"/>
                </a:lnTo>
                <a:close/>
              </a:path>
            </a:pathLst>
          </a:custGeom>
          <a:solidFill>
            <a:srgbClr val="074e3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24" name=""/>
          <p:cNvSpPr/>
          <p:nvPr/>
        </p:nvSpPr>
        <p:spPr>
          <a:xfrm>
            <a:off x="10124280" y="5894280"/>
            <a:ext cx="171360" cy="122760"/>
          </a:xfrm>
          <a:custGeom>
            <a:avLst/>
            <a:gdLst/>
            <a:ahLst/>
            <a:rect l="0" t="0" r="r" b="b"/>
            <a:pathLst>
              <a:path w="476" h="341">
                <a:moveTo>
                  <a:pt x="476" y="49"/>
                </a:moveTo>
                <a:lnTo>
                  <a:pt x="68" y="341"/>
                </a:lnTo>
                <a:lnTo>
                  <a:pt x="0" y="341"/>
                </a:lnTo>
                <a:lnTo>
                  <a:pt x="476" y="0"/>
                </a:lnTo>
                <a:lnTo>
                  <a:pt x="476" y="49"/>
                </a:lnTo>
                <a:close/>
              </a:path>
            </a:pathLst>
          </a:custGeom>
          <a:solidFill>
            <a:srgbClr val="074e3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25" name=""/>
          <p:cNvSpPr/>
          <p:nvPr/>
        </p:nvSpPr>
        <p:spPr>
          <a:xfrm>
            <a:off x="10148760" y="5911920"/>
            <a:ext cx="146880" cy="105120"/>
          </a:xfrm>
          <a:custGeom>
            <a:avLst/>
            <a:gdLst/>
            <a:ahLst/>
            <a:rect l="0" t="0" r="r" b="b"/>
            <a:pathLst>
              <a:path w="408" h="292">
                <a:moveTo>
                  <a:pt x="408" y="37"/>
                </a:moveTo>
                <a:cubicBezTo>
                  <a:pt x="408" y="41"/>
                  <a:pt x="408" y="45"/>
                  <a:pt x="408" y="50"/>
                </a:cubicBezTo>
                <a:lnTo>
                  <a:pt x="68" y="292"/>
                </a:lnTo>
                <a:lnTo>
                  <a:pt x="0" y="292"/>
                </a:lnTo>
                <a:lnTo>
                  <a:pt x="408" y="0"/>
                </a:lnTo>
                <a:lnTo>
                  <a:pt x="408" y="37"/>
                </a:lnTo>
                <a:close/>
              </a:path>
            </a:pathLst>
          </a:custGeom>
          <a:solidFill>
            <a:srgbClr val="074e3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26" name=""/>
          <p:cNvSpPr/>
          <p:nvPr/>
        </p:nvSpPr>
        <p:spPr>
          <a:xfrm>
            <a:off x="10173240" y="5929560"/>
            <a:ext cx="122400" cy="87480"/>
          </a:xfrm>
          <a:custGeom>
            <a:avLst/>
            <a:gdLst/>
            <a:ahLst/>
            <a:rect l="0" t="0" r="r" b="b"/>
            <a:pathLst>
              <a:path w="340" h="243">
                <a:moveTo>
                  <a:pt x="332" y="54"/>
                </a:moveTo>
                <a:lnTo>
                  <a:pt x="68" y="243"/>
                </a:lnTo>
                <a:lnTo>
                  <a:pt x="0" y="243"/>
                </a:lnTo>
                <a:lnTo>
                  <a:pt x="340" y="0"/>
                </a:lnTo>
                <a:cubicBezTo>
                  <a:pt x="339" y="18"/>
                  <a:pt x="336" y="36"/>
                  <a:pt x="332" y="54"/>
                </a:cubicBezTo>
                <a:close/>
              </a:path>
            </a:pathLst>
          </a:custGeom>
          <a:solidFill>
            <a:srgbClr val="074e3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27" name=""/>
          <p:cNvSpPr/>
          <p:nvPr/>
        </p:nvSpPr>
        <p:spPr>
          <a:xfrm>
            <a:off x="10197360" y="5949000"/>
            <a:ext cx="95400" cy="68040"/>
          </a:xfrm>
          <a:custGeom>
            <a:avLst/>
            <a:gdLst/>
            <a:ahLst/>
            <a:rect l="0" t="0" r="r" b="b"/>
            <a:pathLst>
              <a:path w="265" h="189">
                <a:moveTo>
                  <a:pt x="252" y="39"/>
                </a:moveTo>
                <a:cubicBezTo>
                  <a:pt x="248" y="49"/>
                  <a:pt x="243" y="58"/>
                  <a:pt x="238" y="67"/>
                </a:cubicBezTo>
                <a:lnTo>
                  <a:pt x="68" y="189"/>
                </a:lnTo>
                <a:lnTo>
                  <a:pt x="0" y="189"/>
                </a:lnTo>
                <a:lnTo>
                  <a:pt x="265" y="0"/>
                </a:lnTo>
                <a:cubicBezTo>
                  <a:pt x="261" y="13"/>
                  <a:pt x="257" y="26"/>
                  <a:pt x="252" y="39"/>
                </a:cubicBezTo>
                <a:close/>
              </a:path>
            </a:pathLst>
          </a:custGeom>
          <a:solidFill>
            <a:srgbClr val="064e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28" name=""/>
          <p:cNvSpPr/>
          <p:nvPr/>
        </p:nvSpPr>
        <p:spPr>
          <a:xfrm>
            <a:off x="10221840" y="5973120"/>
            <a:ext cx="61200" cy="43920"/>
          </a:xfrm>
          <a:custGeom>
            <a:avLst/>
            <a:gdLst/>
            <a:ahLst/>
            <a:rect l="0" t="0" r="r" b="b"/>
            <a:pathLst>
              <a:path w="170" h="122">
                <a:moveTo>
                  <a:pt x="123" y="64"/>
                </a:moveTo>
                <a:cubicBezTo>
                  <a:pt x="98" y="88"/>
                  <a:pt x="69" y="108"/>
                  <a:pt x="37" y="122"/>
                </a:cubicBezTo>
                <a:lnTo>
                  <a:pt x="0" y="122"/>
                </a:lnTo>
                <a:lnTo>
                  <a:pt x="170" y="0"/>
                </a:lnTo>
                <a:cubicBezTo>
                  <a:pt x="158" y="23"/>
                  <a:pt x="142" y="45"/>
                  <a:pt x="123" y="64"/>
                </a:cubicBezTo>
                <a:close/>
              </a:path>
            </a:pathLst>
          </a:custGeom>
          <a:solidFill>
            <a:srgbClr val="064e3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29" name=""/>
          <p:cNvSpPr/>
          <p:nvPr/>
        </p:nvSpPr>
        <p:spPr>
          <a:xfrm>
            <a:off x="7128000" y="3785400"/>
            <a:ext cx="3167640" cy="2239920"/>
          </a:xfrm>
          <a:custGeom>
            <a:avLst/>
            <a:gdLst/>
            <a:ahLst/>
            <a:rect l="0" t="0" r="r" b="b"/>
            <a:pathLst>
              <a:path w="8799" h="6222">
                <a:moveTo>
                  <a:pt x="0" y="0"/>
                </a:moveTo>
                <a:lnTo>
                  <a:pt x="8799" y="0"/>
                </a:lnTo>
                <a:lnTo>
                  <a:pt x="8799" y="6222"/>
                </a:lnTo>
                <a:lnTo>
                  <a:pt x="0" y="6222"/>
                </a:lnTo>
                <a:lnTo>
                  <a:pt x="0" y="0"/>
                </a:ln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0" name=""/>
          <p:cNvSpPr/>
          <p:nvPr/>
        </p:nvSpPr>
        <p:spPr>
          <a:xfrm>
            <a:off x="7362000" y="3985920"/>
            <a:ext cx="468360" cy="468360"/>
          </a:xfrm>
          <a:custGeom>
            <a:avLst/>
            <a:gdLst/>
            <a:ahLst/>
            <a:rect l="0" t="0" r="r" b="b"/>
            <a:pathLst>
              <a:path w="1301" h="1301">
                <a:moveTo>
                  <a:pt x="1301" y="650"/>
                </a:moveTo>
                <a:cubicBezTo>
                  <a:pt x="1301" y="671"/>
                  <a:pt x="1300" y="693"/>
                  <a:pt x="1298" y="714"/>
                </a:cubicBezTo>
                <a:cubicBezTo>
                  <a:pt x="1296" y="735"/>
                  <a:pt x="1293" y="756"/>
                  <a:pt x="1289" y="777"/>
                </a:cubicBezTo>
                <a:cubicBezTo>
                  <a:pt x="1284" y="798"/>
                  <a:pt x="1279" y="818"/>
                  <a:pt x="1273" y="839"/>
                </a:cubicBezTo>
                <a:cubicBezTo>
                  <a:pt x="1267" y="859"/>
                  <a:pt x="1260" y="879"/>
                  <a:pt x="1252" y="899"/>
                </a:cubicBezTo>
                <a:cubicBezTo>
                  <a:pt x="1244" y="918"/>
                  <a:pt x="1234" y="938"/>
                  <a:pt x="1224" y="956"/>
                </a:cubicBezTo>
                <a:cubicBezTo>
                  <a:pt x="1214" y="975"/>
                  <a:pt x="1203" y="993"/>
                  <a:pt x="1192" y="1011"/>
                </a:cubicBezTo>
                <a:cubicBezTo>
                  <a:pt x="1180" y="1029"/>
                  <a:pt x="1167" y="1046"/>
                  <a:pt x="1154" y="1062"/>
                </a:cubicBezTo>
                <a:cubicBezTo>
                  <a:pt x="1140" y="1079"/>
                  <a:pt x="1126" y="1095"/>
                  <a:pt x="1111" y="1110"/>
                </a:cubicBezTo>
                <a:cubicBezTo>
                  <a:pt x="1096" y="1125"/>
                  <a:pt x="1080" y="1139"/>
                  <a:pt x="1064" y="1153"/>
                </a:cubicBezTo>
                <a:cubicBezTo>
                  <a:pt x="1047" y="1166"/>
                  <a:pt x="1030" y="1179"/>
                  <a:pt x="1012" y="1191"/>
                </a:cubicBezTo>
                <a:cubicBezTo>
                  <a:pt x="995" y="1202"/>
                  <a:pt x="975" y="1213"/>
                  <a:pt x="957" y="1223"/>
                </a:cubicBezTo>
                <a:cubicBezTo>
                  <a:pt x="938" y="1233"/>
                  <a:pt x="919" y="1242"/>
                  <a:pt x="899" y="1251"/>
                </a:cubicBezTo>
                <a:cubicBezTo>
                  <a:pt x="879" y="1259"/>
                  <a:pt x="859" y="1266"/>
                  <a:pt x="839" y="1273"/>
                </a:cubicBezTo>
                <a:cubicBezTo>
                  <a:pt x="818" y="1279"/>
                  <a:pt x="798" y="1284"/>
                  <a:pt x="777" y="1289"/>
                </a:cubicBezTo>
                <a:cubicBezTo>
                  <a:pt x="756" y="1293"/>
                  <a:pt x="735" y="1296"/>
                  <a:pt x="714" y="1298"/>
                </a:cubicBezTo>
                <a:cubicBezTo>
                  <a:pt x="693" y="1300"/>
                  <a:pt x="671" y="1301"/>
                  <a:pt x="650" y="1301"/>
                </a:cubicBezTo>
                <a:cubicBezTo>
                  <a:pt x="629" y="1301"/>
                  <a:pt x="608" y="1300"/>
                  <a:pt x="586" y="1298"/>
                </a:cubicBezTo>
                <a:cubicBezTo>
                  <a:pt x="565" y="1296"/>
                  <a:pt x="544" y="1293"/>
                  <a:pt x="523" y="1289"/>
                </a:cubicBezTo>
                <a:cubicBezTo>
                  <a:pt x="502" y="1284"/>
                  <a:pt x="482" y="1279"/>
                  <a:pt x="461" y="1273"/>
                </a:cubicBezTo>
                <a:cubicBezTo>
                  <a:pt x="441" y="1266"/>
                  <a:pt x="421" y="1259"/>
                  <a:pt x="401" y="1251"/>
                </a:cubicBezTo>
                <a:cubicBezTo>
                  <a:pt x="382" y="1242"/>
                  <a:pt x="363" y="1233"/>
                  <a:pt x="344" y="1223"/>
                </a:cubicBezTo>
                <a:cubicBezTo>
                  <a:pt x="325" y="1213"/>
                  <a:pt x="307" y="1202"/>
                  <a:pt x="289" y="1191"/>
                </a:cubicBezTo>
                <a:cubicBezTo>
                  <a:pt x="271" y="1179"/>
                  <a:pt x="254" y="1166"/>
                  <a:pt x="238" y="1153"/>
                </a:cubicBezTo>
                <a:cubicBezTo>
                  <a:pt x="221" y="1139"/>
                  <a:pt x="206" y="1125"/>
                  <a:pt x="191" y="1110"/>
                </a:cubicBezTo>
                <a:cubicBezTo>
                  <a:pt x="176" y="1095"/>
                  <a:pt x="161" y="1079"/>
                  <a:pt x="148" y="1062"/>
                </a:cubicBezTo>
                <a:cubicBezTo>
                  <a:pt x="134" y="1046"/>
                  <a:pt x="122" y="1029"/>
                  <a:pt x="110" y="1011"/>
                </a:cubicBezTo>
                <a:cubicBezTo>
                  <a:pt x="98" y="993"/>
                  <a:pt x="87" y="975"/>
                  <a:pt x="77" y="956"/>
                </a:cubicBezTo>
                <a:cubicBezTo>
                  <a:pt x="67" y="938"/>
                  <a:pt x="58" y="918"/>
                  <a:pt x="50" y="899"/>
                </a:cubicBezTo>
                <a:cubicBezTo>
                  <a:pt x="42" y="879"/>
                  <a:pt x="34" y="859"/>
                  <a:pt x="28" y="839"/>
                </a:cubicBezTo>
                <a:cubicBezTo>
                  <a:pt x="22" y="818"/>
                  <a:pt x="17" y="798"/>
                  <a:pt x="13" y="777"/>
                </a:cubicBezTo>
                <a:cubicBezTo>
                  <a:pt x="9" y="756"/>
                  <a:pt x="5" y="735"/>
                  <a:pt x="3" y="714"/>
                </a:cubicBezTo>
                <a:cubicBezTo>
                  <a:pt x="1" y="693"/>
                  <a:pt x="0" y="671"/>
                  <a:pt x="0" y="650"/>
                </a:cubicBezTo>
                <a:cubicBezTo>
                  <a:pt x="0" y="629"/>
                  <a:pt x="1" y="608"/>
                  <a:pt x="3" y="586"/>
                </a:cubicBezTo>
                <a:cubicBezTo>
                  <a:pt x="5" y="565"/>
                  <a:pt x="9" y="544"/>
                  <a:pt x="13" y="523"/>
                </a:cubicBezTo>
                <a:cubicBezTo>
                  <a:pt x="17" y="502"/>
                  <a:pt x="22" y="482"/>
                  <a:pt x="28" y="461"/>
                </a:cubicBezTo>
                <a:cubicBezTo>
                  <a:pt x="34" y="441"/>
                  <a:pt x="42" y="421"/>
                  <a:pt x="50" y="401"/>
                </a:cubicBezTo>
                <a:cubicBezTo>
                  <a:pt x="58" y="382"/>
                  <a:pt x="67" y="362"/>
                  <a:pt x="77" y="344"/>
                </a:cubicBezTo>
                <a:cubicBezTo>
                  <a:pt x="87" y="325"/>
                  <a:pt x="98" y="307"/>
                  <a:pt x="110" y="289"/>
                </a:cubicBezTo>
                <a:cubicBezTo>
                  <a:pt x="122" y="271"/>
                  <a:pt x="134" y="254"/>
                  <a:pt x="148" y="238"/>
                </a:cubicBezTo>
                <a:cubicBezTo>
                  <a:pt x="161" y="221"/>
                  <a:pt x="176" y="206"/>
                  <a:pt x="191" y="190"/>
                </a:cubicBezTo>
                <a:cubicBezTo>
                  <a:pt x="206" y="175"/>
                  <a:pt x="221" y="161"/>
                  <a:pt x="238" y="148"/>
                </a:cubicBezTo>
                <a:cubicBezTo>
                  <a:pt x="254" y="134"/>
                  <a:pt x="271" y="121"/>
                  <a:pt x="289" y="110"/>
                </a:cubicBezTo>
                <a:cubicBezTo>
                  <a:pt x="307" y="98"/>
                  <a:pt x="325" y="87"/>
                  <a:pt x="344" y="77"/>
                </a:cubicBezTo>
                <a:cubicBezTo>
                  <a:pt x="363" y="67"/>
                  <a:pt x="382" y="58"/>
                  <a:pt x="401" y="50"/>
                </a:cubicBezTo>
                <a:cubicBezTo>
                  <a:pt x="421" y="41"/>
                  <a:pt x="441" y="34"/>
                  <a:pt x="461" y="28"/>
                </a:cubicBezTo>
                <a:cubicBezTo>
                  <a:pt x="482" y="22"/>
                  <a:pt x="502" y="17"/>
                  <a:pt x="523" y="13"/>
                </a:cubicBezTo>
                <a:cubicBezTo>
                  <a:pt x="544" y="8"/>
                  <a:pt x="565" y="5"/>
                  <a:pt x="586" y="3"/>
                </a:cubicBezTo>
                <a:cubicBezTo>
                  <a:pt x="608" y="1"/>
                  <a:pt x="629" y="0"/>
                  <a:pt x="650" y="0"/>
                </a:cubicBezTo>
                <a:cubicBezTo>
                  <a:pt x="671" y="0"/>
                  <a:pt x="693" y="1"/>
                  <a:pt x="714" y="3"/>
                </a:cubicBezTo>
                <a:cubicBezTo>
                  <a:pt x="735" y="5"/>
                  <a:pt x="756" y="8"/>
                  <a:pt x="777" y="13"/>
                </a:cubicBezTo>
                <a:cubicBezTo>
                  <a:pt x="798" y="17"/>
                  <a:pt x="818" y="22"/>
                  <a:pt x="839" y="28"/>
                </a:cubicBezTo>
                <a:cubicBezTo>
                  <a:pt x="859" y="34"/>
                  <a:pt x="879" y="41"/>
                  <a:pt x="899" y="50"/>
                </a:cubicBezTo>
                <a:cubicBezTo>
                  <a:pt x="919" y="58"/>
                  <a:pt x="938" y="67"/>
                  <a:pt x="957" y="77"/>
                </a:cubicBezTo>
                <a:cubicBezTo>
                  <a:pt x="975" y="87"/>
                  <a:pt x="995" y="98"/>
                  <a:pt x="1012" y="110"/>
                </a:cubicBezTo>
                <a:cubicBezTo>
                  <a:pt x="1030" y="121"/>
                  <a:pt x="1047" y="134"/>
                  <a:pt x="1064" y="148"/>
                </a:cubicBezTo>
                <a:cubicBezTo>
                  <a:pt x="1080" y="161"/>
                  <a:pt x="1096" y="175"/>
                  <a:pt x="1111" y="190"/>
                </a:cubicBezTo>
                <a:cubicBezTo>
                  <a:pt x="1126" y="206"/>
                  <a:pt x="1140" y="221"/>
                  <a:pt x="1154" y="238"/>
                </a:cubicBezTo>
                <a:cubicBezTo>
                  <a:pt x="1167" y="254"/>
                  <a:pt x="1180" y="271"/>
                  <a:pt x="1192" y="289"/>
                </a:cubicBezTo>
                <a:cubicBezTo>
                  <a:pt x="1203" y="307"/>
                  <a:pt x="1214" y="325"/>
                  <a:pt x="1224" y="344"/>
                </a:cubicBezTo>
                <a:cubicBezTo>
                  <a:pt x="1234" y="362"/>
                  <a:pt x="1244" y="382"/>
                  <a:pt x="1252" y="401"/>
                </a:cubicBezTo>
                <a:cubicBezTo>
                  <a:pt x="1260" y="421"/>
                  <a:pt x="1267" y="441"/>
                  <a:pt x="1273" y="461"/>
                </a:cubicBezTo>
                <a:cubicBezTo>
                  <a:pt x="1279" y="482"/>
                  <a:pt x="1284" y="502"/>
                  <a:pt x="1289" y="523"/>
                </a:cubicBezTo>
                <a:cubicBezTo>
                  <a:pt x="1293" y="544"/>
                  <a:pt x="1296" y="565"/>
                  <a:pt x="1298" y="586"/>
                </a:cubicBezTo>
                <a:cubicBezTo>
                  <a:pt x="1300" y="608"/>
                  <a:pt x="1301" y="629"/>
                  <a:pt x="1301" y="650"/>
                </a:cubicBezTo>
                <a:close/>
              </a:path>
            </a:pathLst>
          </a:custGeom>
          <a:solidFill>
            <a:srgbClr val="065f4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31" name=""/>
          <p:cNvSpPr txBox="1"/>
          <p:nvPr/>
        </p:nvSpPr>
        <p:spPr>
          <a:xfrm>
            <a:off x="5091840" y="5411160"/>
            <a:ext cx="16437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企业员工、营销从业者、开发者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2" name=""/>
          <p:cNvSpPr txBox="1"/>
          <p:nvPr/>
        </p:nvSpPr>
        <p:spPr>
          <a:xfrm>
            <a:off x="7498800" y="4109400"/>
            <a:ext cx="2001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34d399"/>
                </a:solidFill>
                <a:effectLst/>
                <a:uFillTx/>
                <a:latin typeface="FontAwesome6Free-Solid"/>
                <a:ea typeface="FontAwesome6Free-Solid"/>
              </a:rPr>
              <a:t>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3" name=""/>
          <p:cNvSpPr txBox="1"/>
          <p:nvPr/>
        </p:nvSpPr>
        <p:spPr>
          <a:xfrm>
            <a:off x="7966800" y="4093920"/>
            <a:ext cx="140904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多元化盈利战略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4" name=""/>
          <p:cNvSpPr txBox="1"/>
          <p:nvPr/>
        </p:nvSpPr>
        <p:spPr>
          <a:xfrm>
            <a:off x="7364880" y="4605840"/>
            <a:ext cx="605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AIreadsU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5" name=""/>
          <p:cNvSpPr txBox="1"/>
          <p:nvPr/>
        </p:nvSpPr>
        <p:spPr>
          <a:xfrm>
            <a:off x="7964640" y="4601160"/>
            <a:ext cx="1609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的盈利模式设计旨在实现：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6" name=""/>
          <p:cNvSpPr txBox="1"/>
          <p:nvPr/>
        </p:nvSpPr>
        <p:spPr>
          <a:xfrm>
            <a:off x="7431840" y="4915080"/>
            <a:ext cx="1684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34d399"/>
                </a:solidFill>
                <a:effectLst/>
                <a:uFillTx/>
                <a:latin typeface="FontAwesome6Free-Solid"/>
                <a:ea typeface="FontAwesome6Free-Solid"/>
              </a:rPr>
              <a:t>⭐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7" name=""/>
          <p:cNvSpPr txBox="1"/>
          <p:nvPr/>
        </p:nvSpPr>
        <p:spPr>
          <a:xfrm>
            <a:off x="7649280" y="4902120"/>
            <a:ext cx="21466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收入来源多样化，降低单一业务风险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8" name=""/>
          <p:cNvSpPr txBox="1"/>
          <p:nvPr/>
        </p:nvSpPr>
        <p:spPr>
          <a:xfrm>
            <a:off x="7431840" y="5182560"/>
            <a:ext cx="1684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34d399"/>
                </a:solidFill>
                <a:effectLst/>
                <a:uFillTx/>
                <a:latin typeface="FontAwesome6Free-Solid"/>
                <a:ea typeface="FontAwesome6Free-Solid"/>
              </a:rPr>
              <a:t>⭐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9" name=""/>
          <p:cNvSpPr txBox="1"/>
          <p:nvPr/>
        </p:nvSpPr>
        <p:spPr>
          <a:xfrm>
            <a:off x="7649280" y="5169240"/>
            <a:ext cx="1878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兼顾短期现金流与长期客户价值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0" name=""/>
          <p:cNvSpPr txBox="1"/>
          <p:nvPr/>
        </p:nvSpPr>
        <p:spPr>
          <a:xfrm>
            <a:off x="7431840" y="5449680"/>
            <a:ext cx="1684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34d399"/>
                </a:solidFill>
                <a:effectLst/>
                <a:uFillTx/>
                <a:latin typeface="FontAwesome6Free-Solid"/>
                <a:ea typeface="FontAwesome6Free-Solid"/>
              </a:rPr>
              <a:t>⭐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1" name=""/>
          <p:cNvSpPr txBox="1"/>
          <p:nvPr/>
        </p:nvSpPr>
        <p:spPr>
          <a:xfrm>
            <a:off x="7649280" y="5436720"/>
            <a:ext cx="24148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根据市场反馈动态调整，确保业务可持续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842" name="" descr=""/>
          <p:cNvPicPr/>
          <p:nvPr/>
        </p:nvPicPr>
        <p:blipFill>
          <a:blip r:embed="rId24"/>
          <a:stretch/>
        </p:blipFill>
        <p:spPr>
          <a:xfrm>
            <a:off x="8239680" y="5674320"/>
            <a:ext cx="914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43" name=""/>
          <p:cNvSpPr txBox="1"/>
          <p:nvPr/>
        </p:nvSpPr>
        <p:spPr>
          <a:xfrm>
            <a:off x="7649280" y="563724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发展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4" name=""/>
          <p:cNvSpPr txBox="1"/>
          <p:nvPr/>
        </p:nvSpPr>
        <p:spPr>
          <a:xfrm>
            <a:off x="8400600" y="5666040"/>
            <a:ext cx="5295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AIreadsU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5" name=""/>
          <p:cNvSpPr txBox="1"/>
          <p:nvPr/>
        </p:nvSpPr>
        <p:spPr>
          <a:xfrm>
            <a:off x="8925120" y="566172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商业计划书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6" name=""/>
          <p:cNvSpPr txBox="1"/>
          <p:nvPr/>
        </p:nvSpPr>
        <p:spPr>
          <a:xfrm>
            <a:off x="9510120" y="5666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 | 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7" name=""/>
          <p:cNvSpPr txBox="1"/>
          <p:nvPr/>
        </p:nvSpPr>
        <p:spPr>
          <a:xfrm>
            <a:off x="962388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第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8" name=""/>
          <p:cNvSpPr txBox="1"/>
          <p:nvPr/>
        </p:nvSpPr>
        <p:spPr>
          <a:xfrm>
            <a:off x="9740880" y="5666040"/>
            <a:ext cx="150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15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9" name=""/>
          <p:cNvSpPr txBox="1"/>
          <p:nvPr/>
        </p:nvSpPr>
        <p:spPr>
          <a:xfrm>
            <a:off x="988992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页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0" name=""/>
          <p:cNvSpPr txBox="1"/>
          <p:nvPr/>
        </p:nvSpPr>
        <p:spPr>
          <a:xfrm>
            <a:off x="10006920" y="5666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/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1" name=""/>
          <p:cNvSpPr txBox="1"/>
          <p:nvPr/>
        </p:nvSpPr>
        <p:spPr>
          <a:xfrm>
            <a:off x="1004616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共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2" name=""/>
          <p:cNvSpPr txBox="1"/>
          <p:nvPr/>
        </p:nvSpPr>
        <p:spPr>
          <a:xfrm>
            <a:off x="10163160" y="5666040"/>
            <a:ext cx="150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18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3" name=""/>
          <p:cNvSpPr txBox="1"/>
          <p:nvPr/>
        </p:nvSpPr>
        <p:spPr>
          <a:xfrm>
            <a:off x="1031220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页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55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56" name="" descr=""/>
          <p:cNvPicPr/>
          <p:nvPr/>
        </p:nvPicPr>
        <p:blipFill>
          <a:blip r:embed="rId3"/>
          <a:stretch/>
        </p:blipFill>
        <p:spPr>
          <a:xfrm>
            <a:off x="267480" y="73548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57" name=""/>
          <p:cNvSpPr/>
          <p:nvPr/>
        </p:nvSpPr>
        <p:spPr>
          <a:xfrm>
            <a:off x="534600" y="1537560"/>
            <a:ext cx="3033720" cy="3108960"/>
          </a:xfrm>
          <a:custGeom>
            <a:avLst/>
            <a:gdLst/>
            <a:ahLst/>
            <a:rect l="0" t="0" r="r" b="b"/>
            <a:pathLst>
              <a:path w="8427" h="8636">
                <a:moveTo>
                  <a:pt x="0" y="8450"/>
                </a:moveTo>
                <a:lnTo>
                  <a:pt x="0" y="186"/>
                </a:lnTo>
                <a:cubicBezTo>
                  <a:pt x="0" y="174"/>
                  <a:pt x="1" y="162"/>
                  <a:pt x="4" y="150"/>
                </a:cubicBezTo>
                <a:cubicBezTo>
                  <a:pt x="6" y="138"/>
                  <a:pt x="10" y="127"/>
                  <a:pt x="14" y="115"/>
                </a:cubicBezTo>
                <a:cubicBezTo>
                  <a:pt x="19" y="104"/>
                  <a:pt x="25" y="93"/>
                  <a:pt x="31" y="83"/>
                </a:cubicBezTo>
                <a:cubicBezTo>
                  <a:pt x="38" y="73"/>
                  <a:pt x="46" y="64"/>
                  <a:pt x="55" y="55"/>
                </a:cubicBezTo>
                <a:cubicBezTo>
                  <a:pt x="63" y="45"/>
                  <a:pt x="73" y="38"/>
                  <a:pt x="83" y="31"/>
                </a:cubicBezTo>
                <a:cubicBezTo>
                  <a:pt x="93" y="24"/>
                  <a:pt x="104" y="19"/>
                  <a:pt x="115" y="14"/>
                </a:cubicBezTo>
                <a:cubicBezTo>
                  <a:pt x="126" y="9"/>
                  <a:pt x="138" y="6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8242" y="0"/>
                </a:lnTo>
                <a:cubicBezTo>
                  <a:pt x="8254" y="0"/>
                  <a:pt x="8266" y="1"/>
                  <a:pt x="8278" y="3"/>
                </a:cubicBezTo>
                <a:cubicBezTo>
                  <a:pt x="8290" y="6"/>
                  <a:pt x="8302" y="9"/>
                  <a:pt x="8313" y="14"/>
                </a:cubicBezTo>
                <a:cubicBezTo>
                  <a:pt x="8324" y="19"/>
                  <a:pt x="8335" y="24"/>
                  <a:pt x="8345" y="31"/>
                </a:cubicBezTo>
                <a:cubicBezTo>
                  <a:pt x="8355" y="38"/>
                  <a:pt x="8364" y="45"/>
                  <a:pt x="8373" y="55"/>
                </a:cubicBezTo>
                <a:cubicBezTo>
                  <a:pt x="8382" y="64"/>
                  <a:pt x="8389" y="73"/>
                  <a:pt x="8396" y="83"/>
                </a:cubicBezTo>
                <a:cubicBezTo>
                  <a:pt x="8403" y="93"/>
                  <a:pt x="8409" y="104"/>
                  <a:pt x="8413" y="115"/>
                </a:cubicBezTo>
                <a:cubicBezTo>
                  <a:pt x="8418" y="127"/>
                  <a:pt x="8422" y="138"/>
                  <a:pt x="8424" y="150"/>
                </a:cubicBezTo>
                <a:cubicBezTo>
                  <a:pt x="8426" y="162"/>
                  <a:pt x="8427" y="174"/>
                  <a:pt x="8427" y="186"/>
                </a:cubicBezTo>
                <a:lnTo>
                  <a:pt x="8427" y="8450"/>
                </a:lnTo>
                <a:cubicBezTo>
                  <a:pt x="8427" y="8462"/>
                  <a:pt x="8426" y="8475"/>
                  <a:pt x="8424" y="8486"/>
                </a:cubicBezTo>
                <a:cubicBezTo>
                  <a:pt x="8422" y="8498"/>
                  <a:pt x="8418" y="8510"/>
                  <a:pt x="8413" y="8521"/>
                </a:cubicBezTo>
                <a:cubicBezTo>
                  <a:pt x="8409" y="8533"/>
                  <a:pt x="8403" y="8543"/>
                  <a:pt x="8396" y="8553"/>
                </a:cubicBezTo>
                <a:cubicBezTo>
                  <a:pt x="8389" y="8564"/>
                  <a:pt x="8382" y="8573"/>
                  <a:pt x="8373" y="8582"/>
                </a:cubicBezTo>
                <a:cubicBezTo>
                  <a:pt x="8364" y="8590"/>
                  <a:pt x="8355" y="8598"/>
                  <a:pt x="8345" y="8605"/>
                </a:cubicBezTo>
                <a:cubicBezTo>
                  <a:pt x="8335" y="8611"/>
                  <a:pt x="8324" y="8617"/>
                  <a:pt x="8313" y="8622"/>
                </a:cubicBezTo>
                <a:cubicBezTo>
                  <a:pt x="8302" y="8626"/>
                  <a:pt x="8290" y="8630"/>
                  <a:pt x="8278" y="8632"/>
                </a:cubicBezTo>
                <a:cubicBezTo>
                  <a:pt x="8266" y="8635"/>
                  <a:pt x="8254" y="8636"/>
                  <a:pt x="8242" y="8636"/>
                </a:cubicBezTo>
                <a:lnTo>
                  <a:pt x="186" y="8636"/>
                </a:lnTo>
                <a:cubicBezTo>
                  <a:pt x="174" y="8636"/>
                  <a:pt x="162" y="8635"/>
                  <a:pt x="150" y="8632"/>
                </a:cubicBezTo>
                <a:cubicBezTo>
                  <a:pt x="138" y="8630"/>
                  <a:pt x="126" y="8626"/>
                  <a:pt x="115" y="8622"/>
                </a:cubicBezTo>
                <a:cubicBezTo>
                  <a:pt x="104" y="8617"/>
                  <a:pt x="93" y="8611"/>
                  <a:pt x="83" y="8605"/>
                </a:cubicBezTo>
                <a:cubicBezTo>
                  <a:pt x="73" y="8598"/>
                  <a:pt x="63" y="8590"/>
                  <a:pt x="55" y="8582"/>
                </a:cubicBezTo>
                <a:cubicBezTo>
                  <a:pt x="46" y="8573"/>
                  <a:pt x="38" y="8564"/>
                  <a:pt x="31" y="8553"/>
                </a:cubicBezTo>
                <a:cubicBezTo>
                  <a:pt x="25" y="8543"/>
                  <a:pt x="19" y="8533"/>
                  <a:pt x="14" y="8521"/>
                </a:cubicBezTo>
                <a:cubicBezTo>
                  <a:pt x="10" y="8510"/>
                  <a:pt x="6" y="8498"/>
                  <a:pt x="4" y="8486"/>
                </a:cubicBezTo>
                <a:cubicBezTo>
                  <a:pt x="1" y="8475"/>
                  <a:pt x="0" y="8462"/>
                  <a:pt x="0" y="8450"/>
                </a:cubicBezTo>
                <a:close/>
              </a:path>
            </a:pathLst>
          </a:custGeom>
          <a:solidFill>
            <a:srgbClr val="1e40af">
              <a:alpha val="4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58" name=""/>
          <p:cNvSpPr/>
          <p:nvPr/>
        </p:nvSpPr>
        <p:spPr>
          <a:xfrm>
            <a:off x="534600" y="1069560"/>
            <a:ext cx="334800" cy="334440"/>
          </a:xfrm>
          <a:custGeom>
            <a:avLst/>
            <a:gdLst/>
            <a:ahLst/>
            <a:rect l="0" t="0" r="r" b="b"/>
            <a:pathLst>
              <a:path w="930" h="929">
                <a:moveTo>
                  <a:pt x="930" y="465"/>
                </a:moveTo>
                <a:cubicBezTo>
                  <a:pt x="930" y="496"/>
                  <a:pt x="927" y="526"/>
                  <a:pt x="921" y="556"/>
                </a:cubicBezTo>
                <a:cubicBezTo>
                  <a:pt x="915" y="586"/>
                  <a:pt x="906" y="615"/>
                  <a:pt x="894" y="643"/>
                </a:cubicBezTo>
                <a:cubicBezTo>
                  <a:pt x="883" y="671"/>
                  <a:pt x="868" y="698"/>
                  <a:pt x="851" y="723"/>
                </a:cubicBezTo>
                <a:cubicBezTo>
                  <a:pt x="833" y="748"/>
                  <a:pt x="814" y="772"/>
                  <a:pt x="793" y="793"/>
                </a:cubicBezTo>
                <a:cubicBezTo>
                  <a:pt x="771" y="815"/>
                  <a:pt x="748" y="834"/>
                  <a:pt x="722" y="851"/>
                </a:cubicBezTo>
                <a:cubicBezTo>
                  <a:pt x="697" y="868"/>
                  <a:pt x="670" y="882"/>
                  <a:pt x="642" y="894"/>
                </a:cubicBezTo>
                <a:cubicBezTo>
                  <a:pt x="614" y="906"/>
                  <a:pt x="585" y="914"/>
                  <a:pt x="555" y="920"/>
                </a:cubicBezTo>
                <a:cubicBezTo>
                  <a:pt x="525" y="926"/>
                  <a:pt x="495" y="929"/>
                  <a:pt x="464" y="929"/>
                </a:cubicBezTo>
                <a:cubicBezTo>
                  <a:pt x="434" y="929"/>
                  <a:pt x="404" y="926"/>
                  <a:pt x="374" y="920"/>
                </a:cubicBezTo>
                <a:cubicBezTo>
                  <a:pt x="344" y="914"/>
                  <a:pt x="315" y="906"/>
                  <a:pt x="287" y="894"/>
                </a:cubicBezTo>
                <a:cubicBezTo>
                  <a:pt x="259" y="882"/>
                  <a:pt x="232" y="868"/>
                  <a:pt x="206" y="851"/>
                </a:cubicBezTo>
                <a:cubicBezTo>
                  <a:pt x="181" y="834"/>
                  <a:pt x="158" y="815"/>
                  <a:pt x="136" y="793"/>
                </a:cubicBezTo>
                <a:cubicBezTo>
                  <a:pt x="115" y="772"/>
                  <a:pt x="95" y="748"/>
                  <a:pt x="78" y="723"/>
                </a:cubicBezTo>
                <a:cubicBezTo>
                  <a:pt x="61" y="698"/>
                  <a:pt x="47" y="671"/>
                  <a:pt x="35" y="643"/>
                </a:cubicBezTo>
                <a:cubicBezTo>
                  <a:pt x="24" y="615"/>
                  <a:pt x="15" y="586"/>
                  <a:pt x="9" y="556"/>
                </a:cubicBezTo>
                <a:cubicBezTo>
                  <a:pt x="3" y="526"/>
                  <a:pt x="0" y="496"/>
                  <a:pt x="0" y="465"/>
                </a:cubicBezTo>
                <a:cubicBezTo>
                  <a:pt x="0" y="435"/>
                  <a:pt x="3" y="404"/>
                  <a:pt x="9" y="374"/>
                </a:cubicBezTo>
                <a:cubicBezTo>
                  <a:pt x="15" y="345"/>
                  <a:pt x="24" y="316"/>
                  <a:pt x="35" y="287"/>
                </a:cubicBezTo>
                <a:cubicBezTo>
                  <a:pt x="47" y="258"/>
                  <a:pt x="61" y="231"/>
                  <a:pt x="78" y="206"/>
                </a:cubicBezTo>
                <a:cubicBezTo>
                  <a:pt x="95" y="181"/>
                  <a:pt x="115" y="157"/>
                  <a:pt x="136" y="136"/>
                </a:cubicBezTo>
                <a:cubicBezTo>
                  <a:pt x="158" y="114"/>
                  <a:pt x="181" y="95"/>
                  <a:pt x="206" y="78"/>
                </a:cubicBezTo>
                <a:cubicBezTo>
                  <a:pt x="232" y="61"/>
                  <a:pt x="259" y="47"/>
                  <a:pt x="287" y="35"/>
                </a:cubicBezTo>
                <a:cubicBezTo>
                  <a:pt x="315" y="23"/>
                  <a:pt x="344" y="15"/>
                  <a:pt x="374" y="9"/>
                </a:cubicBezTo>
                <a:cubicBezTo>
                  <a:pt x="404" y="3"/>
                  <a:pt x="434" y="0"/>
                  <a:pt x="464" y="0"/>
                </a:cubicBezTo>
                <a:cubicBezTo>
                  <a:pt x="495" y="0"/>
                  <a:pt x="525" y="3"/>
                  <a:pt x="555" y="9"/>
                </a:cubicBezTo>
                <a:cubicBezTo>
                  <a:pt x="585" y="15"/>
                  <a:pt x="614" y="23"/>
                  <a:pt x="642" y="35"/>
                </a:cubicBezTo>
                <a:cubicBezTo>
                  <a:pt x="670" y="47"/>
                  <a:pt x="697" y="61"/>
                  <a:pt x="722" y="78"/>
                </a:cubicBezTo>
                <a:cubicBezTo>
                  <a:pt x="748" y="95"/>
                  <a:pt x="771" y="114"/>
                  <a:pt x="793" y="136"/>
                </a:cubicBezTo>
                <a:cubicBezTo>
                  <a:pt x="814" y="157"/>
                  <a:pt x="833" y="181"/>
                  <a:pt x="851" y="206"/>
                </a:cubicBezTo>
                <a:cubicBezTo>
                  <a:pt x="868" y="231"/>
                  <a:pt x="883" y="258"/>
                  <a:pt x="894" y="287"/>
                </a:cubicBezTo>
                <a:cubicBezTo>
                  <a:pt x="906" y="316"/>
                  <a:pt x="915" y="345"/>
                  <a:pt x="921" y="374"/>
                </a:cubicBezTo>
                <a:cubicBezTo>
                  <a:pt x="927" y="404"/>
                  <a:pt x="930" y="435"/>
                  <a:pt x="930" y="465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859" name="" descr=""/>
          <p:cNvPicPr/>
          <p:nvPr/>
        </p:nvPicPr>
        <p:blipFill>
          <a:blip r:embed="rId4"/>
          <a:stretch/>
        </p:blipFill>
        <p:spPr>
          <a:xfrm>
            <a:off x="610200" y="1153080"/>
            <a:ext cx="1918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60" name=""/>
          <p:cNvSpPr txBox="1"/>
          <p:nvPr/>
        </p:nvSpPr>
        <p:spPr>
          <a:xfrm>
            <a:off x="267480" y="245160"/>
            <a:ext cx="270288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37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财务预测与</a:t>
            </a:r>
            <a:r>
              <a:rPr b="0" lang="zh-CN" sz="237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投资回报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861" name="" descr=""/>
          <p:cNvPicPr/>
          <p:nvPr/>
        </p:nvPicPr>
        <p:blipFill>
          <a:blip r:embed="rId5"/>
          <a:stretch/>
        </p:blipFill>
        <p:spPr>
          <a:xfrm>
            <a:off x="668520" y="1671480"/>
            <a:ext cx="2765880" cy="150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62" name=""/>
          <p:cNvSpPr/>
          <p:nvPr/>
        </p:nvSpPr>
        <p:spPr>
          <a:xfrm>
            <a:off x="668520" y="3442680"/>
            <a:ext cx="100440" cy="100800"/>
          </a:xfrm>
          <a:custGeom>
            <a:avLst/>
            <a:gdLst/>
            <a:ahLst/>
            <a:rect l="0" t="0" r="r" b="b"/>
            <a:pathLst>
              <a:path w="279" h="280">
                <a:moveTo>
                  <a:pt x="0" y="233"/>
                </a:moveTo>
                <a:lnTo>
                  <a:pt x="0" y="48"/>
                </a:lnTo>
                <a:cubicBezTo>
                  <a:pt x="0" y="42"/>
                  <a:pt x="1" y="36"/>
                  <a:pt x="3" y="30"/>
                </a:cubicBezTo>
                <a:cubicBezTo>
                  <a:pt x="5" y="23"/>
                  <a:pt x="9" y="18"/>
                  <a:pt x="13" y="14"/>
                </a:cubicBezTo>
                <a:cubicBezTo>
                  <a:pt x="17" y="10"/>
                  <a:pt x="23" y="6"/>
                  <a:pt x="28" y="4"/>
                </a:cubicBezTo>
                <a:cubicBezTo>
                  <a:pt x="34" y="1"/>
                  <a:pt x="40" y="0"/>
                  <a:pt x="46" y="0"/>
                </a:cubicBezTo>
                <a:lnTo>
                  <a:pt x="233" y="0"/>
                </a:lnTo>
                <a:cubicBezTo>
                  <a:pt x="239" y="0"/>
                  <a:pt x="245" y="1"/>
                  <a:pt x="250" y="4"/>
                </a:cubicBezTo>
                <a:cubicBezTo>
                  <a:pt x="256" y="6"/>
                  <a:pt x="261" y="10"/>
                  <a:pt x="266" y="14"/>
                </a:cubicBezTo>
                <a:cubicBezTo>
                  <a:pt x="270" y="18"/>
                  <a:pt x="273" y="23"/>
                  <a:pt x="276" y="30"/>
                </a:cubicBezTo>
                <a:cubicBezTo>
                  <a:pt x="278" y="36"/>
                  <a:pt x="279" y="42"/>
                  <a:pt x="279" y="48"/>
                </a:cubicBezTo>
                <a:lnTo>
                  <a:pt x="279" y="233"/>
                </a:lnTo>
                <a:cubicBezTo>
                  <a:pt x="279" y="240"/>
                  <a:pt x="278" y="245"/>
                  <a:pt x="276" y="251"/>
                </a:cubicBezTo>
                <a:cubicBezTo>
                  <a:pt x="273" y="257"/>
                  <a:pt x="270" y="262"/>
                  <a:pt x="266" y="266"/>
                </a:cubicBezTo>
                <a:cubicBezTo>
                  <a:pt x="261" y="271"/>
                  <a:pt x="256" y="274"/>
                  <a:pt x="250" y="276"/>
                </a:cubicBezTo>
                <a:cubicBezTo>
                  <a:pt x="245" y="279"/>
                  <a:pt x="239" y="280"/>
                  <a:pt x="233" y="280"/>
                </a:cubicBezTo>
                <a:lnTo>
                  <a:pt x="46" y="280"/>
                </a:lnTo>
                <a:cubicBezTo>
                  <a:pt x="40" y="280"/>
                  <a:pt x="34" y="279"/>
                  <a:pt x="28" y="276"/>
                </a:cubicBezTo>
                <a:cubicBezTo>
                  <a:pt x="23" y="274"/>
                  <a:pt x="17" y="271"/>
                  <a:pt x="13" y="266"/>
                </a:cubicBezTo>
                <a:cubicBezTo>
                  <a:pt x="9" y="262"/>
                  <a:pt x="5" y="257"/>
                  <a:pt x="3" y="251"/>
                </a:cubicBezTo>
                <a:cubicBezTo>
                  <a:pt x="1" y="245"/>
                  <a:pt x="0" y="240"/>
                  <a:pt x="0" y="233"/>
                </a:cubicBez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3" name=""/>
          <p:cNvSpPr txBox="1"/>
          <p:nvPr/>
        </p:nvSpPr>
        <p:spPr>
          <a:xfrm>
            <a:off x="969480" y="1134360"/>
            <a:ext cx="100656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成本结构分析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4" name=""/>
          <p:cNvSpPr txBox="1"/>
          <p:nvPr/>
        </p:nvSpPr>
        <p:spPr>
          <a:xfrm>
            <a:off x="835560" y="3422160"/>
            <a:ext cx="7048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技术研发成本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5" name=""/>
          <p:cNvSpPr/>
          <p:nvPr/>
        </p:nvSpPr>
        <p:spPr>
          <a:xfrm>
            <a:off x="668520" y="3676680"/>
            <a:ext cx="100440" cy="100800"/>
          </a:xfrm>
          <a:custGeom>
            <a:avLst/>
            <a:gdLst/>
            <a:ahLst/>
            <a:rect l="0" t="0" r="r" b="b"/>
            <a:pathLst>
              <a:path w="279" h="280">
                <a:moveTo>
                  <a:pt x="0" y="233"/>
                </a:moveTo>
                <a:lnTo>
                  <a:pt x="0" y="47"/>
                </a:lnTo>
                <a:cubicBezTo>
                  <a:pt x="0" y="41"/>
                  <a:pt x="1" y="35"/>
                  <a:pt x="3" y="29"/>
                </a:cubicBezTo>
                <a:cubicBezTo>
                  <a:pt x="5" y="23"/>
                  <a:pt x="9" y="18"/>
                  <a:pt x="13" y="14"/>
                </a:cubicBezTo>
                <a:cubicBezTo>
                  <a:pt x="17" y="9"/>
                  <a:pt x="23" y="6"/>
                  <a:pt x="28" y="4"/>
                </a:cubicBezTo>
                <a:cubicBezTo>
                  <a:pt x="34" y="1"/>
                  <a:pt x="40" y="0"/>
                  <a:pt x="46" y="0"/>
                </a:cubicBezTo>
                <a:lnTo>
                  <a:pt x="233" y="0"/>
                </a:lnTo>
                <a:cubicBezTo>
                  <a:pt x="239" y="0"/>
                  <a:pt x="245" y="1"/>
                  <a:pt x="250" y="4"/>
                </a:cubicBezTo>
                <a:cubicBezTo>
                  <a:pt x="256" y="6"/>
                  <a:pt x="261" y="9"/>
                  <a:pt x="266" y="14"/>
                </a:cubicBezTo>
                <a:cubicBezTo>
                  <a:pt x="270" y="18"/>
                  <a:pt x="273" y="23"/>
                  <a:pt x="276" y="29"/>
                </a:cubicBezTo>
                <a:cubicBezTo>
                  <a:pt x="278" y="35"/>
                  <a:pt x="279" y="41"/>
                  <a:pt x="279" y="47"/>
                </a:cubicBezTo>
                <a:lnTo>
                  <a:pt x="279" y="233"/>
                </a:lnTo>
                <a:cubicBezTo>
                  <a:pt x="279" y="240"/>
                  <a:pt x="278" y="245"/>
                  <a:pt x="276" y="251"/>
                </a:cubicBezTo>
                <a:cubicBezTo>
                  <a:pt x="273" y="257"/>
                  <a:pt x="270" y="262"/>
                  <a:pt x="266" y="266"/>
                </a:cubicBezTo>
                <a:cubicBezTo>
                  <a:pt x="261" y="271"/>
                  <a:pt x="256" y="274"/>
                  <a:pt x="250" y="276"/>
                </a:cubicBezTo>
                <a:cubicBezTo>
                  <a:pt x="245" y="279"/>
                  <a:pt x="239" y="280"/>
                  <a:pt x="233" y="280"/>
                </a:cubicBezTo>
                <a:lnTo>
                  <a:pt x="46" y="280"/>
                </a:lnTo>
                <a:cubicBezTo>
                  <a:pt x="40" y="280"/>
                  <a:pt x="34" y="279"/>
                  <a:pt x="28" y="276"/>
                </a:cubicBezTo>
                <a:cubicBezTo>
                  <a:pt x="23" y="274"/>
                  <a:pt x="17" y="271"/>
                  <a:pt x="13" y="266"/>
                </a:cubicBezTo>
                <a:cubicBezTo>
                  <a:pt x="9" y="262"/>
                  <a:pt x="5" y="257"/>
                  <a:pt x="3" y="251"/>
                </a:cubicBezTo>
                <a:cubicBezTo>
                  <a:pt x="1" y="245"/>
                  <a:pt x="0" y="240"/>
                  <a:pt x="0" y="233"/>
                </a:cubicBezTo>
                <a:close/>
              </a:path>
            </a:pathLst>
          </a:custGeom>
          <a:solidFill>
            <a:srgbClr val="60a5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6" name=""/>
          <p:cNvSpPr txBox="1"/>
          <p:nvPr/>
        </p:nvSpPr>
        <p:spPr>
          <a:xfrm>
            <a:off x="1537560" y="3426480"/>
            <a:ext cx="3384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: 40%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7" name=""/>
          <p:cNvSpPr txBox="1"/>
          <p:nvPr/>
        </p:nvSpPr>
        <p:spPr>
          <a:xfrm>
            <a:off x="835560" y="3656160"/>
            <a:ext cx="7048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人力资源成本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8" name=""/>
          <p:cNvSpPr/>
          <p:nvPr/>
        </p:nvSpPr>
        <p:spPr>
          <a:xfrm>
            <a:off x="668520" y="3910680"/>
            <a:ext cx="100440" cy="100800"/>
          </a:xfrm>
          <a:custGeom>
            <a:avLst/>
            <a:gdLst/>
            <a:ahLst/>
            <a:rect l="0" t="0" r="r" b="b"/>
            <a:pathLst>
              <a:path w="279" h="280">
                <a:moveTo>
                  <a:pt x="0" y="233"/>
                </a:moveTo>
                <a:lnTo>
                  <a:pt x="0" y="47"/>
                </a:lnTo>
                <a:cubicBezTo>
                  <a:pt x="0" y="40"/>
                  <a:pt x="1" y="35"/>
                  <a:pt x="3" y="29"/>
                </a:cubicBezTo>
                <a:cubicBezTo>
                  <a:pt x="5" y="23"/>
                  <a:pt x="9" y="18"/>
                  <a:pt x="13" y="14"/>
                </a:cubicBezTo>
                <a:cubicBezTo>
                  <a:pt x="17" y="9"/>
                  <a:pt x="23" y="6"/>
                  <a:pt x="28" y="4"/>
                </a:cubicBezTo>
                <a:cubicBezTo>
                  <a:pt x="34" y="1"/>
                  <a:pt x="40" y="0"/>
                  <a:pt x="46" y="0"/>
                </a:cubicBezTo>
                <a:lnTo>
                  <a:pt x="233" y="0"/>
                </a:lnTo>
                <a:cubicBezTo>
                  <a:pt x="239" y="0"/>
                  <a:pt x="245" y="1"/>
                  <a:pt x="250" y="4"/>
                </a:cubicBezTo>
                <a:cubicBezTo>
                  <a:pt x="256" y="6"/>
                  <a:pt x="261" y="9"/>
                  <a:pt x="266" y="14"/>
                </a:cubicBezTo>
                <a:cubicBezTo>
                  <a:pt x="270" y="18"/>
                  <a:pt x="273" y="23"/>
                  <a:pt x="276" y="29"/>
                </a:cubicBezTo>
                <a:cubicBezTo>
                  <a:pt x="278" y="35"/>
                  <a:pt x="279" y="40"/>
                  <a:pt x="279" y="47"/>
                </a:cubicBezTo>
                <a:lnTo>
                  <a:pt x="279" y="233"/>
                </a:lnTo>
                <a:cubicBezTo>
                  <a:pt x="279" y="239"/>
                  <a:pt x="278" y="245"/>
                  <a:pt x="276" y="251"/>
                </a:cubicBezTo>
                <a:cubicBezTo>
                  <a:pt x="273" y="257"/>
                  <a:pt x="270" y="262"/>
                  <a:pt x="266" y="266"/>
                </a:cubicBezTo>
                <a:cubicBezTo>
                  <a:pt x="261" y="271"/>
                  <a:pt x="256" y="274"/>
                  <a:pt x="250" y="276"/>
                </a:cubicBezTo>
                <a:cubicBezTo>
                  <a:pt x="245" y="279"/>
                  <a:pt x="239" y="280"/>
                  <a:pt x="233" y="280"/>
                </a:cubicBezTo>
                <a:lnTo>
                  <a:pt x="46" y="280"/>
                </a:lnTo>
                <a:cubicBezTo>
                  <a:pt x="40" y="280"/>
                  <a:pt x="34" y="279"/>
                  <a:pt x="28" y="276"/>
                </a:cubicBezTo>
                <a:cubicBezTo>
                  <a:pt x="23" y="274"/>
                  <a:pt x="17" y="271"/>
                  <a:pt x="13" y="266"/>
                </a:cubicBezTo>
                <a:cubicBezTo>
                  <a:pt x="9" y="262"/>
                  <a:pt x="5" y="257"/>
                  <a:pt x="3" y="251"/>
                </a:cubicBezTo>
                <a:cubicBezTo>
                  <a:pt x="1" y="245"/>
                  <a:pt x="0" y="239"/>
                  <a:pt x="0" y="233"/>
                </a:cubicBezTo>
                <a:close/>
              </a:path>
            </a:pathLst>
          </a:custGeom>
          <a:solidFill>
            <a:srgbClr val="00d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9" name=""/>
          <p:cNvSpPr txBox="1"/>
          <p:nvPr/>
        </p:nvSpPr>
        <p:spPr>
          <a:xfrm>
            <a:off x="1537560" y="3660480"/>
            <a:ext cx="3384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: 25%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0" name=""/>
          <p:cNvSpPr txBox="1"/>
          <p:nvPr/>
        </p:nvSpPr>
        <p:spPr>
          <a:xfrm>
            <a:off x="835560" y="3890160"/>
            <a:ext cx="8222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市场营销与推广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1" name=""/>
          <p:cNvSpPr/>
          <p:nvPr/>
        </p:nvSpPr>
        <p:spPr>
          <a:xfrm>
            <a:off x="668520" y="4144680"/>
            <a:ext cx="100440" cy="100800"/>
          </a:xfrm>
          <a:custGeom>
            <a:avLst/>
            <a:gdLst/>
            <a:ahLst/>
            <a:rect l="0" t="0" r="r" b="b"/>
            <a:pathLst>
              <a:path w="279" h="280">
                <a:moveTo>
                  <a:pt x="0" y="233"/>
                </a:moveTo>
                <a:lnTo>
                  <a:pt x="0" y="48"/>
                </a:lnTo>
                <a:cubicBezTo>
                  <a:pt x="0" y="41"/>
                  <a:pt x="1" y="36"/>
                  <a:pt x="3" y="30"/>
                </a:cubicBezTo>
                <a:cubicBezTo>
                  <a:pt x="5" y="23"/>
                  <a:pt x="9" y="18"/>
                  <a:pt x="13" y="14"/>
                </a:cubicBezTo>
                <a:cubicBezTo>
                  <a:pt x="17" y="9"/>
                  <a:pt x="23" y="6"/>
                  <a:pt x="28" y="4"/>
                </a:cubicBezTo>
                <a:cubicBezTo>
                  <a:pt x="34" y="1"/>
                  <a:pt x="40" y="0"/>
                  <a:pt x="46" y="0"/>
                </a:cubicBezTo>
                <a:lnTo>
                  <a:pt x="233" y="0"/>
                </a:lnTo>
                <a:cubicBezTo>
                  <a:pt x="239" y="0"/>
                  <a:pt x="245" y="1"/>
                  <a:pt x="250" y="4"/>
                </a:cubicBezTo>
                <a:cubicBezTo>
                  <a:pt x="256" y="6"/>
                  <a:pt x="261" y="9"/>
                  <a:pt x="266" y="14"/>
                </a:cubicBezTo>
                <a:cubicBezTo>
                  <a:pt x="270" y="18"/>
                  <a:pt x="273" y="23"/>
                  <a:pt x="276" y="30"/>
                </a:cubicBezTo>
                <a:cubicBezTo>
                  <a:pt x="278" y="36"/>
                  <a:pt x="279" y="41"/>
                  <a:pt x="279" y="48"/>
                </a:cubicBezTo>
                <a:lnTo>
                  <a:pt x="279" y="233"/>
                </a:lnTo>
                <a:cubicBezTo>
                  <a:pt x="279" y="239"/>
                  <a:pt x="278" y="245"/>
                  <a:pt x="276" y="251"/>
                </a:cubicBezTo>
                <a:cubicBezTo>
                  <a:pt x="273" y="257"/>
                  <a:pt x="270" y="262"/>
                  <a:pt x="266" y="266"/>
                </a:cubicBezTo>
                <a:cubicBezTo>
                  <a:pt x="261" y="270"/>
                  <a:pt x="256" y="274"/>
                  <a:pt x="250" y="276"/>
                </a:cubicBezTo>
                <a:cubicBezTo>
                  <a:pt x="245" y="279"/>
                  <a:pt x="239" y="280"/>
                  <a:pt x="233" y="280"/>
                </a:cubicBezTo>
                <a:lnTo>
                  <a:pt x="46" y="280"/>
                </a:lnTo>
                <a:cubicBezTo>
                  <a:pt x="40" y="280"/>
                  <a:pt x="34" y="279"/>
                  <a:pt x="28" y="276"/>
                </a:cubicBezTo>
                <a:cubicBezTo>
                  <a:pt x="23" y="274"/>
                  <a:pt x="17" y="270"/>
                  <a:pt x="13" y="266"/>
                </a:cubicBezTo>
                <a:cubicBezTo>
                  <a:pt x="9" y="262"/>
                  <a:pt x="5" y="257"/>
                  <a:pt x="3" y="251"/>
                </a:cubicBezTo>
                <a:cubicBezTo>
                  <a:pt x="1" y="245"/>
                  <a:pt x="0" y="239"/>
                  <a:pt x="0" y="233"/>
                </a:cubicBezTo>
                <a:close/>
              </a:path>
            </a:pathLst>
          </a:custGeom>
          <a:solidFill>
            <a:srgbClr val="818c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72" name=""/>
          <p:cNvSpPr txBox="1"/>
          <p:nvPr/>
        </p:nvSpPr>
        <p:spPr>
          <a:xfrm>
            <a:off x="1654560" y="3894120"/>
            <a:ext cx="3384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: 20%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3" name=""/>
          <p:cNvSpPr txBox="1"/>
          <p:nvPr/>
        </p:nvSpPr>
        <p:spPr>
          <a:xfrm>
            <a:off x="835560" y="4124160"/>
            <a:ext cx="8222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基础设施与运营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4" name=""/>
          <p:cNvSpPr/>
          <p:nvPr/>
        </p:nvSpPr>
        <p:spPr>
          <a:xfrm>
            <a:off x="668520" y="4378680"/>
            <a:ext cx="100440" cy="100800"/>
          </a:xfrm>
          <a:custGeom>
            <a:avLst/>
            <a:gdLst/>
            <a:ahLst/>
            <a:rect l="0" t="0" r="r" b="b"/>
            <a:pathLst>
              <a:path w="279" h="280">
                <a:moveTo>
                  <a:pt x="0" y="233"/>
                </a:moveTo>
                <a:lnTo>
                  <a:pt x="0" y="47"/>
                </a:lnTo>
                <a:cubicBezTo>
                  <a:pt x="0" y="40"/>
                  <a:pt x="1" y="34"/>
                  <a:pt x="3" y="29"/>
                </a:cubicBezTo>
                <a:cubicBezTo>
                  <a:pt x="5" y="23"/>
                  <a:pt x="9" y="18"/>
                  <a:pt x="13" y="14"/>
                </a:cubicBezTo>
                <a:cubicBezTo>
                  <a:pt x="17" y="9"/>
                  <a:pt x="23" y="6"/>
                  <a:pt x="28" y="4"/>
                </a:cubicBezTo>
                <a:cubicBezTo>
                  <a:pt x="34" y="1"/>
                  <a:pt x="40" y="0"/>
                  <a:pt x="46" y="0"/>
                </a:cubicBezTo>
                <a:lnTo>
                  <a:pt x="233" y="0"/>
                </a:lnTo>
                <a:cubicBezTo>
                  <a:pt x="239" y="0"/>
                  <a:pt x="245" y="1"/>
                  <a:pt x="250" y="4"/>
                </a:cubicBezTo>
                <a:cubicBezTo>
                  <a:pt x="256" y="6"/>
                  <a:pt x="261" y="9"/>
                  <a:pt x="266" y="14"/>
                </a:cubicBezTo>
                <a:cubicBezTo>
                  <a:pt x="270" y="18"/>
                  <a:pt x="273" y="23"/>
                  <a:pt x="276" y="29"/>
                </a:cubicBezTo>
                <a:cubicBezTo>
                  <a:pt x="278" y="34"/>
                  <a:pt x="279" y="40"/>
                  <a:pt x="279" y="47"/>
                </a:cubicBezTo>
                <a:lnTo>
                  <a:pt x="279" y="233"/>
                </a:lnTo>
                <a:cubicBezTo>
                  <a:pt x="279" y="239"/>
                  <a:pt x="278" y="245"/>
                  <a:pt x="276" y="251"/>
                </a:cubicBezTo>
                <a:cubicBezTo>
                  <a:pt x="273" y="257"/>
                  <a:pt x="270" y="262"/>
                  <a:pt x="266" y="266"/>
                </a:cubicBezTo>
                <a:cubicBezTo>
                  <a:pt x="261" y="270"/>
                  <a:pt x="256" y="274"/>
                  <a:pt x="250" y="276"/>
                </a:cubicBezTo>
                <a:cubicBezTo>
                  <a:pt x="245" y="279"/>
                  <a:pt x="239" y="280"/>
                  <a:pt x="233" y="280"/>
                </a:cubicBezTo>
                <a:lnTo>
                  <a:pt x="46" y="280"/>
                </a:lnTo>
                <a:cubicBezTo>
                  <a:pt x="40" y="280"/>
                  <a:pt x="34" y="279"/>
                  <a:pt x="28" y="276"/>
                </a:cubicBezTo>
                <a:cubicBezTo>
                  <a:pt x="23" y="274"/>
                  <a:pt x="17" y="270"/>
                  <a:pt x="13" y="266"/>
                </a:cubicBezTo>
                <a:cubicBezTo>
                  <a:pt x="9" y="262"/>
                  <a:pt x="5" y="257"/>
                  <a:pt x="3" y="251"/>
                </a:cubicBezTo>
                <a:cubicBezTo>
                  <a:pt x="1" y="245"/>
                  <a:pt x="0" y="239"/>
                  <a:pt x="0" y="233"/>
                </a:cubicBezTo>
                <a:close/>
              </a:path>
            </a:pathLst>
          </a:custGeom>
          <a:solidFill>
            <a:srgbClr val="a78b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75" name=""/>
          <p:cNvSpPr txBox="1"/>
          <p:nvPr/>
        </p:nvSpPr>
        <p:spPr>
          <a:xfrm>
            <a:off x="1654560" y="4128120"/>
            <a:ext cx="3384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: 10%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6" name=""/>
          <p:cNvSpPr txBox="1"/>
          <p:nvPr/>
        </p:nvSpPr>
        <p:spPr>
          <a:xfrm>
            <a:off x="835560" y="4358160"/>
            <a:ext cx="8222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其他及不可预见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7" name=""/>
          <p:cNvSpPr/>
          <p:nvPr/>
        </p:nvSpPr>
        <p:spPr>
          <a:xfrm>
            <a:off x="3835440" y="1537560"/>
            <a:ext cx="3025440" cy="3852720"/>
          </a:xfrm>
          <a:custGeom>
            <a:avLst/>
            <a:gdLst/>
            <a:ahLst/>
            <a:rect l="0" t="0" r="r" b="b"/>
            <a:pathLst>
              <a:path w="8404" h="10702">
                <a:moveTo>
                  <a:pt x="0" y="10516"/>
                </a:moveTo>
                <a:lnTo>
                  <a:pt x="0" y="185"/>
                </a:lnTo>
                <a:cubicBezTo>
                  <a:pt x="0" y="173"/>
                  <a:pt x="1" y="161"/>
                  <a:pt x="4" y="149"/>
                </a:cubicBezTo>
                <a:cubicBezTo>
                  <a:pt x="6" y="137"/>
                  <a:pt x="10" y="126"/>
                  <a:pt x="14" y="114"/>
                </a:cubicBezTo>
                <a:cubicBezTo>
                  <a:pt x="19" y="103"/>
                  <a:pt x="25" y="92"/>
                  <a:pt x="32" y="82"/>
                </a:cubicBezTo>
                <a:cubicBezTo>
                  <a:pt x="38" y="72"/>
                  <a:pt x="46" y="63"/>
                  <a:pt x="55" y="54"/>
                </a:cubicBezTo>
                <a:cubicBezTo>
                  <a:pt x="63" y="45"/>
                  <a:pt x="73" y="38"/>
                  <a:pt x="83" y="31"/>
                </a:cubicBezTo>
                <a:cubicBezTo>
                  <a:pt x="93" y="24"/>
                  <a:pt x="104" y="19"/>
                  <a:pt x="115" y="14"/>
                </a:cubicBezTo>
                <a:cubicBezTo>
                  <a:pt x="126" y="9"/>
                  <a:pt x="138" y="6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8219" y="0"/>
                </a:lnTo>
                <a:cubicBezTo>
                  <a:pt x="8231" y="0"/>
                  <a:pt x="8243" y="1"/>
                  <a:pt x="8255" y="3"/>
                </a:cubicBezTo>
                <a:cubicBezTo>
                  <a:pt x="8267" y="6"/>
                  <a:pt x="8279" y="9"/>
                  <a:pt x="8290" y="14"/>
                </a:cubicBezTo>
                <a:cubicBezTo>
                  <a:pt x="8301" y="19"/>
                  <a:pt x="8312" y="24"/>
                  <a:pt x="8322" y="31"/>
                </a:cubicBezTo>
                <a:cubicBezTo>
                  <a:pt x="8332" y="38"/>
                  <a:pt x="8341" y="45"/>
                  <a:pt x="8350" y="54"/>
                </a:cubicBezTo>
                <a:cubicBezTo>
                  <a:pt x="8359" y="63"/>
                  <a:pt x="8366" y="72"/>
                  <a:pt x="8373" y="82"/>
                </a:cubicBezTo>
                <a:cubicBezTo>
                  <a:pt x="8380" y="92"/>
                  <a:pt x="8386" y="103"/>
                  <a:pt x="8390" y="114"/>
                </a:cubicBezTo>
                <a:cubicBezTo>
                  <a:pt x="8395" y="126"/>
                  <a:pt x="8398" y="137"/>
                  <a:pt x="8401" y="149"/>
                </a:cubicBezTo>
                <a:cubicBezTo>
                  <a:pt x="8403" y="161"/>
                  <a:pt x="8404" y="173"/>
                  <a:pt x="8404" y="185"/>
                </a:cubicBezTo>
                <a:lnTo>
                  <a:pt x="8404" y="10516"/>
                </a:lnTo>
                <a:cubicBezTo>
                  <a:pt x="8404" y="10528"/>
                  <a:pt x="8403" y="10540"/>
                  <a:pt x="8401" y="10552"/>
                </a:cubicBezTo>
                <a:cubicBezTo>
                  <a:pt x="8398" y="10564"/>
                  <a:pt x="8395" y="10576"/>
                  <a:pt x="8390" y="10587"/>
                </a:cubicBezTo>
                <a:cubicBezTo>
                  <a:pt x="8386" y="10599"/>
                  <a:pt x="8380" y="10609"/>
                  <a:pt x="8373" y="10619"/>
                </a:cubicBezTo>
                <a:cubicBezTo>
                  <a:pt x="8366" y="10630"/>
                  <a:pt x="8359" y="10639"/>
                  <a:pt x="8350" y="10648"/>
                </a:cubicBezTo>
                <a:cubicBezTo>
                  <a:pt x="8341" y="10656"/>
                  <a:pt x="8332" y="10664"/>
                  <a:pt x="8322" y="10671"/>
                </a:cubicBezTo>
                <a:cubicBezTo>
                  <a:pt x="8312" y="10677"/>
                  <a:pt x="8301" y="10683"/>
                  <a:pt x="8290" y="10688"/>
                </a:cubicBezTo>
                <a:cubicBezTo>
                  <a:pt x="8279" y="10692"/>
                  <a:pt x="8267" y="10696"/>
                  <a:pt x="8255" y="10698"/>
                </a:cubicBezTo>
                <a:cubicBezTo>
                  <a:pt x="8243" y="10701"/>
                  <a:pt x="8231" y="10702"/>
                  <a:pt x="8219" y="10702"/>
                </a:cubicBezTo>
                <a:lnTo>
                  <a:pt x="186" y="10702"/>
                </a:lnTo>
                <a:cubicBezTo>
                  <a:pt x="174" y="10702"/>
                  <a:pt x="162" y="10701"/>
                  <a:pt x="150" y="10698"/>
                </a:cubicBezTo>
                <a:cubicBezTo>
                  <a:pt x="138" y="10696"/>
                  <a:pt x="126" y="10692"/>
                  <a:pt x="115" y="10688"/>
                </a:cubicBezTo>
                <a:cubicBezTo>
                  <a:pt x="104" y="10683"/>
                  <a:pt x="93" y="10677"/>
                  <a:pt x="83" y="10671"/>
                </a:cubicBezTo>
                <a:cubicBezTo>
                  <a:pt x="73" y="10664"/>
                  <a:pt x="63" y="10656"/>
                  <a:pt x="55" y="10648"/>
                </a:cubicBezTo>
                <a:cubicBezTo>
                  <a:pt x="46" y="10639"/>
                  <a:pt x="38" y="10630"/>
                  <a:pt x="32" y="10619"/>
                </a:cubicBezTo>
                <a:cubicBezTo>
                  <a:pt x="25" y="10609"/>
                  <a:pt x="19" y="10599"/>
                  <a:pt x="14" y="10587"/>
                </a:cubicBezTo>
                <a:cubicBezTo>
                  <a:pt x="10" y="10576"/>
                  <a:pt x="6" y="10564"/>
                  <a:pt x="4" y="10552"/>
                </a:cubicBezTo>
                <a:cubicBezTo>
                  <a:pt x="1" y="10540"/>
                  <a:pt x="0" y="10528"/>
                  <a:pt x="0" y="10516"/>
                </a:cubicBezTo>
                <a:close/>
              </a:path>
            </a:pathLst>
          </a:custGeom>
          <a:solidFill>
            <a:srgbClr val="1e40af">
              <a:alpha val="4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78" name=""/>
          <p:cNvSpPr/>
          <p:nvPr/>
        </p:nvSpPr>
        <p:spPr>
          <a:xfrm>
            <a:off x="3969360" y="3710160"/>
            <a:ext cx="1203480" cy="8640"/>
          </a:xfrm>
          <a:custGeom>
            <a:avLst/>
            <a:gdLst/>
            <a:ahLst/>
            <a:rect l="0" t="0" r="r" b="b"/>
            <a:pathLst>
              <a:path w="3343" h="24">
                <a:moveTo>
                  <a:pt x="0" y="0"/>
                </a:moveTo>
                <a:lnTo>
                  <a:pt x="3343" y="0"/>
                </a:lnTo>
                <a:lnTo>
                  <a:pt x="3343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2563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79" name=""/>
          <p:cNvSpPr/>
          <p:nvPr/>
        </p:nvSpPr>
        <p:spPr>
          <a:xfrm>
            <a:off x="5172480" y="3710160"/>
            <a:ext cx="518760" cy="8640"/>
          </a:xfrm>
          <a:custGeom>
            <a:avLst/>
            <a:gdLst/>
            <a:ahLst/>
            <a:rect l="0" t="0" r="r" b="b"/>
            <a:pathLst>
              <a:path w="1441" h="24">
                <a:moveTo>
                  <a:pt x="0" y="0"/>
                </a:moveTo>
                <a:lnTo>
                  <a:pt x="1441" y="0"/>
                </a:lnTo>
                <a:lnTo>
                  <a:pt x="1441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2563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80" name=""/>
          <p:cNvSpPr/>
          <p:nvPr/>
        </p:nvSpPr>
        <p:spPr>
          <a:xfrm>
            <a:off x="5690880" y="3710160"/>
            <a:ext cx="518400" cy="8640"/>
          </a:xfrm>
          <a:custGeom>
            <a:avLst/>
            <a:gdLst/>
            <a:ahLst/>
            <a:rect l="0" t="0" r="r" b="b"/>
            <a:pathLst>
              <a:path w="1440" h="24">
                <a:moveTo>
                  <a:pt x="0" y="0"/>
                </a:moveTo>
                <a:lnTo>
                  <a:pt x="1440" y="0"/>
                </a:lnTo>
                <a:lnTo>
                  <a:pt x="1440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2563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81" name=""/>
          <p:cNvSpPr/>
          <p:nvPr/>
        </p:nvSpPr>
        <p:spPr>
          <a:xfrm>
            <a:off x="6208920" y="3710160"/>
            <a:ext cx="518400" cy="8640"/>
          </a:xfrm>
          <a:custGeom>
            <a:avLst/>
            <a:gdLst/>
            <a:ahLst/>
            <a:rect l="0" t="0" r="r" b="b"/>
            <a:pathLst>
              <a:path w="1440" h="24">
                <a:moveTo>
                  <a:pt x="0" y="0"/>
                </a:moveTo>
                <a:lnTo>
                  <a:pt x="1440" y="0"/>
                </a:lnTo>
                <a:lnTo>
                  <a:pt x="1440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2563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82" name=""/>
          <p:cNvSpPr/>
          <p:nvPr/>
        </p:nvSpPr>
        <p:spPr>
          <a:xfrm>
            <a:off x="3969360" y="4019400"/>
            <a:ext cx="1203480" cy="8640"/>
          </a:xfrm>
          <a:custGeom>
            <a:avLst/>
            <a:gdLst/>
            <a:ahLst/>
            <a:rect l="0" t="0" r="r" b="b"/>
            <a:pathLst>
              <a:path w="3343" h="24">
                <a:moveTo>
                  <a:pt x="0" y="0"/>
                </a:moveTo>
                <a:lnTo>
                  <a:pt x="3343" y="0"/>
                </a:lnTo>
                <a:lnTo>
                  <a:pt x="3343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83" name=""/>
          <p:cNvSpPr/>
          <p:nvPr/>
        </p:nvSpPr>
        <p:spPr>
          <a:xfrm>
            <a:off x="5172480" y="4019400"/>
            <a:ext cx="518760" cy="8640"/>
          </a:xfrm>
          <a:custGeom>
            <a:avLst/>
            <a:gdLst/>
            <a:ahLst/>
            <a:rect l="0" t="0" r="r" b="b"/>
            <a:pathLst>
              <a:path w="1441" h="24">
                <a:moveTo>
                  <a:pt x="0" y="0"/>
                </a:moveTo>
                <a:lnTo>
                  <a:pt x="1441" y="0"/>
                </a:lnTo>
                <a:lnTo>
                  <a:pt x="1441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84" name=""/>
          <p:cNvSpPr/>
          <p:nvPr/>
        </p:nvSpPr>
        <p:spPr>
          <a:xfrm>
            <a:off x="5690880" y="4019400"/>
            <a:ext cx="518400" cy="8640"/>
          </a:xfrm>
          <a:custGeom>
            <a:avLst/>
            <a:gdLst/>
            <a:ahLst/>
            <a:rect l="0" t="0" r="r" b="b"/>
            <a:pathLst>
              <a:path w="1440" h="24">
                <a:moveTo>
                  <a:pt x="0" y="0"/>
                </a:moveTo>
                <a:lnTo>
                  <a:pt x="1440" y="0"/>
                </a:lnTo>
                <a:lnTo>
                  <a:pt x="1440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85" name=""/>
          <p:cNvSpPr/>
          <p:nvPr/>
        </p:nvSpPr>
        <p:spPr>
          <a:xfrm>
            <a:off x="6208920" y="4019400"/>
            <a:ext cx="518400" cy="8640"/>
          </a:xfrm>
          <a:custGeom>
            <a:avLst/>
            <a:gdLst/>
            <a:ahLst/>
            <a:rect l="0" t="0" r="r" b="b"/>
            <a:pathLst>
              <a:path w="1440" h="24">
                <a:moveTo>
                  <a:pt x="0" y="0"/>
                </a:moveTo>
                <a:lnTo>
                  <a:pt x="1440" y="0"/>
                </a:lnTo>
                <a:lnTo>
                  <a:pt x="1440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86" name=""/>
          <p:cNvSpPr/>
          <p:nvPr/>
        </p:nvSpPr>
        <p:spPr>
          <a:xfrm>
            <a:off x="3969360" y="4328640"/>
            <a:ext cx="1203480" cy="8640"/>
          </a:xfrm>
          <a:custGeom>
            <a:avLst/>
            <a:gdLst/>
            <a:ahLst/>
            <a:rect l="0" t="0" r="r" b="b"/>
            <a:pathLst>
              <a:path w="3343" h="24">
                <a:moveTo>
                  <a:pt x="0" y="0"/>
                </a:moveTo>
                <a:lnTo>
                  <a:pt x="3343" y="0"/>
                </a:lnTo>
                <a:lnTo>
                  <a:pt x="3343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87" name=""/>
          <p:cNvSpPr/>
          <p:nvPr/>
        </p:nvSpPr>
        <p:spPr>
          <a:xfrm>
            <a:off x="5172480" y="4328640"/>
            <a:ext cx="518760" cy="8640"/>
          </a:xfrm>
          <a:custGeom>
            <a:avLst/>
            <a:gdLst/>
            <a:ahLst/>
            <a:rect l="0" t="0" r="r" b="b"/>
            <a:pathLst>
              <a:path w="1441" h="24">
                <a:moveTo>
                  <a:pt x="0" y="0"/>
                </a:moveTo>
                <a:lnTo>
                  <a:pt x="1441" y="0"/>
                </a:lnTo>
                <a:lnTo>
                  <a:pt x="1441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88" name=""/>
          <p:cNvSpPr/>
          <p:nvPr/>
        </p:nvSpPr>
        <p:spPr>
          <a:xfrm>
            <a:off x="5690880" y="4328640"/>
            <a:ext cx="518400" cy="8640"/>
          </a:xfrm>
          <a:custGeom>
            <a:avLst/>
            <a:gdLst/>
            <a:ahLst/>
            <a:rect l="0" t="0" r="r" b="b"/>
            <a:pathLst>
              <a:path w="1440" h="24">
                <a:moveTo>
                  <a:pt x="0" y="0"/>
                </a:moveTo>
                <a:lnTo>
                  <a:pt x="1440" y="0"/>
                </a:lnTo>
                <a:lnTo>
                  <a:pt x="1440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89" name=""/>
          <p:cNvSpPr/>
          <p:nvPr/>
        </p:nvSpPr>
        <p:spPr>
          <a:xfrm>
            <a:off x="6208920" y="4328640"/>
            <a:ext cx="518400" cy="8640"/>
          </a:xfrm>
          <a:custGeom>
            <a:avLst/>
            <a:gdLst/>
            <a:ahLst/>
            <a:rect l="0" t="0" r="r" b="b"/>
            <a:pathLst>
              <a:path w="1440" h="24">
                <a:moveTo>
                  <a:pt x="0" y="0"/>
                </a:moveTo>
                <a:lnTo>
                  <a:pt x="1440" y="0"/>
                </a:lnTo>
                <a:lnTo>
                  <a:pt x="1440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90" name=""/>
          <p:cNvSpPr/>
          <p:nvPr/>
        </p:nvSpPr>
        <p:spPr>
          <a:xfrm>
            <a:off x="3969360" y="4637880"/>
            <a:ext cx="1203480" cy="8640"/>
          </a:xfrm>
          <a:custGeom>
            <a:avLst/>
            <a:gdLst/>
            <a:ahLst/>
            <a:rect l="0" t="0" r="r" b="b"/>
            <a:pathLst>
              <a:path w="3343" h="24">
                <a:moveTo>
                  <a:pt x="0" y="0"/>
                </a:moveTo>
                <a:lnTo>
                  <a:pt x="3343" y="0"/>
                </a:lnTo>
                <a:lnTo>
                  <a:pt x="3343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91" name=""/>
          <p:cNvSpPr/>
          <p:nvPr/>
        </p:nvSpPr>
        <p:spPr>
          <a:xfrm>
            <a:off x="5172480" y="4637880"/>
            <a:ext cx="518760" cy="8640"/>
          </a:xfrm>
          <a:custGeom>
            <a:avLst/>
            <a:gdLst/>
            <a:ahLst/>
            <a:rect l="0" t="0" r="r" b="b"/>
            <a:pathLst>
              <a:path w="1441" h="24">
                <a:moveTo>
                  <a:pt x="0" y="0"/>
                </a:moveTo>
                <a:lnTo>
                  <a:pt x="1441" y="0"/>
                </a:lnTo>
                <a:lnTo>
                  <a:pt x="1441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92" name=""/>
          <p:cNvSpPr/>
          <p:nvPr/>
        </p:nvSpPr>
        <p:spPr>
          <a:xfrm>
            <a:off x="5690880" y="4637880"/>
            <a:ext cx="518400" cy="8640"/>
          </a:xfrm>
          <a:custGeom>
            <a:avLst/>
            <a:gdLst/>
            <a:ahLst/>
            <a:rect l="0" t="0" r="r" b="b"/>
            <a:pathLst>
              <a:path w="1440" h="24">
                <a:moveTo>
                  <a:pt x="0" y="0"/>
                </a:moveTo>
                <a:lnTo>
                  <a:pt x="1440" y="0"/>
                </a:lnTo>
                <a:lnTo>
                  <a:pt x="1440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93" name=""/>
          <p:cNvSpPr/>
          <p:nvPr/>
        </p:nvSpPr>
        <p:spPr>
          <a:xfrm>
            <a:off x="6208920" y="4637880"/>
            <a:ext cx="518400" cy="8640"/>
          </a:xfrm>
          <a:custGeom>
            <a:avLst/>
            <a:gdLst/>
            <a:ahLst/>
            <a:rect l="0" t="0" r="r" b="b"/>
            <a:pathLst>
              <a:path w="1440" h="24">
                <a:moveTo>
                  <a:pt x="0" y="0"/>
                </a:moveTo>
                <a:lnTo>
                  <a:pt x="1440" y="0"/>
                </a:lnTo>
                <a:lnTo>
                  <a:pt x="1440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94" name=""/>
          <p:cNvSpPr/>
          <p:nvPr/>
        </p:nvSpPr>
        <p:spPr>
          <a:xfrm>
            <a:off x="3969360" y="4947120"/>
            <a:ext cx="1203480" cy="8640"/>
          </a:xfrm>
          <a:custGeom>
            <a:avLst/>
            <a:gdLst/>
            <a:ahLst/>
            <a:rect l="0" t="0" r="r" b="b"/>
            <a:pathLst>
              <a:path w="3343" h="24">
                <a:moveTo>
                  <a:pt x="0" y="0"/>
                </a:moveTo>
                <a:lnTo>
                  <a:pt x="3343" y="0"/>
                </a:lnTo>
                <a:lnTo>
                  <a:pt x="3343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95" name=""/>
          <p:cNvSpPr/>
          <p:nvPr/>
        </p:nvSpPr>
        <p:spPr>
          <a:xfrm>
            <a:off x="5172480" y="4947120"/>
            <a:ext cx="518760" cy="8640"/>
          </a:xfrm>
          <a:custGeom>
            <a:avLst/>
            <a:gdLst/>
            <a:ahLst/>
            <a:rect l="0" t="0" r="r" b="b"/>
            <a:pathLst>
              <a:path w="1441" h="24">
                <a:moveTo>
                  <a:pt x="0" y="0"/>
                </a:moveTo>
                <a:lnTo>
                  <a:pt x="1441" y="0"/>
                </a:lnTo>
                <a:lnTo>
                  <a:pt x="1441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96" name=""/>
          <p:cNvSpPr/>
          <p:nvPr/>
        </p:nvSpPr>
        <p:spPr>
          <a:xfrm>
            <a:off x="5690880" y="4947120"/>
            <a:ext cx="518400" cy="8640"/>
          </a:xfrm>
          <a:custGeom>
            <a:avLst/>
            <a:gdLst/>
            <a:ahLst/>
            <a:rect l="0" t="0" r="r" b="b"/>
            <a:pathLst>
              <a:path w="1440" h="24">
                <a:moveTo>
                  <a:pt x="0" y="0"/>
                </a:moveTo>
                <a:lnTo>
                  <a:pt x="1440" y="0"/>
                </a:lnTo>
                <a:lnTo>
                  <a:pt x="1440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97" name=""/>
          <p:cNvSpPr/>
          <p:nvPr/>
        </p:nvSpPr>
        <p:spPr>
          <a:xfrm>
            <a:off x="6208920" y="4947120"/>
            <a:ext cx="518400" cy="8640"/>
          </a:xfrm>
          <a:custGeom>
            <a:avLst/>
            <a:gdLst/>
            <a:ahLst/>
            <a:rect l="0" t="0" r="r" b="b"/>
            <a:pathLst>
              <a:path w="1440" h="24">
                <a:moveTo>
                  <a:pt x="0" y="0"/>
                </a:moveTo>
                <a:lnTo>
                  <a:pt x="1440" y="0"/>
                </a:lnTo>
                <a:lnTo>
                  <a:pt x="1440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98" name=""/>
          <p:cNvSpPr/>
          <p:nvPr/>
        </p:nvSpPr>
        <p:spPr>
          <a:xfrm>
            <a:off x="3835440" y="1069560"/>
            <a:ext cx="334800" cy="334440"/>
          </a:xfrm>
          <a:custGeom>
            <a:avLst/>
            <a:gdLst/>
            <a:ahLst/>
            <a:rect l="0" t="0" r="r" b="b"/>
            <a:pathLst>
              <a:path w="930" h="929">
                <a:moveTo>
                  <a:pt x="930" y="465"/>
                </a:moveTo>
                <a:cubicBezTo>
                  <a:pt x="930" y="496"/>
                  <a:pt x="927" y="526"/>
                  <a:pt x="921" y="556"/>
                </a:cubicBezTo>
                <a:cubicBezTo>
                  <a:pt x="915" y="586"/>
                  <a:pt x="906" y="615"/>
                  <a:pt x="894" y="643"/>
                </a:cubicBezTo>
                <a:cubicBezTo>
                  <a:pt x="883" y="671"/>
                  <a:pt x="869" y="698"/>
                  <a:pt x="852" y="723"/>
                </a:cubicBezTo>
                <a:cubicBezTo>
                  <a:pt x="835" y="748"/>
                  <a:pt x="815" y="772"/>
                  <a:pt x="794" y="793"/>
                </a:cubicBezTo>
                <a:cubicBezTo>
                  <a:pt x="772" y="815"/>
                  <a:pt x="749" y="834"/>
                  <a:pt x="723" y="851"/>
                </a:cubicBezTo>
                <a:cubicBezTo>
                  <a:pt x="698" y="868"/>
                  <a:pt x="671" y="882"/>
                  <a:pt x="643" y="894"/>
                </a:cubicBezTo>
                <a:cubicBezTo>
                  <a:pt x="615" y="906"/>
                  <a:pt x="586" y="914"/>
                  <a:pt x="556" y="920"/>
                </a:cubicBezTo>
                <a:cubicBezTo>
                  <a:pt x="526" y="926"/>
                  <a:pt x="496" y="929"/>
                  <a:pt x="466" y="929"/>
                </a:cubicBezTo>
                <a:cubicBezTo>
                  <a:pt x="435" y="929"/>
                  <a:pt x="405" y="926"/>
                  <a:pt x="375" y="920"/>
                </a:cubicBezTo>
                <a:cubicBezTo>
                  <a:pt x="345" y="914"/>
                  <a:pt x="316" y="906"/>
                  <a:pt x="288" y="894"/>
                </a:cubicBezTo>
                <a:cubicBezTo>
                  <a:pt x="260" y="882"/>
                  <a:pt x="233" y="868"/>
                  <a:pt x="208" y="851"/>
                </a:cubicBezTo>
                <a:cubicBezTo>
                  <a:pt x="182" y="834"/>
                  <a:pt x="159" y="815"/>
                  <a:pt x="137" y="793"/>
                </a:cubicBezTo>
                <a:cubicBezTo>
                  <a:pt x="116" y="772"/>
                  <a:pt x="96" y="748"/>
                  <a:pt x="80" y="723"/>
                </a:cubicBezTo>
                <a:cubicBezTo>
                  <a:pt x="63" y="698"/>
                  <a:pt x="48" y="671"/>
                  <a:pt x="37" y="643"/>
                </a:cubicBezTo>
                <a:cubicBezTo>
                  <a:pt x="25" y="615"/>
                  <a:pt x="15" y="586"/>
                  <a:pt x="9" y="556"/>
                </a:cubicBezTo>
                <a:cubicBezTo>
                  <a:pt x="3" y="526"/>
                  <a:pt x="0" y="496"/>
                  <a:pt x="0" y="465"/>
                </a:cubicBezTo>
                <a:cubicBezTo>
                  <a:pt x="0" y="435"/>
                  <a:pt x="3" y="404"/>
                  <a:pt x="9" y="374"/>
                </a:cubicBezTo>
                <a:cubicBezTo>
                  <a:pt x="15" y="345"/>
                  <a:pt x="25" y="316"/>
                  <a:pt x="37" y="287"/>
                </a:cubicBezTo>
                <a:cubicBezTo>
                  <a:pt x="48" y="258"/>
                  <a:pt x="63" y="231"/>
                  <a:pt x="80" y="206"/>
                </a:cubicBezTo>
                <a:cubicBezTo>
                  <a:pt x="96" y="181"/>
                  <a:pt x="116" y="157"/>
                  <a:pt x="137" y="136"/>
                </a:cubicBezTo>
                <a:cubicBezTo>
                  <a:pt x="159" y="114"/>
                  <a:pt x="182" y="95"/>
                  <a:pt x="208" y="78"/>
                </a:cubicBezTo>
                <a:cubicBezTo>
                  <a:pt x="233" y="61"/>
                  <a:pt x="260" y="47"/>
                  <a:pt x="288" y="35"/>
                </a:cubicBezTo>
                <a:cubicBezTo>
                  <a:pt x="316" y="23"/>
                  <a:pt x="345" y="15"/>
                  <a:pt x="375" y="9"/>
                </a:cubicBezTo>
                <a:cubicBezTo>
                  <a:pt x="405" y="3"/>
                  <a:pt x="435" y="0"/>
                  <a:pt x="466" y="0"/>
                </a:cubicBezTo>
                <a:cubicBezTo>
                  <a:pt x="496" y="0"/>
                  <a:pt x="526" y="3"/>
                  <a:pt x="556" y="9"/>
                </a:cubicBezTo>
                <a:cubicBezTo>
                  <a:pt x="586" y="15"/>
                  <a:pt x="615" y="23"/>
                  <a:pt x="643" y="35"/>
                </a:cubicBezTo>
                <a:cubicBezTo>
                  <a:pt x="671" y="47"/>
                  <a:pt x="698" y="61"/>
                  <a:pt x="723" y="78"/>
                </a:cubicBezTo>
                <a:cubicBezTo>
                  <a:pt x="749" y="95"/>
                  <a:pt x="772" y="114"/>
                  <a:pt x="794" y="136"/>
                </a:cubicBezTo>
                <a:cubicBezTo>
                  <a:pt x="815" y="157"/>
                  <a:pt x="835" y="181"/>
                  <a:pt x="852" y="206"/>
                </a:cubicBezTo>
                <a:cubicBezTo>
                  <a:pt x="869" y="231"/>
                  <a:pt x="883" y="258"/>
                  <a:pt x="894" y="287"/>
                </a:cubicBezTo>
                <a:cubicBezTo>
                  <a:pt x="906" y="316"/>
                  <a:pt x="915" y="345"/>
                  <a:pt x="921" y="374"/>
                </a:cubicBezTo>
                <a:cubicBezTo>
                  <a:pt x="927" y="404"/>
                  <a:pt x="930" y="435"/>
                  <a:pt x="930" y="465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899" name="" descr=""/>
          <p:cNvPicPr/>
          <p:nvPr/>
        </p:nvPicPr>
        <p:blipFill>
          <a:blip r:embed="rId6"/>
          <a:stretch/>
        </p:blipFill>
        <p:spPr>
          <a:xfrm>
            <a:off x="3919320" y="115308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00" name=""/>
          <p:cNvSpPr txBox="1"/>
          <p:nvPr/>
        </p:nvSpPr>
        <p:spPr>
          <a:xfrm>
            <a:off x="1654560" y="4362120"/>
            <a:ext cx="2638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: 5%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1" name=""/>
          <p:cNvSpPr txBox="1"/>
          <p:nvPr/>
        </p:nvSpPr>
        <p:spPr>
          <a:xfrm>
            <a:off x="4267440" y="1134360"/>
            <a:ext cx="67140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收入预测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2" name=""/>
          <p:cNvSpPr txBox="1"/>
          <p:nvPr/>
        </p:nvSpPr>
        <p:spPr>
          <a:xfrm>
            <a:off x="4935960" y="1140120"/>
            <a:ext cx="1666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 (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3" name=""/>
          <p:cNvSpPr txBox="1"/>
          <p:nvPr/>
        </p:nvSpPr>
        <p:spPr>
          <a:xfrm>
            <a:off x="5070600" y="1134360"/>
            <a:ext cx="83880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百万人民币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904" name="" descr=""/>
          <p:cNvPicPr/>
          <p:nvPr/>
        </p:nvPicPr>
        <p:blipFill>
          <a:blip r:embed="rId7"/>
          <a:stretch/>
        </p:blipFill>
        <p:spPr>
          <a:xfrm>
            <a:off x="3969360" y="1671480"/>
            <a:ext cx="2757240" cy="1495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05" name=""/>
          <p:cNvSpPr txBox="1"/>
          <p:nvPr/>
        </p:nvSpPr>
        <p:spPr>
          <a:xfrm>
            <a:off x="5906160" y="1140120"/>
            <a:ext cx="1666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)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6" name=""/>
          <p:cNvSpPr txBox="1"/>
          <p:nvPr/>
        </p:nvSpPr>
        <p:spPr>
          <a:xfrm>
            <a:off x="3966480" y="3489120"/>
            <a:ext cx="470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收入来源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7" name=""/>
          <p:cNvSpPr txBox="1"/>
          <p:nvPr/>
        </p:nvSpPr>
        <p:spPr>
          <a:xfrm>
            <a:off x="5258880" y="3489120"/>
            <a:ext cx="3528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第一年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8" name=""/>
          <p:cNvSpPr txBox="1"/>
          <p:nvPr/>
        </p:nvSpPr>
        <p:spPr>
          <a:xfrm>
            <a:off x="5776920" y="3489120"/>
            <a:ext cx="3528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第二年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9" name=""/>
          <p:cNvSpPr txBox="1"/>
          <p:nvPr/>
        </p:nvSpPr>
        <p:spPr>
          <a:xfrm>
            <a:off x="6294960" y="3489120"/>
            <a:ext cx="3528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第三年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0" name=""/>
          <p:cNvSpPr txBox="1"/>
          <p:nvPr/>
        </p:nvSpPr>
        <p:spPr>
          <a:xfrm>
            <a:off x="3966480" y="379836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订阅服务费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1" name=""/>
          <p:cNvSpPr txBox="1"/>
          <p:nvPr/>
        </p:nvSpPr>
        <p:spPr>
          <a:xfrm>
            <a:off x="5397120" y="380232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5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2" name=""/>
          <p:cNvSpPr txBox="1"/>
          <p:nvPr/>
        </p:nvSpPr>
        <p:spPr>
          <a:xfrm>
            <a:off x="5877720" y="3802320"/>
            <a:ext cx="150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15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3" name=""/>
          <p:cNvSpPr txBox="1"/>
          <p:nvPr/>
        </p:nvSpPr>
        <p:spPr>
          <a:xfrm>
            <a:off x="6396120" y="3802320"/>
            <a:ext cx="150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35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4" name=""/>
          <p:cNvSpPr txBox="1"/>
          <p:nvPr/>
        </p:nvSpPr>
        <p:spPr>
          <a:xfrm>
            <a:off x="3966480" y="4107600"/>
            <a:ext cx="8222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项目制解决方案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5" name=""/>
          <p:cNvSpPr txBox="1"/>
          <p:nvPr/>
        </p:nvSpPr>
        <p:spPr>
          <a:xfrm>
            <a:off x="5397120" y="411156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3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6" name=""/>
          <p:cNvSpPr txBox="1"/>
          <p:nvPr/>
        </p:nvSpPr>
        <p:spPr>
          <a:xfrm>
            <a:off x="5915160" y="411156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8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7" name=""/>
          <p:cNvSpPr txBox="1"/>
          <p:nvPr/>
        </p:nvSpPr>
        <p:spPr>
          <a:xfrm>
            <a:off x="6396120" y="4111560"/>
            <a:ext cx="150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18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8" name=""/>
          <p:cNvSpPr txBox="1"/>
          <p:nvPr/>
        </p:nvSpPr>
        <p:spPr>
          <a:xfrm>
            <a:off x="3966480" y="4416840"/>
            <a:ext cx="470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增值服务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9" name=""/>
          <p:cNvSpPr txBox="1"/>
          <p:nvPr/>
        </p:nvSpPr>
        <p:spPr>
          <a:xfrm>
            <a:off x="5397120" y="442080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1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0" name=""/>
          <p:cNvSpPr txBox="1"/>
          <p:nvPr/>
        </p:nvSpPr>
        <p:spPr>
          <a:xfrm>
            <a:off x="5915160" y="442080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3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1" name=""/>
          <p:cNvSpPr txBox="1"/>
          <p:nvPr/>
        </p:nvSpPr>
        <p:spPr>
          <a:xfrm>
            <a:off x="6433200" y="442080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7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2" name=""/>
          <p:cNvSpPr txBox="1"/>
          <p:nvPr/>
        </p:nvSpPr>
        <p:spPr>
          <a:xfrm>
            <a:off x="3966480" y="4725720"/>
            <a:ext cx="7048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效果驱动收费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3" name=""/>
          <p:cNvSpPr txBox="1"/>
          <p:nvPr/>
        </p:nvSpPr>
        <p:spPr>
          <a:xfrm>
            <a:off x="5341320" y="4730040"/>
            <a:ext cx="187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0.5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4" name=""/>
          <p:cNvSpPr txBox="1"/>
          <p:nvPr/>
        </p:nvSpPr>
        <p:spPr>
          <a:xfrm>
            <a:off x="5915160" y="4730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2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5" name=""/>
          <p:cNvSpPr txBox="1"/>
          <p:nvPr/>
        </p:nvSpPr>
        <p:spPr>
          <a:xfrm>
            <a:off x="6433200" y="4730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5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6" name=""/>
          <p:cNvSpPr txBox="1"/>
          <p:nvPr/>
        </p:nvSpPr>
        <p:spPr>
          <a:xfrm>
            <a:off x="3966480" y="503496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年度总收入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7" name=""/>
          <p:cNvSpPr txBox="1"/>
          <p:nvPr/>
        </p:nvSpPr>
        <p:spPr>
          <a:xfrm>
            <a:off x="5330520" y="5039280"/>
            <a:ext cx="2084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9.5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8" name=""/>
          <p:cNvSpPr txBox="1"/>
          <p:nvPr/>
        </p:nvSpPr>
        <p:spPr>
          <a:xfrm>
            <a:off x="5870880" y="5039280"/>
            <a:ext cx="1641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28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9" name=""/>
          <p:cNvSpPr/>
          <p:nvPr/>
        </p:nvSpPr>
        <p:spPr>
          <a:xfrm>
            <a:off x="7128000" y="1537560"/>
            <a:ext cx="3034080" cy="3443040"/>
          </a:xfrm>
          <a:custGeom>
            <a:avLst/>
            <a:gdLst/>
            <a:ahLst/>
            <a:rect l="0" t="0" r="r" b="b"/>
            <a:pathLst>
              <a:path w="8428" h="9564">
                <a:moveTo>
                  <a:pt x="0" y="9379"/>
                </a:moveTo>
                <a:lnTo>
                  <a:pt x="0" y="185"/>
                </a:lnTo>
                <a:cubicBezTo>
                  <a:pt x="0" y="173"/>
                  <a:pt x="1" y="161"/>
                  <a:pt x="4" y="149"/>
                </a:cubicBezTo>
                <a:cubicBezTo>
                  <a:pt x="6" y="137"/>
                  <a:pt x="10" y="126"/>
                  <a:pt x="14" y="114"/>
                </a:cubicBezTo>
                <a:cubicBezTo>
                  <a:pt x="19" y="103"/>
                  <a:pt x="25" y="92"/>
                  <a:pt x="32" y="82"/>
                </a:cubicBezTo>
                <a:cubicBezTo>
                  <a:pt x="38" y="72"/>
                  <a:pt x="46" y="63"/>
                  <a:pt x="55" y="54"/>
                </a:cubicBezTo>
                <a:cubicBezTo>
                  <a:pt x="63" y="45"/>
                  <a:pt x="73" y="38"/>
                  <a:pt x="83" y="31"/>
                </a:cubicBezTo>
                <a:cubicBezTo>
                  <a:pt x="93" y="24"/>
                  <a:pt x="104" y="19"/>
                  <a:pt x="115" y="14"/>
                </a:cubicBezTo>
                <a:cubicBezTo>
                  <a:pt x="126" y="9"/>
                  <a:pt x="138" y="6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8242" y="0"/>
                </a:lnTo>
                <a:cubicBezTo>
                  <a:pt x="8254" y="0"/>
                  <a:pt x="8266" y="1"/>
                  <a:pt x="8278" y="3"/>
                </a:cubicBezTo>
                <a:cubicBezTo>
                  <a:pt x="8290" y="6"/>
                  <a:pt x="8302" y="9"/>
                  <a:pt x="8313" y="14"/>
                </a:cubicBezTo>
                <a:cubicBezTo>
                  <a:pt x="8324" y="19"/>
                  <a:pt x="8335" y="24"/>
                  <a:pt x="8345" y="31"/>
                </a:cubicBezTo>
                <a:cubicBezTo>
                  <a:pt x="8355" y="38"/>
                  <a:pt x="8365" y="45"/>
                  <a:pt x="8373" y="54"/>
                </a:cubicBezTo>
                <a:cubicBezTo>
                  <a:pt x="8382" y="63"/>
                  <a:pt x="8389" y="72"/>
                  <a:pt x="8396" y="82"/>
                </a:cubicBezTo>
                <a:cubicBezTo>
                  <a:pt x="8403" y="92"/>
                  <a:pt x="8409" y="103"/>
                  <a:pt x="8413" y="114"/>
                </a:cubicBezTo>
                <a:cubicBezTo>
                  <a:pt x="8418" y="126"/>
                  <a:pt x="8422" y="137"/>
                  <a:pt x="8424" y="149"/>
                </a:cubicBezTo>
                <a:cubicBezTo>
                  <a:pt x="8426" y="161"/>
                  <a:pt x="8428" y="173"/>
                  <a:pt x="8428" y="185"/>
                </a:cubicBezTo>
                <a:lnTo>
                  <a:pt x="8428" y="9379"/>
                </a:lnTo>
                <a:cubicBezTo>
                  <a:pt x="8428" y="9391"/>
                  <a:pt x="8426" y="9403"/>
                  <a:pt x="8424" y="9415"/>
                </a:cubicBezTo>
                <a:cubicBezTo>
                  <a:pt x="8422" y="9427"/>
                  <a:pt x="8418" y="9439"/>
                  <a:pt x="8413" y="9450"/>
                </a:cubicBezTo>
                <a:cubicBezTo>
                  <a:pt x="8409" y="9461"/>
                  <a:pt x="8403" y="9472"/>
                  <a:pt x="8396" y="9482"/>
                </a:cubicBezTo>
                <a:cubicBezTo>
                  <a:pt x="8389" y="9492"/>
                  <a:pt x="8382" y="9501"/>
                  <a:pt x="8373" y="9510"/>
                </a:cubicBezTo>
                <a:cubicBezTo>
                  <a:pt x="8365" y="9519"/>
                  <a:pt x="8355" y="9526"/>
                  <a:pt x="8345" y="9533"/>
                </a:cubicBezTo>
                <a:cubicBezTo>
                  <a:pt x="8335" y="9540"/>
                  <a:pt x="8324" y="9546"/>
                  <a:pt x="8313" y="9550"/>
                </a:cubicBezTo>
                <a:cubicBezTo>
                  <a:pt x="8302" y="9555"/>
                  <a:pt x="8290" y="9559"/>
                  <a:pt x="8278" y="9561"/>
                </a:cubicBezTo>
                <a:cubicBezTo>
                  <a:pt x="8266" y="9563"/>
                  <a:pt x="8254" y="9564"/>
                  <a:pt x="8242" y="9564"/>
                </a:cubicBezTo>
                <a:lnTo>
                  <a:pt x="186" y="9564"/>
                </a:lnTo>
                <a:cubicBezTo>
                  <a:pt x="174" y="9564"/>
                  <a:pt x="162" y="9563"/>
                  <a:pt x="150" y="9561"/>
                </a:cubicBezTo>
                <a:cubicBezTo>
                  <a:pt x="138" y="9559"/>
                  <a:pt x="126" y="9555"/>
                  <a:pt x="115" y="9550"/>
                </a:cubicBezTo>
                <a:cubicBezTo>
                  <a:pt x="104" y="9546"/>
                  <a:pt x="93" y="9540"/>
                  <a:pt x="83" y="9533"/>
                </a:cubicBezTo>
                <a:cubicBezTo>
                  <a:pt x="73" y="9526"/>
                  <a:pt x="63" y="9519"/>
                  <a:pt x="55" y="9510"/>
                </a:cubicBezTo>
                <a:cubicBezTo>
                  <a:pt x="46" y="9501"/>
                  <a:pt x="38" y="9492"/>
                  <a:pt x="32" y="9482"/>
                </a:cubicBezTo>
                <a:cubicBezTo>
                  <a:pt x="25" y="9472"/>
                  <a:pt x="19" y="9461"/>
                  <a:pt x="14" y="9450"/>
                </a:cubicBezTo>
                <a:cubicBezTo>
                  <a:pt x="10" y="9439"/>
                  <a:pt x="6" y="9427"/>
                  <a:pt x="4" y="9415"/>
                </a:cubicBezTo>
                <a:cubicBezTo>
                  <a:pt x="1" y="9403"/>
                  <a:pt x="0" y="9391"/>
                  <a:pt x="0" y="9379"/>
                </a:cubicBezTo>
                <a:close/>
              </a:path>
            </a:pathLst>
          </a:custGeom>
          <a:solidFill>
            <a:srgbClr val="1e40af">
              <a:alpha val="4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30" name=""/>
          <p:cNvSpPr/>
          <p:nvPr/>
        </p:nvSpPr>
        <p:spPr>
          <a:xfrm>
            <a:off x="7278480" y="3208680"/>
            <a:ext cx="2749680" cy="869400"/>
          </a:xfrm>
          <a:custGeom>
            <a:avLst/>
            <a:gdLst/>
            <a:ahLst/>
            <a:rect l="0" t="0" r="r" b="b"/>
            <a:pathLst>
              <a:path w="7638" h="2415">
                <a:moveTo>
                  <a:pt x="0" y="2230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5" y="138"/>
                  <a:pt x="7" y="126"/>
                  <a:pt x="11" y="115"/>
                </a:cubicBezTo>
                <a:cubicBezTo>
                  <a:pt x="14" y="104"/>
                  <a:pt x="18" y="93"/>
                  <a:pt x="24" y="83"/>
                </a:cubicBezTo>
                <a:cubicBezTo>
                  <a:pt x="29" y="73"/>
                  <a:pt x="34" y="63"/>
                  <a:pt x="41" y="55"/>
                </a:cubicBezTo>
                <a:cubicBezTo>
                  <a:pt x="47" y="46"/>
                  <a:pt x="54" y="38"/>
                  <a:pt x="62" y="32"/>
                </a:cubicBezTo>
                <a:cubicBezTo>
                  <a:pt x="70" y="25"/>
                  <a:pt x="78" y="19"/>
                  <a:pt x="86" y="14"/>
                </a:cubicBezTo>
                <a:cubicBezTo>
                  <a:pt x="94" y="10"/>
                  <a:pt x="103" y="6"/>
                  <a:pt x="112" y="4"/>
                </a:cubicBezTo>
                <a:cubicBezTo>
                  <a:pt x="121" y="2"/>
                  <a:pt x="130" y="0"/>
                  <a:pt x="139" y="0"/>
                </a:cubicBezTo>
                <a:lnTo>
                  <a:pt x="7452" y="0"/>
                </a:lnTo>
                <a:cubicBezTo>
                  <a:pt x="7465" y="0"/>
                  <a:pt x="7477" y="2"/>
                  <a:pt x="7489" y="4"/>
                </a:cubicBezTo>
                <a:cubicBezTo>
                  <a:pt x="7501" y="6"/>
                  <a:pt x="7512" y="10"/>
                  <a:pt x="7524" y="14"/>
                </a:cubicBezTo>
                <a:cubicBezTo>
                  <a:pt x="7535" y="19"/>
                  <a:pt x="7545" y="25"/>
                  <a:pt x="7556" y="32"/>
                </a:cubicBezTo>
                <a:cubicBezTo>
                  <a:pt x="7566" y="38"/>
                  <a:pt x="7575" y="46"/>
                  <a:pt x="7584" y="55"/>
                </a:cubicBezTo>
                <a:cubicBezTo>
                  <a:pt x="7592" y="63"/>
                  <a:pt x="7600" y="73"/>
                  <a:pt x="7607" y="83"/>
                </a:cubicBezTo>
                <a:cubicBezTo>
                  <a:pt x="7614" y="93"/>
                  <a:pt x="7619" y="104"/>
                  <a:pt x="7624" y="115"/>
                </a:cubicBezTo>
                <a:cubicBezTo>
                  <a:pt x="7629" y="126"/>
                  <a:pt x="7632" y="138"/>
                  <a:pt x="7635" y="150"/>
                </a:cubicBezTo>
                <a:cubicBezTo>
                  <a:pt x="7637" y="162"/>
                  <a:pt x="7638" y="174"/>
                  <a:pt x="7638" y="186"/>
                </a:cubicBezTo>
                <a:lnTo>
                  <a:pt x="7638" y="2230"/>
                </a:lnTo>
                <a:cubicBezTo>
                  <a:pt x="7638" y="2242"/>
                  <a:pt x="7637" y="2254"/>
                  <a:pt x="7635" y="2266"/>
                </a:cubicBezTo>
                <a:cubicBezTo>
                  <a:pt x="7632" y="2278"/>
                  <a:pt x="7629" y="2290"/>
                  <a:pt x="7624" y="2301"/>
                </a:cubicBezTo>
                <a:cubicBezTo>
                  <a:pt x="7619" y="2312"/>
                  <a:pt x="7614" y="2323"/>
                  <a:pt x="7607" y="2333"/>
                </a:cubicBezTo>
                <a:cubicBezTo>
                  <a:pt x="7600" y="2343"/>
                  <a:pt x="7592" y="2352"/>
                  <a:pt x="7584" y="2361"/>
                </a:cubicBezTo>
                <a:cubicBezTo>
                  <a:pt x="7575" y="2370"/>
                  <a:pt x="7566" y="2377"/>
                  <a:pt x="7556" y="2384"/>
                </a:cubicBezTo>
                <a:cubicBezTo>
                  <a:pt x="7545" y="2391"/>
                  <a:pt x="7535" y="2397"/>
                  <a:pt x="7524" y="2401"/>
                </a:cubicBezTo>
                <a:cubicBezTo>
                  <a:pt x="7512" y="2406"/>
                  <a:pt x="7501" y="2410"/>
                  <a:pt x="7489" y="2412"/>
                </a:cubicBezTo>
                <a:cubicBezTo>
                  <a:pt x="7477" y="2414"/>
                  <a:pt x="7465" y="2415"/>
                  <a:pt x="7452" y="2415"/>
                </a:cubicBezTo>
                <a:lnTo>
                  <a:pt x="139" y="2415"/>
                </a:lnTo>
                <a:cubicBezTo>
                  <a:pt x="130" y="2415"/>
                  <a:pt x="121" y="2414"/>
                  <a:pt x="112" y="2412"/>
                </a:cubicBezTo>
                <a:cubicBezTo>
                  <a:pt x="103" y="2410"/>
                  <a:pt x="94" y="2406"/>
                  <a:pt x="86" y="2401"/>
                </a:cubicBezTo>
                <a:cubicBezTo>
                  <a:pt x="78" y="2397"/>
                  <a:pt x="70" y="2391"/>
                  <a:pt x="62" y="2384"/>
                </a:cubicBezTo>
                <a:cubicBezTo>
                  <a:pt x="54" y="2377"/>
                  <a:pt x="47" y="2370"/>
                  <a:pt x="41" y="2361"/>
                </a:cubicBezTo>
                <a:cubicBezTo>
                  <a:pt x="34" y="2352"/>
                  <a:pt x="29" y="2343"/>
                  <a:pt x="24" y="2333"/>
                </a:cubicBezTo>
                <a:cubicBezTo>
                  <a:pt x="18" y="2323"/>
                  <a:pt x="14" y="2312"/>
                  <a:pt x="11" y="2301"/>
                </a:cubicBezTo>
                <a:cubicBezTo>
                  <a:pt x="7" y="2290"/>
                  <a:pt x="5" y="2278"/>
                  <a:pt x="3" y="2266"/>
                </a:cubicBezTo>
                <a:cubicBezTo>
                  <a:pt x="1" y="2254"/>
                  <a:pt x="0" y="2242"/>
                  <a:pt x="0" y="2230"/>
                </a:cubicBezTo>
                <a:close/>
              </a:path>
            </a:pathLst>
          </a:custGeom>
          <a:solidFill>
            <a:srgbClr val="059669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31" name=""/>
          <p:cNvSpPr/>
          <p:nvPr/>
        </p:nvSpPr>
        <p:spPr>
          <a:xfrm>
            <a:off x="7261920" y="3208680"/>
            <a:ext cx="66960" cy="869400"/>
          </a:xfrm>
          <a:custGeom>
            <a:avLst/>
            <a:gdLst/>
            <a:ahLst/>
            <a:rect l="0" t="0" r="r" b="b"/>
            <a:pathLst>
              <a:path w="186" h="2415">
                <a:moveTo>
                  <a:pt x="0" y="0"/>
                </a:moveTo>
                <a:lnTo>
                  <a:pt x="186" y="0"/>
                </a:lnTo>
                <a:lnTo>
                  <a:pt x="186" y="2415"/>
                </a:lnTo>
                <a:lnTo>
                  <a:pt x="0" y="2415"/>
                </a:lnTo>
                <a:lnTo>
                  <a:pt x="0" y="0"/>
                </a:ln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2" name=""/>
          <p:cNvSpPr/>
          <p:nvPr/>
        </p:nvSpPr>
        <p:spPr>
          <a:xfrm>
            <a:off x="7128000" y="1069560"/>
            <a:ext cx="334800" cy="334440"/>
          </a:xfrm>
          <a:custGeom>
            <a:avLst/>
            <a:gdLst/>
            <a:ahLst/>
            <a:rect l="0" t="0" r="r" b="b"/>
            <a:pathLst>
              <a:path w="930" h="929">
                <a:moveTo>
                  <a:pt x="930" y="465"/>
                </a:moveTo>
                <a:cubicBezTo>
                  <a:pt x="930" y="496"/>
                  <a:pt x="927" y="526"/>
                  <a:pt x="921" y="556"/>
                </a:cubicBezTo>
                <a:cubicBezTo>
                  <a:pt x="915" y="586"/>
                  <a:pt x="906" y="615"/>
                  <a:pt x="894" y="643"/>
                </a:cubicBezTo>
                <a:cubicBezTo>
                  <a:pt x="883" y="671"/>
                  <a:pt x="868" y="698"/>
                  <a:pt x="852" y="723"/>
                </a:cubicBezTo>
                <a:cubicBezTo>
                  <a:pt x="835" y="748"/>
                  <a:pt x="815" y="772"/>
                  <a:pt x="794" y="793"/>
                </a:cubicBezTo>
                <a:cubicBezTo>
                  <a:pt x="772" y="815"/>
                  <a:pt x="749" y="834"/>
                  <a:pt x="723" y="851"/>
                </a:cubicBezTo>
                <a:cubicBezTo>
                  <a:pt x="698" y="868"/>
                  <a:pt x="671" y="882"/>
                  <a:pt x="643" y="894"/>
                </a:cubicBezTo>
                <a:cubicBezTo>
                  <a:pt x="615" y="906"/>
                  <a:pt x="586" y="914"/>
                  <a:pt x="556" y="920"/>
                </a:cubicBezTo>
                <a:cubicBezTo>
                  <a:pt x="526" y="926"/>
                  <a:pt x="496" y="929"/>
                  <a:pt x="465" y="929"/>
                </a:cubicBezTo>
                <a:cubicBezTo>
                  <a:pt x="435" y="929"/>
                  <a:pt x="405" y="926"/>
                  <a:pt x="375" y="920"/>
                </a:cubicBezTo>
                <a:cubicBezTo>
                  <a:pt x="345" y="914"/>
                  <a:pt x="316" y="906"/>
                  <a:pt x="288" y="894"/>
                </a:cubicBezTo>
                <a:cubicBezTo>
                  <a:pt x="260" y="882"/>
                  <a:pt x="233" y="868"/>
                  <a:pt x="208" y="851"/>
                </a:cubicBezTo>
                <a:cubicBezTo>
                  <a:pt x="182" y="834"/>
                  <a:pt x="159" y="815"/>
                  <a:pt x="136" y="793"/>
                </a:cubicBezTo>
                <a:cubicBezTo>
                  <a:pt x="115" y="772"/>
                  <a:pt x="95" y="748"/>
                  <a:pt x="78" y="723"/>
                </a:cubicBezTo>
                <a:cubicBezTo>
                  <a:pt x="62" y="698"/>
                  <a:pt x="47" y="671"/>
                  <a:pt x="36" y="643"/>
                </a:cubicBezTo>
                <a:cubicBezTo>
                  <a:pt x="24" y="615"/>
                  <a:pt x="15" y="586"/>
                  <a:pt x="9" y="556"/>
                </a:cubicBezTo>
                <a:cubicBezTo>
                  <a:pt x="3" y="526"/>
                  <a:pt x="0" y="496"/>
                  <a:pt x="0" y="465"/>
                </a:cubicBezTo>
                <a:cubicBezTo>
                  <a:pt x="0" y="435"/>
                  <a:pt x="3" y="404"/>
                  <a:pt x="9" y="374"/>
                </a:cubicBezTo>
                <a:cubicBezTo>
                  <a:pt x="15" y="345"/>
                  <a:pt x="24" y="316"/>
                  <a:pt x="36" y="287"/>
                </a:cubicBezTo>
                <a:cubicBezTo>
                  <a:pt x="47" y="258"/>
                  <a:pt x="62" y="231"/>
                  <a:pt x="78" y="206"/>
                </a:cubicBezTo>
                <a:cubicBezTo>
                  <a:pt x="95" y="181"/>
                  <a:pt x="115" y="157"/>
                  <a:pt x="136" y="136"/>
                </a:cubicBezTo>
                <a:cubicBezTo>
                  <a:pt x="159" y="114"/>
                  <a:pt x="182" y="95"/>
                  <a:pt x="208" y="78"/>
                </a:cubicBezTo>
                <a:cubicBezTo>
                  <a:pt x="233" y="61"/>
                  <a:pt x="260" y="47"/>
                  <a:pt x="288" y="35"/>
                </a:cubicBezTo>
                <a:cubicBezTo>
                  <a:pt x="316" y="23"/>
                  <a:pt x="345" y="15"/>
                  <a:pt x="375" y="9"/>
                </a:cubicBezTo>
                <a:cubicBezTo>
                  <a:pt x="405" y="3"/>
                  <a:pt x="435" y="0"/>
                  <a:pt x="465" y="0"/>
                </a:cubicBezTo>
                <a:cubicBezTo>
                  <a:pt x="496" y="0"/>
                  <a:pt x="526" y="3"/>
                  <a:pt x="556" y="9"/>
                </a:cubicBezTo>
                <a:cubicBezTo>
                  <a:pt x="586" y="15"/>
                  <a:pt x="615" y="23"/>
                  <a:pt x="643" y="35"/>
                </a:cubicBezTo>
                <a:cubicBezTo>
                  <a:pt x="671" y="47"/>
                  <a:pt x="698" y="61"/>
                  <a:pt x="723" y="78"/>
                </a:cubicBezTo>
                <a:cubicBezTo>
                  <a:pt x="749" y="95"/>
                  <a:pt x="772" y="114"/>
                  <a:pt x="794" y="136"/>
                </a:cubicBezTo>
                <a:cubicBezTo>
                  <a:pt x="815" y="157"/>
                  <a:pt x="835" y="181"/>
                  <a:pt x="852" y="206"/>
                </a:cubicBezTo>
                <a:cubicBezTo>
                  <a:pt x="868" y="231"/>
                  <a:pt x="883" y="258"/>
                  <a:pt x="894" y="287"/>
                </a:cubicBezTo>
                <a:cubicBezTo>
                  <a:pt x="906" y="316"/>
                  <a:pt x="915" y="345"/>
                  <a:pt x="921" y="374"/>
                </a:cubicBezTo>
                <a:cubicBezTo>
                  <a:pt x="927" y="404"/>
                  <a:pt x="930" y="435"/>
                  <a:pt x="930" y="465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933" name="" descr=""/>
          <p:cNvPicPr/>
          <p:nvPr/>
        </p:nvPicPr>
        <p:blipFill>
          <a:blip r:embed="rId8"/>
          <a:stretch/>
        </p:blipFill>
        <p:spPr>
          <a:xfrm>
            <a:off x="7203600" y="1153080"/>
            <a:ext cx="1918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34" name=""/>
          <p:cNvSpPr txBox="1"/>
          <p:nvPr/>
        </p:nvSpPr>
        <p:spPr>
          <a:xfrm>
            <a:off x="6388920" y="5039280"/>
            <a:ext cx="1641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65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5" name=""/>
          <p:cNvSpPr/>
          <p:nvPr/>
        </p:nvSpPr>
        <p:spPr>
          <a:xfrm>
            <a:off x="7261920" y="1671120"/>
            <a:ext cx="1320480" cy="668880"/>
          </a:xfrm>
          <a:custGeom>
            <a:avLst/>
            <a:gdLst/>
            <a:ahLst/>
            <a:rect l="0" t="0" r="r" b="b"/>
            <a:pathLst>
              <a:path w="3668" h="1858">
                <a:moveTo>
                  <a:pt x="0" y="1672"/>
                </a:moveTo>
                <a:lnTo>
                  <a:pt x="0" y="187"/>
                </a:lnTo>
                <a:cubicBezTo>
                  <a:pt x="0" y="175"/>
                  <a:pt x="1" y="163"/>
                  <a:pt x="3" y="151"/>
                </a:cubicBezTo>
                <a:cubicBezTo>
                  <a:pt x="6" y="139"/>
                  <a:pt x="9" y="127"/>
                  <a:pt x="14" y="116"/>
                </a:cubicBezTo>
                <a:cubicBezTo>
                  <a:pt x="18" y="104"/>
                  <a:pt x="24" y="94"/>
                  <a:pt x="31" y="84"/>
                </a:cubicBezTo>
                <a:cubicBezTo>
                  <a:pt x="38" y="74"/>
                  <a:pt x="45" y="64"/>
                  <a:pt x="54" y="56"/>
                </a:cubicBezTo>
                <a:cubicBezTo>
                  <a:pt x="63" y="47"/>
                  <a:pt x="72" y="39"/>
                  <a:pt x="82" y="32"/>
                </a:cubicBezTo>
                <a:cubicBezTo>
                  <a:pt x="92" y="26"/>
                  <a:pt x="103" y="20"/>
                  <a:pt x="114" y="15"/>
                </a:cubicBezTo>
                <a:cubicBezTo>
                  <a:pt x="126" y="11"/>
                  <a:pt x="137" y="7"/>
                  <a:pt x="149" y="5"/>
                </a:cubicBezTo>
                <a:cubicBezTo>
                  <a:pt x="161" y="2"/>
                  <a:pt x="173" y="0"/>
                  <a:pt x="185" y="0"/>
                </a:cubicBezTo>
                <a:lnTo>
                  <a:pt x="3482" y="0"/>
                </a:lnTo>
                <a:cubicBezTo>
                  <a:pt x="3494" y="0"/>
                  <a:pt x="3506" y="2"/>
                  <a:pt x="3518" y="5"/>
                </a:cubicBezTo>
                <a:cubicBezTo>
                  <a:pt x="3530" y="7"/>
                  <a:pt x="3541" y="11"/>
                  <a:pt x="3553" y="15"/>
                </a:cubicBezTo>
                <a:cubicBezTo>
                  <a:pt x="3564" y="20"/>
                  <a:pt x="3575" y="26"/>
                  <a:pt x="3585" y="32"/>
                </a:cubicBezTo>
                <a:cubicBezTo>
                  <a:pt x="3595" y="39"/>
                  <a:pt x="3604" y="47"/>
                  <a:pt x="3613" y="56"/>
                </a:cubicBezTo>
                <a:cubicBezTo>
                  <a:pt x="3622" y="64"/>
                  <a:pt x="3629" y="74"/>
                  <a:pt x="3636" y="84"/>
                </a:cubicBezTo>
                <a:cubicBezTo>
                  <a:pt x="3643" y="94"/>
                  <a:pt x="3649" y="104"/>
                  <a:pt x="3653" y="116"/>
                </a:cubicBezTo>
                <a:cubicBezTo>
                  <a:pt x="3658" y="127"/>
                  <a:pt x="3661" y="139"/>
                  <a:pt x="3665" y="151"/>
                </a:cubicBezTo>
                <a:cubicBezTo>
                  <a:pt x="3667" y="163"/>
                  <a:pt x="3668" y="175"/>
                  <a:pt x="3668" y="187"/>
                </a:cubicBezTo>
                <a:lnTo>
                  <a:pt x="3668" y="1672"/>
                </a:lnTo>
                <a:cubicBezTo>
                  <a:pt x="3668" y="1685"/>
                  <a:pt x="3667" y="1697"/>
                  <a:pt x="3665" y="1709"/>
                </a:cubicBezTo>
                <a:cubicBezTo>
                  <a:pt x="3661" y="1721"/>
                  <a:pt x="3658" y="1732"/>
                  <a:pt x="3653" y="1744"/>
                </a:cubicBezTo>
                <a:cubicBezTo>
                  <a:pt x="3649" y="1755"/>
                  <a:pt x="3643" y="1765"/>
                  <a:pt x="3636" y="1776"/>
                </a:cubicBezTo>
                <a:cubicBezTo>
                  <a:pt x="3629" y="1786"/>
                  <a:pt x="3622" y="1795"/>
                  <a:pt x="3613" y="1804"/>
                </a:cubicBezTo>
                <a:cubicBezTo>
                  <a:pt x="3604" y="1812"/>
                  <a:pt x="3595" y="1820"/>
                  <a:pt x="3585" y="1827"/>
                </a:cubicBezTo>
                <a:cubicBezTo>
                  <a:pt x="3575" y="1834"/>
                  <a:pt x="3564" y="1839"/>
                  <a:pt x="3553" y="1844"/>
                </a:cubicBezTo>
                <a:cubicBezTo>
                  <a:pt x="3541" y="1849"/>
                  <a:pt x="3530" y="1852"/>
                  <a:pt x="3518" y="1855"/>
                </a:cubicBezTo>
                <a:cubicBezTo>
                  <a:pt x="3506" y="1857"/>
                  <a:pt x="3494" y="1858"/>
                  <a:pt x="3482" y="1858"/>
                </a:cubicBezTo>
                <a:lnTo>
                  <a:pt x="185" y="1858"/>
                </a:lnTo>
                <a:cubicBezTo>
                  <a:pt x="173" y="1858"/>
                  <a:pt x="161" y="1857"/>
                  <a:pt x="149" y="1855"/>
                </a:cubicBezTo>
                <a:cubicBezTo>
                  <a:pt x="137" y="1852"/>
                  <a:pt x="126" y="1849"/>
                  <a:pt x="114" y="1844"/>
                </a:cubicBezTo>
                <a:cubicBezTo>
                  <a:pt x="103" y="1839"/>
                  <a:pt x="92" y="1834"/>
                  <a:pt x="82" y="1827"/>
                </a:cubicBezTo>
                <a:cubicBezTo>
                  <a:pt x="72" y="1820"/>
                  <a:pt x="63" y="1812"/>
                  <a:pt x="54" y="1804"/>
                </a:cubicBezTo>
                <a:cubicBezTo>
                  <a:pt x="45" y="1795"/>
                  <a:pt x="38" y="1786"/>
                  <a:pt x="31" y="1776"/>
                </a:cubicBezTo>
                <a:cubicBezTo>
                  <a:pt x="24" y="1765"/>
                  <a:pt x="18" y="1755"/>
                  <a:pt x="14" y="1744"/>
                </a:cubicBezTo>
                <a:cubicBezTo>
                  <a:pt x="9" y="1732"/>
                  <a:pt x="6" y="1721"/>
                  <a:pt x="3" y="1709"/>
                </a:cubicBezTo>
                <a:cubicBezTo>
                  <a:pt x="1" y="1697"/>
                  <a:pt x="0" y="1685"/>
                  <a:pt x="0" y="1672"/>
                </a:cubicBezTo>
                <a:close/>
              </a:path>
            </a:pathLst>
          </a:custGeom>
          <a:solidFill>
            <a:srgbClr val="1d4ed8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36" name=""/>
          <p:cNvSpPr txBox="1"/>
          <p:nvPr/>
        </p:nvSpPr>
        <p:spPr>
          <a:xfrm>
            <a:off x="7565400" y="1134360"/>
            <a:ext cx="100656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投资回报分析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7" name=""/>
          <p:cNvSpPr txBox="1"/>
          <p:nvPr/>
        </p:nvSpPr>
        <p:spPr>
          <a:xfrm>
            <a:off x="7364880" y="1784160"/>
            <a:ext cx="7048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初始投资总额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8" name=""/>
          <p:cNvSpPr txBox="1"/>
          <p:nvPr/>
        </p:nvSpPr>
        <p:spPr>
          <a:xfrm>
            <a:off x="7364880" y="1986480"/>
            <a:ext cx="5605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2000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9" name=""/>
          <p:cNvSpPr/>
          <p:nvPr/>
        </p:nvSpPr>
        <p:spPr>
          <a:xfrm>
            <a:off x="8715960" y="1671120"/>
            <a:ext cx="1312200" cy="668880"/>
          </a:xfrm>
          <a:custGeom>
            <a:avLst/>
            <a:gdLst/>
            <a:ahLst/>
            <a:rect l="0" t="0" r="r" b="b"/>
            <a:pathLst>
              <a:path w="3645" h="1858">
                <a:moveTo>
                  <a:pt x="0" y="1672"/>
                </a:moveTo>
                <a:lnTo>
                  <a:pt x="0" y="187"/>
                </a:lnTo>
                <a:cubicBezTo>
                  <a:pt x="0" y="175"/>
                  <a:pt x="1" y="163"/>
                  <a:pt x="3" y="151"/>
                </a:cubicBezTo>
                <a:cubicBezTo>
                  <a:pt x="6" y="139"/>
                  <a:pt x="9" y="127"/>
                  <a:pt x="14" y="116"/>
                </a:cubicBezTo>
                <a:cubicBezTo>
                  <a:pt x="19" y="104"/>
                  <a:pt x="24" y="94"/>
                  <a:pt x="31" y="84"/>
                </a:cubicBezTo>
                <a:cubicBezTo>
                  <a:pt x="38" y="74"/>
                  <a:pt x="45" y="64"/>
                  <a:pt x="54" y="56"/>
                </a:cubicBezTo>
                <a:cubicBezTo>
                  <a:pt x="63" y="47"/>
                  <a:pt x="72" y="39"/>
                  <a:pt x="82" y="32"/>
                </a:cubicBezTo>
                <a:cubicBezTo>
                  <a:pt x="92" y="26"/>
                  <a:pt x="103" y="20"/>
                  <a:pt x="114" y="15"/>
                </a:cubicBezTo>
                <a:cubicBezTo>
                  <a:pt x="126" y="11"/>
                  <a:pt x="137" y="7"/>
                  <a:pt x="149" y="5"/>
                </a:cubicBezTo>
                <a:cubicBezTo>
                  <a:pt x="161" y="2"/>
                  <a:pt x="173" y="0"/>
                  <a:pt x="185" y="0"/>
                </a:cubicBezTo>
                <a:lnTo>
                  <a:pt x="3459" y="0"/>
                </a:lnTo>
                <a:cubicBezTo>
                  <a:pt x="3472" y="0"/>
                  <a:pt x="3484" y="2"/>
                  <a:pt x="3496" y="5"/>
                </a:cubicBezTo>
                <a:cubicBezTo>
                  <a:pt x="3508" y="7"/>
                  <a:pt x="3519" y="11"/>
                  <a:pt x="3531" y="15"/>
                </a:cubicBezTo>
                <a:cubicBezTo>
                  <a:pt x="3542" y="20"/>
                  <a:pt x="3552" y="26"/>
                  <a:pt x="3563" y="32"/>
                </a:cubicBezTo>
                <a:cubicBezTo>
                  <a:pt x="3573" y="39"/>
                  <a:pt x="3582" y="47"/>
                  <a:pt x="3591" y="56"/>
                </a:cubicBezTo>
                <a:cubicBezTo>
                  <a:pt x="3599" y="64"/>
                  <a:pt x="3607" y="74"/>
                  <a:pt x="3614" y="84"/>
                </a:cubicBezTo>
                <a:cubicBezTo>
                  <a:pt x="3621" y="94"/>
                  <a:pt x="3626" y="104"/>
                  <a:pt x="3631" y="116"/>
                </a:cubicBezTo>
                <a:cubicBezTo>
                  <a:pt x="3636" y="127"/>
                  <a:pt x="3639" y="139"/>
                  <a:pt x="3642" y="151"/>
                </a:cubicBezTo>
                <a:cubicBezTo>
                  <a:pt x="3644" y="163"/>
                  <a:pt x="3645" y="175"/>
                  <a:pt x="3645" y="187"/>
                </a:cubicBezTo>
                <a:lnTo>
                  <a:pt x="3645" y="1672"/>
                </a:lnTo>
                <a:cubicBezTo>
                  <a:pt x="3645" y="1685"/>
                  <a:pt x="3644" y="1697"/>
                  <a:pt x="3642" y="1709"/>
                </a:cubicBezTo>
                <a:cubicBezTo>
                  <a:pt x="3639" y="1721"/>
                  <a:pt x="3636" y="1732"/>
                  <a:pt x="3631" y="1744"/>
                </a:cubicBezTo>
                <a:cubicBezTo>
                  <a:pt x="3626" y="1755"/>
                  <a:pt x="3621" y="1765"/>
                  <a:pt x="3614" y="1776"/>
                </a:cubicBezTo>
                <a:cubicBezTo>
                  <a:pt x="3607" y="1786"/>
                  <a:pt x="3599" y="1795"/>
                  <a:pt x="3591" y="1804"/>
                </a:cubicBezTo>
                <a:cubicBezTo>
                  <a:pt x="3582" y="1812"/>
                  <a:pt x="3573" y="1820"/>
                  <a:pt x="3563" y="1827"/>
                </a:cubicBezTo>
                <a:cubicBezTo>
                  <a:pt x="3552" y="1834"/>
                  <a:pt x="3542" y="1839"/>
                  <a:pt x="3531" y="1844"/>
                </a:cubicBezTo>
                <a:cubicBezTo>
                  <a:pt x="3519" y="1849"/>
                  <a:pt x="3508" y="1852"/>
                  <a:pt x="3496" y="1855"/>
                </a:cubicBezTo>
                <a:cubicBezTo>
                  <a:pt x="3484" y="1857"/>
                  <a:pt x="3472" y="1858"/>
                  <a:pt x="3459" y="1858"/>
                </a:cubicBezTo>
                <a:lnTo>
                  <a:pt x="185" y="1858"/>
                </a:lnTo>
                <a:cubicBezTo>
                  <a:pt x="173" y="1858"/>
                  <a:pt x="161" y="1857"/>
                  <a:pt x="149" y="1855"/>
                </a:cubicBezTo>
                <a:cubicBezTo>
                  <a:pt x="137" y="1852"/>
                  <a:pt x="126" y="1849"/>
                  <a:pt x="114" y="1844"/>
                </a:cubicBezTo>
                <a:cubicBezTo>
                  <a:pt x="103" y="1839"/>
                  <a:pt x="92" y="1834"/>
                  <a:pt x="82" y="1827"/>
                </a:cubicBezTo>
                <a:cubicBezTo>
                  <a:pt x="72" y="1820"/>
                  <a:pt x="63" y="1812"/>
                  <a:pt x="54" y="1804"/>
                </a:cubicBezTo>
                <a:cubicBezTo>
                  <a:pt x="45" y="1795"/>
                  <a:pt x="38" y="1786"/>
                  <a:pt x="31" y="1776"/>
                </a:cubicBezTo>
                <a:cubicBezTo>
                  <a:pt x="24" y="1765"/>
                  <a:pt x="19" y="1755"/>
                  <a:pt x="14" y="1744"/>
                </a:cubicBezTo>
                <a:cubicBezTo>
                  <a:pt x="9" y="1732"/>
                  <a:pt x="6" y="1721"/>
                  <a:pt x="3" y="1709"/>
                </a:cubicBezTo>
                <a:cubicBezTo>
                  <a:pt x="1" y="1697"/>
                  <a:pt x="0" y="1685"/>
                  <a:pt x="0" y="1672"/>
                </a:cubicBezTo>
                <a:close/>
              </a:path>
            </a:pathLst>
          </a:custGeom>
          <a:solidFill>
            <a:srgbClr val="1d4ed8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40" name=""/>
          <p:cNvSpPr txBox="1"/>
          <p:nvPr/>
        </p:nvSpPr>
        <p:spPr>
          <a:xfrm>
            <a:off x="7956360" y="2059920"/>
            <a:ext cx="470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万人民币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1" name=""/>
          <p:cNvSpPr txBox="1"/>
          <p:nvPr/>
        </p:nvSpPr>
        <p:spPr>
          <a:xfrm>
            <a:off x="8813160" y="1784160"/>
            <a:ext cx="8222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预计投资回收期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2" name=""/>
          <p:cNvSpPr txBox="1"/>
          <p:nvPr/>
        </p:nvSpPr>
        <p:spPr>
          <a:xfrm>
            <a:off x="8813160" y="1979640"/>
            <a:ext cx="60408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第三年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3" name=""/>
          <p:cNvSpPr txBox="1"/>
          <p:nvPr/>
        </p:nvSpPr>
        <p:spPr>
          <a:xfrm>
            <a:off x="9448560" y="20599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内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4" name=""/>
          <p:cNvSpPr txBox="1"/>
          <p:nvPr/>
        </p:nvSpPr>
        <p:spPr>
          <a:xfrm>
            <a:off x="7264440" y="2486880"/>
            <a:ext cx="9396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三年累计净利润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5" name=""/>
          <p:cNvSpPr txBox="1"/>
          <p:nvPr/>
        </p:nvSpPr>
        <p:spPr>
          <a:xfrm>
            <a:off x="7431840" y="3355920"/>
            <a:ext cx="671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投资回报率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6" name=""/>
          <p:cNvSpPr txBox="1"/>
          <p:nvPr/>
        </p:nvSpPr>
        <p:spPr>
          <a:xfrm>
            <a:off x="8100360" y="3360600"/>
            <a:ext cx="4370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(ROI)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7" name=""/>
          <p:cNvSpPr txBox="1"/>
          <p:nvPr/>
        </p:nvSpPr>
        <p:spPr>
          <a:xfrm>
            <a:off x="7431840" y="3556080"/>
            <a:ext cx="7048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截至第三年末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948" name="" descr=""/>
          <p:cNvPicPr/>
          <p:nvPr/>
        </p:nvPicPr>
        <p:blipFill>
          <a:blip r:embed="rId9"/>
          <a:stretch/>
        </p:blipFill>
        <p:spPr>
          <a:xfrm>
            <a:off x="7428960" y="380232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49" name=""/>
          <p:cNvSpPr txBox="1"/>
          <p:nvPr/>
        </p:nvSpPr>
        <p:spPr>
          <a:xfrm>
            <a:off x="9119520" y="3377520"/>
            <a:ext cx="77760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979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142%</a:t>
            </a:r>
            <a:endParaRPr b="0" lang="en-US" sz="197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0" name=""/>
          <p:cNvSpPr txBox="1"/>
          <p:nvPr/>
        </p:nvSpPr>
        <p:spPr>
          <a:xfrm>
            <a:off x="7581960" y="3794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 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1" name=""/>
          <p:cNvSpPr txBox="1"/>
          <p:nvPr/>
        </p:nvSpPr>
        <p:spPr>
          <a:xfrm>
            <a:off x="7619400" y="379008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表示每投入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2" name=""/>
          <p:cNvSpPr txBox="1"/>
          <p:nvPr/>
        </p:nvSpPr>
        <p:spPr>
          <a:xfrm>
            <a:off x="8204400" y="3794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1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3" name=""/>
          <p:cNvSpPr txBox="1"/>
          <p:nvPr/>
        </p:nvSpPr>
        <p:spPr>
          <a:xfrm>
            <a:off x="8278560" y="3790080"/>
            <a:ext cx="7048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元预计可获得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4" name=""/>
          <p:cNvSpPr txBox="1"/>
          <p:nvPr/>
        </p:nvSpPr>
        <p:spPr>
          <a:xfrm>
            <a:off x="8980560" y="3794040"/>
            <a:ext cx="2620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1.42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5" name=""/>
          <p:cNvSpPr txBox="1"/>
          <p:nvPr/>
        </p:nvSpPr>
        <p:spPr>
          <a:xfrm>
            <a:off x="9241200" y="3790080"/>
            <a:ext cx="470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元的回报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956" name="" descr=""/>
          <p:cNvPicPr/>
          <p:nvPr/>
        </p:nvPicPr>
        <p:blipFill>
          <a:blip r:embed="rId10"/>
          <a:stretch/>
        </p:blipFill>
        <p:spPr>
          <a:xfrm>
            <a:off x="7261920" y="450432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57" name=""/>
          <p:cNvSpPr txBox="1"/>
          <p:nvPr/>
        </p:nvSpPr>
        <p:spPr>
          <a:xfrm>
            <a:off x="7264440" y="4224960"/>
            <a:ext cx="9396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财务可行性总结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8" name=""/>
          <p:cNvSpPr txBox="1"/>
          <p:nvPr/>
        </p:nvSpPr>
        <p:spPr>
          <a:xfrm>
            <a:off x="7448400" y="4491720"/>
            <a:ext cx="8222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清晰的收入模式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9" name=""/>
          <p:cNvSpPr txBox="1"/>
          <p:nvPr/>
        </p:nvSpPr>
        <p:spPr>
          <a:xfrm>
            <a:off x="8267400" y="4496040"/>
            <a:ext cx="1735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 + 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960" name="" descr=""/>
          <p:cNvPicPr/>
          <p:nvPr/>
        </p:nvPicPr>
        <p:blipFill>
          <a:blip r:embed="rId11"/>
          <a:stretch/>
        </p:blipFill>
        <p:spPr>
          <a:xfrm>
            <a:off x="7261920" y="470484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61" name=""/>
          <p:cNvSpPr txBox="1"/>
          <p:nvPr/>
        </p:nvSpPr>
        <p:spPr>
          <a:xfrm>
            <a:off x="8439840" y="4491720"/>
            <a:ext cx="8222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可控的成本结构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2" name=""/>
          <p:cNvSpPr txBox="1"/>
          <p:nvPr/>
        </p:nvSpPr>
        <p:spPr>
          <a:xfrm>
            <a:off x="7448400" y="4692600"/>
            <a:ext cx="9396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较短的投资回收期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3" name=""/>
          <p:cNvSpPr txBox="1"/>
          <p:nvPr/>
        </p:nvSpPr>
        <p:spPr>
          <a:xfrm>
            <a:off x="8384400" y="4696560"/>
            <a:ext cx="1735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 + 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4" name=""/>
          <p:cNvSpPr/>
          <p:nvPr/>
        </p:nvSpPr>
        <p:spPr>
          <a:xfrm>
            <a:off x="7261920" y="2740680"/>
            <a:ext cx="2766240" cy="334800"/>
          </a:xfrm>
          <a:custGeom>
            <a:avLst/>
            <a:gdLst/>
            <a:ahLst/>
            <a:rect l="0" t="0" r="r" b="b"/>
            <a:pathLst>
              <a:path w="7684" h="930">
                <a:moveTo>
                  <a:pt x="0" y="744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6" y="138"/>
                  <a:pt x="9" y="126"/>
                  <a:pt x="14" y="115"/>
                </a:cubicBezTo>
                <a:cubicBezTo>
                  <a:pt x="18" y="104"/>
                  <a:pt x="24" y="93"/>
                  <a:pt x="31" y="83"/>
                </a:cubicBezTo>
                <a:cubicBezTo>
                  <a:pt x="38" y="73"/>
                  <a:pt x="45" y="63"/>
                  <a:pt x="54" y="55"/>
                </a:cubicBezTo>
                <a:cubicBezTo>
                  <a:pt x="63" y="46"/>
                  <a:pt x="72" y="38"/>
                  <a:pt x="82" y="32"/>
                </a:cubicBezTo>
                <a:cubicBezTo>
                  <a:pt x="92" y="25"/>
                  <a:pt x="103" y="19"/>
                  <a:pt x="114" y="15"/>
                </a:cubicBezTo>
                <a:cubicBezTo>
                  <a:pt x="126" y="10"/>
                  <a:pt x="137" y="6"/>
                  <a:pt x="149" y="4"/>
                </a:cubicBezTo>
                <a:cubicBezTo>
                  <a:pt x="161" y="2"/>
                  <a:pt x="173" y="0"/>
                  <a:pt x="185" y="0"/>
                </a:cubicBezTo>
                <a:lnTo>
                  <a:pt x="7498" y="0"/>
                </a:lnTo>
                <a:cubicBezTo>
                  <a:pt x="7511" y="0"/>
                  <a:pt x="7523" y="2"/>
                  <a:pt x="7535" y="4"/>
                </a:cubicBezTo>
                <a:cubicBezTo>
                  <a:pt x="7547" y="6"/>
                  <a:pt x="7558" y="10"/>
                  <a:pt x="7570" y="15"/>
                </a:cubicBezTo>
                <a:cubicBezTo>
                  <a:pt x="7581" y="19"/>
                  <a:pt x="7591" y="25"/>
                  <a:pt x="7602" y="32"/>
                </a:cubicBezTo>
                <a:cubicBezTo>
                  <a:pt x="7612" y="38"/>
                  <a:pt x="7621" y="46"/>
                  <a:pt x="7630" y="55"/>
                </a:cubicBezTo>
                <a:cubicBezTo>
                  <a:pt x="7638" y="63"/>
                  <a:pt x="7646" y="73"/>
                  <a:pt x="7653" y="83"/>
                </a:cubicBezTo>
                <a:cubicBezTo>
                  <a:pt x="7660" y="93"/>
                  <a:pt x="7665" y="104"/>
                  <a:pt x="7670" y="115"/>
                </a:cubicBezTo>
                <a:cubicBezTo>
                  <a:pt x="7675" y="126"/>
                  <a:pt x="7678" y="138"/>
                  <a:pt x="7681" y="150"/>
                </a:cubicBezTo>
                <a:cubicBezTo>
                  <a:pt x="7683" y="162"/>
                  <a:pt x="7684" y="174"/>
                  <a:pt x="7684" y="186"/>
                </a:cubicBezTo>
                <a:lnTo>
                  <a:pt x="7684" y="744"/>
                </a:lnTo>
                <a:cubicBezTo>
                  <a:pt x="7684" y="756"/>
                  <a:pt x="7683" y="768"/>
                  <a:pt x="7681" y="780"/>
                </a:cubicBezTo>
                <a:cubicBezTo>
                  <a:pt x="7678" y="792"/>
                  <a:pt x="7675" y="804"/>
                  <a:pt x="7670" y="815"/>
                </a:cubicBezTo>
                <a:cubicBezTo>
                  <a:pt x="7665" y="827"/>
                  <a:pt x="7660" y="837"/>
                  <a:pt x="7653" y="847"/>
                </a:cubicBezTo>
                <a:cubicBezTo>
                  <a:pt x="7646" y="858"/>
                  <a:pt x="7638" y="867"/>
                  <a:pt x="7630" y="876"/>
                </a:cubicBezTo>
                <a:cubicBezTo>
                  <a:pt x="7621" y="884"/>
                  <a:pt x="7612" y="892"/>
                  <a:pt x="7602" y="899"/>
                </a:cubicBezTo>
                <a:cubicBezTo>
                  <a:pt x="7591" y="905"/>
                  <a:pt x="7581" y="911"/>
                  <a:pt x="7570" y="916"/>
                </a:cubicBezTo>
                <a:cubicBezTo>
                  <a:pt x="7558" y="920"/>
                  <a:pt x="7547" y="924"/>
                  <a:pt x="7535" y="926"/>
                </a:cubicBezTo>
                <a:cubicBezTo>
                  <a:pt x="7523" y="929"/>
                  <a:pt x="7511" y="930"/>
                  <a:pt x="7498" y="930"/>
                </a:cubicBezTo>
                <a:lnTo>
                  <a:pt x="185" y="930"/>
                </a:lnTo>
                <a:cubicBezTo>
                  <a:pt x="173" y="930"/>
                  <a:pt x="161" y="929"/>
                  <a:pt x="149" y="926"/>
                </a:cubicBezTo>
                <a:cubicBezTo>
                  <a:pt x="137" y="924"/>
                  <a:pt x="126" y="920"/>
                  <a:pt x="114" y="916"/>
                </a:cubicBezTo>
                <a:cubicBezTo>
                  <a:pt x="103" y="911"/>
                  <a:pt x="92" y="905"/>
                  <a:pt x="82" y="899"/>
                </a:cubicBezTo>
                <a:cubicBezTo>
                  <a:pt x="72" y="892"/>
                  <a:pt x="63" y="884"/>
                  <a:pt x="54" y="876"/>
                </a:cubicBezTo>
                <a:cubicBezTo>
                  <a:pt x="45" y="867"/>
                  <a:pt x="38" y="858"/>
                  <a:pt x="31" y="847"/>
                </a:cubicBezTo>
                <a:cubicBezTo>
                  <a:pt x="24" y="837"/>
                  <a:pt x="18" y="827"/>
                  <a:pt x="14" y="815"/>
                </a:cubicBezTo>
                <a:cubicBezTo>
                  <a:pt x="9" y="804"/>
                  <a:pt x="6" y="792"/>
                  <a:pt x="3" y="780"/>
                </a:cubicBezTo>
                <a:cubicBezTo>
                  <a:pt x="1" y="768"/>
                  <a:pt x="0" y="756"/>
                  <a:pt x="0" y="744"/>
                </a:cubicBezTo>
                <a:close/>
              </a:path>
            </a:pathLst>
          </a:custGeom>
          <a:solidFill>
            <a:srgbClr val="1d4ed8">
              <a:alpha val="4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965" name="" descr=""/>
          <p:cNvPicPr/>
          <p:nvPr/>
        </p:nvPicPr>
        <p:blipFill>
          <a:blip r:embed="rId12"/>
          <a:stretch/>
        </p:blipFill>
        <p:spPr>
          <a:xfrm>
            <a:off x="7261920" y="2741040"/>
            <a:ext cx="785880" cy="33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66" name=""/>
          <p:cNvSpPr txBox="1"/>
          <p:nvPr/>
        </p:nvSpPr>
        <p:spPr>
          <a:xfrm>
            <a:off x="8556840" y="4692600"/>
            <a:ext cx="9396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可观的投资回报率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7" name=""/>
          <p:cNvSpPr txBox="1"/>
          <p:nvPr/>
        </p:nvSpPr>
        <p:spPr>
          <a:xfrm>
            <a:off x="7398360" y="282600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0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8" name=""/>
          <p:cNvSpPr txBox="1"/>
          <p:nvPr/>
        </p:nvSpPr>
        <p:spPr>
          <a:xfrm>
            <a:off x="9296640" y="2826000"/>
            <a:ext cx="331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28.4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969" name="" descr=""/>
          <p:cNvPicPr/>
          <p:nvPr/>
        </p:nvPicPr>
        <p:blipFill>
          <a:blip r:embed="rId13"/>
          <a:stretch/>
        </p:blipFill>
        <p:spPr>
          <a:xfrm>
            <a:off x="8239680" y="5674320"/>
            <a:ext cx="914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70" name=""/>
          <p:cNvSpPr txBox="1"/>
          <p:nvPr/>
        </p:nvSpPr>
        <p:spPr>
          <a:xfrm>
            <a:off x="9626760" y="282132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百万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1" name=""/>
          <p:cNvSpPr txBox="1"/>
          <p:nvPr/>
        </p:nvSpPr>
        <p:spPr>
          <a:xfrm>
            <a:off x="8400600" y="5666040"/>
            <a:ext cx="5295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AIreadsU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2" name=""/>
          <p:cNvSpPr txBox="1"/>
          <p:nvPr/>
        </p:nvSpPr>
        <p:spPr>
          <a:xfrm>
            <a:off x="8925120" y="566172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商业计划书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3" name=""/>
          <p:cNvSpPr txBox="1"/>
          <p:nvPr/>
        </p:nvSpPr>
        <p:spPr>
          <a:xfrm>
            <a:off x="9510120" y="5666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 | 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4" name=""/>
          <p:cNvSpPr txBox="1"/>
          <p:nvPr/>
        </p:nvSpPr>
        <p:spPr>
          <a:xfrm>
            <a:off x="962388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第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5" name=""/>
          <p:cNvSpPr txBox="1"/>
          <p:nvPr/>
        </p:nvSpPr>
        <p:spPr>
          <a:xfrm>
            <a:off x="9740880" y="5666040"/>
            <a:ext cx="150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16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6" name=""/>
          <p:cNvSpPr txBox="1"/>
          <p:nvPr/>
        </p:nvSpPr>
        <p:spPr>
          <a:xfrm>
            <a:off x="988992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页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7" name=""/>
          <p:cNvSpPr txBox="1"/>
          <p:nvPr/>
        </p:nvSpPr>
        <p:spPr>
          <a:xfrm>
            <a:off x="10006920" y="5666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/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8" name=""/>
          <p:cNvSpPr txBox="1"/>
          <p:nvPr/>
        </p:nvSpPr>
        <p:spPr>
          <a:xfrm>
            <a:off x="1004616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共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9" name=""/>
          <p:cNvSpPr txBox="1"/>
          <p:nvPr/>
        </p:nvSpPr>
        <p:spPr>
          <a:xfrm>
            <a:off x="10163160" y="5666040"/>
            <a:ext cx="150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18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0" name=""/>
          <p:cNvSpPr txBox="1"/>
          <p:nvPr/>
        </p:nvSpPr>
        <p:spPr>
          <a:xfrm>
            <a:off x="1031220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页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982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983" name="" descr=""/>
          <p:cNvPicPr/>
          <p:nvPr/>
        </p:nvPicPr>
        <p:blipFill>
          <a:blip r:embed="rId3"/>
          <a:stretch/>
        </p:blipFill>
        <p:spPr>
          <a:xfrm>
            <a:off x="267480" y="73548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84" name=""/>
          <p:cNvSpPr/>
          <p:nvPr/>
        </p:nvSpPr>
        <p:spPr>
          <a:xfrm>
            <a:off x="267120" y="952560"/>
            <a:ext cx="3251160" cy="2523960"/>
          </a:xfrm>
          <a:custGeom>
            <a:avLst/>
            <a:gdLst/>
            <a:ahLst/>
            <a:rect l="0" t="0" r="r" b="b"/>
            <a:pathLst>
              <a:path w="9031" h="7011">
                <a:moveTo>
                  <a:pt x="0" y="6733"/>
                </a:moveTo>
                <a:lnTo>
                  <a:pt x="0" y="232"/>
                </a:lnTo>
                <a:cubicBezTo>
                  <a:pt x="0" y="217"/>
                  <a:pt x="2" y="202"/>
                  <a:pt x="6" y="187"/>
                </a:cubicBezTo>
                <a:cubicBezTo>
                  <a:pt x="9" y="172"/>
                  <a:pt x="15" y="157"/>
                  <a:pt x="22" y="143"/>
                </a:cubicBezTo>
                <a:cubicBezTo>
                  <a:pt x="29" y="129"/>
                  <a:pt x="37" y="116"/>
                  <a:pt x="47" y="103"/>
                </a:cubicBezTo>
                <a:cubicBezTo>
                  <a:pt x="57" y="90"/>
                  <a:pt x="69" y="79"/>
                  <a:pt x="82" y="68"/>
                </a:cubicBezTo>
                <a:cubicBezTo>
                  <a:pt x="95" y="57"/>
                  <a:pt x="109" y="47"/>
                  <a:pt x="124" y="39"/>
                </a:cubicBezTo>
                <a:cubicBezTo>
                  <a:pt x="139" y="30"/>
                  <a:pt x="155" y="23"/>
                  <a:pt x="172" y="17"/>
                </a:cubicBezTo>
                <a:cubicBezTo>
                  <a:pt x="189" y="12"/>
                  <a:pt x="207" y="7"/>
                  <a:pt x="225" y="4"/>
                </a:cubicBezTo>
                <a:cubicBezTo>
                  <a:pt x="242" y="1"/>
                  <a:pt x="261" y="0"/>
                  <a:pt x="279" y="0"/>
                </a:cubicBezTo>
                <a:lnTo>
                  <a:pt x="8753" y="0"/>
                </a:lnTo>
                <a:cubicBezTo>
                  <a:pt x="8771" y="0"/>
                  <a:pt x="8789" y="1"/>
                  <a:pt x="8807" y="4"/>
                </a:cubicBezTo>
                <a:cubicBezTo>
                  <a:pt x="8825" y="7"/>
                  <a:pt x="8842" y="12"/>
                  <a:pt x="8859" y="17"/>
                </a:cubicBezTo>
                <a:cubicBezTo>
                  <a:pt x="8876" y="23"/>
                  <a:pt x="8892" y="30"/>
                  <a:pt x="8907" y="39"/>
                </a:cubicBezTo>
                <a:cubicBezTo>
                  <a:pt x="8923" y="47"/>
                  <a:pt x="8937" y="57"/>
                  <a:pt x="8950" y="68"/>
                </a:cubicBezTo>
                <a:cubicBezTo>
                  <a:pt x="8963" y="79"/>
                  <a:pt x="8974" y="90"/>
                  <a:pt x="8984" y="103"/>
                </a:cubicBezTo>
                <a:cubicBezTo>
                  <a:pt x="8994" y="116"/>
                  <a:pt x="9003" y="129"/>
                  <a:pt x="9010" y="143"/>
                </a:cubicBezTo>
                <a:cubicBezTo>
                  <a:pt x="9017" y="157"/>
                  <a:pt x="9022" y="172"/>
                  <a:pt x="9026" y="187"/>
                </a:cubicBezTo>
                <a:cubicBezTo>
                  <a:pt x="9029" y="202"/>
                  <a:pt x="9031" y="217"/>
                  <a:pt x="9031" y="232"/>
                </a:cubicBezTo>
                <a:lnTo>
                  <a:pt x="9031" y="6733"/>
                </a:lnTo>
                <a:cubicBezTo>
                  <a:pt x="9031" y="6751"/>
                  <a:pt x="9029" y="6769"/>
                  <a:pt x="9026" y="6787"/>
                </a:cubicBezTo>
                <a:cubicBezTo>
                  <a:pt x="9022" y="6805"/>
                  <a:pt x="9017" y="6822"/>
                  <a:pt x="9010" y="6839"/>
                </a:cubicBezTo>
                <a:cubicBezTo>
                  <a:pt x="9003" y="6856"/>
                  <a:pt x="8994" y="6872"/>
                  <a:pt x="8984" y="6887"/>
                </a:cubicBezTo>
                <a:cubicBezTo>
                  <a:pt x="8974" y="6903"/>
                  <a:pt x="8963" y="6917"/>
                  <a:pt x="8950" y="6930"/>
                </a:cubicBezTo>
                <a:cubicBezTo>
                  <a:pt x="8937" y="6942"/>
                  <a:pt x="8923" y="6954"/>
                  <a:pt x="8907" y="6964"/>
                </a:cubicBezTo>
                <a:cubicBezTo>
                  <a:pt x="8892" y="6974"/>
                  <a:pt x="8876" y="6983"/>
                  <a:pt x="8859" y="6990"/>
                </a:cubicBezTo>
                <a:cubicBezTo>
                  <a:pt x="8842" y="6997"/>
                  <a:pt x="8825" y="7002"/>
                  <a:pt x="8807" y="7006"/>
                </a:cubicBezTo>
                <a:cubicBezTo>
                  <a:pt x="8789" y="7009"/>
                  <a:pt x="8771" y="7011"/>
                  <a:pt x="8753" y="7011"/>
                </a:cubicBezTo>
                <a:lnTo>
                  <a:pt x="279" y="7011"/>
                </a:lnTo>
                <a:cubicBezTo>
                  <a:pt x="261" y="7011"/>
                  <a:pt x="242" y="7009"/>
                  <a:pt x="225" y="7006"/>
                </a:cubicBezTo>
                <a:cubicBezTo>
                  <a:pt x="207" y="7002"/>
                  <a:pt x="189" y="6997"/>
                  <a:pt x="172" y="6990"/>
                </a:cubicBezTo>
                <a:cubicBezTo>
                  <a:pt x="155" y="6983"/>
                  <a:pt x="139" y="6974"/>
                  <a:pt x="124" y="6964"/>
                </a:cubicBezTo>
                <a:cubicBezTo>
                  <a:pt x="109" y="6954"/>
                  <a:pt x="95" y="6942"/>
                  <a:pt x="82" y="6930"/>
                </a:cubicBezTo>
                <a:cubicBezTo>
                  <a:pt x="69" y="6917"/>
                  <a:pt x="57" y="6903"/>
                  <a:pt x="47" y="6887"/>
                </a:cubicBezTo>
                <a:cubicBezTo>
                  <a:pt x="37" y="6872"/>
                  <a:pt x="29" y="6856"/>
                  <a:pt x="22" y="6839"/>
                </a:cubicBezTo>
                <a:cubicBezTo>
                  <a:pt x="15" y="6822"/>
                  <a:pt x="9" y="6805"/>
                  <a:pt x="6" y="6787"/>
                </a:cubicBezTo>
                <a:cubicBezTo>
                  <a:pt x="2" y="6769"/>
                  <a:pt x="0" y="6751"/>
                  <a:pt x="0" y="6733"/>
                </a:cubicBezTo>
                <a:close/>
              </a:path>
            </a:pathLst>
          </a:custGeom>
          <a:solidFill>
            <a:srgbClr val="1e40af">
              <a:alpha val="6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85" name=""/>
          <p:cNvSpPr/>
          <p:nvPr/>
        </p:nvSpPr>
        <p:spPr>
          <a:xfrm>
            <a:off x="267120" y="935640"/>
            <a:ext cx="3251160" cy="100800"/>
          </a:xfrm>
          <a:custGeom>
            <a:avLst/>
            <a:gdLst/>
            <a:ahLst/>
            <a:rect l="0" t="0" r="r" b="b"/>
            <a:pathLst>
              <a:path w="9031" h="280">
                <a:moveTo>
                  <a:pt x="0" y="0"/>
                </a:moveTo>
                <a:lnTo>
                  <a:pt x="9031" y="0"/>
                </a:lnTo>
                <a:lnTo>
                  <a:pt x="9031" y="280"/>
                </a:lnTo>
                <a:lnTo>
                  <a:pt x="0" y="280"/>
                </a:lnTo>
                <a:lnTo>
                  <a:pt x="0" y="0"/>
                </a:lnTo>
                <a:close/>
              </a:path>
            </a:pathLst>
          </a:custGeom>
          <a:solidFill>
            <a:srgbClr val="ef44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86" name=""/>
          <p:cNvSpPr/>
          <p:nvPr/>
        </p:nvSpPr>
        <p:spPr>
          <a:xfrm>
            <a:off x="434520" y="2272680"/>
            <a:ext cx="2916720" cy="1036800"/>
          </a:xfrm>
          <a:custGeom>
            <a:avLst/>
            <a:gdLst/>
            <a:ahLst/>
            <a:rect l="0" t="0" r="r" b="b"/>
            <a:pathLst>
              <a:path w="8102" h="2880">
                <a:moveTo>
                  <a:pt x="0" y="2694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6" y="138"/>
                  <a:pt x="9" y="126"/>
                  <a:pt x="14" y="115"/>
                </a:cubicBezTo>
                <a:cubicBezTo>
                  <a:pt x="18" y="104"/>
                  <a:pt x="24" y="93"/>
                  <a:pt x="31" y="83"/>
                </a:cubicBezTo>
                <a:cubicBezTo>
                  <a:pt x="38" y="73"/>
                  <a:pt x="45" y="63"/>
                  <a:pt x="54" y="55"/>
                </a:cubicBezTo>
                <a:cubicBezTo>
                  <a:pt x="63" y="46"/>
                  <a:pt x="72" y="39"/>
                  <a:pt x="82" y="32"/>
                </a:cubicBezTo>
                <a:cubicBezTo>
                  <a:pt x="92" y="25"/>
                  <a:pt x="103" y="19"/>
                  <a:pt x="114" y="15"/>
                </a:cubicBezTo>
                <a:cubicBezTo>
                  <a:pt x="125" y="10"/>
                  <a:pt x="137" y="6"/>
                  <a:pt x="149" y="4"/>
                </a:cubicBezTo>
                <a:cubicBezTo>
                  <a:pt x="161" y="2"/>
                  <a:pt x="173" y="0"/>
                  <a:pt x="185" y="0"/>
                </a:cubicBezTo>
                <a:lnTo>
                  <a:pt x="7916" y="0"/>
                </a:lnTo>
                <a:cubicBezTo>
                  <a:pt x="7928" y="0"/>
                  <a:pt x="7940" y="2"/>
                  <a:pt x="7952" y="4"/>
                </a:cubicBezTo>
                <a:cubicBezTo>
                  <a:pt x="7964" y="6"/>
                  <a:pt x="7976" y="10"/>
                  <a:pt x="7987" y="15"/>
                </a:cubicBezTo>
                <a:cubicBezTo>
                  <a:pt x="7999" y="19"/>
                  <a:pt x="8009" y="25"/>
                  <a:pt x="8019" y="32"/>
                </a:cubicBezTo>
                <a:cubicBezTo>
                  <a:pt x="8030" y="39"/>
                  <a:pt x="8039" y="46"/>
                  <a:pt x="8048" y="55"/>
                </a:cubicBezTo>
                <a:cubicBezTo>
                  <a:pt x="8056" y="63"/>
                  <a:pt x="8064" y="73"/>
                  <a:pt x="8071" y="83"/>
                </a:cubicBezTo>
                <a:cubicBezTo>
                  <a:pt x="8077" y="93"/>
                  <a:pt x="8083" y="104"/>
                  <a:pt x="8088" y="115"/>
                </a:cubicBezTo>
                <a:cubicBezTo>
                  <a:pt x="8092" y="126"/>
                  <a:pt x="8096" y="138"/>
                  <a:pt x="8098" y="150"/>
                </a:cubicBezTo>
                <a:cubicBezTo>
                  <a:pt x="8101" y="162"/>
                  <a:pt x="8102" y="174"/>
                  <a:pt x="8102" y="186"/>
                </a:cubicBezTo>
                <a:lnTo>
                  <a:pt x="8102" y="2694"/>
                </a:lnTo>
                <a:cubicBezTo>
                  <a:pt x="8102" y="2706"/>
                  <a:pt x="8101" y="2718"/>
                  <a:pt x="8098" y="2730"/>
                </a:cubicBezTo>
                <a:cubicBezTo>
                  <a:pt x="8096" y="2742"/>
                  <a:pt x="8092" y="2754"/>
                  <a:pt x="8088" y="2765"/>
                </a:cubicBezTo>
                <a:cubicBezTo>
                  <a:pt x="8083" y="2776"/>
                  <a:pt x="8077" y="2787"/>
                  <a:pt x="8071" y="2797"/>
                </a:cubicBezTo>
                <a:cubicBezTo>
                  <a:pt x="8064" y="2807"/>
                  <a:pt x="8056" y="2817"/>
                  <a:pt x="8048" y="2825"/>
                </a:cubicBezTo>
                <a:cubicBezTo>
                  <a:pt x="8039" y="2834"/>
                  <a:pt x="8030" y="2842"/>
                  <a:pt x="8019" y="2849"/>
                </a:cubicBezTo>
                <a:cubicBezTo>
                  <a:pt x="8009" y="2855"/>
                  <a:pt x="7999" y="2861"/>
                  <a:pt x="7987" y="2866"/>
                </a:cubicBezTo>
                <a:cubicBezTo>
                  <a:pt x="7976" y="2870"/>
                  <a:pt x="7964" y="2874"/>
                  <a:pt x="7952" y="2876"/>
                </a:cubicBezTo>
                <a:cubicBezTo>
                  <a:pt x="7940" y="2879"/>
                  <a:pt x="7928" y="2880"/>
                  <a:pt x="7916" y="2880"/>
                </a:cubicBezTo>
                <a:lnTo>
                  <a:pt x="185" y="2880"/>
                </a:lnTo>
                <a:cubicBezTo>
                  <a:pt x="173" y="2880"/>
                  <a:pt x="161" y="2879"/>
                  <a:pt x="149" y="2876"/>
                </a:cubicBezTo>
                <a:cubicBezTo>
                  <a:pt x="137" y="2874"/>
                  <a:pt x="125" y="2870"/>
                  <a:pt x="114" y="2866"/>
                </a:cubicBezTo>
                <a:cubicBezTo>
                  <a:pt x="103" y="2861"/>
                  <a:pt x="92" y="2855"/>
                  <a:pt x="82" y="2849"/>
                </a:cubicBezTo>
                <a:cubicBezTo>
                  <a:pt x="72" y="2842"/>
                  <a:pt x="63" y="2834"/>
                  <a:pt x="54" y="2825"/>
                </a:cubicBezTo>
                <a:cubicBezTo>
                  <a:pt x="45" y="2817"/>
                  <a:pt x="38" y="2807"/>
                  <a:pt x="31" y="2797"/>
                </a:cubicBezTo>
                <a:cubicBezTo>
                  <a:pt x="24" y="2787"/>
                  <a:pt x="18" y="2776"/>
                  <a:pt x="14" y="2765"/>
                </a:cubicBezTo>
                <a:cubicBezTo>
                  <a:pt x="9" y="2754"/>
                  <a:pt x="6" y="2742"/>
                  <a:pt x="3" y="2730"/>
                </a:cubicBezTo>
                <a:cubicBezTo>
                  <a:pt x="1" y="2718"/>
                  <a:pt x="0" y="2706"/>
                  <a:pt x="0" y="2694"/>
                </a:cubicBezTo>
                <a:close/>
              </a:path>
            </a:pathLst>
          </a:custGeom>
          <a:solidFill>
            <a:srgbClr val="1e3a8a">
              <a:alpha val="6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87" name=""/>
          <p:cNvSpPr/>
          <p:nvPr/>
        </p:nvSpPr>
        <p:spPr>
          <a:xfrm>
            <a:off x="434520" y="1136160"/>
            <a:ext cx="334440" cy="334800"/>
          </a:xfrm>
          <a:custGeom>
            <a:avLst/>
            <a:gdLst/>
            <a:ahLst/>
            <a:rect l="0" t="0" r="r" b="b"/>
            <a:pathLst>
              <a:path w="929" h="930">
                <a:moveTo>
                  <a:pt x="929" y="466"/>
                </a:moveTo>
                <a:cubicBezTo>
                  <a:pt x="929" y="496"/>
                  <a:pt x="926" y="526"/>
                  <a:pt x="920" y="556"/>
                </a:cubicBezTo>
                <a:cubicBezTo>
                  <a:pt x="914" y="586"/>
                  <a:pt x="905" y="615"/>
                  <a:pt x="894" y="643"/>
                </a:cubicBezTo>
                <a:cubicBezTo>
                  <a:pt x="882" y="672"/>
                  <a:pt x="868" y="698"/>
                  <a:pt x="851" y="724"/>
                </a:cubicBezTo>
                <a:cubicBezTo>
                  <a:pt x="834" y="749"/>
                  <a:pt x="815" y="772"/>
                  <a:pt x="793" y="794"/>
                </a:cubicBezTo>
                <a:cubicBezTo>
                  <a:pt x="772" y="816"/>
                  <a:pt x="748" y="835"/>
                  <a:pt x="723" y="852"/>
                </a:cubicBezTo>
                <a:cubicBezTo>
                  <a:pt x="697" y="869"/>
                  <a:pt x="671" y="883"/>
                  <a:pt x="643" y="895"/>
                </a:cubicBezTo>
                <a:cubicBezTo>
                  <a:pt x="614" y="906"/>
                  <a:pt x="585" y="915"/>
                  <a:pt x="555" y="921"/>
                </a:cubicBezTo>
                <a:cubicBezTo>
                  <a:pt x="526" y="927"/>
                  <a:pt x="495" y="930"/>
                  <a:pt x="465" y="930"/>
                </a:cubicBezTo>
                <a:cubicBezTo>
                  <a:pt x="434" y="930"/>
                  <a:pt x="404" y="927"/>
                  <a:pt x="374" y="921"/>
                </a:cubicBezTo>
                <a:cubicBezTo>
                  <a:pt x="344" y="915"/>
                  <a:pt x="315" y="906"/>
                  <a:pt x="287" y="895"/>
                </a:cubicBezTo>
                <a:cubicBezTo>
                  <a:pt x="259" y="883"/>
                  <a:pt x="232" y="869"/>
                  <a:pt x="207" y="852"/>
                </a:cubicBezTo>
                <a:cubicBezTo>
                  <a:pt x="181" y="835"/>
                  <a:pt x="157" y="816"/>
                  <a:pt x="136" y="794"/>
                </a:cubicBezTo>
                <a:cubicBezTo>
                  <a:pt x="114" y="772"/>
                  <a:pt x="95" y="749"/>
                  <a:pt x="78" y="724"/>
                </a:cubicBezTo>
                <a:cubicBezTo>
                  <a:pt x="61" y="698"/>
                  <a:pt x="47" y="672"/>
                  <a:pt x="35" y="643"/>
                </a:cubicBezTo>
                <a:cubicBezTo>
                  <a:pt x="23" y="615"/>
                  <a:pt x="14" y="586"/>
                  <a:pt x="8" y="556"/>
                </a:cubicBezTo>
                <a:cubicBezTo>
                  <a:pt x="3" y="526"/>
                  <a:pt x="0" y="496"/>
                  <a:pt x="0" y="466"/>
                </a:cubicBezTo>
                <a:cubicBezTo>
                  <a:pt x="0" y="435"/>
                  <a:pt x="3" y="405"/>
                  <a:pt x="8" y="375"/>
                </a:cubicBezTo>
                <a:cubicBezTo>
                  <a:pt x="14" y="345"/>
                  <a:pt x="23" y="316"/>
                  <a:pt x="35" y="288"/>
                </a:cubicBezTo>
                <a:cubicBezTo>
                  <a:pt x="47" y="260"/>
                  <a:pt x="61" y="233"/>
                  <a:pt x="78" y="208"/>
                </a:cubicBezTo>
                <a:cubicBezTo>
                  <a:pt x="95" y="182"/>
                  <a:pt x="114" y="159"/>
                  <a:pt x="136" y="137"/>
                </a:cubicBezTo>
                <a:cubicBezTo>
                  <a:pt x="157" y="116"/>
                  <a:pt x="181" y="97"/>
                  <a:pt x="207" y="79"/>
                </a:cubicBezTo>
                <a:cubicBezTo>
                  <a:pt x="232" y="62"/>
                  <a:pt x="259" y="47"/>
                  <a:pt x="287" y="36"/>
                </a:cubicBezTo>
                <a:cubicBezTo>
                  <a:pt x="315" y="24"/>
                  <a:pt x="344" y="15"/>
                  <a:pt x="374" y="9"/>
                </a:cubicBezTo>
                <a:cubicBezTo>
                  <a:pt x="404" y="3"/>
                  <a:pt x="434" y="0"/>
                  <a:pt x="465" y="0"/>
                </a:cubicBezTo>
                <a:cubicBezTo>
                  <a:pt x="495" y="0"/>
                  <a:pt x="526" y="3"/>
                  <a:pt x="555" y="9"/>
                </a:cubicBezTo>
                <a:cubicBezTo>
                  <a:pt x="585" y="15"/>
                  <a:pt x="614" y="24"/>
                  <a:pt x="643" y="36"/>
                </a:cubicBezTo>
                <a:cubicBezTo>
                  <a:pt x="671" y="47"/>
                  <a:pt x="697" y="62"/>
                  <a:pt x="723" y="79"/>
                </a:cubicBezTo>
                <a:cubicBezTo>
                  <a:pt x="748" y="97"/>
                  <a:pt x="772" y="116"/>
                  <a:pt x="793" y="137"/>
                </a:cubicBezTo>
                <a:cubicBezTo>
                  <a:pt x="815" y="159"/>
                  <a:pt x="834" y="182"/>
                  <a:pt x="851" y="208"/>
                </a:cubicBezTo>
                <a:cubicBezTo>
                  <a:pt x="868" y="233"/>
                  <a:pt x="882" y="260"/>
                  <a:pt x="894" y="288"/>
                </a:cubicBezTo>
                <a:cubicBezTo>
                  <a:pt x="905" y="316"/>
                  <a:pt x="914" y="345"/>
                  <a:pt x="920" y="375"/>
                </a:cubicBezTo>
                <a:cubicBezTo>
                  <a:pt x="926" y="405"/>
                  <a:pt x="929" y="435"/>
                  <a:pt x="929" y="466"/>
                </a:cubicBezTo>
                <a:close/>
              </a:path>
            </a:pathLst>
          </a:custGeom>
          <a:solidFill>
            <a:srgbClr val="ef4444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988" name="" descr=""/>
          <p:cNvPicPr/>
          <p:nvPr/>
        </p:nvPicPr>
        <p:blipFill>
          <a:blip r:embed="rId4"/>
          <a:stretch/>
        </p:blipFill>
        <p:spPr>
          <a:xfrm>
            <a:off x="526320" y="1228320"/>
            <a:ext cx="150120" cy="150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89" name=""/>
          <p:cNvSpPr txBox="1"/>
          <p:nvPr/>
        </p:nvSpPr>
        <p:spPr>
          <a:xfrm>
            <a:off x="267480" y="245160"/>
            <a:ext cx="270288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37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风险评估与</a:t>
            </a:r>
            <a:r>
              <a:rPr b="0" lang="zh-CN" sz="237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应对策略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0" name=""/>
          <p:cNvSpPr txBox="1"/>
          <p:nvPr/>
        </p:nvSpPr>
        <p:spPr>
          <a:xfrm>
            <a:off x="869040" y="1201320"/>
            <a:ext cx="167724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技术成熟度与迭代风险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1" name=""/>
          <p:cNvSpPr txBox="1"/>
          <p:nvPr/>
        </p:nvSpPr>
        <p:spPr>
          <a:xfrm>
            <a:off x="434520" y="1587960"/>
            <a:ext cx="3646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• GEO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2" name=""/>
          <p:cNvSpPr txBox="1"/>
          <p:nvPr/>
        </p:nvSpPr>
        <p:spPr>
          <a:xfrm>
            <a:off x="797400" y="158364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及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3" name=""/>
          <p:cNvSpPr txBox="1"/>
          <p:nvPr/>
        </p:nvSpPr>
        <p:spPr>
          <a:xfrm>
            <a:off x="914400" y="158796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4" name=""/>
          <p:cNvSpPr txBox="1"/>
          <p:nvPr/>
        </p:nvSpPr>
        <p:spPr>
          <a:xfrm>
            <a:off x="1028880" y="1583640"/>
            <a:ext cx="3528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算法的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5" name=""/>
          <p:cNvSpPr txBox="1"/>
          <p:nvPr/>
        </p:nvSpPr>
        <p:spPr>
          <a:xfrm>
            <a:off x="1379880" y="158796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6" name=""/>
          <p:cNvSpPr txBox="1"/>
          <p:nvPr/>
        </p:nvSpPr>
        <p:spPr>
          <a:xfrm>
            <a:off x="1433880" y="1583640"/>
            <a:ext cx="2354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黑箱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7" name=""/>
          <p:cNvSpPr txBox="1"/>
          <p:nvPr/>
        </p:nvSpPr>
        <p:spPr>
          <a:xfrm>
            <a:off x="1667880" y="158796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8" name=""/>
          <p:cNvSpPr txBox="1"/>
          <p:nvPr/>
        </p:nvSpPr>
        <p:spPr>
          <a:xfrm>
            <a:off x="1721520" y="1583640"/>
            <a:ext cx="8222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特性与不确定性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9" name=""/>
          <p:cNvSpPr txBox="1"/>
          <p:nvPr/>
        </p:nvSpPr>
        <p:spPr>
          <a:xfrm>
            <a:off x="434520" y="1788480"/>
            <a:ext cx="222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• 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0" name=""/>
          <p:cNvSpPr txBox="1"/>
          <p:nvPr/>
        </p:nvSpPr>
        <p:spPr>
          <a:xfrm>
            <a:off x="655200" y="1784160"/>
            <a:ext cx="18781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技术快速迭代，现有解决方案易过时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1" name=""/>
          <p:cNvSpPr txBox="1"/>
          <p:nvPr/>
        </p:nvSpPr>
        <p:spPr>
          <a:xfrm>
            <a:off x="434520" y="198900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• 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2" name=""/>
          <p:cNvSpPr txBox="1"/>
          <p:nvPr/>
        </p:nvSpPr>
        <p:spPr>
          <a:xfrm>
            <a:off x="540720" y="1985040"/>
            <a:ext cx="15264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知识图谱构建与维护的高门槛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3" name=""/>
          <p:cNvSpPr/>
          <p:nvPr/>
        </p:nvSpPr>
        <p:spPr>
          <a:xfrm>
            <a:off x="3718440" y="952560"/>
            <a:ext cx="3259440" cy="2523960"/>
          </a:xfrm>
          <a:custGeom>
            <a:avLst/>
            <a:gdLst/>
            <a:ahLst/>
            <a:rect l="0" t="0" r="r" b="b"/>
            <a:pathLst>
              <a:path w="9054" h="7011">
                <a:moveTo>
                  <a:pt x="0" y="6733"/>
                </a:moveTo>
                <a:lnTo>
                  <a:pt x="0" y="232"/>
                </a:lnTo>
                <a:cubicBezTo>
                  <a:pt x="0" y="217"/>
                  <a:pt x="2" y="202"/>
                  <a:pt x="6" y="187"/>
                </a:cubicBezTo>
                <a:cubicBezTo>
                  <a:pt x="9" y="172"/>
                  <a:pt x="15" y="157"/>
                  <a:pt x="22" y="143"/>
                </a:cubicBezTo>
                <a:cubicBezTo>
                  <a:pt x="29" y="129"/>
                  <a:pt x="37" y="116"/>
                  <a:pt x="47" y="103"/>
                </a:cubicBezTo>
                <a:cubicBezTo>
                  <a:pt x="57" y="90"/>
                  <a:pt x="69" y="79"/>
                  <a:pt x="82" y="68"/>
                </a:cubicBezTo>
                <a:cubicBezTo>
                  <a:pt x="95" y="57"/>
                  <a:pt x="109" y="47"/>
                  <a:pt x="124" y="39"/>
                </a:cubicBezTo>
                <a:cubicBezTo>
                  <a:pt x="139" y="30"/>
                  <a:pt x="155" y="23"/>
                  <a:pt x="172" y="17"/>
                </a:cubicBezTo>
                <a:cubicBezTo>
                  <a:pt x="189" y="12"/>
                  <a:pt x="207" y="7"/>
                  <a:pt x="225" y="4"/>
                </a:cubicBezTo>
                <a:cubicBezTo>
                  <a:pt x="242" y="1"/>
                  <a:pt x="261" y="0"/>
                  <a:pt x="279" y="0"/>
                </a:cubicBezTo>
                <a:lnTo>
                  <a:pt x="8776" y="0"/>
                </a:lnTo>
                <a:cubicBezTo>
                  <a:pt x="8794" y="0"/>
                  <a:pt x="8812" y="1"/>
                  <a:pt x="8830" y="4"/>
                </a:cubicBezTo>
                <a:cubicBezTo>
                  <a:pt x="8848" y="7"/>
                  <a:pt x="8866" y="12"/>
                  <a:pt x="8882" y="17"/>
                </a:cubicBezTo>
                <a:cubicBezTo>
                  <a:pt x="8899" y="23"/>
                  <a:pt x="8915" y="30"/>
                  <a:pt x="8931" y="39"/>
                </a:cubicBezTo>
                <a:cubicBezTo>
                  <a:pt x="8946" y="47"/>
                  <a:pt x="8960" y="57"/>
                  <a:pt x="8973" y="68"/>
                </a:cubicBezTo>
                <a:cubicBezTo>
                  <a:pt x="8986" y="79"/>
                  <a:pt x="8997" y="90"/>
                  <a:pt x="9007" y="103"/>
                </a:cubicBezTo>
                <a:cubicBezTo>
                  <a:pt x="9018" y="116"/>
                  <a:pt x="9026" y="129"/>
                  <a:pt x="9033" y="143"/>
                </a:cubicBezTo>
                <a:cubicBezTo>
                  <a:pt x="9040" y="157"/>
                  <a:pt x="9045" y="172"/>
                  <a:pt x="9049" y="187"/>
                </a:cubicBezTo>
                <a:cubicBezTo>
                  <a:pt x="9053" y="202"/>
                  <a:pt x="9054" y="217"/>
                  <a:pt x="9054" y="232"/>
                </a:cubicBezTo>
                <a:lnTo>
                  <a:pt x="9054" y="6733"/>
                </a:lnTo>
                <a:cubicBezTo>
                  <a:pt x="9054" y="6751"/>
                  <a:pt x="9053" y="6769"/>
                  <a:pt x="9049" y="6787"/>
                </a:cubicBezTo>
                <a:cubicBezTo>
                  <a:pt x="9045" y="6805"/>
                  <a:pt x="9040" y="6822"/>
                  <a:pt x="9033" y="6839"/>
                </a:cubicBezTo>
                <a:cubicBezTo>
                  <a:pt x="9026" y="6856"/>
                  <a:pt x="9018" y="6872"/>
                  <a:pt x="9007" y="6887"/>
                </a:cubicBezTo>
                <a:cubicBezTo>
                  <a:pt x="8997" y="6903"/>
                  <a:pt x="8986" y="6917"/>
                  <a:pt x="8973" y="6930"/>
                </a:cubicBezTo>
                <a:cubicBezTo>
                  <a:pt x="8960" y="6942"/>
                  <a:pt x="8946" y="6954"/>
                  <a:pt x="8931" y="6964"/>
                </a:cubicBezTo>
                <a:cubicBezTo>
                  <a:pt x="8915" y="6974"/>
                  <a:pt x="8899" y="6983"/>
                  <a:pt x="8882" y="6990"/>
                </a:cubicBezTo>
                <a:cubicBezTo>
                  <a:pt x="8866" y="6997"/>
                  <a:pt x="8848" y="7002"/>
                  <a:pt x="8830" y="7006"/>
                </a:cubicBezTo>
                <a:cubicBezTo>
                  <a:pt x="8812" y="7009"/>
                  <a:pt x="8794" y="7011"/>
                  <a:pt x="8776" y="7011"/>
                </a:cubicBezTo>
                <a:lnTo>
                  <a:pt x="279" y="7011"/>
                </a:lnTo>
                <a:cubicBezTo>
                  <a:pt x="261" y="7011"/>
                  <a:pt x="242" y="7009"/>
                  <a:pt x="225" y="7006"/>
                </a:cubicBezTo>
                <a:cubicBezTo>
                  <a:pt x="207" y="7002"/>
                  <a:pt x="189" y="6997"/>
                  <a:pt x="172" y="6990"/>
                </a:cubicBezTo>
                <a:cubicBezTo>
                  <a:pt x="155" y="6983"/>
                  <a:pt x="139" y="6974"/>
                  <a:pt x="124" y="6964"/>
                </a:cubicBezTo>
                <a:cubicBezTo>
                  <a:pt x="109" y="6954"/>
                  <a:pt x="95" y="6942"/>
                  <a:pt x="82" y="6930"/>
                </a:cubicBezTo>
                <a:cubicBezTo>
                  <a:pt x="69" y="6917"/>
                  <a:pt x="57" y="6903"/>
                  <a:pt x="47" y="6887"/>
                </a:cubicBezTo>
                <a:cubicBezTo>
                  <a:pt x="37" y="6872"/>
                  <a:pt x="29" y="6856"/>
                  <a:pt x="22" y="6839"/>
                </a:cubicBezTo>
                <a:cubicBezTo>
                  <a:pt x="15" y="6822"/>
                  <a:pt x="9" y="6805"/>
                  <a:pt x="6" y="6787"/>
                </a:cubicBezTo>
                <a:cubicBezTo>
                  <a:pt x="2" y="6769"/>
                  <a:pt x="0" y="6751"/>
                  <a:pt x="0" y="6733"/>
                </a:cubicBezTo>
                <a:close/>
              </a:path>
            </a:pathLst>
          </a:custGeom>
          <a:solidFill>
            <a:srgbClr val="1e40af">
              <a:alpha val="6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04" name=""/>
          <p:cNvSpPr/>
          <p:nvPr/>
        </p:nvSpPr>
        <p:spPr>
          <a:xfrm>
            <a:off x="3718440" y="935640"/>
            <a:ext cx="3259440" cy="100800"/>
          </a:xfrm>
          <a:custGeom>
            <a:avLst/>
            <a:gdLst/>
            <a:ahLst/>
            <a:rect l="0" t="0" r="r" b="b"/>
            <a:pathLst>
              <a:path w="9054" h="280">
                <a:moveTo>
                  <a:pt x="0" y="0"/>
                </a:moveTo>
                <a:lnTo>
                  <a:pt x="9054" y="0"/>
                </a:lnTo>
                <a:lnTo>
                  <a:pt x="9054" y="280"/>
                </a:lnTo>
                <a:lnTo>
                  <a:pt x="0" y="280"/>
                </a:lnTo>
                <a:lnTo>
                  <a:pt x="0" y="0"/>
                </a:lnTo>
                <a:close/>
              </a:path>
            </a:pathLst>
          </a:custGeom>
          <a:solidFill>
            <a:srgbClr val="f59e0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5" name=""/>
          <p:cNvSpPr/>
          <p:nvPr/>
        </p:nvSpPr>
        <p:spPr>
          <a:xfrm>
            <a:off x="3885840" y="2272680"/>
            <a:ext cx="2925000" cy="1036800"/>
          </a:xfrm>
          <a:custGeom>
            <a:avLst/>
            <a:gdLst/>
            <a:ahLst/>
            <a:rect l="0" t="0" r="r" b="b"/>
            <a:pathLst>
              <a:path w="8125" h="2880">
                <a:moveTo>
                  <a:pt x="0" y="2694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6" y="138"/>
                  <a:pt x="9" y="126"/>
                  <a:pt x="14" y="115"/>
                </a:cubicBezTo>
                <a:cubicBezTo>
                  <a:pt x="18" y="104"/>
                  <a:pt x="24" y="93"/>
                  <a:pt x="31" y="83"/>
                </a:cubicBezTo>
                <a:cubicBezTo>
                  <a:pt x="38" y="73"/>
                  <a:pt x="45" y="63"/>
                  <a:pt x="54" y="55"/>
                </a:cubicBezTo>
                <a:cubicBezTo>
                  <a:pt x="63" y="46"/>
                  <a:pt x="72" y="39"/>
                  <a:pt x="82" y="32"/>
                </a:cubicBezTo>
                <a:cubicBezTo>
                  <a:pt x="92" y="25"/>
                  <a:pt x="103" y="19"/>
                  <a:pt x="114" y="15"/>
                </a:cubicBezTo>
                <a:cubicBezTo>
                  <a:pt x="125" y="10"/>
                  <a:pt x="137" y="6"/>
                  <a:pt x="149" y="4"/>
                </a:cubicBezTo>
                <a:cubicBezTo>
                  <a:pt x="161" y="2"/>
                  <a:pt x="173" y="0"/>
                  <a:pt x="185" y="0"/>
                </a:cubicBezTo>
                <a:lnTo>
                  <a:pt x="7939" y="0"/>
                </a:lnTo>
                <a:cubicBezTo>
                  <a:pt x="7952" y="0"/>
                  <a:pt x="7964" y="2"/>
                  <a:pt x="7976" y="4"/>
                </a:cubicBezTo>
                <a:cubicBezTo>
                  <a:pt x="7988" y="6"/>
                  <a:pt x="7999" y="10"/>
                  <a:pt x="8010" y="15"/>
                </a:cubicBezTo>
                <a:cubicBezTo>
                  <a:pt x="8022" y="19"/>
                  <a:pt x="8032" y="25"/>
                  <a:pt x="8043" y="32"/>
                </a:cubicBezTo>
                <a:cubicBezTo>
                  <a:pt x="8053" y="39"/>
                  <a:pt x="8062" y="46"/>
                  <a:pt x="8071" y="55"/>
                </a:cubicBezTo>
                <a:cubicBezTo>
                  <a:pt x="8079" y="63"/>
                  <a:pt x="8087" y="73"/>
                  <a:pt x="8094" y="83"/>
                </a:cubicBezTo>
                <a:cubicBezTo>
                  <a:pt x="8101" y="93"/>
                  <a:pt x="8106" y="104"/>
                  <a:pt x="8111" y="115"/>
                </a:cubicBezTo>
                <a:cubicBezTo>
                  <a:pt x="8116" y="126"/>
                  <a:pt x="8119" y="138"/>
                  <a:pt x="8122" y="150"/>
                </a:cubicBezTo>
                <a:cubicBezTo>
                  <a:pt x="8124" y="162"/>
                  <a:pt x="8125" y="174"/>
                  <a:pt x="8125" y="186"/>
                </a:cubicBezTo>
                <a:lnTo>
                  <a:pt x="8125" y="2694"/>
                </a:lnTo>
                <a:cubicBezTo>
                  <a:pt x="8125" y="2706"/>
                  <a:pt x="8124" y="2718"/>
                  <a:pt x="8122" y="2730"/>
                </a:cubicBezTo>
                <a:cubicBezTo>
                  <a:pt x="8119" y="2742"/>
                  <a:pt x="8116" y="2754"/>
                  <a:pt x="8111" y="2765"/>
                </a:cubicBezTo>
                <a:cubicBezTo>
                  <a:pt x="8106" y="2776"/>
                  <a:pt x="8101" y="2787"/>
                  <a:pt x="8094" y="2797"/>
                </a:cubicBezTo>
                <a:cubicBezTo>
                  <a:pt x="8087" y="2807"/>
                  <a:pt x="8079" y="2817"/>
                  <a:pt x="8071" y="2825"/>
                </a:cubicBezTo>
                <a:cubicBezTo>
                  <a:pt x="8062" y="2834"/>
                  <a:pt x="8053" y="2842"/>
                  <a:pt x="8043" y="2849"/>
                </a:cubicBezTo>
                <a:cubicBezTo>
                  <a:pt x="8032" y="2855"/>
                  <a:pt x="8022" y="2861"/>
                  <a:pt x="8010" y="2866"/>
                </a:cubicBezTo>
                <a:cubicBezTo>
                  <a:pt x="7999" y="2870"/>
                  <a:pt x="7988" y="2874"/>
                  <a:pt x="7976" y="2876"/>
                </a:cubicBezTo>
                <a:cubicBezTo>
                  <a:pt x="7964" y="2879"/>
                  <a:pt x="7952" y="2880"/>
                  <a:pt x="7939" y="2880"/>
                </a:cubicBezTo>
                <a:lnTo>
                  <a:pt x="185" y="2880"/>
                </a:lnTo>
                <a:cubicBezTo>
                  <a:pt x="173" y="2880"/>
                  <a:pt x="161" y="2879"/>
                  <a:pt x="149" y="2876"/>
                </a:cubicBezTo>
                <a:cubicBezTo>
                  <a:pt x="137" y="2874"/>
                  <a:pt x="125" y="2870"/>
                  <a:pt x="114" y="2866"/>
                </a:cubicBezTo>
                <a:cubicBezTo>
                  <a:pt x="103" y="2861"/>
                  <a:pt x="92" y="2855"/>
                  <a:pt x="82" y="2849"/>
                </a:cubicBezTo>
                <a:cubicBezTo>
                  <a:pt x="72" y="2842"/>
                  <a:pt x="63" y="2834"/>
                  <a:pt x="54" y="2825"/>
                </a:cubicBezTo>
                <a:cubicBezTo>
                  <a:pt x="45" y="2817"/>
                  <a:pt x="38" y="2807"/>
                  <a:pt x="31" y="2797"/>
                </a:cubicBezTo>
                <a:cubicBezTo>
                  <a:pt x="24" y="2787"/>
                  <a:pt x="18" y="2776"/>
                  <a:pt x="14" y="2765"/>
                </a:cubicBezTo>
                <a:cubicBezTo>
                  <a:pt x="9" y="2754"/>
                  <a:pt x="6" y="2742"/>
                  <a:pt x="3" y="2730"/>
                </a:cubicBezTo>
                <a:cubicBezTo>
                  <a:pt x="1" y="2718"/>
                  <a:pt x="0" y="2706"/>
                  <a:pt x="0" y="2694"/>
                </a:cubicBezTo>
                <a:close/>
              </a:path>
            </a:pathLst>
          </a:custGeom>
          <a:solidFill>
            <a:srgbClr val="1e3a8a">
              <a:alpha val="6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06" name=""/>
          <p:cNvSpPr/>
          <p:nvPr/>
        </p:nvSpPr>
        <p:spPr>
          <a:xfrm>
            <a:off x="3885840" y="1136160"/>
            <a:ext cx="334440" cy="334800"/>
          </a:xfrm>
          <a:custGeom>
            <a:avLst/>
            <a:gdLst/>
            <a:ahLst/>
            <a:rect l="0" t="0" r="r" b="b"/>
            <a:pathLst>
              <a:path w="929" h="930">
                <a:moveTo>
                  <a:pt x="929" y="466"/>
                </a:moveTo>
                <a:cubicBezTo>
                  <a:pt x="929" y="496"/>
                  <a:pt x="926" y="526"/>
                  <a:pt x="920" y="556"/>
                </a:cubicBezTo>
                <a:cubicBezTo>
                  <a:pt x="914" y="586"/>
                  <a:pt x="905" y="615"/>
                  <a:pt x="894" y="643"/>
                </a:cubicBezTo>
                <a:cubicBezTo>
                  <a:pt x="882" y="672"/>
                  <a:pt x="868" y="698"/>
                  <a:pt x="851" y="724"/>
                </a:cubicBezTo>
                <a:cubicBezTo>
                  <a:pt x="834" y="749"/>
                  <a:pt x="815" y="772"/>
                  <a:pt x="792" y="794"/>
                </a:cubicBezTo>
                <a:cubicBezTo>
                  <a:pt x="771" y="816"/>
                  <a:pt x="747" y="835"/>
                  <a:pt x="722" y="852"/>
                </a:cubicBezTo>
                <a:cubicBezTo>
                  <a:pt x="696" y="869"/>
                  <a:pt x="670" y="883"/>
                  <a:pt x="641" y="895"/>
                </a:cubicBezTo>
                <a:cubicBezTo>
                  <a:pt x="613" y="906"/>
                  <a:pt x="584" y="915"/>
                  <a:pt x="554" y="921"/>
                </a:cubicBezTo>
                <a:cubicBezTo>
                  <a:pt x="525" y="927"/>
                  <a:pt x="494" y="930"/>
                  <a:pt x="464" y="930"/>
                </a:cubicBezTo>
                <a:cubicBezTo>
                  <a:pt x="433" y="930"/>
                  <a:pt x="403" y="927"/>
                  <a:pt x="373" y="921"/>
                </a:cubicBezTo>
                <a:cubicBezTo>
                  <a:pt x="343" y="915"/>
                  <a:pt x="314" y="906"/>
                  <a:pt x="286" y="895"/>
                </a:cubicBezTo>
                <a:cubicBezTo>
                  <a:pt x="258" y="883"/>
                  <a:pt x="231" y="869"/>
                  <a:pt x="206" y="852"/>
                </a:cubicBezTo>
                <a:cubicBezTo>
                  <a:pt x="181" y="835"/>
                  <a:pt x="157" y="816"/>
                  <a:pt x="136" y="794"/>
                </a:cubicBezTo>
                <a:cubicBezTo>
                  <a:pt x="114" y="772"/>
                  <a:pt x="95" y="749"/>
                  <a:pt x="78" y="724"/>
                </a:cubicBezTo>
                <a:cubicBezTo>
                  <a:pt x="61" y="698"/>
                  <a:pt x="47" y="672"/>
                  <a:pt x="35" y="643"/>
                </a:cubicBezTo>
                <a:cubicBezTo>
                  <a:pt x="23" y="615"/>
                  <a:pt x="14" y="586"/>
                  <a:pt x="8" y="556"/>
                </a:cubicBezTo>
                <a:cubicBezTo>
                  <a:pt x="3" y="526"/>
                  <a:pt x="0" y="496"/>
                  <a:pt x="0" y="466"/>
                </a:cubicBezTo>
                <a:cubicBezTo>
                  <a:pt x="0" y="435"/>
                  <a:pt x="3" y="405"/>
                  <a:pt x="8" y="375"/>
                </a:cubicBezTo>
                <a:cubicBezTo>
                  <a:pt x="14" y="345"/>
                  <a:pt x="23" y="316"/>
                  <a:pt x="35" y="288"/>
                </a:cubicBezTo>
                <a:cubicBezTo>
                  <a:pt x="47" y="260"/>
                  <a:pt x="61" y="233"/>
                  <a:pt x="78" y="208"/>
                </a:cubicBezTo>
                <a:cubicBezTo>
                  <a:pt x="95" y="182"/>
                  <a:pt x="114" y="159"/>
                  <a:pt x="136" y="137"/>
                </a:cubicBezTo>
                <a:cubicBezTo>
                  <a:pt x="157" y="116"/>
                  <a:pt x="181" y="97"/>
                  <a:pt x="206" y="79"/>
                </a:cubicBezTo>
                <a:cubicBezTo>
                  <a:pt x="231" y="62"/>
                  <a:pt x="258" y="47"/>
                  <a:pt x="286" y="36"/>
                </a:cubicBezTo>
                <a:cubicBezTo>
                  <a:pt x="314" y="24"/>
                  <a:pt x="343" y="15"/>
                  <a:pt x="373" y="9"/>
                </a:cubicBezTo>
                <a:cubicBezTo>
                  <a:pt x="403" y="3"/>
                  <a:pt x="433" y="0"/>
                  <a:pt x="464" y="0"/>
                </a:cubicBezTo>
                <a:cubicBezTo>
                  <a:pt x="494" y="0"/>
                  <a:pt x="525" y="3"/>
                  <a:pt x="554" y="9"/>
                </a:cubicBezTo>
                <a:cubicBezTo>
                  <a:pt x="584" y="15"/>
                  <a:pt x="613" y="24"/>
                  <a:pt x="641" y="36"/>
                </a:cubicBezTo>
                <a:cubicBezTo>
                  <a:pt x="670" y="47"/>
                  <a:pt x="696" y="62"/>
                  <a:pt x="722" y="79"/>
                </a:cubicBezTo>
                <a:cubicBezTo>
                  <a:pt x="747" y="97"/>
                  <a:pt x="771" y="116"/>
                  <a:pt x="792" y="137"/>
                </a:cubicBezTo>
                <a:cubicBezTo>
                  <a:pt x="815" y="159"/>
                  <a:pt x="834" y="182"/>
                  <a:pt x="851" y="208"/>
                </a:cubicBezTo>
                <a:cubicBezTo>
                  <a:pt x="868" y="233"/>
                  <a:pt x="882" y="260"/>
                  <a:pt x="894" y="288"/>
                </a:cubicBezTo>
                <a:cubicBezTo>
                  <a:pt x="905" y="316"/>
                  <a:pt x="914" y="345"/>
                  <a:pt x="920" y="375"/>
                </a:cubicBezTo>
                <a:cubicBezTo>
                  <a:pt x="926" y="405"/>
                  <a:pt x="929" y="435"/>
                  <a:pt x="929" y="466"/>
                </a:cubicBezTo>
                <a:close/>
              </a:path>
            </a:pathLst>
          </a:custGeom>
          <a:solidFill>
            <a:srgbClr val="f59e0b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007" name="" descr=""/>
          <p:cNvPicPr/>
          <p:nvPr/>
        </p:nvPicPr>
        <p:blipFill>
          <a:blip r:embed="rId5"/>
          <a:stretch/>
        </p:blipFill>
        <p:spPr>
          <a:xfrm>
            <a:off x="3977640" y="1228320"/>
            <a:ext cx="150120" cy="150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08" name=""/>
          <p:cNvSpPr txBox="1"/>
          <p:nvPr/>
        </p:nvSpPr>
        <p:spPr>
          <a:xfrm>
            <a:off x="534960" y="238644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应对策略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9" name=""/>
          <p:cNvSpPr txBox="1"/>
          <p:nvPr/>
        </p:nvSpPr>
        <p:spPr>
          <a:xfrm>
            <a:off x="4323240" y="1201320"/>
            <a:ext cx="150948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市场接受与竞争风险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0" name=""/>
          <p:cNvSpPr txBox="1"/>
          <p:nvPr/>
        </p:nvSpPr>
        <p:spPr>
          <a:xfrm>
            <a:off x="3888720" y="1587960"/>
            <a:ext cx="3646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• GEO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1" name=""/>
          <p:cNvSpPr txBox="1"/>
          <p:nvPr/>
        </p:nvSpPr>
        <p:spPr>
          <a:xfrm>
            <a:off x="4251600" y="1583640"/>
            <a:ext cx="11743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市场认知与教育成本高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2" name=""/>
          <p:cNvSpPr txBox="1"/>
          <p:nvPr/>
        </p:nvSpPr>
        <p:spPr>
          <a:xfrm>
            <a:off x="3888720" y="178848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• 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3" name=""/>
          <p:cNvSpPr txBox="1"/>
          <p:nvPr/>
        </p:nvSpPr>
        <p:spPr>
          <a:xfrm>
            <a:off x="3994920" y="1784160"/>
            <a:ext cx="14090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搜索引擎平台政策变更风险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4" name=""/>
          <p:cNvSpPr txBox="1"/>
          <p:nvPr/>
        </p:nvSpPr>
        <p:spPr>
          <a:xfrm>
            <a:off x="3888720" y="198900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• 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5" name=""/>
          <p:cNvSpPr txBox="1"/>
          <p:nvPr/>
        </p:nvSpPr>
        <p:spPr>
          <a:xfrm>
            <a:off x="3994920" y="1985040"/>
            <a:ext cx="8222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客户投资回报（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6" name=""/>
          <p:cNvSpPr txBox="1"/>
          <p:nvPr/>
        </p:nvSpPr>
        <p:spPr>
          <a:xfrm>
            <a:off x="4813920" y="1989000"/>
            <a:ext cx="2091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ROI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7" name=""/>
          <p:cNvSpPr txBox="1"/>
          <p:nvPr/>
        </p:nvSpPr>
        <p:spPr>
          <a:xfrm>
            <a:off x="5021640" y="1985040"/>
            <a:ext cx="8222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）期望管理挑战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8" name=""/>
          <p:cNvSpPr/>
          <p:nvPr/>
        </p:nvSpPr>
        <p:spPr>
          <a:xfrm>
            <a:off x="7178400" y="952560"/>
            <a:ext cx="3250800" cy="2523960"/>
          </a:xfrm>
          <a:custGeom>
            <a:avLst/>
            <a:gdLst/>
            <a:ahLst/>
            <a:rect l="0" t="0" r="r" b="b"/>
            <a:pathLst>
              <a:path w="9030" h="7011">
                <a:moveTo>
                  <a:pt x="0" y="6733"/>
                </a:moveTo>
                <a:lnTo>
                  <a:pt x="0" y="232"/>
                </a:lnTo>
                <a:cubicBezTo>
                  <a:pt x="0" y="217"/>
                  <a:pt x="1" y="202"/>
                  <a:pt x="5" y="187"/>
                </a:cubicBezTo>
                <a:cubicBezTo>
                  <a:pt x="8" y="172"/>
                  <a:pt x="14" y="157"/>
                  <a:pt x="21" y="143"/>
                </a:cubicBezTo>
                <a:cubicBezTo>
                  <a:pt x="28" y="129"/>
                  <a:pt x="36" y="116"/>
                  <a:pt x="46" y="103"/>
                </a:cubicBezTo>
                <a:cubicBezTo>
                  <a:pt x="57" y="90"/>
                  <a:pt x="68" y="79"/>
                  <a:pt x="81" y="68"/>
                </a:cubicBezTo>
                <a:cubicBezTo>
                  <a:pt x="94" y="57"/>
                  <a:pt x="108" y="47"/>
                  <a:pt x="123" y="39"/>
                </a:cubicBezTo>
                <a:cubicBezTo>
                  <a:pt x="139" y="30"/>
                  <a:pt x="155" y="23"/>
                  <a:pt x="171" y="17"/>
                </a:cubicBezTo>
                <a:cubicBezTo>
                  <a:pt x="188" y="12"/>
                  <a:pt x="206" y="7"/>
                  <a:pt x="224" y="4"/>
                </a:cubicBezTo>
                <a:cubicBezTo>
                  <a:pt x="242" y="1"/>
                  <a:pt x="260" y="0"/>
                  <a:pt x="278" y="0"/>
                </a:cubicBezTo>
                <a:lnTo>
                  <a:pt x="8752" y="0"/>
                </a:lnTo>
                <a:cubicBezTo>
                  <a:pt x="8770" y="0"/>
                  <a:pt x="8788" y="1"/>
                  <a:pt x="8806" y="4"/>
                </a:cubicBezTo>
                <a:cubicBezTo>
                  <a:pt x="8824" y="7"/>
                  <a:pt x="8842" y="12"/>
                  <a:pt x="8858" y="17"/>
                </a:cubicBezTo>
                <a:cubicBezTo>
                  <a:pt x="8875" y="23"/>
                  <a:pt x="8891" y="30"/>
                  <a:pt x="8907" y="39"/>
                </a:cubicBezTo>
                <a:cubicBezTo>
                  <a:pt x="8922" y="47"/>
                  <a:pt x="8936" y="57"/>
                  <a:pt x="8949" y="68"/>
                </a:cubicBezTo>
                <a:cubicBezTo>
                  <a:pt x="8962" y="79"/>
                  <a:pt x="8973" y="90"/>
                  <a:pt x="8983" y="103"/>
                </a:cubicBezTo>
                <a:cubicBezTo>
                  <a:pt x="8994" y="116"/>
                  <a:pt x="9002" y="129"/>
                  <a:pt x="9009" y="143"/>
                </a:cubicBezTo>
                <a:cubicBezTo>
                  <a:pt x="9016" y="157"/>
                  <a:pt x="9021" y="172"/>
                  <a:pt x="9025" y="187"/>
                </a:cubicBezTo>
                <a:cubicBezTo>
                  <a:pt x="9029" y="202"/>
                  <a:pt x="9030" y="217"/>
                  <a:pt x="9030" y="232"/>
                </a:cubicBezTo>
                <a:lnTo>
                  <a:pt x="9030" y="6733"/>
                </a:lnTo>
                <a:cubicBezTo>
                  <a:pt x="9030" y="6751"/>
                  <a:pt x="9029" y="6769"/>
                  <a:pt x="9025" y="6787"/>
                </a:cubicBezTo>
                <a:cubicBezTo>
                  <a:pt x="9021" y="6805"/>
                  <a:pt x="9016" y="6822"/>
                  <a:pt x="9009" y="6839"/>
                </a:cubicBezTo>
                <a:cubicBezTo>
                  <a:pt x="9002" y="6856"/>
                  <a:pt x="8994" y="6872"/>
                  <a:pt x="8983" y="6887"/>
                </a:cubicBezTo>
                <a:cubicBezTo>
                  <a:pt x="8973" y="6903"/>
                  <a:pt x="8962" y="6917"/>
                  <a:pt x="8949" y="6930"/>
                </a:cubicBezTo>
                <a:cubicBezTo>
                  <a:pt x="8936" y="6942"/>
                  <a:pt x="8922" y="6954"/>
                  <a:pt x="8907" y="6964"/>
                </a:cubicBezTo>
                <a:cubicBezTo>
                  <a:pt x="8891" y="6974"/>
                  <a:pt x="8875" y="6983"/>
                  <a:pt x="8858" y="6990"/>
                </a:cubicBezTo>
                <a:cubicBezTo>
                  <a:pt x="8842" y="6997"/>
                  <a:pt x="8824" y="7002"/>
                  <a:pt x="8806" y="7006"/>
                </a:cubicBezTo>
                <a:cubicBezTo>
                  <a:pt x="8788" y="7009"/>
                  <a:pt x="8770" y="7011"/>
                  <a:pt x="8752" y="7011"/>
                </a:cubicBezTo>
                <a:lnTo>
                  <a:pt x="278" y="7011"/>
                </a:lnTo>
                <a:cubicBezTo>
                  <a:pt x="260" y="7011"/>
                  <a:pt x="242" y="7009"/>
                  <a:pt x="224" y="7006"/>
                </a:cubicBezTo>
                <a:cubicBezTo>
                  <a:pt x="206" y="7002"/>
                  <a:pt x="188" y="6997"/>
                  <a:pt x="171" y="6990"/>
                </a:cubicBezTo>
                <a:cubicBezTo>
                  <a:pt x="155" y="6983"/>
                  <a:pt x="139" y="6974"/>
                  <a:pt x="123" y="6964"/>
                </a:cubicBezTo>
                <a:cubicBezTo>
                  <a:pt x="108" y="6954"/>
                  <a:pt x="94" y="6942"/>
                  <a:pt x="81" y="6930"/>
                </a:cubicBezTo>
                <a:cubicBezTo>
                  <a:pt x="68" y="6917"/>
                  <a:pt x="57" y="6903"/>
                  <a:pt x="46" y="6887"/>
                </a:cubicBezTo>
                <a:cubicBezTo>
                  <a:pt x="36" y="6872"/>
                  <a:pt x="28" y="6856"/>
                  <a:pt x="21" y="6839"/>
                </a:cubicBezTo>
                <a:cubicBezTo>
                  <a:pt x="14" y="6822"/>
                  <a:pt x="8" y="6805"/>
                  <a:pt x="5" y="6787"/>
                </a:cubicBezTo>
                <a:cubicBezTo>
                  <a:pt x="1" y="6769"/>
                  <a:pt x="0" y="6751"/>
                  <a:pt x="0" y="6733"/>
                </a:cubicBezTo>
                <a:close/>
              </a:path>
            </a:pathLst>
          </a:custGeom>
          <a:solidFill>
            <a:srgbClr val="1e40af">
              <a:alpha val="6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19" name=""/>
          <p:cNvSpPr/>
          <p:nvPr/>
        </p:nvSpPr>
        <p:spPr>
          <a:xfrm>
            <a:off x="7178400" y="935640"/>
            <a:ext cx="3250800" cy="100800"/>
          </a:xfrm>
          <a:custGeom>
            <a:avLst/>
            <a:gdLst/>
            <a:ahLst/>
            <a:rect l="0" t="0" r="r" b="b"/>
            <a:pathLst>
              <a:path w="9030" h="280">
                <a:moveTo>
                  <a:pt x="0" y="0"/>
                </a:moveTo>
                <a:lnTo>
                  <a:pt x="9030" y="0"/>
                </a:lnTo>
                <a:lnTo>
                  <a:pt x="9030" y="280"/>
                </a:lnTo>
                <a:lnTo>
                  <a:pt x="0" y="280"/>
                </a:lnTo>
                <a:lnTo>
                  <a:pt x="0" y="0"/>
                </a:lnTo>
                <a:close/>
              </a:path>
            </a:pathLst>
          </a:custGeom>
          <a:solidFill>
            <a:srgbClr val="3b82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20" name=""/>
          <p:cNvSpPr/>
          <p:nvPr/>
        </p:nvSpPr>
        <p:spPr>
          <a:xfrm>
            <a:off x="7345440" y="2272680"/>
            <a:ext cx="2916720" cy="1036800"/>
          </a:xfrm>
          <a:custGeom>
            <a:avLst/>
            <a:gdLst/>
            <a:ahLst/>
            <a:rect l="0" t="0" r="r" b="b"/>
            <a:pathLst>
              <a:path w="8102" h="2880">
                <a:moveTo>
                  <a:pt x="0" y="2694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6" y="138"/>
                  <a:pt x="9" y="126"/>
                  <a:pt x="14" y="115"/>
                </a:cubicBezTo>
                <a:cubicBezTo>
                  <a:pt x="19" y="104"/>
                  <a:pt x="24" y="93"/>
                  <a:pt x="31" y="83"/>
                </a:cubicBezTo>
                <a:cubicBezTo>
                  <a:pt x="38" y="73"/>
                  <a:pt x="46" y="63"/>
                  <a:pt x="54" y="55"/>
                </a:cubicBezTo>
                <a:cubicBezTo>
                  <a:pt x="63" y="46"/>
                  <a:pt x="72" y="39"/>
                  <a:pt x="82" y="32"/>
                </a:cubicBezTo>
                <a:cubicBezTo>
                  <a:pt x="92" y="25"/>
                  <a:pt x="103" y="19"/>
                  <a:pt x="114" y="15"/>
                </a:cubicBezTo>
                <a:cubicBezTo>
                  <a:pt x="126" y="10"/>
                  <a:pt x="137" y="6"/>
                  <a:pt x="149" y="4"/>
                </a:cubicBezTo>
                <a:cubicBezTo>
                  <a:pt x="161" y="2"/>
                  <a:pt x="173" y="0"/>
                  <a:pt x="185" y="0"/>
                </a:cubicBezTo>
                <a:lnTo>
                  <a:pt x="7915" y="0"/>
                </a:lnTo>
                <a:cubicBezTo>
                  <a:pt x="7928" y="0"/>
                  <a:pt x="7940" y="2"/>
                  <a:pt x="7953" y="4"/>
                </a:cubicBezTo>
                <a:cubicBezTo>
                  <a:pt x="7965" y="6"/>
                  <a:pt x="7976" y="10"/>
                  <a:pt x="7987" y="15"/>
                </a:cubicBezTo>
                <a:cubicBezTo>
                  <a:pt x="7999" y="19"/>
                  <a:pt x="8009" y="25"/>
                  <a:pt x="8020" y="32"/>
                </a:cubicBezTo>
                <a:cubicBezTo>
                  <a:pt x="8030" y="39"/>
                  <a:pt x="8039" y="46"/>
                  <a:pt x="8048" y="55"/>
                </a:cubicBezTo>
                <a:cubicBezTo>
                  <a:pt x="8056" y="63"/>
                  <a:pt x="8064" y="73"/>
                  <a:pt x="8071" y="83"/>
                </a:cubicBezTo>
                <a:cubicBezTo>
                  <a:pt x="8078" y="93"/>
                  <a:pt x="8083" y="104"/>
                  <a:pt x="8088" y="115"/>
                </a:cubicBezTo>
                <a:cubicBezTo>
                  <a:pt x="8093" y="126"/>
                  <a:pt x="8096" y="138"/>
                  <a:pt x="8099" y="150"/>
                </a:cubicBezTo>
                <a:cubicBezTo>
                  <a:pt x="8101" y="162"/>
                  <a:pt x="8102" y="174"/>
                  <a:pt x="8102" y="186"/>
                </a:cubicBezTo>
                <a:lnTo>
                  <a:pt x="8102" y="2694"/>
                </a:lnTo>
                <a:cubicBezTo>
                  <a:pt x="8102" y="2706"/>
                  <a:pt x="8101" y="2718"/>
                  <a:pt x="8099" y="2730"/>
                </a:cubicBezTo>
                <a:cubicBezTo>
                  <a:pt x="8096" y="2742"/>
                  <a:pt x="8093" y="2754"/>
                  <a:pt x="8088" y="2765"/>
                </a:cubicBezTo>
                <a:cubicBezTo>
                  <a:pt x="8083" y="2776"/>
                  <a:pt x="8078" y="2787"/>
                  <a:pt x="8071" y="2797"/>
                </a:cubicBezTo>
                <a:cubicBezTo>
                  <a:pt x="8064" y="2807"/>
                  <a:pt x="8056" y="2817"/>
                  <a:pt x="8048" y="2825"/>
                </a:cubicBezTo>
                <a:cubicBezTo>
                  <a:pt x="8039" y="2834"/>
                  <a:pt x="8030" y="2842"/>
                  <a:pt x="8020" y="2849"/>
                </a:cubicBezTo>
                <a:cubicBezTo>
                  <a:pt x="8009" y="2855"/>
                  <a:pt x="7999" y="2861"/>
                  <a:pt x="7987" y="2866"/>
                </a:cubicBezTo>
                <a:cubicBezTo>
                  <a:pt x="7976" y="2870"/>
                  <a:pt x="7965" y="2874"/>
                  <a:pt x="7953" y="2876"/>
                </a:cubicBezTo>
                <a:cubicBezTo>
                  <a:pt x="7940" y="2879"/>
                  <a:pt x="7928" y="2880"/>
                  <a:pt x="7915" y="2880"/>
                </a:cubicBezTo>
                <a:lnTo>
                  <a:pt x="185" y="2880"/>
                </a:lnTo>
                <a:cubicBezTo>
                  <a:pt x="173" y="2880"/>
                  <a:pt x="161" y="2879"/>
                  <a:pt x="149" y="2876"/>
                </a:cubicBezTo>
                <a:cubicBezTo>
                  <a:pt x="137" y="2874"/>
                  <a:pt x="126" y="2870"/>
                  <a:pt x="114" y="2866"/>
                </a:cubicBezTo>
                <a:cubicBezTo>
                  <a:pt x="103" y="2861"/>
                  <a:pt x="92" y="2855"/>
                  <a:pt x="82" y="2849"/>
                </a:cubicBezTo>
                <a:cubicBezTo>
                  <a:pt x="72" y="2842"/>
                  <a:pt x="63" y="2834"/>
                  <a:pt x="54" y="2825"/>
                </a:cubicBezTo>
                <a:cubicBezTo>
                  <a:pt x="46" y="2817"/>
                  <a:pt x="38" y="2807"/>
                  <a:pt x="31" y="2797"/>
                </a:cubicBezTo>
                <a:cubicBezTo>
                  <a:pt x="24" y="2787"/>
                  <a:pt x="19" y="2776"/>
                  <a:pt x="14" y="2765"/>
                </a:cubicBezTo>
                <a:cubicBezTo>
                  <a:pt x="9" y="2754"/>
                  <a:pt x="6" y="2742"/>
                  <a:pt x="3" y="2730"/>
                </a:cubicBezTo>
                <a:cubicBezTo>
                  <a:pt x="1" y="2718"/>
                  <a:pt x="0" y="2706"/>
                  <a:pt x="0" y="2694"/>
                </a:cubicBezTo>
                <a:close/>
              </a:path>
            </a:pathLst>
          </a:custGeom>
          <a:solidFill>
            <a:srgbClr val="1e3a8a">
              <a:alpha val="6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21" name=""/>
          <p:cNvSpPr/>
          <p:nvPr/>
        </p:nvSpPr>
        <p:spPr>
          <a:xfrm>
            <a:off x="7345440" y="1136160"/>
            <a:ext cx="334440" cy="334800"/>
          </a:xfrm>
          <a:custGeom>
            <a:avLst/>
            <a:gdLst/>
            <a:ahLst/>
            <a:rect l="0" t="0" r="r" b="b"/>
            <a:pathLst>
              <a:path w="929" h="930">
                <a:moveTo>
                  <a:pt x="929" y="466"/>
                </a:moveTo>
                <a:cubicBezTo>
                  <a:pt x="929" y="496"/>
                  <a:pt x="926" y="526"/>
                  <a:pt x="920" y="556"/>
                </a:cubicBezTo>
                <a:cubicBezTo>
                  <a:pt x="914" y="586"/>
                  <a:pt x="906" y="615"/>
                  <a:pt x="894" y="643"/>
                </a:cubicBezTo>
                <a:cubicBezTo>
                  <a:pt x="882" y="672"/>
                  <a:pt x="868" y="698"/>
                  <a:pt x="851" y="724"/>
                </a:cubicBezTo>
                <a:cubicBezTo>
                  <a:pt x="834" y="749"/>
                  <a:pt x="815" y="772"/>
                  <a:pt x="793" y="794"/>
                </a:cubicBezTo>
                <a:cubicBezTo>
                  <a:pt x="772" y="816"/>
                  <a:pt x="748" y="835"/>
                  <a:pt x="723" y="852"/>
                </a:cubicBezTo>
                <a:cubicBezTo>
                  <a:pt x="698" y="869"/>
                  <a:pt x="671" y="883"/>
                  <a:pt x="643" y="895"/>
                </a:cubicBezTo>
                <a:cubicBezTo>
                  <a:pt x="615" y="906"/>
                  <a:pt x="586" y="915"/>
                  <a:pt x="556" y="921"/>
                </a:cubicBezTo>
                <a:cubicBezTo>
                  <a:pt x="526" y="927"/>
                  <a:pt x="496" y="930"/>
                  <a:pt x="464" y="930"/>
                </a:cubicBezTo>
                <a:cubicBezTo>
                  <a:pt x="434" y="930"/>
                  <a:pt x="403" y="927"/>
                  <a:pt x="373" y="921"/>
                </a:cubicBezTo>
                <a:cubicBezTo>
                  <a:pt x="344" y="915"/>
                  <a:pt x="315" y="906"/>
                  <a:pt x="286" y="895"/>
                </a:cubicBezTo>
                <a:cubicBezTo>
                  <a:pt x="258" y="883"/>
                  <a:pt x="231" y="869"/>
                  <a:pt x="206" y="852"/>
                </a:cubicBezTo>
                <a:cubicBezTo>
                  <a:pt x="181" y="835"/>
                  <a:pt x="157" y="816"/>
                  <a:pt x="136" y="794"/>
                </a:cubicBezTo>
                <a:cubicBezTo>
                  <a:pt x="114" y="772"/>
                  <a:pt x="95" y="749"/>
                  <a:pt x="78" y="724"/>
                </a:cubicBezTo>
                <a:cubicBezTo>
                  <a:pt x="61" y="698"/>
                  <a:pt x="47" y="672"/>
                  <a:pt x="35" y="643"/>
                </a:cubicBezTo>
                <a:cubicBezTo>
                  <a:pt x="23" y="615"/>
                  <a:pt x="15" y="586"/>
                  <a:pt x="9" y="556"/>
                </a:cubicBezTo>
                <a:cubicBezTo>
                  <a:pt x="3" y="526"/>
                  <a:pt x="0" y="496"/>
                  <a:pt x="0" y="466"/>
                </a:cubicBezTo>
                <a:cubicBezTo>
                  <a:pt x="0" y="435"/>
                  <a:pt x="3" y="405"/>
                  <a:pt x="9" y="375"/>
                </a:cubicBezTo>
                <a:cubicBezTo>
                  <a:pt x="15" y="345"/>
                  <a:pt x="23" y="316"/>
                  <a:pt x="35" y="288"/>
                </a:cubicBezTo>
                <a:cubicBezTo>
                  <a:pt x="47" y="260"/>
                  <a:pt x="61" y="233"/>
                  <a:pt x="78" y="208"/>
                </a:cubicBezTo>
                <a:cubicBezTo>
                  <a:pt x="95" y="182"/>
                  <a:pt x="114" y="159"/>
                  <a:pt x="136" y="137"/>
                </a:cubicBezTo>
                <a:cubicBezTo>
                  <a:pt x="157" y="116"/>
                  <a:pt x="181" y="97"/>
                  <a:pt x="206" y="79"/>
                </a:cubicBezTo>
                <a:cubicBezTo>
                  <a:pt x="231" y="62"/>
                  <a:pt x="258" y="47"/>
                  <a:pt x="286" y="36"/>
                </a:cubicBezTo>
                <a:cubicBezTo>
                  <a:pt x="315" y="24"/>
                  <a:pt x="344" y="15"/>
                  <a:pt x="373" y="9"/>
                </a:cubicBezTo>
                <a:cubicBezTo>
                  <a:pt x="403" y="3"/>
                  <a:pt x="434" y="0"/>
                  <a:pt x="464" y="0"/>
                </a:cubicBezTo>
                <a:cubicBezTo>
                  <a:pt x="496" y="0"/>
                  <a:pt x="526" y="3"/>
                  <a:pt x="556" y="9"/>
                </a:cubicBezTo>
                <a:cubicBezTo>
                  <a:pt x="586" y="15"/>
                  <a:pt x="615" y="24"/>
                  <a:pt x="643" y="36"/>
                </a:cubicBezTo>
                <a:cubicBezTo>
                  <a:pt x="671" y="47"/>
                  <a:pt x="698" y="62"/>
                  <a:pt x="723" y="79"/>
                </a:cubicBezTo>
                <a:cubicBezTo>
                  <a:pt x="748" y="97"/>
                  <a:pt x="772" y="116"/>
                  <a:pt x="793" y="137"/>
                </a:cubicBezTo>
                <a:cubicBezTo>
                  <a:pt x="815" y="159"/>
                  <a:pt x="834" y="182"/>
                  <a:pt x="851" y="208"/>
                </a:cubicBezTo>
                <a:cubicBezTo>
                  <a:pt x="868" y="233"/>
                  <a:pt x="882" y="260"/>
                  <a:pt x="894" y="288"/>
                </a:cubicBezTo>
                <a:cubicBezTo>
                  <a:pt x="906" y="316"/>
                  <a:pt x="914" y="345"/>
                  <a:pt x="920" y="375"/>
                </a:cubicBezTo>
                <a:cubicBezTo>
                  <a:pt x="926" y="405"/>
                  <a:pt x="929" y="435"/>
                  <a:pt x="929" y="466"/>
                </a:cubicBezTo>
                <a:close/>
              </a:path>
            </a:pathLst>
          </a:custGeom>
          <a:solidFill>
            <a:srgbClr val="3b82f6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022" name="" descr=""/>
          <p:cNvPicPr/>
          <p:nvPr/>
        </p:nvPicPr>
        <p:blipFill>
          <a:blip r:embed="rId6"/>
          <a:stretch/>
        </p:blipFill>
        <p:spPr>
          <a:xfrm>
            <a:off x="7412400" y="1228320"/>
            <a:ext cx="191880" cy="150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23" name=""/>
          <p:cNvSpPr txBox="1"/>
          <p:nvPr/>
        </p:nvSpPr>
        <p:spPr>
          <a:xfrm>
            <a:off x="3988800" y="238644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应对策略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4" name=""/>
          <p:cNvSpPr txBox="1"/>
          <p:nvPr/>
        </p:nvSpPr>
        <p:spPr>
          <a:xfrm>
            <a:off x="7777080" y="1201320"/>
            <a:ext cx="100656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运营管理风险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5" name=""/>
          <p:cNvSpPr txBox="1"/>
          <p:nvPr/>
        </p:nvSpPr>
        <p:spPr>
          <a:xfrm>
            <a:off x="7342560" y="158796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• 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6" name=""/>
          <p:cNvSpPr txBox="1"/>
          <p:nvPr/>
        </p:nvSpPr>
        <p:spPr>
          <a:xfrm>
            <a:off x="7448760" y="1583640"/>
            <a:ext cx="8222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复合型人才短缺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7" name=""/>
          <p:cNvSpPr txBox="1"/>
          <p:nvPr/>
        </p:nvSpPr>
        <p:spPr>
          <a:xfrm>
            <a:off x="7342560" y="178848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• 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8" name=""/>
          <p:cNvSpPr txBox="1"/>
          <p:nvPr/>
        </p:nvSpPr>
        <p:spPr>
          <a:xfrm>
            <a:off x="7448760" y="1784160"/>
            <a:ext cx="11743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项目实施与标准化挑战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9" name=""/>
          <p:cNvSpPr txBox="1"/>
          <p:nvPr/>
        </p:nvSpPr>
        <p:spPr>
          <a:xfrm>
            <a:off x="7342560" y="198900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• 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0" name=""/>
          <p:cNvSpPr txBox="1"/>
          <p:nvPr/>
        </p:nvSpPr>
        <p:spPr>
          <a:xfrm>
            <a:off x="7448760" y="1985040"/>
            <a:ext cx="3528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对外部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1" name=""/>
          <p:cNvSpPr txBox="1"/>
          <p:nvPr/>
        </p:nvSpPr>
        <p:spPr>
          <a:xfrm>
            <a:off x="7799760" y="198900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2" name=""/>
          <p:cNvSpPr txBox="1"/>
          <p:nvPr/>
        </p:nvSpPr>
        <p:spPr>
          <a:xfrm>
            <a:off x="7914240" y="1985040"/>
            <a:ext cx="9396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平台和工具的依赖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3" name=""/>
          <p:cNvSpPr/>
          <p:nvPr/>
        </p:nvSpPr>
        <p:spPr>
          <a:xfrm>
            <a:off x="267120" y="3693600"/>
            <a:ext cx="3251160" cy="2323440"/>
          </a:xfrm>
          <a:custGeom>
            <a:avLst/>
            <a:gdLst/>
            <a:ahLst/>
            <a:rect l="0" t="0" r="r" b="b"/>
            <a:pathLst>
              <a:path w="9031" h="6454">
                <a:moveTo>
                  <a:pt x="0" y="6268"/>
                </a:moveTo>
                <a:lnTo>
                  <a:pt x="0" y="232"/>
                </a:lnTo>
                <a:cubicBezTo>
                  <a:pt x="0" y="217"/>
                  <a:pt x="2" y="201"/>
                  <a:pt x="6" y="187"/>
                </a:cubicBezTo>
                <a:cubicBezTo>
                  <a:pt x="9" y="172"/>
                  <a:pt x="15" y="157"/>
                  <a:pt x="22" y="143"/>
                </a:cubicBezTo>
                <a:cubicBezTo>
                  <a:pt x="29" y="129"/>
                  <a:pt x="37" y="116"/>
                  <a:pt x="47" y="103"/>
                </a:cubicBezTo>
                <a:cubicBezTo>
                  <a:pt x="57" y="90"/>
                  <a:pt x="69" y="78"/>
                  <a:pt x="82" y="68"/>
                </a:cubicBezTo>
                <a:cubicBezTo>
                  <a:pt x="95" y="57"/>
                  <a:pt x="109" y="47"/>
                  <a:pt x="124" y="39"/>
                </a:cubicBezTo>
                <a:cubicBezTo>
                  <a:pt x="139" y="30"/>
                  <a:pt x="155" y="23"/>
                  <a:pt x="172" y="17"/>
                </a:cubicBezTo>
                <a:cubicBezTo>
                  <a:pt x="189" y="12"/>
                  <a:pt x="207" y="7"/>
                  <a:pt x="225" y="4"/>
                </a:cubicBezTo>
                <a:cubicBezTo>
                  <a:pt x="242" y="1"/>
                  <a:pt x="261" y="0"/>
                  <a:pt x="279" y="0"/>
                </a:cubicBezTo>
                <a:lnTo>
                  <a:pt x="8753" y="0"/>
                </a:lnTo>
                <a:cubicBezTo>
                  <a:pt x="8771" y="0"/>
                  <a:pt x="8789" y="1"/>
                  <a:pt x="8807" y="4"/>
                </a:cubicBezTo>
                <a:cubicBezTo>
                  <a:pt x="8825" y="7"/>
                  <a:pt x="8842" y="12"/>
                  <a:pt x="8859" y="17"/>
                </a:cubicBezTo>
                <a:cubicBezTo>
                  <a:pt x="8876" y="23"/>
                  <a:pt x="8892" y="30"/>
                  <a:pt x="8907" y="39"/>
                </a:cubicBezTo>
                <a:cubicBezTo>
                  <a:pt x="8923" y="47"/>
                  <a:pt x="8937" y="57"/>
                  <a:pt x="8950" y="68"/>
                </a:cubicBezTo>
                <a:cubicBezTo>
                  <a:pt x="8963" y="78"/>
                  <a:pt x="8974" y="90"/>
                  <a:pt x="8984" y="103"/>
                </a:cubicBezTo>
                <a:cubicBezTo>
                  <a:pt x="8994" y="116"/>
                  <a:pt x="9003" y="129"/>
                  <a:pt x="9010" y="143"/>
                </a:cubicBezTo>
                <a:cubicBezTo>
                  <a:pt x="9017" y="157"/>
                  <a:pt x="9022" y="172"/>
                  <a:pt x="9026" y="187"/>
                </a:cubicBezTo>
                <a:cubicBezTo>
                  <a:pt x="9029" y="201"/>
                  <a:pt x="9031" y="217"/>
                  <a:pt x="9031" y="232"/>
                </a:cubicBezTo>
                <a:lnTo>
                  <a:pt x="9031" y="6268"/>
                </a:lnTo>
                <a:cubicBezTo>
                  <a:pt x="9031" y="6286"/>
                  <a:pt x="9029" y="6305"/>
                  <a:pt x="9026" y="6323"/>
                </a:cubicBezTo>
                <a:cubicBezTo>
                  <a:pt x="9022" y="6340"/>
                  <a:pt x="9017" y="6358"/>
                  <a:pt x="9010" y="6375"/>
                </a:cubicBezTo>
                <a:cubicBezTo>
                  <a:pt x="9003" y="6392"/>
                  <a:pt x="8994" y="6408"/>
                  <a:pt x="8984" y="6423"/>
                </a:cubicBezTo>
                <a:cubicBezTo>
                  <a:pt x="8977" y="6434"/>
                  <a:pt x="8969" y="6444"/>
                  <a:pt x="8960" y="6454"/>
                </a:cubicBezTo>
                <a:lnTo>
                  <a:pt x="71" y="6454"/>
                </a:lnTo>
                <a:cubicBezTo>
                  <a:pt x="63" y="6444"/>
                  <a:pt x="55" y="6434"/>
                  <a:pt x="47" y="6423"/>
                </a:cubicBezTo>
                <a:cubicBezTo>
                  <a:pt x="37" y="6408"/>
                  <a:pt x="29" y="6392"/>
                  <a:pt x="22" y="6375"/>
                </a:cubicBezTo>
                <a:cubicBezTo>
                  <a:pt x="15" y="6358"/>
                  <a:pt x="9" y="6340"/>
                  <a:pt x="6" y="6323"/>
                </a:cubicBezTo>
                <a:cubicBezTo>
                  <a:pt x="2" y="6305"/>
                  <a:pt x="0" y="6286"/>
                  <a:pt x="0" y="6268"/>
                </a:cubicBezTo>
                <a:close/>
              </a:path>
            </a:pathLst>
          </a:custGeom>
          <a:solidFill>
            <a:srgbClr val="1e40af">
              <a:alpha val="6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34" name=""/>
          <p:cNvSpPr/>
          <p:nvPr/>
        </p:nvSpPr>
        <p:spPr>
          <a:xfrm>
            <a:off x="267120" y="3676680"/>
            <a:ext cx="3251160" cy="100800"/>
          </a:xfrm>
          <a:custGeom>
            <a:avLst/>
            <a:gdLst/>
            <a:ahLst/>
            <a:rect l="0" t="0" r="r" b="b"/>
            <a:pathLst>
              <a:path w="9031" h="280">
                <a:moveTo>
                  <a:pt x="9010" y="208"/>
                </a:moveTo>
                <a:cubicBezTo>
                  <a:pt x="8996" y="185"/>
                  <a:pt x="8976" y="165"/>
                  <a:pt x="8950" y="147"/>
                </a:cubicBezTo>
                <a:cubicBezTo>
                  <a:pt x="8923" y="130"/>
                  <a:pt x="8893" y="117"/>
                  <a:pt x="8859" y="107"/>
                </a:cubicBezTo>
                <a:cubicBezTo>
                  <a:pt x="8825" y="98"/>
                  <a:pt x="8790" y="93"/>
                  <a:pt x="8753" y="93"/>
                </a:cubicBezTo>
                <a:lnTo>
                  <a:pt x="279" y="93"/>
                </a:lnTo>
                <a:cubicBezTo>
                  <a:pt x="242" y="93"/>
                  <a:pt x="206" y="98"/>
                  <a:pt x="172" y="107"/>
                </a:cubicBezTo>
                <a:cubicBezTo>
                  <a:pt x="138" y="117"/>
                  <a:pt x="108" y="130"/>
                  <a:pt x="82" y="147"/>
                </a:cubicBezTo>
                <a:cubicBezTo>
                  <a:pt x="56" y="165"/>
                  <a:pt x="36" y="185"/>
                  <a:pt x="22" y="208"/>
                </a:cubicBezTo>
                <a:cubicBezTo>
                  <a:pt x="7" y="231"/>
                  <a:pt x="0" y="255"/>
                  <a:pt x="0" y="280"/>
                </a:cubicBezTo>
                <a:cubicBezTo>
                  <a:pt x="0" y="243"/>
                  <a:pt x="7" y="206"/>
                  <a:pt x="22" y="172"/>
                </a:cubicBez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6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8753" y="0"/>
                </a:lnTo>
                <a:cubicBezTo>
                  <a:pt x="8790" y="0"/>
                  <a:pt x="8825" y="7"/>
                  <a:pt x="8859" y="21"/>
                </a:cubicBezTo>
                <a:cubicBezTo>
                  <a:pt x="8893" y="36"/>
                  <a:pt x="8923" y="56"/>
                  <a:pt x="8950" y="82"/>
                </a:cubicBezTo>
                <a:cubicBezTo>
                  <a:pt x="8976" y="108"/>
                  <a:pt x="8996" y="138"/>
                  <a:pt x="9010" y="172"/>
                </a:cubicBezTo>
                <a:cubicBezTo>
                  <a:pt x="9024" y="206"/>
                  <a:pt x="9031" y="243"/>
                  <a:pt x="9031" y="280"/>
                </a:cubicBezTo>
                <a:cubicBezTo>
                  <a:pt x="9031" y="255"/>
                  <a:pt x="9024" y="231"/>
                  <a:pt x="9010" y="208"/>
                </a:cubicBezTo>
                <a:close/>
              </a:path>
            </a:pathLst>
          </a:custGeom>
          <a:solidFill>
            <a:srgbClr val="8b5c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35" name=""/>
          <p:cNvSpPr/>
          <p:nvPr/>
        </p:nvSpPr>
        <p:spPr>
          <a:xfrm>
            <a:off x="434520" y="4813200"/>
            <a:ext cx="2916720" cy="836280"/>
          </a:xfrm>
          <a:custGeom>
            <a:avLst/>
            <a:gdLst/>
            <a:ahLst/>
            <a:rect l="0" t="0" r="r" b="b"/>
            <a:pathLst>
              <a:path w="8102" h="2323">
                <a:moveTo>
                  <a:pt x="0" y="2137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6" y="138"/>
                  <a:pt x="9" y="126"/>
                  <a:pt x="14" y="115"/>
                </a:cubicBezTo>
                <a:cubicBezTo>
                  <a:pt x="18" y="104"/>
                  <a:pt x="24" y="93"/>
                  <a:pt x="31" y="83"/>
                </a:cubicBezTo>
                <a:cubicBezTo>
                  <a:pt x="38" y="73"/>
                  <a:pt x="45" y="63"/>
                  <a:pt x="54" y="55"/>
                </a:cubicBezTo>
                <a:cubicBezTo>
                  <a:pt x="63" y="46"/>
                  <a:pt x="72" y="38"/>
                  <a:pt x="82" y="32"/>
                </a:cubicBezTo>
                <a:cubicBezTo>
                  <a:pt x="92" y="25"/>
                  <a:pt x="103" y="19"/>
                  <a:pt x="114" y="14"/>
                </a:cubicBezTo>
                <a:cubicBezTo>
                  <a:pt x="125" y="10"/>
                  <a:pt x="137" y="6"/>
                  <a:pt x="149" y="4"/>
                </a:cubicBezTo>
                <a:cubicBezTo>
                  <a:pt x="161" y="1"/>
                  <a:pt x="173" y="0"/>
                  <a:pt x="185" y="0"/>
                </a:cubicBezTo>
                <a:lnTo>
                  <a:pt x="7916" y="0"/>
                </a:lnTo>
                <a:cubicBezTo>
                  <a:pt x="7928" y="0"/>
                  <a:pt x="7940" y="1"/>
                  <a:pt x="7952" y="4"/>
                </a:cubicBezTo>
                <a:cubicBezTo>
                  <a:pt x="7964" y="6"/>
                  <a:pt x="7976" y="10"/>
                  <a:pt x="7987" y="14"/>
                </a:cubicBezTo>
                <a:cubicBezTo>
                  <a:pt x="7999" y="19"/>
                  <a:pt x="8009" y="25"/>
                  <a:pt x="8019" y="32"/>
                </a:cubicBezTo>
                <a:cubicBezTo>
                  <a:pt x="8030" y="38"/>
                  <a:pt x="8039" y="46"/>
                  <a:pt x="8048" y="55"/>
                </a:cubicBezTo>
                <a:cubicBezTo>
                  <a:pt x="8056" y="63"/>
                  <a:pt x="8064" y="73"/>
                  <a:pt x="8071" y="83"/>
                </a:cubicBezTo>
                <a:cubicBezTo>
                  <a:pt x="8077" y="93"/>
                  <a:pt x="8083" y="104"/>
                  <a:pt x="8088" y="115"/>
                </a:cubicBezTo>
                <a:cubicBezTo>
                  <a:pt x="8092" y="126"/>
                  <a:pt x="8096" y="138"/>
                  <a:pt x="8098" y="150"/>
                </a:cubicBezTo>
                <a:cubicBezTo>
                  <a:pt x="8101" y="162"/>
                  <a:pt x="8102" y="174"/>
                  <a:pt x="8102" y="186"/>
                </a:cubicBezTo>
                <a:lnTo>
                  <a:pt x="8102" y="2137"/>
                </a:lnTo>
                <a:cubicBezTo>
                  <a:pt x="8102" y="2149"/>
                  <a:pt x="8101" y="2161"/>
                  <a:pt x="8098" y="2173"/>
                </a:cubicBezTo>
                <a:cubicBezTo>
                  <a:pt x="8096" y="2185"/>
                  <a:pt x="8092" y="2197"/>
                  <a:pt x="8088" y="2208"/>
                </a:cubicBezTo>
                <a:cubicBezTo>
                  <a:pt x="8083" y="2219"/>
                  <a:pt x="8077" y="2230"/>
                  <a:pt x="8071" y="2240"/>
                </a:cubicBezTo>
                <a:cubicBezTo>
                  <a:pt x="8064" y="2250"/>
                  <a:pt x="8056" y="2260"/>
                  <a:pt x="8048" y="2268"/>
                </a:cubicBezTo>
                <a:cubicBezTo>
                  <a:pt x="8039" y="2277"/>
                  <a:pt x="8030" y="2284"/>
                  <a:pt x="8019" y="2291"/>
                </a:cubicBezTo>
                <a:cubicBezTo>
                  <a:pt x="8009" y="2298"/>
                  <a:pt x="7999" y="2304"/>
                  <a:pt x="7987" y="2308"/>
                </a:cubicBezTo>
                <a:cubicBezTo>
                  <a:pt x="7976" y="2313"/>
                  <a:pt x="7964" y="2317"/>
                  <a:pt x="7952" y="2319"/>
                </a:cubicBezTo>
                <a:cubicBezTo>
                  <a:pt x="7940" y="2321"/>
                  <a:pt x="7928" y="2323"/>
                  <a:pt x="7916" y="2323"/>
                </a:cubicBezTo>
                <a:lnTo>
                  <a:pt x="185" y="2323"/>
                </a:lnTo>
                <a:cubicBezTo>
                  <a:pt x="173" y="2323"/>
                  <a:pt x="161" y="2321"/>
                  <a:pt x="149" y="2319"/>
                </a:cubicBezTo>
                <a:cubicBezTo>
                  <a:pt x="137" y="2317"/>
                  <a:pt x="125" y="2313"/>
                  <a:pt x="114" y="2308"/>
                </a:cubicBezTo>
                <a:cubicBezTo>
                  <a:pt x="103" y="2304"/>
                  <a:pt x="92" y="2298"/>
                  <a:pt x="82" y="2291"/>
                </a:cubicBezTo>
                <a:cubicBezTo>
                  <a:pt x="72" y="2284"/>
                  <a:pt x="63" y="2277"/>
                  <a:pt x="54" y="2268"/>
                </a:cubicBezTo>
                <a:cubicBezTo>
                  <a:pt x="45" y="2260"/>
                  <a:pt x="38" y="2250"/>
                  <a:pt x="31" y="2240"/>
                </a:cubicBezTo>
                <a:cubicBezTo>
                  <a:pt x="24" y="2230"/>
                  <a:pt x="18" y="2219"/>
                  <a:pt x="14" y="2208"/>
                </a:cubicBezTo>
                <a:cubicBezTo>
                  <a:pt x="9" y="2197"/>
                  <a:pt x="6" y="2185"/>
                  <a:pt x="3" y="2173"/>
                </a:cubicBezTo>
                <a:cubicBezTo>
                  <a:pt x="1" y="2161"/>
                  <a:pt x="0" y="2149"/>
                  <a:pt x="0" y="2137"/>
                </a:cubicBezTo>
                <a:close/>
              </a:path>
            </a:pathLst>
          </a:custGeom>
          <a:solidFill>
            <a:srgbClr val="1e3a8a">
              <a:alpha val="6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36" name=""/>
          <p:cNvSpPr/>
          <p:nvPr/>
        </p:nvSpPr>
        <p:spPr>
          <a:xfrm>
            <a:off x="434520" y="3877200"/>
            <a:ext cx="334440" cy="334800"/>
          </a:xfrm>
          <a:custGeom>
            <a:avLst/>
            <a:gdLst/>
            <a:ahLst/>
            <a:rect l="0" t="0" r="r" b="b"/>
            <a:pathLst>
              <a:path w="929" h="930">
                <a:moveTo>
                  <a:pt x="929" y="465"/>
                </a:moveTo>
                <a:cubicBezTo>
                  <a:pt x="929" y="495"/>
                  <a:pt x="926" y="525"/>
                  <a:pt x="920" y="555"/>
                </a:cubicBezTo>
                <a:cubicBezTo>
                  <a:pt x="914" y="585"/>
                  <a:pt x="905" y="614"/>
                  <a:pt x="894" y="642"/>
                </a:cubicBezTo>
                <a:cubicBezTo>
                  <a:pt x="882" y="670"/>
                  <a:pt x="868" y="697"/>
                  <a:pt x="851" y="723"/>
                </a:cubicBezTo>
                <a:cubicBezTo>
                  <a:pt x="834" y="748"/>
                  <a:pt x="815" y="771"/>
                  <a:pt x="793" y="793"/>
                </a:cubicBezTo>
                <a:cubicBezTo>
                  <a:pt x="772" y="814"/>
                  <a:pt x="748" y="835"/>
                  <a:pt x="723" y="852"/>
                </a:cubicBezTo>
                <a:cubicBezTo>
                  <a:pt x="697" y="869"/>
                  <a:pt x="671" y="883"/>
                  <a:pt x="643" y="895"/>
                </a:cubicBezTo>
                <a:cubicBezTo>
                  <a:pt x="614" y="906"/>
                  <a:pt x="585" y="915"/>
                  <a:pt x="555" y="921"/>
                </a:cubicBezTo>
                <a:cubicBezTo>
                  <a:pt x="526" y="927"/>
                  <a:pt x="495" y="930"/>
                  <a:pt x="465" y="930"/>
                </a:cubicBezTo>
                <a:cubicBezTo>
                  <a:pt x="434" y="930"/>
                  <a:pt x="404" y="927"/>
                  <a:pt x="374" y="921"/>
                </a:cubicBezTo>
                <a:cubicBezTo>
                  <a:pt x="344" y="915"/>
                  <a:pt x="315" y="906"/>
                  <a:pt x="287" y="895"/>
                </a:cubicBezTo>
                <a:cubicBezTo>
                  <a:pt x="259" y="883"/>
                  <a:pt x="232" y="869"/>
                  <a:pt x="207" y="852"/>
                </a:cubicBezTo>
                <a:cubicBezTo>
                  <a:pt x="181" y="835"/>
                  <a:pt x="157" y="814"/>
                  <a:pt x="136" y="793"/>
                </a:cubicBezTo>
                <a:cubicBezTo>
                  <a:pt x="114" y="771"/>
                  <a:pt x="95" y="748"/>
                  <a:pt x="78" y="723"/>
                </a:cubicBezTo>
                <a:cubicBezTo>
                  <a:pt x="61" y="697"/>
                  <a:pt x="47" y="670"/>
                  <a:pt x="35" y="642"/>
                </a:cubicBezTo>
                <a:cubicBezTo>
                  <a:pt x="23" y="614"/>
                  <a:pt x="14" y="585"/>
                  <a:pt x="8" y="555"/>
                </a:cubicBezTo>
                <a:cubicBezTo>
                  <a:pt x="3" y="525"/>
                  <a:pt x="0" y="495"/>
                  <a:pt x="0" y="465"/>
                </a:cubicBezTo>
                <a:cubicBezTo>
                  <a:pt x="0" y="434"/>
                  <a:pt x="3" y="404"/>
                  <a:pt x="8" y="374"/>
                </a:cubicBezTo>
                <a:cubicBezTo>
                  <a:pt x="14" y="344"/>
                  <a:pt x="23" y="315"/>
                  <a:pt x="35" y="287"/>
                </a:cubicBezTo>
                <a:cubicBezTo>
                  <a:pt x="47" y="259"/>
                  <a:pt x="61" y="232"/>
                  <a:pt x="78" y="207"/>
                </a:cubicBezTo>
                <a:cubicBezTo>
                  <a:pt x="95" y="181"/>
                  <a:pt x="114" y="158"/>
                  <a:pt x="136" y="136"/>
                </a:cubicBezTo>
                <a:cubicBezTo>
                  <a:pt x="157" y="115"/>
                  <a:pt x="181" y="96"/>
                  <a:pt x="207" y="79"/>
                </a:cubicBezTo>
                <a:cubicBezTo>
                  <a:pt x="232" y="62"/>
                  <a:pt x="259" y="47"/>
                  <a:pt x="287" y="36"/>
                </a:cubicBezTo>
                <a:cubicBezTo>
                  <a:pt x="315" y="24"/>
                  <a:pt x="344" y="15"/>
                  <a:pt x="374" y="9"/>
                </a:cubicBezTo>
                <a:cubicBezTo>
                  <a:pt x="404" y="3"/>
                  <a:pt x="434" y="0"/>
                  <a:pt x="465" y="0"/>
                </a:cubicBezTo>
                <a:cubicBezTo>
                  <a:pt x="495" y="0"/>
                  <a:pt x="526" y="3"/>
                  <a:pt x="555" y="9"/>
                </a:cubicBezTo>
                <a:cubicBezTo>
                  <a:pt x="585" y="15"/>
                  <a:pt x="614" y="24"/>
                  <a:pt x="643" y="36"/>
                </a:cubicBezTo>
                <a:cubicBezTo>
                  <a:pt x="671" y="47"/>
                  <a:pt x="697" y="62"/>
                  <a:pt x="723" y="79"/>
                </a:cubicBezTo>
                <a:cubicBezTo>
                  <a:pt x="748" y="96"/>
                  <a:pt x="772" y="115"/>
                  <a:pt x="793" y="136"/>
                </a:cubicBezTo>
                <a:cubicBezTo>
                  <a:pt x="815" y="158"/>
                  <a:pt x="834" y="181"/>
                  <a:pt x="851" y="207"/>
                </a:cubicBezTo>
                <a:cubicBezTo>
                  <a:pt x="868" y="232"/>
                  <a:pt x="882" y="259"/>
                  <a:pt x="894" y="287"/>
                </a:cubicBezTo>
                <a:cubicBezTo>
                  <a:pt x="905" y="315"/>
                  <a:pt x="914" y="344"/>
                  <a:pt x="920" y="374"/>
                </a:cubicBezTo>
                <a:cubicBezTo>
                  <a:pt x="926" y="404"/>
                  <a:pt x="929" y="434"/>
                  <a:pt x="929" y="465"/>
                </a:cubicBezTo>
                <a:close/>
              </a:path>
            </a:pathLst>
          </a:custGeom>
          <a:solidFill>
            <a:srgbClr val="8b5cf6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037" name="" descr=""/>
          <p:cNvPicPr/>
          <p:nvPr/>
        </p:nvPicPr>
        <p:blipFill>
          <a:blip r:embed="rId7"/>
          <a:stretch/>
        </p:blipFill>
        <p:spPr>
          <a:xfrm>
            <a:off x="518040" y="3969360"/>
            <a:ext cx="166680" cy="150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38" name=""/>
          <p:cNvSpPr txBox="1"/>
          <p:nvPr/>
        </p:nvSpPr>
        <p:spPr>
          <a:xfrm>
            <a:off x="7443000" y="238644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应对策略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9" name=""/>
          <p:cNvSpPr txBox="1"/>
          <p:nvPr/>
        </p:nvSpPr>
        <p:spPr>
          <a:xfrm>
            <a:off x="869040" y="3942360"/>
            <a:ext cx="117432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财务与盈利风险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0" name=""/>
          <p:cNvSpPr txBox="1"/>
          <p:nvPr/>
        </p:nvSpPr>
        <p:spPr>
          <a:xfrm>
            <a:off x="434520" y="432900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• 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1" name=""/>
          <p:cNvSpPr txBox="1"/>
          <p:nvPr/>
        </p:nvSpPr>
        <p:spPr>
          <a:xfrm>
            <a:off x="540720" y="4324680"/>
            <a:ext cx="14090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高昂的研发与市场拓展投入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2" name=""/>
          <p:cNvSpPr txBox="1"/>
          <p:nvPr/>
        </p:nvSpPr>
        <p:spPr>
          <a:xfrm>
            <a:off x="434520" y="452952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• 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3" name=""/>
          <p:cNvSpPr txBox="1"/>
          <p:nvPr/>
        </p:nvSpPr>
        <p:spPr>
          <a:xfrm>
            <a:off x="540720" y="4525200"/>
            <a:ext cx="15264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盈利模式探索与验证不确定性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4" name=""/>
          <p:cNvSpPr/>
          <p:nvPr/>
        </p:nvSpPr>
        <p:spPr>
          <a:xfrm>
            <a:off x="3718440" y="3693600"/>
            <a:ext cx="3259440" cy="2323440"/>
          </a:xfrm>
          <a:custGeom>
            <a:avLst/>
            <a:gdLst/>
            <a:ahLst/>
            <a:rect l="0" t="0" r="r" b="b"/>
            <a:pathLst>
              <a:path w="9054" h="6454">
                <a:moveTo>
                  <a:pt x="0" y="6268"/>
                </a:moveTo>
                <a:lnTo>
                  <a:pt x="0" y="232"/>
                </a:lnTo>
                <a:cubicBezTo>
                  <a:pt x="0" y="217"/>
                  <a:pt x="2" y="201"/>
                  <a:pt x="6" y="187"/>
                </a:cubicBezTo>
                <a:cubicBezTo>
                  <a:pt x="9" y="172"/>
                  <a:pt x="15" y="157"/>
                  <a:pt x="22" y="143"/>
                </a:cubicBezTo>
                <a:cubicBezTo>
                  <a:pt x="29" y="129"/>
                  <a:pt x="37" y="116"/>
                  <a:pt x="47" y="103"/>
                </a:cubicBezTo>
                <a:cubicBezTo>
                  <a:pt x="57" y="90"/>
                  <a:pt x="69" y="78"/>
                  <a:pt x="82" y="68"/>
                </a:cubicBezTo>
                <a:cubicBezTo>
                  <a:pt x="95" y="57"/>
                  <a:pt x="109" y="47"/>
                  <a:pt x="124" y="39"/>
                </a:cubicBezTo>
                <a:cubicBezTo>
                  <a:pt x="139" y="30"/>
                  <a:pt x="155" y="23"/>
                  <a:pt x="172" y="17"/>
                </a:cubicBezTo>
                <a:cubicBezTo>
                  <a:pt x="189" y="12"/>
                  <a:pt x="207" y="7"/>
                  <a:pt x="225" y="4"/>
                </a:cubicBezTo>
                <a:cubicBezTo>
                  <a:pt x="242" y="1"/>
                  <a:pt x="261" y="0"/>
                  <a:pt x="279" y="0"/>
                </a:cubicBezTo>
                <a:lnTo>
                  <a:pt x="8776" y="0"/>
                </a:lnTo>
                <a:cubicBezTo>
                  <a:pt x="8794" y="0"/>
                  <a:pt x="8812" y="1"/>
                  <a:pt x="8830" y="4"/>
                </a:cubicBezTo>
                <a:cubicBezTo>
                  <a:pt x="8848" y="7"/>
                  <a:pt x="8866" y="12"/>
                  <a:pt x="8882" y="17"/>
                </a:cubicBezTo>
                <a:cubicBezTo>
                  <a:pt x="8899" y="23"/>
                  <a:pt x="8915" y="30"/>
                  <a:pt x="8931" y="39"/>
                </a:cubicBezTo>
                <a:cubicBezTo>
                  <a:pt x="8946" y="47"/>
                  <a:pt x="8960" y="57"/>
                  <a:pt x="8973" y="68"/>
                </a:cubicBezTo>
                <a:cubicBezTo>
                  <a:pt x="8986" y="78"/>
                  <a:pt x="8997" y="90"/>
                  <a:pt x="9007" y="103"/>
                </a:cubicBezTo>
                <a:cubicBezTo>
                  <a:pt x="9018" y="116"/>
                  <a:pt x="9026" y="129"/>
                  <a:pt x="9033" y="143"/>
                </a:cubicBezTo>
                <a:cubicBezTo>
                  <a:pt x="9040" y="157"/>
                  <a:pt x="9045" y="172"/>
                  <a:pt x="9049" y="187"/>
                </a:cubicBezTo>
                <a:cubicBezTo>
                  <a:pt x="9053" y="201"/>
                  <a:pt x="9054" y="217"/>
                  <a:pt x="9054" y="232"/>
                </a:cubicBezTo>
                <a:lnTo>
                  <a:pt x="9054" y="6268"/>
                </a:lnTo>
                <a:cubicBezTo>
                  <a:pt x="9054" y="6286"/>
                  <a:pt x="9053" y="6305"/>
                  <a:pt x="9049" y="6323"/>
                </a:cubicBezTo>
                <a:cubicBezTo>
                  <a:pt x="9045" y="6340"/>
                  <a:pt x="9040" y="6358"/>
                  <a:pt x="9033" y="6375"/>
                </a:cubicBezTo>
                <a:cubicBezTo>
                  <a:pt x="9026" y="6392"/>
                  <a:pt x="9018" y="6408"/>
                  <a:pt x="9007" y="6423"/>
                </a:cubicBezTo>
                <a:cubicBezTo>
                  <a:pt x="9000" y="6434"/>
                  <a:pt x="8992" y="6444"/>
                  <a:pt x="8983" y="6454"/>
                </a:cubicBezTo>
                <a:lnTo>
                  <a:pt x="71" y="6454"/>
                </a:lnTo>
                <a:cubicBezTo>
                  <a:pt x="63" y="6444"/>
                  <a:pt x="55" y="6434"/>
                  <a:pt x="47" y="6423"/>
                </a:cubicBezTo>
                <a:cubicBezTo>
                  <a:pt x="37" y="6408"/>
                  <a:pt x="29" y="6392"/>
                  <a:pt x="22" y="6375"/>
                </a:cubicBezTo>
                <a:cubicBezTo>
                  <a:pt x="15" y="6358"/>
                  <a:pt x="9" y="6340"/>
                  <a:pt x="6" y="6323"/>
                </a:cubicBezTo>
                <a:cubicBezTo>
                  <a:pt x="2" y="6305"/>
                  <a:pt x="0" y="6286"/>
                  <a:pt x="0" y="6268"/>
                </a:cubicBezTo>
                <a:close/>
              </a:path>
            </a:pathLst>
          </a:custGeom>
          <a:solidFill>
            <a:srgbClr val="1e40af">
              <a:alpha val="6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45" name=""/>
          <p:cNvSpPr/>
          <p:nvPr/>
        </p:nvSpPr>
        <p:spPr>
          <a:xfrm>
            <a:off x="3718440" y="3676680"/>
            <a:ext cx="3259440" cy="100800"/>
          </a:xfrm>
          <a:custGeom>
            <a:avLst/>
            <a:gdLst/>
            <a:ahLst/>
            <a:rect l="0" t="0" r="r" b="b"/>
            <a:pathLst>
              <a:path w="9054" h="280">
                <a:moveTo>
                  <a:pt x="0" y="0"/>
                </a:moveTo>
                <a:lnTo>
                  <a:pt x="9054" y="0"/>
                </a:lnTo>
                <a:lnTo>
                  <a:pt x="9054" y="280"/>
                </a:lnTo>
                <a:lnTo>
                  <a:pt x="0" y="280"/>
                </a:lnTo>
                <a:lnTo>
                  <a:pt x="0" y="0"/>
                </a:ln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6" name=""/>
          <p:cNvSpPr/>
          <p:nvPr/>
        </p:nvSpPr>
        <p:spPr>
          <a:xfrm>
            <a:off x="3885840" y="4813200"/>
            <a:ext cx="2925000" cy="836280"/>
          </a:xfrm>
          <a:custGeom>
            <a:avLst/>
            <a:gdLst/>
            <a:ahLst/>
            <a:rect l="0" t="0" r="r" b="b"/>
            <a:pathLst>
              <a:path w="8125" h="2323">
                <a:moveTo>
                  <a:pt x="0" y="2137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6" y="138"/>
                  <a:pt x="9" y="126"/>
                  <a:pt x="14" y="115"/>
                </a:cubicBezTo>
                <a:cubicBezTo>
                  <a:pt x="18" y="104"/>
                  <a:pt x="24" y="93"/>
                  <a:pt x="31" y="83"/>
                </a:cubicBezTo>
                <a:cubicBezTo>
                  <a:pt x="38" y="73"/>
                  <a:pt x="45" y="63"/>
                  <a:pt x="54" y="55"/>
                </a:cubicBezTo>
                <a:cubicBezTo>
                  <a:pt x="63" y="46"/>
                  <a:pt x="72" y="38"/>
                  <a:pt x="82" y="32"/>
                </a:cubicBezTo>
                <a:cubicBezTo>
                  <a:pt x="92" y="25"/>
                  <a:pt x="103" y="19"/>
                  <a:pt x="114" y="14"/>
                </a:cubicBezTo>
                <a:cubicBezTo>
                  <a:pt x="125" y="10"/>
                  <a:pt x="137" y="6"/>
                  <a:pt x="149" y="4"/>
                </a:cubicBezTo>
                <a:cubicBezTo>
                  <a:pt x="161" y="1"/>
                  <a:pt x="173" y="0"/>
                  <a:pt x="185" y="0"/>
                </a:cubicBezTo>
                <a:lnTo>
                  <a:pt x="7939" y="0"/>
                </a:lnTo>
                <a:cubicBezTo>
                  <a:pt x="7952" y="0"/>
                  <a:pt x="7964" y="1"/>
                  <a:pt x="7976" y="4"/>
                </a:cubicBezTo>
                <a:cubicBezTo>
                  <a:pt x="7988" y="6"/>
                  <a:pt x="7999" y="10"/>
                  <a:pt x="8010" y="14"/>
                </a:cubicBezTo>
                <a:cubicBezTo>
                  <a:pt x="8022" y="19"/>
                  <a:pt x="8032" y="25"/>
                  <a:pt x="8043" y="32"/>
                </a:cubicBezTo>
                <a:cubicBezTo>
                  <a:pt x="8053" y="38"/>
                  <a:pt x="8062" y="46"/>
                  <a:pt x="8071" y="55"/>
                </a:cubicBezTo>
                <a:cubicBezTo>
                  <a:pt x="8079" y="63"/>
                  <a:pt x="8087" y="73"/>
                  <a:pt x="8094" y="83"/>
                </a:cubicBezTo>
                <a:cubicBezTo>
                  <a:pt x="8101" y="93"/>
                  <a:pt x="8106" y="104"/>
                  <a:pt x="8111" y="115"/>
                </a:cubicBezTo>
                <a:cubicBezTo>
                  <a:pt x="8116" y="126"/>
                  <a:pt x="8119" y="138"/>
                  <a:pt x="8122" y="150"/>
                </a:cubicBezTo>
                <a:cubicBezTo>
                  <a:pt x="8124" y="162"/>
                  <a:pt x="8125" y="174"/>
                  <a:pt x="8125" y="186"/>
                </a:cubicBezTo>
                <a:lnTo>
                  <a:pt x="8125" y="2137"/>
                </a:lnTo>
                <a:cubicBezTo>
                  <a:pt x="8125" y="2149"/>
                  <a:pt x="8124" y="2161"/>
                  <a:pt x="8122" y="2173"/>
                </a:cubicBezTo>
                <a:cubicBezTo>
                  <a:pt x="8119" y="2185"/>
                  <a:pt x="8116" y="2197"/>
                  <a:pt x="8111" y="2208"/>
                </a:cubicBezTo>
                <a:cubicBezTo>
                  <a:pt x="8106" y="2219"/>
                  <a:pt x="8101" y="2230"/>
                  <a:pt x="8094" y="2240"/>
                </a:cubicBezTo>
                <a:cubicBezTo>
                  <a:pt x="8087" y="2250"/>
                  <a:pt x="8079" y="2260"/>
                  <a:pt x="8071" y="2268"/>
                </a:cubicBezTo>
                <a:cubicBezTo>
                  <a:pt x="8062" y="2277"/>
                  <a:pt x="8053" y="2284"/>
                  <a:pt x="8043" y="2291"/>
                </a:cubicBezTo>
                <a:cubicBezTo>
                  <a:pt x="8032" y="2298"/>
                  <a:pt x="8022" y="2304"/>
                  <a:pt x="8010" y="2308"/>
                </a:cubicBezTo>
                <a:cubicBezTo>
                  <a:pt x="7999" y="2313"/>
                  <a:pt x="7988" y="2317"/>
                  <a:pt x="7976" y="2319"/>
                </a:cubicBezTo>
                <a:cubicBezTo>
                  <a:pt x="7964" y="2321"/>
                  <a:pt x="7952" y="2323"/>
                  <a:pt x="7939" y="2323"/>
                </a:cubicBezTo>
                <a:lnTo>
                  <a:pt x="185" y="2323"/>
                </a:lnTo>
                <a:cubicBezTo>
                  <a:pt x="173" y="2323"/>
                  <a:pt x="161" y="2321"/>
                  <a:pt x="149" y="2319"/>
                </a:cubicBezTo>
                <a:cubicBezTo>
                  <a:pt x="137" y="2317"/>
                  <a:pt x="125" y="2313"/>
                  <a:pt x="114" y="2308"/>
                </a:cubicBezTo>
                <a:cubicBezTo>
                  <a:pt x="103" y="2304"/>
                  <a:pt x="92" y="2298"/>
                  <a:pt x="82" y="2291"/>
                </a:cubicBezTo>
                <a:cubicBezTo>
                  <a:pt x="72" y="2284"/>
                  <a:pt x="63" y="2277"/>
                  <a:pt x="54" y="2268"/>
                </a:cubicBezTo>
                <a:cubicBezTo>
                  <a:pt x="45" y="2260"/>
                  <a:pt x="38" y="2250"/>
                  <a:pt x="31" y="2240"/>
                </a:cubicBezTo>
                <a:cubicBezTo>
                  <a:pt x="24" y="2230"/>
                  <a:pt x="18" y="2219"/>
                  <a:pt x="14" y="2208"/>
                </a:cubicBezTo>
                <a:cubicBezTo>
                  <a:pt x="9" y="2197"/>
                  <a:pt x="6" y="2185"/>
                  <a:pt x="3" y="2173"/>
                </a:cubicBezTo>
                <a:cubicBezTo>
                  <a:pt x="1" y="2161"/>
                  <a:pt x="0" y="2149"/>
                  <a:pt x="0" y="2137"/>
                </a:cubicBezTo>
                <a:close/>
              </a:path>
            </a:pathLst>
          </a:custGeom>
          <a:solidFill>
            <a:srgbClr val="1e3a8a">
              <a:alpha val="6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47" name=""/>
          <p:cNvSpPr/>
          <p:nvPr/>
        </p:nvSpPr>
        <p:spPr>
          <a:xfrm>
            <a:off x="3885840" y="3877200"/>
            <a:ext cx="334440" cy="334800"/>
          </a:xfrm>
          <a:custGeom>
            <a:avLst/>
            <a:gdLst/>
            <a:ahLst/>
            <a:rect l="0" t="0" r="r" b="b"/>
            <a:pathLst>
              <a:path w="929" h="930">
                <a:moveTo>
                  <a:pt x="929" y="465"/>
                </a:moveTo>
                <a:cubicBezTo>
                  <a:pt x="929" y="495"/>
                  <a:pt x="926" y="525"/>
                  <a:pt x="920" y="555"/>
                </a:cubicBezTo>
                <a:cubicBezTo>
                  <a:pt x="914" y="585"/>
                  <a:pt x="905" y="614"/>
                  <a:pt x="894" y="642"/>
                </a:cubicBezTo>
                <a:cubicBezTo>
                  <a:pt x="882" y="670"/>
                  <a:pt x="868" y="697"/>
                  <a:pt x="851" y="723"/>
                </a:cubicBezTo>
                <a:cubicBezTo>
                  <a:pt x="834" y="748"/>
                  <a:pt x="815" y="771"/>
                  <a:pt x="792" y="793"/>
                </a:cubicBezTo>
                <a:cubicBezTo>
                  <a:pt x="771" y="814"/>
                  <a:pt x="747" y="835"/>
                  <a:pt x="722" y="852"/>
                </a:cubicBezTo>
                <a:cubicBezTo>
                  <a:pt x="696" y="869"/>
                  <a:pt x="670" y="883"/>
                  <a:pt x="641" y="895"/>
                </a:cubicBezTo>
                <a:cubicBezTo>
                  <a:pt x="613" y="906"/>
                  <a:pt x="584" y="915"/>
                  <a:pt x="554" y="921"/>
                </a:cubicBezTo>
                <a:cubicBezTo>
                  <a:pt x="525" y="927"/>
                  <a:pt x="494" y="930"/>
                  <a:pt x="464" y="930"/>
                </a:cubicBezTo>
                <a:cubicBezTo>
                  <a:pt x="433" y="930"/>
                  <a:pt x="403" y="927"/>
                  <a:pt x="373" y="921"/>
                </a:cubicBezTo>
                <a:cubicBezTo>
                  <a:pt x="343" y="915"/>
                  <a:pt x="314" y="906"/>
                  <a:pt x="286" y="895"/>
                </a:cubicBezTo>
                <a:cubicBezTo>
                  <a:pt x="258" y="883"/>
                  <a:pt x="231" y="869"/>
                  <a:pt x="206" y="852"/>
                </a:cubicBezTo>
                <a:cubicBezTo>
                  <a:pt x="181" y="835"/>
                  <a:pt x="157" y="814"/>
                  <a:pt x="136" y="793"/>
                </a:cubicBezTo>
                <a:cubicBezTo>
                  <a:pt x="114" y="771"/>
                  <a:pt x="95" y="748"/>
                  <a:pt x="78" y="723"/>
                </a:cubicBezTo>
                <a:cubicBezTo>
                  <a:pt x="61" y="697"/>
                  <a:pt x="47" y="670"/>
                  <a:pt x="35" y="642"/>
                </a:cubicBezTo>
                <a:cubicBezTo>
                  <a:pt x="23" y="614"/>
                  <a:pt x="14" y="585"/>
                  <a:pt x="8" y="555"/>
                </a:cubicBezTo>
                <a:cubicBezTo>
                  <a:pt x="3" y="525"/>
                  <a:pt x="0" y="495"/>
                  <a:pt x="0" y="465"/>
                </a:cubicBezTo>
                <a:cubicBezTo>
                  <a:pt x="0" y="434"/>
                  <a:pt x="3" y="404"/>
                  <a:pt x="8" y="374"/>
                </a:cubicBezTo>
                <a:cubicBezTo>
                  <a:pt x="14" y="344"/>
                  <a:pt x="23" y="315"/>
                  <a:pt x="35" y="287"/>
                </a:cubicBezTo>
                <a:cubicBezTo>
                  <a:pt x="47" y="259"/>
                  <a:pt x="61" y="232"/>
                  <a:pt x="78" y="207"/>
                </a:cubicBezTo>
                <a:cubicBezTo>
                  <a:pt x="95" y="181"/>
                  <a:pt x="114" y="158"/>
                  <a:pt x="136" y="136"/>
                </a:cubicBezTo>
                <a:cubicBezTo>
                  <a:pt x="157" y="115"/>
                  <a:pt x="181" y="96"/>
                  <a:pt x="206" y="79"/>
                </a:cubicBezTo>
                <a:cubicBezTo>
                  <a:pt x="231" y="62"/>
                  <a:pt x="258" y="47"/>
                  <a:pt x="286" y="36"/>
                </a:cubicBezTo>
                <a:cubicBezTo>
                  <a:pt x="314" y="24"/>
                  <a:pt x="343" y="15"/>
                  <a:pt x="373" y="9"/>
                </a:cubicBezTo>
                <a:cubicBezTo>
                  <a:pt x="403" y="3"/>
                  <a:pt x="433" y="0"/>
                  <a:pt x="464" y="0"/>
                </a:cubicBezTo>
                <a:cubicBezTo>
                  <a:pt x="494" y="0"/>
                  <a:pt x="525" y="3"/>
                  <a:pt x="554" y="9"/>
                </a:cubicBezTo>
                <a:cubicBezTo>
                  <a:pt x="584" y="15"/>
                  <a:pt x="613" y="24"/>
                  <a:pt x="641" y="36"/>
                </a:cubicBezTo>
                <a:cubicBezTo>
                  <a:pt x="670" y="47"/>
                  <a:pt x="696" y="62"/>
                  <a:pt x="722" y="79"/>
                </a:cubicBezTo>
                <a:cubicBezTo>
                  <a:pt x="747" y="96"/>
                  <a:pt x="771" y="115"/>
                  <a:pt x="792" y="136"/>
                </a:cubicBezTo>
                <a:cubicBezTo>
                  <a:pt x="815" y="158"/>
                  <a:pt x="834" y="181"/>
                  <a:pt x="851" y="207"/>
                </a:cubicBezTo>
                <a:cubicBezTo>
                  <a:pt x="868" y="232"/>
                  <a:pt x="882" y="259"/>
                  <a:pt x="894" y="287"/>
                </a:cubicBezTo>
                <a:cubicBezTo>
                  <a:pt x="905" y="315"/>
                  <a:pt x="914" y="344"/>
                  <a:pt x="920" y="374"/>
                </a:cubicBezTo>
                <a:cubicBezTo>
                  <a:pt x="926" y="404"/>
                  <a:pt x="929" y="434"/>
                  <a:pt x="929" y="465"/>
                </a:cubicBezTo>
                <a:close/>
              </a:path>
            </a:pathLst>
          </a:custGeom>
          <a:solidFill>
            <a:srgbClr val="10b981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048" name="" descr=""/>
          <p:cNvPicPr/>
          <p:nvPr/>
        </p:nvPicPr>
        <p:blipFill>
          <a:blip r:embed="rId8"/>
          <a:stretch/>
        </p:blipFill>
        <p:spPr>
          <a:xfrm>
            <a:off x="3961080" y="3969360"/>
            <a:ext cx="191880" cy="150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49" name=""/>
          <p:cNvSpPr txBox="1"/>
          <p:nvPr/>
        </p:nvSpPr>
        <p:spPr>
          <a:xfrm>
            <a:off x="534960" y="492696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应对策略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0" name=""/>
          <p:cNvSpPr txBox="1"/>
          <p:nvPr/>
        </p:nvSpPr>
        <p:spPr>
          <a:xfrm>
            <a:off x="4323240" y="3942360"/>
            <a:ext cx="117432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伦理与合规风险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1" name=""/>
          <p:cNvSpPr txBox="1"/>
          <p:nvPr/>
        </p:nvSpPr>
        <p:spPr>
          <a:xfrm>
            <a:off x="3888720" y="4329000"/>
            <a:ext cx="222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• 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2" name=""/>
          <p:cNvSpPr txBox="1"/>
          <p:nvPr/>
        </p:nvSpPr>
        <p:spPr>
          <a:xfrm>
            <a:off x="4109400" y="4324680"/>
            <a:ext cx="12916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内容偏见与虚假信息风险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3" name=""/>
          <p:cNvSpPr txBox="1"/>
          <p:nvPr/>
        </p:nvSpPr>
        <p:spPr>
          <a:xfrm>
            <a:off x="3888720" y="452952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• 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4" name=""/>
          <p:cNvSpPr txBox="1"/>
          <p:nvPr/>
        </p:nvSpPr>
        <p:spPr>
          <a:xfrm>
            <a:off x="3994920" y="4525200"/>
            <a:ext cx="15264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数据隐私与知识产权保护挑战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5" name=""/>
          <p:cNvSpPr/>
          <p:nvPr/>
        </p:nvSpPr>
        <p:spPr>
          <a:xfrm>
            <a:off x="7178400" y="3693600"/>
            <a:ext cx="3250800" cy="2323440"/>
          </a:xfrm>
          <a:custGeom>
            <a:avLst/>
            <a:gdLst/>
            <a:ahLst/>
            <a:rect l="0" t="0" r="r" b="b"/>
            <a:pathLst>
              <a:path w="9030" h="6454">
                <a:moveTo>
                  <a:pt x="0" y="6268"/>
                </a:moveTo>
                <a:lnTo>
                  <a:pt x="0" y="232"/>
                </a:lnTo>
                <a:cubicBezTo>
                  <a:pt x="0" y="217"/>
                  <a:pt x="1" y="201"/>
                  <a:pt x="5" y="187"/>
                </a:cubicBezTo>
                <a:cubicBezTo>
                  <a:pt x="8" y="172"/>
                  <a:pt x="14" y="157"/>
                  <a:pt x="21" y="143"/>
                </a:cubicBezTo>
                <a:cubicBezTo>
                  <a:pt x="28" y="129"/>
                  <a:pt x="36" y="116"/>
                  <a:pt x="46" y="103"/>
                </a:cubicBezTo>
                <a:cubicBezTo>
                  <a:pt x="57" y="90"/>
                  <a:pt x="68" y="78"/>
                  <a:pt x="81" y="68"/>
                </a:cubicBezTo>
                <a:cubicBezTo>
                  <a:pt x="94" y="57"/>
                  <a:pt x="108" y="47"/>
                  <a:pt x="123" y="39"/>
                </a:cubicBezTo>
                <a:cubicBezTo>
                  <a:pt x="139" y="30"/>
                  <a:pt x="155" y="23"/>
                  <a:pt x="171" y="17"/>
                </a:cubicBezTo>
                <a:cubicBezTo>
                  <a:pt x="188" y="12"/>
                  <a:pt x="206" y="7"/>
                  <a:pt x="224" y="4"/>
                </a:cubicBezTo>
                <a:cubicBezTo>
                  <a:pt x="242" y="1"/>
                  <a:pt x="260" y="0"/>
                  <a:pt x="278" y="0"/>
                </a:cubicBezTo>
                <a:lnTo>
                  <a:pt x="8752" y="0"/>
                </a:lnTo>
                <a:cubicBezTo>
                  <a:pt x="8770" y="0"/>
                  <a:pt x="8788" y="1"/>
                  <a:pt x="8806" y="4"/>
                </a:cubicBezTo>
                <a:cubicBezTo>
                  <a:pt x="8824" y="7"/>
                  <a:pt x="8842" y="12"/>
                  <a:pt x="8858" y="17"/>
                </a:cubicBezTo>
                <a:cubicBezTo>
                  <a:pt x="8875" y="23"/>
                  <a:pt x="8891" y="30"/>
                  <a:pt x="8907" y="39"/>
                </a:cubicBezTo>
                <a:cubicBezTo>
                  <a:pt x="8922" y="47"/>
                  <a:pt x="8936" y="57"/>
                  <a:pt x="8949" y="68"/>
                </a:cubicBezTo>
                <a:cubicBezTo>
                  <a:pt x="8962" y="78"/>
                  <a:pt x="8973" y="90"/>
                  <a:pt x="8983" y="103"/>
                </a:cubicBezTo>
                <a:cubicBezTo>
                  <a:pt x="8994" y="116"/>
                  <a:pt x="9002" y="129"/>
                  <a:pt x="9009" y="143"/>
                </a:cubicBezTo>
                <a:cubicBezTo>
                  <a:pt x="9016" y="157"/>
                  <a:pt x="9021" y="172"/>
                  <a:pt x="9025" y="187"/>
                </a:cubicBezTo>
                <a:cubicBezTo>
                  <a:pt x="9029" y="201"/>
                  <a:pt x="9030" y="217"/>
                  <a:pt x="9030" y="232"/>
                </a:cubicBezTo>
                <a:lnTo>
                  <a:pt x="9030" y="6268"/>
                </a:lnTo>
                <a:cubicBezTo>
                  <a:pt x="9030" y="6286"/>
                  <a:pt x="9029" y="6305"/>
                  <a:pt x="9025" y="6323"/>
                </a:cubicBezTo>
                <a:cubicBezTo>
                  <a:pt x="9021" y="6340"/>
                  <a:pt x="9016" y="6358"/>
                  <a:pt x="9009" y="6375"/>
                </a:cubicBezTo>
                <a:cubicBezTo>
                  <a:pt x="9002" y="6392"/>
                  <a:pt x="8994" y="6408"/>
                  <a:pt x="8983" y="6423"/>
                </a:cubicBezTo>
                <a:cubicBezTo>
                  <a:pt x="8976" y="6434"/>
                  <a:pt x="8968" y="6444"/>
                  <a:pt x="8959" y="6454"/>
                </a:cubicBezTo>
                <a:lnTo>
                  <a:pt x="70" y="6454"/>
                </a:lnTo>
                <a:cubicBezTo>
                  <a:pt x="62" y="6444"/>
                  <a:pt x="54" y="6434"/>
                  <a:pt x="46" y="6423"/>
                </a:cubicBezTo>
                <a:cubicBezTo>
                  <a:pt x="36" y="6408"/>
                  <a:pt x="28" y="6392"/>
                  <a:pt x="21" y="6375"/>
                </a:cubicBezTo>
                <a:cubicBezTo>
                  <a:pt x="14" y="6358"/>
                  <a:pt x="8" y="6340"/>
                  <a:pt x="5" y="6323"/>
                </a:cubicBezTo>
                <a:cubicBezTo>
                  <a:pt x="1" y="6305"/>
                  <a:pt x="0" y="6286"/>
                  <a:pt x="0" y="6268"/>
                </a:cubicBezTo>
                <a:close/>
              </a:path>
            </a:pathLst>
          </a:custGeom>
          <a:solidFill>
            <a:srgbClr val="1e40af">
              <a:alpha val="6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56" name=""/>
          <p:cNvSpPr/>
          <p:nvPr/>
        </p:nvSpPr>
        <p:spPr>
          <a:xfrm>
            <a:off x="7178400" y="3676680"/>
            <a:ext cx="3250800" cy="2373840"/>
          </a:xfrm>
          <a:custGeom>
            <a:avLst/>
            <a:gdLst/>
            <a:ahLst/>
            <a:rect l="0" t="0" r="r" b="b"/>
            <a:pathLst>
              <a:path w="9030" h="6594">
                <a:moveTo>
                  <a:pt x="0" y="0"/>
                </a:moveTo>
                <a:lnTo>
                  <a:pt x="9030" y="0"/>
                </a:lnTo>
                <a:lnTo>
                  <a:pt x="9030" y="6594"/>
                </a:lnTo>
                <a:lnTo>
                  <a:pt x="0" y="6594"/>
                </a:lnTo>
                <a:lnTo>
                  <a:pt x="0" y="0"/>
                </a:lnTo>
                <a:close/>
              </a:path>
            </a:pathLst>
          </a:custGeom>
          <a:solidFill>
            <a:srgbClr val="e5e7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7" name=""/>
          <p:cNvSpPr/>
          <p:nvPr/>
        </p:nvSpPr>
        <p:spPr>
          <a:xfrm>
            <a:off x="7345440" y="3877200"/>
            <a:ext cx="334440" cy="334800"/>
          </a:xfrm>
          <a:custGeom>
            <a:avLst/>
            <a:gdLst/>
            <a:ahLst/>
            <a:rect l="0" t="0" r="r" b="b"/>
            <a:pathLst>
              <a:path w="929" h="930">
                <a:moveTo>
                  <a:pt x="929" y="465"/>
                </a:moveTo>
                <a:cubicBezTo>
                  <a:pt x="929" y="495"/>
                  <a:pt x="926" y="525"/>
                  <a:pt x="920" y="555"/>
                </a:cubicBezTo>
                <a:cubicBezTo>
                  <a:pt x="914" y="585"/>
                  <a:pt x="906" y="614"/>
                  <a:pt x="894" y="642"/>
                </a:cubicBezTo>
                <a:cubicBezTo>
                  <a:pt x="882" y="670"/>
                  <a:pt x="868" y="697"/>
                  <a:pt x="851" y="723"/>
                </a:cubicBezTo>
                <a:cubicBezTo>
                  <a:pt x="834" y="748"/>
                  <a:pt x="815" y="771"/>
                  <a:pt x="793" y="793"/>
                </a:cubicBezTo>
                <a:cubicBezTo>
                  <a:pt x="772" y="814"/>
                  <a:pt x="748" y="835"/>
                  <a:pt x="723" y="852"/>
                </a:cubicBezTo>
                <a:cubicBezTo>
                  <a:pt x="698" y="869"/>
                  <a:pt x="671" y="883"/>
                  <a:pt x="643" y="895"/>
                </a:cubicBezTo>
                <a:cubicBezTo>
                  <a:pt x="615" y="906"/>
                  <a:pt x="586" y="915"/>
                  <a:pt x="556" y="921"/>
                </a:cubicBezTo>
                <a:cubicBezTo>
                  <a:pt x="526" y="927"/>
                  <a:pt x="496" y="930"/>
                  <a:pt x="464" y="930"/>
                </a:cubicBezTo>
                <a:cubicBezTo>
                  <a:pt x="434" y="930"/>
                  <a:pt x="403" y="927"/>
                  <a:pt x="373" y="921"/>
                </a:cubicBezTo>
                <a:cubicBezTo>
                  <a:pt x="344" y="915"/>
                  <a:pt x="315" y="906"/>
                  <a:pt x="286" y="895"/>
                </a:cubicBezTo>
                <a:cubicBezTo>
                  <a:pt x="258" y="883"/>
                  <a:pt x="231" y="869"/>
                  <a:pt x="206" y="852"/>
                </a:cubicBezTo>
                <a:cubicBezTo>
                  <a:pt x="181" y="835"/>
                  <a:pt x="157" y="814"/>
                  <a:pt x="136" y="793"/>
                </a:cubicBezTo>
                <a:cubicBezTo>
                  <a:pt x="114" y="771"/>
                  <a:pt x="95" y="748"/>
                  <a:pt x="78" y="723"/>
                </a:cubicBezTo>
                <a:cubicBezTo>
                  <a:pt x="61" y="697"/>
                  <a:pt x="47" y="670"/>
                  <a:pt x="35" y="642"/>
                </a:cubicBezTo>
                <a:cubicBezTo>
                  <a:pt x="23" y="614"/>
                  <a:pt x="15" y="585"/>
                  <a:pt x="9" y="555"/>
                </a:cubicBezTo>
                <a:cubicBezTo>
                  <a:pt x="3" y="525"/>
                  <a:pt x="0" y="495"/>
                  <a:pt x="0" y="465"/>
                </a:cubicBezTo>
                <a:cubicBezTo>
                  <a:pt x="0" y="434"/>
                  <a:pt x="3" y="404"/>
                  <a:pt x="9" y="374"/>
                </a:cubicBezTo>
                <a:cubicBezTo>
                  <a:pt x="15" y="344"/>
                  <a:pt x="23" y="315"/>
                  <a:pt x="35" y="287"/>
                </a:cubicBezTo>
                <a:cubicBezTo>
                  <a:pt x="47" y="259"/>
                  <a:pt x="61" y="232"/>
                  <a:pt x="78" y="207"/>
                </a:cubicBezTo>
                <a:cubicBezTo>
                  <a:pt x="95" y="181"/>
                  <a:pt x="114" y="158"/>
                  <a:pt x="136" y="136"/>
                </a:cubicBezTo>
                <a:cubicBezTo>
                  <a:pt x="157" y="115"/>
                  <a:pt x="181" y="96"/>
                  <a:pt x="206" y="79"/>
                </a:cubicBezTo>
                <a:cubicBezTo>
                  <a:pt x="231" y="62"/>
                  <a:pt x="258" y="47"/>
                  <a:pt x="286" y="36"/>
                </a:cubicBezTo>
                <a:cubicBezTo>
                  <a:pt x="315" y="24"/>
                  <a:pt x="344" y="15"/>
                  <a:pt x="373" y="9"/>
                </a:cubicBezTo>
                <a:cubicBezTo>
                  <a:pt x="403" y="3"/>
                  <a:pt x="434" y="0"/>
                  <a:pt x="464" y="0"/>
                </a:cubicBezTo>
                <a:cubicBezTo>
                  <a:pt x="496" y="0"/>
                  <a:pt x="526" y="3"/>
                  <a:pt x="556" y="9"/>
                </a:cubicBezTo>
                <a:cubicBezTo>
                  <a:pt x="586" y="15"/>
                  <a:pt x="615" y="24"/>
                  <a:pt x="643" y="36"/>
                </a:cubicBezTo>
                <a:cubicBezTo>
                  <a:pt x="671" y="47"/>
                  <a:pt x="698" y="62"/>
                  <a:pt x="723" y="79"/>
                </a:cubicBezTo>
                <a:cubicBezTo>
                  <a:pt x="748" y="96"/>
                  <a:pt x="772" y="115"/>
                  <a:pt x="793" y="136"/>
                </a:cubicBezTo>
                <a:cubicBezTo>
                  <a:pt x="815" y="158"/>
                  <a:pt x="834" y="181"/>
                  <a:pt x="851" y="207"/>
                </a:cubicBezTo>
                <a:cubicBezTo>
                  <a:pt x="868" y="232"/>
                  <a:pt x="882" y="259"/>
                  <a:pt x="894" y="287"/>
                </a:cubicBezTo>
                <a:cubicBezTo>
                  <a:pt x="906" y="315"/>
                  <a:pt x="914" y="344"/>
                  <a:pt x="920" y="374"/>
                </a:cubicBezTo>
                <a:cubicBezTo>
                  <a:pt x="926" y="404"/>
                  <a:pt x="929" y="434"/>
                  <a:pt x="929" y="465"/>
                </a:cubicBezTo>
                <a:close/>
              </a:path>
            </a:pathLst>
          </a:custGeom>
          <a:solidFill>
            <a:srgbClr val="ff69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058" name="" descr=""/>
          <p:cNvPicPr/>
          <p:nvPr/>
        </p:nvPicPr>
        <p:blipFill>
          <a:blip r:embed="rId9"/>
          <a:stretch/>
        </p:blipFill>
        <p:spPr>
          <a:xfrm>
            <a:off x="7437600" y="3969360"/>
            <a:ext cx="150120" cy="150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59" name=""/>
          <p:cNvSpPr txBox="1"/>
          <p:nvPr/>
        </p:nvSpPr>
        <p:spPr>
          <a:xfrm>
            <a:off x="3988800" y="492696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应对策略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060" name="" descr=""/>
          <p:cNvPicPr/>
          <p:nvPr/>
        </p:nvPicPr>
        <p:blipFill>
          <a:blip r:embed="rId10"/>
          <a:stretch/>
        </p:blipFill>
        <p:spPr>
          <a:xfrm>
            <a:off x="7345440" y="4312080"/>
            <a:ext cx="2916000" cy="133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61" name=""/>
          <p:cNvSpPr txBox="1"/>
          <p:nvPr/>
        </p:nvSpPr>
        <p:spPr>
          <a:xfrm>
            <a:off x="7777080" y="3942360"/>
            <a:ext cx="100656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风险管理框架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2" name=""/>
          <p:cNvSpPr txBox="1"/>
          <p:nvPr/>
        </p:nvSpPr>
        <p:spPr>
          <a:xfrm>
            <a:off x="8188920" y="5732640"/>
            <a:ext cx="5295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AIreadsU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3" name=""/>
          <p:cNvSpPr txBox="1"/>
          <p:nvPr/>
        </p:nvSpPr>
        <p:spPr>
          <a:xfrm>
            <a:off x="8713800" y="5728680"/>
            <a:ext cx="7048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风险管理闭环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4" name=""/>
          <p:cNvSpPr/>
          <p:nvPr/>
        </p:nvSpPr>
        <p:spPr>
          <a:xfrm>
            <a:off x="534600" y="272412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3"/>
                </a:moveTo>
                <a:cubicBezTo>
                  <a:pt x="187" y="105"/>
                  <a:pt x="184" y="118"/>
                  <a:pt x="180" y="129"/>
                </a:cubicBezTo>
                <a:cubicBezTo>
                  <a:pt x="175" y="141"/>
                  <a:pt x="168" y="151"/>
                  <a:pt x="160" y="159"/>
                </a:cubicBezTo>
                <a:cubicBezTo>
                  <a:pt x="151" y="168"/>
                  <a:pt x="141" y="175"/>
                  <a:pt x="130" y="180"/>
                </a:cubicBezTo>
                <a:cubicBezTo>
                  <a:pt x="118" y="184"/>
                  <a:pt x="106" y="187"/>
                  <a:pt x="94" y="187"/>
                </a:cubicBezTo>
                <a:cubicBezTo>
                  <a:pt x="81" y="187"/>
                  <a:pt x="69" y="184"/>
                  <a:pt x="57" y="180"/>
                </a:cubicBezTo>
                <a:cubicBezTo>
                  <a:pt x="46" y="175"/>
                  <a:pt x="36" y="168"/>
                  <a:pt x="27" y="159"/>
                </a:cubicBezTo>
                <a:cubicBezTo>
                  <a:pt x="19" y="151"/>
                  <a:pt x="12" y="141"/>
                  <a:pt x="7" y="129"/>
                </a:cubicBezTo>
                <a:cubicBezTo>
                  <a:pt x="2" y="118"/>
                  <a:pt x="0" y="105"/>
                  <a:pt x="0" y="93"/>
                </a:cubicBezTo>
                <a:cubicBezTo>
                  <a:pt x="0" y="80"/>
                  <a:pt x="2" y="69"/>
                  <a:pt x="7" y="57"/>
                </a:cubicBezTo>
                <a:cubicBezTo>
                  <a:pt x="12" y="46"/>
                  <a:pt x="19" y="36"/>
                  <a:pt x="27" y="27"/>
                </a:cubicBezTo>
                <a:cubicBezTo>
                  <a:pt x="36" y="18"/>
                  <a:pt x="46" y="12"/>
                  <a:pt x="57" y="7"/>
                </a:cubicBezTo>
                <a:cubicBezTo>
                  <a:pt x="69" y="2"/>
                  <a:pt x="81" y="0"/>
                  <a:pt x="94" y="0"/>
                </a:cubicBezTo>
                <a:cubicBezTo>
                  <a:pt x="106" y="0"/>
                  <a:pt x="118" y="2"/>
                  <a:pt x="130" y="7"/>
                </a:cubicBezTo>
                <a:cubicBezTo>
                  <a:pt x="141" y="12"/>
                  <a:pt x="151" y="18"/>
                  <a:pt x="160" y="27"/>
                </a:cubicBezTo>
                <a:cubicBezTo>
                  <a:pt x="168" y="36"/>
                  <a:pt x="175" y="46"/>
                  <a:pt x="180" y="57"/>
                </a:cubicBezTo>
                <a:cubicBezTo>
                  <a:pt x="184" y="69"/>
                  <a:pt x="187" y="80"/>
                  <a:pt x="187" y="93"/>
                </a:cubicBezTo>
                <a:close/>
              </a:path>
            </a:pathLst>
          </a:custGeom>
          <a:solidFill>
            <a:srgbClr val="4ade8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5" name=""/>
          <p:cNvSpPr txBox="1"/>
          <p:nvPr/>
        </p:nvSpPr>
        <p:spPr>
          <a:xfrm>
            <a:off x="702000" y="2653560"/>
            <a:ext cx="12916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强化技术前瞻与研发投入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6" name=""/>
          <p:cNvSpPr/>
          <p:nvPr/>
        </p:nvSpPr>
        <p:spPr>
          <a:xfrm>
            <a:off x="534600" y="292464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3"/>
                </a:moveTo>
                <a:cubicBezTo>
                  <a:pt x="187" y="105"/>
                  <a:pt x="184" y="118"/>
                  <a:pt x="180" y="129"/>
                </a:cubicBezTo>
                <a:cubicBezTo>
                  <a:pt x="175" y="141"/>
                  <a:pt x="168" y="151"/>
                  <a:pt x="160" y="160"/>
                </a:cubicBezTo>
                <a:cubicBezTo>
                  <a:pt x="151" y="168"/>
                  <a:pt x="141" y="175"/>
                  <a:pt x="130" y="180"/>
                </a:cubicBezTo>
                <a:cubicBezTo>
                  <a:pt x="118" y="184"/>
                  <a:pt x="106" y="187"/>
                  <a:pt x="94" y="187"/>
                </a:cubicBezTo>
                <a:cubicBezTo>
                  <a:pt x="81" y="187"/>
                  <a:pt x="69" y="184"/>
                  <a:pt x="57" y="180"/>
                </a:cubicBezTo>
                <a:cubicBezTo>
                  <a:pt x="46" y="175"/>
                  <a:pt x="36" y="168"/>
                  <a:pt x="27" y="160"/>
                </a:cubicBezTo>
                <a:cubicBezTo>
                  <a:pt x="19" y="151"/>
                  <a:pt x="12" y="141"/>
                  <a:pt x="7" y="129"/>
                </a:cubicBezTo>
                <a:cubicBezTo>
                  <a:pt x="2" y="118"/>
                  <a:pt x="0" y="105"/>
                  <a:pt x="0" y="93"/>
                </a:cubicBezTo>
                <a:cubicBezTo>
                  <a:pt x="0" y="81"/>
                  <a:pt x="2" y="69"/>
                  <a:pt x="7" y="57"/>
                </a:cubicBezTo>
                <a:cubicBezTo>
                  <a:pt x="12" y="46"/>
                  <a:pt x="19" y="36"/>
                  <a:pt x="27" y="27"/>
                </a:cubicBezTo>
                <a:cubicBezTo>
                  <a:pt x="36" y="19"/>
                  <a:pt x="46" y="12"/>
                  <a:pt x="57" y="7"/>
                </a:cubicBezTo>
                <a:cubicBezTo>
                  <a:pt x="69" y="2"/>
                  <a:pt x="81" y="0"/>
                  <a:pt x="94" y="0"/>
                </a:cubicBezTo>
                <a:cubicBezTo>
                  <a:pt x="106" y="0"/>
                  <a:pt x="118" y="2"/>
                  <a:pt x="130" y="7"/>
                </a:cubicBezTo>
                <a:cubicBezTo>
                  <a:pt x="141" y="12"/>
                  <a:pt x="151" y="19"/>
                  <a:pt x="160" y="27"/>
                </a:cubicBezTo>
                <a:cubicBezTo>
                  <a:pt x="168" y="36"/>
                  <a:pt x="175" y="46"/>
                  <a:pt x="180" y="57"/>
                </a:cubicBezTo>
                <a:cubicBezTo>
                  <a:pt x="184" y="69"/>
                  <a:pt x="187" y="81"/>
                  <a:pt x="187" y="93"/>
                </a:cubicBezTo>
                <a:close/>
              </a:path>
            </a:pathLst>
          </a:custGeom>
          <a:solidFill>
            <a:srgbClr val="4ade8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7" name=""/>
          <p:cNvSpPr txBox="1"/>
          <p:nvPr/>
        </p:nvSpPr>
        <p:spPr>
          <a:xfrm>
            <a:off x="702000" y="2854080"/>
            <a:ext cx="15264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构建灵活、可扩展的技术架构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8" name=""/>
          <p:cNvSpPr/>
          <p:nvPr/>
        </p:nvSpPr>
        <p:spPr>
          <a:xfrm>
            <a:off x="534600" y="312516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3"/>
                </a:moveTo>
                <a:cubicBezTo>
                  <a:pt x="187" y="105"/>
                  <a:pt x="184" y="118"/>
                  <a:pt x="180" y="130"/>
                </a:cubicBezTo>
                <a:cubicBezTo>
                  <a:pt x="175" y="141"/>
                  <a:pt x="168" y="151"/>
                  <a:pt x="160" y="160"/>
                </a:cubicBezTo>
                <a:cubicBezTo>
                  <a:pt x="151" y="168"/>
                  <a:pt x="141" y="175"/>
                  <a:pt x="130" y="180"/>
                </a:cubicBezTo>
                <a:cubicBezTo>
                  <a:pt x="118" y="185"/>
                  <a:pt x="106" y="187"/>
                  <a:pt x="94" y="187"/>
                </a:cubicBezTo>
                <a:cubicBezTo>
                  <a:pt x="81" y="187"/>
                  <a:pt x="69" y="185"/>
                  <a:pt x="57" y="180"/>
                </a:cubicBezTo>
                <a:cubicBezTo>
                  <a:pt x="46" y="175"/>
                  <a:pt x="36" y="168"/>
                  <a:pt x="27" y="160"/>
                </a:cubicBezTo>
                <a:cubicBezTo>
                  <a:pt x="19" y="151"/>
                  <a:pt x="12" y="141"/>
                  <a:pt x="7" y="130"/>
                </a:cubicBezTo>
                <a:cubicBezTo>
                  <a:pt x="2" y="118"/>
                  <a:pt x="0" y="105"/>
                  <a:pt x="0" y="93"/>
                </a:cubicBezTo>
                <a:cubicBezTo>
                  <a:pt x="0" y="81"/>
                  <a:pt x="2" y="69"/>
                  <a:pt x="7" y="58"/>
                </a:cubicBezTo>
                <a:cubicBezTo>
                  <a:pt x="12" y="46"/>
                  <a:pt x="19" y="36"/>
                  <a:pt x="27" y="27"/>
                </a:cubicBezTo>
                <a:cubicBezTo>
                  <a:pt x="36" y="19"/>
                  <a:pt x="46" y="12"/>
                  <a:pt x="57" y="7"/>
                </a:cubicBezTo>
                <a:cubicBezTo>
                  <a:pt x="69" y="3"/>
                  <a:pt x="81" y="0"/>
                  <a:pt x="94" y="0"/>
                </a:cubicBezTo>
                <a:cubicBezTo>
                  <a:pt x="106" y="0"/>
                  <a:pt x="118" y="3"/>
                  <a:pt x="130" y="7"/>
                </a:cubicBezTo>
                <a:cubicBezTo>
                  <a:pt x="141" y="12"/>
                  <a:pt x="151" y="19"/>
                  <a:pt x="160" y="27"/>
                </a:cubicBezTo>
                <a:cubicBezTo>
                  <a:pt x="168" y="36"/>
                  <a:pt x="175" y="46"/>
                  <a:pt x="180" y="58"/>
                </a:cubicBezTo>
                <a:cubicBezTo>
                  <a:pt x="184" y="69"/>
                  <a:pt x="187" y="81"/>
                  <a:pt x="187" y="93"/>
                </a:cubicBezTo>
                <a:close/>
              </a:path>
            </a:pathLst>
          </a:custGeom>
          <a:solidFill>
            <a:srgbClr val="4ade8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9" name=""/>
          <p:cNvSpPr txBox="1"/>
          <p:nvPr/>
        </p:nvSpPr>
        <p:spPr>
          <a:xfrm>
            <a:off x="702000" y="3054600"/>
            <a:ext cx="15264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攻坚知识图谱核心技术与应用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0" name=""/>
          <p:cNvSpPr/>
          <p:nvPr/>
        </p:nvSpPr>
        <p:spPr>
          <a:xfrm>
            <a:off x="3985920" y="272412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3"/>
                </a:moveTo>
                <a:cubicBezTo>
                  <a:pt x="187" y="105"/>
                  <a:pt x="184" y="118"/>
                  <a:pt x="180" y="129"/>
                </a:cubicBezTo>
                <a:cubicBezTo>
                  <a:pt x="175" y="141"/>
                  <a:pt x="168" y="151"/>
                  <a:pt x="160" y="159"/>
                </a:cubicBezTo>
                <a:cubicBezTo>
                  <a:pt x="151" y="168"/>
                  <a:pt x="141" y="175"/>
                  <a:pt x="130" y="180"/>
                </a:cubicBezTo>
                <a:cubicBezTo>
                  <a:pt x="117" y="184"/>
                  <a:pt x="105" y="187"/>
                  <a:pt x="93" y="187"/>
                </a:cubicBezTo>
                <a:cubicBezTo>
                  <a:pt x="81" y="187"/>
                  <a:pt x="69" y="184"/>
                  <a:pt x="57" y="180"/>
                </a:cubicBezTo>
                <a:cubicBezTo>
                  <a:pt x="46" y="175"/>
                  <a:pt x="36" y="168"/>
                  <a:pt x="27" y="159"/>
                </a:cubicBezTo>
                <a:cubicBezTo>
                  <a:pt x="19" y="151"/>
                  <a:pt x="12" y="141"/>
                  <a:pt x="7" y="129"/>
                </a:cubicBezTo>
                <a:cubicBezTo>
                  <a:pt x="2" y="118"/>
                  <a:pt x="0" y="105"/>
                  <a:pt x="0" y="93"/>
                </a:cubicBezTo>
                <a:cubicBezTo>
                  <a:pt x="0" y="80"/>
                  <a:pt x="2" y="69"/>
                  <a:pt x="7" y="57"/>
                </a:cubicBezTo>
                <a:cubicBezTo>
                  <a:pt x="12" y="46"/>
                  <a:pt x="19" y="36"/>
                  <a:pt x="27" y="27"/>
                </a:cubicBezTo>
                <a:cubicBezTo>
                  <a:pt x="36" y="18"/>
                  <a:pt x="46" y="12"/>
                  <a:pt x="57" y="7"/>
                </a:cubicBezTo>
                <a:cubicBezTo>
                  <a:pt x="69" y="2"/>
                  <a:pt x="81" y="0"/>
                  <a:pt x="93" y="0"/>
                </a:cubicBezTo>
                <a:cubicBezTo>
                  <a:pt x="105" y="0"/>
                  <a:pt x="117" y="2"/>
                  <a:pt x="130" y="7"/>
                </a:cubicBezTo>
                <a:cubicBezTo>
                  <a:pt x="141" y="12"/>
                  <a:pt x="151" y="18"/>
                  <a:pt x="160" y="27"/>
                </a:cubicBezTo>
                <a:cubicBezTo>
                  <a:pt x="168" y="36"/>
                  <a:pt x="175" y="46"/>
                  <a:pt x="180" y="57"/>
                </a:cubicBezTo>
                <a:cubicBezTo>
                  <a:pt x="184" y="69"/>
                  <a:pt x="187" y="80"/>
                  <a:pt x="187" y="93"/>
                </a:cubicBezTo>
                <a:close/>
              </a:path>
            </a:pathLst>
          </a:custGeom>
          <a:solidFill>
            <a:srgbClr val="4ade8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1" name=""/>
          <p:cNvSpPr txBox="1"/>
          <p:nvPr/>
        </p:nvSpPr>
        <p:spPr>
          <a:xfrm>
            <a:off x="4156200" y="2653560"/>
            <a:ext cx="12916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加强市场教育与价值传递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2" name=""/>
          <p:cNvSpPr/>
          <p:nvPr/>
        </p:nvSpPr>
        <p:spPr>
          <a:xfrm>
            <a:off x="3985920" y="292464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3"/>
                </a:moveTo>
                <a:cubicBezTo>
                  <a:pt x="187" y="105"/>
                  <a:pt x="184" y="118"/>
                  <a:pt x="180" y="129"/>
                </a:cubicBezTo>
                <a:cubicBezTo>
                  <a:pt x="175" y="141"/>
                  <a:pt x="168" y="151"/>
                  <a:pt x="160" y="160"/>
                </a:cubicBezTo>
                <a:cubicBezTo>
                  <a:pt x="151" y="168"/>
                  <a:pt x="141" y="175"/>
                  <a:pt x="130" y="180"/>
                </a:cubicBezTo>
                <a:cubicBezTo>
                  <a:pt x="117" y="184"/>
                  <a:pt x="105" y="187"/>
                  <a:pt x="93" y="187"/>
                </a:cubicBezTo>
                <a:cubicBezTo>
                  <a:pt x="81" y="187"/>
                  <a:pt x="69" y="184"/>
                  <a:pt x="57" y="180"/>
                </a:cubicBezTo>
                <a:cubicBezTo>
                  <a:pt x="46" y="175"/>
                  <a:pt x="36" y="168"/>
                  <a:pt x="27" y="160"/>
                </a:cubicBezTo>
                <a:cubicBezTo>
                  <a:pt x="19" y="151"/>
                  <a:pt x="12" y="141"/>
                  <a:pt x="7" y="129"/>
                </a:cubicBezTo>
                <a:cubicBezTo>
                  <a:pt x="2" y="118"/>
                  <a:pt x="0" y="105"/>
                  <a:pt x="0" y="93"/>
                </a:cubicBezTo>
                <a:cubicBezTo>
                  <a:pt x="0" y="81"/>
                  <a:pt x="2" y="69"/>
                  <a:pt x="7" y="57"/>
                </a:cubicBezTo>
                <a:cubicBezTo>
                  <a:pt x="12" y="46"/>
                  <a:pt x="19" y="36"/>
                  <a:pt x="27" y="27"/>
                </a:cubicBezTo>
                <a:cubicBezTo>
                  <a:pt x="36" y="19"/>
                  <a:pt x="46" y="12"/>
                  <a:pt x="57" y="7"/>
                </a:cubicBezTo>
                <a:cubicBezTo>
                  <a:pt x="69" y="2"/>
                  <a:pt x="81" y="0"/>
                  <a:pt x="93" y="0"/>
                </a:cubicBezTo>
                <a:cubicBezTo>
                  <a:pt x="105" y="0"/>
                  <a:pt x="117" y="2"/>
                  <a:pt x="130" y="7"/>
                </a:cubicBezTo>
                <a:cubicBezTo>
                  <a:pt x="141" y="12"/>
                  <a:pt x="151" y="19"/>
                  <a:pt x="160" y="27"/>
                </a:cubicBezTo>
                <a:cubicBezTo>
                  <a:pt x="168" y="36"/>
                  <a:pt x="175" y="46"/>
                  <a:pt x="180" y="57"/>
                </a:cubicBezTo>
                <a:cubicBezTo>
                  <a:pt x="184" y="69"/>
                  <a:pt x="187" y="81"/>
                  <a:pt x="187" y="93"/>
                </a:cubicBezTo>
                <a:close/>
              </a:path>
            </a:pathLst>
          </a:custGeom>
          <a:solidFill>
            <a:srgbClr val="4ade8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3" name=""/>
          <p:cNvSpPr txBox="1"/>
          <p:nvPr/>
        </p:nvSpPr>
        <p:spPr>
          <a:xfrm>
            <a:off x="4156200" y="2854080"/>
            <a:ext cx="14090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打造核心竞争力与品牌壁垒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4" name=""/>
          <p:cNvSpPr/>
          <p:nvPr/>
        </p:nvSpPr>
        <p:spPr>
          <a:xfrm>
            <a:off x="3985920" y="312516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3"/>
                </a:moveTo>
                <a:cubicBezTo>
                  <a:pt x="187" y="105"/>
                  <a:pt x="184" y="118"/>
                  <a:pt x="180" y="130"/>
                </a:cubicBezTo>
                <a:cubicBezTo>
                  <a:pt x="175" y="141"/>
                  <a:pt x="168" y="151"/>
                  <a:pt x="160" y="160"/>
                </a:cubicBezTo>
                <a:cubicBezTo>
                  <a:pt x="151" y="168"/>
                  <a:pt x="141" y="175"/>
                  <a:pt x="130" y="180"/>
                </a:cubicBezTo>
                <a:cubicBezTo>
                  <a:pt x="117" y="185"/>
                  <a:pt x="105" y="187"/>
                  <a:pt x="93" y="187"/>
                </a:cubicBezTo>
                <a:cubicBezTo>
                  <a:pt x="81" y="187"/>
                  <a:pt x="69" y="185"/>
                  <a:pt x="57" y="180"/>
                </a:cubicBezTo>
                <a:cubicBezTo>
                  <a:pt x="46" y="175"/>
                  <a:pt x="36" y="168"/>
                  <a:pt x="27" y="160"/>
                </a:cubicBezTo>
                <a:cubicBezTo>
                  <a:pt x="19" y="151"/>
                  <a:pt x="12" y="141"/>
                  <a:pt x="7" y="130"/>
                </a:cubicBezTo>
                <a:cubicBezTo>
                  <a:pt x="2" y="118"/>
                  <a:pt x="0" y="105"/>
                  <a:pt x="0" y="93"/>
                </a:cubicBezTo>
                <a:cubicBezTo>
                  <a:pt x="0" y="81"/>
                  <a:pt x="2" y="69"/>
                  <a:pt x="7" y="58"/>
                </a:cubicBezTo>
                <a:cubicBezTo>
                  <a:pt x="12" y="46"/>
                  <a:pt x="19" y="36"/>
                  <a:pt x="27" y="27"/>
                </a:cubicBezTo>
                <a:cubicBezTo>
                  <a:pt x="36" y="19"/>
                  <a:pt x="46" y="12"/>
                  <a:pt x="57" y="7"/>
                </a:cubicBezTo>
                <a:cubicBezTo>
                  <a:pt x="69" y="3"/>
                  <a:pt x="81" y="0"/>
                  <a:pt x="93" y="0"/>
                </a:cubicBezTo>
                <a:cubicBezTo>
                  <a:pt x="105" y="0"/>
                  <a:pt x="117" y="3"/>
                  <a:pt x="130" y="7"/>
                </a:cubicBezTo>
                <a:cubicBezTo>
                  <a:pt x="141" y="12"/>
                  <a:pt x="151" y="19"/>
                  <a:pt x="160" y="27"/>
                </a:cubicBezTo>
                <a:cubicBezTo>
                  <a:pt x="168" y="36"/>
                  <a:pt x="175" y="46"/>
                  <a:pt x="180" y="58"/>
                </a:cubicBezTo>
                <a:cubicBezTo>
                  <a:pt x="184" y="69"/>
                  <a:pt x="187" y="81"/>
                  <a:pt x="187" y="93"/>
                </a:cubicBezTo>
                <a:close/>
              </a:path>
            </a:pathLst>
          </a:custGeom>
          <a:solidFill>
            <a:srgbClr val="4ade8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5" name=""/>
          <p:cNvSpPr txBox="1"/>
          <p:nvPr/>
        </p:nvSpPr>
        <p:spPr>
          <a:xfrm>
            <a:off x="4156200" y="3054600"/>
            <a:ext cx="12916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建立多元化合作生态系统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6" name=""/>
          <p:cNvSpPr/>
          <p:nvPr/>
        </p:nvSpPr>
        <p:spPr>
          <a:xfrm>
            <a:off x="7445520" y="272412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3"/>
                </a:moveTo>
                <a:cubicBezTo>
                  <a:pt x="187" y="105"/>
                  <a:pt x="185" y="118"/>
                  <a:pt x="180" y="129"/>
                </a:cubicBezTo>
                <a:cubicBezTo>
                  <a:pt x="175" y="141"/>
                  <a:pt x="169" y="151"/>
                  <a:pt x="160" y="159"/>
                </a:cubicBezTo>
                <a:cubicBezTo>
                  <a:pt x="151" y="168"/>
                  <a:pt x="141" y="175"/>
                  <a:pt x="129" y="180"/>
                </a:cubicBezTo>
                <a:cubicBezTo>
                  <a:pt x="117" y="184"/>
                  <a:pt x="105" y="187"/>
                  <a:pt x="93" y="187"/>
                </a:cubicBezTo>
                <a:cubicBezTo>
                  <a:pt x="81" y="187"/>
                  <a:pt x="69" y="184"/>
                  <a:pt x="58" y="180"/>
                </a:cubicBezTo>
                <a:cubicBezTo>
                  <a:pt x="46" y="175"/>
                  <a:pt x="36" y="168"/>
                  <a:pt x="28" y="159"/>
                </a:cubicBezTo>
                <a:cubicBezTo>
                  <a:pt x="19" y="151"/>
                  <a:pt x="12" y="141"/>
                  <a:pt x="7" y="129"/>
                </a:cubicBezTo>
                <a:cubicBezTo>
                  <a:pt x="3" y="118"/>
                  <a:pt x="0" y="105"/>
                  <a:pt x="0" y="93"/>
                </a:cubicBezTo>
                <a:cubicBezTo>
                  <a:pt x="0" y="80"/>
                  <a:pt x="3" y="69"/>
                  <a:pt x="7" y="57"/>
                </a:cubicBezTo>
                <a:cubicBezTo>
                  <a:pt x="12" y="46"/>
                  <a:pt x="19" y="36"/>
                  <a:pt x="28" y="27"/>
                </a:cubicBezTo>
                <a:cubicBezTo>
                  <a:pt x="36" y="18"/>
                  <a:pt x="46" y="12"/>
                  <a:pt x="58" y="7"/>
                </a:cubicBezTo>
                <a:cubicBezTo>
                  <a:pt x="69" y="2"/>
                  <a:pt x="81" y="0"/>
                  <a:pt x="93" y="0"/>
                </a:cubicBezTo>
                <a:cubicBezTo>
                  <a:pt x="105" y="0"/>
                  <a:pt x="117" y="2"/>
                  <a:pt x="129" y="7"/>
                </a:cubicBezTo>
                <a:cubicBezTo>
                  <a:pt x="141" y="12"/>
                  <a:pt x="151" y="18"/>
                  <a:pt x="160" y="27"/>
                </a:cubicBezTo>
                <a:cubicBezTo>
                  <a:pt x="169" y="36"/>
                  <a:pt x="175" y="46"/>
                  <a:pt x="180" y="57"/>
                </a:cubicBezTo>
                <a:cubicBezTo>
                  <a:pt x="185" y="69"/>
                  <a:pt x="187" y="80"/>
                  <a:pt x="187" y="93"/>
                </a:cubicBezTo>
                <a:close/>
              </a:path>
            </a:pathLst>
          </a:custGeom>
          <a:solidFill>
            <a:srgbClr val="4ade8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7" name=""/>
          <p:cNvSpPr txBox="1"/>
          <p:nvPr/>
        </p:nvSpPr>
        <p:spPr>
          <a:xfrm>
            <a:off x="7610040" y="2653560"/>
            <a:ext cx="16437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构建多元化人才梯队与赋能体系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8" name=""/>
          <p:cNvSpPr/>
          <p:nvPr/>
        </p:nvSpPr>
        <p:spPr>
          <a:xfrm>
            <a:off x="7445520" y="292464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3"/>
                </a:moveTo>
                <a:cubicBezTo>
                  <a:pt x="187" y="105"/>
                  <a:pt x="185" y="118"/>
                  <a:pt x="180" y="129"/>
                </a:cubicBezTo>
                <a:cubicBezTo>
                  <a:pt x="175" y="141"/>
                  <a:pt x="169" y="151"/>
                  <a:pt x="160" y="160"/>
                </a:cubicBezTo>
                <a:cubicBezTo>
                  <a:pt x="151" y="168"/>
                  <a:pt x="141" y="175"/>
                  <a:pt x="129" y="180"/>
                </a:cubicBezTo>
                <a:cubicBezTo>
                  <a:pt x="117" y="184"/>
                  <a:pt x="105" y="187"/>
                  <a:pt x="93" y="187"/>
                </a:cubicBezTo>
                <a:cubicBezTo>
                  <a:pt x="81" y="187"/>
                  <a:pt x="69" y="184"/>
                  <a:pt x="58" y="180"/>
                </a:cubicBezTo>
                <a:cubicBezTo>
                  <a:pt x="46" y="175"/>
                  <a:pt x="36" y="168"/>
                  <a:pt x="28" y="160"/>
                </a:cubicBezTo>
                <a:cubicBezTo>
                  <a:pt x="19" y="151"/>
                  <a:pt x="12" y="141"/>
                  <a:pt x="7" y="129"/>
                </a:cubicBezTo>
                <a:cubicBezTo>
                  <a:pt x="3" y="118"/>
                  <a:pt x="0" y="105"/>
                  <a:pt x="0" y="93"/>
                </a:cubicBezTo>
                <a:cubicBezTo>
                  <a:pt x="0" y="81"/>
                  <a:pt x="3" y="69"/>
                  <a:pt x="7" y="57"/>
                </a:cubicBezTo>
                <a:cubicBezTo>
                  <a:pt x="12" y="46"/>
                  <a:pt x="19" y="36"/>
                  <a:pt x="28" y="27"/>
                </a:cubicBezTo>
                <a:cubicBezTo>
                  <a:pt x="36" y="19"/>
                  <a:pt x="46" y="12"/>
                  <a:pt x="58" y="7"/>
                </a:cubicBezTo>
                <a:cubicBezTo>
                  <a:pt x="69" y="2"/>
                  <a:pt x="81" y="0"/>
                  <a:pt x="93" y="0"/>
                </a:cubicBezTo>
                <a:cubicBezTo>
                  <a:pt x="105" y="0"/>
                  <a:pt x="117" y="2"/>
                  <a:pt x="129" y="7"/>
                </a:cubicBezTo>
                <a:cubicBezTo>
                  <a:pt x="141" y="12"/>
                  <a:pt x="151" y="19"/>
                  <a:pt x="160" y="27"/>
                </a:cubicBezTo>
                <a:cubicBezTo>
                  <a:pt x="169" y="36"/>
                  <a:pt x="175" y="46"/>
                  <a:pt x="180" y="57"/>
                </a:cubicBezTo>
                <a:cubicBezTo>
                  <a:pt x="185" y="69"/>
                  <a:pt x="187" y="81"/>
                  <a:pt x="187" y="93"/>
                </a:cubicBezTo>
                <a:close/>
              </a:path>
            </a:pathLst>
          </a:custGeom>
          <a:solidFill>
            <a:srgbClr val="4ade8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9" name=""/>
          <p:cNvSpPr txBox="1"/>
          <p:nvPr/>
        </p:nvSpPr>
        <p:spPr>
          <a:xfrm>
            <a:off x="7610040" y="2854080"/>
            <a:ext cx="11743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推动产品与服务标准化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0" name=""/>
          <p:cNvSpPr/>
          <p:nvPr/>
        </p:nvSpPr>
        <p:spPr>
          <a:xfrm>
            <a:off x="7445520" y="312516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3"/>
                </a:moveTo>
                <a:cubicBezTo>
                  <a:pt x="187" y="105"/>
                  <a:pt x="185" y="118"/>
                  <a:pt x="180" y="130"/>
                </a:cubicBezTo>
                <a:cubicBezTo>
                  <a:pt x="175" y="141"/>
                  <a:pt x="169" y="151"/>
                  <a:pt x="160" y="160"/>
                </a:cubicBezTo>
                <a:cubicBezTo>
                  <a:pt x="151" y="168"/>
                  <a:pt x="141" y="175"/>
                  <a:pt x="129" y="180"/>
                </a:cubicBezTo>
                <a:cubicBezTo>
                  <a:pt x="117" y="185"/>
                  <a:pt x="105" y="187"/>
                  <a:pt x="93" y="187"/>
                </a:cubicBezTo>
                <a:cubicBezTo>
                  <a:pt x="81" y="187"/>
                  <a:pt x="69" y="185"/>
                  <a:pt x="58" y="180"/>
                </a:cubicBezTo>
                <a:cubicBezTo>
                  <a:pt x="46" y="175"/>
                  <a:pt x="36" y="168"/>
                  <a:pt x="28" y="160"/>
                </a:cubicBezTo>
                <a:cubicBezTo>
                  <a:pt x="19" y="151"/>
                  <a:pt x="12" y="141"/>
                  <a:pt x="7" y="130"/>
                </a:cubicBezTo>
                <a:cubicBezTo>
                  <a:pt x="3" y="118"/>
                  <a:pt x="0" y="105"/>
                  <a:pt x="0" y="93"/>
                </a:cubicBezTo>
                <a:cubicBezTo>
                  <a:pt x="0" y="81"/>
                  <a:pt x="3" y="69"/>
                  <a:pt x="7" y="58"/>
                </a:cubicBezTo>
                <a:cubicBezTo>
                  <a:pt x="12" y="46"/>
                  <a:pt x="19" y="36"/>
                  <a:pt x="28" y="27"/>
                </a:cubicBezTo>
                <a:cubicBezTo>
                  <a:pt x="36" y="19"/>
                  <a:pt x="46" y="12"/>
                  <a:pt x="58" y="7"/>
                </a:cubicBezTo>
                <a:cubicBezTo>
                  <a:pt x="69" y="3"/>
                  <a:pt x="81" y="0"/>
                  <a:pt x="93" y="0"/>
                </a:cubicBezTo>
                <a:cubicBezTo>
                  <a:pt x="105" y="0"/>
                  <a:pt x="117" y="3"/>
                  <a:pt x="129" y="7"/>
                </a:cubicBezTo>
                <a:cubicBezTo>
                  <a:pt x="141" y="12"/>
                  <a:pt x="151" y="19"/>
                  <a:pt x="160" y="27"/>
                </a:cubicBezTo>
                <a:cubicBezTo>
                  <a:pt x="169" y="36"/>
                  <a:pt x="175" y="46"/>
                  <a:pt x="180" y="58"/>
                </a:cubicBezTo>
                <a:cubicBezTo>
                  <a:pt x="185" y="69"/>
                  <a:pt x="187" y="81"/>
                  <a:pt x="187" y="93"/>
                </a:cubicBezTo>
                <a:close/>
              </a:path>
            </a:pathLst>
          </a:custGeom>
          <a:solidFill>
            <a:srgbClr val="4ade8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1" name=""/>
          <p:cNvSpPr txBox="1"/>
          <p:nvPr/>
        </p:nvSpPr>
        <p:spPr>
          <a:xfrm>
            <a:off x="7610040" y="3054600"/>
            <a:ext cx="15264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制定应急预案与多供应商策略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2" name=""/>
          <p:cNvSpPr/>
          <p:nvPr/>
        </p:nvSpPr>
        <p:spPr>
          <a:xfrm>
            <a:off x="534600" y="526464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4"/>
                </a:moveTo>
                <a:cubicBezTo>
                  <a:pt x="187" y="106"/>
                  <a:pt x="184" y="118"/>
                  <a:pt x="180" y="129"/>
                </a:cubicBezTo>
                <a:cubicBezTo>
                  <a:pt x="175" y="140"/>
                  <a:pt x="168" y="151"/>
                  <a:pt x="160" y="159"/>
                </a:cubicBezTo>
                <a:cubicBezTo>
                  <a:pt x="151" y="168"/>
                  <a:pt x="141" y="175"/>
                  <a:pt x="130" y="179"/>
                </a:cubicBezTo>
                <a:cubicBezTo>
                  <a:pt x="118" y="184"/>
                  <a:pt x="106" y="186"/>
                  <a:pt x="94" y="186"/>
                </a:cubicBezTo>
                <a:cubicBezTo>
                  <a:pt x="81" y="186"/>
                  <a:pt x="69" y="184"/>
                  <a:pt x="57" y="179"/>
                </a:cubicBezTo>
                <a:cubicBezTo>
                  <a:pt x="46" y="175"/>
                  <a:pt x="36" y="168"/>
                  <a:pt x="27" y="159"/>
                </a:cubicBezTo>
                <a:cubicBezTo>
                  <a:pt x="19" y="151"/>
                  <a:pt x="12" y="140"/>
                  <a:pt x="7" y="129"/>
                </a:cubicBezTo>
                <a:cubicBezTo>
                  <a:pt x="2" y="118"/>
                  <a:pt x="0" y="106"/>
                  <a:pt x="0" y="94"/>
                </a:cubicBezTo>
                <a:cubicBezTo>
                  <a:pt x="0" y="80"/>
                  <a:pt x="2" y="68"/>
                  <a:pt x="7" y="57"/>
                </a:cubicBezTo>
                <a:cubicBezTo>
                  <a:pt x="12" y="46"/>
                  <a:pt x="19" y="36"/>
                  <a:pt x="27" y="27"/>
                </a:cubicBezTo>
                <a:cubicBezTo>
                  <a:pt x="36" y="18"/>
                  <a:pt x="46" y="12"/>
                  <a:pt x="57" y="7"/>
                </a:cubicBezTo>
                <a:cubicBezTo>
                  <a:pt x="69" y="2"/>
                  <a:pt x="81" y="0"/>
                  <a:pt x="94" y="0"/>
                </a:cubicBezTo>
                <a:cubicBezTo>
                  <a:pt x="106" y="0"/>
                  <a:pt x="118" y="2"/>
                  <a:pt x="130" y="7"/>
                </a:cubicBezTo>
                <a:cubicBezTo>
                  <a:pt x="141" y="12"/>
                  <a:pt x="151" y="18"/>
                  <a:pt x="160" y="27"/>
                </a:cubicBezTo>
                <a:cubicBezTo>
                  <a:pt x="168" y="36"/>
                  <a:pt x="175" y="46"/>
                  <a:pt x="180" y="57"/>
                </a:cubicBezTo>
                <a:cubicBezTo>
                  <a:pt x="184" y="68"/>
                  <a:pt x="187" y="80"/>
                  <a:pt x="187" y="94"/>
                </a:cubicBezTo>
                <a:close/>
              </a:path>
            </a:pathLst>
          </a:custGeom>
          <a:solidFill>
            <a:srgbClr val="4ade8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3" name=""/>
          <p:cNvSpPr txBox="1"/>
          <p:nvPr/>
        </p:nvSpPr>
        <p:spPr>
          <a:xfrm>
            <a:off x="702000" y="5193720"/>
            <a:ext cx="16437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采取稳健的财务规划与融资策略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4" name=""/>
          <p:cNvSpPr/>
          <p:nvPr/>
        </p:nvSpPr>
        <p:spPr>
          <a:xfrm>
            <a:off x="534600" y="546516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4"/>
                </a:moveTo>
                <a:cubicBezTo>
                  <a:pt x="187" y="106"/>
                  <a:pt x="184" y="118"/>
                  <a:pt x="180" y="129"/>
                </a:cubicBezTo>
                <a:cubicBezTo>
                  <a:pt x="175" y="141"/>
                  <a:pt x="168" y="151"/>
                  <a:pt x="160" y="159"/>
                </a:cubicBezTo>
                <a:cubicBezTo>
                  <a:pt x="151" y="168"/>
                  <a:pt x="141" y="175"/>
                  <a:pt x="130" y="179"/>
                </a:cubicBezTo>
                <a:cubicBezTo>
                  <a:pt x="118" y="184"/>
                  <a:pt x="106" y="187"/>
                  <a:pt x="94" y="187"/>
                </a:cubicBezTo>
                <a:cubicBezTo>
                  <a:pt x="81" y="187"/>
                  <a:pt x="69" y="184"/>
                  <a:pt x="57" y="179"/>
                </a:cubicBezTo>
                <a:cubicBezTo>
                  <a:pt x="46" y="175"/>
                  <a:pt x="36" y="168"/>
                  <a:pt x="27" y="159"/>
                </a:cubicBezTo>
                <a:cubicBezTo>
                  <a:pt x="19" y="151"/>
                  <a:pt x="12" y="141"/>
                  <a:pt x="7" y="129"/>
                </a:cubicBezTo>
                <a:cubicBezTo>
                  <a:pt x="2" y="118"/>
                  <a:pt x="0" y="106"/>
                  <a:pt x="0" y="94"/>
                </a:cubicBezTo>
                <a:cubicBezTo>
                  <a:pt x="0" y="80"/>
                  <a:pt x="2" y="69"/>
                  <a:pt x="7" y="57"/>
                </a:cubicBezTo>
                <a:cubicBezTo>
                  <a:pt x="12" y="46"/>
                  <a:pt x="19" y="36"/>
                  <a:pt x="27" y="27"/>
                </a:cubicBezTo>
                <a:cubicBezTo>
                  <a:pt x="36" y="18"/>
                  <a:pt x="46" y="12"/>
                  <a:pt x="57" y="7"/>
                </a:cubicBezTo>
                <a:cubicBezTo>
                  <a:pt x="69" y="2"/>
                  <a:pt x="81" y="0"/>
                  <a:pt x="94" y="0"/>
                </a:cubicBezTo>
                <a:cubicBezTo>
                  <a:pt x="106" y="0"/>
                  <a:pt x="118" y="2"/>
                  <a:pt x="130" y="7"/>
                </a:cubicBezTo>
                <a:cubicBezTo>
                  <a:pt x="141" y="12"/>
                  <a:pt x="151" y="18"/>
                  <a:pt x="160" y="27"/>
                </a:cubicBezTo>
                <a:cubicBezTo>
                  <a:pt x="168" y="36"/>
                  <a:pt x="175" y="46"/>
                  <a:pt x="180" y="57"/>
                </a:cubicBezTo>
                <a:cubicBezTo>
                  <a:pt x="184" y="69"/>
                  <a:pt x="187" y="80"/>
                  <a:pt x="187" y="94"/>
                </a:cubicBezTo>
                <a:close/>
              </a:path>
            </a:pathLst>
          </a:custGeom>
          <a:solidFill>
            <a:srgbClr val="4ade8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5" name=""/>
          <p:cNvSpPr txBox="1"/>
          <p:nvPr/>
        </p:nvSpPr>
        <p:spPr>
          <a:xfrm>
            <a:off x="702000" y="5394240"/>
            <a:ext cx="12916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创新并迭代验证商业模式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6" name=""/>
          <p:cNvSpPr txBox="1"/>
          <p:nvPr/>
        </p:nvSpPr>
        <p:spPr>
          <a:xfrm>
            <a:off x="4156200" y="5193720"/>
            <a:ext cx="2354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建立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7" name=""/>
          <p:cNvSpPr txBox="1"/>
          <p:nvPr/>
        </p:nvSpPr>
        <p:spPr>
          <a:xfrm>
            <a:off x="4389840" y="5198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8" name=""/>
          <p:cNvSpPr/>
          <p:nvPr/>
        </p:nvSpPr>
        <p:spPr>
          <a:xfrm>
            <a:off x="3985920" y="526464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4"/>
                </a:moveTo>
                <a:cubicBezTo>
                  <a:pt x="187" y="106"/>
                  <a:pt x="184" y="118"/>
                  <a:pt x="180" y="129"/>
                </a:cubicBezTo>
                <a:cubicBezTo>
                  <a:pt x="175" y="140"/>
                  <a:pt x="168" y="151"/>
                  <a:pt x="160" y="159"/>
                </a:cubicBezTo>
                <a:cubicBezTo>
                  <a:pt x="151" y="168"/>
                  <a:pt x="141" y="175"/>
                  <a:pt x="130" y="179"/>
                </a:cubicBezTo>
                <a:cubicBezTo>
                  <a:pt x="117" y="184"/>
                  <a:pt x="105" y="186"/>
                  <a:pt x="93" y="186"/>
                </a:cubicBezTo>
                <a:cubicBezTo>
                  <a:pt x="81" y="186"/>
                  <a:pt x="69" y="184"/>
                  <a:pt x="57" y="179"/>
                </a:cubicBezTo>
                <a:cubicBezTo>
                  <a:pt x="46" y="175"/>
                  <a:pt x="36" y="168"/>
                  <a:pt x="27" y="159"/>
                </a:cubicBezTo>
                <a:cubicBezTo>
                  <a:pt x="19" y="151"/>
                  <a:pt x="12" y="140"/>
                  <a:pt x="7" y="129"/>
                </a:cubicBezTo>
                <a:cubicBezTo>
                  <a:pt x="2" y="118"/>
                  <a:pt x="0" y="106"/>
                  <a:pt x="0" y="94"/>
                </a:cubicBezTo>
                <a:cubicBezTo>
                  <a:pt x="0" y="80"/>
                  <a:pt x="2" y="68"/>
                  <a:pt x="7" y="57"/>
                </a:cubicBezTo>
                <a:cubicBezTo>
                  <a:pt x="12" y="46"/>
                  <a:pt x="19" y="36"/>
                  <a:pt x="27" y="27"/>
                </a:cubicBezTo>
                <a:cubicBezTo>
                  <a:pt x="36" y="18"/>
                  <a:pt x="46" y="12"/>
                  <a:pt x="57" y="7"/>
                </a:cubicBezTo>
                <a:cubicBezTo>
                  <a:pt x="69" y="2"/>
                  <a:pt x="81" y="0"/>
                  <a:pt x="93" y="0"/>
                </a:cubicBezTo>
                <a:cubicBezTo>
                  <a:pt x="105" y="0"/>
                  <a:pt x="117" y="2"/>
                  <a:pt x="130" y="7"/>
                </a:cubicBezTo>
                <a:cubicBezTo>
                  <a:pt x="141" y="12"/>
                  <a:pt x="151" y="18"/>
                  <a:pt x="160" y="27"/>
                </a:cubicBezTo>
                <a:cubicBezTo>
                  <a:pt x="168" y="36"/>
                  <a:pt x="175" y="46"/>
                  <a:pt x="180" y="57"/>
                </a:cubicBezTo>
                <a:cubicBezTo>
                  <a:pt x="184" y="68"/>
                  <a:pt x="187" y="80"/>
                  <a:pt x="187" y="94"/>
                </a:cubicBezTo>
                <a:close/>
              </a:path>
            </a:pathLst>
          </a:custGeom>
          <a:solidFill>
            <a:srgbClr val="4ade8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9" name=""/>
          <p:cNvSpPr txBox="1"/>
          <p:nvPr/>
        </p:nvSpPr>
        <p:spPr>
          <a:xfrm>
            <a:off x="4504680" y="5193720"/>
            <a:ext cx="16437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伦理审查委员会与内容审核流程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0" name=""/>
          <p:cNvSpPr/>
          <p:nvPr/>
        </p:nvSpPr>
        <p:spPr>
          <a:xfrm>
            <a:off x="3985920" y="546516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4"/>
                </a:moveTo>
                <a:cubicBezTo>
                  <a:pt x="187" y="106"/>
                  <a:pt x="184" y="118"/>
                  <a:pt x="180" y="129"/>
                </a:cubicBezTo>
                <a:cubicBezTo>
                  <a:pt x="175" y="141"/>
                  <a:pt x="168" y="151"/>
                  <a:pt x="160" y="159"/>
                </a:cubicBezTo>
                <a:cubicBezTo>
                  <a:pt x="151" y="168"/>
                  <a:pt x="141" y="175"/>
                  <a:pt x="130" y="179"/>
                </a:cubicBezTo>
                <a:cubicBezTo>
                  <a:pt x="117" y="184"/>
                  <a:pt x="105" y="187"/>
                  <a:pt x="93" y="187"/>
                </a:cubicBezTo>
                <a:cubicBezTo>
                  <a:pt x="81" y="187"/>
                  <a:pt x="69" y="184"/>
                  <a:pt x="57" y="179"/>
                </a:cubicBezTo>
                <a:cubicBezTo>
                  <a:pt x="46" y="175"/>
                  <a:pt x="36" y="168"/>
                  <a:pt x="27" y="159"/>
                </a:cubicBezTo>
                <a:cubicBezTo>
                  <a:pt x="19" y="151"/>
                  <a:pt x="12" y="141"/>
                  <a:pt x="7" y="129"/>
                </a:cubicBezTo>
                <a:cubicBezTo>
                  <a:pt x="2" y="118"/>
                  <a:pt x="0" y="106"/>
                  <a:pt x="0" y="94"/>
                </a:cubicBezTo>
                <a:cubicBezTo>
                  <a:pt x="0" y="80"/>
                  <a:pt x="2" y="69"/>
                  <a:pt x="7" y="57"/>
                </a:cubicBezTo>
                <a:cubicBezTo>
                  <a:pt x="12" y="46"/>
                  <a:pt x="19" y="36"/>
                  <a:pt x="27" y="27"/>
                </a:cubicBezTo>
                <a:cubicBezTo>
                  <a:pt x="36" y="18"/>
                  <a:pt x="46" y="12"/>
                  <a:pt x="57" y="7"/>
                </a:cubicBezTo>
                <a:cubicBezTo>
                  <a:pt x="69" y="2"/>
                  <a:pt x="81" y="0"/>
                  <a:pt x="93" y="0"/>
                </a:cubicBezTo>
                <a:cubicBezTo>
                  <a:pt x="105" y="0"/>
                  <a:pt x="117" y="2"/>
                  <a:pt x="130" y="7"/>
                </a:cubicBezTo>
                <a:cubicBezTo>
                  <a:pt x="141" y="12"/>
                  <a:pt x="151" y="18"/>
                  <a:pt x="160" y="27"/>
                </a:cubicBezTo>
                <a:cubicBezTo>
                  <a:pt x="168" y="36"/>
                  <a:pt x="175" y="46"/>
                  <a:pt x="180" y="57"/>
                </a:cubicBezTo>
                <a:cubicBezTo>
                  <a:pt x="184" y="69"/>
                  <a:pt x="187" y="80"/>
                  <a:pt x="187" y="94"/>
                </a:cubicBezTo>
                <a:close/>
              </a:path>
            </a:pathLst>
          </a:custGeom>
          <a:solidFill>
            <a:srgbClr val="4ade8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091" name="" descr=""/>
          <p:cNvPicPr/>
          <p:nvPr/>
        </p:nvPicPr>
        <p:blipFill>
          <a:blip r:embed="rId11"/>
          <a:stretch/>
        </p:blipFill>
        <p:spPr>
          <a:xfrm>
            <a:off x="8239680" y="5674320"/>
            <a:ext cx="914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92" name=""/>
          <p:cNvSpPr txBox="1"/>
          <p:nvPr/>
        </p:nvSpPr>
        <p:spPr>
          <a:xfrm>
            <a:off x="4156200" y="5394240"/>
            <a:ext cx="15264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严格遵守法律法规与行业标准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3" name=""/>
          <p:cNvSpPr txBox="1"/>
          <p:nvPr/>
        </p:nvSpPr>
        <p:spPr>
          <a:xfrm>
            <a:off x="8400600" y="5666040"/>
            <a:ext cx="5295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AIreadsU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4" name=""/>
          <p:cNvSpPr txBox="1"/>
          <p:nvPr/>
        </p:nvSpPr>
        <p:spPr>
          <a:xfrm>
            <a:off x="8925120" y="566172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商业计划书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5" name=""/>
          <p:cNvSpPr txBox="1"/>
          <p:nvPr/>
        </p:nvSpPr>
        <p:spPr>
          <a:xfrm>
            <a:off x="9510120" y="5666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 | 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6" name=""/>
          <p:cNvSpPr txBox="1"/>
          <p:nvPr/>
        </p:nvSpPr>
        <p:spPr>
          <a:xfrm>
            <a:off x="962388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第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7" name=""/>
          <p:cNvSpPr txBox="1"/>
          <p:nvPr/>
        </p:nvSpPr>
        <p:spPr>
          <a:xfrm>
            <a:off x="9740880" y="5666040"/>
            <a:ext cx="150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17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8" name=""/>
          <p:cNvSpPr txBox="1"/>
          <p:nvPr/>
        </p:nvSpPr>
        <p:spPr>
          <a:xfrm>
            <a:off x="988992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页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9" name=""/>
          <p:cNvSpPr txBox="1"/>
          <p:nvPr/>
        </p:nvSpPr>
        <p:spPr>
          <a:xfrm>
            <a:off x="10006920" y="5666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/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0" name=""/>
          <p:cNvSpPr txBox="1"/>
          <p:nvPr/>
        </p:nvSpPr>
        <p:spPr>
          <a:xfrm>
            <a:off x="1004616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共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1" name=""/>
          <p:cNvSpPr txBox="1"/>
          <p:nvPr/>
        </p:nvSpPr>
        <p:spPr>
          <a:xfrm>
            <a:off x="10163160" y="5666040"/>
            <a:ext cx="150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18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2" name=""/>
          <p:cNvSpPr txBox="1"/>
          <p:nvPr/>
        </p:nvSpPr>
        <p:spPr>
          <a:xfrm>
            <a:off x="1031220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页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104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105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106" name="" descr=""/>
          <p:cNvPicPr/>
          <p:nvPr/>
        </p:nvPicPr>
        <p:blipFill>
          <a:blip r:embed="rId4"/>
          <a:stretch/>
        </p:blipFill>
        <p:spPr>
          <a:xfrm>
            <a:off x="4813560" y="802080"/>
            <a:ext cx="106920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07" name=""/>
          <p:cNvSpPr/>
          <p:nvPr/>
        </p:nvSpPr>
        <p:spPr>
          <a:xfrm>
            <a:off x="685080" y="952560"/>
            <a:ext cx="9343080" cy="1203480"/>
          </a:xfrm>
          <a:custGeom>
            <a:avLst/>
            <a:gdLst/>
            <a:ahLst/>
            <a:rect l="0" t="0" r="r" b="b"/>
            <a:pathLst>
              <a:path w="25953" h="3343">
                <a:moveTo>
                  <a:pt x="0" y="3158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4" y="137"/>
                  <a:pt x="7" y="126"/>
                  <a:pt x="11" y="114"/>
                </a:cubicBezTo>
                <a:cubicBezTo>
                  <a:pt x="14" y="103"/>
                  <a:pt x="18" y="92"/>
                  <a:pt x="23" y="82"/>
                </a:cubicBezTo>
                <a:cubicBezTo>
                  <a:pt x="29" y="72"/>
                  <a:pt x="34" y="63"/>
                  <a:pt x="41" y="54"/>
                </a:cubicBezTo>
                <a:cubicBezTo>
                  <a:pt x="47" y="46"/>
                  <a:pt x="54" y="38"/>
                  <a:pt x="62" y="31"/>
                </a:cubicBezTo>
                <a:cubicBezTo>
                  <a:pt x="69" y="24"/>
                  <a:pt x="78" y="19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25767" y="0"/>
                </a:lnTo>
                <a:cubicBezTo>
                  <a:pt x="25780" y="0"/>
                  <a:pt x="25792" y="1"/>
                  <a:pt x="25804" y="3"/>
                </a:cubicBezTo>
                <a:cubicBezTo>
                  <a:pt x="25816" y="6"/>
                  <a:pt x="25827" y="9"/>
                  <a:pt x="25839" y="14"/>
                </a:cubicBezTo>
                <a:cubicBezTo>
                  <a:pt x="25850" y="19"/>
                  <a:pt x="25860" y="24"/>
                  <a:pt x="25871" y="31"/>
                </a:cubicBezTo>
                <a:cubicBezTo>
                  <a:pt x="25881" y="38"/>
                  <a:pt x="25890" y="46"/>
                  <a:pt x="25899" y="54"/>
                </a:cubicBezTo>
                <a:cubicBezTo>
                  <a:pt x="25907" y="63"/>
                  <a:pt x="25915" y="72"/>
                  <a:pt x="25922" y="82"/>
                </a:cubicBezTo>
                <a:cubicBezTo>
                  <a:pt x="25929" y="92"/>
                  <a:pt x="25934" y="103"/>
                  <a:pt x="25939" y="114"/>
                </a:cubicBezTo>
                <a:cubicBezTo>
                  <a:pt x="25944" y="126"/>
                  <a:pt x="25947" y="137"/>
                  <a:pt x="25950" y="149"/>
                </a:cubicBezTo>
                <a:cubicBezTo>
                  <a:pt x="25952" y="161"/>
                  <a:pt x="25953" y="173"/>
                  <a:pt x="25953" y="185"/>
                </a:cubicBezTo>
                <a:lnTo>
                  <a:pt x="25953" y="3158"/>
                </a:lnTo>
                <a:cubicBezTo>
                  <a:pt x="25953" y="3170"/>
                  <a:pt x="25952" y="3182"/>
                  <a:pt x="25950" y="3194"/>
                </a:cubicBezTo>
                <a:cubicBezTo>
                  <a:pt x="25947" y="3206"/>
                  <a:pt x="25944" y="3218"/>
                  <a:pt x="25939" y="3229"/>
                </a:cubicBezTo>
                <a:cubicBezTo>
                  <a:pt x="25934" y="3240"/>
                  <a:pt x="25929" y="3251"/>
                  <a:pt x="25922" y="3261"/>
                </a:cubicBezTo>
                <a:cubicBezTo>
                  <a:pt x="25915" y="3271"/>
                  <a:pt x="25907" y="3280"/>
                  <a:pt x="25899" y="3289"/>
                </a:cubicBezTo>
                <a:cubicBezTo>
                  <a:pt x="25890" y="3298"/>
                  <a:pt x="25881" y="3305"/>
                  <a:pt x="25871" y="3312"/>
                </a:cubicBezTo>
                <a:cubicBezTo>
                  <a:pt x="25860" y="3319"/>
                  <a:pt x="25850" y="3325"/>
                  <a:pt x="25839" y="3329"/>
                </a:cubicBezTo>
                <a:cubicBezTo>
                  <a:pt x="25827" y="3334"/>
                  <a:pt x="25816" y="3338"/>
                  <a:pt x="25804" y="3340"/>
                </a:cubicBezTo>
                <a:cubicBezTo>
                  <a:pt x="25792" y="3342"/>
                  <a:pt x="25780" y="3343"/>
                  <a:pt x="25767" y="3343"/>
                </a:cubicBezTo>
                <a:lnTo>
                  <a:pt x="139" y="3343"/>
                </a:lnTo>
                <a:cubicBezTo>
                  <a:pt x="130" y="3343"/>
                  <a:pt x="121" y="3342"/>
                  <a:pt x="112" y="3340"/>
                </a:cubicBezTo>
                <a:cubicBezTo>
                  <a:pt x="103" y="3338"/>
                  <a:pt x="94" y="3334"/>
                  <a:pt x="86" y="3329"/>
                </a:cubicBezTo>
                <a:cubicBezTo>
                  <a:pt x="78" y="3325"/>
                  <a:pt x="69" y="3319"/>
                  <a:pt x="62" y="3312"/>
                </a:cubicBezTo>
                <a:cubicBezTo>
                  <a:pt x="54" y="3305"/>
                  <a:pt x="47" y="3298"/>
                  <a:pt x="41" y="3289"/>
                </a:cubicBezTo>
                <a:cubicBezTo>
                  <a:pt x="34" y="3280"/>
                  <a:pt x="29" y="3271"/>
                  <a:pt x="23" y="3261"/>
                </a:cubicBezTo>
                <a:cubicBezTo>
                  <a:pt x="18" y="3251"/>
                  <a:pt x="14" y="3240"/>
                  <a:pt x="11" y="3229"/>
                </a:cubicBezTo>
                <a:cubicBezTo>
                  <a:pt x="7" y="3218"/>
                  <a:pt x="4" y="3206"/>
                  <a:pt x="3" y="3194"/>
                </a:cubicBezTo>
                <a:cubicBezTo>
                  <a:pt x="1" y="3182"/>
                  <a:pt x="0" y="3170"/>
                  <a:pt x="0" y="3158"/>
                </a:cubicBezTo>
                <a:close/>
              </a:path>
            </a:pathLst>
          </a:custGeom>
          <a:solidFill>
            <a:srgbClr val="1e40af">
              <a:alpha val="4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08" name=""/>
          <p:cNvSpPr/>
          <p:nvPr/>
        </p:nvSpPr>
        <p:spPr>
          <a:xfrm>
            <a:off x="668520" y="952560"/>
            <a:ext cx="66960" cy="1203480"/>
          </a:xfrm>
          <a:custGeom>
            <a:avLst/>
            <a:gdLst/>
            <a:ahLst/>
            <a:rect l="0" t="0" r="r" b="b"/>
            <a:pathLst>
              <a:path w="186" h="3343">
                <a:moveTo>
                  <a:pt x="0" y="0"/>
                </a:moveTo>
                <a:lnTo>
                  <a:pt x="186" y="0"/>
                </a:lnTo>
                <a:lnTo>
                  <a:pt x="186" y="3343"/>
                </a:lnTo>
                <a:lnTo>
                  <a:pt x="0" y="3343"/>
                </a:lnTo>
                <a:lnTo>
                  <a:pt x="0" y="0"/>
                </a:ln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109" name="" descr=""/>
          <p:cNvPicPr/>
          <p:nvPr/>
        </p:nvPicPr>
        <p:blipFill>
          <a:blip r:embed="rId5"/>
          <a:stretch/>
        </p:blipFill>
        <p:spPr>
          <a:xfrm>
            <a:off x="902520" y="1186560"/>
            <a:ext cx="19188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10" name=""/>
          <p:cNvSpPr txBox="1"/>
          <p:nvPr/>
        </p:nvSpPr>
        <p:spPr>
          <a:xfrm>
            <a:off x="4370400" y="223920"/>
            <a:ext cx="2004840" cy="504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316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结论与</a:t>
            </a:r>
            <a:r>
              <a:rPr b="0" lang="zh-CN" sz="316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展望</a:t>
            </a:r>
            <a:endParaRPr b="0" lang="en-US" sz="316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1" name=""/>
          <p:cNvSpPr txBox="1"/>
          <p:nvPr/>
        </p:nvSpPr>
        <p:spPr>
          <a:xfrm>
            <a:off x="1228320" y="1160640"/>
            <a:ext cx="80532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核心价值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2" name=""/>
          <p:cNvSpPr txBox="1"/>
          <p:nvPr/>
        </p:nvSpPr>
        <p:spPr>
          <a:xfrm>
            <a:off x="1228320" y="1514880"/>
            <a:ext cx="5338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GEO-AI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3" name=""/>
          <p:cNvSpPr txBox="1"/>
          <p:nvPr/>
        </p:nvSpPr>
        <p:spPr>
          <a:xfrm>
            <a:off x="1760760" y="1509840"/>
            <a:ext cx="166032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认知数字基建项目，凭借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4" name=""/>
          <p:cNvSpPr txBox="1"/>
          <p:nvPr/>
        </p:nvSpPr>
        <p:spPr>
          <a:xfrm>
            <a:off x="3415320" y="1514880"/>
            <a:ext cx="6804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AIreadsU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5" name=""/>
          <p:cNvSpPr txBox="1"/>
          <p:nvPr/>
        </p:nvSpPr>
        <p:spPr>
          <a:xfrm>
            <a:off x="4089960" y="1509840"/>
            <a:ext cx="301824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在知识图谱技术的深厚积累，精准把握从传统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6" name=""/>
          <p:cNvSpPr txBox="1"/>
          <p:nvPr/>
        </p:nvSpPr>
        <p:spPr>
          <a:xfrm>
            <a:off x="7098480" y="1514880"/>
            <a:ext cx="3106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SEO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7" name=""/>
          <p:cNvSpPr txBox="1"/>
          <p:nvPr/>
        </p:nvSpPr>
        <p:spPr>
          <a:xfrm>
            <a:off x="7407360" y="1509840"/>
            <a:ext cx="135864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到生成式引擎优化（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8" name=""/>
          <p:cNvSpPr txBox="1"/>
          <p:nvPr/>
        </p:nvSpPr>
        <p:spPr>
          <a:xfrm>
            <a:off x="8760960" y="1514880"/>
            <a:ext cx="3315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9" name=""/>
          <p:cNvSpPr txBox="1"/>
          <p:nvPr/>
        </p:nvSpPr>
        <p:spPr>
          <a:xfrm>
            <a:off x="9091080" y="1509840"/>
            <a:ext cx="60408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）的时代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0" name=""/>
          <p:cNvSpPr txBox="1"/>
          <p:nvPr/>
        </p:nvSpPr>
        <p:spPr>
          <a:xfrm>
            <a:off x="1228320" y="1743840"/>
            <a:ext cx="150948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脉搏，为企业打造适应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1" name=""/>
          <p:cNvSpPr txBox="1"/>
          <p:nvPr/>
        </p:nvSpPr>
        <p:spPr>
          <a:xfrm>
            <a:off x="2732760" y="1748880"/>
            <a:ext cx="1501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2" name=""/>
          <p:cNvSpPr txBox="1"/>
          <p:nvPr/>
        </p:nvSpPr>
        <p:spPr>
          <a:xfrm>
            <a:off x="2880000" y="1743840"/>
            <a:ext cx="271656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时代的智能搜索新基建，提升企业信息在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3" name=""/>
          <p:cNvSpPr txBox="1"/>
          <p:nvPr/>
        </p:nvSpPr>
        <p:spPr>
          <a:xfrm>
            <a:off x="5587560" y="1748880"/>
            <a:ext cx="1501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124" name="" descr=""/>
          <p:cNvPicPr/>
          <p:nvPr/>
        </p:nvPicPr>
        <p:blipFill>
          <a:blip r:embed="rId6"/>
          <a:stretch/>
        </p:blipFill>
        <p:spPr>
          <a:xfrm>
            <a:off x="668520" y="2490120"/>
            <a:ext cx="4545720" cy="1938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25" name=""/>
          <p:cNvSpPr/>
          <p:nvPr/>
        </p:nvSpPr>
        <p:spPr>
          <a:xfrm>
            <a:off x="869040" y="2690640"/>
            <a:ext cx="401400" cy="401400"/>
          </a:xfrm>
          <a:custGeom>
            <a:avLst/>
            <a:gdLst/>
            <a:ahLst/>
            <a:rect l="0" t="0" r="r" b="b"/>
            <a:pathLst>
              <a:path w="1115" h="1115">
                <a:moveTo>
                  <a:pt x="1115" y="557"/>
                </a:moveTo>
                <a:cubicBezTo>
                  <a:pt x="1115" y="594"/>
                  <a:pt x="1111" y="630"/>
                  <a:pt x="1104" y="666"/>
                </a:cubicBezTo>
                <a:cubicBezTo>
                  <a:pt x="1097" y="702"/>
                  <a:pt x="1086" y="737"/>
                  <a:pt x="1072" y="770"/>
                </a:cubicBezTo>
                <a:cubicBezTo>
                  <a:pt x="1058" y="804"/>
                  <a:pt x="1041" y="836"/>
                  <a:pt x="1021" y="867"/>
                </a:cubicBezTo>
                <a:cubicBezTo>
                  <a:pt x="1001" y="898"/>
                  <a:pt x="978" y="926"/>
                  <a:pt x="952" y="952"/>
                </a:cubicBezTo>
                <a:cubicBezTo>
                  <a:pt x="926" y="978"/>
                  <a:pt x="898" y="1001"/>
                  <a:pt x="867" y="1021"/>
                </a:cubicBezTo>
                <a:cubicBezTo>
                  <a:pt x="837" y="1042"/>
                  <a:pt x="805" y="1059"/>
                  <a:pt x="771" y="1073"/>
                </a:cubicBezTo>
                <a:cubicBezTo>
                  <a:pt x="737" y="1087"/>
                  <a:pt x="702" y="1097"/>
                  <a:pt x="666" y="1105"/>
                </a:cubicBezTo>
                <a:cubicBezTo>
                  <a:pt x="631" y="1112"/>
                  <a:pt x="594" y="1115"/>
                  <a:pt x="558" y="1115"/>
                </a:cubicBezTo>
                <a:cubicBezTo>
                  <a:pt x="521" y="1115"/>
                  <a:pt x="485" y="1112"/>
                  <a:pt x="449" y="1105"/>
                </a:cubicBezTo>
                <a:cubicBezTo>
                  <a:pt x="413" y="1097"/>
                  <a:pt x="378" y="1087"/>
                  <a:pt x="344" y="1073"/>
                </a:cubicBezTo>
                <a:cubicBezTo>
                  <a:pt x="310" y="1059"/>
                  <a:pt x="278" y="1042"/>
                  <a:pt x="247" y="1021"/>
                </a:cubicBezTo>
                <a:cubicBezTo>
                  <a:pt x="217" y="1001"/>
                  <a:pt x="189" y="978"/>
                  <a:pt x="163" y="952"/>
                </a:cubicBezTo>
                <a:cubicBezTo>
                  <a:pt x="137" y="926"/>
                  <a:pt x="114" y="898"/>
                  <a:pt x="94" y="867"/>
                </a:cubicBezTo>
                <a:cubicBezTo>
                  <a:pt x="73" y="836"/>
                  <a:pt x="56" y="804"/>
                  <a:pt x="42" y="770"/>
                </a:cubicBezTo>
                <a:cubicBezTo>
                  <a:pt x="28" y="737"/>
                  <a:pt x="17" y="702"/>
                  <a:pt x="10" y="666"/>
                </a:cubicBezTo>
                <a:cubicBezTo>
                  <a:pt x="3" y="630"/>
                  <a:pt x="0" y="594"/>
                  <a:pt x="0" y="557"/>
                </a:cubicBezTo>
                <a:cubicBezTo>
                  <a:pt x="0" y="521"/>
                  <a:pt x="3" y="484"/>
                  <a:pt x="10" y="449"/>
                </a:cubicBezTo>
                <a:cubicBezTo>
                  <a:pt x="17" y="413"/>
                  <a:pt x="28" y="378"/>
                  <a:pt x="42" y="344"/>
                </a:cubicBezTo>
                <a:cubicBezTo>
                  <a:pt x="56" y="310"/>
                  <a:pt x="73" y="278"/>
                  <a:pt x="94" y="248"/>
                </a:cubicBezTo>
                <a:cubicBezTo>
                  <a:pt x="114" y="217"/>
                  <a:pt x="137" y="189"/>
                  <a:pt x="163" y="163"/>
                </a:cubicBezTo>
                <a:cubicBezTo>
                  <a:pt x="189" y="137"/>
                  <a:pt x="217" y="114"/>
                  <a:pt x="247" y="94"/>
                </a:cubicBezTo>
                <a:cubicBezTo>
                  <a:pt x="278" y="74"/>
                  <a:pt x="310" y="57"/>
                  <a:pt x="344" y="43"/>
                </a:cubicBezTo>
                <a:cubicBezTo>
                  <a:pt x="378" y="29"/>
                  <a:pt x="413" y="18"/>
                  <a:pt x="449" y="11"/>
                </a:cubicBezTo>
                <a:cubicBezTo>
                  <a:pt x="485" y="4"/>
                  <a:pt x="521" y="0"/>
                  <a:pt x="558" y="0"/>
                </a:cubicBezTo>
                <a:cubicBezTo>
                  <a:pt x="594" y="0"/>
                  <a:pt x="631" y="4"/>
                  <a:pt x="666" y="11"/>
                </a:cubicBezTo>
                <a:cubicBezTo>
                  <a:pt x="702" y="18"/>
                  <a:pt x="737" y="29"/>
                  <a:pt x="771" y="43"/>
                </a:cubicBezTo>
                <a:cubicBezTo>
                  <a:pt x="805" y="57"/>
                  <a:pt x="837" y="74"/>
                  <a:pt x="867" y="94"/>
                </a:cubicBezTo>
                <a:cubicBezTo>
                  <a:pt x="898" y="114"/>
                  <a:pt x="926" y="137"/>
                  <a:pt x="952" y="163"/>
                </a:cubicBezTo>
                <a:cubicBezTo>
                  <a:pt x="978" y="189"/>
                  <a:pt x="1001" y="217"/>
                  <a:pt x="1021" y="248"/>
                </a:cubicBezTo>
                <a:cubicBezTo>
                  <a:pt x="1041" y="278"/>
                  <a:pt x="1058" y="310"/>
                  <a:pt x="1072" y="344"/>
                </a:cubicBezTo>
                <a:cubicBezTo>
                  <a:pt x="1086" y="378"/>
                  <a:pt x="1097" y="413"/>
                  <a:pt x="1104" y="449"/>
                </a:cubicBezTo>
                <a:cubicBezTo>
                  <a:pt x="1111" y="484"/>
                  <a:pt x="1115" y="521"/>
                  <a:pt x="1115" y="557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126" name="" descr=""/>
          <p:cNvPicPr/>
          <p:nvPr/>
        </p:nvPicPr>
        <p:blipFill>
          <a:blip r:embed="rId7"/>
          <a:stretch/>
        </p:blipFill>
        <p:spPr>
          <a:xfrm>
            <a:off x="969480" y="279108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27" name=""/>
          <p:cNvSpPr txBox="1"/>
          <p:nvPr/>
        </p:nvSpPr>
        <p:spPr>
          <a:xfrm>
            <a:off x="5734800" y="1743840"/>
            <a:ext cx="271656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生成内容中的可见性、权威性和影响力。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128" name="" descr=""/>
          <p:cNvPicPr/>
          <p:nvPr/>
        </p:nvPicPr>
        <p:blipFill>
          <a:blip r:embed="rId8"/>
          <a:stretch/>
        </p:blipFill>
        <p:spPr>
          <a:xfrm>
            <a:off x="869040" y="3259080"/>
            <a:ext cx="666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29" name=""/>
          <p:cNvSpPr txBox="1"/>
          <p:nvPr/>
        </p:nvSpPr>
        <p:spPr>
          <a:xfrm>
            <a:off x="1404000" y="2765160"/>
            <a:ext cx="80532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市场前景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0" name=""/>
          <p:cNvSpPr txBox="1"/>
          <p:nvPr/>
        </p:nvSpPr>
        <p:spPr>
          <a:xfrm>
            <a:off x="1002960" y="323892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随着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1" name=""/>
          <p:cNvSpPr txBox="1"/>
          <p:nvPr/>
        </p:nvSpPr>
        <p:spPr>
          <a:xfrm>
            <a:off x="1270080" y="324360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2" name=""/>
          <p:cNvSpPr txBox="1"/>
          <p:nvPr/>
        </p:nvSpPr>
        <p:spPr>
          <a:xfrm>
            <a:off x="1401120" y="3238920"/>
            <a:ext cx="22806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在企业运营中渗透率持续提升，企业级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3" name=""/>
          <p:cNvSpPr txBox="1"/>
          <p:nvPr/>
        </p:nvSpPr>
        <p:spPr>
          <a:xfrm>
            <a:off x="3674160" y="324360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4" name=""/>
          <p:cNvSpPr txBox="1"/>
          <p:nvPr/>
        </p:nvSpPr>
        <p:spPr>
          <a:xfrm>
            <a:off x="3805200" y="3238920"/>
            <a:ext cx="403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搜索与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5" name=""/>
          <p:cNvSpPr txBox="1"/>
          <p:nvPr/>
        </p:nvSpPr>
        <p:spPr>
          <a:xfrm>
            <a:off x="4206240" y="3243600"/>
            <a:ext cx="294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6" name=""/>
          <p:cNvSpPr txBox="1"/>
          <p:nvPr/>
        </p:nvSpPr>
        <p:spPr>
          <a:xfrm>
            <a:off x="4499640" y="3238920"/>
            <a:ext cx="403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市场将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137" name="" descr=""/>
          <p:cNvPicPr/>
          <p:nvPr/>
        </p:nvPicPr>
        <p:blipFill>
          <a:blip r:embed="rId9"/>
          <a:stretch/>
        </p:blipFill>
        <p:spPr>
          <a:xfrm>
            <a:off x="869040" y="3760560"/>
            <a:ext cx="666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38" name=""/>
          <p:cNvSpPr txBox="1"/>
          <p:nvPr/>
        </p:nvSpPr>
        <p:spPr>
          <a:xfrm>
            <a:off x="1002960" y="3439440"/>
            <a:ext cx="9396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迎来爆发式增长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9" name=""/>
          <p:cNvSpPr txBox="1"/>
          <p:nvPr/>
        </p:nvSpPr>
        <p:spPr>
          <a:xfrm>
            <a:off x="1002960" y="3740400"/>
            <a:ext cx="10735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传统搜索量预计到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0" name=""/>
          <p:cNvSpPr txBox="1"/>
          <p:nvPr/>
        </p:nvSpPr>
        <p:spPr>
          <a:xfrm>
            <a:off x="2072520" y="3745080"/>
            <a:ext cx="342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2026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1" name=""/>
          <p:cNvSpPr txBox="1"/>
          <p:nvPr/>
        </p:nvSpPr>
        <p:spPr>
          <a:xfrm>
            <a:off x="2412720" y="3740400"/>
            <a:ext cx="403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年下降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2" name=""/>
          <p:cNvSpPr txBox="1"/>
          <p:nvPr/>
        </p:nvSpPr>
        <p:spPr>
          <a:xfrm>
            <a:off x="2813760" y="3745080"/>
            <a:ext cx="298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25%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3" name=""/>
          <p:cNvSpPr txBox="1"/>
          <p:nvPr/>
        </p:nvSpPr>
        <p:spPr>
          <a:xfrm>
            <a:off x="3111120" y="374040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，为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4" name=""/>
          <p:cNvSpPr txBox="1"/>
          <p:nvPr/>
        </p:nvSpPr>
        <p:spPr>
          <a:xfrm>
            <a:off x="3378600" y="3745080"/>
            <a:ext cx="294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145" name="" descr=""/>
          <p:cNvPicPr/>
          <p:nvPr/>
        </p:nvPicPr>
        <p:blipFill>
          <a:blip r:embed="rId10"/>
          <a:stretch/>
        </p:blipFill>
        <p:spPr>
          <a:xfrm>
            <a:off x="869040" y="4061520"/>
            <a:ext cx="666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46" name=""/>
          <p:cNvSpPr txBox="1"/>
          <p:nvPr/>
        </p:nvSpPr>
        <p:spPr>
          <a:xfrm>
            <a:off x="3671640" y="3740400"/>
            <a:ext cx="13417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服务带来巨大市场空间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7" name=""/>
          <p:cNvSpPr txBox="1"/>
          <p:nvPr/>
        </p:nvSpPr>
        <p:spPr>
          <a:xfrm>
            <a:off x="1002960" y="4041360"/>
            <a:ext cx="9396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知识图谱技术到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8" name=""/>
          <p:cNvSpPr txBox="1"/>
          <p:nvPr/>
        </p:nvSpPr>
        <p:spPr>
          <a:xfrm>
            <a:off x="1938600" y="4046040"/>
            <a:ext cx="342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2025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9" name=""/>
          <p:cNvSpPr txBox="1"/>
          <p:nvPr/>
        </p:nvSpPr>
        <p:spPr>
          <a:xfrm>
            <a:off x="2279160" y="4041360"/>
            <a:ext cx="671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年将应用于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0" name=""/>
          <p:cNvSpPr txBox="1"/>
          <p:nvPr/>
        </p:nvSpPr>
        <p:spPr>
          <a:xfrm>
            <a:off x="2947680" y="4046040"/>
            <a:ext cx="298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80%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151" name="" descr=""/>
          <p:cNvPicPr/>
          <p:nvPr/>
        </p:nvPicPr>
        <p:blipFill>
          <a:blip r:embed="rId11"/>
          <a:stretch/>
        </p:blipFill>
        <p:spPr>
          <a:xfrm>
            <a:off x="5482080" y="2490120"/>
            <a:ext cx="4545720" cy="1938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52" name=""/>
          <p:cNvSpPr/>
          <p:nvPr/>
        </p:nvSpPr>
        <p:spPr>
          <a:xfrm>
            <a:off x="5682240" y="2690640"/>
            <a:ext cx="401760" cy="401400"/>
          </a:xfrm>
          <a:custGeom>
            <a:avLst/>
            <a:gdLst/>
            <a:ahLst/>
            <a:rect l="0" t="0" r="r" b="b"/>
            <a:pathLst>
              <a:path w="1116" h="1115">
                <a:moveTo>
                  <a:pt x="1116" y="557"/>
                </a:moveTo>
                <a:cubicBezTo>
                  <a:pt x="1116" y="594"/>
                  <a:pt x="1112" y="630"/>
                  <a:pt x="1105" y="666"/>
                </a:cubicBezTo>
                <a:cubicBezTo>
                  <a:pt x="1098" y="702"/>
                  <a:pt x="1087" y="737"/>
                  <a:pt x="1073" y="770"/>
                </a:cubicBezTo>
                <a:cubicBezTo>
                  <a:pt x="1059" y="804"/>
                  <a:pt x="1042" y="836"/>
                  <a:pt x="1022" y="867"/>
                </a:cubicBezTo>
                <a:cubicBezTo>
                  <a:pt x="1001" y="898"/>
                  <a:pt x="978" y="926"/>
                  <a:pt x="952" y="952"/>
                </a:cubicBezTo>
                <a:cubicBezTo>
                  <a:pt x="927" y="978"/>
                  <a:pt x="898" y="1001"/>
                  <a:pt x="868" y="1021"/>
                </a:cubicBezTo>
                <a:cubicBezTo>
                  <a:pt x="838" y="1042"/>
                  <a:pt x="805" y="1059"/>
                  <a:pt x="772" y="1073"/>
                </a:cubicBezTo>
                <a:cubicBezTo>
                  <a:pt x="738" y="1087"/>
                  <a:pt x="703" y="1097"/>
                  <a:pt x="667" y="1105"/>
                </a:cubicBezTo>
                <a:cubicBezTo>
                  <a:pt x="631" y="1112"/>
                  <a:pt x="595" y="1115"/>
                  <a:pt x="558" y="1115"/>
                </a:cubicBezTo>
                <a:cubicBezTo>
                  <a:pt x="522" y="1115"/>
                  <a:pt x="486" y="1112"/>
                  <a:pt x="450" y="1105"/>
                </a:cubicBezTo>
                <a:cubicBezTo>
                  <a:pt x="414" y="1097"/>
                  <a:pt x="379" y="1087"/>
                  <a:pt x="344" y="1073"/>
                </a:cubicBezTo>
                <a:cubicBezTo>
                  <a:pt x="310" y="1059"/>
                  <a:pt x="278" y="1042"/>
                  <a:pt x="248" y="1021"/>
                </a:cubicBezTo>
                <a:cubicBezTo>
                  <a:pt x="218" y="1001"/>
                  <a:pt x="189" y="978"/>
                  <a:pt x="164" y="952"/>
                </a:cubicBezTo>
                <a:cubicBezTo>
                  <a:pt x="138" y="926"/>
                  <a:pt x="115" y="898"/>
                  <a:pt x="94" y="867"/>
                </a:cubicBezTo>
                <a:cubicBezTo>
                  <a:pt x="74" y="836"/>
                  <a:pt x="57" y="804"/>
                  <a:pt x="43" y="770"/>
                </a:cubicBezTo>
                <a:cubicBezTo>
                  <a:pt x="29" y="737"/>
                  <a:pt x="18" y="702"/>
                  <a:pt x="11" y="666"/>
                </a:cubicBezTo>
                <a:cubicBezTo>
                  <a:pt x="4" y="630"/>
                  <a:pt x="0" y="594"/>
                  <a:pt x="0" y="557"/>
                </a:cubicBezTo>
                <a:cubicBezTo>
                  <a:pt x="0" y="521"/>
                  <a:pt x="4" y="484"/>
                  <a:pt x="11" y="449"/>
                </a:cubicBezTo>
                <a:cubicBezTo>
                  <a:pt x="18" y="413"/>
                  <a:pt x="29" y="378"/>
                  <a:pt x="43" y="344"/>
                </a:cubicBezTo>
                <a:cubicBezTo>
                  <a:pt x="57" y="310"/>
                  <a:pt x="74" y="278"/>
                  <a:pt x="94" y="248"/>
                </a:cubicBezTo>
                <a:cubicBezTo>
                  <a:pt x="115" y="217"/>
                  <a:pt x="138" y="189"/>
                  <a:pt x="164" y="163"/>
                </a:cubicBezTo>
                <a:cubicBezTo>
                  <a:pt x="189" y="137"/>
                  <a:pt x="218" y="114"/>
                  <a:pt x="248" y="94"/>
                </a:cubicBezTo>
                <a:cubicBezTo>
                  <a:pt x="278" y="74"/>
                  <a:pt x="310" y="57"/>
                  <a:pt x="344" y="43"/>
                </a:cubicBezTo>
                <a:cubicBezTo>
                  <a:pt x="379" y="29"/>
                  <a:pt x="414" y="18"/>
                  <a:pt x="450" y="11"/>
                </a:cubicBezTo>
                <a:cubicBezTo>
                  <a:pt x="486" y="4"/>
                  <a:pt x="522" y="0"/>
                  <a:pt x="558" y="0"/>
                </a:cubicBezTo>
                <a:cubicBezTo>
                  <a:pt x="595" y="0"/>
                  <a:pt x="631" y="4"/>
                  <a:pt x="667" y="11"/>
                </a:cubicBezTo>
                <a:cubicBezTo>
                  <a:pt x="703" y="18"/>
                  <a:pt x="738" y="29"/>
                  <a:pt x="772" y="43"/>
                </a:cubicBezTo>
                <a:cubicBezTo>
                  <a:pt x="805" y="57"/>
                  <a:pt x="838" y="74"/>
                  <a:pt x="868" y="94"/>
                </a:cubicBezTo>
                <a:cubicBezTo>
                  <a:pt x="898" y="114"/>
                  <a:pt x="927" y="137"/>
                  <a:pt x="952" y="163"/>
                </a:cubicBezTo>
                <a:cubicBezTo>
                  <a:pt x="978" y="189"/>
                  <a:pt x="1001" y="217"/>
                  <a:pt x="1022" y="248"/>
                </a:cubicBezTo>
                <a:cubicBezTo>
                  <a:pt x="1042" y="278"/>
                  <a:pt x="1059" y="310"/>
                  <a:pt x="1073" y="344"/>
                </a:cubicBezTo>
                <a:cubicBezTo>
                  <a:pt x="1087" y="378"/>
                  <a:pt x="1098" y="413"/>
                  <a:pt x="1105" y="449"/>
                </a:cubicBezTo>
                <a:cubicBezTo>
                  <a:pt x="1112" y="484"/>
                  <a:pt x="1116" y="521"/>
                  <a:pt x="1116" y="557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153" name="" descr=""/>
          <p:cNvPicPr/>
          <p:nvPr/>
        </p:nvPicPr>
        <p:blipFill>
          <a:blip r:embed="rId12"/>
          <a:stretch/>
        </p:blipFill>
        <p:spPr>
          <a:xfrm>
            <a:off x="5782680" y="279108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54" name=""/>
          <p:cNvSpPr txBox="1"/>
          <p:nvPr/>
        </p:nvSpPr>
        <p:spPr>
          <a:xfrm>
            <a:off x="3244680" y="4041360"/>
            <a:ext cx="12078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的数据和分析创新中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155" name="" descr=""/>
          <p:cNvPicPr/>
          <p:nvPr/>
        </p:nvPicPr>
        <p:blipFill>
          <a:blip r:embed="rId13"/>
          <a:stretch/>
        </p:blipFill>
        <p:spPr>
          <a:xfrm>
            <a:off x="5682600" y="3259080"/>
            <a:ext cx="666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56" name=""/>
          <p:cNvSpPr txBox="1"/>
          <p:nvPr/>
        </p:nvSpPr>
        <p:spPr>
          <a:xfrm>
            <a:off x="6217560" y="2765160"/>
            <a:ext cx="80532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投资价值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7" name=""/>
          <p:cNvSpPr txBox="1"/>
          <p:nvPr/>
        </p:nvSpPr>
        <p:spPr>
          <a:xfrm>
            <a:off x="5816160" y="3238920"/>
            <a:ext cx="3085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多元化收入模式确保可持续盈利能力，第三年末预计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8" name=""/>
          <p:cNvSpPr txBox="1"/>
          <p:nvPr/>
        </p:nvSpPr>
        <p:spPr>
          <a:xfrm>
            <a:off x="8891640" y="3243600"/>
            <a:ext cx="2390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ROI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9" name=""/>
          <p:cNvSpPr txBox="1"/>
          <p:nvPr/>
        </p:nvSpPr>
        <p:spPr>
          <a:xfrm>
            <a:off x="9129240" y="3238920"/>
            <a:ext cx="135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达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160" name="" descr=""/>
          <p:cNvPicPr/>
          <p:nvPr/>
        </p:nvPicPr>
        <p:blipFill>
          <a:blip r:embed="rId14"/>
          <a:stretch/>
        </p:blipFill>
        <p:spPr>
          <a:xfrm>
            <a:off x="5682600" y="3560040"/>
            <a:ext cx="666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61" name=""/>
          <p:cNvSpPr txBox="1"/>
          <p:nvPr/>
        </p:nvSpPr>
        <p:spPr>
          <a:xfrm>
            <a:off x="9262800" y="3243600"/>
            <a:ext cx="384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142%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162" name="" descr=""/>
          <p:cNvPicPr/>
          <p:nvPr/>
        </p:nvPicPr>
        <p:blipFill>
          <a:blip r:embed="rId15"/>
          <a:stretch/>
        </p:blipFill>
        <p:spPr>
          <a:xfrm>
            <a:off x="5682600" y="3860640"/>
            <a:ext cx="666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63" name=""/>
          <p:cNvSpPr txBox="1"/>
          <p:nvPr/>
        </p:nvSpPr>
        <p:spPr>
          <a:xfrm>
            <a:off x="5816160" y="3539880"/>
            <a:ext cx="29512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投资回收期预计在第三年内实现，现金流压力可控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164" name="" descr=""/>
          <p:cNvPicPr/>
          <p:nvPr/>
        </p:nvPicPr>
        <p:blipFill>
          <a:blip r:embed="rId16"/>
          <a:stretch/>
        </p:blipFill>
        <p:spPr>
          <a:xfrm>
            <a:off x="3008520" y="5431680"/>
            <a:ext cx="2678400" cy="434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65" name=""/>
          <p:cNvSpPr txBox="1"/>
          <p:nvPr/>
        </p:nvSpPr>
        <p:spPr>
          <a:xfrm>
            <a:off x="5816160" y="3840840"/>
            <a:ext cx="38898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技术壁垒与市场先发优势形成持久竞争力，提供长期资本增值潜力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6" name=""/>
          <p:cNvSpPr txBox="1"/>
          <p:nvPr/>
        </p:nvSpPr>
        <p:spPr>
          <a:xfrm>
            <a:off x="3048840" y="4783680"/>
            <a:ext cx="6883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"GEO-AI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7" name=""/>
          <p:cNvSpPr txBox="1"/>
          <p:nvPr/>
        </p:nvSpPr>
        <p:spPr>
          <a:xfrm>
            <a:off x="3718800" y="4777920"/>
            <a:ext cx="2239560" cy="21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认知数字基建不仅是企业应对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8" name=""/>
          <p:cNvSpPr txBox="1"/>
          <p:nvPr/>
        </p:nvSpPr>
        <p:spPr>
          <a:xfrm>
            <a:off x="5889960" y="4783680"/>
            <a:ext cx="169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9" name=""/>
          <p:cNvSpPr txBox="1"/>
          <p:nvPr/>
        </p:nvSpPr>
        <p:spPr>
          <a:xfrm>
            <a:off x="6055200" y="4777920"/>
            <a:ext cx="1722960" cy="21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时代挑战的关键路径，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0" name=""/>
          <p:cNvSpPr txBox="1"/>
          <p:nvPr/>
        </p:nvSpPr>
        <p:spPr>
          <a:xfrm>
            <a:off x="4430880" y="5011920"/>
            <a:ext cx="1895040" cy="21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更是开创未来的战略投资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171" name="" descr=""/>
          <p:cNvPicPr/>
          <p:nvPr/>
        </p:nvPicPr>
        <p:blipFill>
          <a:blip r:embed="rId17"/>
          <a:stretch/>
        </p:blipFill>
        <p:spPr>
          <a:xfrm>
            <a:off x="3276000" y="5573880"/>
            <a:ext cx="191880" cy="150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72" name=""/>
          <p:cNvSpPr txBox="1"/>
          <p:nvPr/>
        </p:nvSpPr>
        <p:spPr>
          <a:xfrm>
            <a:off x="6267960" y="5017680"/>
            <a:ext cx="16668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3" name=""/>
          <p:cNvSpPr txBox="1"/>
          <p:nvPr/>
        </p:nvSpPr>
        <p:spPr>
          <a:xfrm>
            <a:off x="3536640" y="5554440"/>
            <a:ext cx="15156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与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4" name=""/>
          <p:cNvSpPr txBox="1"/>
          <p:nvPr/>
        </p:nvSpPr>
        <p:spPr>
          <a:xfrm>
            <a:off x="3687120" y="5559840"/>
            <a:ext cx="7725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AIreadsU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5" name=""/>
          <p:cNvSpPr txBox="1"/>
          <p:nvPr/>
        </p:nvSpPr>
        <p:spPr>
          <a:xfrm>
            <a:off x="4456440" y="5554440"/>
            <a:ext cx="30240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共创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6" name=""/>
          <p:cNvSpPr txBox="1"/>
          <p:nvPr/>
        </p:nvSpPr>
        <p:spPr>
          <a:xfrm>
            <a:off x="4757400" y="5559840"/>
            <a:ext cx="35604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177" name="" descr=""/>
          <p:cNvPicPr/>
          <p:nvPr/>
        </p:nvPicPr>
        <p:blipFill>
          <a:blip r:embed="rId18"/>
          <a:stretch/>
        </p:blipFill>
        <p:spPr>
          <a:xfrm>
            <a:off x="8214480" y="567432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78" name=""/>
          <p:cNvSpPr txBox="1"/>
          <p:nvPr/>
        </p:nvSpPr>
        <p:spPr>
          <a:xfrm>
            <a:off x="5111280" y="5554440"/>
            <a:ext cx="30240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时代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9" name=""/>
          <p:cNvSpPr txBox="1"/>
          <p:nvPr/>
        </p:nvSpPr>
        <p:spPr>
          <a:xfrm>
            <a:off x="8400600" y="5666040"/>
            <a:ext cx="5295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AIreadsU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0" name=""/>
          <p:cNvSpPr txBox="1"/>
          <p:nvPr/>
        </p:nvSpPr>
        <p:spPr>
          <a:xfrm>
            <a:off x="8925120" y="566172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商业计划书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1" name=""/>
          <p:cNvSpPr txBox="1"/>
          <p:nvPr/>
        </p:nvSpPr>
        <p:spPr>
          <a:xfrm>
            <a:off x="9510120" y="5666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 | 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2" name=""/>
          <p:cNvSpPr txBox="1"/>
          <p:nvPr/>
        </p:nvSpPr>
        <p:spPr>
          <a:xfrm>
            <a:off x="962388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第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3" name=""/>
          <p:cNvSpPr txBox="1"/>
          <p:nvPr/>
        </p:nvSpPr>
        <p:spPr>
          <a:xfrm>
            <a:off x="9740880" y="5666040"/>
            <a:ext cx="150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18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4" name=""/>
          <p:cNvSpPr txBox="1"/>
          <p:nvPr/>
        </p:nvSpPr>
        <p:spPr>
          <a:xfrm>
            <a:off x="988992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页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5" name=""/>
          <p:cNvSpPr txBox="1"/>
          <p:nvPr/>
        </p:nvSpPr>
        <p:spPr>
          <a:xfrm>
            <a:off x="10006920" y="5666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/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6" name=""/>
          <p:cNvSpPr txBox="1"/>
          <p:nvPr/>
        </p:nvSpPr>
        <p:spPr>
          <a:xfrm>
            <a:off x="1004616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共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7" name=""/>
          <p:cNvSpPr txBox="1"/>
          <p:nvPr/>
        </p:nvSpPr>
        <p:spPr>
          <a:xfrm>
            <a:off x="10163160" y="5666040"/>
            <a:ext cx="150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18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8" name=""/>
          <p:cNvSpPr txBox="1"/>
          <p:nvPr/>
        </p:nvSpPr>
        <p:spPr>
          <a:xfrm>
            <a:off x="1031220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页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267480" y="73548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0" name=""/>
          <p:cNvSpPr txBox="1"/>
          <p:nvPr/>
        </p:nvSpPr>
        <p:spPr>
          <a:xfrm>
            <a:off x="267480" y="245160"/>
            <a:ext cx="180216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37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项目背景：</a:t>
            </a:r>
            <a:r>
              <a:rPr b="0" lang="zh-CN" sz="237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从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2027520" y="255600"/>
            <a:ext cx="67716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SEO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2682720" y="245160"/>
            <a:ext cx="30096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37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到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2976120" y="255600"/>
            <a:ext cx="70740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952560" y="3476160"/>
            <a:ext cx="4128480" cy="1136880"/>
          </a:xfrm>
          <a:custGeom>
            <a:avLst/>
            <a:gdLst/>
            <a:ahLst/>
            <a:rect l="0" t="0" r="r" b="b"/>
            <a:pathLst>
              <a:path w="11468" h="3158">
                <a:moveTo>
                  <a:pt x="0" y="2972"/>
                </a:moveTo>
                <a:lnTo>
                  <a:pt x="0" y="186"/>
                </a:lnTo>
                <a:cubicBezTo>
                  <a:pt x="0" y="174"/>
                  <a:pt x="1" y="162"/>
                  <a:pt x="2" y="150"/>
                </a:cubicBezTo>
                <a:cubicBezTo>
                  <a:pt x="4" y="138"/>
                  <a:pt x="7" y="126"/>
                  <a:pt x="10" y="115"/>
                </a:cubicBezTo>
                <a:cubicBezTo>
                  <a:pt x="14" y="104"/>
                  <a:pt x="18" y="93"/>
                  <a:pt x="23" y="83"/>
                </a:cubicBezTo>
                <a:cubicBezTo>
                  <a:pt x="28" y="73"/>
                  <a:pt x="34" y="63"/>
                  <a:pt x="41" y="55"/>
                </a:cubicBezTo>
                <a:cubicBezTo>
                  <a:pt x="47" y="46"/>
                  <a:pt x="54" y="38"/>
                  <a:pt x="62" y="31"/>
                </a:cubicBezTo>
                <a:cubicBezTo>
                  <a:pt x="69" y="25"/>
                  <a:pt x="77" y="19"/>
                  <a:pt x="86" y="14"/>
                </a:cubicBezTo>
                <a:cubicBezTo>
                  <a:pt x="94" y="10"/>
                  <a:pt x="103" y="6"/>
                  <a:pt x="112" y="4"/>
                </a:cubicBezTo>
                <a:cubicBezTo>
                  <a:pt x="121" y="1"/>
                  <a:pt x="130" y="0"/>
                  <a:pt x="139" y="0"/>
                </a:cubicBezTo>
                <a:lnTo>
                  <a:pt x="11282" y="0"/>
                </a:lnTo>
                <a:cubicBezTo>
                  <a:pt x="11295" y="0"/>
                  <a:pt x="11307" y="1"/>
                  <a:pt x="11319" y="4"/>
                </a:cubicBezTo>
                <a:cubicBezTo>
                  <a:pt x="11331" y="6"/>
                  <a:pt x="11342" y="10"/>
                  <a:pt x="11353" y="14"/>
                </a:cubicBezTo>
                <a:cubicBezTo>
                  <a:pt x="11365" y="19"/>
                  <a:pt x="11375" y="25"/>
                  <a:pt x="11386" y="31"/>
                </a:cubicBezTo>
                <a:cubicBezTo>
                  <a:pt x="11396" y="38"/>
                  <a:pt x="11405" y="46"/>
                  <a:pt x="11414" y="55"/>
                </a:cubicBezTo>
                <a:cubicBezTo>
                  <a:pt x="11422" y="63"/>
                  <a:pt x="11430" y="73"/>
                  <a:pt x="11437" y="83"/>
                </a:cubicBezTo>
                <a:cubicBezTo>
                  <a:pt x="11444" y="93"/>
                  <a:pt x="11449" y="104"/>
                  <a:pt x="11454" y="115"/>
                </a:cubicBezTo>
                <a:cubicBezTo>
                  <a:pt x="11459" y="126"/>
                  <a:pt x="11462" y="138"/>
                  <a:pt x="11464" y="150"/>
                </a:cubicBezTo>
                <a:cubicBezTo>
                  <a:pt x="11467" y="162"/>
                  <a:pt x="11468" y="174"/>
                  <a:pt x="11468" y="186"/>
                </a:cubicBezTo>
                <a:lnTo>
                  <a:pt x="11468" y="2972"/>
                </a:lnTo>
                <a:cubicBezTo>
                  <a:pt x="11468" y="2985"/>
                  <a:pt x="11467" y="2997"/>
                  <a:pt x="11464" y="3009"/>
                </a:cubicBezTo>
                <a:cubicBezTo>
                  <a:pt x="11462" y="3021"/>
                  <a:pt x="11459" y="3032"/>
                  <a:pt x="11454" y="3043"/>
                </a:cubicBezTo>
                <a:cubicBezTo>
                  <a:pt x="11449" y="3055"/>
                  <a:pt x="11444" y="3065"/>
                  <a:pt x="11437" y="3076"/>
                </a:cubicBezTo>
                <a:cubicBezTo>
                  <a:pt x="11430" y="3086"/>
                  <a:pt x="11422" y="3095"/>
                  <a:pt x="11414" y="3104"/>
                </a:cubicBezTo>
                <a:cubicBezTo>
                  <a:pt x="11405" y="3112"/>
                  <a:pt x="11396" y="3120"/>
                  <a:pt x="11386" y="3127"/>
                </a:cubicBezTo>
                <a:cubicBezTo>
                  <a:pt x="11375" y="3134"/>
                  <a:pt x="11365" y="3139"/>
                  <a:pt x="11353" y="3144"/>
                </a:cubicBezTo>
                <a:cubicBezTo>
                  <a:pt x="11342" y="3149"/>
                  <a:pt x="11331" y="3152"/>
                  <a:pt x="11319" y="3155"/>
                </a:cubicBezTo>
                <a:cubicBezTo>
                  <a:pt x="11307" y="3157"/>
                  <a:pt x="11295" y="3158"/>
                  <a:pt x="11282" y="3158"/>
                </a:cubicBezTo>
                <a:lnTo>
                  <a:pt x="139" y="3158"/>
                </a:lnTo>
                <a:cubicBezTo>
                  <a:pt x="130" y="3158"/>
                  <a:pt x="121" y="3157"/>
                  <a:pt x="112" y="3155"/>
                </a:cubicBezTo>
                <a:cubicBezTo>
                  <a:pt x="103" y="3152"/>
                  <a:pt x="94" y="3149"/>
                  <a:pt x="86" y="3144"/>
                </a:cubicBezTo>
                <a:cubicBezTo>
                  <a:pt x="77" y="3139"/>
                  <a:pt x="69" y="3134"/>
                  <a:pt x="62" y="3127"/>
                </a:cubicBezTo>
                <a:cubicBezTo>
                  <a:pt x="54" y="3120"/>
                  <a:pt x="47" y="3112"/>
                  <a:pt x="41" y="3104"/>
                </a:cubicBezTo>
                <a:cubicBezTo>
                  <a:pt x="34" y="3095"/>
                  <a:pt x="28" y="3086"/>
                  <a:pt x="23" y="3076"/>
                </a:cubicBezTo>
                <a:cubicBezTo>
                  <a:pt x="18" y="3065"/>
                  <a:pt x="14" y="3055"/>
                  <a:pt x="10" y="3043"/>
                </a:cubicBezTo>
                <a:cubicBezTo>
                  <a:pt x="7" y="3032"/>
                  <a:pt x="4" y="3021"/>
                  <a:pt x="2" y="3009"/>
                </a:cubicBezTo>
                <a:cubicBezTo>
                  <a:pt x="1" y="2997"/>
                  <a:pt x="0" y="2985"/>
                  <a:pt x="0" y="2972"/>
                </a:cubicBezTo>
                <a:close/>
              </a:path>
            </a:pathLst>
          </a:custGeom>
          <a:solidFill>
            <a:srgbClr val="1e40af">
              <a:alpha val="4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935640" y="3476160"/>
            <a:ext cx="67320" cy="1136880"/>
          </a:xfrm>
          <a:custGeom>
            <a:avLst/>
            <a:gdLst/>
            <a:ahLst/>
            <a:rect l="0" t="0" r="r" b="b"/>
            <a:pathLst>
              <a:path w="187" h="3158">
                <a:moveTo>
                  <a:pt x="0" y="0"/>
                </a:moveTo>
                <a:lnTo>
                  <a:pt x="187" y="0"/>
                </a:lnTo>
                <a:lnTo>
                  <a:pt x="187" y="3158"/>
                </a:lnTo>
                <a:lnTo>
                  <a:pt x="0" y="3158"/>
                </a:lnTo>
                <a:lnTo>
                  <a:pt x="0" y="0"/>
                </a:ln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401040" y="1069560"/>
            <a:ext cx="401400" cy="401400"/>
          </a:xfrm>
          <a:custGeom>
            <a:avLst/>
            <a:gdLst/>
            <a:ahLst/>
            <a:rect l="0" t="0" r="r" b="b"/>
            <a:pathLst>
              <a:path w="1115" h="1115">
                <a:moveTo>
                  <a:pt x="1115" y="557"/>
                </a:moveTo>
                <a:cubicBezTo>
                  <a:pt x="1115" y="593"/>
                  <a:pt x="1111" y="630"/>
                  <a:pt x="1104" y="666"/>
                </a:cubicBezTo>
                <a:cubicBezTo>
                  <a:pt x="1097" y="701"/>
                  <a:pt x="1087" y="736"/>
                  <a:pt x="1073" y="770"/>
                </a:cubicBezTo>
                <a:cubicBezTo>
                  <a:pt x="1059" y="804"/>
                  <a:pt x="1041" y="836"/>
                  <a:pt x="1021" y="866"/>
                </a:cubicBezTo>
                <a:cubicBezTo>
                  <a:pt x="1001" y="897"/>
                  <a:pt x="978" y="925"/>
                  <a:pt x="952" y="952"/>
                </a:cubicBezTo>
                <a:cubicBezTo>
                  <a:pt x="926" y="978"/>
                  <a:pt x="898" y="1001"/>
                  <a:pt x="867" y="1021"/>
                </a:cubicBezTo>
                <a:cubicBezTo>
                  <a:pt x="837" y="1041"/>
                  <a:pt x="805" y="1059"/>
                  <a:pt x="771" y="1073"/>
                </a:cubicBezTo>
                <a:cubicBezTo>
                  <a:pt x="737" y="1087"/>
                  <a:pt x="702" y="1097"/>
                  <a:pt x="667" y="1104"/>
                </a:cubicBezTo>
                <a:cubicBezTo>
                  <a:pt x="631" y="1111"/>
                  <a:pt x="594" y="1115"/>
                  <a:pt x="558" y="1115"/>
                </a:cubicBezTo>
                <a:cubicBezTo>
                  <a:pt x="520" y="1115"/>
                  <a:pt x="484" y="1111"/>
                  <a:pt x="448" y="1104"/>
                </a:cubicBezTo>
                <a:cubicBezTo>
                  <a:pt x="412" y="1097"/>
                  <a:pt x="377" y="1087"/>
                  <a:pt x="344" y="1073"/>
                </a:cubicBezTo>
                <a:cubicBezTo>
                  <a:pt x="310" y="1059"/>
                  <a:pt x="278" y="1041"/>
                  <a:pt x="247" y="1021"/>
                </a:cubicBezTo>
                <a:cubicBezTo>
                  <a:pt x="217" y="1001"/>
                  <a:pt x="189" y="978"/>
                  <a:pt x="163" y="952"/>
                </a:cubicBezTo>
                <a:cubicBezTo>
                  <a:pt x="137" y="925"/>
                  <a:pt x="114" y="897"/>
                  <a:pt x="94" y="866"/>
                </a:cubicBezTo>
                <a:cubicBezTo>
                  <a:pt x="73" y="836"/>
                  <a:pt x="56" y="804"/>
                  <a:pt x="42" y="770"/>
                </a:cubicBezTo>
                <a:cubicBezTo>
                  <a:pt x="28" y="736"/>
                  <a:pt x="18" y="701"/>
                  <a:pt x="10" y="666"/>
                </a:cubicBezTo>
                <a:cubicBezTo>
                  <a:pt x="3" y="630"/>
                  <a:pt x="0" y="593"/>
                  <a:pt x="0" y="557"/>
                </a:cubicBezTo>
                <a:cubicBezTo>
                  <a:pt x="0" y="520"/>
                  <a:pt x="3" y="484"/>
                  <a:pt x="10" y="448"/>
                </a:cubicBezTo>
                <a:cubicBezTo>
                  <a:pt x="18" y="412"/>
                  <a:pt x="28" y="377"/>
                  <a:pt x="42" y="344"/>
                </a:cubicBezTo>
                <a:cubicBezTo>
                  <a:pt x="56" y="310"/>
                  <a:pt x="73" y="278"/>
                  <a:pt x="94" y="247"/>
                </a:cubicBezTo>
                <a:cubicBezTo>
                  <a:pt x="114" y="217"/>
                  <a:pt x="137" y="189"/>
                  <a:pt x="163" y="163"/>
                </a:cubicBezTo>
                <a:cubicBezTo>
                  <a:pt x="189" y="137"/>
                  <a:pt x="217" y="114"/>
                  <a:pt x="247" y="94"/>
                </a:cubicBezTo>
                <a:cubicBezTo>
                  <a:pt x="278" y="73"/>
                  <a:pt x="310" y="56"/>
                  <a:pt x="344" y="42"/>
                </a:cubicBezTo>
                <a:cubicBezTo>
                  <a:pt x="377" y="28"/>
                  <a:pt x="412" y="18"/>
                  <a:pt x="448" y="10"/>
                </a:cubicBezTo>
                <a:cubicBezTo>
                  <a:pt x="484" y="3"/>
                  <a:pt x="520" y="0"/>
                  <a:pt x="558" y="0"/>
                </a:cubicBezTo>
                <a:cubicBezTo>
                  <a:pt x="594" y="0"/>
                  <a:pt x="631" y="3"/>
                  <a:pt x="667" y="10"/>
                </a:cubicBezTo>
                <a:cubicBezTo>
                  <a:pt x="702" y="18"/>
                  <a:pt x="737" y="28"/>
                  <a:pt x="771" y="42"/>
                </a:cubicBezTo>
                <a:cubicBezTo>
                  <a:pt x="805" y="56"/>
                  <a:pt x="837" y="73"/>
                  <a:pt x="867" y="94"/>
                </a:cubicBezTo>
                <a:cubicBezTo>
                  <a:pt x="898" y="114"/>
                  <a:pt x="926" y="137"/>
                  <a:pt x="952" y="163"/>
                </a:cubicBezTo>
                <a:cubicBezTo>
                  <a:pt x="978" y="189"/>
                  <a:pt x="1001" y="217"/>
                  <a:pt x="1021" y="247"/>
                </a:cubicBezTo>
                <a:cubicBezTo>
                  <a:pt x="1041" y="278"/>
                  <a:pt x="1059" y="310"/>
                  <a:pt x="1073" y="344"/>
                </a:cubicBezTo>
                <a:cubicBezTo>
                  <a:pt x="1087" y="377"/>
                  <a:pt x="1097" y="412"/>
                  <a:pt x="1104" y="448"/>
                </a:cubicBezTo>
                <a:cubicBezTo>
                  <a:pt x="1111" y="484"/>
                  <a:pt x="1115" y="520"/>
                  <a:pt x="1115" y="557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87" name="" descr=""/>
          <p:cNvPicPr/>
          <p:nvPr/>
        </p:nvPicPr>
        <p:blipFill>
          <a:blip r:embed="rId4"/>
          <a:stretch/>
        </p:blipFill>
        <p:spPr>
          <a:xfrm>
            <a:off x="501480" y="117000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8" name=""/>
          <p:cNvSpPr txBox="1"/>
          <p:nvPr/>
        </p:nvSpPr>
        <p:spPr>
          <a:xfrm>
            <a:off x="3661920" y="245160"/>
            <a:ext cx="150192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37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的时代变革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9" name="" descr=""/>
          <p:cNvPicPr/>
          <p:nvPr/>
        </p:nvPicPr>
        <p:blipFill>
          <a:blip r:embed="rId5"/>
          <a:stretch/>
        </p:blipFill>
        <p:spPr>
          <a:xfrm>
            <a:off x="936000" y="1638000"/>
            <a:ext cx="666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0" name=""/>
          <p:cNvSpPr txBox="1"/>
          <p:nvPr/>
        </p:nvSpPr>
        <p:spPr>
          <a:xfrm>
            <a:off x="936000" y="1144080"/>
            <a:ext cx="181116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搜索引擎的深刻变革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1069560" y="1617840"/>
            <a:ext cx="40240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用户获取信息方式正从传统关键词搜索向智能化、对话式答案生成转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2" name="" descr=""/>
          <p:cNvPicPr/>
          <p:nvPr/>
        </p:nvPicPr>
        <p:blipFill>
          <a:blip r:embed="rId6"/>
          <a:stretch/>
        </p:blipFill>
        <p:spPr>
          <a:xfrm>
            <a:off x="936000" y="2139480"/>
            <a:ext cx="666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3" name=""/>
          <p:cNvSpPr txBox="1"/>
          <p:nvPr/>
        </p:nvSpPr>
        <p:spPr>
          <a:xfrm>
            <a:off x="1069560" y="1818360"/>
            <a:ext cx="135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变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1069560" y="2124000"/>
            <a:ext cx="342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2024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1409760" y="211932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年约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1677240" y="2124000"/>
            <a:ext cx="298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10%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1974600" y="2119320"/>
            <a:ext cx="13417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的美国用户已将生成式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3311640" y="212400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9" name="" descr=""/>
          <p:cNvPicPr/>
          <p:nvPr/>
        </p:nvPicPr>
        <p:blipFill>
          <a:blip r:embed="rId7"/>
          <a:stretch/>
        </p:blipFill>
        <p:spPr>
          <a:xfrm>
            <a:off x="936000" y="2440080"/>
            <a:ext cx="666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0" name=""/>
          <p:cNvSpPr txBox="1"/>
          <p:nvPr/>
        </p:nvSpPr>
        <p:spPr>
          <a:xfrm>
            <a:off x="3442680" y="2119320"/>
            <a:ext cx="13417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平台作为首选搜索引擎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1069560" y="2419920"/>
            <a:ext cx="403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预计到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1470600" y="2424600"/>
            <a:ext cx="342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2026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1811160" y="2419920"/>
            <a:ext cx="1476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年，传统搜索量可能下降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3281760" y="2424600"/>
            <a:ext cx="298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25%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3579120" y="2419920"/>
            <a:ext cx="8053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，流量将转向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4381200" y="242460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401040" y="2941200"/>
            <a:ext cx="401400" cy="401760"/>
          </a:xfrm>
          <a:custGeom>
            <a:avLst/>
            <a:gdLst/>
            <a:ahLst/>
            <a:rect l="0" t="0" r="r" b="b"/>
            <a:pathLst>
              <a:path w="1115" h="1116">
                <a:moveTo>
                  <a:pt x="1115" y="559"/>
                </a:moveTo>
                <a:cubicBezTo>
                  <a:pt x="1115" y="595"/>
                  <a:pt x="1111" y="631"/>
                  <a:pt x="1104" y="667"/>
                </a:cubicBezTo>
                <a:cubicBezTo>
                  <a:pt x="1097" y="703"/>
                  <a:pt x="1087" y="738"/>
                  <a:pt x="1073" y="772"/>
                </a:cubicBezTo>
                <a:cubicBezTo>
                  <a:pt x="1059" y="806"/>
                  <a:pt x="1041" y="838"/>
                  <a:pt x="1021" y="868"/>
                </a:cubicBezTo>
                <a:cubicBezTo>
                  <a:pt x="1001" y="899"/>
                  <a:pt x="978" y="927"/>
                  <a:pt x="952" y="953"/>
                </a:cubicBezTo>
                <a:cubicBezTo>
                  <a:pt x="926" y="978"/>
                  <a:pt x="898" y="1002"/>
                  <a:pt x="867" y="1022"/>
                </a:cubicBezTo>
                <a:cubicBezTo>
                  <a:pt x="837" y="1042"/>
                  <a:pt x="805" y="1059"/>
                  <a:pt x="771" y="1073"/>
                </a:cubicBezTo>
                <a:cubicBezTo>
                  <a:pt x="737" y="1087"/>
                  <a:pt x="702" y="1098"/>
                  <a:pt x="667" y="1105"/>
                </a:cubicBezTo>
                <a:cubicBezTo>
                  <a:pt x="631" y="1112"/>
                  <a:pt x="594" y="1116"/>
                  <a:pt x="558" y="1116"/>
                </a:cubicBezTo>
                <a:cubicBezTo>
                  <a:pt x="520" y="1116"/>
                  <a:pt x="484" y="1112"/>
                  <a:pt x="448" y="1105"/>
                </a:cubicBezTo>
                <a:cubicBezTo>
                  <a:pt x="412" y="1098"/>
                  <a:pt x="377" y="1087"/>
                  <a:pt x="344" y="1073"/>
                </a:cubicBezTo>
                <a:cubicBezTo>
                  <a:pt x="310" y="1059"/>
                  <a:pt x="278" y="1042"/>
                  <a:pt x="247" y="1022"/>
                </a:cubicBezTo>
                <a:cubicBezTo>
                  <a:pt x="217" y="1002"/>
                  <a:pt x="189" y="978"/>
                  <a:pt x="163" y="953"/>
                </a:cubicBezTo>
                <a:cubicBezTo>
                  <a:pt x="137" y="927"/>
                  <a:pt x="114" y="899"/>
                  <a:pt x="94" y="868"/>
                </a:cubicBezTo>
                <a:cubicBezTo>
                  <a:pt x="73" y="838"/>
                  <a:pt x="56" y="806"/>
                  <a:pt x="42" y="772"/>
                </a:cubicBezTo>
                <a:cubicBezTo>
                  <a:pt x="28" y="738"/>
                  <a:pt x="18" y="703"/>
                  <a:pt x="10" y="667"/>
                </a:cubicBezTo>
                <a:cubicBezTo>
                  <a:pt x="3" y="631"/>
                  <a:pt x="0" y="595"/>
                  <a:pt x="0" y="559"/>
                </a:cubicBezTo>
                <a:cubicBezTo>
                  <a:pt x="0" y="522"/>
                  <a:pt x="3" y="486"/>
                  <a:pt x="10" y="450"/>
                </a:cubicBezTo>
                <a:cubicBezTo>
                  <a:pt x="18" y="414"/>
                  <a:pt x="28" y="379"/>
                  <a:pt x="42" y="345"/>
                </a:cubicBezTo>
                <a:cubicBezTo>
                  <a:pt x="56" y="312"/>
                  <a:pt x="73" y="280"/>
                  <a:pt x="94" y="249"/>
                </a:cubicBezTo>
                <a:cubicBezTo>
                  <a:pt x="114" y="219"/>
                  <a:pt x="137" y="191"/>
                  <a:pt x="163" y="164"/>
                </a:cubicBezTo>
                <a:cubicBezTo>
                  <a:pt x="189" y="138"/>
                  <a:pt x="217" y="115"/>
                  <a:pt x="247" y="94"/>
                </a:cubicBezTo>
                <a:cubicBezTo>
                  <a:pt x="278" y="74"/>
                  <a:pt x="310" y="57"/>
                  <a:pt x="344" y="43"/>
                </a:cubicBezTo>
                <a:cubicBezTo>
                  <a:pt x="377" y="29"/>
                  <a:pt x="412" y="18"/>
                  <a:pt x="448" y="11"/>
                </a:cubicBezTo>
                <a:cubicBezTo>
                  <a:pt x="484" y="4"/>
                  <a:pt x="520" y="0"/>
                  <a:pt x="558" y="0"/>
                </a:cubicBezTo>
                <a:cubicBezTo>
                  <a:pt x="594" y="0"/>
                  <a:pt x="631" y="4"/>
                  <a:pt x="667" y="11"/>
                </a:cubicBezTo>
                <a:cubicBezTo>
                  <a:pt x="702" y="18"/>
                  <a:pt x="737" y="29"/>
                  <a:pt x="771" y="43"/>
                </a:cubicBezTo>
                <a:cubicBezTo>
                  <a:pt x="805" y="57"/>
                  <a:pt x="837" y="74"/>
                  <a:pt x="867" y="94"/>
                </a:cubicBezTo>
                <a:cubicBezTo>
                  <a:pt x="898" y="115"/>
                  <a:pt x="926" y="138"/>
                  <a:pt x="952" y="164"/>
                </a:cubicBezTo>
                <a:cubicBezTo>
                  <a:pt x="978" y="191"/>
                  <a:pt x="1001" y="219"/>
                  <a:pt x="1021" y="249"/>
                </a:cubicBezTo>
                <a:cubicBezTo>
                  <a:pt x="1041" y="280"/>
                  <a:pt x="1059" y="312"/>
                  <a:pt x="1073" y="345"/>
                </a:cubicBezTo>
                <a:cubicBezTo>
                  <a:pt x="1087" y="379"/>
                  <a:pt x="1097" y="414"/>
                  <a:pt x="1104" y="450"/>
                </a:cubicBezTo>
                <a:cubicBezTo>
                  <a:pt x="1111" y="486"/>
                  <a:pt x="1115" y="522"/>
                  <a:pt x="1115" y="559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8"/>
          <a:stretch/>
        </p:blipFill>
        <p:spPr>
          <a:xfrm>
            <a:off x="476280" y="3042000"/>
            <a:ext cx="25020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9" name=""/>
          <p:cNvSpPr txBox="1"/>
          <p:nvPr/>
        </p:nvSpPr>
        <p:spPr>
          <a:xfrm>
            <a:off x="4512240" y="241992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搜索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936000" y="3022920"/>
            <a:ext cx="4741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1407960" y="3015720"/>
            <a:ext cx="80532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核心定义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1136520" y="3661560"/>
            <a:ext cx="3164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1451160" y="3656880"/>
            <a:ext cx="3353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（生成式引擎优化）是指针对具备内容生成能力的搜索引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1136520" y="3857400"/>
            <a:ext cx="29512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擎进行优化的策略，其核心目标是让企业内容成为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4078080" y="386208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4209120" y="3857400"/>
            <a:ext cx="671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生成回答时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1136520" y="4057920"/>
            <a:ext cx="12078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的</a:t>
            </a:r>
            <a:r>
              <a:rPr b="0" lang="zh-CN" sz="105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首选信息来源</a:t>
            </a:r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，在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2340000" y="406260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2470680" y="4057920"/>
            <a:ext cx="24148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的回复中被准确引用、正面展示或积极推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5615640" y="1069560"/>
            <a:ext cx="401400" cy="401400"/>
          </a:xfrm>
          <a:custGeom>
            <a:avLst/>
            <a:gdLst/>
            <a:ahLst/>
            <a:rect l="0" t="0" r="r" b="b"/>
            <a:pathLst>
              <a:path w="1115" h="1115">
                <a:moveTo>
                  <a:pt x="1115" y="557"/>
                </a:moveTo>
                <a:cubicBezTo>
                  <a:pt x="1115" y="593"/>
                  <a:pt x="1111" y="630"/>
                  <a:pt x="1104" y="666"/>
                </a:cubicBezTo>
                <a:cubicBezTo>
                  <a:pt x="1097" y="701"/>
                  <a:pt x="1086" y="736"/>
                  <a:pt x="1072" y="770"/>
                </a:cubicBezTo>
                <a:cubicBezTo>
                  <a:pt x="1058" y="804"/>
                  <a:pt x="1041" y="836"/>
                  <a:pt x="1021" y="866"/>
                </a:cubicBezTo>
                <a:cubicBezTo>
                  <a:pt x="1001" y="897"/>
                  <a:pt x="978" y="925"/>
                  <a:pt x="952" y="952"/>
                </a:cubicBezTo>
                <a:cubicBezTo>
                  <a:pt x="926" y="978"/>
                  <a:pt x="898" y="1001"/>
                  <a:pt x="867" y="1021"/>
                </a:cubicBezTo>
                <a:cubicBezTo>
                  <a:pt x="837" y="1041"/>
                  <a:pt x="805" y="1059"/>
                  <a:pt x="771" y="1073"/>
                </a:cubicBezTo>
                <a:cubicBezTo>
                  <a:pt x="737" y="1087"/>
                  <a:pt x="702" y="1097"/>
                  <a:pt x="666" y="1104"/>
                </a:cubicBezTo>
                <a:cubicBezTo>
                  <a:pt x="631" y="1111"/>
                  <a:pt x="594" y="1115"/>
                  <a:pt x="558" y="1115"/>
                </a:cubicBezTo>
                <a:cubicBezTo>
                  <a:pt x="520" y="1115"/>
                  <a:pt x="484" y="1111"/>
                  <a:pt x="448" y="1104"/>
                </a:cubicBezTo>
                <a:cubicBezTo>
                  <a:pt x="412" y="1097"/>
                  <a:pt x="377" y="1087"/>
                  <a:pt x="344" y="1073"/>
                </a:cubicBezTo>
                <a:cubicBezTo>
                  <a:pt x="310" y="1059"/>
                  <a:pt x="278" y="1041"/>
                  <a:pt x="247" y="1021"/>
                </a:cubicBezTo>
                <a:cubicBezTo>
                  <a:pt x="217" y="1001"/>
                  <a:pt x="189" y="978"/>
                  <a:pt x="163" y="952"/>
                </a:cubicBezTo>
                <a:cubicBezTo>
                  <a:pt x="137" y="925"/>
                  <a:pt x="114" y="897"/>
                  <a:pt x="94" y="866"/>
                </a:cubicBezTo>
                <a:cubicBezTo>
                  <a:pt x="73" y="836"/>
                  <a:pt x="56" y="804"/>
                  <a:pt x="42" y="770"/>
                </a:cubicBezTo>
                <a:cubicBezTo>
                  <a:pt x="28" y="736"/>
                  <a:pt x="18" y="701"/>
                  <a:pt x="10" y="666"/>
                </a:cubicBezTo>
                <a:cubicBezTo>
                  <a:pt x="3" y="630"/>
                  <a:pt x="0" y="593"/>
                  <a:pt x="0" y="557"/>
                </a:cubicBezTo>
                <a:cubicBezTo>
                  <a:pt x="0" y="520"/>
                  <a:pt x="3" y="484"/>
                  <a:pt x="10" y="448"/>
                </a:cubicBezTo>
                <a:cubicBezTo>
                  <a:pt x="18" y="412"/>
                  <a:pt x="28" y="377"/>
                  <a:pt x="42" y="344"/>
                </a:cubicBezTo>
                <a:cubicBezTo>
                  <a:pt x="56" y="310"/>
                  <a:pt x="73" y="278"/>
                  <a:pt x="94" y="247"/>
                </a:cubicBezTo>
                <a:cubicBezTo>
                  <a:pt x="114" y="217"/>
                  <a:pt x="137" y="189"/>
                  <a:pt x="163" y="163"/>
                </a:cubicBezTo>
                <a:cubicBezTo>
                  <a:pt x="189" y="137"/>
                  <a:pt x="217" y="114"/>
                  <a:pt x="247" y="94"/>
                </a:cubicBezTo>
                <a:cubicBezTo>
                  <a:pt x="278" y="73"/>
                  <a:pt x="310" y="56"/>
                  <a:pt x="344" y="42"/>
                </a:cubicBezTo>
                <a:cubicBezTo>
                  <a:pt x="377" y="28"/>
                  <a:pt x="412" y="18"/>
                  <a:pt x="448" y="10"/>
                </a:cubicBezTo>
                <a:cubicBezTo>
                  <a:pt x="484" y="3"/>
                  <a:pt x="520" y="0"/>
                  <a:pt x="558" y="0"/>
                </a:cubicBezTo>
                <a:cubicBezTo>
                  <a:pt x="594" y="0"/>
                  <a:pt x="631" y="3"/>
                  <a:pt x="666" y="10"/>
                </a:cubicBezTo>
                <a:cubicBezTo>
                  <a:pt x="702" y="18"/>
                  <a:pt x="737" y="28"/>
                  <a:pt x="771" y="42"/>
                </a:cubicBezTo>
                <a:cubicBezTo>
                  <a:pt x="805" y="56"/>
                  <a:pt x="837" y="73"/>
                  <a:pt x="867" y="94"/>
                </a:cubicBezTo>
                <a:cubicBezTo>
                  <a:pt x="898" y="114"/>
                  <a:pt x="926" y="137"/>
                  <a:pt x="952" y="163"/>
                </a:cubicBezTo>
                <a:cubicBezTo>
                  <a:pt x="978" y="189"/>
                  <a:pt x="1001" y="217"/>
                  <a:pt x="1021" y="247"/>
                </a:cubicBezTo>
                <a:cubicBezTo>
                  <a:pt x="1041" y="278"/>
                  <a:pt x="1058" y="310"/>
                  <a:pt x="1072" y="344"/>
                </a:cubicBezTo>
                <a:cubicBezTo>
                  <a:pt x="1086" y="377"/>
                  <a:pt x="1097" y="412"/>
                  <a:pt x="1104" y="448"/>
                </a:cubicBezTo>
                <a:cubicBezTo>
                  <a:pt x="1111" y="484"/>
                  <a:pt x="1115" y="520"/>
                  <a:pt x="1115" y="557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9"/>
          <a:stretch/>
        </p:blipFill>
        <p:spPr>
          <a:xfrm>
            <a:off x="5716080" y="117000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2" name=""/>
          <p:cNvSpPr txBox="1"/>
          <p:nvPr/>
        </p:nvSpPr>
        <p:spPr>
          <a:xfrm>
            <a:off x="1136520" y="4258440"/>
            <a:ext cx="135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荐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6150600" y="1150920"/>
            <a:ext cx="453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SEO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6602400" y="1144080"/>
            <a:ext cx="20196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向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6802920" y="1150920"/>
            <a:ext cx="4741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8565480" y="1604160"/>
            <a:ext cx="1730160" cy="869760"/>
          </a:xfrm>
          <a:custGeom>
            <a:avLst/>
            <a:gdLst/>
            <a:ahLst/>
            <a:rect l="0" t="0" r="r" b="b"/>
            <a:pathLst>
              <a:path w="4806" h="2416">
                <a:moveTo>
                  <a:pt x="0" y="2230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6" y="138"/>
                  <a:pt x="9" y="126"/>
                  <a:pt x="14" y="115"/>
                </a:cubicBezTo>
                <a:cubicBezTo>
                  <a:pt x="19" y="104"/>
                  <a:pt x="24" y="93"/>
                  <a:pt x="31" y="83"/>
                </a:cubicBezTo>
                <a:cubicBezTo>
                  <a:pt x="38" y="73"/>
                  <a:pt x="46" y="63"/>
                  <a:pt x="54" y="55"/>
                </a:cubicBezTo>
                <a:cubicBezTo>
                  <a:pt x="63" y="46"/>
                  <a:pt x="72" y="38"/>
                  <a:pt x="82" y="32"/>
                </a:cubicBezTo>
                <a:cubicBezTo>
                  <a:pt x="93" y="25"/>
                  <a:pt x="103" y="19"/>
                  <a:pt x="115" y="15"/>
                </a:cubicBezTo>
                <a:cubicBezTo>
                  <a:pt x="126" y="10"/>
                  <a:pt x="137" y="6"/>
                  <a:pt x="149" y="4"/>
                </a:cubicBezTo>
                <a:cubicBezTo>
                  <a:pt x="161" y="2"/>
                  <a:pt x="173" y="0"/>
                  <a:pt x="186" y="0"/>
                </a:cubicBezTo>
                <a:lnTo>
                  <a:pt x="4620" y="0"/>
                </a:lnTo>
                <a:cubicBezTo>
                  <a:pt x="4632" y="0"/>
                  <a:pt x="4645" y="2"/>
                  <a:pt x="4657" y="4"/>
                </a:cubicBezTo>
                <a:cubicBezTo>
                  <a:pt x="4668" y="6"/>
                  <a:pt x="4680" y="10"/>
                  <a:pt x="4691" y="15"/>
                </a:cubicBezTo>
                <a:cubicBezTo>
                  <a:pt x="4703" y="19"/>
                  <a:pt x="4713" y="25"/>
                  <a:pt x="4723" y="32"/>
                </a:cubicBezTo>
                <a:cubicBezTo>
                  <a:pt x="4734" y="38"/>
                  <a:pt x="4743" y="46"/>
                  <a:pt x="4752" y="55"/>
                </a:cubicBezTo>
                <a:cubicBezTo>
                  <a:pt x="4760" y="63"/>
                  <a:pt x="4768" y="73"/>
                  <a:pt x="4775" y="83"/>
                </a:cubicBezTo>
                <a:cubicBezTo>
                  <a:pt x="4781" y="93"/>
                  <a:pt x="4787" y="104"/>
                  <a:pt x="4792" y="115"/>
                </a:cubicBezTo>
                <a:cubicBezTo>
                  <a:pt x="4797" y="126"/>
                  <a:pt x="4800" y="138"/>
                  <a:pt x="4802" y="150"/>
                </a:cubicBezTo>
                <a:cubicBezTo>
                  <a:pt x="4805" y="162"/>
                  <a:pt x="4806" y="174"/>
                  <a:pt x="4806" y="186"/>
                </a:cubicBezTo>
                <a:lnTo>
                  <a:pt x="4806" y="2230"/>
                </a:lnTo>
                <a:cubicBezTo>
                  <a:pt x="4806" y="2242"/>
                  <a:pt x="4805" y="2254"/>
                  <a:pt x="4802" y="2266"/>
                </a:cubicBezTo>
                <a:cubicBezTo>
                  <a:pt x="4800" y="2278"/>
                  <a:pt x="4797" y="2290"/>
                  <a:pt x="4792" y="2301"/>
                </a:cubicBezTo>
                <a:cubicBezTo>
                  <a:pt x="4787" y="2312"/>
                  <a:pt x="4781" y="2323"/>
                  <a:pt x="4775" y="2333"/>
                </a:cubicBezTo>
                <a:cubicBezTo>
                  <a:pt x="4768" y="2343"/>
                  <a:pt x="4760" y="2353"/>
                  <a:pt x="4752" y="2361"/>
                </a:cubicBezTo>
                <a:cubicBezTo>
                  <a:pt x="4743" y="2370"/>
                  <a:pt x="4734" y="2377"/>
                  <a:pt x="4723" y="2384"/>
                </a:cubicBezTo>
                <a:cubicBezTo>
                  <a:pt x="4713" y="2391"/>
                  <a:pt x="4703" y="2397"/>
                  <a:pt x="4691" y="2401"/>
                </a:cubicBezTo>
                <a:cubicBezTo>
                  <a:pt x="4680" y="2406"/>
                  <a:pt x="4668" y="2410"/>
                  <a:pt x="4657" y="2412"/>
                </a:cubicBezTo>
                <a:cubicBezTo>
                  <a:pt x="4645" y="2414"/>
                  <a:pt x="4632" y="2416"/>
                  <a:pt x="4620" y="2416"/>
                </a:cubicBezTo>
                <a:lnTo>
                  <a:pt x="186" y="2416"/>
                </a:lnTo>
                <a:cubicBezTo>
                  <a:pt x="173" y="2416"/>
                  <a:pt x="161" y="2414"/>
                  <a:pt x="149" y="2412"/>
                </a:cubicBezTo>
                <a:cubicBezTo>
                  <a:pt x="137" y="2410"/>
                  <a:pt x="126" y="2406"/>
                  <a:pt x="115" y="2401"/>
                </a:cubicBezTo>
                <a:cubicBezTo>
                  <a:pt x="103" y="2397"/>
                  <a:pt x="93" y="2391"/>
                  <a:pt x="82" y="2384"/>
                </a:cubicBezTo>
                <a:cubicBezTo>
                  <a:pt x="72" y="2377"/>
                  <a:pt x="63" y="2370"/>
                  <a:pt x="54" y="2361"/>
                </a:cubicBezTo>
                <a:cubicBezTo>
                  <a:pt x="46" y="2353"/>
                  <a:pt x="38" y="2343"/>
                  <a:pt x="31" y="2333"/>
                </a:cubicBezTo>
                <a:cubicBezTo>
                  <a:pt x="24" y="2323"/>
                  <a:pt x="19" y="2312"/>
                  <a:pt x="14" y="2301"/>
                </a:cubicBezTo>
                <a:cubicBezTo>
                  <a:pt x="9" y="2290"/>
                  <a:pt x="6" y="2278"/>
                  <a:pt x="3" y="2266"/>
                </a:cubicBezTo>
                <a:cubicBezTo>
                  <a:pt x="1" y="2254"/>
                  <a:pt x="0" y="2242"/>
                  <a:pt x="0" y="2230"/>
                </a:cubicBezTo>
                <a:close/>
              </a:path>
            </a:pathLst>
          </a:custGeom>
          <a:solidFill>
            <a:srgbClr val="05966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7275240" y="1144080"/>
            <a:ext cx="60408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的演进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8702280" y="1756080"/>
            <a:ext cx="4244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GEO (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9124560" y="1751400"/>
            <a:ext cx="9396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生成式引擎优化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10060560" y="175608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)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8702280" y="201816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提升内容在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9287280" y="202248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9401760" y="2018160"/>
            <a:ext cx="7048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生成答案中的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5615640" y="2807640"/>
            <a:ext cx="401400" cy="401400"/>
          </a:xfrm>
          <a:custGeom>
            <a:avLst/>
            <a:gdLst/>
            <a:ahLst/>
            <a:rect l="0" t="0" r="r" b="b"/>
            <a:pathLst>
              <a:path w="1115" h="1115">
                <a:moveTo>
                  <a:pt x="1115" y="558"/>
                </a:moveTo>
                <a:cubicBezTo>
                  <a:pt x="1115" y="595"/>
                  <a:pt x="1111" y="631"/>
                  <a:pt x="1104" y="667"/>
                </a:cubicBezTo>
                <a:cubicBezTo>
                  <a:pt x="1097" y="703"/>
                  <a:pt x="1086" y="738"/>
                  <a:pt x="1072" y="771"/>
                </a:cubicBezTo>
                <a:cubicBezTo>
                  <a:pt x="1058" y="805"/>
                  <a:pt x="1041" y="837"/>
                  <a:pt x="1021" y="868"/>
                </a:cubicBezTo>
                <a:cubicBezTo>
                  <a:pt x="1001" y="898"/>
                  <a:pt x="978" y="926"/>
                  <a:pt x="952" y="952"/>
                </a:cubicBezTo>
                <a:cubicBezTo>
                  <a:pt x="926" y="978"/>
                  <a:pt x="898" y="1001"/>
                  <a:pt x="867" y="1021"/>
                </a:cubicBezTo>
                <a:cubicBezTo>
                  <a:pt x="837" y="1042"/>
                  <a:pt x="805" y="1059"/>
                  <a:pt x="771" y="1073"/>
                </a:cubicBezTo>
                <a:cubicBezTo>
                  <a:pt x="737" y="1087"/>
                  <a:pt x="702" y="1097"/>
                  <a:pt x="666" y="1105"/>
                </a:cubicBezTo>
                <a:cubicBezTo>
                  <a:pt x="631" y="1112"/>
                  <a:pt x="594" y="1115"/>
                  <a:pt x="558" y="1115"/>
                </a:cubicBezTo>
                <a:cubicBezTo>
                  <a:pt x="520" y="1115"/>
                  <a:pt x="484" y="1112"/>
                  <a:pt x="448" y="1105"/>
                </a:cubicBezTo>
                <a:cubicBezTo>
                  <a:pt x="412" y="1097"/>
                  <a:pt x="377" y="1087"/>
                  <a:pt x="344" y="1073"/>
                </a:cubicBezTo>
                <a:cubicBezTo>
                  <a:pt x="310" y="1059"/>
                  <a:pt x="278" y="1042"/>
                  <a:pt x="247" y="1021"/>
                </a:cubicBezTo>
                <a:cubicBezTo>
                  <a:pt x="217" y="1001"/>
                  <a:pt x="189" y="978"/>
                  <a:pt x="163" y="952"/>
                </a:cubicBezTo>
                <a:cubicBezTo>
                  <a:pt x="137" y="926"/>
                  <a:pt x="114" y="898"/>
                  <a:pt x="94" y="868"/>
                </a:cubicBezTo>
                <a:cubicBezTo>
                  <a:pt x="73" y="837"/>
                  <a:pt x="56" y="805"/>
                  <a:pt x="42" y="771"/>
                </a:cubicBezTo>
                <a:cubicBezTo>
                  <a:pt x="28" y="738"/>
                  <a:pt x="18" y="703"/>
                  <a:pt x="10" y="667"/>
                </a:cubicBezTo>
                <a:cubicBezTo>
                  <a:pt x="3" y="631"/>
                  <a:pt x="0" y="595"/>
                  <a:pt x="0" y="558"/>
                </a:cubicBezTo>
                <a:cubicBezTo>
                  <a:pt x="0" y="521"/>
                  <a:pt x="3" y="484"/>
                  <a:pt x="10" y="449"/>
                </a:cubicBezTo>
                <a:cubicBezTo>
                  <a:pt x="18" y="413"/>
                  <a:pt x="28" y="378"/>
                  <a:pt x="42" y="344"/>
                </a:cubicBezTo>
                <a:cubicBezTo>
                  <a:pt x="56" y="310"/>
                  <a:pt x="73" y="278"/>
                  <a:pt x="94" y="248"/>
                </a:cubicBezTo>
                <a:cubicBezTo>
                  <a:pt x="114" y="217"/>
                  <a:pt x="137" y="189"/>
                  <a:pt x="163" y="163"/>
                </a:cubicBezTo>
                <a:cubicBezTo>
                  <a:pt x="189" y="137"/>
                  <a:pt x="217" y="114"/>
                  <a:pt x="247" y="94"/>
                </a:cubicBezTo>
                <a:cubicBezTo>
                  <a:pt x="278" y="74"/>
                  <a:pt x="310" y="56"/>
                  <a:pt x="344" y="42"/>
                </a:cubicBezTo>
                <a:cubicBezTo>
                  <a:pt x="377" y="28"/>
                  <a:pt x="412" y="18"/>
                  <a:pt x="448" y="11"/>
                </a:cubicBezTo>
                <a:cubicBezTo>
                  <a:pt x="484" y="4"/>
                  <a:pt x="520" y="0"/>
                  <a:pt x="558" y="0"/>
                </a:cubicBezTo>
                <a:cubicBezTo>
                  <a:pt x="594" y="0"/>
                  <a:pt x="631" y="4"/>
                  <a:pt x="666" y="11"/>
                </a:cubicBezTo>
                <a:cubicBezTo>
                  <a:pt x="702" y="18"/>
                  <a:pt x="737" y="28"/>
                  <a:pt x="771" y="42"/>
                </a:cubicBezTo>
                <a:cubicBezTo>
                  <a:pt x="805" y="56"/>
                  <a:pt x="837" y="74"/>
                  <a:pt x="867" y="94"/>
                </a:cubicBezTo>
                <a:cubicBezTo>
                  <a:pt x="898" y="114"/>
                  <a:pt x="926" y="137"/>
                  <a:pt x="952" y="163"/>
                </a:cubicBezTo>
                <a:cubicBezTo>
                  <a:pt x="978" y="189"/>
                  <a:pt x="1001" y="217"/>
                  <a:pt x="1021" y="248"/>
                </a:cubicBezTo>
                <a:cubicBezTo>
                  <a:pt x="1041" y="278"/>
                  <a:pt x="1058" y="310"/>
                  <a:pt x="1072" y="344"/>
                </a:cubicBezTo>
                <a:cubicBezTo>
                  <a:pt x="1086" y="378"/>
                  <a:pt x="1097" y="413"/>
                  <a:pt x="1104" y="449"/>
                </a:cubicBezTo>
                <a:cubicBezTo>
                  <a:pt x="1111" y="484"/>
                  <a:pt x="1115" y="521"/>
                  <a:pt x="1115" y="558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0"/>
          <a:stretch/>
        </p:blipFill>
        <p:spPr>
          <a:xfrm>
            <a:off x="5716080" y="290808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6" name=""/>
          <p:cNvSpPr txBox="1"/>
          <p:nvPr/>
        </p:nvSpPr>
        <p:spPr>
          <a:xfrm>
            <a:off x="8702280" y="2185560"/>
            <a:ext cx="8222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可见性与权威性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6150600" y="2889000"/>
            <a:ext cx="78840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GEO-AI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1"/>
          <a:stretch/>
        </p:blipFill>
        <p:spPr>
          <a:xfrm>
            <a:off x="6150600" y="3376080"/>
            <a:ext cx="666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9" name=""/>
          <p:cNvSpPr txBox="1"/>
          <p:nvPr/>
        </p:nvSpPr>
        <p:spPr>
          <a:xfrm>
            <a:off x="6939360" y="2882160"/>
            <a:ext cx="221364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认知数字基建的战略意义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6284160" y="3355920"/>
            <a:ext cx="671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构建企业在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6952680" y="336060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2"/>
          <a:stretch/>
        </p:blipFill>
        <p:spPr>
          <a:xfrm>
            <a:off x="6150600" y="3677040"/>
            <a:ext cx="666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3" name=""/>
          <p:cNvSpPr txBox="1"/>
          <p:nvPr/>
        </p:nvSpPr>
        <p:spPr>
          <a:xfrm>
            <a:off x="7083720" y="3355920"/>
            <a:ext cx="21466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时代保持信息可见性的关键基础设施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6284160" y="3656880"/>
            <a:ext cx="22806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通过知识图谱技术，将企业信息转化为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8557200" y="366156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3"/>
          <a:stretch/>
        </p:blipFill>
        <p:spPr>
          <a:xfrm>
            <a:off x="6150600" y="3977640"/>
            <a:ext cx="666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7" name=""/>
          <p:cNvSpPr txBox="1"/>
          <p:nvPr/>
        </p:nvSpPr>
        <p:spPr>
          <a:xfrm>
            <a:off x="8688240" y="3656880"/>
            <a:ext cx="1609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可识别、可信任的知识体系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4"/>
          <a:stretch/>
        </p:blipFill>
        <p:spPr>
          <a:xfrm>
            <a:off x="6150600" y="4278600"/>
            <a:ext cx="666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9" name=""/>
          <p:cNvSpPr txBox="1"/>
          <p:nvPr/>
        </p:nvSpPr>
        <p:spPr>
          <a:xfrm>
            <a:off x="6284160" y="3957840"/>
            <a:ext cx="3353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塑造品牌认知、提升决策效率、驱动业务创新的战略基石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6284160" y="4258440"/>
            <a:ext cx="671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重塑企业在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6952680" y="426312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6150240" y="1604160"/>
            <a:ext cx="1730160" cy="869760"/>
          </a:xfrm>
          <a:custGeom>
            <a:avLst/>
            <a:gdLst/>
            <a:ahLst/>
            <a:rect l="0" t="0" r="r" b="b"/>
            <a:pathLst>
              <a:path w="4806" h="2416">
                <a:moveTo>
                  <a:pt x="0" y="2230"/>
                </a:moveTo>
                <a:lnTo>
                  <a:pt x="0" y="186"/>
                </a:lnTo>
                <a:cubicBezTo>
                  <a:pt x="0" y="174"/>
                  <a:pt x="1" y="162"/>
                  <a:pt x="4" y="150"/>
                </a:cubicBezTo>
                <a:cubicBezTo>
                  <a:pt x="6" y="138"/>
                  <a:pt x="10" y="126"/>
                  <a:pt x="14" y="115"/>
                </a:cubicBezTo>
                <a:cubicBezTo>
                  <a:pt x="19" y="104"/>
                  <a:pt x="25" y="93"/>
                  <a:pt x="32" y="83"/>
                </a:cubicBezTo>
                <a:cubicBezTo>
                  <a:pt x="38" y="73"/>
                  <a:pt x="46" y="63"/>
                  <a:pt x="55" y="55"/>
                </a:cubicBezTo>
                <a:cubicBezTo>
                  <a:pt x="63" y="46"/>
                  <a:pt x="73" y="38"/>
                  <a:pt x="83" y="32"/>
                </a:cubicBezTo>
                <a:cubicBezTo>
                  <a:pt x="93" y="25"/>
                  <a:pt x="104" y="19"/>
                  <a:pt x="115" y="15"/>
                </a:cubicBezTo>
                <a:cubicBezTo>
                  <a:pt x="126" y="10"/>
                  <a:pt x="138" y="6"/>
                  <a:pt x="150" y="4"/>
                </a:cubicBezTo>
                <a:cubicBezTo>
                  <a:pt x="162" y="2"/>
                  <a:pt x="174" y="0"/>
                  <a:pt x="186" y="0"/>
                </a:cubicBezTo>
                <a:lnTo>
                  <a:pt x="4621" y="0"/>
                </a:lnTo>
                <a:cubicBezTo>
                  <a:pt x="4633" y="0"/>
                  <a:pt x="4645" y="2"/>
                  <a:pt x="4657" y="4"/>
                </a:cubicBezTo>
                <a:cubicBezTo>
                  <a:pt x="4669" y="6"/>
                  <a:pt x="4681" y="10"/>
                  <a:pt x="4692" y="15"/>
                </a:cubicBezTo>
                <a:cubicBezTo>
                  <a:pt x="4703" y="19"/>
                  <a:pt x="4714" y="25"/>
                  <a:pt x="4724" y="32"/>
                </a:cubicBezTo>
                <a:cubicBezTo>
                  <a:pt x="4734" y="38"/>
                  <a:pt x="4743" y="46"/>
                  <a:pt x="4752" y="55"/>
                </a:cubicBezTo>
                <a:cubicBezTo>
                  <a:pt x="4761" y="63"/>
                  <a:pt x="4768" y="73"/>
                  <a:pt x="4775" y="83"/>
                </a:cubicBezTo>
                <a:cubicBezTo>
                  <a:pt x="4782" y="93"/>
                  <a:pt x="4788" y="104"/>
                  <a:pt x="4792" y="115"/>
                </a:cubicBezTo>
                <a:cubicBezTo>
                  <a:pt x="4797" y="126"/>
                  <a:pt x="4800" y="138"/>
                  <a:pt x="4803" y="150"/>
                </a:cubicBezTo>
                <a:cubicBezTo>
                  <a:pt x="4805" y="162"/>
                  <a:pt x="4806" y="174"/>
                  <a:pt x="4806" y="186"/>
                </a:cubicBezTo>
                <a:lnTo>
                  <a:pt x="4806" y="2230"/>
                </a:lnTo>
                <a:cubicBezTo>
                  <a:pt x="4806" y="2242"/>
                  <a:pt x="4805" y="2254"/>
                  <a:pt x="4803" y="2266"/>
                </a:cubicBezTo>
                <a:cubicBezTo>
                  <a:pt x="4800" y="2278"/>
                  <a:pt x="4797" y="2290"/>
                  <a:pt x="4792" y="2301"/>
                </a:cubicBezTo>
                <a:cubicBezTo>
                  <a:pt x="4788" y="2312"/>
                  <a:pt x="4782" y="2323"/>
                  <a:pt x="4775" y="2333"/>
                </a:cubicBezTo>
                <a:cubicBezTo>
                  <a:pt x="4768" y="2343"/>
                  <a:pt x="4761" y="2353"/>
                  <a:pt x="4752" y="2361"/>
                </a:cubicBezTo>
                <a:cubicBezTo>
                  <a:pt x="4743" y="2370"/>
                  <a:pt x="4734" y="2377"/>
                  <a:pt x="4724" y="2384"/>
                </a:cubicBezTo>
                <a:cubicBezTo>
                  <a:pt x="4714" y="2391"/>
                  <a:pt x="4703" y="2397"/>
                  <a:pt x="4692" y="2401"/>
                </a:cubicBezTo>
                <a:cubicBezTo>
                  <a:pt x="4681" y="2406"/>
                  <a:pt x="4669" y="2410"/>
                  <a:pt x="4657" y="2412"/>
                </a:cubicBezTo>
                <a:cubicBezTo>
                  <a:pt x="4645" y="2414"/>
                  <a:pt x="4633" y="2416"/>
                  <a:pt x="4621" y="2416"/>
                </a:cubicBezTo>
                <a:lnTo>
                  <a:pt x="186" y="2416"/>
                </a:lnTo>
                <a:cubicBezTo>
                  <a:pt x="174" y="2416"/>
                  <a:pt x="162" y="2414"/>
                  <a:pt x="150" y="2412"/>
                </a:cubicBezTo>
                <a:cubicBezTo>
                  <a:pt x="138" y="2410"/>
                  <a:pt x="126" y="2406"/>
                  <a:pt x="115" y="2401"/>
                </a:cubicBezTo>
                <a:cubicBezTo>
                  <a:pt x="104" y="2397"/>
                  <a:pt x="93" y="2391"/>
                  <a:pt x="83" y="2384"/>
                </a:cubicBezTo>
                <a:cubicBezTo>
                  <a:pt x="73" y="2377"/>
                  <a:pt x="63" y="2370"/>
                  <a:pt x="55" y="2361"/>
                </a:cubicBezTo>
                <a:cubicBezTo>
                  <a:pt x="46" y="2353"/>
                  <a:pt x="38" y="2343"/>
                  <a:pt x="32" y="2333"/>
                </a:cubicBezTo>
                <a:cubicBezTo>
                  <a:pt x="25" y="2323"/>
                  <a:pt x="19" y="2312"/>
                  <a:pt x="14" y="2301"/>
                </a:cubicBezTo>
                <a:cubicBezTo>
                  <a:pt x="10" y="2290"/>
                  <a:pt x="6" y="2278"/>
                  <a:pt x="4" y="2266"/>
                </a:cubicBezTo>
                <a:cubicBezTo>
                  <a:pt x="1" y="2254"/>
                  <a:pt x="0" y="2242"/>
                  <a:pt x="0" y="2230"/>
                </a:cubicBezTo>
                <a:close/>
              </a:path>
            </a:pathLst>
          </a:custGeom>
          <a:solidFill>
            <a:srgbClr val="2563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7083720" y="4258440"/>
            <a:ext cx="1744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驱动的信息生态中的竞争优势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6284160" y="1756080"/>
            <a:ext cx="410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SEO (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6693120" y="1751400"/>
            <a:ext cx="8053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搜索引擎优化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7495560" y="175608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)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6284160" y="2018160"/>
            <a:ext cx="14090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提升网页在传统搜索结果页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7880040" y="1955160"/>
            <a:ext cx="167760" cy="167760"/>
          </a:xfrm>
          <a:custGeom>
            <a:avLst/>
            <a:gdLst/>
            <a:ahLst/>
            <a:rect l="0" t="0" r="r" b="b"/>
            <a:pathLst>
              <a:path w="466" h="466">
                <a:moveTo>
                  <a:pt x="0" y="0"/>
                </a:moveTo>
                <a:lnTo>
                  <a:pt x="0" y="466"/>
                </a:lnTo>
                <a:lnTo>
                  <a:pt x="466" y="232"/>
                </a:lnTo>
                <a:lnTo>
                  <a:pt x="0" y="0"/>
                </a:lnTo>
                <a:close/>
              </a:path>
            </a:pathLst>
          </a:custGeom>
          <a:solidFill>
            <a:srgbClr val="4ade8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5"/>
          <a:stretch/>
        </p:blipFill>
        <p:spPr>
          <a:xfrm>
            <a:off x="8314920" y="5674320"/>
            <a:ext cx="914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0" name=""/>
          <p:cNvSpPr txBox="1"/>
          <p:nvPr/>
        </p:nvSpPr>
        <p:spPr>
          <a:xfrm>
            <a:off x="6284160" y="2185560"/>
            <a:ext cx="470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中的排名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8475120" y="5666040"/>
            <a:ext cx="5295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AIreadsU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8999640" y="566172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商业计划书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9584640" y="5666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 | 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969840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第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9815400" y="5666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2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988992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页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10006920" y="5666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/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1004616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共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10163160" y="5666040"/>
            <a:ext cx="150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18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1031220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页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2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3" name="" descr=""/>
          <p:cNvPicPr/>
          <p:nvPr/>
        </p:nvPicPr>
        <p:blipFill>
          <a:blip r:embed="rId3"/>
          <a:stretch/>
        </p:blipFill>
        <p:spPr>
          <a:xfrm>
            <a:off x="267480" y="73548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4" name=""/>
          <p:cNvSpPr txBox="1"/>
          <p:nvPr/>
        </p:nvSpPr>
        <p:spPr>
          <a:xfrm>
            <a:off x="267480" y="255600"/>
            <a:ext cx="67716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SEO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417600" y="1069560"/>
            <a:ext cx="3150720" cy="3443400"/>
          </a:xfrm>
          <a:custGeom>
            <a:avLst/>
            <a:gdLst/>
            <a:ahLst/>
            <a:rect l="0" t="0" r="r" b="b"/>
            <a:pathLst>
              <a:path w="8752" h="9565">
                <a:moveTo>
                  <a:pt x="0" y="9379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5" y="137"/>
                  <a:pt x="7" y="126"/>
                  <a:pt x="11" y="114"/>
                </a:cubicBezTo>
                <a:cubicBezTo>
                  <a:pt x="14" y="103"/>
                  <a:pt x="19" y="92"/>
                  <a:pt x="24" y="82"/>
                </a:cubicBezTo>
                <a:cubicBezTo>
                  <a:pt x="29" y="72"/>
                  <a:pt x="34" y="63"/>
                  <a:pt x="41" y="54"/>
                </a:cubicBezTo>
                <a:cubicBezTo>
                  <a:pt x="47" y="46"/>
                  <a:pt x="54" y="38"/>
                  <a:pt x="62" y="31"/>
                </a:cubicBezTo>
                <a:cubicBezTo>
                  <a:pt x="70" y="24"/>
                  <a:pt x="78" y="19"/>
                  <a:pt x="86" y="14"/>
                </a:cubicBezTo>
                <a:cubicBezTo>
                  <a:pt x="95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8567" y="0"/>
                </a:lnTo>
                <a:cubicBezTo>
                  <a:pt x="8579" y="0"/>
                  <a:pt x="8591" y="1"/>
                  <a:pt x="8603" y="3"/>
                </a:cubicBezTo>
                <a:cubicBezTo>
                  <a:pt x="8615" y="6"/>
                  <a:pt x="8627" y="9"/>
                  <a:pt x="8638" y="14"/>
                </a:cubicBezTo>
                <a:cubicBezTo>
                  <a:pt x="8649" y="19"/>
                  <a:pt x="8660" y="24"/>
                  <a:pt x="8670" y="31"/>
                </a:cubicBezTo>
                <a:cubicBezTo>
                  <a:pt x="8680" y="38"/>
                  <a:pt x="8689" y="46"/>
                  <a:pt x="8698" y="54"/>
                </a:cubicBezTo>
                <a:cubicBezTo>
                  <a:pt x="8707" y="63"/>
                  <a:pt x="8714" y="72"/>
                  <a:pt x="8721" y="82"/>
                </a:cubicBezTo>
                <a:cubicBezTo>
                  <a:pt x="8728" y="92"/>
                  <a:pt x="8734" y="103"/>
                  <a:pt x="8738" y="114"/>
                </a:cubicBezTo>
                <a:cubicBezTo>
                  <a:pt x="8743" y="126"/>
                  <a:pt x="8747" y="137"/>
                  <a:pt x="8749" y="149"/>
                </a:cubicBezTo>
                <a:cubicBezTo>
                  <a:pt x="8751" y="161"/>
                  <a:pt x="8752" y="173"/>
                  <a:pt x="8752" y="185"/>
                </a:cubicBezTo>
                <a:lnTo>
                  <a:pt x="8752" y="9379"/>
                </a:lnTo>
                <a:cubicBezTo>
                  <a:pt x="8752" y="9391"/>
                  <a:pt x="8751" y="9403"/>
                  <a:pt x="8749" y="9415"/>
                </a:cubicBezTo>
                <a:cubicBezTo>
                  <a:pt x="8747" y="9427"/>
                  <a:pt x="8743" y="9439"/>
                  <a:pt x="8738" y="9450"/>
                </a:cubicBezTo>
                <a:cubicBezTo>
                  <a:pt x="8734" y="9461"/>
                  <a:pt x="8728" y="9472"/>
                  <a:pt x="8721" y="9482"/>
                </a:cubicBezTo>
                <a:cubicBezTo>
                  <a:pt x="8714" y="9492"/>
                  <a:pt x="8707" y="9502"/>
                  <a:pt x="8698" y="9510"/>
                </a:cubicBezTo>
                <a:cubicBezTo>
                  <a:pt x="8689" y="9519"/>
                  <a:pt x="8680" y="9526"/>
                  <a:pt x="8670" y="9533"/>
                </a:cubicBezTo>
                <a:cubicBezTo>
                  <a:pt x="8660" y="9540"/>
                  <a:pt x="8649" y="9546"/>
                  <a:pt x="8638" y="9550"/>
                </a:cubicBezTo>
                <a:cubicBezTo>
                  <a:pt x="8627" y="9555"/>
                  <a:pt x="8615" y="9559"/>
                  <a:pt x="8603" y="9561"/>
                </a:cubicBezTo>
                <a:cubicBezTo>
                  <a:pt x="8591" y="9563"/>
                  <a:pt x="8579" y="9565"/>
                  <a:pt x="8567" y="9565"/>
                </a:cubicBezTo>
                <a:lnTo>
                  <a:pt x="139" y="9565"/>
                </a:lnTo>
                <a:cubicBezTo>
                  <a:pt x="130" y="9565"/>
                  <a:pt x="121" y="9563"/>
                  <a:pt x="112" y="9561"/>
                </a:cubicBezTo>
                <a:cubicBezTo>
                  <a:pt x="103" y="9559"/>
                  <a:pt x="95" y="9555"/>
                  <a:pt x="86" y="9550"/>
                </a:cubicBezTo>
                <a:cubicBezTo>
                  <a:pt x="78" y="9546"/>
                  <a:pt x="70" y="9540"/>
                  <a:pt x="62" y="9533"/>
                </a:cubicBezTo>
                <a:cubicBezTo>
                  <a:pt x="54" y="9526"/>
                  <a:pt x="47" y="9519"/>
                  <a:pt x="41" y="9510"/>
                </a:cubicBezTo>
                <a:cubicBezTo>
                  <a:pt x="34" y="9502"/>
                  <a:pt x="29" y="9492"/>
                  <a:pt x="24" y="9482"/>
                </a:cubicBezTo>
                <a:cubicBezTo>
                  <a:pt x="19" y="9472"/>
                  <a:pt x="14" y="9461"/>
                  <a:pt x="11" y="9450"/>
                </a:cubicBezTo>
                <a:cubicBezTo>
                  <a:pt x="7" y="9439"/>
                  <a:pt x="5" y="9427"/>
                  <a:pt x="3" y="9415"/>
                </a:cubicBezTo>
                <a:cubicBezTo>
                  <a:pt x="1" y="9403"/>
                  <a:pt x="0" y="9391"/>
                  <a:pt x="0" y="9379"/>
                </a:cubicBezTo>
                <a:close/>
              </a:path>
            </a:pathLst>
          </a:custGeom>
          <a:solidFill>
            <a:srgbClr val="1e40af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401040" y="1069560"/>
            <a:ext cx="66960" cy="3443400"/>
          </a:xfrm>
          <a:custGeom>
            <a:avLst/>
            <a:gdLst/>
            <a:ahLst/>
            <a:rect l="0" t="0" r="r" b="b"/>
            <a:pathLst>
              <a:path w="186" h="9565">
                <a:moveTo>
                  <a:pt x="0" y="0"/>
                </a:moveTo>
                <a:lnTo>
                  <a:pt x="186" y="0"/>
                </a:lnTo>
                <a:lnTo>
                  <a:pt x="186" y="9565"/>
                </a:lnTo>
                <a:lnTo>
                  <a:pt x="0" y="9565"/>
                </a:lnTo>
                <a:lnTo>
                  <a:pt x="0" y="0"/>
                </a:ln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635040" y="1270080"/>
            <a:ext cx="401400" cy="401400"/>
          </a:xfrm>
          <a:custGeom>
            <a:avLst/>
            <a:gdLst/>
            <a:ahLst/>
            <a:rect l="0" t="0" r="r" b="b"/>
            <a:pathLst>
              <a:path w="1115" h="1115">
                <a:moveTo>
                  <a:pt x="1115" y="558"/>
                </a:moveTo>
                <a:cubicBezTo>
                  <a:pt x="1115" y="595"/>
                  <a:pt x="1111" y="631"/>
                  <a:pt x="1104" y="667"/>
                </a:cubicBezTo>
                <a:cubicBezTo>
                  <a:pt x="1097" y="703"/>
                  <a:pt x="1087" y="737"/>
                  <a:pt x="1073" y="771"/>
                </a:cubicBezTo>
                <a:cubicBezTo>
                  <a:pt x="1059" y="805"/>
                  <a:pt x="1041" y="837"/>
                  <a:pt x="1020" y="868"/>
                </a:cubicBezTo>
                <a:cubicBezTo>
                  <a:pt x="1000" y="898"/>
                  <a:pt x="977" y="926"/>
                  <a:pt x="951" y="952"/>
                </a:cubicBezTo>
                <a:cubicBezTo>
                  <a:pt x="925" y="978"/>
                  <a:pt x="897" y="1001"/>
                  <a:pt x="866" y="1021"/>
                </a:cubicBezTo>
                <a:cubicBezTo>
                  <a:pt x="836" y="1042"/>
                  <a:pt x="804" y="1059"/>
                  <a:pt x="770" y="1073"/>
                </a:cubicBezTo>
                <a:cubicBezTo>
                  <a:pt x="736" y="1087"/>
                  <a:pt x="701" y="1097"/>
                  <a:pt x="665" y="1104"/>
                </a:cubicBezTo>
                <a:cubicBezTo>
                  <a:pt x="630" y="1112"/>
                  <a:pt x="593" y="1115"/>
                  <a:pt x="557" y="1115"/>
                </a:cubicBezTo>
                <a:cubicBezTo>
                  <a:pt x="520" y="1115"/>
                  <a:pt x="484" y="1112"/>
                  <a:pt x="448" y="1104"/>
                </a:cubicBezTo>
                <a:cubicBezTo>
                  <a:pt x="412" y="1097"/>
                  <a:pt x="377" y="1087"/>
                  <a:pt x="344" y="1073"/>
                </a:cubicBezTo>
                <a:cubicBezTo>
                  <a:pt x="310" y="1059"/>
                  <a:pt x="278" y="1042"/>
                  <a:pt x="247" y="1021"/>
                </a:cubicBezTo>
                <a:cubicBezTo>
                  <a:pt x="217" y="1001"/>
                  <a:pt x="189" y="978"/>
                  <a:pt x="163" y="952"/>
                </a:cubicBezTo>
                <a:cubicBezTo>
                  <a:pt x="137" y="926"/>
                  <a:pt x="114" y="898"/>
                  <a:pt x="94" y="868"/>
                </a:cubicBezTo>
                <a:cubicBezTo>
                  <a:pt x="73" y="837"/>
                  <a:pt x="56" y="805"/>
                  <a:pt x="42" y="771"/>
                </a:cubicBezTo>
                <a:cubicBezTo>
                  <a:pt x="28" y="737"/>
                  <a:pt x="18" y="703"/>
                  <a:pt x="10" y="667"/>
                </a:cubicBezTo>
                <a:cubicBezTo>
                  <a:pt x="3" y="631"/>
                  <a:pt x="0" y="595"/>
                  <a:pt x="0" y="558"/>
                </a:cubicBezTo>
                <a:cubicBezTo>
                  <a:pt x="0" y="521"/>
                  <a:pt x="3" y="485"/>
                  <a:pt x="10" y="449"/>
                </a:cubicBezTo>
                <a:cubicBezTo>
                  <a:pt x="18" y="413"/>
                  <a:pt x="28" y="379"/>
                  <a:pt x="42" y="344"/>
                </a:cubicBezTo>
                <a:cubicBezTo>
                  <a:pt x="56" y="310"/>
                  <a:pt x="73" y="278"/>
                  <a:pt x="94" y="247"/>
                </a:cubicBezTo>
                <a:cubicBezTo>
                  <a:pt x="114" y="217"/>
                  <a:pt x="137" y="189"/>
                  <a:pt x="163" y="163"/>
                </a:cubicBezTo>
                <a:cubicBezTo>
                  <a:pt x="189" y="137"/>
                  <a:pt x="217" y="114"/>
                  <a:pt x="247" y="94"/>
                </a:cubicBezTo>
                <a:cubicBezTo>
                  <a:pt x="278" y="73"/>
                  <a:pt x="310" y="56"/>
                  <a:pt x="344" y="42"/>
                </a:cubicBezTo>
                <a:cubicBezTo>
                  <a:pt x="377" y="28"/>
                  <a:pt x="412" y="18"/>
                  <a:pt x="448" y="11"/>
                </a:cubicBezTo>
                <a:cubicBezTo>
                  <a:pt x="484" y="3"/>
                  <a:pt x="520" y="0"/>
                  <a:pt x="557" y="0"/>
                </a:cubicBezTo>
                <a:cubicBezTo>
                  <a:pt x="593" y="0"/>
                  <a:pt x="630" y="3"/>
                  <a:pt x="665" y="11"/>
                </a:cubicBezTo>
                <a:cubicBezTo>
                  <a:pt x="701" y="18"/>
                  <a:pt x="736" y="28"/>
                  <a:pt x="770" y="42"/>
                </a:cubicBezTo>
                <a:cubicBezTo>
                  <a:pt x="804" y="56"/>
                  <a:pt x="836" y="73"/>
                  <a:pt x="866" y="94"/>
                </a:cubicBezTo>
                <a:cubicBezTo>
                  <a:pt x="897" y="114"/>
                  <a:pt x="925" y="137"/>
                  <a:pt x="951" y="163"/>
                </a:cubicBezTo>
                <a:cubicBezTo>
                  <a:pt x="977" y="189"/>
                  <a:pt x="1000" y="217"/>
                  <a:pt x="1020" y="247"/>
                </a:cubicBezTo>
                <a:cubicBezTo>
                  <a:pt x="1041" y="278"/>
                  <a:pt x="1059" y="310"/>
                  <a:pt x="1073" y="344"/>
                </a:cubicBezTo>
                <a:cubicBezTo>
                  <a:pt x="1087" y="379"/>
                  <a:pt x="1097" y="413"/>
                  <a:pt x="1104" y="449"/>
                </a:cubicBezTo>
                <a:cubicBezTo>
                  <a:pt x="1111" y="485"/>
                  <a:pt x="1115" y="521"/>
                  <a:pt x="1115" y="558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4"/>
          <a:stretch/>
        </p:blipFill>
        <p:spPr>
          <a:xfrm>
            <a:off x="727200" y="1370520"/>
            <a:ext cx="2253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9" name=""/>
          <p:cNvSpPr txBox="1"/>
          <p:nvPr/>
        </p:nvSpPr>
        <p:spPr>
          <a:xfrm>
            <a:off x="923040" y="245160"/>
            <a:ext cx="240264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37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行业领先企业</a:t>
            </a:r>
            <a:r>
              <a:rPr b="0" lang="zh-CN" sz="237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分析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1170000" y="1351440"/>
            <a:ext cx="99720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Semrush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635040" y="1818360"/>
            <a:ext cx="671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核心竞争力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 txBox="1"/>
          <p:nvPr/>
        </p:nvSpPr>
        <p:spPr>
          <a:xfrm>
            <a:off x="635040" y="2085840"/>
            <a:ext cx="2012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全面的在线可见性管理和内容营销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2640600" y="2090520"/>
            <a:ext cx="335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SaaS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2974320" y="2085840"/>
            <a:ext cx="135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平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635040" y="228636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台，涵盖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1170000" y="2291040"/>
            <a:ext cx="276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SEO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1444680" y="2286360"/>
            <a:ext cx="135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、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1578240" y="2291040"/>
            <a:ext cx="2559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PPC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1832760" y="2286360"/>
            <a:ext cx="1476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、社交媒体营销等多个领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635040" y="2807640"/>
            <a:ext cx="284400" cy="301320"/>
          </a:xfrm>
          <a:custGeom>
            <a:avLst/>
            <a:gdLst/>
            <a:ahLst/>
            <a:rect l="0" t="0" r="r" b="b"/>
            <a:pathLst>
              <a:path w="790" h="837">
                <a:moveTo>
                  <a:pt x="790" y="419"/>
                </a:moveTo>
                <a:cubicBezTo>
                  <a:pt x="790" y="446"/>
                  <a:pt x="787" y="474"/>
                  <a:pt x="782" y="500"/>
                </a:cubicBezTo>
                <a:cubicBezTo>
                  <a:pt x="777" y="527"/>
                  <a:pt x="770" y="553"/>
                  <a:pt x="760" y="579"/>
                </a:cubicBezTo>
                <a:cubicBezTo>
                  <a:pt x="750" y="604"/>
                  <a:pt x="738" y="628"/>
                  <a:pt x="723" y="651"/>
                </a:cubicBezTo>
                <a:cubicBezTo>
                  <a:pt x="709" y="674"/>
                  <a:pt x="693" y="695"/>
                  <a:pt x="674" y="714"/>
                </a:cubicBezTo>
                <a:cubicBezTo>
                  <a:pt x="656" y="734"/>
                  <a:pt x="636" y="751"/>
                  <a:pt x="615" y="766"/>
                </a:cubicBezTo>
                <a:cubicBezTo>
                  <a:pt x="593" y="782"/>
                  <a:pt x="570" y="794"/>
                  <a:pt x="546" y="805"/>
                </a:cubicBezTo>
                <a:cubicBezTo>
                  <a:pt x="522" y="815"/>
                  <a:pt x="498" y="823"/>
                  <a:pt x="472" y="829"/>
                </a:cubicBezTo>
                <a:cubicBezTo>
                  <a:pt x="447" y="834"/>
                  <a:pt x="421" y="837"/>
                  <a:pt x="395" y="837"/>
                </a:cubicBezTo>
                <a:cubicBezTo>
                  <a:pt x="369" y="837"/>
                  <a:pt x="344" y="834"/>
                  <a:pt x="318" y="829"/>
                </a:cubicBezTo>
                <a:cubicBezTo>
                  <a:pt x="293" y="823"/>
                  <a:pt x="268" y="815"/>
                  <a:pt x="244" y="805"/>
                </a:cubicBezTo>
                <a:cubicBezTo>
                  <a:pt x="220" y="794"/>
                  <a:pt x="197" y="782"/>
                  <a:pt x="175" y="766"/>
                </a:cubicBezTo>
                <a:cubicBezTo>
                  <a:pt x="154" y="751"/>
                  <a:pt x="134" y="734"/>
                  <a:pt x="115" y="714"/>
                </a:cubicBezTo>
                <a:cubicBezTo>
                  <a:pt x="97" y="695"/>
                  <a:pt x="81" y="674"/>
                  <a:pt x="66" y="651"/>
                </a:cubicBezTo>
                <a:cubicBezTo>
                  <a:pt x="52" y="628"/>
                  <a:pt x="40" y="604"/>
                  <a:pt x="30" y="579"/>
                </a:cubicBezTo>
                <a:cubicBezTo>
                  <a:pt x="20" y="553"/>
                  <a:pt x="12" y="527"/>
                  <a:pt x="7" y="500"/>
                </a:cubicBezTo>
                <a:cubicBezTo>
                  <a:pt x="2" y="474"/>
                  <a:pt x="0" y="446"/>
                  <a:pt x="0" y="419"/>
                </a:cubicBezTo>
                <a:cubicBezTo>
                  <a:pt x="0" y="391"/>
                  <a:pt x="2" y="364"/>
                  <a:pt x="7" y="337"/>
                </a:cubicBezTo>
                <a:cubicBezTo>
                  <a:pt x="12" y="310"/>
                  <a:pt x="20" y="284"/>
                  <a:pt x="30" y="259"/>
                </a:cubicBezTo>
                <a:cubicBezTo>
                  <a:pt x="40" y="234"/>
                  <a:pt x="52" y="210"/>
                  <a:pt x="66" y="187"/>
                </a:cubicBezTo>
                <a:cubicBezTo>
                  <a:pt x="81" y="164"/>
                  <a:pt x="97" y="143"/>
                  <a:pt x="115" y="122"/>
                </a:cubicBezTo>
                <a:cubicBezTo>
                  <a:pt x="134" y="103"/>
                  <a:pt x="154" y="86"/>
                  <a:pt x="175" y="71"/>
                </a:cubicBezTo>
                <a:cubicBezTo>
                  <a:pt x="197" y="55"/>
                  <a:pt x="220" y="42"/>
                  <a:pt x="244" y="32"/>
                </a:cubicBezTo>
                <a:cubicBezTo>
                  <a:pt x="268" y="21"/>
                  <a:pt x="293" y="13"/>
                  <a:pt x="318" y="8"/>
                </a:cubicBezTo>
                <a:cubicBezTo>
                  <a:pt x="344" y="3"/>
                  <a:pt x="369" y="0"/>
                  <a:pt x="395" y="0"/>
                </a:cubicBezTo>
                <a:cubicBezTo>
                  <a:pt x="421" y="0"/>
                  <a:pt x="447" y="3"/>
                  <a:pt x="472" y="8"/>
                </a:cubicBezTo>
                <a:cubicBezTo>
                  <a:pt x="498" y="13"/>
                  <a:pt x="522" y="21"/>
                  <a:pt x="546" y="32"/>
                </a:cubicBezTo>
                <a:cubicBezTo>
                  <a:pt x="570" y="42"/>
                  <a:pt x="593" y="55"/>
                  <a:pt x="615" y="71"/>
                </a:cubicBezTo>
                <a:cubicBezTo>
                  <a:pt x="636" y="86"/>
                  <a:pt x="656" y="103"/>
                  <a:pt x="674" y="122"/>
                </a:cubicBezTo>
                <a:cubicBezTo>
                  <a:pt x="693" y="143"/>
                  <a:pt x="709" y="164"/>
                  <a:pt x="723" y="187"/>
                </a:cubicBezTo>
                <a:cubicBezTo>
                  <a:pt x="738" y="210"/>
                  <a:pt x="750" y="234"/>
                  <a:pt x="760" y="259"/>
                </a:cubicBezTo>
                <a:cubicBezTo>
                  <a:pt x="770" y="284"/>
                  <a:pt x="777" y="310"/>
                  <a:pt x="782" y="337"/>
                </a:cubicBezTo>
                <a:cubicBezTo>
                  <a:pt x="787" y="364"/>
                  <a:pt x="790" y="391"/>
                  <a:pt x="790" y="419"/>
                </a:cubicBezTo>
                <a:close/>
              </a:path>
            </a:pathLst>
          </a:custGeom>
          <a:solidFill>
            <a:srgbClr val="2563eb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5"/>
          <a:stretch/>
        </p:blipFill>
        <p:spPr>
          <a:xfrm>
            <a:off x="718560" y="2891520"/>
            <a:ext cx="11664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2" name=""/>
          <p:cNvSpPr txBox="1"/>
          <p:nvPr/>
        </p:nvSpPr>
        <p:spPr>
          <a:xfrm>
            <a:off x="635040" y="2486880"/>
            <a:ext cx="135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域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1002960" y="287136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超过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 txBox="1"/>
          <p:nvPr/>
        </p:nvSpPr>
        <p:spPr>
          <a:xfrm>
            <a:off x="1270080" y="2876040"/>
            <a:ext cx="2566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260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635040" y="3175200"/>
            <a:ext cx="334440" cy="301320"/>
          </a:xfrm>
          <a:custGeom>
            <a:avLst/>
            <a:gdLst/>
            <a:ahLst/>
            <a:rect l="0" t="0" r="r" b="b"/>
            <a:pathLst>
              <a:path w="929" h="837">
                <a:moveTo>
                  <a:pt x="929" y="418"/>
                </a:moveTo>
                <a:cubicBezTo>
                  <a:pt x="929" y="446"/>
                  <a:pt x="926" y="473"/>
                  <a:pt x="920" y="500"/>
                </a:cubicBezTo>
                <a:cubicBezTo>
                  <a:pt x="914" y="527"/>
                  <a:pt x="906" y="553"/>
                  <a:pt x="894" y="578"/>
                </a:cubicBezTo>
                <a:cubicBezTo>
                  <a:pt x="882" y="604"/>
                  <a:pt x="868" y="628"/>
                  <a:pt x="851" y="650"/>
                </a:cubicBezTo>
                <a:cubicBezTo>
                  <a:pt x="834" y="673"/>
                  <a:pt x="815" y="694"/>
                  <a:pt x="793" y="714"/>
                </a:cubicBezTo>
                <a:cubicBezTo>
                  <a:pt x="772" y="733"/>
                  <a:pt x="748" y="750"/>
                  <a:pt x="723" y="766"/>
                </a:cubicBezTo>
                <a:cubicBezTo>
                  <a:pt x="698" y="781"/>
                  <a:pt x="671" y="795"/>
                  <a:pt x="643" y="805"/>
                </a:cubicBezTo>
                <a:cubicBezTo>
                  <a:pt x="614" y="816"/>
                  <a:pt x="585" y="824"/>
                  <a:pt x="555" y="829"/>
                </a:cubicBezTo>
                <a:cubicBezTo>
                  <a:pt x="525" y="834"/>
                  <a:pt x="494" y="837"/>
                  <a:pt x="464" y="837"/>
                </a:cubicBezTo>
                <a:cubicBezTo>
                  <a:pt x="433" y="837"/>
                  <a:pt x="403" y="834"/>
                  <a:pt x="373" y="829"/>
                </a:cubicBezTo>
                <a:cubicBezTo>
                  <a:pt x="343" y="824"/>
                  <a:pt x="314" y="816"/>
                  <a:pt x="286" y="805"/>
                </a:cubicBezTo>
                <a:cubicBezTo>
                  <a:pt x="258" y="795"/>
                  <a:pt x="231" y="781"/>
                  <a:pt x="206" y="766"/>
                </a:cubicBezTo>
                <a:cubicBezTo>
                  <a:pt x="181" y="750"/>
                  <a:pt x="157" y="733"/>
                  <a:pt x="136" y="714"/>
                </a:cubicBezTo>
                <a:cubicBezTo>
                  <a:pt x="114" y="694"/>
                  <a:pt x="95" y="673"/>
                  <a:pt x="78" y="650"/>
                </a:cubicBezTo>
                <a:cubicBezTo>
                  <a:pt x="61" y="628"/>
                  <a:pt x="47" y="604"/>
                  <a:pt x="35" y="578"/>
                </a:cubicBezTo>
                <a:cubicBezTo>
                  <a:pt x="23" y="553"/>
                  <a:pt x="15" y="527"/>
                  <a:pt x="9" y="500"/>
                </a:cubicBezTo>
                <a:cubicBezTo>
                  <a:pt x="3" y="473"/>
                  <a:pt x="0" y="446"/>
                  <a:pt x="0" y="418"/>
                </a:cubicBezTo>
                <a:cubicBezTo>
                  <a:pt x="0" y="391"/>
                  <a:pt x="3" y="364"/>
                  <a:pt x="9" y="337"/>
                </a:cubicBezTo>
                <a:cubicBezTo>
                  <a:pt x="15" y="310"/>
                  <a:pt x="23" y="284"/>
                  <a:pt x="35" y="258"/>
                </a:cubicBezTo>
                <a:cubicBezTo>
                  <a:pt x="47" y="233"/>
                  <a:pt x="61" y="209"/>
                  <a:pt x="78" y="186"/>
                </a:cubicBezTo>
                <a:cubicBezTo>
                  <a:pt x="95" y="163"/>
                  <a:pt x="114" y="142"/>
                  <a:pt x="136" y="123"/>
                </a:cubicBezTo>
                <a:cubicBezTo>
                  <a:pt x="157" y="103"/>
                  <a:pt x="181" y="86"/>
                  <a:pt x="206" y="71"/>
                </a:cubicBezTo>
                <a:cubicBezTo>
                  <a:pt x="231" y="56"/>
                  <a:pt x="258" y="43"/>
                  <a:pt x="286" y="32"/>
                </a:cubicBezTo>
                <a:cubicBezTo>
                  <a:pt x="314" y="22"/>
                  <a:pt x="343" y="14"/>
                  <a:pt x="373" y="8"/>
                </a:cubicBezTo>
                <a:cubicBezTo>
                  <a:pt x="403" y="3"/>
                  <a:pt x="433" y="0"/>
                  <a:pt x="464" y="0"/>
                </a:cubicBezTo>
                <a:cubicBezTo>
                  <a:pt x="494" y="0"/>
                  <a:pt x="525" y="3"/>
                  <a:pt x="555" y="8"/>
                </a:cubicBezTo>
                <a:cubicBezTo>
                  <a:pt x="585" y="14"/>
                  <a:pt x="614" y="22"/>
                  <a:pt x="643" y="32"/>
                </a:cubicBezTo>
                <a:cubicBezTo>
                  <a:pt x="671" y="43"/>
                  <a:pt x="698" y="56"/>
                  <a:pt x="723" y="71"/>
                </a:cubicBezTo>
                <a:cubicBezTo>
                  <a:pt x="748" y="86"/>
                  <a:pt x="772" y="103"/>
                  <a:pt x="793" y="123"/>
                </a:cubicBezTo>
                <a:cubicBezTo>
                  <a:pt x="815" y="142"/>
                  <a:pt x="834" y="163"/>
                  <a:pt x="851" y="186"/>
                </a:cubicBezTo>
                <a:cubicBezTo>
                  <a:pt x="868" y="209"/>
                  <a:pt x="882" y="233"/>
                  <a:pt x="894" y="258"/>
                </a:cubicBezTo>
                <a:cubicBezTo>
                  <a:pt x="906" y="284"/>
                  <a:pt x="914" y="310"/>
                  <a:pt x="920" y="337"/>
                </a:cubicBezTo>
                <a:cubicBezTo>
                  <a:pt x="926" y="364"/>
                  <a:pt x="929" y="391"/>
                  <a:pt x="929" y="418"/>
                </a:cubicBezTo>
                <a:close/>
              </a:path>
            </a:pathLst>
          </a:custGeom>
          <a:solidFill>
            <a:srgbClr val="2563eb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6"/>
          <a:stretch/>
        </p:blipFill>
        <p:spPr>
          <a:xfrm>
            <a:off x="718560" y="3259080"/>
            <a:ext cx="1666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7" name=""/>
          <p:cNvSpPr txBox="1"/>
          <p:nvPr/>
        </p:nvSpPr>
        <p:spPr>
          <a:xfrm>
            <a:off x="1525320" y="2871360"/>
            <a:ext cx="10735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亿个关键词数据库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 txBox="1"/>
          <p:nvPr/>
        </p:nvSpPr>
        <p:spPr>
          <a:xfrm>
            <a:off x="1053000" y="3243600"/>
            <a:ext cx="1713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43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635040" y="3543120"/>
            <a:ext cx="334440" cy="301320"/>
          </a:xfrm>
          <a:custGeom>
            <a:avLst/>
            <a:gdLst/>
            <a:ahLst/>
            <a:rect l="0" t="0" r="r" b="b"/>
            <a:pathLst>
              <a:path w="929" h="837">
                <a:moveTo>
                  <a:pt x="929" y="418"/>
                </a:moveTo>
                <a:cubicBezTo>
                  <a:pt x="929" y="445"/>
                  <a:pt x="926" y="472"/>
                  <a:pt x="920" y="499"/>
                </a:cubicBezTo>
                <a:cubicBezTo>
                  <a:pt x="914" y="526"/>
                  <a:pt x="906" y="552"/>
                  <a:pt x="894" y="578"/>
                </a:cubicBezTo>
                <a:cubicBezTo>
                  <a:pt x="882" y="604"/>
                  <a:pt x="868" y="628"/>
                  <a:pt x="851" y="651"/>
                </a:cubicBezTo>
                <a:cubicBezTo>
                  <a:pt x="834" y="674"/>
                  <a:pt x="815" y="695"/>
                  <a:pt x="793" y="714"/>
                </a:cubicBezTo>
                <a:cubicBezTo>
                  <a:pt x="772" y="734"/>
                  <a:pt x="748" y="751"/>
                  <a:pt x="723" y="766"/>
                </a:cubicBezTo>
                <a:cubicBezTo>
                  <a:pt x="698" y="781"/>
                  <a:pt x="671" y="794"/>
                  <a:pt x="643" y="805"/>
                </a:cubicBezTo>
                <a:cubicBezTo>
                  <a:pt x="614" y="815"/>
                  <a:pt x="585" y="823"/>
                  <a:pt x="555" y="828"/>
                </a:cubicBezTo>
                <a:cubicBezTo>
                  <a:pt x="525" y="834"/>
                  <a:pt x="494" y="837"/>
                  <a:pt x="464" y="837"/>
                </a:cubicBezTo>
                <a:cubicBezTo>
                  <a:pt x="433" y="837"/>
                  <a:pt x="403" y="834"/>
                  <a:pt x="373" y="828"/>
                </a:cubicBezTo>
                <a:cubicBezTo>
                  <a:pt x="343" y="823"/>
                  <a:pt x="314" y="815"/>
                  <a:pt x="286" y="805"/>
                </a:cubicBezTo>
                <a:cubicBezTo>
                  <a:pt x="258" y="794"/>
                  <a:pt x="231" y="781"/>
                  <a:pt x="206" y="766"/>
                </a:cubicBezTo>
                <a:cubicBezTo>
                  <a:pt x="181" y="751"/>
                  <a:pt x="157" y="734"/>
                  <a:pt x="136" y="714"/>
                </a:cubicBezTo>
                <a:cubicBezTo>
                  <a:pt x="114" y="695"/>
                  <a:pt x="95" y="674"/>
                  <a:pt x="78" y="651"/>
                </a:cubicBezTo>
                <a:cubicBezTo>
                  <a:pt x="61" y="628"/>
                  <a:pt x="47" y="604"/>
                  <a:pt x="35" y="578"/>
                </a:cubicBezTo>
                <a:cubicBezTo>
                  <a:pt x="23" y="552"/>
                  <a:pt x="15" y="526"/>
                  <a:pt x="9" y="499"/>
                </a:cubicBezTo>
                <a:cubicBezTo>
                  <a:pt x="3" y="472"/>
                  <a:pt x="0" y="445"/>
                  <a:pt x="0" y="418"/>
                </a:cubicBezTo>
                <a:cubicBezTo>
                  <a:pt x="0" y="390"/>
                  <a:pt x="3" y="363"/>
                  <a:pt x="9" y="336"/>
                </a:cubicBezTo>
                <a:cubicBezTo>
                  <a:pt x="15" y="309"/>
                  <a:pt x="23" y="283"/>
                  <a:pt x="35" y="258"/>
                </a:cubicBezTo>
                <a:cubicBezTo>
                  <a:pt x="47" y="232"/>
                  <a:pt x="61" y="208"/>
                  <a:pt x="78" y="186"/>
                </a:cubicBezTo>
                <a:cubicBezTo>
                  <a:pt x="95" y="163"/>
                  <a:pt x="114" y="142"/>
                  <a:pt x="136" y="122"/>
                </a:cubicBezTo>
                <a:cubicBezTo>
                  <a:pt x="157" y="103"/>
                  <a:pt x="181" y="85"/>
                  <a:pt x="206" y="70"/>
                </a:cubicBezTo>
                <a:cubicBezTo>
                  <a:pt x="231" y="55"/>
                  <a:pt x="258" y="42"/>
                  <a:pt x="286" y="32"/>
                </a:cubicBezTo>
                <a:cubicBezTo>
                  <a:pt x="314" y="21"/>
                  <a:pt x="343" y="13"/>
                  <a:pt x="373" y="8"/>
                </a:cubicBezTo>
                <a:cubicBezTo>
                  <a:pt x="403" y="3"/>
                  <a:pt x="433" y="0"/>
                  <a:pt x="464" y="0"/>
                </a:cubicBezTo>
                <a:cubicBezTo>
                  <a:pt x="494" y="0"/>
                  <a:pt x="525" y="3"/>
                  <a:pt x="555" y="8"/>
                </a:cubicBezTo>
                <a:cubicBezTo>
                  <a:pt x="585" y="13"/>
                  <a:pt x="614" y="21"/>
                  <a:pt x="643" y="32"/>
                </a:cubicBezTo>
                <a:cubicBezTo>
                  <a:pt x="671" y="42"/>
                  <a:pt x="698" y="55"/>
                  <a:pt x="723" y="70"/>
                </a:cubicBezTo>
                <a:cubicBezTo>
                  <a:pt x="748" y="85"/>
                  <a:pt x="772" y="103"/>
                  <a:pt x="793" y="122"/>
                </a:cubicBezTo>
                <a:cubicBezTo>
                  <a:pt x="815" y="142"/>
                  <a:pt x="834" y="163"/>
                  <a:pt x="851" y="186"/>
                </a:cubicBezTo>
                <a:cubicBezTo>
                  <a:pt x="868" y="208"/>
                  <a:pt x="882" y="232"/>
                  <a:pt x="894" y="258"/>
                </a:cubicBezTo>
                <a:cubicBezTo>
                  <a:pt x="906" y="283"/>
                  <a:pt x="914" y="309"/>
                  <a:pt x="920" y="336"/>
                </a:cubicBezTo>
                <a:cubicBezTo>
                  <a:pt x="926" y="363"/>
                  <a:pt x="929" y="390"/>
                  <a:pt x="929" y="418"/>
                </a:cubicBezTo>
                <a:close/>
              </a:path>
            </a:pathLst>
          </a:custGeom>
          <a:solidFill>
            <a:srgbClr val="2563eb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7"/>
          <a:stretch/>
        </p:blipFill>
        <p:spPr>
          <a:xfrm>
            <a:off x="718560" y="3626640"/>
            <a:ext cx="1666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1" name=""/>
          <p:cNvSpPr txBox="1"/>
          <p:nvPr/>
        </p:nvSpPr>
        <p:spPr>
          <a:xfrm>
            <a:off x="1222920" y="3238920"/>
            <a:ext cx="1476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万亿个反向链接分析能力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 txBox="1"/>
          <p:nvPr/>
        </p:nvSpPr>
        <p:spPr>
          <a:xfrm>
            <a:off x="1053000" y="361152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635040" y="3960720"/>
            <a:ext cx="267840" cy="301320"/>
          </a:xfrm>
          <a:custGeom>
            <a:avLst/>
            <a:gdLst/>
            <a:ahLst/>
            <a:rect l="0" t="0" r="r" b="b"/>
            <a:pathLst>
              <a:path w="744" h="837">
                <a:moveTo>
                  <a:pt x="744" y="419"/>
                </a:moveTo>
                <a:cubicBezTo>
                  <a:pt x="744" y="447"/>
                  <a:pt x="741" y="474"/>
                  <a:pt x="736" y="501"/>
                </a:cubicBezTo>
                <a:cubicBezTo>
                  <a:pt x="732" y="528"/>
                  <a:pt x="725" y="554"/>
                  <a:pt x="715" y="579"/>
                </a:cubicBezTo>
                <a:cubicBezTo>
                  <a:pt x="706" y="605"/>
                  <a:pt x="694" y="629"/>
                  <a:pt x="681" y="651"/>
                </a:cubicBezTo>
                <a:cubicBezTo>
                  <a:pt x="667" y="674"/>
                  <a:pt x="652" y="695"/>
                  <a:pt x="635" y="715"/>
                </a:cubicBezTo>
                <a:cubicBezTo>
                  <a:pt x="617" y="734"/>
                  <a:pt x="599" y="751"/>
                  <a:pt x="578" y="767"/>
                </a:cubicBezTo>
                <a:cubicBezTo>
                  <a:pt x="558" y="782"/>
                  <a:pt x="537" y="795"/>
                  <a:pt x="514" y="805"/>
                </a:cubicBezTo>
                <a:cubicBezTo>
                  <a:pt x="492" y="816"/>
                  <a:pt x="468" y="824"/>
                  <a:pt x="445" y="829"/>
                </a:cubicBezTo>
                <a:cubicBezTo>
                  <a:pt x="421" y="834"/>
                  <a:pt x="396" y="837"/>
                  <a:pt x="372" y="837"/>
                </a:cubicBezTo>
                <a:cubicBezTo>
                  <a:pt x="348" y="837"/>
                  <a:pt x="324" y="834"/>
                  <a:pt x="300" y="829"/>
                </a:cubicBezTo>
                <a:cubicBezTo>
                  <a:pt x="276" y="824"/>
                  <a:pt x="252" y="816"/>
                  <a:pt x="230" y="805"/>
                </a:cubicBezTo>
                <a:cubicBezTo>
                  <a:pt x="207" y="795"/>
                  <a:pt x="186" y="782"/>
                  <a:pt x="166" y="767"/>
                </a:cubicBezTo>
                <a:cubicBezTo>
                  <a:pt x="145" y="751"/>
                  <a:pt x="127" y="734"/>
                  <a:pt x="109" y="715"/>
                </a:cubicBezTo>
                <a:cubicBezTo>
                  <a:pt x="92" y="695"/>
                  <a:pt x="76" y="674"/>
                  <a:pt x="62" y="651"/>
                </a:cubicBezTo>
                <a:cubicBezTo>
                  <a:pt x="49" y="629"/>
                  <a:pt x="37" y="605"/>
                  <a:pt x="28" y="579"/>
                </a:cubicBezTo>
                <a:cubicBezTo>
                  <a:pt x="19" y="554"/>
                  <a:pt x="12" y="528"/>
                  <a:pt x="7" y="501"/>
                </a:cubicBezTo>
                <a:cubicBezTo>
                  <a:pt x="2" y="474"/>
                  <a:pt x="0" y="447"/>
                  <a:pt x="0" y="419"/>
                </a:cubicBezTo>
                <a:cubicBezTo>
                  <a:pt x="0" y="392"/>
                  <a:pt x="2" y="365"/>
                  <a:pt x="7" y="338"/>
                </a:cubicBezTo>
                <a:cubicBezTo>
                  <a:pt x="12" y="311"/>
                  <a:pt x="19" y="285"/>
                  <a:pt x="28" y="258"/>
                </a:cubicBezTo>
                <a:cubicBezTo>
                  <a:pt x="37" y="233"/>
                  <a:pt x="49" y="209"/>
                  <a:pt x="62" y="186"/>
                </a:cubicBezTo>
                <a:cubicBezTo>
                  <a:pt x="76" y="163"/>
                  <a:pt x="92" y="142"/>
                  <a:pt x="109" y="123"/>
                </a:cubicBezTo>
                <a:cubicBezTo>
                  <a:pt x="127" y="103"/>
                  <a:pt x="145" y="86"/>
                  <a:pt x="166" y="71"/>
                </a:cubicBezTo>
                <a:cubicBezTo>
                  <a:pt x="186" y="56"/>
                  <a:pt x="207" y="43"/>
                  <a:pt x="230" y="32"/>
                </a:cubicBezTo>
                <a:cubicBezTo>
                  <a:pt x="252" y="22"/>
                  <a:pt x="276" y="14"/>
                  <a:pt x="300" y="9"/>
                </a:cubicBezTo>
                <a:cubicBezTo>
                  <a:pt x="324" y="3"/>
                  <a:pt x="348" y="0"/>
                  <a:pt x="372" y="0"/>
                </a:cubicBezTo>
                <a:cubicBezTo>
                  <a:pt x="396" y="0"/>
                  <a:pt x="421" y="3"/>
                  <a:pt x="445" y="9"/>
                </a:cubicBezTo>
                <a:cubicBezTo>
                  <a:pt x="468" y="14"/>
                  <a:pt x="492" y="22"/>
                  <a:pt x="514" y="32"/>
                </a:cubicBezTo>
                <a:cubicBezTo>
                  <a:pt x="537" y="43"/>
                  <a:pt x="558" y="56"/>
                  <a:pt x="578" y="71"/>
                </a:cubicBezTo>
                <a:cubicBezTo>
                  <a:pt x="599" y="86"/>
                  <a:pt x="617" y="103"/>
                  <a:pt x="635" y="123"/>
                </a:cubicBezTo>
                <a:cubicBezTo>
                  <a:pt x="652" y="142"/>
                  <a:pt x="667" y="163"/>
                  <a:pt x="681" y="186"/>
                </a:cubicBezTo>
                <a:cubicBezTo>
                  <a:pt x="694" y="209"/>
                  <a:pt x="706" y="233"/>
                  <a:pt x="715" y="258"/>
                </a:cubicBezTo>
                <a:cubicBezTo>
                  <a:pt x="725" y="285"/>
                  <a:pt x="732" y="311"/>
                  <a:pt x="736" y="338"/>
                </a:cubicBezTo>
                <a:cubicBezTo>
                  <a:pt x="741" y="365"/>
                  <a:pt x="744" y="392"/>
                  <a:pt x="744" y="419"/>
                </a:cubicBezTo>
                <a:close/>
              </a:path>
            </a:pathLst>
          </a:custGeom>
          <a:solidFill>
            <a:srgbClr val="2563eb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8"/>
          <a:stretch/>
        </p:blipFill>
        <p:spPr>
          <a:xfrm>
            <a:off x="718560" y="4044600"/>
            <a:ext cx="1000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5" name=""/>
          <p:cNvSpPr txBox="1"/>
          <p:nvPr/>
        </p:nvSpPr>
        <p:spPr>
          <a:xfrm>
            <a:off x="1183680" y="3606840"/>
            <a:ext cx="9396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驱动的分析能力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 txBox="1"/>
          <p:nvPr/>
        </p:nvSpPr>
        <p:spPr>
          <a:xfrm>
            <a:off x="986040" y="3924360"/>
            <a:ext cx="1476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企业级解决方案（汇丰、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 txBox="1"/>
          <p:nvPr/>
        </p:nvSpPr>
        <p:spPr>
          <a:xfrm>
            <a:off x="2457000" y="3929040"/>
            <a:ext cx="179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LG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 txBox="1"/>
          <p:nvPr/>
        </p:nvSpPr>
        <p:spPr>
          <a:xfrm>
            <a:off x="2634840" y="3924360"/>
            <a:ext cx="671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、三星等客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3785400" y="1069560"/>
            <a:ext cx="3142440" cy="3443400"/>
          </a:xfrm>
          <a:custGeom>
            <a:avLst/>
            <a:gdLst/>
            <a:ahLst/>
            <a:rect l="0" t="0" r="r" b="b"/>
            <a:pathLst>
              <a:path w="8729" h="9565">
                <a:moveTo>
                  <a:pt x="0" y="9379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4" y="137"/>
                  <a:pt x="7" y="126"/>
                  <a:pt x="11" y="114"/>
                </a:cubicBezTo>
                <a:cubicBezTo>
                  <a:pt x="14" y="103"/>
                  <a:pt x="18" y="92"/>
                  <a:pt x="23" y="82"/>
                </a:cubicBezTo>
                <a:cubicBezTo>
                  <a:pt x="29" y="72"/>
                  <a:pt x="34" y="63"/>
                  <a:pt x="41" y="54"/>
                </a:cubicBezTo>
                <a:cubicBezTo>
                  <a:pt x="47" y="46"/>
                  <a:pt x="54" y="38"/>
                  <a:pt x="62" y="31"/>
                </a:cubicBezTo>
                <a:cubicBezTo>
                  <a:pt x="70" y="24"/>
                  <a:pt x="78" y="19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8543" y="0"/>
                </a:lnTo>
                <a:cubicBezTo>
                  <a:pt x="8556" y="0"/>
                  <a:pt x="8568" y="1"/>
                  <a:pt x="8580" y="3"/>
                </a:cubicBezTo>
                <a:cubicBezTo>
                  <a:pt x="8592" y="6"/>
                  <a:pt x="8603" y="9"/>
                  <a:pt x="8614" y="14"/>
                </a:cubicBezTo>
                <a:cubicBezTo>
                  <a:pt x="8626" y="19"/>
                  <a:pt x="8636" y="24"/>
                  <a:pt x="8647" y="31"/>
                </a:cubicBezTo>
                <a:cubicBezTo>
                  <a:pt x="8657" y="38"/>
                  <a:pt x="8666" y="46"/>
                  <a:pt x="8675" y="54"/>
                </a:cubicBezTo>
                <a:cubicBezTo>
                  <a:pt x="8683" y="63"/>
                  <a:pt x="8691" y="72"/>
                  <a:pt x="8698" y="82"/>
                </a:cubicBezTo>
                <a:cubicBezTo>
                  <a:pt x="8705" y="92"/>
                  <a:pt x="8710" y="103"/>
                  <a:pt x="8715" y="114"/>
                </a:cubicBezTo>
                <a:cubicBezTo>
                  <a:pt x="8720" y="126"/>
                  <a:pt x="8723" y="137"/>
                  <a:pt x="8726" y="149"/>
                </a:cubicBezTo>
                <a:cubicBezTo>
                  <a:pt x="8728" y="161"/>
                  <a:pt x="8729" y="173"/>
                  <a:pt x="8729" y="185"/>
                </a:cubicBezTo>
                <a:lnTo>
                  <a:pt x="8729" y="9379"/>
                </a:lnTo>
                <a:cubicBezTo>
                  <a:pt x="8729" y="9391"/>
                  <a:pt x="8728" y="9403"/>
                  <a:pt x="8726" y="9415"/>
                </a:cubicBezTo>
                <a:cubicBezTo>
                  <a:pt x="8723" y="9427"/>
                  <a:pt x="8720" y="9439"/>
                  <a:pt x="8715" y="9450"/>
                </a:cubicBezTo>
                <a:cubicBezTo>
                  <a:pt x="8710" y="9461"/>
                  <a:pt x="8705" y="9472"/>
                  <a:pt x="8698" y="9482"/>
                </a:cubicBezTo>
                <a:cubicBezTo>
                  <a:pt x="8691" y="9492"/>
                  <a:pt x="8683" y="9502"/>
                  <a:pt x="8675" y="9510"/>
                </a:cubicBezTo>
                <a:cubicBezTo>
                  <a:pt x="8666" y="9519"/>
                  <a:pt x="8657" y="9526"/>
                  <a:pt x="8647" y="9533"/>
                </a:cubicBezTo>
                <a:cubicBezTo>
                  <a:pt x="8636" y="9540"/>
                  <a:pt x="8626" y="9546"/>
                  <a:pt x="8614" y="9550"/>
                </a:cubicBezTo>
                <a:cubicBezTo>
                  <a:pt x="8603" y="9555"/>
                  <a:pt x="8592" y="9559"/>
                  <a:pt x="8580" y="9561"/>
                </a:cubicBezTo>
                <a:cubicBezTo>
                  <a:pt x="8568" y="9563"/>
                  <a:pt x="8556" y="9565"/>
                  <a:pt x="8543" y="9565"/>
                </a:cubicBezTo>
                <a:lnTo>
                  <a:pt x="139" y="9565"/>
                </a:lnTo>
                <a:cubicBezTo>
                  <a:pt x="130" y="9565"/>
                  <a:pt x="121" y="9563"/>
                  <a:pt x="112" y="9561"/>
                </a:cubicBezTo>
                <a:cubicBezTo>
                  <a:pt x="103" y="9559"/>
                  <a:pt x="94" y="9555"/>
                  <a:pt x="86" y="9550"/>
                </a:cubicBezTo>
                <a:cubicBezTo>
                  <a:pt x="78" y="9546"/>
                  <a:pt x="70" y="9540"/>
                  <a:pt x="62" y="9533"/>
                </a:cubicBezTo>
                <a:cubicBezTo>
                  <a:pt x="54" y="9526"/>
                  <a:pt x="47" y="9519"/>
                  <a:pt x="41" y="9510"/>
                </a:cubicBezTo>
                <a:cubicBezTo>
                  <a:pt x="34" y="9502"/>
                  <a:pt x="29" y="9492"/>
                  <a:pt x="23" y="9482"/>
                </a:cubicBezTo>
                <a:cubicBezTo>
                  <a:pt x="18" y="9472"/>
                  <a:pt x="14" y="9461"/>
                  <a:pt x="11" y="9450"/>
                </a:cubicBezTo>
                <a:cubicBezTo>
                  <a:pt x="7" y="9439"/>
                  <a:pt x="4" y="9427"/>
                  <a:pt x="3" y="9415"/>
                </a:cubicBezTo>
                <a:cubicBezTo>
                  <a:pt x="1" y="9403"/>
                  <a:pt x="0" y="9391"/>
                  <a:pt x="0" y="9379"/>
                </a:cubicBezTo>
                <a:close/>
              </a:path>
            </a:pathLst>
          </a:custGeom>
          <a:solidFill>
            <a:srgbClr val="1e40af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3768840" y="1069560"/>
            <a:ext cx="66960" cy="3443400"/>
          </a:xfrm>
          <a:custGeom>
            <a:avLst/>
            <a:gdLst/>
            <a:ahLst/>
            <a:rect l="0" t="0" r="r" b="b"/>
            <a:pathLst>
              <a:path w="186" h="9565">
                <a:moveTo>
                  <a:pt x="150" y="14"/>
                </a:moveTo>
                <a:cubicBezTo>
                  <a:pt x="138" y="23"/>
                  <a:pt x="128" y="37"/>
                  <a:pt x="120" y="54"/>
                </a:cubicBezTo>
                <a:cubicBezTo>
                  <a:pt x="111" y="72"/>
                  <a:pt x="104" y="92"/>
                  <a:pt x="100" y="114"/>
                </a:cubicBezTo>
                <a:cubicBezTo>
                  <a:pt x="95" y="137"/>
                  <a:pt x="92" y="161"/>
                  <a:pt x="92" y="185"/>
                </a:cubicBezTo>
                <a:lnTo>
                  <a:pt x="92" y="9379"/>
                </a:lnTo>
                <a:cubicBezTo>
                  <a:pt x="92" y="9403"/>
                  <a:pt x="95" y="9427"/>
                  <a:pt x="100" y="9450"/>
                </a:cubicBezTo>
                <a:cubicBezTo>
                  <a:pt x="104" y="9473"/>
                  <a:pt x="111" y="9493"/>
                  <a:pt x="120" y="9510"/>
                </a:cubicBezTo>
                <a:cubicBezTo>
                  <a:pt x="128" y="9528"/>
                  <a:pt x="138" y="9541"/>
                  <a:pt x="150" y="9550"/>
                </a:cubicBezTo>
                <a:cubicBezTo>
                  <a:pt x="161" y="9560"/>
                  <a:pt x="174" y="9565"/>
                  <a:pt x="186" y="9565"/>
                </a:cubicBezTo>
                <a:cubicBezTo>
                  <a:pt x="161" y="9565"/>
                  <a:pt x="137" y="9560"/>
                  <a:pt x="114" y="9550"/>
                </a:cubicBezTo>
                <a:cubicBezTo>
                  <a:pt x="91" y="9541"/>
                  <a:pt x="71" y="9528"/>
                  <a:pt x="54" y="9510"/>
                </a:cubicBezTo>
                <a:cubicBezTo>
                  <a:pt x="37" y="9493"/>
                  <a:pt x="23" y="9473"/>
                  <a:pt x="14" y="9450"/>
                </a:cubicBezTo>
                <a:cubicBezTo>
                  <a:pt x="4" y="9427"/>
                  <a:pt x="0" y="9403"/>
                  <a:pt x="0" y="9379"/>
                </a:cubicBezTo>
                <a:lnTo>
                  <a:pt x="0" y="185"/>
                </a:lnTo>
                <a:cubicBezTo>
                  <a:pt x="0" y="161"/>
                  <a:pt x="4" y="137"/>
                  <a:pt x="14" y="114"/>
                </a:cubicBezTo>
                <a:cubicBezTo>
                  <a:pt x="23" y="92"/>
                  <a:pt x="37" y="72"/>
                  <a:pt x="54" y="54"/>
                </a:cubicBezTo>
                <a:cubicBezTo>
                  <a:pt x="71" y="37"/>
                  <a:pt x="91" y="23"/>
                  <a:pt x="114" y="14"/>
                </a:cubicBezTo>
                <a:cubicBezTo>
                  <a:pt x="137" y="4"/>
                  <a:pt x="161" y="0"/>
                  <a:pt x="186" y="0"/>
                </a:cubicBezTo>
                <a:cubicBezTo>
                  <a:pt x="174" y="0"/>
                  <a:pt x="161" y="4"/>
                  <a:pt x="150" y="14"/>
                </a:cubicBez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4002840" y="1270080"/>
            <a:ext cx="401400" cy="401400"/>
          </a:xfrm>
          <a:custGeom>
            <a:avLst/>
            <a:gdLst/>
            <a:ahLst/>
            <a:rect l="0" t="0" r="r" b="b"/>
            <a:pathLst>
              <a:path w="1115" h="1115">
                <a:moveTo>
                  <a:pt x="1115" y="558"/>
                </a:moveTo>
                <a:cubicBezTo>
                  <a:pt x="1115" y="595"/>
                  <a:pt x="1111" y="631"/>
                  <a:pt x="1104" y="667"/>
                </a:cubicBezTo>
                <a:cubicBezTo>
                  <a:pt x="1097" y="703"/>
                  <a:pt x="1086" y="737"/>
                  <a:pt x="1072" y="771"/>
                </a:cubicBezTo>
                <a:cubicBezTo>
                  <a:pt x="1058" y="805"/>
                  <a:pt x="1041" y="837"/>
                  <a:pt x="1021" y="868"/>
                </a:cubicBezTo>
                <a:cubicBezTo>
                  <a:pt x="1001" y="898"/>
                  <a:pt x="977" y="926"/>
                  <a:pt x="952" y="952"/>
                </a:cubicBezTo>
                <a:cubicBezTo>
                  <a:pt x="926" y="978"/>
                  <a:pt x="898" y="1001"/>
                  <a:pt x="867" y="1021"/>
                </a:cubicBezTo>
                <a:cubicBezTo>
                  <a:pt x="837" y="1042"/>
                  <a:pt x="805" y="1059"/>
                  <a:pt x="771" y="1073"/>
                </a:cubicBezTo>
                <a:cubicBezTo>
                  <a:pt x="737" y="1087"/>
                  <a:pt x="702" y="1097"/>
                  <a:pt x="666" y="1104"/>
                </a:cubicBezTo>
                <a:cubicBezTo>
                  <a:pt x="630" y="1112"/>
                  <a:pt x="594" y="1115"/>
                  <a:pt x="557" y="1115"/>
                </a:cubicBezTo>
                <a:cubicBezTo>
                  <a:pt x="520" y="1115"/>
                  <a:pt x="484" y="1112"/>
                  <a:pt x="448" y="1104"/>
                </a:cubicBezTo>
                <a:cubicBezTo>
                  <a:pt x="412" y="1097"/>
                  <a:pt x="377" y="1087"/>
                  <a:pt x="343" y="1073"/>
                </a:cubicBezTo>
                <a:cubicBezTo>
                  <a:pt x="310" y="1059"/>
                  <a:pt x="278" y="1042"/>
                  <a:pt x="247" y="1021"/>
                </a:cubicBezTo>
                <a:cubicBezTo>
                  <a:pt x="217" y="1001"/>
                  <a:pt x="189" y="978"/>
                  <a:pt x="163" y="952"/>
                </a:cubicBezTo>
                <a:cubicBezTo>
                  <a:pt x="137" y="926"/>
                  <a:pt x="114" y="898"/>
                  <a:pt x="93" y="868"/>
                </a:cubicBezTo>
                <a:cubicBezTo>
                  <a:pt x="73" y="837"/>
                  <a:pt x="56" y="805"/>
                  <a:pt x="42" y="771"/>
                </a:cubicBezTo>
                <a:cubicBezTo>
                  <a:pt x="28" y="737"/>
                  <a:pt x="17" y="703"/>
                  <a:pt x="10" y="667"/>
                </a:cubicBezTo>
                <a:cubicBezTo>
                  <a:pt x="3" y="631"/>
                  <a:pt x="0" y="595"/>
                  <a:pt x="0" y="558"/>
                </a:cubicBezTo>
                <a:cubicBezTo>
                  <a:pt x="0" y="521"/>
                  <a:pt x="3" y="485"/>
                  <a:pt x="10" y="449"/>
                </a:cubicBezTo>
                <a:cubicBezTo>
                  <a:pt x="17" y="413"/>
                  <a:pt x="28" y="379"/>
                  <a:pt x="42" y="344"/>
                </a:cubicBezTo>
                <a:cubicBezTo>
                  <a:pt x="56" y="310"/>
                  <a:pt x="73" y="278"/>
                  <a:pt x="93" y="247"/>
                </a:cubicBezTo>
                <a:cubicBezTo>
                  <a:pt x="114" y="217"/>
                  <a:pt x="137" y="189"/>
                  <a:pt x="163" y="163"/>
                </a:cubicBezTo>
                <a:cubicBezTo>
                  <a:pt x="189" y="137"/>
                  <a:pt x="217" y="114"/>
                  <a:pt x="247" y="94"/>
                </a:cubicBezTo>
                <a:cubicBezTo>
                  <a:pt x="278" y="73"/>
                  <a:pt x="310" y="56"/>
                  <a:pt x="343" y="42"/>
                </a:cubicBezTo>
                <a:cubicBezTo>
                  <a:pt x="377" y="28"/>
                  <a:pt x="412" y="18"/>
                  <a:pt x="448" y="11"/>
                </a:cubicBezTo>
                <a:cubicBezTo>
                  <a:pt x="484" y="3"/>
                  <a:pt x="520" y="0"/>
                  <a:pt x="557" y="0"/>
                </a:cubicBezTo>
                <a:cubicBezTo>
                  <a:pt x="594" y="0"/>
                  <a:pt x="630" y="3"/>
                  <a:pt x="666" y="11"/>
                </a:cubicBezTo>
                <a:cubicBezTo>
                  <a:pt x="702" y="18"/>
                  <a:pt x="737" y="28"/>
                  <a:pt x="771" y="42"/>
                </a:cubicBezTo>
                <a:cubicBezTo>
                  <a:pt x="805" y="56"/>
                  <a:pt x="837" y="73"/>
                  <a:pt x="867" y="94"/>
                </a:cubicBezTo>
                <a:cubicBezTo>
                  <a:pt x="898" y="114"/>
                  <a:pt x="926" y="137"/>
                  <a:pt x="952" y="163"/>
                </a:cubicBezTo>
                <a:cubicBezTo>
                  <a:pt x="977" y="189"/>
                  <a:pt x="1001" y="217"/>
                  <a:pt x="1021" y="247"/>
                </a:cubicBezTo>
                <a:cubicBezTo>
                  <a:pt x="1041" y="278"/>
                  <a:pt x="1058" y="310"/>
                  <a:pt x="1072" y="344"/>
                </a:cubicBezTo>
                <a:cubicBezTo>
                  <a:pt x="1086" y="379"/>
                  <a:pt x="1097" y="413"/>
                  <a:pt x="1104" y="449"/>
                </a:cubicBezTo>
                <a:cubicBezTo>
                  <a:pt x="1111" y="485"/>
                  <a:pt x="1115" y="521"/>
                  <a:pt x="1115" y="558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9"/>
          <a:stretch/>
        </p:blipFill>
        <p:spPr>
          <a:xfrm>
            <a:off x="4103280" y="137052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3" name=""/>
          <p:cNvSpPr txBox="1"/>
          <p:nvPr/>
        </p:nvSpPr>
        <p:spPr>
          <a:xfrm>
            <a:off x="986040" y="412488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户）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 txBox="1"/>
          <p:nvPr/>
        </p:nvSpPr>
        <p:spPr>
          <a:xfrm>
            <a:off x="4534920" y="1351440"/>
            <a:ext cx="7426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Ahrefs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 txBox="1"/>
          <p:nvPr/>
        </p:nvSpPr>
        <p:spPr>
          <a:xfrm>
            <a:off x="3999960" y="1818360"/>
            <a:ext cx="671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核心竞争力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 txBox="1"/>
          <p:nvPr/>
        </p:nvSpPr>
        <p:spPr>
          <a:xfrm>
            <a:off x="3999960" y="2085840"/>
            <a:ext cx="26830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强大的网站爬虫技术、全面的反向链接数据库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4002840" y="2607120"/>
            <a:ext cx="317880" cy="301320"/>
          </a:xfrm>
          <a:custGeom>
            <a:avLst/>
            <a:gdLst/>
            <a:ahLst/>
            <a:rect l="0" t="0" r="r" b="b"/>
            <a:pathLst>
              <a:path w="883" h="837">
                <a:moveTo>
                  <a:pt x="883" y="418"/>
                </a:moveTo>
                <a:cubicBezTo>
                  <a:pt x="883" y="445"/>
                  <a:pt x="880" y="472"/>
                  <a:pt x="874" y="499"/>
                </a:cubicBezTo>
                <a:cubicBezTo>
                  <a:pt x="869" y="526"/>
                  <a:pt x="860" y="552"/>
                  <a:pt x="849" y="578"/>
                </a:cubicBezTo>
                <a:cubicBezTo>
                  <a:pt x="838" y="603"/>
                  <a:pt x="824" y="627"/>
                  <a:pt x="808" y="650"/>
                </a:cubicBezTo>
                <a:cubicBezTo>
                  <a:pt x="792" y="673"/>
                  <a:pt x="773" y="695"/>
                  <a:pt x="752" y="714"/>
                </a:cubicBezTo>
                <a:cubicBezTo>
                  <a:pt x="732" y="734"/>
                  <a:pt x="710" y="751"/>
                  <a:pt x="686" y="766"/>
                </a:cubicBezTo>
                <a:cubicBezTo>
                  <a:pt x="662" y="781"/>
                  <a:pt x="636" y="794"/>
                  <a:pt x="609" y="805"/>
                </a:cubicBezTo>
                <a:cubicBezTo>
                  <a:pt x="583" y="815"/>
                  <a:pt x="555" y="823"/>
                  <a:pt x="527" y="829"/>
                </a:cubicBezTo>
                <a:cubicBezTo>
                  <a:pt x="498" y="834"/>
                  <a:pt x="470" y="837"/>
                  <a:pt x="441" y="837"/>
                </a:cubicBezTo>
                <a:cubicBezTo>
                  <a:pt x="412" y="837"/>
                  <a:pt x="383" y="834"/>
                  <a:pt x="355" y="829"/>
                </a:cubicBezTo>
                <a:cubicBezTo>
                  <a:pt x="326" y="823"/>
                  <a:pt x="299" y="815"/>
                  <a:pt x="272" y="805"/>
                </a:cubicBezTo>
                <a:cubicBezTo>
                  <a:pt x="245" y="794"/>
                  <a:pt x="220" y="781"/>
                  <a:pt x="196" y="766"/>
                </a:cubicBezTo>
                <a:cubicBezTo>
                  <a:pt x="171" y="751"/>
                  <a:pt x="149" y="734"/>
                  <a:pt x="129" y="714"/>
                </a:cubicBezTo>
                <a:cubicBezTo>
                  <a:pt x="108" y="695"/>
                  <a:pt x="90" y="673"/>
                  <a:pt x="74" y="650"/>
                </a:cubicBezTo>
                <a:cubicBezTo>
                  <a:pt x="58" y="627"/>
                  <a:pt x="44" y="603"/>
                  <a:pt x="33" y="578"/>
                </a:cubicBezTo>
                <a:cubicBezTo>
                  <a:pt x="22" y="552"/>
                  <a:pt x="14" y="526"/>
                  <a:pt x="8" y="499"/>
                </a:cubicBezTo>
                <a:cubicBezTo>
                  <a:pt x="2" y="472"/>
                  <a:pt x="0" y="445"/>
                  <a:pt x="0" y="418"/>
                </a:cubicBezTo>
                <a:cubicBezTo>
                  <a:pt x="0" y="390"/>
                  <a:pt x="2" y="363"/>
                  <a:pt x="8" y="336"/>
                </a:cubicBezTo>
                <a:cubicBezTo>
                  <a:pt x="14" y="309"/>
                  <a:pt x="22" y="283"/>
                  <a:pt x="33" y="258"/>
                </a:cubicBezTo>
                <a:cubicBezTo>
                  <a:pt x="44" y="233"/>
                  <a:pt x="58" y="208"/>
                  <a:pt x="74" y="186"/>
                </a:cubicBezTo>
                <a:cubicBezTo>
                  <a:pt x="90" y="163"/>
                  <a:pt x="108" y="142"/>
                  <a:pt x="129" y="122"/>
                </a:cubicBezTo>
                <a:cubicBezTo>
                  <a:pt x="149" y="103"/>
                  <a:pt x="171" y="86"/>
                  <a:pt x="196" y="70"/>
                </a:cubicBezTo>
                <a:cubicBezTo>
                  <a:pt x="220" y="55"/>
                  <a:pt x="245" y="42"/>
                  <a:pt x="272" y="32"/>
                </a:cubicBezTo>
                <a:cubicBezTo>
                  <a:pt x="299" y="21"/>
                  <a:pt x="326" y="13"/>
                  <a:pt x="355" y="8"/>
                </a:cubicBezTo>
                <a:cubicBezTo>
                  <a:pt x="383" y="3"/>
                  <a:pt x="412" y="0"/>
                  <a:pt x="441" y="0"/>
                </a:cubicBezTo>
                <a:cubicBezTo>
                  <a:pt x="470" y="0"/>
                  <a:pt x="498" y="3"/>
                  <a:pt x="527" y="8"/>
                </a:cubicBezTo>
                <a:cubicBezTo>
                  <a:pt x="555" y="13"/>
                  <a:pt x="583" y="21"/>
                  <a:pt x="609" y="32"/>
                </a:cubicBezTo>
                <a:cubicBezTo>
                  <a:pt x="636" y="42"/>
                  <a:pt x="662" y="55"/>
                  <a:pt x="686" y="70"/>
                </a:cubicBezTo>
                <a:cubicBezTo>
                  <a:pt x="710" y="86"/>
                  <a:pt x="732" y="103"/>
                  <a:pt x="752" y="122"/>
                </a:cubicBezTo>
                <a:cubicBezTo>
                  <a:pt x="773" y="142"/>
                  <a:pt x="792" y="163"/>
                  <a:pt x="808" y="186"/>
                </a:cubicBezTo>
                <a:cubicBezTo>
                  <a:pt x="824" y="208"/>
                  <a:pt x="838" y="233"/>
                  <a:pt x="849" y="258"/>
                </a:cubicBezTo>
                <a:cubicBezTo>
                  <a:pt x="860" y="283"/>
                  <a:pt x="869" y="309"/>
                  <a:pt x="874" y="336"/>
                </a:cubicBezTo>
                <a:cubicBezTo>
                  <a:pt x="880" y="363"/>
                  <a:pt x="883" y="390"/>
                  <a:pt x="883" y="418"/>
                </a:cubicBezTo>
                <a:close/>
              </a:path>
            </a:pathLst>
          </a:custGeom>
          <a:solidFill>
            <a:srgbClr val="2563eb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0"/>
          <a:stretch/>
        </p:blipFill>
        <p:spPr>
          <a:xfrm>
            <a:off x="4086360" y="269100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9" name=""/>
          <p:cNvSpPr txBox="1"/>
          <p:nvPr/>
        </p:nvSpPr>
        <p:spPr>
          <a:xfrm>
            <a:off x="3999960" y="2286360"/>
            <a:ext cx="1476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和精准的关键词研究工具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4002840" y="2974680"/>
            <a:ext cx="300960" cy="301320"/>
          </a:xfrm>
          <a:custGeom>
            <a:avLst/>
            <a:gdLst/>
            <a:ahLst/>
            <a:rect l="0" t="0" r="r" b="b"/>
            <a:pathLst>
              <a:path w="836" h="837">
                <a:moveTo>
                  <a:pt x="836" y="418"/>
                </a:moveTo>
                <a:cubicBezTo>
                  <a:pt x="836" y="446"/>
                  <a:pt x="834" y="473"/>
                  <a:pt x="828" y="500"/>
                </a:cubicBezTo>
                <a:cubicBezTo>
                  <a:pt x="823" y="528"/>
                  <a:pt x="815" y="554"/>
                  <a:pt x="804" y="579"/>
                </a:cubicBezTo>
                <a:cubicBezTo>
                  <a:pt x="794" y="604"/>
                  <a:pt x="781" y="629"/>
                  <a:pt x="766" y="651"/>
                </a:cubicBezTo>
                <a:cubicBezTo>
                  <a:pt x="751" y="674"/>
                  <a:pt x="733" y="695"/>
                  <a:pt x="714" y="715"/>
                </a:cubicBezTo>
                <a:cubicBezTo>
                  <a:pt x="694" y="734"/>
                  <a:pt x="673" y="751"/>
                  <a:pt x="651" y="767"/>
                </a:cubicBezTo>
                <a:cubicBezTo>
                  <a:pt x="628" y="782"/>
                  <a:pt x="604" y="795"/>
                  <a:pt x="578" y="805"/>
                </a:cubicBezTo>
                <a:cubicBezTo>
                  <a:pt x="553" y="816"/>
                  <a:pt x="527" y="824"/>
                  <a:pt x="500" y="829"/>
                </a:cubicBezTo>
                <a:cubicBezTo>
                  <a:pt x="473" y="834"/>
                  <a:pt x="446" y="837"/>
                  <a:pt x="418" y="837"/>
                </a:cubicBezTo>
                <a:cubicBezTo>
                  <a:pt x="391" y="837"/>
                  <a:pt x="364" y="834"/>
                  <a:pt x="337" y="829"/>
                </a:cubicBezTo>
                <a:cubicBezTo>
                  <a:pt x="310" y="824"/>
                  <a:pt x="284" y="816"/>
                  <a:pt x="258" y="805"/>
                </a:cubicBezTo>
                <a:cubicBezTo>
                  <a:pt x="233" y="795"/>
                  <a:pt x="209" y="782"/>
                  <a:pt x="186" y="767"/>
                </a:cubicBezTo>
                <a:cubicBezTo>
                  <a:pt x="163" y="751"/>
                  <a:pt x="141" y="734"/>
                  <a:pt x="122" y="715"/>
                </a:cubicBezTo>
                <a:cubicBezTo>
                  <a:pt x="103" y="695"/>
                  <a:pt x="85" y="674"/>
                  <a:pt x="70" y="651"/>
                </a:cubicBezTo>
                <a:cubicBezTo>
                  <a:pt x="55" y="629"/>
                  <a:pt x="42" y="604"/>
                  <a:pt x="31" y="579"/>
                </a:cubicBezTo>
                <a:cubicBezTo>
                  <a:pt x="21" y="554"/>
                  <a:pt x="13" y="528"/>
                  <a:pt x="8" y="500"/>
                </a:cubicBezTo>
                <a:cubicBezTo>
                  <a:pt x="2" y="473"/>
                  <a:pt x="0" y="446"/>
                  <a:pt x="0" y="418"/>
                </a:cubicBezTo>
                <a:cubicBezTo>
                  <a:pt x="0" y="391"/>
                  <a:pt x="2" y="364"/>
                  <a:pt x="8" y="337"/>
                </a:cubicBezTo>
                <a:cubicBezTo>
                  <a:pt x="13" y="310"/>
                  <a:pt x="21" y="284"/>
                  <a:pt x="31" y="258"/>
                </a:cubicBezTo>
                <a:cubicBezTo>
                  <a:pt x="42" y="233"/>
                  <a:pt x="55" y="209"/>
                  <a:pt x="70" y="186"/>
                </a:cubicBezTo>
                <a:cubicBezTo>
                  <a:pt x="85" y="163"/>
                  <a:pt x="103" y="142"/>
                  <a:pt x="122" y="123"/>
                </a:cubicBezTo>
                <a:cubicBezTo>
                  <a:pt x="141" y="103"/>
                  <a:pt x="163" y="86"/>
                  <a:pt x="186" y="71"/>
                </a:cubicBezTo>
                <a:cubicBezTo>
                  <a:pt x="209" y="56"/>
                  <a:pt x="233" y="43"/>
                  <a:pt x="258" y="32"/>
                </a:cubicBezTo>
                <a:cubicBezTo>
                  <a:pt x="284" y="22"/>
                  <a:pt x="310" y="14"/>
                  <a:pt x="337" y="8"/>
                </a:cubicBezTo>
                <a:cubicBezTo>
                  <a:pt x="364" y="3"/>
                  <a:pt x="391" y="0"/>
                  <a:pt x="418" y="0"/>
                </a:cubicBezTo>
                <a:cubicBezTo>
                  <a:pt x="446" y="0"/>
                  <a:pt x="473" y="3"/>
                  <a:pt x="500" y="8"/>
                </a:cubicBezTo>
                <a:cubicBezTo>
                  <a:pt x="527" y="14"/>
                  <a:pt x="553" y="22"/>
                  <a:pt x="578" y="32"/>
                </a:cubicBezTo>
                <a:cubicBezTo>
                  <a:pt x="604" y="43"/>
                  <a:pt x="628" y="56"/>
                  <a:pt x="651" y="71"/>
                </a:cubicBezTo>
                <a:cubicBezTo>
                  <a:pt x="673" y="86"/>
                  <a:pt x="694" y="103"/>
                  <a:pt x="714" y="123"/>
                </a:cubicBezTo>
                <a:cubicBezTo>
                  <a:pt x="733" y="142"/>
                  <a:pt x="751" y="163"/>
                  <a:pt x="766" y="186"/>
                </a:cubicBezTo>
                <a:cubicBezTo>
                  <a:pt x="781" y="209"/>
                  <a:pt x="794" y="233"/>
                  <a:pt x="804" y="258"/>
                </a:cubicBezTo>
                <a:cubicBezTo>
                  <a:pt x="815" y="284"/>
                  <a:pt x="823" y="310"/>
                  <a:pt x="828" y="337"/>
                </a:cubicBezTo>
                <a:cubicBezTo>
                  <a:pt x="834" y="364"/>
                  <a:pt x="836" y="391"/>
                  <a:pt x="836" y="418"/>
                </a:cubicBezTo>
                <a:close/>
              </a:path>
            </a:pathLst>
          </a:custGeom>
          <a:solidFill>
            <a:srgbClr val="2563eb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11"/>
          <a:stretch/>
        </p:blipFill>
        <p:spPr>
          <a:xfrm>
            <a:off x="4086360" y="30585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2" name=""/>
          <p:cNvSpPr txBox="1"/>
          <p:nvPr/>
        </p:nvSpPr>
        <p:spPr>
          <a:xfrm>
            <a:off x="4401000" y="2670840"/>
            <a:ext cx="12078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卓越的数据处理能力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4002840" y="3342600"/>
            <a:ext cx="317880" cy="300960"/>
          </a:xfrm>
          <a:custGeom>
            <a:avLst/>
            <a:gdLst/>
            <a:ahLst/>
            <a:rect l="0" t="0" r="r" b="b"/>
            <a:pathLst>
              <a:path w="883" h="836">
                <a:moveTo>
                  <a:pt x="883" y="419"/>
                </a:moveTo>
                <a:cubicBezTo>
                  <a:pt x="883" y="446"/>
                  <a:pt x="880" y="473"/>
                  <a:pt x="874" y="500"/>
                </a:cubicBezTo>
                <a:cubicBezTo>
                  <a:pt x="869" y="527"/>
                  <a:pt x="860" y="553"/>
                  <a:pt x="849" y="578"/>
                </a:cubicBezTo>
                <a:cubicBezTo>
                  <a:pt x="838" y="604"/>
                  <a:pt x="824" y="628"/>
                  <a:pt x="808" y="651"/>
                </a:cubicBezTo>
                <a:cubicBezTo>
                  <a:pt x="792" y="674"/>
                  <a:pt x="773" y="695"/>
                  <a:pt x="752" y="714"/>
                </a:cubicBezTo>
                <a:cubicBezTo>
                  <a:pt x="732" y="733"/>
                  <a:pt x="710" y="751"/>
                  <a:pt x="686" y="766"/>
                </a:cubicBezTo>
                <a:cubicBezTo>
                  <a:pt x="662" y="781"/>
                  <a:pt x="636" y="794"/>
                  <a:pt x="609" y="805"/>
                </a:cubicBezTo>
                <a:cubicBezTo>
                  <a:pt x="583" y="815"/>
                  <a:pt x="555" y="823"/>
                  <a:pt x="527" y="828"/>
                </a:cubicBezTo>
                <a:cubicBezTo>
                  <a:pt x="498" y="834"/>
                  <a:pt x="470" y="836"/>
                  <a:pt x="441" y="836"/>
                </a:cubicBezTo>
                <a:cubicBezTo>
                  <a:pt x="412" y="836"/>
                  <a:pt x="383" y="834"/>
                  <a:pt x="355" y="828"/>
                </a:cubicBezTo>
                <a:cubicBezTo>
                  <a:pt x="326" y="823"/>
                  <a:pt x="299" y="815"/>
                  <a:pt x="272" y="805"/>
                </a:cubicBezTo>
                <a:cubicBezTo>
                  <a:pt x="245" y="794"/>
                  <a:pt x="220" y="781"/>
                  <a:pt x="196" y="766"/>
                </a:cubicBezTo>
                <a:cubicBezTo>
                  <a:pt x="171" y="751"/>
                  <a:pt x="149" y="733"/>
                  <a:pt x="129" y="714"/>
                </a:cubicBezTo>
                <a:cubicBezTo>
                  <a:pt x="108" y="695"/>
                  <a:pt x="90" y="674"/>
                  <a:pt x="74" y="651"/>
                </a:cubicBezTo>
                <a:cubicBezTo>
                  <a:pt x="58" y="628"/>
                  <a:pt x="44" y="604"/>
                  <a:pt x="33" y="578"/>
                </a:cubicBezTo>
                <a:cubicBezTo>
                  <a:pt x="22" y="553"/>
                  <a:pt x="14" y="527"/>
                  <a:pt x="8" y="500"/>
                </a:cubicBezTo>
                <a:cubicBezTo>
                  <a:pt x="2" y="473"/>
                  <a:pt x="0" y="446"/>
                  <a:pt x="0" y="419"/>
                </a:cubicBezTo>
                <a:cubicBezTo>
                  <a:pt x="0" y="391"/>
                  <a:pt x="2" y="364"/>
                  <a:pt x="8" y="337"/>
                </a:cubicBezTo>
                <a:cubicBezTo>
                  <a:pt x="14" y="309"/>
                  <a:pt x="22" y="283"/>
                  <a:pt x="33" y="258"/>
                </a:cubicBezTo>
                <a:cubicBezTo>
                  <a:pt x="44" y="232"/>
                  <a:pt x="58" y="208"/>
                  <a:pt x="74" y="185"/>
                </a:cubicBezTo>
                <a:cubicBezTo>
                  <a:pt x="90" y="163"/>
                  <a:pt x="108" y="142"/>
                  <a:pt x="129" y="122"/>
                </a:cubicBezTo>
                <a:cubicBezTo>
                  <a:pt x="149" y="103"/>
                  <a:pt x="171" y="85"/>
                  <a:pt x="196" y="70"/>
                </a:cubicBezTo>
                <a:cubicBezTo>
                  <a:pt x="220" y="55"/>
                  <a:pt x="245" y="42"/>
                  <a:pt x="272" y="32"/>
                </a:cubicBezTo>
                <a:cubicBezTo>
                  <a:pt x="299" y="21"/>
                  <a:pt x="326" y="13"/>
                  <a:pt x="355" y="8"/>
                </a:cubicBezTo>
                <a:cubicBezTo>
                  <a:pt x="383" y="2"/>
                  <a:pt x="412" y="0"/>
                  <a:pt x="441" y="0"/>
                </a:cubicBezTo>
                <a:cubicBezTo>
                  <a:pt x="470" y="0"/>
                  <a:pt x="498" y="2"/>
                  <a:pt x="527" y="8"/>
                </a:cubicBezTo>
                <a:cubicBezTo>
                  <a:pt x="555" y="13"/>
                  <a:pt x="583" y="21"/>
                  <a:pt x="609" y="32"/>
                </a:cubicBezTo>
                <a:cubicBezTo>
                  <a:pt x="636" y="42"/>
                  <a:pt x="662" y="55"/>
                  <a:pt x="686" y="70"/>
                </a:cubicBezTo>
                <a:cubicBezTo>
                  <a:pt x="710" y="85"/>
                  <a:pt x="732" y="103"/>
                  <a:pt x="752" y="122"/>
                </a:cubicBezTo>
                <a:cubicBezTo>
                  <a:pt x="773" y="142"/>
                  <a:pt x="792" y="163"/>
                  <a:pt x="808" y="185"/>
                </a:cubicBezTo>
                <a:cubicBezTo>
                  <a:pt x="824" y="208"/>
                  <a:pt x="838" y="232"/>
                  <a:pt x="849" y="258"/>
                </a:cubicBezTo>
                <a:cubicBezTo>
                  <a:pt x="860" y="283"/>
                  <a:pt x="869" y="309"/>
                  <a:pt x="874" y="337"/>
                </a:cubicBezTo>
                <a:cubicBezTo>
                  <a:pt x="880" y="364"/>
                  <a:pt x="883" y="391"/>
                  <a:pt x="883" y="419"/>
                </a:cubicBezTo>
                <a:close/>
              </a:path>
            </a:pathLst>
          </a:custGeom>
          <a:solidFill>
            <a:srgbClr val="2563eb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2"/>
          <a:stretch/>
        </p:blipFill>
        <p:spPr>
          <a:xfrm>
            <a:off x="4086360" y="342612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5" name=""/>
          <p:cNvSpPr txBox="1"/>
          <p:nvPr/>
        </p:nvSpPr>
        <p:spPr>
          <a:xfrm>
            <a:off x="4384440" y="3038400"/>
            <a:ext cx="13417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对底层基础设施的重视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4002840" y="3710160"/>
            <a:ext cx="267480" cy="301320"/>
          </a:xfrm>
          <a:custGeom>
            <a:avLst/>
            <a:gdLst/>
            <a:ahLst/>
            <a:rect l="0" t="0" r="r" b="b"/>
            <a:pathLst>
              <a:path w="743" h="837">
                <a:moveTo>
                  <a:pt x="743" y="419"/>
                </a:moveTo>
                <a:cubicBezTo>
                  <a:pt x="743" y="446"/>
                  <a:pt x="741" y="474"/>
                  <a:pt x="736" y="500"/>
                </a:cubicBezTo>
                <a:cubicBezTo>
                  <a:pt x="731" y="527"/>
                  <a:pt x="724" y="553"/>
                  <a:pt x="715" y="579"/>
                </a:cubicBezTo>
                <a:cubicBezTo>
                  <a:pt x="706" y="604"/>
                  <a:pt x="694" y="628"/>
                  <a:pt x="681" y="651"/>
                </a:cubicBezTo>
                <a:cubicBezTo>
                  <a:pt x="667" y="674"/>
                  <a:pt x="652" y="695"/>
                  <a:pt x="635" y="714"/>
                </a:cubicBezTo>
                <a:cubicBezTo>
                  <a:pt x="617" y="734"/>
                  <a:pt x="599" y="751"/>
                  <a:pt x="578" y="766"/>
                </a:cubicBezTo>
                <a:cubicBezTo>
                  <a:pt x="558" y="782"/>
                  <a:pt x="537" y="794"/>
                  <a:pt x="514" y="805"/>
                </a:cubicBezTo>
                <a:cubicBezTo>
                  <a:pt x="492" y="815"/>
                  <a:pt x="468" y="823"/>
                  <a:pt x="444" y="829"/>
                </a:cubicBezTo>
                <a:cubicBezTo>
                  <a:pt x="421" y="834"/>
                  <a:pt x="396" y="837"/>
                  <a:pt x="371" y="837"/>
                </a:cubicBezTo>
                <a:cubicBezTo>
                  <a:pt x="347" y="837"/>
                  <a:pt x="322" y="834"/>
                  <a:pt x="299" y="829"/>
                </a:cubicBezTo>
                <a:cubicBezTo>
                  <a:pt x="275" y="823"/>
                  <a:pt x="251" y="815"/>
                  <a:pt x="229" y="805"/>
                </a:cubicBezTo>
                <a:cubicBezTo>
                  <a:pt x="206" y="794"/>
                  <a:pt x="185" y="782"/>
                  <a:pt x="165" y="766"/>
                </a:cubicBezTo>
                <a:cubicBezTo>
                  <a:pt x="144" y="751"/>
                  <a:pt x="126" y="734"/>
                  <a:pt x="108" y="714"/>
                </a:cubicBezTo>
                <a:cubicBezTo>
                  <a:pt x="91" y="695"/>
                  <a:pt x="76" y="674"/>
                  <a:pt x="62" y="651"/>
                </a:cubicBezTo>
                <a:cubicBezTo>
                  <a:pt x="49" y="628"/>
                  <a:pt x="37" y="604"/>
                  <a:pt x="28" y="579"/>
                </a:cubicBezTo>
                <a:cubicBezTo>
                  <a:pt x="18" y="553"/>
                  <a:pt x="11" y="527"/>
                  <a:pt x="7" y="500"/>
                </a:cubicBezTo>
                <a:cubicBezTo>
                  <a:pt x="2" y="474"/>
                  <a:pt x="0" y="446"/>
                  <a:pt x="0" y="419"/>
                </a:cubicBezTo>
                <a:cubicBezTo>
                  <a:pt x="0" y="391"/>
                  <a:pt x="2" y="364"/>
                  <a:pt x="7" y="337"/>
                </a:cubicBezTo>
                <a:cubicBezTo>
                  <a:pt x="11" y="311"/>
                  <a:pt x="18" y="284"/>
                  <a:pt x="28" y="259"/>
                </a:cubicBezTo>
                <a:cubicBezTo>
                  <a:pt x="37" y="234"/>
                  <a:pt x="49" y="210"/>
                  <a:pt x="62" y="187"/>
                </a:cubicBezTo>
                <a:cubicBezTo>
                  <a:pt x="76" y="164"/>
                  <a:pt x="91" y="143"/>
                  <a:pt x="108" y="122"/>
                </a:cubicBezTo>
                <a:cubicBezTo>
                  <a:pt x="126" y="103"/>
                  <a:pt x="144" y="86"/>
                  <a:pt x="165" y="71"/>
                </a:cubicBezTo>
                <a:cubicBezTo>
                  <a:pt x="185" y="55"/>
                  <a:pt x="206" y="42"/>
                  <a:pt x="229" y="32"/>
                </a:cubicBezTo>
                <a:cubicBezTo>
                  <a:pt x="251" y="21"/>
                  <a:pt x="275" y="13"/>
                  <a:pt x="299" y="8"/>
                </a:cubicBezTo>
                <a:cubicBezTo>
                  <a:pt x="322" y="3"/>
                  <a:pt x="347" y="0"/>
                  <a:pt x="371" y="0"/>
                </a:cubicBezTo>
                <a:cubicBezTo>
                  <a:pt x="396" y="0"/>
                  <a:pt x="421" y="3"/>
                  <a:pt x="444" y="8"/>
                </a:cubicBezTo>
                <a:cubicBezTo>
                  <a:pt x="468" y="13"/>
                  <a:pt x="492" y="21"/>
                  <a:pt x="514" y="32"/>
                </a:cubicBezTo>
                <a:cubicBezTo>
                  <a:pt x="537" y="42"/>
                  <a:pt x="558" y="55"/>
                  <a:pt x="578" y="71"/>
                </a:cubicBezTo>
                <a:cubicBezTo>
                  <a:pt x="599" y="86"/>
                  <a:pt x="617" y="103"/>
                  <a:pt x="635" y="122"/>
                </a:cubicBezTo>
                <a:cubicBezTo>
                  <a:pt x="652" y="143"/>
                  <a:pt x="667" y="164"/>
                  <a:pt x="681" y="187"/>
                </a:cubicBezTo>
                <a:cubicBezTo>
                  <a:pt x="694" y="210"/>
                  <a:pt x="706" y="234"/>
                  <a:pt x="715" y="259"/>
                </a:cubicBezTo>
                <a:cubicBezTo>
                  <a:pt x="724" y="284"/>
                  <a:pt x="731" y="311"/>
                  <a:pt x="736" y="337"/>
                </a:cubicBezTo>
                <a:cubicBezTo>
                  <a:pt x="741" y="364"/>
                  <a:pt x="743" y="391"/>
                  <a:pt x="743" y="419"/>
                </a:cubicBezTo>
                <a:close/>
              </a:path>
            </a:pathLst>
          </a:custGeom>
          <a:solidFill>
            <a:srgbClr val="2563eb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13"/>
          <a:stretch/>
        </p:blipFill>
        <p:spPr>
          <a:xfrm>
            <a:off x="4086360" y="3794040"/>
            <a:ext cx="1000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8" name=""/>
          <p:cNvSpPr txBox="1"/>
          <p:nvPr/>
        </p:nvSpPr>
        <p:spPr>
          <a:xfrm>
            <a:off x="4401000" y="3405960"/>
            <a:ext cx="1744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网站审计与竞争对手分析能力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7144920" y="1069560"/>
            <a:ext cx="3150720" cy="3443400"/>
          </a:xfrm>
          <a:custGeom>
            <a:avLst/>
            <a:gdLst/>
            <a:ahLst/>
            <a:rect l="0" t="0" r="r" b="b"/>
            <a:pathLst>
              <a:path w="8752" h="9565">
                <a:moveTo>
                  <a:pt x="0" y="9379"/>
                </a:moveTo>
                <a:lnTo>
                  <a:pt x="0" y="185"/>
                </a:lnTo>
                <a:cubicBezTo>
                  <a:pt x="0" y="173"/>
                  <a:pt x="1" y="161"/>
                  <a:pt x="2" y="149"/>
                </a:cubicBezTo>
                <a:cubicBezTo>
                  <a:pt x="4" y="137"/>
                  <a:pt x="7" y="126"/>
                  <a:pt x="10" y="114"/>
                </a:cubicBezTo>
                <a:cubicBezTo>
                  <a:pt x="14" y="103"/>
                  <a:pt x="18" y="92"/>
                  <a:pt x="23" y="82"/>
                </a:cubicBezTo>
                <a:cubicBezTo>
                  <a:pt x="28" y="72"/>
                  <a:pt x="34" y="63"/>
                  <a:pt x="40" y="54"/>
                </a:cubicBezTo>
                <a:cubicBezTo>
                  <a:pt x="47" y="46"/>
                  <a:pt x="54" y="38"/>
                  <a:pt x="62" y="31"/>
                </a:cubicBezTo>
                <a:cubicBezTo>
                  <a:pt x="69" y="24"/>
                  <a:pt x="77" y="19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8566" y="0"/>
                </a:lnTo>
                <a:cubicBezTo>
                  <a:pt x="8578" y="0"/>
                  <a:pt x="8591" y="1"/>
                  <a:pt x="8603" y="3"/>
                </a:cubicBezTo>
                <a:cubicBezTo>
                  <a:pt x="8614" y="6"/>
                  <a:pt x="8626" y="9"/>
                  <a:pt x="8637" y="14"/>
                </a:cubicBezTo>
                <a:cubicBezTo>
                  <a:pt x="8649" y="19"/>
                  <a:pt x="8659" y="24"/>
                  <a:pt x="8669" y="31"/>
                </a:cubicBezTo>
                <a:cubicBezTo>
                  <a:pt x="8680" y="38"/>
                  <a:pt x="8689" y="46"/>
                  <a:pt x="8698" y="54"/>
                </a:cubicBezTo>
                <a:cubicBezTo>
                  <a:pt x="8706" y="63"/>
                  <a:pt x="8714" y="72"/>
                  <a:pt x="8721" y="82"/>
                </a:cubicBezTo>
                <a:cubicBezTo>
                  <a:pt x="8727" y="92"/>
                  <a:pt x="8733" y="103"/>
                  <a:pt x="8738" y="114"/>
                </a:cubicBezTo>
                <a:cubicBezTo>
                  <a:pt x="8743" y="126"/>
                  <a:pt x="8746" y="137"/>
                  <a:pt x="8748" y="149"/>
                </a:cubicBezTo>
                <a:cubicBezTo>
                  <a:pt x="8751" y="161"/>
                  <a:pt x="8752" y="173"/>
                  <a:pt x="8752" y="185"/>
                </a:cubicBezTo>
                <a:lnTo>
                  <a:pt x="8752" y="9379"/>
                </a:lnTo>
                <a:cubicBezTo>
                  <a:pt x="8752" y="9391"/>
                  <a:pt x="8751" y="9403"/>
                  <a:pt x="8748" y="9415"/>
                </a:cubicBezTo>
                <a:cubicBezTo>
                  <a:pt x="8746" y="9427"/>
                  <a:pt x="8743" y="9439"/>
                  <a:pt x="8738" y="9450"/>
                </a:cubicBezTo>
                <a:cubicBezTo>
                  <a:pt x="8733" y="9461"/>
                  <a:pt x="8727" y="9472"/>
                  <a:pt x="8721" y="9482"/>
                </a:cubicBezTo>
                <a:cubicBezTo>
                  <a:pt x="8714" y="9492"/>
                  <a:pt x="8706" y="9502"/>
                  <a:pt x="8698" y="9510"/>
                </a:cubicBezTo>
                <a:cubicBezTo>
                  <a:pt x="8689" y="9519"/>
                  <a:pt x="8680" y="9526"/>
                  <a:pt x="8669" y="9533"/>
                </a:cubicBezTo>
                <a:cubicBezTo>
                  <a:pt x="8659" y="9540"/>
                  <a:pt x="8649" y="9546"/>
                  <a:pt x="8637" y="9550"/>
                </a:cubicBezTo>
                <a:cubicBezTo>
                  <a:pt x="8626" y="9555"/>
                  <a:pt x="8614" y="9559"/>
                  <a:pt x="8603" y="9561"/>
                </a:cubicBezTo>
                <a:cubicBezTo>
                  <a:pt x="8591" y="9563"/>
                  <a:pt x="8578" y="9565"/>
                  <a:pt x="8566" y="9565"/>
                </a:cubicBezTo>
                <a:lnTo>
                  <a:pt x="139" y="9565"/>
                </a:lnTo>
                <a:cubicBezTo>
                  <a:pt x="130" y="9565"/>
                  <a:pt x="121" y="9563"/>
                  <a:pt x="112" y="9561"/>
                </a:cubicBezTo>
                <a:cubicBezTo>
                  <a:pt x="103" y="9559"/>
                  <a:pt x="94" y="9555"/>
                  <a:pt x="86" y="9550"/>
                </a:cubicBezTo>
                <a:cubicBezTo>
                  <a:pt x="77" y="9546"/>
                  <a:pt x="69" y="9540"/>
                  <a:pt x="62" y="9533"/>
                </a:cubicBezTo>
                <a:cubicBezTo>
                  <a:pt x="54" y="9526"/>
                  <a:pt x="47" y="9519"/>
                  <a:pt x="40" y="9510"/>
                </a:cubicBezTo>
                <a:cubicBezTo>
                  <a:pt x="34" y="9502"/>
                  <a:pt x="28" y="9492"/>
                  <a:pt x="23" y="9482"/>
                </a:cubicBezTo>
                <a:cubicBezTo>
                  <a:pt x="18" y="9472"/>
                  <a:pt x="14" y="9461"/>
                  <a:pt x="10" y="9450"/>
                </a:cubicBezTo>
                <a:cubicBezTo>
                  <a:pt x="7" y="9439"/>
                  <a:pt x="4" y="9427"/>
                  <a:pt x="2" y="9415"/>
                </a:cubicBezTo>
                <a:cubicBezTo>
                  <a:pt x="1" y="9403"/>
                  <a:pt x="0" y="9391"/>
                  <a:pt x="0" y="9379"/>
                </a:cubicBezTo>
                <a:close/>
              </a:path>
            </a:pathLst>
          </a:custGeom>
          <a:solidFill>
            <a:srgbClr val="1e40af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7128000" y="1069560"/>
            <a:ext cx="67320" cy="3443400"/>
          </a:xfrm>
          <a:custGeom>
            <a:avLst/>
            <a:gdLst/>
            <a:ahLst/>
            <a:rect l="0" t="0" r="r" b="b"/>
            <a:pathLst>
              <a:path w="187" h="9565">
                <a:moveTo>
                  <a:pt x="0" y="0"/>
                </a:moveTo>
                <a:lnTo>
                  <a:pt x="187" y="0"/>
                </a:lnTo>
                <a:lnTo>
                  <a:pt x="187" y="9565"/>
                </a:lnTo>
                <a:lnTo>
                  <a:pt x="0" y="9565"/>
                </a:lnTo>
                <a:lnTo>
                  <a:pt x="0" y="0"/>
                </a:ln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7362000" y="1270080"/>
            <a:ext cx="401400" cy="401400"/>
          </a:xfrm>
          <a:custGeom>
            <a:avLst/>
            <a:gdLst/>
            <a:ahLst/>
            <a:rect l="0" t="0" r="r" b="b"/>
            <a:pathLst>
              <a:path w="1115" h="1115">
                <a:moveTo>
                  <a:pt x="1115" y="558"/>
                </a:moveTo>
                <a:cubicBezTo>
                  <a:pt x="1115" y="595"/>
                  <a:pt x="1112" y="631"/>
                  <a:pt x="1105" y="667"/>
                </a:cubicBezTo>
                <a:cubicBezTo>
                  <a:pt x="1098" y="703"/>
                  <a:pt x="1087" y="737"/>
                  <a:pt x="1073" y="771"/>
                </a:cubicBezTo>
                <a:cubicBezTo>
                  <a:pt x="1059" y="805"/>
                  <a:pt x="1042" y="837"/>
                  <a:pt x="1022" y="868"/>
                </a:cubicBezTo>
                <a:cubicBezTo>
                  <a:pt x="1001" y="898"/>
                  <a:pt x="978" y="926"/>
                  <a:pt x="952" y="952"/>
                </a:cubicBezTo>
                <a:cubicBezTo>
                  <a:pt x="926" y="978"/>
                  <a:pt x="898" y="1001"/>
                  <a:pt x="868" y="1021"/>
                </a:cubicBezTo>
                <a:cubicBezTo>
                  <a:pt x="837" y="1042"/>
                  <a:pt x="805" y="1059"/>
                  <a:pt x="772" y="1073"/>
                </a:cubicBezTo>
                <a:cubicBezTo>
                  <a:pt x="738" y="1087"/>
                  <a:pt x="703" y="1097"/>
                  <a:pt x="667" y="1104"/>
                </a:cubicBezTo>
                <a:cubicBezTo>
                  <a:pt x="631" y="1112"/>
                  <a:pt x="595" y="1115"/>
                  <a:pt x="558" y="1115"/>
                </a:cubicBezTo>
                <a:cubicBezTo>
                  <a:pt x="522" y="1115"/>
                  <a:pt x="486" y="1112"/>
                  <a:pt x="450" y="1104"/>
                </a:cubicBezTo>
                <a:cubicBezTo>
                  <a:pt x="414" y="1097"/>
                  <a:pt x="379" y="1087"/>
                  <a:pt x="345" y="1073"/>
                </a:cubicBezTo>
                <a:cubicBezTo>
                  <a:pt x="311" y="1059"/>
                  <a:pt x="279" y="1042"/>
                  <a:pt x="249" y="1021"/>
                </a:cubicBezTo>
                <a:cubicBezTo>
                  <a:pt x="218" y="1001"/>
                  <a:pt x="190" y="978"/>
                  <a:pt x="164" y="952"/>
                </a:cubicBezTo>
                <a:cubicBezTo>
                  <a:pt x="138" y="926"/>
                  <a:pt x="114" y="898"/>
                  <a:pt x="94" y="868"/>
                </a:cubicBezTo>
                <a:cubicBezTo>
                  <a:pt x="74" y="837"/>
                  <a:pt x="57" y="805"/>
                  <a:pt x="43" y="771"/>
                </a:cubicBezTo>
                <a:cubicBezTo>
                  <a:pt x="29" y="737"/>
                  <a:pt x="18" y="703"/>
                  <a:pt x="11" y="667"/>
                </a:cubicBezTo>
                <a:cubicBezTo>
                  <a:pt x="4" y="631"/>
                  <a:pt x="0" y="595"/>
                  <a:pt x="0" y="558"/>
                </a:cubicBezTo>
                <a:cubicBezTo>
                  <a:pt x="0" y="521"/>
                  <a:pt x="4" y="485"/>
                  <a:pt x="11" y="449"/>
                </a:cubicBezTo>
                <a:cubicBezTo>
                  <a:pt x="18" y="413"/>
                  <a:pt x="29" y="379"/>
                  <a:pt x="43" y="344"/>
                </a:cubicBezTo>
                <a:cubicBezTo>
                  <a:pt x="57" y="310"/>
                  <a:pt x="74" y="278"/>
                  <a:pt x="94" y="247"/>
                </a:cubicBezTo>
                <a:cubicBezTo>
                  <a:pt x="114" y="217"/>
                  <a:pt x="138" y="189"/>
                  <a:pt x="164" y="163"/>
                </a:cubicBezTo>
                <a:cubicBezTo>
                  <a:pt x="190" y="137"/>
                  <a:pt x="218" y="114"/>
                  <a:pt x="249" y="94"/>
                </a:cubicBezTo>
                <a:cubicBezTo>
                  <a:pt x="279" y="73"/>
                  <a:pt x="311" y="56"/>
                  <a:pt x="345" y="42"/>
                </a:cubicBezTo>
                <a:cubicBezTo>
                  <a:pt x="379" y="28"/>
                  <a:pt x="414" y="18"/>
                  <a:pt x="450" y="11"/>
                </a:cubicBezTo>
                <a:cubicBezTo>
                  <a:pt x="486" y="3"/>
                  <a:pt x="522" y="0"/>
                  <a:pt x="558" y="0"/>
                </a:cubicBezTo>
                <a:cubicBezTo>
                  <a:pt x="595" y="0"/>
                  <a:pt x="631" y="3"/>
                  <a:pt x="667" y="11"/>
                </a:cubicBezTo>
                <a:cubicBezTo>
                  <a:pt x="703" y="18"/>
                  <a:pt x="738" y="28"/>
                  <a:pt x="772" y="42"/>
                </a:cubicBezTo>
                <a:cubicBezTo>
                  <a:pt x="805" y="56"/>
                  <a:pt x="837" y="73"/>
                  <a:pt x="868" y="94"/>
                </a:cubicBezTo>
                <a:cubicBezTo>
                  <a:pt x="898" y="114"/>
                  <a:pt x="926" y="137"/>
                  <a:pt x="952" y="163"/>
                </a:cubicBezTo>
                <a:cubicBezTo>
                  <a:pt x="978" y="189"/>
                  <a:pt x="1001" y="217"/>
                  <a:pt x="1022" y="247"/>
                </a:cubicBezTo>
                <a:cubicBezTo>
                  <a:pt x="1042" y="278"/>
                  <a:pt x="1059" y="310"/>
                  <a:pt x="1073" y="344"/>
                </a:cubicBezTo>
                <a:cubicBezTo>
                  <a:pt x="1087" y="379"/>
                  <a:pt x="1098" y="413"/>
                  <a:pt x="1105" y="449"/>
                </a:cubicBezTo>
                <a:cubicBezTo>
                  <a:pt x="1112" y="485"/>
                  <a:pt x="1115" y="521"/>
                  <a:pt x="1115" y="558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14"/>
          <a:stretch/>
        </p:blipFill>
        <p:spPr>
          <a:xfrm>
            <a:off x="7462440" y="137052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3" name=""/>
          <p:cNvSpPr txBox="1"/>
          <p:nvPr/>
        </p:nvSpPr>
        <p:spPr>
          <a:xfrm>
            <a:off x="4350960" y="3773880"/>
            <a:ext cx="1476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内容发现和排名跟踪工具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 txBox="1"/>
          <p:nvPr/>
        </p:nvSpPr>
        <p:spPr>
          <a:xfrm>
            <a:off x="7899840" y="1351440"/>
            <a:ext cx="4561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Moz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7364880" y="1818360"/>
            <a:ext cx="671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核心竞争力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 txBox="1"/>
          <p:nvPr/>
        </p:nvSpPr>
        <p:spPr>
          <a:xfrm>
            <a:off x="7364880" y="2090520"/>
            <a:ext cx="276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SEO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 txBox="1"/>
          <p:nvPr/>
        </p:nvSpPr>
        <p:spPr>
          <a:xfrm>
            <a:off x="7639560" y="2085840"/>
            <a:ext cx="13417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行业的先驱，以权威的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8976600" y="2090520"/>
            <a:ext cx="276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SEO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9251280" y="2085840"/>
            <a:ext cx="8053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知识分享、强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 txBox="1"/>
          <p:nvPr/>
        </p:nvSpPr>
        <p:spPr>
          <a:xfrm>
            <a:off x="7364880" y="2286360"/>
            <a:ext cx="10735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大的社区和一系列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 txBox="1"/>
          <p:nvPr/>
        </p:nvSpPr>
        <p:spPr>
          <a:xfrm>
            <a:off x="8434800" y="2291040"/>
            <a:ext cx="276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SEO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7362000" y="2607120"/>
            <a:ext cx="284400" cy="301320"/>
          </a:xfrm>
          <a:custGeom>
            <a:avLst/>
            <a:gdLst/>
            <a:ahLst/>
            <a:rect l="0" t="0" r="r" b="b"/>
            <a:pathLst>
              <a:path w="790" h="837">
                <a:moveTo>
                  <a:pt x="790" y="418"/>
                </a:moveTo>
                <a:cubicBezTo>
                  <a:pt x="790" y="445"/>
                  <a:pt x="788" y="472"/>
                  <a:pt x="783" y="499"/>
                </a:cubicBezTo>
                <a:cubicBezTo>
                  <a:pt x="778" y="526"/>
                  <a:pt x="770" y="552"/>
                  <a:pt x="760" y="578"/>
                </a:cubicBezTo>
                <a:cubicBezTo>
                  <a:pt x="750" y="603"/>
                  <a:pt x="738" y="627"/>
                  <a:pt x="724" y="650"/>
                </a:cubicBezTo>
                <a:cubicBezTo>
                  <a:pt x="710" y="673"/>
                  <a:pt x="693" y="695"/>
                  <a:pt x="675" y="714"/>
                </a:cubicBezTo>
                <a:cubicBezTo>
                  <a:pt x="657" y="734"/>
                  <a:pt x="637" y="751"/>
                  <a:pt x="615" y="766"/>
                </a:cubicBezTo>
                <a:cubicBezTo>
                  <a:pt x="594" y="781"/>
                  <a:pt x="571" y="794"/>
                  <a:pt x="547" y="805"/>
                </a:cubicBezTo>
                <a:cubicBezTo>
                  <a:pt x="523" y="815"/>
                  <a:pt x="498" y="823"/>
                  <a:pt x="473" y="829"/>
                </a:cubicBezTo>
                <a:cubicBezTo>
                  <a:pt x="446" y="834"/>
                  <a:pt x="421" y="837"/>
                  <a:pt x="395" y="837"/>
                </a:cubicBezTo>
                <a:cubicBezTo>
                  <a:pt x="369" y="837"/>
                  <a:pt x="343" y="834"/>
                  <a:pt x="318" y="829"/>
                </a:cubicBezTo>
                <a:cubicBezTo>
                  <a:pt x="292" y="823"/>
                  <a:pt x="268" y="815"/>
                  <a:pt x="244" y="805"/>
                </a:cubicBezTo>
                <a:cubicBezTo>
                  <a:pt x="220" y="794"/>
                  <a:pt x="197" y="781"/>
                  <a:pt x="176" y="766"/>
                </a:cubicBezTo>
                <a:cubicBezTo>
                  <a:pt x="154" y="751"/>
                  <a:pt x="134" y="734"/>
                  <a:pt x="116" y="714"/>
                </a:cubicBezTo>
                <a:cubicBezTo>
                  <a:pt x="97" y="695"/>
                  <a:pt x="81" y="673"/>
                  <a:pt x="67" y="650"/>
                </a:cubicBezTo>
                <a:cubicBezTo>
                  <a:pt x="52" y="627"/>
                  <a:pt x="40" y="603"/>
                  <a:pt x="30" y="578"/>
                </a:cubicBezTo>
                <a:cubicBezTo>
                  <a:pt x="20" y="552"/>
                  <a:pt x="13" y="526"/>
                  <a:pt x="8" y="499"/>
                </a:cubicBezTo>
                <a:cubicBezTo>
                  <a:pt x="3" y="472"/>
                  <a:pt x="0" y="445"/>
                  <a:pt x="0" y="418"/>
                </a:cubicBezTo>
                <a:cubicBezTo>
                  <a:pt x="0" y="390"/>
                  <a:pt x="3" y="363"/>
                  <a:pt x="8" y="336"/>
                </a:cubicBezTo>
                <a:cubicBezTo>
                  <a:pt x="13" y="309"/>
                  <a:pt x="20" y="283"/>
                  <a:pt x="30" y="258"/>
                </a:cubicBezTo>
                <a:cubicBezTo>
                  <a:pt x="40" y="233"/>
                  <a:pt x="52" y="208"/>
                  <a:pt x="67" y="186"/>
                </a:cubicBezTo>
                <a:cubicBezTo>
                  <a:pt x="81" y="163"/>
                  <a:pt x="97" y="142"/>
                  <a:pt x="116" y="122"/>
                </a:cubicBezTo>
                <a:cubicBezTo>
                  <a:pt x="134" y="103"/>
                  <a:pt x="154" y="86"/>
                  <a:pt x="176" y="70"/>
                </a:cubicBezTo>
                <a:cubicBezTo>
                  <a:pt x="197" y="55"/>
                  <a:pt x="220" y="42"/>
                  <a:pt x="244" y="32"/>
                </a:cubicBezTo>
                <a:cubicBezTo>
                  <a:pt x="268" y="21"/>
                  <a:pt x="292" y="13"/>
                  <a:pt x="318" y="8"/>
                </a:cubicBezTo>
                <a:cubicBezTo>
                  <a:pt x="343" y="3"/>
                  <a:pt x="369" y="0"/>
                  <a:pt x="395" y="0"/>
                </a:cubicBezTo>
                <a:cubicBezTo>
                  <a:pt x="421" y="0"/>
                  <a:pt x="446" y="3"/>
                  <a:pt x="473" y="8"/>
                </a:cubicBezTo>
                <a:cubicBezTo>
                  <a:pt x="498" y="13"/>
                  <a:pt x="523" y="21"/>
                  <a:pt x="547" y="32"/>
                </a:cubicBezTo>
                <a:cubicBezTo>
                  <a:pt x="571" y="42"/>
                  <a:pt x="594" y="55"/>
                  <a:pt x="615" y="70"/>
                </a:cubicBezTo>
                <a:cubicBezTo>
                  <a:pt x="637" y="86"/>
                  <a:pt x="657" y="103"/>
                  <a:pt x="675" y="122"/>
                </a:cubicBezTo>
                <a:cubicBezTo>
                  <a:pt x="693" y="142"/>
                  <a:pt x="710" y="163"/>
                  <a:pt x="724" y="186"/>
                </a:cubicBezTo>
                <a:cubicBezTo>
                  <a:pt x="738" y="208"/>
                  <a:pt x="750" y="233"/>
                  <a:pt x="760" y="258"/>
                </a:cubicBezTo>
                <a:cubicBezTo>
                  <a:pt x="770" y="283"/>
                  <a:pt x="778" y="309"/>
                  <a:pt x="783" y="336"/>
                </a:cubicBezTo>
                <a:cubicBezTo>
                  <a:pt x="788" y="363"/>
                  <a:pt x="790" y="390"/>
                  <a:pt x="790" y="418"/>
                </a:cubicBezTo>
                <a:close/>
              </a:path>
            </a:pathLst>
          </a:custGeom>
          <a:solidFill>
            <a:srgbClr val="2563eb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15"/>
          <a:stretch/>
        </p:blipFill>
        <p:spPr>
          <a:xfrm>
            <a:off x="7445880" y="2691000"/>
            <a:ext cx="11664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4" name=""/>
          <p:cNvSpPr txBox="1"/>
          <p:nvPr/>
        </p:nvSpPr>
        <p:spPr>
          <a:xfrm>
            <a:off x="8709120" y="228636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工具著称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7362000" y="2974680"/>
            <a:ext cx="334800" cy="301320"/>
          </a:xfrm>
          <a:custGeom>
            <a:avLst/>
            <a:gdLst/>
            <a:ahLst/>
            <a:rect l="0" t="0" r="r" b="b"/>
            <a:pathLst>
              <a:path w="930" h="837">
                <a:moveTo>
                  <a:pt x="930" y="418"/>
                </a:moveTo>
                <a:cubicBezTo>
                  <a:pt x="930" y="446"/>
                  <a:pt x="927" y="473"/>
                  <a:pt x="921" y="500"/>
                </a:cubicBezTo>
                <a:cubicBezTo>
                  <a:pt x="915" y="528"/>
                  <a:pt x="906" y="554"/>
                  <a:pt x="894" y="579"/>
                </a:cubicBezTo>
                <a:cubicBezTo>
                  <a:pt x="883" y="604"/>
                  <a:pt x="868" y="629"/>
                  <a:pt x="851" y="651"/>
                </a:cubicBezTo>
                <a:cubicBezTo>
                  <a:pt x="835" y="674"/>
                  <a:pt x="815" y="695"/>
                  <a:pt x="794" y="715"/>
                </a:cubicBezTo>
                <a:cubicBezTo>
                  <a:pt x="772" y="734"/>
                  <a:pt x="749" y="751"/>
                  <a:pt x="723" y="767"/>
                </a:cubicBezTo>
                <a:cubicBezTo>
                  <a:pt x="698" y="782"/>
                  <a:pt x="671" y="795"/>
                  <a:pt x="643" y="805"/>
                </a:cubicBezTo>
                <a:cubicBezTo>
                  <a:pt x="615" y="816"/>
                  <a:pt x="586" y="824"/>
                  <a:pt x="556" y="829"/>
                </a:cubicBezTo>
                <a:cubicBezTo>
                  <a:pt x="526" y="834"/>
                  <a:pt x="496" y="837"/>
                  <a:pt x="465" y="837"/>
                </a:cubicBezTo>
                <a:cubicBezTo>
                  <a:pt x="435" y="837"/>
                  <a:pt x="404" y="834"/>
                  <a:pt x="374" y="829"/>
                </a:cubicBezTo>
                <a:cubicBezTo>
                  <a:pt x="344" y="824"/>
                  <a:pt x="315" y="816"/>
                  <a:pt x="287" y="805"/>
                </a:cubicBezTo>
                <a:cubicBezTo>
                  <a:pt x="259" y="795"/>
                  <a:pt x="232" y="782"/>
                  <a:pt x="207" y="767"/>
                </a:cubicBezTo>
                <a:cubicBezTo>
                  <a:pt x="181" y="751"/>
                  <a:pt x="158" y="734"/>
                  <a:pt x="136" y="715"/>
                </a:cubicBezTo>
                <a:cubicBezTo>
                  <a:pt x="115" y="695"/>
                  <a:pt x="95" y="674"/>
                  <a:pt x="78" y="651"/>
                </a:cubicBezTo>
                <a:cubicBezTo>
                  <a:pt x="62" y="629"/>
                  <a:pt x="47" y="604"/>
                  <a:pt x="36" y="579"/>
                </a:cubicBezTo>
                <a:cubicBezTo>
                  <a:pt x="24" y="554"/>
                  <a:pt x="15" y="528"/>
                  <a:pt x="9" y="500"/>
                </a:cubicBezTo>
                <a:cubicBezTo>
                  <a:pt x="3" y="473"/>
                  <a:pt x="0" y="446"/>
                  <a:pt x="0" y="418"/>
                </a:cubicBezTo>
                <a:cubicBezTo>
                  <a:pt x="0" y="391"/>
                  <a:pt x="3" y="364"/>
                  <a:pt x="9" y="337"/>
                </a:cubicBezTo>
                <a:cubicBezTo>
                  <a:pt x="15" y="310"/>
                  <a:pt x="24" y="284"/>
                  <a:pt x="36" y="258"/>
                </a:cubicBezTo>
                <a:cubicBezTo>
                  <a:pt x="47" y="233"/>
                  <a:pt x="62" y="209"/>
                  <a:pt x="78" y="186"/>
                </a:cubicBezTo>
                <a:cubicBezTo>
                  <a:pt x="95" y="163"/>
                  <a:pt x="115" y="142"/>
                  <a:pt x="136" y="123"/>
                </a:cubicBezTo>
                <a:cubicBezTo>
                  <a:pt x="158" y="103"/>
                  <a:pt x="181" y="86"/>
                  <a:pt x="207" y="71"/>
                </a:cubicBezTo>
                <a:cubicBezTo>
                  <a:pt x="232" y="56"/>
                  <a:pt x="259" y="43"/>
                  <a:pt x="287" y="32"/>
                </a:cubicBezTo>
                <a:cubicBezTo>
                  <a:pt x="315" y="22"/>
                  <a:pt x="344" y="14"/>
                  <a:pt x="374" y="8"/>
                </a:cubicBezTo>
                <a:cubicBezTo>
                  <a:pt x="404" y="3"/>
                  <a:pt x="435" y="0"/>
                  <a:pt x="465" y="0"/>
                </a:cubicBezTo>
                <a:cubicBezTo>
                  <a:pt x="496" y="0"/>
                  <a:pt x="526" y="3"/>
                  <a:pt x="556" y="8"/>
                </a:cubicBezTo>
                <a:cubicBezTo>
                  <a:pt x="586" y="14"/>
                  <a:pt x="615" y="22"/>
                  <a:pt x="643" y="32"/>
                </a:cubicBezTo>
                <a:cubicBezTo>
                  <a:pt x="671" y="43"/>
                  <a:pt x="698" y="56"/>
                  <a:pt x="723" y="71"/>
                </a:cubicBezTo>
                <a:cubicBezTo>
                  <a:pt x="749" y="86"/>
                  <a:pt x="772" y="103"/>
                  <a:pt x="794" y="123"/>
                </a:cubicBezTo>
                <a:cubicBezTo>
                  <a:pt x="815" y="142"/>
                  <a:pt x="835" y="163"/>
                  <a:pt x="851" y="186"/>
                </a:cubicBezTo>
                <a:cubicBezTo>
                  <a:pt x="868" y="209"/>
                  <a:pt x="883" y="233"/>
                  <a:pt x="894" y="258"/>
                </a:cubicBezTo>
                <a:cubicBezTo>
                  <a:pt x="906" y="284"/>
                  <a:pt x="915" y="310"/>
                  <a:pt x="921" y="337"/>
                </a:cubicBezTo>
                <a:cubicBezTo>
                  <a:pt x="927" y="364"/>
                  <a:pt x="930" y="391"/>
                  <a:pt x="930" y="418"/>
                </a:cubicBezTo>
                <a:close/>
              </a:path>
            </a:pathLst>
          </a:custGeom>
          <a:solidFill>
            <a:srgbClr val="2563eb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46" name="" descr=""/>
          <p:cNvPicPr/>
          <p:nvPr/>
        </p:nvPicPr>
        <p:blipFill>
          <a:blip r:embed="rId16"/>
          <a:stretch/>
        </p:blipFill>
        <p:spPr>
          <a:xfrm>
            <a:off x="7445880" y="3058560"/>
            <a:ext cx="1666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7" name=""/>
          <p:cNvSpPr txBox="1"/>
          <p:nvPr/>
        </p:nvSpPr>
        <p:spPr>
          <a:xfrm>
            <a:off x="7732800" y="2670840"/>
            <a:ext cx="9396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深厚的行业积累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7362000" y="3342600"/>
            <a:ext cx="334800" cy="300960"/>
          </a:xfrm>
          <a:custGeom>
            <a:avLst/>
            <a:gdLst/>
            <a:ahLst/>
            <a:rect l="0" t="0" r="r" b="b"/>
            <a:pathLst>
              <a:path w="930" h="836">
                <a:moveTo>
                  <a:pt x="930" y="419"/>
                </a:moveTo>
                <a:cubicBezTo>
                  <a:pt x="930" y="446"/>
                  <a:pt x="927" y="473"/>
                  <a:pt x="921" y="500"/>
                </a:cubicBezTo>
                <a:cubicBezTo>
                  <a:pt x="915" y="527"/>
                  <a:pt x="906" y="553"/>
                  <a:pt x="894" y="578"/>
                </a:cubicBezTo>
                <a:cubicBezTo>
                  <a:pt x="883" y="604"/>
                  <a:pt x="868" y="628"/>
                  <a:pt x="851" y="651"/>
                </a:cubicBezTo>
                <a:cubicBezTo>
                  <a:pt x="835" y="674"/>
                  <a:pt x="815" y="695"/>
                  <a:pt x="794" y="714"/>
                </a:cubicBezTo>
                <a:cubicBezTo>
                  <a:pt x="772" y="733"/>
                  <a:pt x="749" y="751"/>
                  <a:pt x="723" y="766"/>
                </a:cubicBezTo>
                <a:cubicBezTo>
                  <a:pt x="698" y="781"/>
                  <a:pt x="671" y="794"/>
                  <a:pt x="643" y="805"/>
                </a:cubicBezTo>
                <a:cubicBezTo>
                  <a:pt x="615" y="815"/>
                  <a:pt x="586" y="823"/>
                  <a:pt x="556" y="828"/>
                </a:cubicBezTo>
                <a:cubicBezTo>
                  <a:pt x="526" y="834"/>
                  <a:pt x="496" y="836"/>
                  <a:pt x="465" y="836"/>
                </a:cubicBezTo>
                <a:cubicBezTo>
                  <a:pt x="435" y="836"/>
                  <a:pt x="404" y="834"/>
                  <a:pt x="374" y="828"/>
                </a:cubicBezTo>
                <a:cubicBezTo>
                  <a:pt x="344" y="823"/>
                  <a:pt x="315" y="815"/>
                  <a:pt x="287" y="805"/>
                </a:cubicBezTo>
                <a:cubicBezTo>
                  <a:pt x="259" y="794"/>
                  <a:pt x="232" y="781"/>
                  <a:pt x="207" y="766"/>
                </a:cubicBezTo>
                <a:cubicBezTo>
                  <a:pt x="181" y="751"/>
                  <a:pt x="158" y="733"/>
                  <a:pt x="136" y="714"/>
                </a:cubicBezTo>
                <a:cubicBezTo>
                  <a:pt x="115" y="695"/>
                  <a:pt x="95" y="674"/>
                  <a:pt x="78" y="651"/>
                </a:cubicBezTo>
                <a:cubicBezTo>
                  <a:pt x="62" y="628"/>
                  <a:pt x="47" y="604"/>
                  <a:pt x="36" y="578"/>
                </a:cubicBezTo>
                <a:cubicBezTo>
                  <a:pt x="24" y="553"/>
                  <a:pt x="15" y="527"/>
                  <a:pt x="9" y="500"/>
                </a:cubicBezTo>
                <a:cubicBezTo>
                  <a:pt x="3" y="473"/>
                  <a:pt x="0" y="446"/>
                  <a:pt x="0" y="419"/>
                </a:cubicBezTo>
                <a:cubicBezTo>
                  <a:pt x="0" y="391"/>
                  <a:pt x="3" y="364"/>
                  <a:pt x="9" y="337"/>
                </a:cubicBezTo>
                <a:cubicBezTo>
                  <a:pt x="15" y="309"/>
                  <a:pt x="24" y="283"/>
                  <a:pt x="36" y="258"/>
                </a:cubicBezTo>
                <a:cubicBezTo>
                  <a:pt x="47" y="232"/>
                  <a:pt x="62" y="208"/>
                  <a:pt x="78" y="185"/>
                </a:cubicBezTo>
                <a:cubicBezTo>
                  <a:pt x="95" y="163"/>
                  <a:pt x="115" y="142"/>
                  <a:pt x="136" y="122"/>
                </a:cubicBezTo>
                <a:cubicBezTo>
                  <a:pt x="158" y="103"/>
                  <a:pt x="181" y="85"/>
                  <a:pt x="207" y="70"/>
                </a:cubicBezTo>
                <a:cubicBezTo>
                  <a:pt x="232" y="55"/>
                  <a:pt x="259" y="42"/>
                  <a:pt x="287" y="32"/>
                </a:cubicBezTo>
                <a:cubicBezTo>
                  <a:pt x="315" y="21"/>
                  <a:pt x="344" y="13"/>
                  <a:pt x="374" y="8"/>
                </a:cubicBezTo>
                <a:cubicBezTo>
                  <a:pt x="404" y="2"/>
                  <a:pt x="435" y="0"/>
                  <a:pt x="465" y="0"/>
                </a:cubicBezTo>
                <a:cubicBezTo>
                  <a:pt x="496" y="0"/>
                  <a:pt x="526" y="2"/>
                  <a:pt x="556" y="8"/>
                </a:cubicBezTo>
                <a:cubicBezTo>
                  <a:pt x="586" y="13"/>
                  <a:pt x="615" y="21"/>
                  <a:pt x="643" y="32"/>
                </a:cubicBezTo>
                <a:cubicBezTo>
                  <a:pt x="671" y="42"/>
                  <a:pt x="698" y="55"/>
                  <a:pt x="723" y="70"/>
                </a:cubicBezTo>
                <a:cubicBezTo>
                  <a:pt x="749" y="85"/>
                  <a:pt x="772" y="103"/>
                  <a:pt x="794" y="122"/>
                </a:cubicBezTo>
                <a:cubicBezTo>
                  <a:pt x="815" y="142"/>
                  <a:pt x="835" y="163"/>
                  <a:pt x="851" y="185"/>
                </a:cubicBezTo>
                <a:cubicBezTo>
                  <a:pt x="868" y="208"/>
                  <a:pt x="883" y="232"/>
                  <a:pt x="894" y="258"/>
                </a:cubicBezTo>
                <a:cubicBezTo>
                  <a:pt x="906" y="283"/>
                  <a:pt x="915" y="309"/>
                  <a:pt x="921" y="337"/>
                </a:cubicBezTo>
                <a:cubicBezTo>
                  <a:pt x="927" y="364"/>
                  <a:pt x="930" y="391"/>
                  <a:pt x="930" y="419"/>
                </a:cubicBezTo>
                <a:close/>
              </a:path>
            </a:pathLst>
          </a:custGeom>
          <a:solidFill>
            <a:srgbClr val="2563eb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49" name="" descr=""/>
          <p:cNvPicPr/>
          <p:nvPr/>
        </p:nvPicPr>
        <p:blipFill>
          <a:blip r:embed="rId17"/>
          <a:stretch/>
        </p:blipFill>
        <p:spPr>
          <a:xfrm>
            <a:off x="7445880" y="3426120"/>
            <a:ext cx="1666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0" name=""/>
          <p:cNvSpPr txBox="1"/>
          <p:nvPr/>
        </p:nvSpPr>
        <p:spPr>
          <a:xfrm>
            <a:off x="7782840" y="3038400"/>
            <a:ext cx="1609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对搜索引擎算法的持续研究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7362000" y="3710160"/>
            <a:ext cx="334800" cy="301320"/>
          </a:xfrm>
          <a:custGeom>
            <a:avLst/>
            <a:gdLst/>
            <a:ahLst/>
            <a:rect l="0" t="0" r="r" b="b"/>
            <a:pathLst>
              <a:path w="930" h="837">
                <a:moveTo>
                  <a:pt x="930" y="419"/>
                </a:moveTo>
                <a:cubicBezTo>
                  <a:pt x="930" y="446"/>
                  <a:pt x="927" y="474"/>
                  <a:pt x="921" y="500"/>
                </a:cubicBezTo>
                <a:cubicBezTo>
                  <a:pt x="915" y="527"/>
                  <a:pt x="906" y="553"/>
                  <a:pt x="894" y="579"/>
                </a:cubicBezTo>
                <a:cubicBezTo>
                  <a:pt x="883" y="604"/>
                  <a:pt x="868" y="628"/>
                  <a:pt x="851" y="651"/>
                </a:cubicBezTo>
                <a:cubicBezTo>
                  <a:pt x="835" y="674"/>
                  <a:pt x="815" y="695"/>
                  <a:pt x="794" y="714"/>
                </a:cubicBezTo>
                <a:cubicBezTo>
                  <a:pt x="772" y="734"/>
                  <a:pt x="749" y="751"/>
                  <a:pt x="723" y="766"/>
                </a:cubicBezTo>
                <a:cubicBezTo>
                  <a:pt x="698" y="782"/>
                  <a:pt x="671" y="794"/>
                  <a:pt x="643" y="805"/>
                </a:cubicBezTo>
                <a:cubicBezTo>
                  <a:pt x="615" y="815"/>
                  <a:pt x="586" y="823"/>
                  <a:pt x="556" y="829"/>
                </a:cubicBezTo>
                <a:cubicBezTo>
                  <a:pt x="526" y="834"/>
                  <a:pt x="496" y="837"/>
                  <a:pt x="465" y="837"/>
                </a:cubicBezTo>
                <a:cubicBezTo>
                  <a:pt x="435" y="837"/>
                  <a:pt x="404" y="834"/>
                  <a:pt x="374" y="829"/>
                </a:cubicBezTo>
                <a:cubicBezTo>
                  <a:pt x="344" y="823"/>
                  <a:pt x="315" y="815"/>
                  <a:pt x="287" y="805"/>
                </a:cubicBezTo>
                <a:cubicBezTo>
                  <a:pt x="259" y="794"/>
                  <a:pt x="232" y="782"/>
                  <a:pt x="207" y="766"/>
                </a:cubicBezTo>
                <a:cubicBezTo>
                  <a:pt x="181" y="751"/>
                  <a:pt x="158" y="734"/>
                  <a:pt x="136" y="714"/>
                </a:cubicBezTo>
                <a:cubicBezTo>
                  <a:pt x="115" y="695"/>
                  <a:pt x="95" y="674"/>
                  <a:pt x="78" y="651"/>
                </a:cubicBezTo>
                <a:cubicBezTo>
                  <a:pt x="62" y="628"/>
                  <a:pt x="47" y="604"/>
                  <a:pt x="36" y="579"/>
                </a:cubicBezTo>
                <a:cubicBezTo>
                  <a:pt x="24" y="553"/>
                  <a:pt x="15" y="527"/>
                  <a:pt x="9" y="500"/>
                </a:cubicBezTo>
                <a:cubicBezTo>
                  <a:pt x="3" y="474"/>
                  <a:pt x="0" y="446"/>
                  <a:pt x="0" y="419"/>
                </a:cubicBezTo>
                <a:cubicBezTo>
                  <a:pt x="0" y="391"/>
                  <a:pt x="3" y="364"/>
                  <a:pt x="9" y="337"/>
                </a:cubicBezTo>
                <a:cubicBezTo>
                  <a:pt x="15" y="311"/>
                  <a:pt x="24" y="284"/>
                  <a:pt x="36" y="259"/>
                </a:cubicBezTo>
                <a:cubicBezTo>
                  <a:pt x="47" y="234"/>
                  <a:pt x="62" y="210"/>
                  <a:pt x="78" y="187"/>
                </a:cubicBezTo>
                <a:cubicBezTo>
                  <a:pt x="95" y="164"/>
                  <a:pt x="115" y="143"/>
                  <a:pt x="136" y="122"/>
                </a:cubicBezTo>
                <a:cubicBezTo>
                  <a:pt x="158" y="103"/>
                  <a:pt x="181" y="86"/>
                  <a:pt x="207" y="71"/>
                </a:cubicBezTo>
                <a:cubicBezTo>
                  <a:pt x="232" y="55"/>
                  <a:pt x="259" y="42"/>
                  <a:pt x="287" y="32"/>
                </a:cubicBezTo>
                <a:cubicBezTo>
                  <a:pt x="315" y="21"/>
                  <a:pt x="344" y="13"/>
                  <a:pt x="374" y="8"/>
                </a:cubicBezTo>
                <a:cubicBezTo>
                  <a:pt x="404" y="3"/>
                  <a:pt x="435" y="0"/>
                  <a:pt x="465" y="0"/>
                </a:cubicBezTo>
                <a:cubicBezTo>
                  <a:pt x="496" y="0"/>
                  <a:pt x="526" y="3"/>
                  <a:pt x="556" y="8"/>
                </a:cubicBezTo>
                <a:cubicBezTo>
                  <a:pt x="586" y="13"/>
                  <a:pt x="615" y="21"/>
                  <a:pt x="643" y="32"/>
                </a:cubicBezTo>
                <a:cubicBezTo>
                  <a:pt x="671" y="42"/>
                  <a:pt x="698" y="55"/>
                  <a:pt x="723" y="71"/>
                </a:cubicBezTo>
                <a:cubicBezTo>
                  <a:pt x="749" y="86"/>
                  <a:pt x="772" y="103"/>
                  <a:pt x="794" y="122"/>
                </a:cubicBezTo>
                <a:cubicBezTo>
                  <a:pt x="815" y="143"/>
                  <a:pt x="835" y="164"/>
                  <a:pt x="851" y="187"/>
                </a:cubicBezTo>
                <a:cubicBezTo>
                  <a:pt x="868" y="210"/>
                  <a:pt x="883" y="234"/>
                  <a:pt x="894" y="259"/>
                </a:cubicBezTo>
                <a:cubicBezTo>
                  <a:pt x="906" y="284"/>
                  <a:pt x="915" y="311"/>
                  <a:pt x="921" y="337"/>
                </a:cubicBezTo>
                <a:cubicBezTo>
                  <a:pt x="927" y="364"/>
                  <a:pt x="930" y="391"/>
                  <a:pt x="930" y="419"/>
                </a:cubicBezTo>
                <a:close/>
              </a:path>
            </a:pathLst>
          </a:custGeom>
          <a:solidFill>
            <a:srgbClr val="2563eb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52" name="" descr=""/>
          <p:cNvPicPr/>
          <p:nvPr/>
        </p:nvPicPr>
        <p:blipFill>
          <a:blip r:embed="rId18"/>
          <a:stretch/>
        </p:blipFill>
        <p:spPr>
          <a:xfrm>
            <a:off x="7445880" y="3794040"/>
            <a:ext cx="1666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3" name=""/>
          <p:cNvSpPr txBox="1"/>
          <p:nvPr/>
        </p:nvSpPr>
        <p:spPr>
          <a:xfrm>
            <a:off x="7782840" y="3405960"/>
            <a:ext cx="9396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强大的社区支持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7782840" y="377388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积极拥抱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 txBox="1"/>
          <p:nvPr/>
        </p:nvSpPr>
        <p:spPr>
          <a:xfrm>
            <a:off x="8317800" y="377856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 txBox="1"/>
          <p:nvPr/>
        </p:nvSpPr>
        <p:spPr>
          <a:xfrm>
            <a:off x="8448480" y="3773880"/>
            <a:ext cx="403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技术（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 txBox="1"/>
          <p:nvPr/>
        </p:nvSpPr>
        <p:spPr>
          <a:xfrm>
            <a:off x="8849520" y="3778560"/>
            <a:ext cx="442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Moz 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417600" y="4846680"/>
            <a:ext cx="4830480" cy="1170360"/>
          </a:xfrm>
          <a:custGeom>
            <a:avLst/>
            <a:gdLst/>
            <a:ahLst/>
            <a:rect l="0" t="0" r="r" b="b"/>
            <a:pathLst>
              <a:path w="13418" h="3251">
                <a:moveTo>
                  <a:pt x="0" y="3251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5" y="138"/>
                  <a:pt x="7" y="126"/>
                  <a:pt x="11" y="115"/>
                </a:cubicBezTo>
                <a:cubicBezTo>
                  <a:pt x="14" y="103"/>
                  <a:pt x="19" y="93"/>
                  <a:pt x="24" y="83"/>
                </a:cubicBezTo>
                <a:cubicBezTo>
                  <a:pt x="29" y="72"/>
                  <a:pt x="34" y="63"/>
                  <a:pt x="41" y="54"/>
                </a:cubicBezTo>
                <a:cubicBezTo>
                  <a:pt x="47" y="46"/>
                  <a:pt x="54" y="38"/>
                  <a:pt x="62" y="31"/>
                </a:cubicBezTo>
                <a:cubicBezTo>
                  <a:pt x="70" y="25"/>
                  <a:pt x="78" y="19"/>
                  <a:pt x="86" y="14"/>
                </a:cubicBezTo>
                <a:cubicBezTo>
                  <a:pt x="95" y="10"/>
                  <a:pt x="103" y="6"/>
                  <a:pt x="112" y="4"/>
                </a:cubicBezTo>
                <a:cubicBezTo>
                  <a:pt x="121" y="1"/>
                  <a:pt x="130" y="0"/>
                  <a:pt x="139" y="0"/>
                </a:cubicBezTo>
                <a:lnTo>
                  <a:pt x="13233" y="0"/>
                </a:lnTo>
                <a:cubicBezTo>
                  <a:pt x="13245" y="0"/>
                  <a:pt x="13257" y="1"/>
                  <a:pt x="13269" y="4"/>
                </a:cubicBezTo>
                <a:cubicBezTo>
                  <a:pt x="13281" y="6"/>
                  <a:pt x="13292" y="10"/>
                  <a:pt x="13304" y="14"/>
                </a:cubicBezTo>
                <a:cubicBezTo>
                  <a:pt x="13315" y="19"/>
                  <a:pt x="13326" y="25"/>
                  <a:pt x="13336" y="31"/>
                </a:cubicBezTo>
                <a:cubicBezTo>
                  <a:pt x="13346" y="38"/>
                  <a:pt x="13355" y="46"/>
                  <a:pt x="13364" y="54"/>
                </a:cubicBezTo>
                <a:cubicBezTo>
                  <a:pt x="13373" y="63"/>
                  <a:pt x="13380" y="72"/>
                  <a:pt x="13387" y="83"/>
                </a:cubicBezTo>
                <a:cubicBezTo>
                  <a:pt x="13394" y="93"/>
                  <a:pt x="13399" y="103"/>
                  <a:pt x="13404" y="115"/>
                </a:cubicBezTo>
                <a:cubicBezTo>
                  <a:pt x="13409" y="126"/>
                  <a:pt x="13412" y="138"/>
                  <a:pt x="13415" y="150"/>
                </a:cubicBezTo>
                <a:cubicBezTo>
                  <a:pt x="13417" y="162"/>
                  <a:pt x="13418" y="174"/>
                  <a:pt x="13418" y="186"/>
                </a:cubicBezTo>
                <a:lnTo>
                  <a:pt x="13418" y="3251"/>
                </a:lnTo>
                <a:lnTo>
                  <a:pt x="0" y="3251"/>
                </a:lnTo>
                <a:close/>
              </a:path>
            </a:pathLst>
          </a:custGeom>
          <a:solidFill>
            <a:srgbClr val="1e40a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401040" y="4846680"/>
            <a:ext cx="66960" cy="1270440"/>
          </a:xfrm>
          <a:custGeom>
            <a:avLst/>
            <a:gdLst/>
            <a:ahLst/>
            <a:rect l="0" t="0" r="r" b="b"/>
            <a:pathLst>
              <a:path w="186" h="3529">
                <a:moveTo>
                  <a:pt x="0" y="0"/>
                </a:moveTo>
                <a:lnTo>
                  <a:pt x="186" y="0"/>
                </a:lnTo>
                <a:lnTo>
                  <a:pt x="186" y="3529"/>
                </a:lnTo>
                <a:lnTo>
                  <a:pt x="0" y="3529"/>
                </a:lnTo>
                <a:lnTo>
                  <a:pt x="0" y="0"/>
                </a:lnTo>
                <a:close/>
              </a:path>
            </a:pathLst>
          </a:custGeom>
          <a:solidFill>
            <a:srgbClr val="60a5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601560" y="5013720"/>
            <a:ext cx="334440" cy="334800"/>
          </a:xfrm>
          <a:custGeom>
            <a:avLst/>
            <a:gdLst/>
            <a:ahLst/>
            <a:rect l="0" t="0" r="r" b="b"/>
            <a:pathLst>
              <a:path w="929" h="930">
                <a:moveTo>
                  <a:pt x="929" y="466"/>
                </a:moveTo>
                <a:cubicBezTo>
                  <a:pt x="929" y="496"/>
                  <a:pt x="926" y="526"/>
                  <a:pt x="920" y="556"/>
                </a:cubicBezTo>
                <a:cubicBezTo>
                  <a:pt x="914" y="586"/>
                  <a:pt x="906" y="615"/>
                  <a:pt x="894" y="643"/>
                </a:cubicBezTo>
                <a:cubicBezTo>
                  <a:pt x="882" y="671"/>
                  <a:pt x="868" y="698"/>
                  <a:pt x="851" y="724"/>
                </a:cubicBezTo>
                <a:cubicBezTo>
                  <a:pt x="834" y="749"/>
                  <a:pt x="815" y="772"/>
                  <a:pt x="793" y="794"/>
                </a:cubicBezTo>
                <a:cubicBezTo>
                  <a:pt x="772" y="815"/>
                  <a:pt x="748" y="835"/>
                  <a:pt x="723" y="852"/>
                </a:cubicBezTo>
                <a:cubicBezTo>
                  <a:pt x="698" y="869"/>
                  <a:pt x="671" y="883"/>
                  <a:pt x="642" y="895"/>
                </a:cubicBezTo>
                <a:cubicBezTo>
                  <a:pt x="614" y="906"/>
                  <a:pt x="585" y="915"/>
                  <a:pt x="555" y="921"/>
                </a:cubicBezTo>
                <a:cubicBezTo>
                  <a:pt x="525" y="927"/>
                  <a:pt x="495" y="930"/>
                  <a:pt x="464" y="930"/>
                </a:cubicBezTo>
                <a:cubicBezTo>
                  <a:pt x="434" y="930"/>
                  <a:pt x="403" y="927"/>
                  <a:pt x="374" y="921"/>
                </a:cubicBezTo>
                <a:cubicBezTo>
                  <a:pt x="344" y="915"/>
                  <a:pt x="315" y="906"/>
                  <a:pt x="286" y="895"/>
                </a:cubicBezTo>
                <a:cubicBezTo>
                  <a:pt x="258" y="883"/>
                  <a:pt x="232" y="869"/>
                  <a:pt x="206" y="852"/>
                </a:cubicBezTo>
                <a:cubicBezTo>
                  <a:pt x="181" y="835"/>
                  <a:pt x="157" y="815"/>
                  <a:pt x="136" y="794"/>
                </a:cubicBezTo>
                <a:cubicBezTo>
                  <a:pt x="114" y="772"/>
                  <a:pt x="95" y="749"/>
                  <a:pt x="78" y="724"/>
                </a:cubicBezTo>
                <a:cubicBezTo>
                  <a:pt x="61" y="698"/>
                  <a:pt x="47" y="671"/>
                  <a:pt x="35" y="643"/>
                </a:cubicBezTo>
                <a:cubicBezTo>
                  <a:pt x="24" y="615"/>
                  <a:pt x="15" y="586"/>
                  <a:pt x="9" y="556"/>
                </a:cubicBezTo>
                <a:cubicBezTo>
                  <a:pt x="3" y="526"/>
                  <a:pt x="0" y="496"/>
                  <a:pt x="0" y="466"/>
                </a:cubicBezTo>
                <a:cubicBezTo>
                  <a:pt x="0" y="434"/>
                  <a:pt x="3" y="404"/>
                  <a:pt x="9" y="374"/>
                </a:cubicBezTo>
                <a:cubicBezTo>
                  <a:pt x="15" y="344"/>
                  <a:pt x="24" y="315"/>
                  <a:pt x="35" y="287"/>
                </a:cubicBezTo>
                <a:cubicBezTo>
                  <a:pt x="47" y="259"/>
                  <a:pt x="61" y="232"/>
                  <a:pt x="78" y="207"/>
                </a:cubicBezTo>
                <a:cubicBezTo>
                  <a:pt x="95" y="181"/>
                  <a:pt x="114" y="158"/>
                  <a:pt x="136" y="136"/>
                </a:cubicBezTo>
                <a:cubicBezTo>
                  <a:pt x="157" y="115"/>
                  <a:pt x="181" y="96"/>
                  <a:pt x="206" y="79"/>
                </a:cubicBezTo>
                <a:cubicBezTo>
                  <a:pt x="232" y="62"/>
                  <a:pt x="258" y="47"/>
                  <a:pt x="286" y="36"/>
                </a:cubicBezTo>
                <a:cubicBezTo>
                  <a:pt x="315" y="24"/>
                  <a:pt x="344" y="15"/>
                  <a:pt x="374" y="9"/>
                </a:cubicBezTo>
                <a:cubicBezTo>
                  <a:pt x="403" y="3"/>
                  <a:pt x="434" y="0"/>
                  <a:pt x="464" y="0"/>
                </a:cubicBezTo>
                <a:cubicBezTo>
                  <a:pt x="495" y="0"/>
                  <a:pt x="525" y="3"/>
                  <a:pt x="555" y="9"/>
                </a:cubicBezTo>
                <a:cubicBezTo>
                  <a:pt x="585" y="15"/>
                  <a:pt x="614" y="24"/>
                  <a:pt x="642" y="36"/>
                </a:cubicBezTo>
                <a:cubicBezTo>
                  <a:pt x="671" y="47"/>
                  <a:pt x="698" y="62"/>
                  <a:pt x="723" y="79"/>
                </a:cubicBezTo>
                <a:cubicBezTo>
                  <a:pt x="748" y="96"/>
                  <a:pt x="772" y="115"/>
                  <a:pt x="793" y="136"/>
                </a:cubicBezTo>
                <a:cubicBezTo>
                  <a:pt x="815" y="158"/>
                  <a:pt x="834" y="181"/>
                  <a:pt x="851" y="207"/>
                </a:cubicBezTo>
                <a:cubicBezTo>
                  <a:pt x="868" y="232"/>
                  <a:pt x="882" y="259"/>
                  <a:pt x="894" y="287"/>
                </a:cubicBezTo>
                <a:cubicBezTo>
                  <a:pt x="906" y="315"/>
                  <a:pt x="914" y="344"/>
                  <a:pt x="920" y="374"/>
                </a:cubicBezTo>
                <a:cubicBezTo>
                  <a:pt x="926" y="404"/>
                  <a:pt x="929" y="434"/>
                  <a:pt x="929" y="466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61" name="" descr=""/>
          <p:cNvPicPr/>
          <p:nvPr/>
        </p:nvPicPr>
        <p:blipFill>
          <a:blip r:embed="rId19"/>
          <a:stretch/>
        </p:blipFill>
        <p:spPr>
          <a:xfrm>
            <a:off x="685080" y="509760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2" name=""/>
          <p:cNvSpPr txBox="1"/>
          <p:nvPr/>
        </p:nvSpPr>
        <p:spPr>
          <a:xfrm>
            <a:off x="9290520" y="3773880"/>
            <a:ext cx="135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）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 txBox="1"/>
          <p:nvPr/>
        </p:nvSpPr>
        <p:spPr>
          <a:xfrm>
            <a:off x="1036080" y="5084640"/>
            <a:ext cx="11124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EWR Digital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 txBox="1"/>
          <p:nvPr/>
        </p:nvSpPr>
        <p:spPr>
          <a:xfrm>
            <a:off x="601560" y="5461200"/>
            <a:ext cx="8222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备受赞誉的国际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 txBox="1"/>
          <p:nvPr/>
        </p:nvSpPr>
        <p:spPr>
          <a:xfrm>
            <a:off x="1420560" y="5465520"/>
            <a:ext cx="2415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SEO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 txBox="1"/>
          <p:nvPr/>
        </p:nvSpPr>
        <p:spPr>
          <a:xfrm>
            <a:off x="1661040" y="5461200"/>
            <a:ext cx="28170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公司，专注于理解客户独特的业务目标，创建定制化的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 txBox="1"/>
          <p:nvPr/>
        </p:nvSpPr>
        <p:spPr>
          <a:xfrm>
            <a:off x="4468680" y="5465520"/>
            <a:ext cx="2415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SEO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 txBox="1"/>
          <p:nvPr/>
        </p:nvSpPr>
        <p:spPr>
          <a:xfrm>
            <a:off x="4709160" y="5461200"/>
            <a:ext cx="3528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策略。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 txBox="1"/>
          <p:nvPr/>
        </p:nvSpPr>
        <p:spPr>
          <a:xfrm>
            <a:off x="601560" y="5628240"/>
            <a:ext cx="25822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其核心竞争力在于为客户带来切实的业绩增长，如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 txBox="1"/>
          <p:nvPr/>
        </p:nvSpPr>
        <p:spPr>
          <a:xfrm>
            <a:off x="3175560" y="5632560"/>
            <a:ext cx="5648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20%-30%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 txBox="1"/>
          <p:nvPr/>
        </p:nvSpPr>
        <p:spPr>
          <a:xfrm>
            <a:off x="3737880" y="5628240"/>
            <a:ext cx="7048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的收入增长和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 txBox="1"/>
          <p:nvPr/>
        </p:nvSpPr>
        <p:spPr>
          <a:xfrm>
            <a:off x="4439880" y="5632560"/>
            <a:ext cx="5648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30%-40%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5465160" y="4846680"/>
            <a:ext cx="4830480" cy="1170360"/>
          </a:xfrm>
          <a:custGeom>
            <a:avLst/>
            <a:gdLst/>
            <a:ahLst/>
            <a:rect l="0" t="0" r="r" b="b"/>
            <a:pathLst>
              <a:path w="13418" h="3251">
                <a:moveTo>
                  <a:pt x="0" y="3251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4" y="138"/>
                  <a:pt x="7" y="126"/>
                  <a:pt x="10" y="115"/>
                </a:cubicBezTo>
                <a:cubicBezTo>
                  <a:pt x="14" y="103"/>
                  <a:pt x="18" y="93"/>
                  <a:pt x="23" y="83"/>
                </a:cubicBezTo>
                <a:cubicBezTo>
                  <a:pt x="28" y="72"/>
                  <a:pt x="34" y="63"/>
                  <a:pt x="41" y="54"/>
                </a:cubicBezTo>
                <a:cubicBezTo>
                  <a:pt x="47" y="46"/>
                  <a:pt x="54" y="38"/>
                  <a:pt x="62" y="31"/>
                </a:cubicBezTo>
                <a:cubicBezTo>
                  <a:pt x="69" y="25"/>
                  <a:pt x="77" y="19"/>
                  <a:pt x="86" y="14"/>
                </a:cubicBezTo>
                <a:cubicBezTo>
                  <a:pt x="94" y="10"/>
                  <a:pt x="103" y="6"/>
                  <a:pt x="112" y="4"/>
                </a:cubicBezTo>
                <a:cubicBezTo>
                  <a:pt x="121" y="1"/>
                  <a:pt x="130" y="0"/>
                  <a:pt x="139" y="0"/>
                </a:cubicBezTo>
                <a:lnTo>
                  <a:pt x="13232" y="0"/>
                </a:lnTo>
                <a:cubicBezTo>
                  <a:pt x="13244" y="0"/>
                  <a:pt x="13257" y="1"/>
                  <a:pt x="13269" y="4"/>
                </a:cubicBezTo>
                <a:cubicBezTo>
                  <a:pt x="13280" y="6"/>
                  <a:pt x="13292" y="10"/>
                  <a:pt x="13303" y="14"/>
                </a:cubicBezTo>
                <a:cubicBezTo>
                  <a:pt x="13315" y="19"/>
                  <a:pt x="13325" y="25"/>
                  <a:pt x="13335" y="31"/>
                </a:cubicBezTo>
                <a:cubicBezTo>
                  <a:pt x="13346" y="38"/>
                  <a:pt x="13355" y="46"/>
                  <a:pt x="13364" y="54"/>
                </a:cubicBezTo>
                <a:cubicBezTo>
                  <a:pt x="13372" y="63"/>
                  <a:pt x="13380" y="72"/>
                  <a:pt x="13387" y="83"/>
                </a:cubicBezTo>
                <a:cubicBezTo>
                  <a:pt x="13393" y="93"/>
                  <a:pt x="13399" y="103"/>
                  <a:pt x="13404" y="115"/>
                </a:cubicBezTo>
                <a:cubicBezTo>
                  <a:pt x="13409" y="126"/>
                  <a:pt x="13412" y="138"/>
                  <a:pt x="13414" y="150"/>
                </a:cubicBezTo>
                <a:cubicBezTo>
                  <a:pt x="13417" y="162"/>
                  <a:pt x="13418" y="174"/>
                  <a:pt x="13418" y="186"/>
                </a:cubicBezTo>
                <a:lnTo>
                  <a:pt x="13418" y="3251"/>
                </a:lnTo>
                <a:lnTo>
                  <a:pt x="0" y="3251"/>
                </a:lnTo>
                <a:close/>
              </a:path>
            </a:pathLst>
          </a:custGeom>
          <a:solidFill>
            <a:srgbClr val="1e40a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5448240" y="4846680"/>
            <a:ext cx="67320" cy="1270440"/>
          </a:xfrm>
          <a:custGeom>
            <a:avLst/>
            <a:gdLst/>
            <a:ahLst/>
            <a:rect l="0" t="0" r="r" b="b"/>
            <a:pathLst>
              <a:path w="187" h="3529">
                <a:moveTo>
                  <a:pt x="0" y="0"/>
                </a:moveTo>
                <a:lnTo>
                  <a:pt x="187" y="0"/>
                </a:lnTo>
                <a:lnTo>
                  <a:pt x="187" y="3529"/>
                </a:lnTo>
                <a:lnTo>
                  <a:pt x="0" y="3529"/>
                </a:lnTo>
                <a:lnTo>
                  <a:pt x="0" y="0"/>
                </a:lnTo>
                <a:close/>
              </a:path>
            </a:pathLst>
          </a:custGeom>
          <a:solidFill>
            <a:srgbClr val="60a5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5649120" y="5013720"/>
            <a:ext cx="334440" cy="334800"/>
          </a:xfrm>
          <a:custGeom>
            <a:avLst/>
            <a:gdLst/>
            <a:ahLst/>
            <a:rect l="0" t="0" r="r" b="b"/>
            <a:pathLst>
              <a:path w="929" h="930">
                <a:moveTo>
                  <a:pt x="929" y="466"/>
                </a:moveTo>
                <a:cubicBezTo>
                  <a:pt x="929" y="496"/>
                  <a:pt x="926" y="526"/>
                  <a:pt x="920" y="556"/>
                </a:cubicBezTo>
                <a:cubicBezTo>
                  <a:pt x="914" y="586"/>
                  <a:pt x="905" y="615"/>
                  <a:pt x="894" y="643"/>
                </a:cubicBezTo>
                <a:cubicBezTo>
                  <a:pt x="882" y="671"/>
                  <a:pt x="868" y="698"/>
                  <a:pt x="851" y="724"/>
                </a:cubicBezTo>
                <a:cubicBezTo>
                  <a:pt x="834" y="749"/>
                  <a:pt x="815" y="772"/>
                  <a:pt x="793" y="794"/>
                </a:cubicBezTo>
                <a:cubicBezTo>
                  <a:pt x="772" y="815"/>
                  <a:pt x="748" y="835"/>
                  <a:pt x="723" y="852"/>
                </a:cubicBezTo>
                <a:cubicBezTo>
                  <a:pt x="697" y="869"/>
                  <a:pt x="671" y="883"/>
                  <a:pt x="642" y="895"/>
                </a:cubicBezTo>
                <a:cubicBezTo>
                  <a:pt x="614" y="906"/>
                  <a:pt x="585" y="915"/>
                  <a:pt x="555" y="921"/>
                </a:cubicBezTo>
                <a:cubicBezTo>
                  <a:pt x="524" y="927"/>
                  <a:pt x="494" y="930"/>
                  <a:pt x="464" y="930"/>
                </a:cubicBezTo>
                <a:cubicBezTo>
                  <a:pt x="433" y="930"/>
                  <a:pt x="403" y="927"/>
                  <a:pt x="373" y="921"/>
                </a:cubicBezTo>
                <a:cubicBezTo>
                  <a:pt x="343" y="915"/>
                  <a:pt x="314" y="906"/>
                  <a:pt x="286" y="895"/>
                </a:cubicBezTo>
                <a:cubicBezTo>
                  <a:pt x="258" y="883"/>
                  <a:pt x="231" y="869"/>
                  <a:pt x="206" y="852"/>
                </a:cubicBezTo>
                <a:cubicBezTo>
                  <a:pt x="181" y="835"/>
                  <a:pt x="157" y="815"/>
                  <a:pt x="136" y="794"/>
                </a:cubicBezTo>
                <a:cubicBezTo>
                  <a:pt x="114" y="772"/>
                  <a:pt x="95" y="749"/>
                  <a:pt x="78" y="724"/>
                </a:cubicBezTo>
                <a:cubicBezTo>
                  <a:pt x="61" y="698"/>
                  <a:pt x="47" y="671"/>
                  <a:pt x="35" y="643"/>
                </a:cubicBezTo>
                <a:cubicBezTo>
                  <a:pt x="23" y="615"/>
                  <a:pt x="14" y="586"/>
                  <a:pt x="8" y="556"/>
                </a:cubicBezTo>
                <a:cubicBezTo>
                  <a:pt x="2" y="526"/>
                  <a:pt x="0" y="496"/>
                  <a:pt x="0" y="466"/>
                </a:cubicBezTo>
                <a:cubicBezTo>
                  <a:pt x="0" y="434"/>
                  <a:pt x="2" y="404"/>
                  <a:pt x="8" y="374"/>
                </a:cubicBezTo>
                <a:cubicBezTo>
                  <a:pt x="14" y="344"/>
                  <a:pt x="23" y="315"/>
                  <a:pt x="35" y="287"/>
                </a:cubicBezTo>
                <a:cubicBezTo>
                  <a:pt x="47" y="259"/>
                  <a:pt x="61" y="232"/>
                  <a:pt x="78" y="207"/>
                </a:cubicBezTo>
                <a:cubicBezTo>
                  <a:pt x="95" y="181"/>
                  <a:pt x="114" y="158"/>
                  <a:pt x="136" y="136"/>
                </a:cubicBezTo>
                <a:cubicBezTo>
                  <a:pt x="157" y="115"/>
                  <a:pt x="181" y="96"/>
                  <a:pt x="206" y="79"/>
                </a:cubicBezTo>
                <a:cubicBezTo>
                  <a:pt x="231" y="62"/>
                  <a:pt x="258" y="47"/>
                  <a:pt x="286" y="36"/>
                </a:cubicBezTo>
                <a:cubicBezTo>
                  <a:pt x="314" y="24"/>
                  <a:pt x="343" y="15"/>
                  <a:pt x="373" y="9"/>
                </a:cubicBezTo>
                <a:cubicBezTo>
                  <a:pt x="403" y="3"/>
                  <a:pt x="433" y="0"/>
                  <a:pt x="464" y="0"/>
                </a:cubicBezTo>
                <a:cubicBezTo>
                  <a:pt x="494" y="0"/>
                  <a:pt x="524" y="3"/>
                  <a:pt x="555" y="9"/>
                </a:cubicBezTo>
                <a:cubicBezTo>
                  <a:pt x="585" y="15"/>
                  <a:pt x="614" y="24"/>
                  <a:pt x="642" y="36"/>
                </a:cubicBezTo>
                <a:cubicBezTo>
                  <a:pt x="671" y="47"/>
                  <a:pt x="697" y="62"/>
                  <a:pt x="723" y="79"/>
                </a:cubicBezTo>
                <a:cubicBezTo>
                  <a:pt x="748" y="96"/>
                  <a:pt x="772" y="115"/>
                  <a:pt x="793" y="136"/>
                </a:cubicBezTo>
                <a:cubicBezTo>
                  <a:pt x="815" y="158"/>
                  <a:pt x="834" y="181"/>
                  <a:pt x="851" y="207"/>
                </a:cubicBezTo>
                <a:cubicBezTo>
                  <a:pt x="868" y="232"/>
                  <a:pt x="882" y="259"/>
                  <a:pt x="894" y="287"/>
                </a:cubicBezTo>
                <a:cubicBezTo>
                  <a:pt x="905" y="315"/>
                  <a:pt x="914" y="344"/>
                  <a:pt x="920" y="374"/>
                </a:cubicBezTo>
                <a:cubicBezTo>
                  <a:pt x="926" y="404"/>
                  <a:pt x="929" y="434"/>
                  <a:pt x="929" y="466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76" name="" descr=""/>
          <p:cNvPicPr/>
          <p:nvPr/>
        </p:nvPicPr>
        <p:blipFill>
          <a:blip r:embed="rId20"/>
          <a:stretch/>
        </p:blipFill>
        <p:spPr>
          <a:xfrm>
            <a:off x="5732640" y="509760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7" name=""/>
          <p:cNvSpPr txBox="1"/>
          <p:nvPr/>
        </p:nvSpPr>
        <p:spPr>
          <a:xfrm>
            <a:off x="601560" y="5795640"/>
            <a:ext cx="11743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的网站流量同比增长。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 txBox="1"/>
          <p:nvPr/>
        </p:nvSpPr>
        <p:spPr>
          <a:xfrm>
            <a:off x="6083640" y="5084640"/>
            <a:ext cx="13701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Straight North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 txBox="1"/>
          <p:nvPr/>
        </p:nvSpPr>
        <p:spPr>
          <a:xfrm>
            <a:off x="5649120" y="5461200"/>
            <a:ext cx="470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拥有超过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 txBox="1"/>
          <p:nvPr/>
        </p:nvSpPr>
        <p:spPr>
          <a:xfrm>
            <a:off x="6117120" y="5465520"/>
            <a:ext cx="150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26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"/>
          <p:cNvSpPr txBox="1"/>
          <p:nvPr/>
        </p:nvSpPr>
        <p:spPr>
          <a:xfrm>
            <a:off x="6265800" y="5461200"/>
            <a:ext cx="38732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年经验的数字营销机构，以其行业领导地位和数据驱动的专业知识著称。为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 txBox="1"/>
          <p:nvPr/>
        </p:nvSpPr>
        <p:spPr>
          <a:xfrm>
            <a:off x="5649120" y="5628240"/>
            <a:ext cx="7048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中小型企业和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 txBox="1"/>
          <p:nvPr/>
        </p:nvSpPr>
        <p:spPr>
          <a:xfrm>
            <a:off x="6351120" y="5632560"/>
            <a:ext cx="2365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B2B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 txBox="1"/>
          <p:nvPr/>
        </p:nvSpPr>
        <p:spPr>
          <a:xfrm>
            <a:off x="6586200" y="5628240"/>
            <a:ext cx="32864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客户提供服务，核心竞争力在于其丰富的经验积累和为客户（如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 txBox="1"/>
          <p:nvPr/>
        </p:nvSpPr>
        <p:spPr>
          <a:xfrm>
            <a:off x="5649120" y="5799600"/>
            <a:ext cx="8028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Clover, Fiserv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86" name="" descr=""/>
          <p:cNvPicPr/>
          <p:nvPr/>
        </p:nvPicPr>
        <p:blipFill>
          <a:blip r:embed="rId21"/>
          <a:stretch/>
        </p:blipFill>
        <p:spPr>
          <a:xfrm>
            <a:off x="8314920" y="5674320"/>
            <a:ext cx="914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7" name=""/>
          <p:cNvSpPr txBox="1"/>
          <p:nvPr/>
        </p:nvSpPr>
        <p:spPr>
          <a:xfrm>
            <a:off x="6440040" y="5795640"/>
            <a:ext cx="14090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）提供可衡量的营销成果。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 txBox="1"/>
          <p:nvPr/>
        </p:nvSpPr>
        <p:spPr>
          <a:xfrm>
            <a:off x="8475120" y="5666040"/>
            <a:ext cx="5295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AIreadsU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"/>
          <p:cNvSpPr txBox="1"/>
          <p:nvPr/>
        </p:nvSpPr>
        <p:spPr>
          <a:xfrm>
            <a:off x="8999640" y="566172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商业计划书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 txBox="1"/>
          <p:nvPr/>
        </p:nvSpPr>
        <p:spPr>
          <a:xfrm>
            <a:off x="9584640" y="5666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 | 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 txBox="1"/>
          <p:nvPr/>
        </p:nvSpPr>
        <p:spPr>
          <a:xfrm>
            <a:off x="969840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第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 txBox="1"/>
          <p:nvPr/>
        </p:nvSpPr>
        <p:spPr>
          <a:xfrm>
            <a:off x="9815400" y="5666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3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 txBox="1"/>
          <p:nvPr/>
        </p:nvSpPr>
        <p:spPr>
          <a:xfrm>
            <a:off x="988992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页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 txBox="1"/>
          <p:nvPr/>
        </p:nvSpPr>
        <p:spPr>
          <a:xfrm>
            <a:off x="10006920" y="5666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/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 txBox="1"/>
          <p:nvPr/>
        </p:nvSpPr>
        <p:spPr>
          <a:xfrm>
            <a:off x="1004616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共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"/>
          <p:cNvSpPr txBox="1"/>
          <p:nvPr/>
        </p:nvSpPr>
        <p:spPr>
          <a:xfrm>
            <a:off x="10163160" y="5666040"/>
            <a:ext cx="150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18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"/>
          <p:cNvSpPr txBox="1"/>
          <p:nvPr/>
        </p:nvSpPr>
        <p:spPr>
          <a:xfrm>
            <a:off x="1031220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页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99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00" name="" descr=""/>
          <p:cNvPicPr/>
          <p:nvPr/>
        </p:nvPicPr>
        <p:blipFill>
          <a:blip r:embed="rId3"/>
          <a:stretch/>
        </p:blipFill>
        <p:spPr>
          <a:xfrm>
            <a:off x="267480" y="73548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1" name=""/>
          <p:cNvSpPr/>
          <p:nvPr/>
        </p:nvSpPr>
        <p:spPr>
          <a:xfrm>
            <a:off x="417600" y="1470600"/>
            <a:ext cx="4730400" cy="1337400"/>
          </a:xfrm>
          <a:custGeom>
            <a:avLst/>
            <a:gdLst/>
            <a:ahLst/>
            <a:rect l="0" t="0" r="r" b="b"/>
            <a:pathLst>
              <a:path w="13140" h="3715">
                <a:moveTo>
                  <a:pt x="0" y="3529"/>
                </a:moveTo>
                <a:lnTo>
                  <a:pt x="0" y="186"/>
                </a:lnTo>
                <a:cubicBezTo>
                  <a:pt x="0" y="174"/>
                  <a:pt x="1" y="161"/>
                  <a:pt x="3" y="149"/>
                </a:cubicBezTo>
                <a:cubicBezTo>
                  <a:pt x="5" y="138"/>
                  <a:pt x="7" y="126"/>
                  <a:pt x="11" y="115"/>
                </a:cubicBezTo>
                <a:cubicBezTo>
                  <a:pt x="14" y="103"/>
                  <a:pt x="19" y="93"/>
                  <a:pt x="24" y="83"/>
                </a:cubicBezTo>
                <a:cubicBezTo>
                  <a:pt x="29" y="72"/>
                  <a:pt x="34" y="63"/>
                  <a:pt x="41" y="54"/>
                </a:cubicBezTo>
                <a:cubicBezTo>
                  <a:pt x="47" y="46"/>
                  <a:pt x="54" y="38"/>
                  <a:pt x="62" y="31"/>
                </a:cubicBezTo>
                <a:cubicBezTo>
                  <a:pt x="70" y="25"/>
                  <a:pt x="78" y="19"/>
                  <a:pt x="86" y="14"/>
                </a:cubicBezTo>
                <a:cubicBezTo>
                  <a:pt x="95" y="9"/>
                  <a:pt x="103" y="6"/>
                  <a:pt x="112" y="4"/>
                </a:cubicBezTo>
                <a:cubicBezTo>
                  <a:pt x="121" y="1"/>
                  <a:pt x="130" y="0"/>
                  <a:pt x="139" y="0"/>
                </a:cubicBezTo>
                <a:lnTo>
                  <a:pt x="12954" y="0"/>
                </a:lnTo>
                <a:cubicBezTo>
                  <a:pt x="12966" y="0"/>
                  <a:pt x="12978" y="1"/>
                  <a:pt x="12990" y="4"/>
                </a:cubicBezTo>
                <a:cubicBezTo>
                  <a:pt x="13002" y="6"/>
                  <a:pt x="13014" y="9"/>
                  <a:pt x="13025" y="14"/>
                </a:cubicBezTo>
                <a:cubicBezTo>
                  <a:pt x="13036" y="19"/>
                  <a:pt x="13047" y="25"/>
                  <a:pt x="13057" y="31"/>
                </a:cubicBezTo>
                <a:cubicBezTo>
                  <a:pt x="13067" y="38"/>
                  <a:pt x="13077" y="46"/>
                  <a:pt x="13085" y="54"/>
                </a:cubicBezTo>
                <a:cubicBezTo>
                  <a:pt x="13094" y="63"/>
                  <a:pt x="13102" y="72"/>
                  <a:pt x="13108" y="83"/>
                </a:cubicBezTo>
                <a:cubicBezTo>
                  <a:pt x="13115" y="93"/>
                  <a:pt x="13121" y="103"/>
                  <a:pt x="13126" y="115"/>
                </a:cubicBezTo>
                <a:cubicBezTo>
                  <a:pt x="13130" y="126"/>
                  <a:pt x="13134" y="138"/>
                  <a:pt x="13136" y="149"/>
                </a:cubicBezTo>
                <a:cubicBezTo>
                  <a:pt x="13139" y="161"/>
                  <a:pt x="13140" y="174"/>
                  <a:pt x="13140" y="186"/>
                </a:cubicBezTo>
                <a:lnTo>
                  <a:pt x="13140" y="3529"/>
                </a:lnTo>
                <a:cubicBezTo>
                  <a:pt x="13140" y="3542"/>
                  <a:pt x="13139" y="3554"/>
                  <a:pt x="13136" y="3566"/>
                </a:cubicBezTo>
                <a:cubicBezTo>
                  <a:pt x="13134" y="3578"/>
                  <a:pt x="13130" y="3589"/>
                  <a:pt x="13126" y="3600"/>
                </a:cubicBezTo>
                <a:cubicBezTo>
                  <a:pt x="13121" y="3612"/>
                  <a:pt x="13115" y="3622"/>
                  <a:pt x="13108" y="3633"/>
                </a:cubicBezTo>
                <a:cubicBezTo>
                  <a:pt x="13102" y="3643"/>
                  <a:pt x="13094" y="3652"/>
                  <a:pt x="13085" y="3661"/>
                </a:cubicBezTo>
                <a:cubicBezTo>
                  <a:pt x="13077" y="3669"/>
                  <a:pt x="13067" y="3677"/>
                  <a:pt x="13057" y="3684"/>
                </a:cubicBezTo>
                <a:cubicBezTo>
                  <a:pt x="13047" y="3691"/>
                  <a:pt x="13036" y="3696"/>
                  <a:pt x="13025" y="3701"/>
                </a:cubicBezTo>
                <a:cubicBezTo>
                  <a:pt x="13014" y="3706"/>
                  <a:pt x="13002" y="3709"/>
                  <a:pt x="12990" y="3712"/>
                </a:cubicBezTo>
                <a:cubicBezTo>
                  <a:pt x="12978" y="3714"/>
                  <a:pt x="12966" y="3715"/>
                  <a:pt x="12954" y="3715"/>
                </a:cubicBezTo>
                <a:lnTo>
                  <a:pt x="139" y="3715"/>
                </a:lnTo>
                <a:cubicBezTo>
                  <a:pt x="130" y="3715"/>
                  <a:pt x="121" y="3714"/>
                  <a:pt x="112" y="3712"/>
                </a:cubicBezTo>
                <a:cubicBezTo>
                  <a:pt x="103" y="3709"/>
                  <a:pt x="95" y="3706"/>
                  <a:pt x="86" y="3701"/>
                </a:cubicBezTo>
                <a:cubicBezTo>
                  <a:pt x="78" y="3696"/>
                  <a:pt x="70" y="3691"/>
                  <a:pt x="62" y="3684"/>
                </a:cubicBezTo>
                <a:cubicBezTo>
                  <a:pt x="54" y="3677"/>
                  <a:pt x="47" y="3669"/>
                  <a:pt x="41" y="3661"/>
                </a:cubicBezTo>
                <a:cubicBezTo>
                  <a:pt x="34" y="3652"/>
                  <a:pt x="29" y="3643"/>
                  <a:pt x="24" y="3633"/>
                </a:cubicBezTo>
                <a:cubicBezTo>
                  <a:pt x="19" y="3622"/>
                  <a:pt x="14" y="3612"/>
                  <a:pt x="11" y="3600"/>
                </a:cubicBezTo>
                <a:cubicBezTo>
                  <a:pt x="7" y="3589"/>
                  <a:pt x="5" y="3578"/>
                  <a:pt x="3" y="3566"/>
                </a:cubicBezTo>
                <a:cubicBezTo>
                  <a:pt x="1" y="3554"/>
                  <a:pt x="0" y="3542"/>
                  <a:pt x="0" y="3529"/>
                </a:cubicBezTo>
                <a:close/>
              </a:path>
            </a:pathLst>
          </a:custGeom>
          <a:solidFill>
            <a:srgbClr val="1e40af">
              <a:alpha val="4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401040" y="1470600"/>
            <a:ext cx="66960" cy="1337400"/>
          </a:xfrm>
          <a:custGeom>
            <a:avLst/>
            <a:gdLst/>
            <a:ahLst/>
            <a:rect l="0" t="0" r="r" b="b"/>
            <a:pathLst>
              <a:path w="186" h="3715">
                <a:moveTo>
                  <a:pt x="0" y="0"/>
                </a:moveTo>
                <a:lnTo>
                  <a:pt x="186" y="0"/>
                </a:lnTo>
                <a:lnTo>
                  <a:pt x="186" y="3715"/>
                </a:lnTo>
                <a:lnTo>
                  <a:pt x="0" y="3715"/>
                </a:lnTo>
                <a:lnTo>
                  <a:pt x="0" y="0"/>
                </a:lnTo>
                <a:close/>
              </a:path>
            </a:pathLst>
          </a:custGeom>
          <a:solidFill>
            <a:srgbClr val="4ade8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"/>
          <p:cNvSpPr/>
          <p:nvPr/>
        </p:nvSpPr>
        <p:spPr>
          <a:xfrm>
            <a:off x="417600" y="2941200"/>
            <a:ext cx="4730400" cy="1604880"/>
          </a:xfrm>
          <a:custGeom>
            <a:avLst/>
            <a:gdLst/>
            <a:ahLst/>
            <a:rect l="0" t="0" r="r" b="b"/>
            <a:pathLst>
              <a:path w="13140" h="4458">
                <a:moveTo>
                  <a:pt x="0" y="4273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5" y="138"/>
                  <a:pt x="7" y="126"/>
                  <a:pt x="11" y="115"/>
                </a:cubicBezTo>
                <a:cubicBezTo>
                  <a:pt x="14" y="104"/>
                  <a:pt x="19" y="93"/>
                  <a:pt x="24" y="83"/>
                </a:cubicBezTo>
                <a:cubicBezTo>
                  <a:pt x="29" y="73"/>
                  <a:pt x="34" y="64"/>
                  <a:pt x="41" y="55"/>
                </a:cubicBezTo>
                <a:cubicBezTo>
                  <a:pt x="47" y="46"/>
                  <a:pt x="54" y="39"/>
                  <a:pt x="62" y="32"/>
                </a:cubicBezTo>
                <a:cubicBezTo>
                  <a:pt x="70" y="25"/>
                  <a:pt x="78" y="19"/>
                  <a:pt x="86" y="15"/>
                </a:cubicBezTo>
                <a:cubicBezTo>
                  <a:pt x="95" y="10"/>
                  <a:pt x="103" y="6"/>
                  <a:pt x="112" y="4"/>
                </a:cubicBezTo>
                <a:cubicBezTo>
                  <a:pt x="121" y="2"/>
                  <a:pt x="130" y="0"/>
                  <a:pt x="139" y="0"/>
                </a:cubicBezTo>
                <a:lnTo>
                  <a:pt x="12954" y="0"/>
                </a:lnTo>
                <a:cubicBezTo>
                  <a:pt x="12966" y="0"/>
                  <a:pt x="12978" y="2"/>
                  <a:pt x="12990" y="4"/>
                </a:cubicBezTo>
                <a:cubicBezTo>
                  <a:pt x="13002" y="6"/>
                  <a:pt x="13014" y="10"/>
                  <a:pt x="13025" y="15"/>
                </a:cubicBezTo>
                <a:cubicBezTo>
                  <a:pt x="13036" y="19"/>
                  <a:pt x="13047" y="25"/>
                  <a:pt x="13057" y="32"/>
                </a:cubicBezTo>
                <a:cubicBezTo>
                  <a:pt x="13067" y="39"/>
                  <a:pt x="13077" y="46"/>
                  <a:pt x="13085" y="55"/>
                </a:cubicBezTo>
                <a:cubicBezTo>
                  <a:pt x="13094" y="64"/>
                  <a:pt x="13102" y="73"/>
                  <a:pt x="13108" y="83"/>
                </a:cubicBezTo>
                <a:cubicBezTo>
                  <a:pt x="13115" y="93"/>
                  <a:pt x="13121" y="104"/>
                  <a:pt x="13126" y="115"/>
                </a:cubicBezTo>
                <a:cubicBezTo>
                  <a:pt x="13130" y="126"/>
                  <a:pt x="13134" y="138"/>
                  <a:pt x="13136" y="150"/>
                </a:cubicBezTo>
                <a:cubicBezTo>
                  <a:pt x="13139" y="162"/>
                  <a:pt x="13140" y="174"/>
                  <a:pt x="13140" y="186"/>
                </a:cubicBezTo>
                <a:lnTo>
                  <a:pt x="13140" y="4273"/>
                </a:lnTo>
                <a:cubicBezTo>
                  <a:pt x="13140" y="4285"/>
                  <a:pt x="13139" y="4297"/>
                  <a:pt x="13136" y="4309"/>
                </a:cubicBezTo>
                <a:cubicBezTo>
                  <a:pt x="13134" y="4321"/>
                  <a:pt x="13130" y="4332"/>
                  <a:pt x="13126" y="4344"/>
                </a:cubicBezTo>
                <a:cubicBezTo>
                  <a:pt x="13121" y="4355"/>
                  <a:pt x="13115" y="4366"/>
                  <a:pt x="13108" y="4376"/>
                </a:cubicBezTo>
                <a:cubicBezTo>
                  <a:pt x="13102" y="4386"/>
                  <a:pt x="13094" y="4395"/>
                  <a:pt x="13085" y="4404"/>
                </a:cubicBezTo>
                <a:cubicBezTo>
                  <a:pt x="13077" y="4413"/>
                  <a:pt x="13067" y="4420"/>
                  <a:pt x="13057" y="4427"/>
                </a:cubicBezTo>
                <a:cubicBezTo>
                  <a:pt x="13047" y="4434"/>
                  <a:pt x="13036" y="4440"/>
                  <a:pt x="13025" y="4444"/>
                </a:cubicBezTo>
                <a:cubicBezTo>
                  <a:pt x="13014" y="4449"/>
                  <a:pt x="13002" y="4452"/>
                  <a:pt x="12990" y="4455"/>
                </a:cubicBezTo>
                <a:cubicBezTo>
                  <a:pt x="12978" y="4457"/>
                  <a:pt x="12966" y="4458"/>
                  <a:pt x="12954" y="4458"/>
                </a:cubicBezTo>
                <a:lnTo>
                  <a:pt x="139" y="4458"/>
                </a:lnTo>
                <a:cubicBezTo>
                  <a:pt x="130" y="4458"/>
                  <a:pt x="121" y="4457"/>
                  <a:pt x="112" y="4455"/>
                </a:cubicBezTo>
                <a:cubicBezTo>
                  <a:pt x="103" y="4452"/>
                  <a:pt x="95" y="4449"/>
                  <a:pt x="86" y="4444"/>
                </a:cubicBezTo>
                <a:cubicBezTo>
                  <a:pt x="78" y="4440"/>
                  <a:pt x="70" y="4434"/>
                  <a:pt x="62" y="4427"/>
                </a:cubicBezTo>
                <a:cubicBezTo>
                  <a:pt x="54" y="4420"/>
                  <a:pt x="47" y="4413"/>
                  <a:pt x="41" y="4404"/>
                </a:cubicBezTo>
                <a:cubicBezTo>
                  <a:pt x="34" y="4395"/>
                  <a:pt x="29" y="4386"/>
                  <a:pt x="24" y="4376"/>
                </a:cubicBezTo>
                <a:cubicBezTo>
                  <a:pt x="19" y="4366"/>
                  <a:pt x="14" y="4355"/>
                  <a:pt x="11" y="4344"/>
                </a:cubicBezTo>
                <a:cubicBezTo>
                  <a:pt x="7" y="4332"/>
                  <a:pt x="5" y="4321"/>
                  <a:pt x="3" y="4309"/>
                </a:cubicBezTo>
                <a:cubicBezTo>
                  <a:pt x="1" y="4297"/>
                  <a:pt x="0" y="4285"/>
                  <a:pt x="0" y="4273"/>
                </a:cubicBezTo>
                <a:close/>
              </a:path>
            </a:pathLst>
          </a:custGeom>
          <a:solidFill>
            <a:srgbClr val="1e40af">
              <a:alpha val="4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401040" y="2941200"/>
            <a:ext cx="66960" cy="1604880"/>
          </a:xfrm>
          <a:custGeom>
            <a:avLst/>
            <a:gdLst/>
            <a:ahLst/>
            <a:rect l="0" t="0" r="r" b="b"/>
            <a:pathLst>
              <a:path w="186" h="4458">
                <a:moveTo>
                  <a:pt x="0" y="0"/>
                </a:moveTo>
                <a:lnTo>
                  <a:pt x="186" y="0"/>
                </a:lnTo>
                <a:lnTo>
                  <a:pt x="186" y="4458"/>
                </a:lnTo>
                <a:lnTo>
                  <a:pt x="0" y="4458"/>
                </a:lnTo>
                <a:lnTo>
                  <a:pt x="0" y="0"/>
                </a:lnTo>
                <a:close/>
              </a:path>
            </a:pathLst>
          </a:custGeom>
          <a:solidFill>
            <a:srgbClr val="4ade8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401040" y="935640"/>
            <a:ext cx="401400" cy="401760"/>
          </a:xfrm>
          <a:custGeom>
            <a:avLst/>
            <a:gdLst/>
            <a:ahLst/>
            <a:rect l="0" t="0" r="r" b="b"/>
            <a:pathLst>
              <a:path w="1115" h="1116">
                <a:moveTo>
                  <a:pt x="1115" y="558"/>
                </a:moveTo>
                <a:cubicBezTo>
                  <a:pt x="1115" y="595"/>
                  <a:pt x="1111" y="631"/>
                  <a:pt x="1104" y="667"/>
                </a:cubicBezTo>
                <a:cubicBezTo>
                  <a:pt x="1097" y="703"/>
                  <a:pt x="1087" y="738"/>
                  <a:pt x="1073" y="772"/>
                </a:cubicBezTo>
                <a:cubicBezTo>
                  <a:pt x="1059" y="805"/>
                  <a:pt x="1041" y="838"/>
                  <a:pt x="1021" y="868"/>
                </a:cubicBezTo>
                <a:cubicBezTo>
                  <a:pt x="1001" y="898"/>
                  <a:pt x="978" y="927"/>
                  <a:pt x="952" y="952"/>
                </a:cubicBezTo>
                <a:cubicBezTo>
                  <a:pt x="926" y="978"/>
                  <a:pt x="898" y="1001"/>
                  <a:pt x="867" y="1022"/>
                </a:cubicBezTo>
                <a:cubicBezTo>
                  <a:pt x="837" y="1042"/>
                  <a:pt x="805" y="1059"/>
                  <a:pt x="771" y="1073"/>
                </a:cubicBezTo>
                <a:cubicBezTo>
                  <a:pt x="737" y="1087"/>
                  <a:pt x="702" y="1098"/>
                  <a:pt x="667" y="1105"/>
                </a:cubicBezTo>
                <a:cubicBezTo>
                  <a:pt x="631" y="1112"/>
                  <a:pt x="594" y="1116"/>
                  <a:pt x="558" y="1116"/>
                </a:cubicBezTo>
                <a:cubicBezTo>
                  <a:pt x="520" y="1116"/>
                  <a:pt x="484" y="1112"/>
                  <a:pt x="448" y="1105"/>
                </a:cubicBezTo>
                <a:cubicBezTo>
                  <a:pt x="412" y="1098"/>
                  <a:pt x="377" y="1087"/>
                  <a:pt x="344" y="1073"/>
                </a:cubicBezTo>
                <a:cubicBezTo>
                  <a:pt x="310" y="1059"/>
                  <a:pt x="278" y="1042"/>
                  <a:pt x="247" y="1022"/>
                </a:cubicBezTo>
                <a:cubicBezTo>
                  <a:pt x="217" y="1001"/>
                  <a:pt x="189" y="978"/>
                  <a:pt x="163" y="952"/>
                </a:cubicBezTo>
                <a:cubicBezTo>
                  <a:pt x="137" y="927"/>
                  <a:pt x="114" y="898"/>
                  <a:pt x="94" y="868"/>
                </a:cubicBezTo>
                <a:cubicBezTo>
                  <a:pt x="73" y="838"/>
                  <a:pt x="56" y="805"/>
                  <a:pt x="42" y="772"/>
                </a:cubicBezTo>
                <a:cubicBezTo>
                  <a:pt x="28" y="738"/>
                  <a:pt x="18" y="703"/>
                  <a:pt x="10" y="667"/>
                </a:cubicBezTo>
                <a:cubicBezTo>
                  <a:pt x="3" y="631"/>
                  <a:pt x="0" y="595"/>
                  <a:pt x="0" y="558"/>
                </a:cubicBezTo>
                <a:cubicBezTo>
                  <a:pt x="0" y="522"/>
                  <a:pt x="3" y="486"/>
                  <a:pt x="10" y="450"/>
                </a:cubicBezTo>
                <a:cubicBezTo>
                  <a:pt x="18" y="414"/>
                  <a:pt x="28" y="379"/>
                  <a:pt x="42" y="345"/>
                </a:cubicBezTo>
                <a:cubicBezTo>
                  <a:pt x="56" y="311"/>
                  <a:pt x="73" y="279"/>
                  <a:pt x="94" y="249"/>
                </a:cubicBezTo>
                <a:cubicBezTo>
                  <a:pt x="114" y="219"/>
                  <a:pt x="137" y="190"/>
                  <a:pt x="163" y="164"/>
                </a:cubicBezTo>
                <a:cubicBezTo>
                  <a:pt x="189" y="138"/>
                  <a:pt x="217" y="115"/>
                  <a:pt x="247" y="94"/>
                </a:cubicBezTo>
                <a:cubicBezTo>
                  <a:pt x="278" y="74"/>
                  <a:pt x="310" y="57"/>
                  <a:pt x="344" y="43"/>
                </a:cubicBezTo>
                <a:cubicBezTo>
                  <a:pt x="377" y="29"/>
                  <a:pt x="412" y="18"/>
                  <a:pt x="448" y="11"/>
                </a:cubicBezTo>
                <a:cubicBezTo>
                  <a:pt x="484" y="4"/>
                  <a:pt x="520" y="0"/>
                  <a:pt x="558" y="0"/>
                </a:cubicBezTo>
                <a:cubicBezTo>
                  <a:pt x="594" y="0"/>
                  <a:pt x="631" y="4"/>
                  <a:pt x="667" y="11"/>
                </a:cubicBezTo>
                <a:cubicBezTo>
                  <a:pt x="702" y="18"/>
                  <a:pt x="737" y="29"/>
                  <a:pt x="771" y="43"/>
                </a:cubicBezTo>
                <a:cubicBezTo>
                  <a:pt x="805" y="57"/>
                  <a:pt x="837" y="74"/>
                  <a:pt x="867" y="94"/>
                </a:cubicBezTo>
                <a:cubicBezTo>
                  <a:pt x="898" y="115"/>
                  <a:pt x="926" y="138"/>
                  <a:pt x="952" y="164"/>
                </a:cubicBezTo>
                <a:cubicBezTo>
                  <a:pt x="978" y="190"/>
                  <a:pt x="1001" y="219"/>
                  <a:pt x="1021" y="249"/>
                </a:cubicBezTo>
                <a:cubicBezTo>
                  <a:pt x="1041" y="279"/>
                  <a:pt x="1059" y="311"/>
                  <a:pt x="1073" y="345"/>
                </a:cubicBezTo>
                <a:cubicBezTo>
                  <a:pt x="1087" y="379"/>
                  <a:pt x="1097" y="414"/>
                  <a:pt x="1104" y="450"/>
                </a:cubicBezTo>
                <a:cubicBezTo>
                  <a:pt x="1111" y="486"/>
                  <a:pt x="1115" y="522"/>
                  <a:pt x="1115" y="558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306" name="" descr=""/>
          <p:cNvPicPr/>
          <p:nvPr/>
        </p:nvPicPr>
        <p:blipFill>
          <a:blip r:embed="rId4"/>
          <a:stretch/>
        </p:blipFill>
        <p:spPr>
          <a:xfrm>
            <a:off x="476280" y="1036080"/>
            <a:ext cx="25020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7" name=""/>
          <p:cNvSpPr txBox="1"/>
          <p:nvPr/>
        </p:nvSpPr>
        <p:spPr>
          <a:xfrm>
            <a:off x="267480" y="245160"/>
            <a:ext cx="240264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37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成功商业模式解析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"/>
          <p:cNvSpPr txBox="1"/>
          <p:nvPr/>
        </p:nvSpPr>
        <p:spPr>
          <a:xfrm>
            <a:off x="936000" y="1017360"/>
            <a:ext cx="561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SaaS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 txBox="1"/>
          <p:nvPr/>
        </p:nvSpPr>
        <p:spPr>
          <a:xfrm>
            <a:off x="1495440" y="1010160"/>
            <a:ext cx="80532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订阅模式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10" name="" descr=""/>
          <p:cNvPicPr/>
          <p:nvPr/>
        </p:nvPicPr>
        <p:blipFill>
          <a:blip r:embed="rId5"/>
          <a:stretch/>
        </p:blipFill>
        <p:spPr>
          <a:xfrm>
            <a:off x="601560" y="19386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1" name=""/>
          <p:cNvSpPr txBox="1"/>
          <p:nvPr/>
        </p:nvSpPr>
        <p:spPr>
          <a:xfrm>
            <a:off x="601560" y="165132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核心特征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12" name="" descr=""/>
          <p:cNvPicPr/>
          <p:nvPr/>
        </p:nvPicPr>
        <p:blipFill>
          <a:blip r:embed="rId6"/>
          <a:stretch/>
        </p:blipFill>
        <p:spPr>
          <a:xfrm>
            <a:off x="601560" y="22060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3" name=""/>
          <p:cNvSpPr txBox="1"/>
          <p:nvPr/>
        </p:nvSpPr>
        <p:spPr>
          <a:xfrm>
            <a:off x="802080" y="1918800"/>
            <a:ext cx="2817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基于云的软件服务，用户按月或按年支付订阅费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14" name="" descr=""/>
          <p:cNvPicPr/>
          <p:nvPr/>
        </p:nvPicPr>
        <p:blipFill>
          <a:blip r:embed="rId7"/>
          <a:stretch/>
        </p:blipFill>
        <p:spPr>
          <a:xfrm>
            <a:off x="601560" y="24735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5" name=""/>
          <p:cNvSpPr txBox="1"/>
          <p:nvPr/>
        </p:nvSpPr>
        <p:spPr>
          <a:xfrm>
            <a:off x="802080" y="2185920"/>
            <a:ext cx="29512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设有不同的套餐等级，满足不同规模和需求的用户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"/>
          <p:cNvSpPr txBox="1"/>
          <p:nvPr/>
        </p:nvSpPr>
        <p:spPr>
          <a:xfrm>
            <a:off x="802080" y="2453400"/>
            <a:ext cx="32194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盈利来源：持续的订阅收入、增值服务和高级功能付费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17" name="" descr=""/>
          <p:cNvPicPr/>
          <p:nvPr/>
        </p:nvPicPr>
        <p:blipFill>
          <a:blip r:embed="rId8"/>
          <a:stretch/>
        </p:blipFill>
        <p:spPr>
          <a:xfrm>
            <a:off x="601560" y="3409560"/>
            <a:ext cx="11664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8" name=""/>
          <p:cNvSpPr txBox="1"/>
          <p:nvPr/>
        </p:nvSpPr>
        <p:spPr>
          <a:xfrm>
            <a:off x="601560" y="312192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成功要素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19" name="" descr=""/>
          <p:cNvPicPr/>
          <p:nvPr/>
        </p:nvPicPr>
        <p:blipFill>
          <a:blip r:embed="rId9"/>
          <a:stretch/>
        </p:blipFill>
        <p:spPr>
          <a:xfrm>
            <a:off x="601560" y="3677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0" name=""/>
          <p:cNvSpPr txBox="1"/>
          <p:nvPr/>
        </p:nvSpPr>
        <p:spPr>
          <a:xfrm>
            <a:off x="785520" y="3389400"/>
            <a:ext cx="36216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强大的技术和数据壁垒：海量、高质量的数据和先进分析算法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21" name="" descr=""/>
          <p:cNvPicPr/>
          <p:nvPr/>
        </p:nvPicPr>
        <p:blipFill>
          <a:blip r:embed="rId10"/>
          <a:stretch/>
        </p:blipFill>
        <p:spPr>
          <a:xfrm>
            <a:off x="601560" y="3944520"/>
            <a:ext cx="1666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2" name=""/>
          <p:cNvSpPr txBox="1"/>
          <p:nvPr/>
        </p:nvSpPr>
        <p:spPr>
          <a:xfrm>
            <a:off x="802080" y="3656880"/>
            <a:ext cx="29512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全面的功能套件：一站式解决方案，覆盖多个领域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"/>
          <p:cNvSpPr txBox="1"/>
          <p:nvPr/>
        </p:nvSpPr>
        <p:spPr>
          <a:xfrm>
            <a:off x="835560" y="3924360"/>
            <a:ext cx="671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持续创新与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"/>
          <p:cNvSpPr txBox="1"/>
          <p:nvPr/>
        </p:nvSpPr>
        <p:spPr>
          <a:xfrm>
            <a:off x="1504080" y="392904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"/>
          <p:cNvSpPr txBox="1"/>
          <p:nvPr/>
        </p:nvSpPr>
        <p:spPr>
          <a:xfrm>
            <a:off x="1635120" y="3924360"/>
            <a:ext cx="1744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整合：不断推出新功能，融入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"/>
          <p:cNvSpPr txBox="1"/>
          <p:nvPr/>
        </p:nvSpPr>
        <p:spPr>
          <a:xfrm>
            <a:off x="3373200" y="392904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27" name="" descr=""/>
          <p:cNvPicPr/>
          <p:nvPr/>
        </p:nvPicPr>
        <p:blipFill>
          <a:blip r:embed="rId11"/>
          <a:stretch/>
        </p:blipFill>
        <p:spPr>
          <a:xfrm>
            <a:off x="601560" y="4211640"/>
            <a:ext cx="1666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8" name=""/>
          <p:cNvSpPr txBox="1"/>
          <p:nvPr/>
        </p:nvSpPr>
        <p:spPr>
          <a:xfrm>
            <a:off x="3504240" y="3924360"/>
            <a:ext cx="9396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和机器学习技术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9" name=""/>
          <p:cNvSpPr/>
          <p:nvPr/>
        </p:nvSpPr>
        <p:spPr>
          <a:xfrm>
            <a:off x="5565240" y="1470600"/>
            <a:ext cx="4730400" cy="1337400"/>
          </a:xfrm>
          <a:custGeom>
            <a:avLst/>
            <a:gdLst/>
            <a:ahLst/>
            <a:rect l="0" t="0" r="r" b="b"/>
            <a:pathLst>
              <a:path w="13140" h="3715">
                <a:moveTo>
                  <a:pt x="0" y="3529"/>
                </a:moveTo>
                <a:lnTo>
                  <a:pt x="0" y="186"/>
                </a:lnTo>
                <a:cubicBezTo>
                  <a:pt x="0" y="174"/>
                  <a:pt x="1" y="161"/>
                  <a:pt x="3" y="149"/>
                </a:cubicBezTo>
                <a:cubicBezTo>
                  <a:pt x="5" y="138"/>
                  <a:pt x="7" y="126"/>
                  <a:pt x="11" y="115"/>
                </a:cubicBezTo>
                <a:cubicBezTo>
                  <a:pt x="14" y="103"/>
                  <a:pt x="19" y="93"/>
                  <a:pt x="24" y="83"/>
                </a:cubicBezTo>
                <a:cubicBezTo>
                  <a:pt x="29" y="72"/>
                  <a:pt x="35" y="63"/>
                  <a:pt x="41" y="54"/>
                </a:cubicBezTo>
                <a:cubicBezTo>
                  <a:pt x="48" y="46"/>
                  <a:pt x="55" y="38"/>
                  <a:pt x="62" y="31"/>
                </a:cubicBezTo>
                <a:cubicBezTo>
                  <a:pt x="70" y="25"/>
                  <a:pt x="78" y="19"/>
                  <a:pt x="86" y="14"/>
                </a:cubicBezTo>
                <a:cubicBezTo>
                  <a:pt x="95" y="9"/>
                  <a:pt x="104" y="6"/>
                  <a:pt x="112" y="4"/>
                </a:cubicBezTo>
                <a:cubicBezTo>
                  <a:pt x="121" y="1"/>
                  <a:pt x="131" y="0"/>
                  <a:pt x="140" y="0"/>
                </a:cubicBezTo>
                <a:lnTo>
                  <a:pt x="12954" y="0"/>
                </a:lnTo>
                <a:cubicBezTo>
                  <a:pt x="12966" y="0"/>
                  <a:pt x="12979" y="1"/>
                  <a:pt x="12991" y="4"/>
                </a:cubicBezTo>
                <a:cubicBezTo>
                  <a:pt x="13002" y="6"/>
                  <a:pt x="13014" y="9"/>
                  <a:pt x="13025" y="14"/>
                </a:cubicBezTo>
                <a:cubicBezTo>
                  <a:pt x="13037" y="19"/>
                  <a:pt x="13047" y="25"/>
                  <a:pt x="13057" y="31"/>
                </a:cubicBezTo>
                <a:cubicBezTo>
                  <a:pt x="13068" y="38"/>
                  <a:pt x="13077" y="46"/>
                  <a:pt x="13086" y="54"/>
                </a:cubicBezTo>
                <a:cubicBezTo>
                  <a:pt x="13094" y="63"/>
                  <a:pt x="13102" y="72"/>
                  <a:pt x="13109" y="83"/>
                </a:cubicBezTo>
                <a:cubicBezTo>
                  <a:pt x="13115" y="93"/>
                  <a:pt x="13121" y="103"/>
                  <a:pt x="13126" y="115"/>
                </a:cubicBezTo>
                <a:cubicBezTo>
                  <a:pt x="13131" y="126"/>
                  <a:pt x="13134" y="138"/>
                  <a:pt x="13136" y="149"/>
                </a:cubicBezTo>
                <a:cubicBezTo>
                  <a:pt x="13139" y="161"/>
                  <a:pt x="13140" y="174"/>
                  <a:pt x="13140" y="186"/>
                </a:cubicBezTo>
                <a:lnTo>
                  <a:pt x="13140" y="3529"/>
                </a:lnTo>
                <a:cubicBezTo>
                  <a:pt x="13140" y="3542"/>
                  <a:pt x="13139" y="3554"/>
                  <a:pt x="13136" y="3566"/>
                </a:cubicBezTo>
                <a:cubicBezTo>
                  <a:pt x="13134" y="3578"/>
                  <a:pt x="13131" y="3589"/>
                  <a:pt x="13126" y="3600"/>
                </a:cubicBezTo>
                <a:cubicBezTo>
                  <a:pt x="13121" y="3612"/>
                  <a:pt x="13115" y="3622"/>
                  <a:pt x="13109" y="3633"/>
                </a:cubicBezTo>
                <a:cubicBezTo>
                  <a:pt x="13102" y="3643"/>
                  <a:pt x="13094" y="3652"/>
                  <a:pt x="13086" y="3661"/>
                </a:cubicBezTo>
                <a:cubicBezTo>
                  <a:pt x="13077" y="3669"/>
                  <a:pt x="13068" y="3677"/>
                  <a:pt x="13057" y="3684"/>
                </a:cubicBezTo>
                <a:cubicBezTo>
                  <a:pt x="13047" y="3691"/>
                  <a:pt x="13037" y="3696"/>
                  <a:pt x="13025" y="3701"/>
                </a:cubicBezTo>
                <a:cubicBezTo>
                  <a:pt x="13014" y="3706"/>
                  <a:pt x="13002" y="3709"/>
                  <a:pt x="12991" y="3712"/>
                </a:cubicBezTo>
                <a:cubicBezTo>
                  <a:pt x="12979" y="3714"/>
                  <a:pt x="12966" y="3715"/>
                  <a:pt x="12954" y="3715"/>
                </a:cubicBezTo>
                <a:lnTo>
                  <a:pt x="140" y="3715"/>
                </a:lnTo>
                <a:cubicBezTo>
                  <a:pt x="131" y="3715"/>
                  <a:pt x="121" y="3714"/>
                  <a:pt x="112" y="3712"/>
                </a:cubicBezTo>
                <a:cubicBezTo>
                  <a:pt x="104" y="3709"/>
                  <a:pt x="95" y="3706"/>
                  <a:pt x="86" y="3701"/>
                </a:cubicBezTo>
                <a:cubicBezTo>
                  <a:pt x="78" y="3696"/>
                  <a:pt x="70" y="3691"/>
                  <a:pt x="62" y="3684"/>
                </a:cubicBezTo>
                <a:cubicBezTo>
                  <a:pt x="55" y="3677"/>
                  <a:pt x="48" y="3669"/>
                  <a:pt x="41" y="3661"/>
                </a:cubicBezTo>
                <a:cubicBezTo>
                  <a:pt x="35" y="3652"/>
                  <a:pt x="29" y="3643"/>
                  <a:pt x="24" y="3633"/>
                </a:cubicBezTo>
                <a:cubicBezTo>
                  <a:pt x="19" y="3622"/>
                  <a:pt x="14" y="3612"/>
                  <a:pt x="11" y="3600"/>
                </a:cubicBezTo>
                <a:cubicBezTo>
                  <a:pt x="7" y="3589"/>
                  <a:pt x="5" y="3578"/>
                  <a:pt x="3" y="3566"/>
                </a:cubicBezTo>
                <a:cubicBezTo>
                  <a:pt x="1" y="3554"/>
                  <a:pt x="0" y="3542"/>
                  <a:pt x="0" y="3529"/>
                </a:cubicBezTo>
                <a:close/>
              </a:path>
            </a:pathLst>
          </a:custGeom>
          <a:solidFill>
            <a:srgbClr val="1e40af">
              <a:alpha val="4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0" name=""/>
          <p:cNvSpPr/>
          <p:nvPr/>
        </p:nvSpPr>
        <p:spPr>
          <a:xfrm>
            <a:off x="5548680" y="1470600"/>
            <a:ext cx="67320" cy="1337400"/>
          </a:xfrm>
          <a:custGeom>
            <a:avLst/>
            <a:gdLst/>
            <a:ahLst/>
            <a:rect l="0" t="0" r="r" b="b"/>
            <a:pathLst>
              <a:path w="187" h="3715">
                <a:moveTo>
                  <a:pt x="0" y="0"/>
                </a:moveTo>
                <a:lnTo>
                  <a:pt x="187" y="0"/>
                </a:lnTo>
                <a:lnTo>
                  <a:pt x="187" y="3715"/>
                </a:lnTo>
                <a:lnTo>
                  <a:pt x="0" y="3715"/>
                </a:lnTo>
                <a:lnTo>
                  <a:pt x="0" y="0"/>
                </a:lnTo>
                <a:close/>
              </a:path>
            </a:pathLst>
          </a:custGeom>
          <a:solidFill>
            <a:srgbClr val="60a5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"/>
          <p:cNvSpPr/>
          <p:nvPr/>
        </p:nvSpPr>
        <p:spPr>
          <a:xfrm>
            <a:off x="5565240" y="2941200"/>
            <a:ext cx="4730400" cy="1604880"/>
          </a:xfrm>
          <a:custGeom>
            <a:avLst/>
            <a:gdLst/>
            <a:ahLst/>
            <a:rect l="0" t="0" r="r" b="b"/>
            <a:pathLst>
              <a:path w="13140" h="4458">
                <a:moveTo>
                  <a:pt x="0" y="4273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5" y="138"/>
                  <a:pt x="7" y="126"/>
                  <a:pt x="11" y="115"/>
                </a:cubicBezTo>
                <a:cubicBezTo>
                  <a:pt x="14" y="104"/>
                  <a:pt x="19" y="93"/>
                  <a:pt x="24" y="83"/>
                </a:cubicBezTo>
                <a:cubicBezTo>
                  <a:pt x="29" y="73"/>
                  <a:pt x="35" y="64"/>
                  <a:pt x="41" y="55"/>
                </a:cubicBezTo>
                <a:cubicBezTo>
                  <a:pt x="48" y="46"/>
                  <a:pt x="55" y="39"/>
                  <a:pt x="62" y="32"/>
                </a:cubicBezTo>
                <a:cubicBezTo>
                  <a:pt x="70" y="25"/>
                  <a:pt x="78" y="19"/>
                  <a:pt x="86" y="15"/>
                </a:cubicBezTo>
                <a:cubicBezTo>
                  <a:pt x="95" y="10"/>
                  <a:pt x="104" y="6"/>
                  <a:pt x="112" y="4"/>
                </a:cubicBezTo>
                <a:cubicBezTo>
                  <a:pt x="121" y="2"/>
                  <a:pt x="131" y="0"/>
                  <a:pt x="140" y="0"/>
                </a:cubicBezTo>
                <a:lnTo>
                  <a:pt x="12954" y="0"/>
                </a:lnTo>
                <a:cubicBezTo>
                  <a:pt x="12966" y="0"/>
                  <a:pt x="12979" y="2"/>
                  <a:pt x="12991" y="4"/>
                </a:cubicBezTo>
                <a:cubicBezTo>
                  <a:pt x="13002" y="6"/>
                  <a:pt x="13014" y="10"/>
                  <a:pt x="13025" y="15"/>
                </a:cubicBezTo>
                <a:cubicBezTo>
                  <a:pt x="13037" y="19"/>
                  <a:pt x="13047" y="25"/>
                  <a:pt x="13057" y="32"/>
                </a:cubicBezTo>
                <a:cubicBezTo>
                  <a:pt x="13068" y="39"/>
                  <a:pt x="13077" y="46"/>
                  <a:pt x="13086" y="55"/>
                </a:cubicBezTo>
                <a:cubicBezTo>
                  <a:pt x="13094" y="64"/>
                  <a:pt x="13102" y="73"/>
                  <a:pt x="13109" y="83"/>
                </a:cubicBezTo>
                <a:cubicBezTo>
                  <a:pt x="13115" y="93"/>
                  <a:pt x="13121" y="104"/>
                  <a:pt x="13126" y="115"/>
                </a:cubicBezTo>
                <a:cubicBezTo>
                  <a:pt x="13131" y="126"/>
                  <a:pt x="13134" y="138"/>
                  <a:pt x="13136" y="150"/>
                </a:cubicBezTo>
                <a:cubicBezTo>
                  <a:pt x="13139" y="162"/>
                  <a:pt x="13140" y="174"/>
                  <a:pt x="13140" y="186"/>
                </a:cubicBezTo>
                <a:lnTo>
                  <a:pt x="13140" y="4273"/>
                </a:lnTo>
                <a:cubicBezTo>
                  <a:pt x="13140" y="4285"/>
                  <a:pt x="13139" y="4297"/>
                  <a:pt x="13136" y="4309"/>
                </a:cubicBezTo>
                <a:cubicBezTo>
                  <a:pt x="13134" y="4321"/>
                  <a:pt x="13131" y="4332"/>
                  <a:pt x="13126" y="4344"/>
                </a:cubicBezTo>
                <a:cubicBezTo>
                  <a:pt x="13121" y="4355"/>
                  <a:pt x="13115" y="4366"/>
                  <a:pt x="13109" y="4376"/>
                </a:cubicBezTo>
                <a:cubicBezTo>
                  <a:pt x="13102" y="4386"/>
                  <a:pt x="13094" y="4395"/>
                  <a:pt x="13086" y="4404"/>
                </a:cubicBezTo>
                <a:cubicBezTo>
                  <a:pt x="13077" y="4413"/>
                  <a:pt x="13068" y="4420"/>
                  <a:pt x="13057" y="4427"/>
                </a:cubicBezTo>
                <a:cubicBezTo>
                  <a:pt x="13047" y="4434"/>
                  <a:pt x="13037" y="4440"/>
                  <a:pt x="13025" y="4444"/>
                </a:cubicBezTo>
                <a:cubicBezTo>
                  <a:pt x="13014" y="4449"/>
                  <a:pt x="13002" y="4452"/>
                  <a:pt x="12991" y="4455"/>
                </a:cubicBezTo>
                <a:cubicBezTo>
                  <a:pt x="12979" y="4457"/>
                  <a:pt x="12966" y="4458"/>
                  <a:pt x="12954" y="4458"/>
                </a:cubicBezTo>
                <a:lnTo>
                  <a:pt x="140" y="4458"/>
                </a:lnTo>
                <a:cubicBezTo>
                  <a:pt x="131" y="4458"/>
                  <a:pt x="121" y="4457"/>
                  <a:pt x="112" y="4455"/>
                </a:cubicBezTo>
                <a:cubicBezTo>
                  <a:pt x="104" y="4452"/>
                  <a:pt x="95" y="4449"/>
                  <a:pt x="86" y="4444"/>
                </a:cubicBezTo>
                <a:cubicBezTo>
                  <a:pt x="78" y="4440"/>
                  <a:pt x="70" y="4434"/>
                  <a:pt x="62" y="4427"/>
                </a:cubicBezTo>
                <a:cubicBezTo>
                  <a:pt x="55" y="4420"/>
                  <a:pt x="48" y="4413"/>
                  <a:pt x="41" y="4404"/>
                </a:cubicBezTo>
                <a:cubicBezTo>
                  <a:pt x="35" y="4395"/>
                  <a:pt x="29" y="4386"/>
                  <a:pt x="24" y="4376"/>
                </a:cubicBezTo>
                <a:cubicBezTo>
                  <a:pt x="19" y="4366"/>
                  <a:pt x="14" y="4355"/>
                  <a:pt x="11" y="4344"/>
                </a:cubicBezTo>
                <a:cubicBezTo>
                  <a:pt x="7" y="4332"/>
                  <a:pt x="5" y="4321"/>
                  <a:pt x="3" y="4309"/>
                </a:cubicBezTo>
                <a:cubicBezTo>
                  <a:pt x="1" y="4297"/>
                  <a:pt x="0" y="4285"/>
                  <a:pt x="0" y="4273"/>
                </a:cubicBezTo>
                <a:close/>
              </a:path>
            </a:pathLst>
          </a:custGeom>
          <a:solidFill>
            <a:srgbClr val="1e40af">
              <a:alpha val="4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"/>
          <p:cNvSpPr/>
          <p:nvPr/>
        </p:nvSpPr>
        <p:spPr>
          <a:xfrm>
            <a:off x="5548680" y="2941200"/>
            <a:ext cx="67320" cy="1604880"/>
          </a:xfrm>
          <a:custGeom>
            <a:avLst/>
            <a:gdLst/>
            <a:ahLst/>
            <a:rect l="0" t="0" r="r" b="b"/>
            <a:pathLst>
              <a:path w="187" h="4458">
                <a:moveTo>
                  <a:pt x="0" y="0"/>
                </a:moveTo>
                <a:lnTo>
                  <a:pt x="187" y="0"/>
                </a:lnTo>
                <a:lnTo>
                  <a:pt x="187" y="4458"/>
                </a:lnTo>
                <a:lnTo>
                  <a:pt x="0" y="4458"/>
                </a:lnTo>
                <a:lnTo>
                  <a:pt x="0" y="0"/>
                </a:lnTo>
                <a:close/>
              </a:path>
            </a:pathLst>
          </a:custGeom>
          <a:solidFill>
            <a:srgbClr val="60a5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3" name=""/>
          <p:cNvSpPr/>
          <p:nvPr/>
        </p:nvSpPr>
        <p:spPr>
          <a:xfrm>
            <a:off x="5548680" y="935640"/>
            <a:ext cx="401400" cy="401760"/>
          </a:xfrm>
          <a:custGeom>
            <a:avLst/>
            <a:gdLst/>
            <a:ahLst/>
            <a:rect l="0" t="0" r="r" b="b"/>
            <a:pathLst>
              <a:path w="1115" h="1116">
                <a:moveTo>
                  <a:pt x="1115" y="558"/>
                </a:moveTo>
                <a:cubicBezTo>
                  <a:pt x="1115" y="595"/>
                  <a:pt x="1112" y="631"/>
                  <a:pt x="1104" y="667"/>
                </a:cubicBezTo>
                <a:cubicBezTo>
                  <a:pt x="1097" y="703"/>
                  <a:pt x="1087" y="738"/>
                  <a:pt x="1073" y="772"/>
                </a:cubicBezTo>
                <a:cubicBezTo>
                  <a:pt x="1059" y="805"/>
                  <a:pt x="1042" y="838"/>
                  <a:pt x="1021" y="868"/>
                </a:cubicBezTo>
                <a:cubicBezTo>
                  <a:pt x="1001" y="898"/>
                  <a:pt x="978" y="927"/>
                  <a:pt x="952" y="952"/>
                </a:cubicBezTo>
                <a:cubicBezTo>
                  <a:pt x="926" y="978"/>
                  <a:pt x="898" y="1001"/>
                  <a:pt x="868" y="1022"/>
                </a:cubicBezTo>
                <a:cubicBezTo>
                  <a:pt x="837" y="1042"/>
                  <a:pt x="805" y="1059"/>
                  <a:pt x="771" y="1073"/>
                </a:cubicBezTo>
                <a:cubicBezTo>
                  <a:pt x="736" y="1087"/>
                  <a:pt x="702" y="1098"/>
                  <a:pt x="666" y="1105"/>
                </a:cubicBezTo>
                <a:cubicBezTo>
                  <a:pt x="630" y="1112"/>
                  <a:pt x="594" y="1116"/>
                  <a:pt x="557" y="1116"/>
                </a:cubicBezTo>
                <a:cubicBezTo>
                  <a:pt x="521" y="1116"/>
                  <a:pt x="484" y="1112"/>
                  <a:pt x="448" y="1105"/>
                </a:cubicBezTo>
                <a:cubicBezTo>
                  <a:pt x="413" y="1098"/>
                  <a:pt x="378" y="1087"/>
                  <a:pt x="344" y="1073"/>
                </a:cubicBezTo>
                <a:cubicBezTo>
                  <a:pt x="310" y="1059"/>
                  <a:pt x="278" y="1042"/>
                  <a:pt x="248" y="1022"/>
                </a:cubicBezTo>
                <a:cubicBezTo>
                  <a:pt x="217" y="1001"/>
                  <a:pt x="189" y="978"/>
                  <a:pt x="163" y="952"/>
                </a:cubicBezTo>
                <a:cubicBezTo>
                  <a:pt x="137" y="927"/>
                  <a:pt x="114" y="898"/>
                  <a:pt x="94" y="868"/>
                </a:cubicBezTo>
                <a:cubicBezTo>
                  <a:pt x="74" y="838"/>
                  <a:pt x="56" y="805"/>
                  <a:pt x="42" y="772"/>
                </a:cubicBezTo>
                <a:cubicBezTo>
                  <a:pt x="28" y="738"/>
                  <a:pt x="18" y="703"/>
                  <a:pt x="11" y="667"/>
                </a:cubicBezTo>
                <a:cubicBezTo>
                  <a:pt x="4" y="631"/>
                  <a:pt x="0" y="595"/>
                  <a:pt x="0" y="558"/>
                </a:cubicBezTo>
                <a:cubicBezTo>
                  <a:pt x="0" y="522"/>
                  <a:pt x="4" y="486"/>
                  <a:pt x="11" y="450"/>
                </a:cubicBezTo>
                <a:cubicBezTo>
                  <a:pt x="18" y="414"/>
                  <a:pt x="28" y="379"/>
                  <a:pt x="42" y="345"/>
                </a:cubicBezTo>
                <a:cubicBezTo>
                  <a:pt x="56" y="311"/>
                  <a:pt x="74" y="279"/>
                  <a:pt x="94" y="249"/>
                </a:cubicBezTo>
                <a:cubicBezTo>
                  <a:pt x="114" y="219"/>
                  <a:pt x="137" y="190"/>
                  <a:pt x="163" y="164"/>
                </a:cubicBezTo>
                <a:cubicBezTo>
                  <a:pt x="189" y="138"/>
                  <a:pt x="217" y="115"/>
                  <a:pt x="248" y="94"/>
                </a:cubicBezTo>
                <a:cubicBezTo>
                  <a:pt x="278" y="74"/>
                  <a:pt x="310" y="57"/>
                  <a:pt x="344" y="43"/>
                </a:cubicBezTo>
                <a:cubicBezTo>
                  <a:pt x="378" y="29"/>
                  <a:pt x="413" y="18"/>
                  <a:pt x="448" y="11"/>
                </a:cubicBezTo>
                <a:cubicBezTo>
                  <a:pt x="484" y="4"/>
                  <a:pt x="521" y="0"/>
                  <a:pt x="557" y="0"/>
                </a:cubicBezTo>
                <a:cubicBezTo>
                  <a:pt x="594" y="0"/>
                  <a:pt x="630" y="4"/>
                  <a:pt x="666" y="11"/>
                </a:cubicBezTo>
                <a:cubicBezTo>
                  <a:pt x="702" y="18"/>
                  <a:pt x="736" y="29"/>
                  <a:pt x="771" y="43"/>
                </a:cubicBezTo>
                <a:cubicBezTo>
                  <a:pt x="805" y="57"/>
                  <a:pt x="837" y="74"/>
                  <a:pt x="868" y="94"/>
                </a:cubicBezTo>
                <a:cubicBezTo>
                  <a:pt x="898" y="115"/>
                  <a:pt x="926" y="138"/>
                  <a:pt x="952" y="164"/>
                </a:cubicBezTo>
                <a:cubicBezTo>
                  <a:pt x="978" y="190"/>
                  <a:pt x="1001" y="219"/>
                  <a:pt x="1021" y="249"/>
                </a:cubicBezTo>
                <a:cubicBezTo>
                  <a:pt x="1042" y="279"/>
                  <a:pt x="1059" y="311"/>
                  <a:pt x="1073" y="345"/>
                </a:cubicBezTo>
                <a:cubicBezTo>
                  <a:pt x="1087" y="379"/>
                  <a:pt x="1097" y="414"/>
                  <a:pt x="1104" y="450"/>
                </a:cubicBezTo>
                <a:cubicBezTo>
                  <a:pt x="1112" y="486"/>
                  <a:pt x="1115" y="522"/>
                  <a:pt x="1115" y="558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334" name="" descr=""/>
          <p:cNvPicPr/>
          <p:nvPr/>
        </p:nvPicPr>
        <p:blipFill>
          <a:blip r:embed="rId12"/>
          <a:stretch/>
        </p:blipFill>
        <p:spPr>
          <a:xfrm>
            <a:off x="5623920" y="1036080"/>
            <a:ext cx="25020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5" name=""/>
          <p:cNvSpPr txBox="1"/>
          <p:nvPr/>
        </p:nvSpPr>
        <p:spPr>
          <a:xfrm>
            <a:off x="835560" y="4191480"/>
            <a:ext cx="32194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用户体验和教育：易用的界面、详尽的教程和行业报告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6" name=""/>
          <p:cNvSpPr txBox="1"/>
          <p:nvPr/>
        </p:nvSpPr>
        <p:spPr>
          <a:xfrm>
            <a:off x="6083640" y="1010160"/>
            <a:ext cx="100656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60a5fa"/>
                </a:solidFill>
                <a:effectLst/>
                <a:uFillTx/>
                <a:latin typeface="WenQuanYiZenHei"/>
                <a:ea typeface="WenQuanYiZenHei"/>
              </a:rPr>
              <a:t>服务型模式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37" name="" descr=""/>
          <p:cNvPicPr/>
          <p:nvPr/>
        </p:nvPicPr>
        <p:blipFill>
          <a:blip r:embed="rId13"/>
          <a:stretch/>
        </p:blipFill>
        <p:spPr>
          <a:xfrm>
            <a:off x="5749560" y="19386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8" name=""/>
          <p:cNvSpPr txBox="1"/>
          <p:nvPr/>
        </p:nvSpPr>
        <p:spPr>
          <a:xfrm>
            <a:off x="5749560" y="165132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核心特征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9" name=""/>
          <p:cNvSpPr txBox="1"/>
          <p:nvPr/>
        </p:nvSpPr>
        <p:spPr>
          <a:xfrm>
            <a:off x="5950080" y="1918800"/>
            <a:ext cx="671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提供专业的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0" name=""/>
          <p:cNvSpPr txBox="1"/>
          <p:nvPr/>
        </p:nvSpPr>
        <p:spPr>
          <a:xfrm>
            <a:off x="6618600" y="1923480"/>
            <a:ext cx="276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SEO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41" name="" descr=""/>
          <p:cNvPicPr/>
          <p:nvPr/>
        </p:nvPicPr>
        <p:blipFill>
          <a:blip r:embed="rId14"/>
          <a:stretch/>
        </p:blipFill>
        <p:spPr>
          <a:xfrm>
            <a:off x="5749560" y="22060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2" name=""/>
          <p:cNvSpPr txBox="1"/>
          <p:nvPr/>
        </p:nvSpPr>
        <p:spPr>
          <a:xfrm>
            <a:off x="6893280" y="1918800"/>
            <a:ext cx="22806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咨询、策略制定、执行和效果评估服务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3" name=""/>
          <p:cNvSpPr txBox="1"/>
          <p:nvPr/>
        </p:nvSpPr>
        <p:spPr>
          <a:xfrm>
            <a:off x="5950080" y="2185920"/>
            <a:ext cx="1744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合作模式：按项目收费、按月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4" name=""/>
          <p:cNvSpPr txBox="1"/>
          <p:nvPr/>
        </p:nvSpPr>
        <p:spPr>
          <a:xfrm>
            <a:off x="7688160" y="2190600"/>
            <a:ext cx="533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retainer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45" name="" descr=""/>
          <p:cNvPicPr/>
          <p:nvPr/>
        </p:nvPicPr>
        <p:blipFill>
          <a:blip r:embed="rId15"/>
          <a:stretch/>
        </p:blipFill>
        <p:spPr>
          <a:xfrm>
            <a:off x="5749560" y="24735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6" name=""/>
          <p:cNvSpPr txBox="1"/>
          <p:nvPr/>
        </p:nvSpPr>
        <p:spPr>
          <a:xfrm>
            <a:off x="8215920" y="2185920"/>
            <a:ext cx="12078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收费、基于绩效收费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7" name=""/>
          <p:cNvSpPr txBox="1"/>
          <p:nvPr/>
        </p:nvSpPr>
        <p:spPr>
          <a:xfrm>
            <a:off x="5950080" y="2453400"/>
            <a:ext cx="24148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盈利来源：服务费、咨询费、项目管理费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48" name="" descr=""/>
          <p:cNvPicPr/>
          <p:nvPr/>
        </p:nvPicPr>
        <p:blipFill>
          <a:blip r:embed="rId16"/>
          <a:stretch/>
        </p:blipFill>
        <p:spPr>
          <a:xfrm>
            <a:off x="5749560" y="34095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9" name=""/>
          <p:cNvSpPr txBox="1"/>
          <p:nvPr/>
        </p:nvSpPr>
        <p:spPr>
          <a:xfrm>
            <a:off x="5749560" y="312192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成功要素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50" name="" descr=""/>
          <p:cNvPicPr/>
          <p:nvPr/>
        </p:nvPicPr>
        <p:blipFill>
          <a:blip r:embed="rId17"/>
          <a:stretch/>
        </p:blipFill>
        <p:spPr>
          <a:xfrm>
            <a:off x="5749560" y="3677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1" name=""/>
          <p:cNvSpPr txBox="1"/>
          <p:nvPr/>
        </p:nvSpPr>
        <p:spPr>
          <a:xfrm>
            <a:off x="5950080" y="3389400"/>
            <a:ext cx="40240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专业知识和经验：拥有经验丰富的专家团队，深刻理解行业最佳实践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52" name="" descr=""/>
          <p:cNvPicPr/>
          <p:nvPr/>
        </p:nvPicPr>
        <p:blipFill>
          <a:blip r:embed="rId18"/>
          <a:stretch/>
        </p:blipFill>
        <p:spPr>
          <a:xfrm>
            <a:off x="5749560" y="39445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3" name=""/>
          <p:cNvSpPr txBox="1"/>
          <p:nvPr/>
        </p:nvSpPr>
        <p:spPr>
          <a:xfrm>
            <a:off x="5950080" y="3656880"/>
            <a:ext cx="415836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客户定制化策略：深入了解客户业务和目标，提供量身定制的解决方案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54" name="" descr=""/>
          <p:cNvPicPr/>
          <p:nvPr/>
        </p:nvPicPr>
        <p:blipFill>
          <a:blip r:embed="rId19"/>
          <a:stretch/>
        </p:blipFill>
        <p:spPr>
          <a:xfrm>
            <a:off x="5749560" y="4211640"/>
            <a:ext cx="1666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5" name=""/>
          <p:cNvSpPr txBox="1"/>
          <p:nvPr/>
        </p:nvSpPr>
        <p:spPr>
          <a:xfrm>
            <a:off x="5950080" y="3924360"/>
            <a:ext cx="36216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可衡量的成果：专注于为客户带来实际的业务增长和投资回报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6" name=""/>
          <p:cNvSpPr/>
          <p:nvPr/>
        </p:nvSpPr>
        <p:spPr>
          <a:xfrm>
            <a:off x="401040" y="4813200"/>
            <a:ext cx="401400" cy="401400"/>
          </a:xfrm>
          <a:custGeom>
            <a:avLst/>
            <a:gdLst/>
            <a:ahLst/>
            <a:rect l="0" t="0" r="r" b="b"/>
            <a:pathLst>
              <a:path w="1115" h="1115">
                <a:moveTo>
                  <a:pt x="1115" y="558"/>
                </a:moveTo>
                <a:cubicBezTo>
                  <a:pt x="1115" y="595"/>
                  <a:pt x="1111" y="631"/>
                  <a:pt x="1104" y="667"/>
                </a:cubicBezTo>
                <a:cubicBezTo>
                  <a:pt x="1097" y="703"/>
                  <a:pt x="1087" y="738"/>
                  <a:pt x="1073" y="772"/>
                </a:cubicBezTo>
                <a:cubicBezTo>
                  <a:pt x="1059" y="805"/>
                  <a:pt x="1041" y="837"/>
                  <a:pt x="1021" y="868"/>
                </a:cubicBezTo>
                <a:cubicBezTo>
                  <a:pt x="1001" y="898"/>
                  <a:pt x="978" y="926"/>
                  <a:pt x="952" y="952"/>
                </a:cubicBezTo>
                <a:cubicBezTo>
                  <a:pt x="926" y="978"/>
                  <a:pt x="898" y="1001"/>
                  <a:pt x="867" y="1022"/>
                </a:cubicBezTo>
                <a:cubicBezTo>
                  <a:pt x="837" y="1042"/>
                  <a:pt x="805" y="1059"/>
                  <a:pt x="771" y="1073"/>
                </a:cubicBezTo>
                <a:cubicBezTo>
                  <a:pt x="737" y="1087"/>
                  <a:pt x="702" y="1098"/>
                  <a:pt x="667" y="1105"/>
                </a:cubicBezTo>
                <a:cubicBezTo>
                  <a:pt x="631" y="1112"/>
                  <a:pt x="594" y="1115"/>
                  <a:pt x="558" y="1115"/>
                </a:cubicBezTo>
                <a:cubicBezTo>
                  <a:pt x="520" y="1115"/>
                  <a:pt x="484" y="1112"/>
                  <a:pt x="448" y="1105"/>
                </a:cubicBezTo>
                <a:cubicBezTo>
                  <a:pt x="412" y="1098"/>
                  <a:pt x="377" y="1087"/>
                  <a:pt x="344" y="1073"/>
                </a:cubicBezTo>
                <a:cubicBezTo>
                  <a:pt x="310" y="1059"/>
                  <a:pt x="278" y="1042"/>
                  <a:pt x="247" y="1022"/>
                </a:cubicBezTo>
                <a:cubicBezTo>
                  <a:pt x="217" y="1001"/>
                  <a:pt x="189" y="978"/>
                  <a:pt x="163" y="952"/>
                </a:cubicBezTo>
                <a:cubicBezTo>
                  <a:pt x="137" y="926"/>
                  <a:pt x="114" y="898"/>
                  <a:pt x="94" y="868"/>
                </a:cubicBezTo>
                <a:cubicBezTo>
                  <a:pt x="73" y="837"/>
                  <a:pt x="56" y="805"/>
                  <a:pt x="42" y="772"/>
                </a:cubicBezTo>
                <a:cubicBezTo>
                  <a:pt x="28" y="738"/>
                  <a:pt x="18" y="703"/>
                  <a:pt x="10" y="667"/>
                </a:cubicBezTo>
                <a:cubicBezTo>
                  <a:pt x="3" y="631"/>
                  <a:pt x="0" y="595"/>
                  <a:pt x="0" y="558"/>
                </a:cubicBezTo>
                <a:cubicBezTo>
                  <a:pt x="0" y="521"/>
                  <a:pt x="3" y="485"/>
                  <a:pt x="10" y="449"/>
                </a:cubicBezTo>
                <a:cubicBezTo>
                  <a:pt x="18" y="413"/>
                  <a:pt x="28" y="378"/>
                  <a:pt x="42" y="344"/>
                </a:cubicBezTo>
                <a:cubicBezTo>
                  <a:pt x="56" y="310"/>
                  <a:pt x="73" y="278"/>
                  <a:pt x="94" y="248"/>
                </a:cubicBezTo>
                <a:cubicBezTo>
                  <a:pt x="114" y="217"/>
                  <a:pt x="137" y="189"/>
                  <a:pt x="163" y="163"/>
                </a:cubicBezTo>
                <a:cubicBezTo>
                  <a:pt x="189" y="138"/>
                  <a:pt x="217" y="114"/>
                  <a:pt x="247" y="94"/>
                </a:cubicBezTo>
                <a:cubicBezTo>
                  <a:pt x="278" y="74"/>
                  <a:pt x="310" y="57"/>
                  <a:pt x="344" y="43"/>
                </a:cubicBezTo>
                <a:cubicBezTo>
                  <a:pt x="377" y="29"/>
                  <a:pt x="412" y="18"/>
                  <a:pt x="448" y="11"/>
                </a:cubicBezTo>
                <a:cubicBezTo>
                  <a:pt x="484" y="4"/>
                  <a:pt x="520" y="0"/>
                  <a:pt x="558" y="0"/>
                </a:cubicBezTo>
                <a:cubicBezTo>
                  <a:pt x="594" y="0"/>
                  <a:pt x="631" y="4"/>
                  <a:pt x="667" y="11"/>
                </a:cubicBezTo>
                <a:cubicBezTo>
                  <a:pt x="702" y="18"/>
                  <a:pt x="737" y="29"/>
                  <a:pt x="771" y="43"/>
                </a:cubicBezTo>
                <a:cubicBezTo>
                  <a:pt x="805" y="57"/>
                  <a:pt x="837" y="74"/>
                  <a:pt x="867" y="94"/>
                </a:cubicBezTo>
                <a:cubicBezTo>
                  <a:pt x="898" y="114"/>
                  <a:pt x="926" y="138"/>
                  <a:pt x="952" y="163"/>
                </a:cubicBezTo>
                <a:cubicBezTo>
                  <a:pt x="978" y="189"/>
                  <a:pt x="1001" y="217"/>
                  <a:pt x="1021" y="248"/>
                </a:cubicBezTo>
                <a:cubicBezTo>
                  <a:pt x="1041" y="278"/>
                  <a:pt x="1059" y="310"/>
                  <a:pt x="1073" y="344"/>
                </a:cubicBezTo>
                <a:cubicBezTo>
                  <a:pt x="1087" y="378"/>
                  <a:pt x="1097" y="413"/>
                  <a:pt x="1104" y="449"/>
                </a:cubicBezTo>
                <a:cubicBezTo>
                  <a:pt x="1111" y="485"/>
                  <a:pt x="1115" y="521"/>
                  <a:pt x="1115" y="558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357" name="" descr=""/>
          <p:cNvPicPr/>
          <p:nvPr/>
        </p:nvPicPr>
        <p:blipFill>
          <a:blip r:embed="rId20"/>
          <a:stretch/>
        </p:blipFill>
        <p:spPr>
          <a:xfrm>
            <a:off x="526320" y="4913640"/>
            <a:ext cx="15012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8" name=""/>
          <p:cNvSpPr txBox="1"/>
          <p:nvPr/>
        </p:nvSpPr>
        <p:spPr>
          <a:xfrm>
            <a:off x="5983560" y="4191480"/>
            <a:ext cx="40240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透明的沟通和报告：与客户保持密切沟通，定期提供详细的效果报告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9" name=""/>
          <p:cNvSpPr txBox="1"/>
          <p:nvPr/>
        </p:nvSpPr>
        <p:spPr>
          <a:xfrm>
            <a:off x="936000" y="4887720"/>
            <a:ext cx="80532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fbbf24"/>
                </a:solidFill>
                <a:effectLst/>
                <a:uFillTx/>
                <a:latin typeface="WenQuanYiZenHei"/>
                <a:ea typeface="WenQuanYiZenHei"/>
              </a:rPr>
              <a:t>可应用于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0" name=""/>
          <p:cNvSpPr txBox="1"/>
          <p:nvPr/>
        </p:nvSpPr>
        <p:spPr>
          <a:xfrm>
            <a:off x="1738080" y="4894920"/>
            <a:ext cx="4741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bbf24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1" name=""/>
          <p:cNvSpPr/>
          <p:nvPr/>
        </p:nvSpPr>
        <p:spPr>
          <a:xfrm>
            <a:off x="417600" y="5348160"/>
            <a:ext cx="3192840" cy="668880"/>
          </a:xfrm>
          <a:custGeom>
            <a:avLst/>
            <a:gdLst/>
            <a:ahLst/>
            <a:rect l="0" t="0" r="r" b="b"/>
            <a:pathLst>
              <a:path w="8869" h="1858">
                <a:moveTo>
                  <a:pt x="0" y="1858"/>
                </a:moveTo>
                <a:lnTo>
                  <a:pt x="0" y="186"/>
                </a:lnTo>
                <a:cubicBezTo>
                  <a:pt x="0" y="173"/>
                  <a:pt x="1" y="161"/>
                  <a:pt x="3" y="149"/>
                </a:cubicBezTo>
                <a:cubicBezTo>
                  <a:pt x="5" y="137"/>
                  <a:pt x="7" y="126"/>
                  <a:pt x="11" y="114"/>
                </a:cubicBezTo>
                <a:cubicBezTo>
                  <a:pt x="14" y="103"/>
                  <a:pt x="19" y="93"/>
                  <a:pt x="24" y="82"/>
                </a:cubicBezTo>
                <a:cubicBezTo>
                  <a:pt x="29" y="72"/>
                  <a:pt x="34" y="63"/>
                  <a:pt x="41" y="54"/>
                </a:cubicBezTo>
                <a:cubicBezTo>
                  <a:pt x="47" y="46"/>
                  <a:pt x="54" y="38"/>
                  <a:pt x="62" y="31"/>
                </a:cubicBezTo>
                <a:cubicBezTo>
                  <a:pt x="70" y="24"/>
                  <a:pt x="78" y="19"/>
                  <a:pt x="86" y="14"/>
                </a:cubicBezTo>
                <a:cubicBezTo>
                  <a:pt x="95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8683" y="0"/>
                </a:lnTo>
                <a:cubicBezTo>
                  <a:pt x="8695" y="0"/>
                  <a:pt x="8707" y="1"/>
                  <a:pt x="8719" y="3"/>
                </a:cubicBezTo>
                <a:cubicBezTo>
                  <a:pt x="8731" y="6"/>
                  <a:pt x="8743" y="9"/>
                  <a:pt x="8754" y="14"/>
                </a:cubicBezTo>
                <a:cubicBezTo>
                  <a:pt x="8765" y="19"/>
                  <a:pt x="8776" y="24"/>
                  <a:pt x="8786" y="31"/>
                </a:cubicBezTo>
                <a:cubicBezTo>
                  <a:pt x="8796" y="38"/>
                  <a:pt x="8806" y="46"/>
                  <a:pt x="8814" y="54"/>
                </a:cubicBezTo>
                <a:cubicBezTo>
                  <a:pt x="8823" y="63"/>
                  <a:pt x="8830" y="72"/>
                  <a:pt x="8837" y="82"/>
                </a:cubicBezTo>
                <a:cubicBezTo>
                  <a:pt x="8844" y="93"/>
                  <a:pt x="8850" y="103"/>
                  <a:pt x="8854" y="114"/>
                </a:cubicBezTo>
                <a:cubicBezTo>
                  <a:pt x="8859" y="126"/>
                  <a:pt x="8863" y="137"/>
                  <a:pt x="8865" y="149"/>
                </a:cubicBezTo>
                <a:cubicBezTo>
                  <a:pt x="8867" y="161"/>
                  <a:pt x="8869" y="173"/>
                  <a:pt x="8869" y="186"/>
                </a:cubicBezTo>
                <a:lnTo>
                  <a:pt x="8869" y="1858"/>
                </a:lnTo>
                <a:lnTo>
                  <a:pt x="0" y="1858"/>
                </a:lnTo>
                <a:close/>
              </a:path>
            </a:pathLst>
          </a:custGeom>
          <a:solidFill>
            <a:srgbClr val="1e40af">
              <a:alpha val="6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2" name=""/>
          <p:cNvSpPr/>
          <p:nvPr/>
        </p:nvSpPr>
        <p:spPr>
          <a:xfrm>
            <a:off x="401040" y="5348160"/>
            <a:ext cx="66960" cy="1036440"/>
          </a:xfrm>
          <a:custGeom>
            <a:avLst/>
            <a:gdLst/>
            <a:ahLst/>
            <a:rect l="0" t="0" r="r" b="b"/>
            <a:pathLst>
              <a:path w="186" h="2879">
                <a:moveTo>
                  <a:pt x="0" y="0"/>
                </a:moveTo>
                <a:lnTo>
                  <a:pt x="186" y="0"/>
                </a:lnTo>
                <a:lnTo>
                  <a:pt x="186" y="2879"/>
                </a:lnTo>
                <a:lnTo>
                  <a:pt x="0" y="2879"/>
                </a:lnTo>
                <a:lnTo>
                  <a:pt x="0" y="0"/>
                </a:lnTo>
                <a:close/>
              </a:path>
            </a:pathLst>
          </a:custGeom>
          <a:solidFill>
            <a:srgbClr val="f59e0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63" name="" descr=""/>
          <p:cNvPicPr/>
          <p:nvPr/>
        </p:nvPicPr>
        <p:blipFill>
          <a:blip r:embed="rId21"/>
          <a:stretch/>
        </p:blipFill>
        <p:spPr>
          <a:xfrm>
            <a:off x="568080" y="55069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4" name=""/>
          <p:cNvSpPr txBox="1"/>
          <p:nvPr/>
        </p:nvSpPr>
        <p:spPr>
          <a:xfrm>
            <a:off x="2210400" y="4887720"/>
            <a:ext cx="140904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fbbf24"/>
                </a:solidFill>
                <a:effectLst/>
                <a:uFillTx/>
                <a:latin typeface="WenQuanYiZenHei"/>
                <a:ea typeface="WenQuanYiZenHei"/>
              </a:rPr>
              <a:t>的商业模式要素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5" name=""/>
          <p:cNvSpPr txBox="1"/>
          <p:nvPr/>
        </p:nvSpPr>
        <p:spPr>
          <a:xfrm>
            <a:off x="768960" y="550008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6" name=""/>
          <p:cNvSpPr txBox="1"/>
          <p:nvPr/>
        </p:nvSpPr>
        <p:spPr>
          <a:xfrm>
            <a:off x="815400" y="5495400"/>
            <a:ext cx="671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技术驱动的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7" name=""/>
          <p:cNvSpPr txBox="1"/>
          <p:nvPr/>
        </p:nvSpPr>
        <p:spPr>
          <a:xfrm>
            <a:off x="1483920" y="5500080"/>
            <a:ext cx="374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SaaS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8" name=""/>
          <p:cNvSpPr txBox="1"/>
          <p:nvPr/>
        </p:nvSpPr>
        <p:spPr>
          <a:xfrm>
            <a:off x="1856880" y="549540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平台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9" name=""/>
          <p:cNvSpPr txBox="1"/>
          <p:nvPr/>
        </p:nvSpPr>
        <p:spPr>
          <a:xfrm>
            <a:off x="568080" y="5762160"/>
            <a:ext cx="2354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开发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0" name=""/>
          <p:cNvSpPr txBox="1"/>
          <p:nvPr/>
        </p:nvSpPr>
        <p:spPr>
          <a:xfrm>
            <a:off x="802080" y="5766120"/>
            <a:ext cx="258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1" name=""/>
          <p:cNvSpPr txBox="1"/>
          <p:nvPr/>
        </p:nvSpPr>
        <p:spPr>
          <a:xfrm>
            <a:off x="1058760" y="5762160"/>
            <a:ext cx="23475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分析和优化平台，提供基于订阅的服务，包括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2" name=""/>
          <p:cNvSpPr txBox="1"/>
          <p:nvPr/>
        </p:nvSpPr>
        <p:spPr>
          <a:xfrm>
            <a:off x="568080" y="5929200"/>
            <a:ext cx="17960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内容结构化分析 知识图谱构建辅助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3" name=""/>
          <p:cNvSpPr txBox="1"/>
          <p:nvPr/>
        </p:nvSpPr>
        <p:spPr>
          <a:xfrm>
            <a:off x="2557080" y="593316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4" name=""/>
          <p:cNvSpPr/>
          <p:nvPr/>
        </p:nvSpPr>
        <p:spPr>
          <a:xfrm>
            <a:off x="3760200" y="5348160"/>
            <a:ext cx="3192840" cy="668880"/>
          </a:xfrm>
          <a:custGeom>
            <a:avLst/>
            <a:gdLst/>
            <a:ahLst/>
            <a:rect l="0" t="0" r="r" b="b"/>
            <a:pathLst>
              <a:path w="8869" h="1858">
                <a:moveTo>
                  <a:pt x="0" y="1858"/>
                </a:moveTo>
                <a:lnTo>
                  <a:pt x="0" y="186"/>
                </a:lnTo>
                <a:cubicBezTo>
                  <a:pt x="0" y="173"/>
                  <a:pt x="1" y="161"/>
                  <a:pt x="3" y="149"/>
                </a:cubicBezTo>
                <a:cubicBezTo>
                  <a:pt x="5" y="137"/>
                  <a:pt x="7" y="126"/>
                  <a:pt x="11" y="114"/>
                </a:cubicBezTo>
                <a:cubicBezTo>
                  <a:pt x="14" y="103"/>
                  <a:pt x="19" y="93"/>
                  <a:pt x="24" y="82"/>
                </a:cubicBezTo>
                <a:cubicBezTo>
                  <a:pt x="29" y="72"/>
                  <a:pt x="35" y="63"/>
                  <a:pt x="41" y="54"/>
                </a:cubicBezTo>
                <a:cubicBezTo>
                  <a:pt x="48" y="46"/>
                  <a:pt x="55" y="38"/>
                  <a:pt x="62" y="31"/>
                </a:cubicBezTo>
                <a:cubicBezTo>
                  <a:pt x="70" y="24"/>
                  <a:pt x="78" y="19"/>
                  <a:pt x="86" y="14"/>
                </a:cubicBezTo>
                <a:cubicBezTo>
                  <a:pt x="95" y="9"/>
                  <a:pt x="104" y="6"/>
                  <a:pt x="112" y="3"/>
                </a:cubicBezTo>
                <a:cubicBezTo>
                  <a:pt x="121" y="1"/>
                  <a:pt x="131" y="0"/>
                  <a:pt x="140" y="0"/>
                </a:cubicBezTo>
                <a:lnTo>
                  <a:pt x="8683" y="0"/>
                </a:lnTo>
                <a:cubicBezTo>
                  <a:pt x="8695" y="0"/>
                  <a:pt x="8707" y="1"/>
                  <a:pt x="8719" y="3"/>
                </a:cubicBezTo>
                <a:cubicBezTo>
                  <a:pt x="8731" y="6"/>
                  <a:pt x="8743" y="9"/>
                  <a:pt x="8754" y="14"/>
                </a:cubicBezTo>
                <a:cubicBezTo>
                  <a:pt x="8765" y="19"/>
                  <a:pt x="8776" y="24"/>
                  <a:pt x="8786" y="31"/>
                </a:cubicBezTo>
                <a:cubicBezTo>
                  <a:pt x="8796" y="38"/>
                  <a:pt x="8806" y="46"/>
                  <a:pt x="8814" y="54"/>
                </a:cubicBezTo>
                <a:cubicBezTo>
                  <a:pt x="8823" y="63"/>
                  <a:pt x="8831" y="72"/>
                  <a:pt x="8837" y="82"/>
                </a:cubicBezTo>
                <a:cubicBezTo>
                  <a:pt x="8844" y="93"/>
                  <a:pt x="8850" y="103"/>
                  <a:pt x="8855" y="114"/>
                </a:cubicBezTo>
                <a:cubicBezTo>
                  <a:pt x="8859" y="126"/>
                  <a:pt x="8863" y="137"/>
                  <a:pt x="8865" y="149"/>
                </a:cubicBezTo>
                <a:cubicBezTo>
                  <a:pt x="8868" y="161"/>
                  <a:pt x="8869" y="173"/>
                  <a:pt x="8869" y="186"/>
                </a:cubicBezTo>
                <a:lnTo>
                  <a:pt x="8869" y="1858"/>
                </a:lnTo>
                <a:lnTo>
                  <a:pt x="0" y="1858"/>
                </a:lnTo>
                <a:close/>
              </a:path>
            </a:pathLst>
          </a:custGeom>
          <a:solidFill>
            <a:srgbClr val="1e40af">
              <a:alpha val="6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5" name=""/>
          <p:cNvSpPr/>
          <p:nvPr/>
        </p:nvSpPr>
        <p:spPr>
          <a:xfrm>
            <a:off x="3743640" y="5348160"/>
            <a:ext cx="67320" cy="1036440"/>
          </a:xfrm>
          <a:custGeom>
            <a:avLst/>
            <a:gdLst/>
            <a:ahLst/>
            <a:rect l="0" t="0" r="r" b="b"/>
            <a:pathLst>
              <a:path w="187" h="2879">
                <a:moveTo>
                  <a:pt x="0" y="0"/>
                </a:moveTo>
                <a:lnTo>
                  <a:pt x="187" y="0"/>
                </a:lnTo>
                <a:lnTo>
                  <a:pt x="187" y="2879"/>
                </a:lnTo>
                <a:lnTo>
                  <a:pt x="0" y="2879"/>
                </a:lnTo>
                <a:lnTo>
                  <a:pt x="0" y="0"/>
                </a:lnTo>
                <a:close/>
              </a:path>
            </a:pathLst>
          </a:custGeom>
          <a:solidFill>
            <a:srgbClr val="f59e0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76" name="" descr=""/>
          <p:cNvPicPr/>
          <p:nvPr/>
        </p:nvPicPr>
        <p:blipFill>
          <a:blip r:embed="rId22"/>
          <a:stretch/>
        </p:blipFill>
        <p:spPr>
          <a:xfrm>
            <a:off x="3911040" y="5506920"/>
            <a:ext cx="11664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7" name=""/>
          <p:cNvSpPr txBox="1"/>
          <p:nvPr/>
        </p:nvSpPr>
        <p:spPr>
          <a:xfrm>
            <a:off x="2671560" y="5929200"/>
            <a:ext cx="7048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生成内容引用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8" name=""/>
          <p:cNvSpPr txBox="1"/>
          <p:nvPr/>
        </p:nvSpPr>
        <p:spPr>
          <a:xfrm>
            <a:off x="4094640" y="550008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9" name=""/>
          <p:cNvSpPr txBox="1"/>
          <p:nvPr/>
        </p:nvSpPr>
        <p:spPr>
          <a:xfrm>
            <a:off x="4141440" y="5495400"/>
            <a:ext cx="9396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专业化咨询服务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0" name=""/>
          <p:cNvSpPr txBox="1"/>
          <p:nvPr/>
        </p:nvSpPr>
        <p:spPr>
          <a:xfrm>
            <a:off x="3911040" y="5762160"/>
            <a:ext cx="2354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提供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1" name=""/>
          <p:cNvSpPr txBox="1"/>
          <p:nvPr/>
        </p:nvSpPr>
        <p:spPr>
          <a:xfrm>
            <a:off x="4145040" y="5766120"/>
            <a:ext cx="258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2" name=""/>
          <p:cNvSpPr txBox="1"/>
          <p:nvPr/>
        </p:nvSpPr>
        <p:spPr>
          <a:xfrm>
            <a:off x="4401720" y="5762160"/>
            <a:ext cx="23475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策略咨询、内容优化服务、企业知识图谱构建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3" name=""/>
          <p:cNvSpPr txBox="1"/>
          <p:nvPr/>
        </p:nvSpPr>
        <p:spPr>
          <a:xfrm>
            <a:off x="3911040" y="592920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与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4" name=""/>
          <p:cNvSpPr txBox="1"/>
          <p:nvPr/>
        </p:nvSpPr>
        <p:spPr>
          <a:xfrm>
            <a:off x="4028040" y="5933160"/>
            <a:ext cx="258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5" name=""/>
          <p:cNvSpPr/>
          <p:nvPr/>
        </p:nvSpPr>
        <p:spPr>
          <a:xfrm>
            <a:off x="7103160" y="5348160"/>
            <a:ext cx="3192480" cy="668880"/>
          </a:xfrm>
          <a:custGeom>
            <a:avLst/>
            <a:gdLst/>
            <a:ahLst/>
            <a:rect l="0" t="0" r="r" b="b"/>
            <a:pathLst>
              <a:path w="8868" h="1858">
                <a:moveTo>
                  <a:pt x="0" y="1858"/>
                </a:moveTo>
                <a:lnTo>
                  <a:pt x="0" y="186"/>
                </a:lnTo>
                <a:cubicBezTo>
                  <a:pt x="0" y="173"/>
                  <a:pt x="0" y="161"/>
                  <a:pt x="2" y="149"/>
                </a:cubicBezTo>
                <a:cubicBezTo>
                  <a:pt x="4" y="137"/>
                  <a:pt x="7" y="126"/>
                  <a:pt x="10" y="114"/>
                </a:cubicBezTo>
                <a:cubicBezTo>
                  <a:pt x="14" y="103"/>
                  <a:pt x="18" y="93"/>
                  <a:pt x="23" y="82"/>
                </a:cubicBezTo>
                <a:cubicBezTo>
                  <a:pt x="28" y="72"/>
                  <a:pt x="34" y="63"/>
                  <a:pt x="40" y="54"/>
                </a:cubicBezTo>
                <a:cubicBezTo>
                  <a:pt x="47" y="46"/>
                  <a:pt x="54" y="38"/>
                  <a:pt x="61" y="31"/>
                </a:cubicBezTo>
                <a:cubicBezTo>
                  <a:pt x="69" y="24"/>
                  <a:pt x="77" y="19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8682" y="0"/>
                </a:lnTo>
                <a:cubicBezTo>
                  <a:pt x="8694" y="0"/>
                  <a:pt x="8707" y="1"/>
                  <a:pt x="8719" y="3"/>
                </a:cubicBezTo>
                <a:cubicBezTo>
                  <a:pt x="8730" y="6"/>
                  <a:pt x="8742" y="9"/>
                  <a:pt x="8753" y="14"/>
                </a:cubicBezTo>
                <a:cubicBezTo>
                  <a:pt x="8765" y="19"/>
                  <a:pt x="8775" y="24"/>
                  <a:pt x="8785" y="31"/>
                </a:cubicBezTo>
                <a:cubicBezTo>
                  <a:pt x="8796" y="38"/>
                  <a:pt x="8805" y="46"/>
                  <a:pt x="8814" y="54"/>
                </a:cubicBezTo>
                <a:cubicBezTo>
                  <a:pt x="8822" y="63"/>
                  <a:pt x="8830" y="72"/>
                  <a:pt x="8837" y="82"/>
                </a:cubicBezTo>
                <a:cubicBezTo>
                  <a:pt x="8843" y="93"/>
                  <a:pt x="8849" y="103"/>
                  <a:pt x="8854" y="114"/>
                </a:cubicBezTo>
                <a:cubicBezTo>
                  <a:pt x="8859" y="126"/>
                  <a:pt x="8862" y="137"/>
                  <a:pt x="8864" y="149"/>
                </a:cubicBezTo>
                <a:cubicBezTo>
                  <a:pt x="8867" y="161"/>
                  <a:pt x="8868" y="173"/>
                  <a:pt x="8868" y="186"/>
                </a:cubicBezTo>
                <a:lnTo>
                  <a:pt x="8868" y="1858"/>
                </a:lnTo>
                <a:lnTo>
                  <a:pt x="0" y="1858"/>
                </a:lnTo>
                <a:close/>
              </a:path>
            </a:pathLst>
          </a:custGeom>
          <a:solidFill>
            <a:srgbClr val="1e40af">
              <a:alpha val="6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6" name=""/>
          <p:cNvSpPr/>
          <p:nvPr/>
        </p:nvSpPr>
        <p:spPr>
          <a:xfrm>
            <a:off x="7086240" y="5348160"/>
            <a:ext cx="67320" cy="1036440"/>
          </a:xfrm>
          <a:custGeom>
            <a:avLst/>
            <a:gdLst/>
            <a:ahLst/>
            <a:rect l="0" t="0" r="r" b="b"/>
            <a:pathLst>
              <a:path w="187" h="2879">
                <a:moveTo>
                  <a:pt x="0" y="0"/>
                </a:moveTo>
                <a:lnTo>
                  <a:pt x="187" y="0"/>
                </a:lnTo>
                <a:lnTo>
                  <a:pt x="187" y="2879"/>
                </a:lnTo>
                <a:lnTo>
                  <a:pt x="0" y="2879"/>
                </a:lnTo>
                <a:lnTo>
                  <a:pt x="0" y="0"/>
                </a:lnTo>
                <a:close/>
              </a:path>
            </a:pathLst>
          </a:custGeom>
          <a:solidFill>
            <a:srgbClr val="f59e0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87" name="" descr=""/>
          <p:cNvPicPr/>
          <p:nvPr/>
        </p:nvPicPr>
        <p:blipFill>
          <a:blip r:embed="rId23"/>
          <a:stretch/>
        </p:blipFill>
        <p:spPr>
          <a:xfrm>
            <a:off x="7253640" y="55069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8" name=""/>
          <p:cNvSpPr txBox="1"/>
          <p:nvPr/>
        </p:nvSpPr>
        <p:spPr>
          <a:xfrm>
            <a:off x="4284720" y="5929200"/>
            <a:ext cx="11743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的结合等高附加值服务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9" name=""/>
          <p:cNvSpPr txBox="1"/>
          <p:nvPr/>
        </p:nvSpPr>
        <p:spPr>
          <a:xfrm>
            <a:off x="7454160" y="550008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0" name=""/>
          <p:cNvSpPr txBox="1"/>
          <p:nvPr/>
        </p:nvSpPr>
        <p:spPr>
          <a:xfrm>
            <a:off x="7500600" y="5495400"/>
            <a:ext cx="12078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数据驱动与效果衡量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1" name=""/>
          <p:cNvSpPr txBox="1"/>
          <p:nvPr/>
        </p:nvSpPr>
        <p:spPr>
          <a:xfrm>
            <a:off x="7253640" y="5762160"/>
            <a:ext cx="2354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建立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2" name=""/>
          <p:cNvSpPr txBox="1"/>
          <p:nvPr/>
        </p:nvSpPr>
        <p:spPr>
          <a:xfrm>
            <a:off x="7487640" y="5766120"/>
            <a:ext cx="258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3" name=""/>
          <p:cNvSpPr txBox="1"/>
          <p:nvPr/>
        </p:nvSpPr>
        <p:spPr>
          <a:xfrm>
            <a:off x="7744320" y="5762160"/>
            <a:ext cx="11743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效果衡量指标体系，如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4" name=""/>
          <p:cNvSpPr txBox="1"/>
          <p:nvPr/>
        </p:nvSpPr>
        <p:spPr>
          <a:xfrm>
            <a:off x="8914320" y="576612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5" name=""/>
          <p:cNvSpPr txBox="1"/>
          <p:nvPr/>
        </p:nvSpPr>
        <p:spPr>
          <a:xfrm>
            <a:off x="9028800" y="5762160"/>
            <a:ext cx="10569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答案中的引用率、品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6" name=""/>
          <p:cNvSpPr txBox="1"/>
          <p:nvPr/>
        </p:nvSpPr>
        <p:spPr>
          <a:xfrm>
            <a:off x="7253640" y="5929200"/>
            <a:ext cx="470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牌信息在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7" name=""/>
          <p:cNvSpPr txBox="1"/>
          <p:nvPr/>
        </p:nvSpPr>
        <p:spPr>
          <a:xfrm>
            <a:off x="7721640" y="593316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98" name="" descr=""/>
          <p:cNvPicPr/>
          <p:nvPr/>
        </p:nvPicPr>
        <p:blipFill>
          <a:blip r:embed="rId24"/>
          <a:stretch/>
        </p:blipFill>
        <p:spPr>
          <a:xfrm>
            <a:off x="8314920" y="5674320"/>
            <a:ext cx="914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9" name=""/>
          <p:cNvSpPr txBox="1"/>
          <p:nvPr/>
        </p:nvSpPr>
        <p:spPr>
          <a:xfrm>
            <a:off x="7836120" y="5929200"/>
            <a:ext cx="14090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生成内容中的正面呈现度等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0" name=""/>
          <p:cNvSpPr txBox="1"/>
          <p:nvPr/>
        </p:nvSpPr>
        <p:spPr>
          <a:xfrm>
            <a:off x="8475120" y="5666040"/>
            <a:ext cx="5295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AIreadsU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1" name=""/>
          <p:cNvSpPr txBox="1"/>
          <p:nvPr/>
        </p:nvSpPr>
        <p:spPr>
          <a:xfrm>
            <a:off x="8999640" y="566172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商业计划书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2" name=""/>
          <p:cNvSpPr txBox="1"/>
          <p:nvPr/>
        </p:nvSpPr>
        <p:spPr>
          <a:xfrm>
            <a:off x="9584640" y="5666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 | 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3" name=""/>
          <p:cNvSpPr txBox="1"/>
          <p:nvPr/>
        </p:nvSpPr>
        <p:spPr>
          <a:xfrm>
            <a:off x="969840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第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4" name=""/>
          <p:cNvSpPr txBox="1"/>
          <p:nvPr/>
        </p:nvSpPr>
        <p:spPr>
          <a:xfrm>
            <a:off x="9815400" y="5666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4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5" name=""/>
          <p:cNvSpPr txBox="1"/>
          <p:nvPr/>
        </p:nvSpPr>
        <p:spPr>
          <a:xfrm>
            <a:off x="988992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页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6" name=""/>
          <p:cNvSpPr txBox="1"/>
          <p:nvPr/>
        </p:nvSpPr>
        <p:spPr>
          <a:xfrm>
            <a:off x="10006920" y="5666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/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7" name=""/>
          <p:cNvSpPr txBox="1"/>
          <p:nvPr/>
        </p:nvSpPr>
        <p:spPr>
          <a:xfrm>
            <a:off x="1004616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共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8" name=""/>
          <p:cNvSpPr txBox="1"/>
          <p:nvPr/>
        </p:nvSpPr>
        <p:spPr>
          <a:xfrm>
            <a:off x="10163160" y="5666040"/>
            <a:ext cx="150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18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9" name=""/>
          <p:cNvSpPr txBox="1"/>
          <p:nvPr/>
        </p:nvSpPr>
        <p:spPr>
          <a:xfrm>
            <a:off x="1031220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页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11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12" name="" descr=""/>
          <p:cNvPicPr/>
          <p:nvPr/>
        </p:nvPicPr>
        <p:blipFill>
          <a:blip r:embed="rId3"/>
          <a:stretch/>
        </p:blipFill>
        <p:spPr>
          <a:xfrm>
            <a:off x="267480" y="73548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3" name=""/>
          <p:cNvSpPr txBox="1"/>
          <p:nvPr/>
        </p:nvSpPr>
        <p:spPr>
          <a:xfrm>
            <a:off x="267480" y="255600"/>
            <a:ext cx="67716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SEO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4" name=""/>
          <p:cNvSpPr txBox="1"/>
          <p:nvPr/>
        </p:nvSpPr>
        <p:spPr>
          <a:xfrm>
            <a:off x="922680" y="245160"/>
            <a:ext cx="30096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37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向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5" name=""/>
          <p:cNvSpPr txBox="1"/>
          <p:nvPr/>
        </p:nvSpPr>
        <p:spPr>
          <a:xfrm>
            <a:off x="1216080" y="255600"/>
            <a:ext cx="70740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6" name=""/>
          <p:cNvSpPr/>
          <p:nvPr/>
        </p:nvSpPr>
        <p:spPr>
          <a:xfrm>
            <a:off x="417600" y="1069560"/>
            <a:ext cx="3326400" cy="2273400"/>
          </a:xfrm>
          <a:custGeom>
            <a:avLst/>
            <a:gdLst/>
            <a:ahLst/>
            <a:rect l="0" t="0" r="r" b="b"/>
            <a:pathLst>
              <a:path w="9240" h="6315">
                <a:moveTo>
                  <a:pt x="0" y="6129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5" y="137"/>
                  <a:pt x="7" y="126"/>
                  <a:pt x="11" y="114"/>
                </a:cubicBezTo>
                <a:cubicBezTo>
                  <a:pt x="14" y="103"/>
                  <a:pt x="19" y="92"/>
                  <a:pt x="24" y="82"/>
                </a:cubicBezTo>
                <a:cubicBezTo>
                  <a:pt x="29" y="72"/>
                  <a:pt x="34" y="63"/>
                  <a:pt x="41" y="54"/>
                </a:cubicBezTo>
                <a:cubicBezTo>
                  <a:pt x="47" y="46"/>
                  <a:pt x="54" y="38"/>
                  <a:pt x="62" y="31"/>
                </a:cubicBezTo>
                <a:cubicBezTo>
                  <a:pt x="70" y="24"/>
                  <a:pt x="78" y="19"/>
                  <a:pt x="86" y="14"/>
                </a:cubicBezTo>
                <a:cubicBezTo>
                  <a:pt x="95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9054" y="0"/>
                </a:lnTo>
                <a:cubicBezTo>
                  <a:pt x="9066" y="0"/>
                  <a:pt x="9079" y="1"/>
                  <a:pt x="9090" y="3"/>
                </a:cubicBezTo>
                <a:cubicBezTo>
                  <a:pt x="9102" y="6"/>
                  <a:pt x="9114" y="9"/>
                  <a:pt x="9125" y="14"/>
                </a:cubicBezTo>
                <a:cubicBezTo>
                  <a:pt x="9137" y="19"/>
                  <a:pt x="9147" y="24"/>
                  <a:pt x="9157" y="31"/>
                </a:cubicBezTo>
                <a:cubicBezTo>
                  <a:pt x="9168" y="38"/>
                  <a:pt x="9177" y="46"/>
                  <a:pt x="9186" y="54"/>
                </a:cubicBezTo>
                <a:cubicBezTo>
                  <a:pt x="9194" y="63"/>
                  <a:pt x="9202" y="72"/>
                  <a:pt x="9209" y="82"/>
                </a:cubicBezTo>
                <a:cubicBezTo>
                  <a:pt x="9215" y="92"/>
                  <a:pt x="9221" y="103"/>
                  <a:pt x="9226" y="114"/>
                </a:cubicBezTo>
                <a:cubicBezTo>
                  <a:pt x="9230" y="126"/>
                  <a:pt x="9234" y="137"/>
                  <a:pt x="9236" y="149"/>
                </a:cubicBezTo>
                <a:cubicBezTo>
                  <a:pt x="9239" y="161"/>
                  <a:pt x="9240" y="173"/>
                  <a:pt x="9240" y="185"/>
                </a:cubicBezTo>
                <a:lnTo>
                  <a:pt x="9240" y="6129"/>
                </a:lnTo>
                <a:cubicBezTo>
                  <a:pt x="9240" y="6141"/>
                  <a:pt x="9239" y="6153"/>
                  <a:pt x="9236" y="6165"/>
                </a:cubicBezTo>
                <a:cubicBezTo>
                  <a:pt x="9234" y="6177"/>
                  <a:pt x="9230" y="6189"/>
                  <a:pt x="9226" y="6200"/>
                </a:cubicBezTo>
                <a:cubicBezTo>
                  <a:pt x="9221" y="6211"/>
                  <a:pt x="9215" y="6222"/>
                  <a:pt x="9209" y="6232"/>
                </a:cubicBezTo>
                <a:cubicBezTo>
                  <a:pt x="9202" y="6242"/>
                  <a:pt x="9194" y="6252"/>
                  <a:pt x="9186" y="6260"/>
                </a:cubicBezTo>
                <a:cubicBezTo>
                  <a:pt x="9177" y="6269"/>
                  <a:pt x="9168" y="6277"/>
                  <a:pt x="9157" y="6283"/>
                </a:cubicBezTo>
                <a:cubicBezTo>
                  <a:pt x="9147" y="6290"/>
                  <a:pt x="9137" y="6296"/>
                  <a:pt x="9125" y="6301"/>
                </a:cubicBezTo>
                <a:cubicBezTo>
                  <a:pt x="9114" y="6305"/>
                  <a:pt x="9102" y="6309"/>
                  <a:pt x="9090" y="6311"/>
                </a:cubicBezTo>
                <a:cubicBezTo>
                  <a:pt x="9079" y="6314"/>
                  <a:pt x="9066" y="6315"/>
                  <a:pt x="9054" y="6315"/>
                </a:cubicBezTo>
                <a:lnTo>
                  <a:pt x="139" y="6315"/>
                </a:lnTo>
                <a:cubicBezTo>
                  <a:pt x="130" y="6315"/>
                  <a:pt x="121" y="6314"/>
                  <a:pt x="112" y="6311"/>
                </a:cubicBezTo>
                <a:cubicBezTo>
                  <a:pt x="103" y="6309"/>
                  <a:pt x="95" y="6305"/>
                  <a:pt x="86" y="6301"/>
                </a:cubicBezTo>
                <a:cubicBezTo>
                  <a:pt x="78" y="6296"/>
                  <a:pt x="70" y="6290"/>
                  <a:pt x="62" y="6283"/>
                </a:cubicBezTo>
                <a:cubicBezTo>
                  <a:pt x="54" y="6277"/>
                  <a:pt x="47" y="6269"/>
                  <a:pt x="41" y="6260"/>
                </a:cubicBezTo>
                <a:cubicBezTo>
                  <a:pt x="34" y="6252"/>
                  <a:pt x="29" y="6242"/>
                  <a:pt x="24" y="6232"/>
                </a:cubicBezTo>
                <a:cubicBezTo>
                  <a:pt x="19" y="6222"/>
                  <a:pt x="14" y="6211"/>
                  <a:pt x="11" y="6200"/>
                </a:cubicBezTo>
                <a:cubicBezTo>
                  <a:pt x="7" y="6189"/>
                  <a:pt x="5" y="6177"/>
                  <a:pt x="3" y="6165"/>
                </a:cubicBezTo>
                <a:cubicBezTo>
                  <a:pt x="1" y="6153"/>
                  <a:pt x="0" y="6141"/>
                  <a:pt x="0" y="6129"/>
                </a:cubicBezTo>
                <a:close/>
              </a:path>
            </a:pathLst>
          </a:custGeom>
          <a:solidFill>
            <a:srgbClr val="1e40af">
              <a:alpha val="4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7" name=""/>
          <p:cNvSpPr/>
          <p:nvPr/>
        </p:nvSpPr>
        <p:spPr>
          <a:xfrm>
            <a:off x="401040" y="1069560"/>
            <a:ext cx="66960" cy="2273400"/>
          </a:xfrm>
          <a:custGeom>
            <a:avLst/>
            <a:gdLst/>
            <a:ahLst/>
            <a:rect l="0" t="0" r="r" b="b"/>
            <a:pathLst>
              <a:path w="186" h="6315">
                <a:moveTo>
                  <a:pt x="0" y="0"/>
                </a:moveTo>
                <a:lnTo>
                  <a:pt x="186" y="0"/>
                </a:lnTo>
                <a:lnTo>
                  <a:pt x="186" y="6315"/>
                </a:lnTo>
                <a:lnTo>
                  <a:pt x="0" y="6315"/>
                </a:lnTo>
                <a:lnTo>
                  <a:pt x="0" y="0"/>
                </a:ln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18" name="" descr=""/>
          <p:cNvPicPr/>
          <p:nvPr/>
        </p:nvPicPr>
        <p:blipFill>
          <a:blip r:embed="rId4"/>
          <a:stretch/>
        </p:blipFill>
        <p:spPr>
          <a:xfrm>
            <a:off x="635040" y="129528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9" name=""/>
          <p:cNvSpPr txBox="1"/>
          <p:nvPr/>
        </p:nvSpPr>
        <p:spPr>
          <a:xfrm>
            <a:off x="1901880" y="245160"/>
            <a:ext cx="210240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37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演进的</a:t>
            </a:r>
            <a:r>
              <a:rPr b="0" lang="zh-CN" sz="237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市场机遇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0" name=""/>
          <p:cNvSpPr txBox="1"/>
          <p:nvPr/>
        </p:nvSpPr>
        <p:spPr>
          <a:xfrm>
            <a:off x="902520" y="1284480"/>
            <a:ext cx="3013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 AI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1" name=""/>
          <p:cNvSpPr/>
          <p:nvPr/>
        </p:nvSpPr>
        <p:spPr>
          <a:xfrm>
            <a:off x="635040" y="1704600"/>
            <a:ext cx="334440" cy="334440"/>
          </a:xfrm>
          <a:custGeom>
            <a:avLst/>
            <a:gdLst/>
            <a:ahLst/>
            <a:rect l="0" t="0" r="r" b="b"/>
            <a:pathLst>
              <a:path w="929" h="929">
                <a:moveTo>
                  <a:pt x="929" y="465"/>
                </a:moveTo>
                <a:cubicBezTo>
                  <a:pt x="929" y="496"/>
                  <a:pt x="926" y="526"/>
                  <a:pt x="920" y="556"/>
                </a:cubicBezTo>
                <a:cubicBezTo>
                  <a:pt x="914" y="586"/>
                  <a:pt x="906" y="615"/>
                  <a:pt x="894" y="643"/>
                </a:cubicBezTo>
                <a:cubicBezTo>
                  <a:pt x="882" y="671"/>
                  <a:pt x="868" y="698"/>
                  <a:pt x="851" y="723"/>
                </a:cubicBezTo>
                <a:cubicBezTo>
                  <a:pt x="834" y="748"/>
                  <a:pt x="815" y="772"/>
                  <a:pt x="793" y="794"/>
                </a:cubicBezTo>
                <a:cubicBezTo>
                  <a:pt x="772" y="815"/>
                  <a:pt x="748" y="834"/>
                  <a:pt x="723" y="851"/>
                </a:cubicBezTo>
                <a:cubicBezTo>
                  <a:pt x="698" y="868"/>
                  <a:pt x="671" y="882"/>
                  <a:pt x="643" y="894"/>
                </a:cubicBezTo>
                <a:cubicBezTo>
                  <a:pt x="614" y="906"/>
                  <a:pt x="585" y="915"/>
                  <a:pt x="555" y="921"/>
                </a:cubicBezTo>
                <a:cubicBezTo>
                  <a:pt x="525" y="927"/>
                  <a:pt x="494" y="929"/>
                  <a:pt x="464" y="929"/>
                </a:cubicBezTo>
                <a:cubicBezTo>
                  <a:pt x="433" y="929"/>
                  <a:pt x="403" y="927"/>
                  <a:pt x="373" y="921"/>
                </a:cubicBezTo>
                <a:cubicBezTo>
                  <a:pt x="343" y="915"/>
                  <a:pt x="314" y="906"/>
                  <a:pt x="286" y="894"/>
                </a:cubicBezTo>
                <a:cubicBezTo>
                  <a:pt x="258" y="882"/>
                  <a:pt x="231" y="868"/>
                  <a:pt x="206" y="851"/>
                </a:cubicBezTo>
                <a:cubicBezTo>
                  <a:pt x="181" y="834"/>
                  <a:pt x="157" y="815"/>
                  <a:pt x="136" y="794"/>
                </a:cubicBezTo>
                <a:cubicBezTo>
                  <a:pt x="114" y="772"/>
                  <a:pt x="95" y="748"/>
                  <a:pt x="78" y="723"/>
                </a:cubicBezTo>
                <a:cubicBezTo>
                  <a:pt x="61" y="698"/>
                  <a:pt x="47" y="671"/>
                  <a:pt x="35" y="643"/>
                </a:cubicBezTo>
                <a:cubicBezTo>
                  <a:pt x="23" y="615"/>
                  <a:pt x="15" y="586"/>
                  <a:pt x="9" y="556"/>
                </a:cubicBezTo>
                <a:cubicBezTo>
                  <a:pt x="3" y="526"/>
                  <a:pt x="0" y="496"/>
                  <a:pt x="0" y="465"/>
                </a:cubicBezTo>
                <a:cubicBezTo>
                  <a:pt x="0" y="435"/>
                  <a:pt x="3" y="405"/>
                  <a:pt x="9" y="375"/>
                </a:cubicBezTo>
                <a:cubicBezTo>
                  <a:pt x="15" y="344"/>
                  <a:pt x="23" y="315"/>
                  <a:pt x="35" y="287"/>
                </a:cubicBezTo>
                <a:cubicBezTo>
                  <a:pt x="47" y="258"/>
                  <a:pt x="61" y="232"/>
                  <a:pt x="78" y="206"/>
                </a:cubicBezTo>
                <a:cubicBezTo>
                  <a:pt x="95" y="181"/>
                  <a:pt x="114" y="157"/>
                  <a:pt x="136" y="136"/>
                </a:cubicBezTo>
                <a:cubicBezTo>
                  <a:pt x="157" y="114"/>
                  <a:pt x="181" y="95"/>
                  <a:pt x="206" y="78"/>
                </a:cubicBezTo>
                <a:cubicBezTo>
                  <a:pt x="231" y="61"/>
                  <a:pt x="258" y="47"/>
                  <a:pt x="286" y="35"/>
                </a:cubicBezTo>
                <a:cubicBezTo>
                  <a:pt x="314" y="24"/>
                  <a:pt x="343" y="15"/>
                  <a:pt x="373" y="9"/>
                </a:cubicBezTo>
                <a:cubicBezTo>
                  <a:pt x="403" y="3"/>
                  <a:pt x="433" y="0"/>
                  <a:pt x="464" y="0"/>
                </a:cubicBezTo>
                <a:cubicBezTo>
                  <a:pt x="494" y="0"/>
                  <a:pt x="525" y="3"/>
                  <a:pt x="555" y="9"/>
                </a:cubicBezTo>
                <a:cubicBezTo>
                  <a:pt x="585" y="15"/>
                  <a:pt x="614" y="24"/>
                  <a:pt x="643" y="35"/>
                </a:cubicBezTo>
                <a:cubicBezTo>
                  <a:pt x="671" y="47"/>
                  <a:pt x="698" y="61"/>
                  <a:pt x="723" y="78"/>
                </a:cubicBezTo>
                <a:cubicBezTo>
                  <a:pt x="748" y="95"/>
                  <a:pt x="772" y="114"/>
                  <a:pt x="793" y="136"/>
                </a:cubicBezTo>
                <a:cubicBezTo>
                  <a:pt x="815" y="157"/>
                  <a:pt x="834" y="181"/>
                  <a:pt x="851" y="206"/>
                </a:cubicBezTo>
                <a:cubicBezTo>
                  <a:pt x="868" y="232"/>
                  <a:pt x="882" y="258"/>
                  <a:pt x="894" y="287"/>
                </a:cubicBezTo>
                <a:cubicBezTo>
                  <a:pt x="906" y="315"/>
                  <a:pt x="914" y="344"/>
                  <a:pt x="920" y="375"/>
                </a:cubicBezTo>
                <a:cubicBezTo>
                  <a:pt x="926" y="405"/>
                  <a:pt x="929" y="435"/>
                  <a:pt x="929" y="465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2" name=""/>
          <p:cNvSpPr txBox="1"/>
          <p:nvPr/>
        </p:nvSpPr>
        <p:spPr>
          <a:xfrm>
            <a:off x="1202040" y="1277640"/>
            <a:ext cx="120780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搜索市场崛起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3" name=""/>
          <p:cNvSpPr txBox="1"/>
          <p:nvPr/>
        </p:nvSpPr>
        <p:spPr>
          <a:xfrm>
            <a:off x="642240" y="1789560"/>
            <a:ext cx="321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10%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4" name=""/>
          <p:cNvSpPr txBox="1"/>
          <p:nvPr/>
        </p:nvSpPr>
        <p:spPr>
          <a:xfrm>
            <a:off x="1069560" y="1684800"/>
            <a:ext cx="12078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美国用户已将生成式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5" name=""/>
          <p:cNvSpPr txBox="1"/>
          <p:nvPr/>
        </p:nvSpPr>
        <p:spPr>
          <a:xfrm>
            <a:off x="2273040" y="168948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6" name=""/>
          <p:cNvSpPr txBox="1"/>
          <p:nvPr/>
        </p:nvSpPr>
        <p:spPr>
          <a:xfrm>
            <a:off x="2404080" y="1684800"/>
            <a:ext cx="10735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平台作为首选搜索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7" name=""/>
          <p:cNvSpPr/>
          <p:nvPr/>
        </p:nvSpPr>
        <p:spPr>
          <a:xfrm>
            <a:off x="635040" y="2239560"/>
            <a:ext cx="334440" cy="334440"/>
          </a:xfrm>
          <a:custGeom>
            <a:avLst/>
            <a:gdLst/>
            <a:ahLst/>
            <a:rect l="0" t="0" r="r" b="b"/>
            <a:pathLst>
              <a:path w="929" h="929">
                <a:moveTo>
                  <a:pt x="929" y="464"/>
                </a:moveTo>
                <a:cubicBezTo>
                  <a:pt x="929" y="494"/>
                  <a:pt x="926" y="525"/>
                  <a:pt x="920" y="554"/>
                </a:cubicBezTo>
                <a:cubicBezTo>
                  <a:pt x="914" y="584"/>
                  <a:pt x="906" y="613"/>
                  <a:pt x="894" y="642"/>
                </a:cubicBezTo>
                <a:cubicBezTo>
                  <a:pt x="882" y="670"/>
                  <a:pt x="868" y="696"/>
                  <a:pt x="851" y="722"/>
                </a:cubicBezTo>
                <a:cubicBezTo>
                  <a:pt x="834" y="748"/>
                  <a:pt x="815" y="772"/>
                  <a:pt x="793" y="793"/>
                </a:cubicBezTo>
                <a:cubicBezTo>
                  <a:pt x="772" y="815"/>
                  <a:pt x="748" y="834"/>
                  <a:pt x="723" y="851"/>
                </a:cubicBezTo>
                <a:cubicBezTo>
                  <a:pt x="698" y="868"/>
                  <a:pt x="671" y="882"/>
                  <a:pt x="643" y="894"/>
                </a:cubicBezTo>
                <a:cubicBezTo>
                  <a:pt x="614" y="905"/>
                  <a:pt x="585" y="914"/>
                  <a:pt x="555" y="920"/>
                </a:cubicBezTo>
                <a:cubicBezTo>
                  <a:pt x="525" y="926"/>
                  <a:pt x="494" y="929"/>
                  <a:pt x="464" y="929"/>
                </a:cubicBezTo>
                <a:cubicBezTo>
                  <a:pt x="433" y="929"/>
                  <a:pt x="403" y="926"/>
                  <a:pt x="373" y="920"/>
                </a:cubicBezTo>
                <a:cubicBezTo>
                  <a:pt x="343" y="914"/>
                  <a:pt x="314" y="905"/>
                  <a:pt x="286" y="894"/>
                </a:cubicBezTo>
                <a:cubicBezTo>
                  <a:pt x="258" y="882"/>
                  <a:pt x="231" y="868"/>
                  <a:pt x="206" y="851"/>
                </a:cubicBezTo>
                <a:cubicBezTo>
                  <a:pt x="181" y="834"/>
                  <a:pt x="157" y="815"/>
                  <a:pt x="136" y="793"/>
                </a:cubicBezTo>
                <a:cubicBezTo>
                  <a:pt x="114" y="772"/>
                  <a:pt x="95" y="748"/>
                  <a:pt x="78" y="722"/>
                </a:cubicBezTo>
                <a:cubicBezTo>
                  <a:pt x="61" y="696"/>
                  <a:pt x="47" y="670"/>
                  <a:pt x="35" y="642"/>
                </a:cubicBezTo>
                <a:cubicBezTo>
                  <a:pt x="23" y="613"/>
                  <a:pt x="15" y="584"/>
                  <a:pt x="9" y="554"/>
                </a:cubicBezTo>
                <a:cubicBezTo>
                  <a:pt x="3" y="525"/>
                  <a:pt x="0" y="494"/>
                  <a:pt x="0" y="464"/>
                </a:cubicBezTo>
                <a:cubicBezTo>
                  <a:pt x="0" y="433"/>
                  <a:pt x="3" y="403"/>
                  <a:pt x="9" y="373"/>
                </a:cubicBezTo>
                <a:cubicBezTo>
                  <a:pt x="15" y="343"/>
                  <a:pt x="23" y="314"/>
                  <a:pt x="35" y="286"/>
                </a:cubicBezTo>
                <a:cubicBezTo>
                  <a:pt x="47" y="258"/>
                  <a:pt x="61" y="231"/>
                  <a:pt x="78" y="206"/>
                </a:cubicBezTo>
                <a:cubicBezTo>
                  <a:pt x="95" y="181"/>
                  <a:pt x="114" y="157"/>
                  <a:pt x="136" y="136"/>
                </a:cubicBezTo>
                <a:cubicBezTo>
                  <a:pt x="157" y="114"/>
                  <a:pt x="181" y="95"/>
                  <a:pt x="206" y="78"/>
                </a:cubicBezTo>
                <a:cubicBezTo>
                  <a:pt x="231" y="61"/>
                  <a:pt x="258" y="47"/>
                  <a:pt x="286" y="35"/>
                </a:cubicBezTo>
                <a:cubicBezTo>
                  <a:pt x="314" y="23"/>
                  <a:pt x="343" y="14"/>
                  <a:pt x="373" y="9"/>
                </a:cubicBezTo>
                <a:cubicBezTo>
                  <a:pt x="403" y="3"/>
                  <a:pt x="433" y="0"/>
                  <a:pt x="464" y="0"/>
                </a:cubicBezTo>
                <a:cubicBezTo>
                  <a:pt x="494" y="0"/>
                  <a:pt x="525" y="3"/>
                  <a:pt x="555" y="9"/>
                </a:cubicBezTo>
                <a:cubicBezTo>
                  <a:pt x="585" y="14"/>
                  <a:pt x="614" y="23"/>
                  <a:pt x="643" y="35"/>
                </a:cubicBezTo>
                <a:cubicBezTo>
                  <a:pt x="671" y="47"/>
                  <a:pt x="698" y="61"/>
                  <a:pt x="723" y="78"/>
                </a:cubicBezTo>
                <a:cubicBezTo>
                  <a:pt x="748" y="95"/>
                  <a:pt x="772" y="114"/>
                  <a:pt x="793" y="136"/>
                </a:cubicBezTo>
                <a:cubicBezTo>
                  <a:pt x="815" y="157"/>
                  <a:pt x="834" y="181"/>
                  <a:pt x="851" y="206"/>
                </a:cubicBezTo>
                <a:cubicBezTo>
                  <a:pt x="868" y="231"/>
                  <a:pt x="882" y="258"/>
                  <a:pt x="894" y="286"/>
                </a:cubicBezTo>
                <a:cubicBezTo>
                  <a:pt x="906" y="314"/>
                  <a:pt x="914" y="343"/>
                  <a:pt x="920" y="373"/>
                </a:cubicBezTo>
                <a:cubicBezTo>
                  <a:pt x="926" y="403"/>
                  <a:pt x="929" y="433"/>
                  <a:pt x="929" y="464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8" name=""/>
          <p:cNvSpPr txBox="1"/>
          <p:nvPr/>
        </p:nvSpPr>
        <p:spPr>
          <a:xfrm>
            <a:off x="1069560" y="188532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引擎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9" name=""/>
          <p:cNvSpPr txBox="1"/>
          <p:nvPr/>
        </p:nvSpPr>
        <p:spPr>
          <a:xfrm>
            <a:off x="642240" y="2324520"/>
            <a:ext cx="321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25%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0" name=""/>
          <p:cNvSpPr txBox="1"/>
          <p:nvPr/>
        </p:nvSpPr>
        <p:spPr>
          <a:xfrm>
            <a:off x="1069560" y="2219400"/>
            <a:ext cx="403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预计到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1" name=""/>
          <p:cNvSpPr txBox="1"/>
          <p:nvPr/>
        </p:nvSpPr>
        <p:spPr>
          <a:xfrm>
            <a:off x="1470600" y="2224080"/>
            <a:ext cx="342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2026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2" name=""/>
          <p:cNvSpPr txBox="1"/>
          <p:nvPr/>
        </p:nvSpPr>
        <p:spPr>
          <a:xfrm>
            <a:off x="1811160" y="2219400"/>
            <a:ext cx="1609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年传统搜索量将下降，转向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3" name=""/>
          <p:cNvSpPr txBox="1"/>
          <p:nvPr/>
        </p:nvSpPr>
        <p:spPr>
          <a:xfrm>
            <a:off x="1069560" y="242460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4" name=""/>
          <p:cNvSpPr/>
          <p:nvPr/>
        </p:nvSpPr>
        <p:spPr>
          <a:xfrm>
            <a:off x="635040" y="2774160"/>
            <a:ext cx="334440" cy="334800"/>
          </a:xfrm>
          <a:custGeom>
            <a:avLst/>
            <a:gdLst/>
            <a:ahLst/>
            <a:rect l="0" t="0" r="r" b="b"/>
            <a:pathLst>
              <a:path w="929" h="930">
                <a:moveTo>
                  <a:pt x="929" y="465"/>
                </a:moveTo>
                <a:cubicBezTo>
                  <a:pt x="929" y="496"/>
                  <a:pt x="926" y="526"/>
                  <a:pt x="920" y="556"/>
                </a:cubicBezTo>
                <a:cubicBezTo>
                  <a:pt x="914" y="586"/>
                  <a:pt x="906" y="615"/>
                  <a:pt x="894" y="643"/>
                </a:cubicBezTo>
                <a:cubicBezTo>
                  <a:pt x="882" y="671"/>
                  <a:pt x="868" y="698"/>
                  <a:pt x="851" y="723"/>
                </a:cubicBezTo>
                <a:cubicBezTo>
                  <a:pt x="834" y="749"/>
                  <a:pt x="815" y="772"/>
                  <a:pt x="793" y="794"/>
                </a:cubicBezTo>
                <a:cubicBezTo>
                  <a:pt x="772" y="815"/>
                  <a:pt x="748" y="835"/>
                  <a:pt x="723" y="852"/>
                </a:cubicBezTo>
                <a:cubicBezTo>
                  <a:pt x="698" y="868"/>
                  <a:pt x="671" y="883"/>
                  <a:pt x="643" y="894"/>
                </a:cubicBezTo>
                <a:cubicBezTo>
                  <a:pt x="614" y="906"/>
                  <a:pt x="585" y="915"/>
                  <a:pt x="555" y="921"/>
                </a:cubicBezTo>
                <a:cubicBezTo>
                  <a:pt x="525" y="927"/>
                  <a:pt x="494" y="930"/>
                  <a:pt x="464" y="930"/>
                </a:cubicBezTo>
                <a:cubicBezTo>
                  <a:pt x="433" y="930"/>
                  <a:pt x="403" y="927"/>
                  <a:pt x="373" y="921"/>
                </a:cubicBezTo>
                <a:cubicBezTo>
                  <a:pt x="343" y="915"/>
                  <a:pt x="314" y="906"/>
                  <a:pt x="286" y="894"/>
                </a:cubicBezTo>
                <a:cubicBezTo>
                  <a:pt x="258" y="883"/>
                  <a:pt x="231" y="868"/>
                  <a:pt x="206" y="852"/>
                </a:cubicBezTo>
                <a:cubicBezTo>
                  <a:pt x="181" y="835"/>
                  <a:pt x="157" y="815"/>
                  <a:pt x="136" y="794"/>
                </a:cubicBezTo>
                <a:cubicBezTo>
                  <a:pt x="114" y="772"/>
                  <a:pt x="95" y="749"/>
                  <a:pt x="78" y="723"/>
                </a:cubicBezTo>
                <a:cubicBezTo>
                  <a:pt x="61" y="698"/>
                  <a:pt x="47" y="671"/>
                  <a:pt x="35" y="643"/>
                </a:cubicBezTo>
                <a:cubicBezTo>
                  <a:pt x="23" y="615"/>
                  <a:pt x="15" y="586"/>
                  <a:pt x="9" y="556"/>
                </a:cubicBezTo>
                <a:cubicBezTo>
                  <a:pt x="3" y="526"/>
                  <a:pt x="0" y="496"/>
                  <a:pt x="0" y="465"/>
                </a:cubicBezTo>
                <a:cubicBezTo>
                  <a:pt x="0" y="435"/>
                  <a:pt x="3" y="405"/>
                  <a:pt x="9" y="375"/>
                </a:cubicBezTo>
                <a:cubicBezTo>
                  <a:pt x="15" y="345"/>
                  <a:pt x="23" y="316"/>
                  <a:pt x="35" y="288"/>
                </a:cubicBezTo>
                <a:cubicBezTo>
                  <a:pt x="47" y="260"/>
                  <a:pt x="61" y="233"/>
                  <a:pt x="78" y="208"/>
                </a:cubicBezTo>
                <a:cubicBezTo>
                  <a:pt x="95" y="181"/>
                  <a:pt x="114" y="158"/>
                  <a:pt x="136" y="136"/>
                </a:cubicBezTo>
                <a:cubicBezTo>
                  <a:pt x="157" y="115"/>
                  <a:pt x="181" y="95"/>
                  <a:pt x="206" y="78"/>
                </a:cubicBezTo>
                <a:cubicBezTo>
                  <a:pt x="231" y="62"/>
                  <a:pt x="258" y="47"/>
                  <a:pt x="286" y="36"/>
                </a:cubicBezTo>
                <a:cubicBezTo>
                  <a:pt x="314" y="24"/>
                  <a:pt x="343" y="15"/>
                  <a:pt x="373" y="9"/>
                </a:cubicBezTo>
                <a:cubicBezTo>
                  <a:pt x="403" y="3"/>
                  <a:pt x="433" y="0"/>
                  <a:pt x="464" y="0"/>
                </a:cubicBezTo>
                <a:cubicBezTo>
                  <a:pt x="494" y="0"/>
                  <a:pt x="525" y="3"/>
                  <a:pt x="555" y="9"/>
                </a:cubicBezTo>
                <a:cubicBezTo>
                  <a:pt x="585" y="15"/>
                  <a:pt x="614" y="24"/>
                  <a:pt x="643" y="36"/>
                </a:cubicBezTo>
                <a:cubicBezTo>
                  <a:pt x="671" y="47"/>
                  <a:pt x="698" y="62"/>
                  <a:pt x="723" y="78"/>
                </a:cubicBezTo>
                <a:cubicBezTo>
                  <a:pt x="748" y="95"/>
                  <a:pt x="772" y="115"/>
                  <a:pt x="793" y="136"/>
                </a:cubicBezTo>
                <a:cubicBezTo>
                  <a:pt x="815" y="158"/>
                  <a:pt x="834" y="181"/>
                  <a:pt x="851" y="208"/>
                </a:cubicBezTo>
                <a:cubicBezTo>
                  <a:pt x="868" y="233"/>
                  <a:pt x="882" y="260"/>
                  <a:pt x="894" y="288"/>
                </a:cubicBezTo>
                <a:cubicBezTo>
                  <a:pt x="906" y="316"/>
                  <a:pt x="914" y="345"/>
                  <a:pt x="920" y="375"/>
                </a:cubicBezTo>
                <a:cubicBezTo>
                  <a:pt x="926" y="405"/>
                  <a:pt x="929" y="435"/>
                  <a:pt x="929" y="465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435" name="" descr=""/>
          <p:cNvPicPr/>
          <p:nvPr/>
        </p:nvPicPr>
        <p:blipFill>
          <a:blip r:embed="rId5"/>
          <a:stretch/>
        </p:blipFill>
        <p:spPr>
          <a:xfrm>
            <a:off x="735480" y="28746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6" name=""/>
          <p:cNvSpPr txBox="1"/>
          <p:nvPr/>
        </p:nvSpPr>
        <p:spPr>
          <a:xfrm>
            <a:off x="1200600" y="241992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搜索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7" name=""/>
          <p:cNvSpPr txBox="1"/>
          <p:nvPr/>
        </p:nvSpPr>
        <p:spPr>
          <a:xfrm>
            <a:off x="1069560" y="2759040"/>
            <a:ext cx="294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8" name=""/>
          <p:cNvSpPr txBox="1"/>
          <p:nvPr/>
        </p:nvSpPr>
        <p:spPr>
          <a:xfrm>
            <a:off x="1362960" y="2754360"/>
            <a:ext cx="21466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策略可将内容在生成式引擎回复中的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9" name=""/>
          <p:cNvSpPr txBox="1"/>
          <p:nvPr/>
        </p:nvSpPr>
        <p:spPr>
          <a:xfrm>
            <a:off x="1069560" y="2954880"/>
            <a:ext cx="9396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可见性提升高达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0" name=""/>
          <p:cNvSpPr/>
          <p:nvPr/>
        </p:nvSpPr>
        <p:spPr>
          <a:xfrm>
            <a:off x="6952680" y="1470600"/>
            <a:ext cx="3342960" cy="1003320"/>
          </a:xfrm>
          <a:custGeom>
            <a:avLst/>
            <a:gdLst/>
            <a:ahLst/>
            <a:rect l="0" t="0" r="r" b="b"/>
            <a:pathLst>
              <a:path w="9286" h="2787">
                <a:moveTo>
                  <a:pt x="0" y="2601"/>
                </a:moveTo>
                <a:lnTo>
                  <a:pt x="0" y="187"/>
                </a:lnTo>
                <a:cubicBezTo>
                  <a:pt x="0" y="175"/>
                  <a:pt x="1" y="162"/>
                  <a:pt x="3" y="150"/>
                </a:cubicBezTo>
                <a:cubicBezTo>
                  <a:pt x="6" y="139"/>
                  <a:pt x="9" y="127"/>
                  <a:pt x="14" y="116"/>
                </a:cubicBezTo>
                <a:cubicBezTo>
                  <a:pt x="19" y="104"/>
                  <a:pt x="24" y="94"/>
                  <a:pt x="31" y="83"/>
                </a:cubicBezTo>
                <a:cubicBezTo>
                  <a:pt x="38" y="72"/>
                  <a:pt x="46" y="63"/>
                  <a:pt x="54" y="54"/>
                </a:cubicBezTo>
                <a:cubicBezTo>
                  <a:pt x="63" y="46"/>
                  <a:pt x="72" y="38"/>
                  <a:pt x="82" y="31"/>
                </a:cubicBezTo>
                <a:cubicBezTo>
                  <a:pt x="92" y="25"/>
                  <a:pt x="103" y="19"/>
                  <a:pt x="114" y="14"/>
                </a:cubicBezTo>
                <a:cubicBezTo>
                  <a:pt x="126" y="9"/>
                  <a:pt x="137" y="6"/>
                  <a:pt x="149" y="4"/>
                </a:cubicBezTo>
                <a:cubicBezTo>
                  <a:pt x="161" y="1"/>
                  <a:pt x="173" y="0"/>
                  <a:pt x="185" y="0"/>
                </a:cubicBezTo>
                <a:lnTo>
                  <a:pt x="9100" y="0"/>
                </a:lnTo>
                <a:cubicBezTo>
                  <a:pt x="9112" y="0"/>
                  <a:pt x="9125" y="1"/>
                  <a:pt x="9137" y="4"/>
                </a:cubicBezTo>
                <a:cubicBezTo>
                  <a:pt x="9148" y="6"/>
                  <a:pt x="9160" y="9"/>
                  <a:pt x="9171" y="14"/>
                </a:cubicBezTo>
                <a:cubicBezTo>
                  <a:pt x="9183" y="19"/>
                  <a:pt x="9193" y="25"/>
                  <a:pt x="9203" y="31"/>
                </a:cubicBezTo>
                <a:cubicBezTo>
                  <a:pt x="9214" y="38"/>
                  <a:pt x="9223" y="46"/>
                  <a:pt x="9232" y="54"/>
                </a:cubicBezTo>
                <a:cubicBezTo>
                  <a:pt x="9240" y="63"/>
                  <a:pt x="9248" y="72"/>
                  <a:pt x="9255" y="83"/>
                </a:cubicBezTo>
                <a:cubicBezTo>
                  <a:pt x="9261" y="94"/>
                  <a:pt x="9267" y="104"/>
                  <a:pt x="9272" y="116"/>
                </a:cubicBezTo>
                <a:cubicBezTo>
                  <a:pt x="9277" y="127"/>
                  <a:pt x="9280" y="139"/>
                  <a:pt x="9282" y="150"/>
                </a:cubicBezTo>
                <a:cubicBezTo>
                  <a:pt x="9285" y="162"/>
                  <a:pt x="9286" y="175"/>
                  <a:pt x="9286" y="187"/>
                </a:cubicBezTo>
                <a:lnTo>
                  <a:pt x="9286" y="2601"/>
                </a:lnTo>
                <a:cubicBezTo>
                  <a:pt x="9286" y="2613"/>
                  <a:pt x="9285" y="2625"/>
                  <a:pt x="9282" y="2637"/>
                </a:cubicBezTo>
                <a:cubicBezTo>
                  <a:pt x="9280" y="2649"/>
                  <a:pt x="9277" y="2661"/>
                  <a:pt x="9272" y="2672"/>
                </a:cubicBezTo>
                <a:cubicBezTo>
                  <a:pt x="9267" y="2683"/>
                  <a:pt x="9261" y="2694"/>
                  <a:pt x="9255" y="2704"/>
                </a:cubicBezTo>
                <a:cubicBezTo>
                  <a:pt x="9248" y="2714"/>
                  <a:pt x="9240" y="2724"/>
                  <a:pt x="9232" y="2732"/>
                </a:cubicBezTo>
                <a:cubicBezTo>
                  <a:pt x="9223" y="2741"/>
                  <a:pt x="9214" y="2748"/>
                  <a:pt x="9203" y="2755"/>
                </a:cubicBezTo>
                <a:cubicBezTo>
                  <a:pt x="9193" y="2762"/>
                  <a:pt x="9183" y="2768"/>
                  <a:pt x="9171" y="2772"/>
                </a:cubicBezTo>
                <a:cubicBezTo>
                  <a:pt x="9160" y="2777"/>
                  <a:pt x="9148" y="2781"/>
                  <a:pt x="9137" y="2783"/>
                </a:cubicBezTo>
                <a:cubicBezTo>
                  <a:pt x="9125" y="2785"/>
                  <a:pt x="9112" y="2787"/>
                  <a:pt x="9100" y="2787"/>
                </a:cubicBezTo>
                <a:lnTo>
                  <a:pt x="185" y="2787"/>
                </a:lnTo>
                <a:cubicBezTo>
                  <a:pt x="173" y="2787"/>
                  <a:pt x="161" y="2785"/>
                  <a:pt x="149" y="2783"/>
                </a:cubicBezTo>
                <a:cubicBezTo>
                  <a:pt x="137" y="2781"/>
                  <a:pt x="126" y="2777"/>
                  <a:pt x="114" y="2772"/>
                </a:cubicBezTo>
                <a:cubicBezTo>
                  <a:pt x="103" y="2768"/>
                  <a:pt x="92" y="2762"/>
                  <a:pt x="82" y="2755"/>
                </a:cubicBezTo>
                <a:cubicBezTo>
                  <a:pt x="72" y="2748"/>
                  <a:pt x="63" y="2741"/>
                  <a:pt x="54" y="2732"/>
                </a:cubicBezTo>
                <a:cubicBezTo>
                  <a:pt x="46" y="2724"/>
                  <a:pt x="38" y="2714"/>
                  <a:pt x="31" y="2704"/>
                </a:cubicBezTo>
                <a:cubicBezTo>
                  <a:pt x="24" y="2694"/>
                  <a:pt x="19" y="2683"/>
                  <a:pt x="14" y="2672"/>
                </a:cubicBezTo>
                <a:cubicBezTo>
                  <a:pt x="9" y="2661"/>
                  <a:pt x="6" y="2649"/>
                  <a:pt x="3" y="2637"/>
                </a:cubicBezTo>
                <a:cubicBezTo>
                  <a:pt x="1" y="2625"/>
                  <a:pt x="0" y="2613"/>
                  <a:pt x="0" y="2601"/>
                </a:cubicBezTo>
                <a:close/>
              </a:path>
            </a:pathLst>
          </a:custGeom>
          <a:solidFill>
            <a:srgbClr val="1e40a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1" name=""/>
          <p:cNvSpPr/>
          <p:nvPr/>
        </p:nvSpPr>
        <p:spPr>
          <a:xfrm>
            <a:off x="6952680" y="2573640"/>
            <a:ext cx="3342960" cy="1003320"/>
          </a:xfrm>
          <a:custGeom>
            <a:avLst/>
            <a:gdLst/>
            <a:ahLst/>
            <a:rect l="0" t="0" r="r" b="b"/>
            <a:pathLst>
              <a:path w="9286" h="2787">
                <a:moveTo>
                  <a:pt x="0" y="2601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6" y="138"/>
                  <a:pt x="9" y="126"/>
                  <a:pt x="14" y="115"/>
                </a:cubicBezTo>
                <a:cubicBezTo>
                  <a:pt x="19" y="103"/>
                  <a:pt x="24" y="93"/>
                  <a:pt x="31" y="83"/>
                </a:cubicBezTo>
                <a:cubicBezTo>
                  <a:pt x="38" y="73"/>
                  <a:pt x="46" y="63"/>
                  <a:pt x="54" y="55"/>
                </a:cubicBezTo>
                <a:cubicBezTo>
                  <a:pt x="63" y="46"/>
                  <a:pt x="72" y="38"/>
                  <a:pt x="82" y="31"/>
                </a:cubicBezTo>
                <a:cubicBezTo>
                  <a:pt x="92" y="25"/>
                  <a:pt x="103" y="19"/>
                  <a:pt x="114" y="14"/>
                </a:cubicBezTo>
                <a:cubicBezTo>
                  <a:pt x="126" y="10"/>
                  <a:pt x="137" y="6"/>
                  <a:pt x="149" y="4"/>
                </a:cubicBezTo>
                <a:cubicBezTo>
                  <a:pt x="161" y="1"/>
                  <a:pt x="173" y="0"/>
                  <a:pt x="185" y="0"/>
                </a:cubicBezTo>
                <a:lnTo>
                  <a:pt x="9100" y="0"/>
                </a:lnTo>
                <a:cubicBezTo>
                  <a:pt x="9112" y="0"/>
                  <a:pt x="9125" y="1"/>
                  <a:pt x="9137" y="4"/>
                </a:cubicBezTo>
                <a:cubicBezTo>
                  <a:pt x="9148" y="6"/>
                  <a:pt x="9160" y="10"/>
                  <a:pt x="9171" y="14"/>
                </a:cubicBezTo>
                <a:cubicBezTo>
                  <a:pt x="9183" y="19"/>
                  <a:pt x="9193" y="25"/>
                  <a:pt x="9203" y="31"/>
                </a:cubicBezTo>
                <a:cubicBezTo>
                  <a:pt x="9214" y="38"/>
                  <a:pt x="9223" y="46"/>
                  <a:pt x="9232" y="55"/>
                </a:cubicBezTo>
                <a:cubicBezTo>
                  <a:pt x="9240" y="63"/>
                  <a:pt x="9248" y="73"/>
                  <a:pt x="9255" y="83"/>
                </a:cubicBezTo>
                <a:cubicBezTo>
                  <a:pt x="9261" y="93"/>
                  <a:pt x="9267" y="103"/>
                  <a:pt x="9272" y="115"/>
                </a:cubicBezTo>
                <a:cubicBezTo>
                  <a:pt x="9277" y="126"/>
                  <a:pt x="9280" y="138"/>
                  <a:pt x="9282" y="150"/>
                </a:cubicBezTo>
                <a:cubicBezTo>
                  <a:pt x="9285" y="162"/>
                  <a:pt x="9286" y="174"/>
                  <a:pt x="9286" y="186"/>
                </a:cubicBezTo>
                <a:lnTo>
                  <a:pt x="9286" y="2601"/>
                </a:lnTo>
                <a:cubicBezTo>
                  <a:pt x="9286" y="2613"/>
                  <a:pt x="9285" y="2625"/>
                  <a:pt x="9282" y="2637"/>
                </a:cubicBezTo>
                <a:cubicBezTo>
                  <a:pt x="9280" y="2649"/>
                  <a:pt x="9277" y="2661"/>
                  <a:pt x="9272" y="2672"/>
                </a:cubicBezTo>
                <a:cubicBezTo>
                  <a:pt x="9267" y="2683"/>
                  <a:pt x="9261" y="2694"/>
                  <a:pt x="9255" y="2704"/>
                </a:cubicBezTo>
                <a:cubicBezTo>
                  <a:pt x="9248" y="2714"/>
                  <a:pt x="9240" y="2724"/>
                  <a:pt x="9232" y="2732"/>
                </a:cubicBezTo>
                <a:cubicBezTo>
                  <a:pt x="9223" y="2741"/>
                  <a:pt x="9214" y="2749"/>
                  <a:pt x="9203" y="2755"/>
                </a:cubicBezTo>
                <a:cubicBezTo>
                  <a:pt x="9193" y="2762"/>
                  <a:pt x="9183" y="2768"/>
                  <a:pt x="9171" y="2773"/>
                </a:cubicBezTo>
                <a:cubicBezTo>
                  <a:pt x="9160" y="2777"/>
                  <a:pt x="9148" y="2781"/>
                  <a:pt x="9137" y="2783"/>
                </a:cubicBezTo>
                <a:cubicBezTo>
                  <a:pt x="9125" y="2785"/>
                  <a:pt x="9112" y="2787"/>
                  <a:pt x="9100" y="2787"/>
                </a:cubicBezTo>
                <a:lnTo>
                  <a:pt x="185" y="2787"/>
                </a:lnTo>
                <a:cubicBezTo>
                  <a:pt x="173" y="2787"/>
                  <a:pt x="161" y="2785"/>
                  <a:pt x="149" y="2783"/>
                </a:cubicBezTo>
                <a:cubicBezTo>
                  <a:pt x="137" y="2781"/>
                  <a:pt x="126" y="2777"/>
                  <a:pt x="114" y="2773"/>
                </a:cubicBezTo>
                <a:cubicBezTo>
                  <a:pt x="103" y="2768"/>
                  <a:pt x="92" y="2762"/>
                  <a:pt x="82" y="2755"/>
                </a:cubicBezTo>
                <a:cubicBezTo>
                  <a:pt x="72" y="2749"/>
                  <a:pt x="63" y="2741"/>
                  <a:pt x="54" y="2732"/>
                </a:cubicBezTo>
                <a:cubicBezTo>
                  <a:pt x="46" y="2724"/>
                  <a:pt x="38" y="2714"/>
                  <a:pt x="31" y="2704"/>
                </a:cubicBezTo>
                <a:cubicBezTo>
                  <a:pt x="24" y="2694"/>
                  <a:pt x="19" y="2683"/>
                  <a:pt x="14" y="2672"/>
                </a:cubicBezTo>
                <a:cubicBezTo>
                  <a:pt x="9" y="2661"/>
                  <a:pt x="6" y="2649"/>
                  <a:pt x="3" y="2637"/>
                </a:cubicBezTo>
                <a:cubicBezTo>
                  <a:pt x="1" y="2625"/>
                  <a:pt x="0" y="2613"/>
                  <a:pt x="0" y="2601"/>
                </a:cubicBezTo>
                <a:close/>
              </a:path>
            </a:pathLst>
          </a:custGeom>
          <a:solidFill>
            <a:srgbClr val="1e40a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2" name=""/>
          <p:cNvSpPr/>
          <p:nvPr/>
        </p:nvSpPr>
        <p:spPr>
          <a:xfrm>
            <a:off x="6952680" y="3676680"/>
            <a:ext cx="3342960" cy="1003320"/>
          </a:xfrm>
          <a:custGeom>
            <a:avLst/>
            <a:gdLst/>
            <a:ahLst/>
            <a:rect l="0" t="0" r="r" b="b"/>
            <a:pathLst>
              <a:path w="9286" h="2787">
                <a:moveTo>
                  <a:pt x="0" y="2601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6" y="138"/>
                  <a:pt x="9" y="126"/>
                  <a:pt x="14" y="115"/>
                </a:cubicBezTo>
                <a:cubicBezTo>
                  <a:pt x="19" y="104"/>
                  <a:pt x="24" y="93"/>
                  <a:pt x="31" y="83"/>
                </a:cubicBezTo>
                <a:cubicBezTo>
                  <a:pt x="38" y="73"/>
                  <a:pt x="46" y="63"/>
                  <a:pt x="54" y="55"/>
                </a:cubicBezTo>
                <a:cubicBezTo>
                  <a:pt x="63" y="46"/>
                  <a:pt x="72" y="38"/>
                  <a:pt x="82" y="32"/>
                </a:cubicBezTo>
                <a:cubicBezTo>
                  <a:pt x="92" y="25"/>
                  <a:pt x="103" y="19"/>
                  <a:pt x="114" y="14"/>
                </a:cubicBezTo>
                <a:cubicBezTo>
                  <a:pt x="126" y="10"/>
                  <a:pt x="137" y="6"/>
                  <a:pt x="149" y="4"/>
                </a:cubicBezTo>
                <a:cubicBezTo>
                  <a:pt x="161" y="1"/>
                  <a:pt x="173" y="0"/>
                  <a:pt x="185" y="0"/>
                </a:cubicBezTo>
                <a:lnTo>
                  <a:pt x="9100" y="0"/>
                </a:lnTo>
                <a:cubicBezTo>
                  <a:pt x="9112" y="0"/>
                  <a:pt x="9125" y="1"/>
                  <a:pt x="9137" y="4"/>
                </a:cubicBezTo>
                <a:cubicBezTo>
                  <a:pt x="9148" y="6"/>
                  <a:pt x="9160" y="10"/>
                  <a:pt x="9171" y="14"/>
                </a:cubicBezTo>
                <a:cubicBezTo>
                  <a:pt x="9183" y="19"/>
                  <a:pt x="9193" y="25"/>
                  <a:pt x="9203" y="32"/>
                </a:cubicBezTo>
                <a:cubicBezTo>
                  <a:pt x="9214" y="38"/>
                  <a:pt x="9223" y="46"/>
                  <a:pt x="9232" y="55"/>
                </a:cubicBezTo>
                <a:cubicBezTo>
                  <a:pt x="9240" y="63"/>
                  <a:pt x="9248" y="73"/>
                  <a:pt x="9255" y="83"/>
                </a:cubicBezTo>
                <a:cubicBezTo>
                  <a:pt x="9261" y="93"/>
                  <a:pt x="9267" y="104"/>
                  <a:pt x="9272" y="115"/>
                </a:cubicBezTo>
                <a:cubicBezTo>
                  <a:pt x="9277" y="126"/>
                  <a:pt x="9280" y="138"/>
                  <a:pt x="9282" y="150"/>
                </a:cubicBezTo>
                <a:cubicBezTo>
                  <a:pt x="9285" y="162"/>
                  <a:pt x="9286" y="174"/>
                  <a:pt x="9286" y="186"/>
                </a:cubicBezTo>
                <a:lnTo>
                  <a:pt x="9286" y="2601"/>
                </a:lnTo>
                <a:cubicBezTo>
                  <a:pt x="9286" y="2613"/>
                  <a:pt x="9285" y="2625"/>
                  <a:pt x="9282" y="2637"/>
                </a:cubicBezTo>
                <a:cubicBezTo>
                  <a:pt x="9280" y="2649"/>
                  <a:pt x="9277" y="2661"/>
                  <a:pt x="9272" y="2672"/>
                </a:cubicBezTo>
                <a:cubicBezTo>
                  <a:pt x="9267" y="2683"/>
                  <a:pt x="9261" y="2694"/>
                  <a:pt x="9255" y="2704"/>
                </a:cubicBezTo>
                <a:cubicBezTo>
                  <a:pt x="9248" y="2714"/>
                  <a:pt x="9240" y="2724"/>
                  <a:pt x="9232" y="2732"/>
                </a:cubicBezTo>
                <a:cubicBezTo>
                  <a:pt x="9223" y="2741"/>
                  <a:pt x="9214" y="2749"/>
                  <a:pt x="9203" y="2756"/>
                </a:cubicBezTo>
                <a:cubicBezTo>
                  <a:pt x="9193" y="2762"/>
                  <a:pt x="9183" y="2768"/>
                  <a:pt x="9171" y="2773"/>
                </a:cubicBezTo>
                <a:cubicBezTo>
                  <a:pt x="9160" y="2777"/>
                  <a:pt x="9148" y="2781"/>
                  <a:pt x="9137" y="2783"/>
                </a:cubicBezTo>
                <a:cubicBezTo>
                  <a:pt x="9125" y="2786"/>
                  <a:pt x="9112" y="2787"/>
                  <a:pt x="9100" y="2787"/>
                </a:cubicBezTo>
                <a:lnTo>
                  <a:pt x="185" y="2787"/>
                </a:lnTo>
                <a:cubicBezTo>
                  <a:pt x="173" y="2787"/>
                  <a:pt x="161" y="2786"/>
                  <a:pt x="149" y="2783"/>
                </a:cubicBezTo>
                <a:cubicBezTo>
                  <a:pt x="137" y="2781"/>
                  <a:pt x="126" y="2777"/>
                  <a:pt x="114" y="2773"/>
                </a:cubicBezTo>
                <a:cubicBezTo>
                  <a:pt x="103" y="2768"/>
                  <a:pt x="92" y="2762"/>
                  <a:pt x="82" y="2756"/>
                </a:cubicBezTo>
                <a:cubicBezTo>
                  <a:pt x="72" y="2749"/>
                  <a:pt x="63" y="2741"/>
                  <a:pt x="54" y="2732"/>
                </a:cubicBezTo>
                <a:cubicBezTo>
                  <a:pt x="46" y="2724"/>
                  <a:pt x="38" y="2714"/>
                  <a:pt x="31" y="2704"/>
                </a:cubicBezTo>
                <a:cubicBezTo>
                  <a:pt x="24" y="2694"/>
                  <a:pt x="19" y="2683"/>
                  <a:pt x="14" y="2672"/>
                </a:cubicBezTo>
                <a:cubicBezTo>
                  <a:pt x="9" y="2661"/>
                  <a:pt x="6" y="2649"/>
                  <a:pt x="3" y="2637"/>
                </a:cubicBezTo>
                <a:cubicBezTo>
                  <a:pt x="1" y="2625"/>
                  <a:pt x="0" y="2613"/>
                  <a:pt x="0" y="2601"/>
                </a:cubicBezTo>
                <a:close/>
              </a:path>
            </a:pathLst>
          </a:custGeom>
          <a:solidFill>
            <a:srgbClr val="1e40a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3" name=""/>
          <p:cNvSpPr/>
          <p:nvPr/>
        </p:nvSpPr>
        <p:spPr>
          <a:xfrm>
            <a:off x="6952680" y="4779720"/>
            <a:ext cx="3342960" cy="1003320"/>
          </a:xfrm>
          <a:custGeom>
            <a:avLst/>
            <a:gdLst/>
            <a:ahLst/>
            <a:rect l="0" t="0" r="r" b="b"/>
            <a:pathLst>
              <a:path w="9286" h="2787">
                <a:moveTo>
                  <a:pt x="0" y="2601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6" y="138"/>
                  <a:pt x="9" y="126"/>
                  <a:pt x="14" y="115"/>
                </a:cubicBezTo>
                <a:cubicBezTo>
                  <a:pt x="19" y="104"/>
                  <a:pt x="24" y="93"/>
                  <a:pt x="31" y="83"/>
                </a:cubicBezTo>
                <a:cubicBezTo>
                  <a:pt x="38" y="73"/>
                  <a:pt x="46" y="63"/>
                  <a:pt x="54" y="55"/>
                </a:cubicBezTo>
                <a:cubicBezTo>
                  <a:pt x="63" y="46"/>
                  <a:pt x="72" y="38"/>
                  <a:pt x="82" y="32"/>
                </a:cubicBezTo>
                <a:cubicBezTo>
                  <a:pt x="92" y="25"/>
                  <a:pt x="103" y="19"/>
                  <a:pt x="114" y="15"/>
                </a:cubicBezTo>
                <a:cubicBezTo>
                  <a:pt x="126" y="10"/>
                  <a:pt x="137" y="6"/>
                  <a:pt x="149" y="4"/>
                </a:cubicBezTo>
                <a:cubicBezTo>
                  <a:pt x="161" y="2"/>
                  <a:pt x="173" y="0"/>
                  <a:pt x="185" y="0"/>
                </a:cubicBezTo>
                <a:lnTo>
                  <a:pt x="9100" y="0"/>
                </a:lnTo>
                <a:cubicBezTo>
                  <a:pt x="9112" y="0"/>
                  <a:pt x="9125" y="2"/>
                  <a:pt x="9137" y="4"/>
                </a:cubicBezTo>
                <a:cubicBezTo>
                  <a:pt x="9148" y="6"/>
                  <a:pt x="9160" y="10"/>
                  <a:pt x="9171" y="15"/>
                </a:cubicBezTo>
                <a:cubicBezTo>
                  <a:pt x="9183" y="19"/>
                  <a:pt x="9193" y="25"/>
                  <a:pt x="9203" y="32"/>
                </a:cubicBezTo>
                <a:cubicBezTo>
                  <a:pt x="9214" y="38"/>
                  <a:pt x="9223" y="46"/>
                  <a:pt x="9232" y="55"/>
                </a:cubicBezTo>
                <a:cubicBezTo>
                  <a:pt x="9240" y="63"/>
                  <a:pt x="9248" y="73"/>
                  <a:pt x="9255" y="83"/>
                </a:cubicBezTo>
                <a:cubicBezTo>
                  <a:pt x="9261" y="93"/>
                  <a:pt x="9267" y="104"/>
                  <a:pt x="9272" y="115"/>
                </a:cubicBezTo>
                <a:cubicBezTo>
                  <a:pt x="9277" y="126"/>
                  <a:pt x="9280" y="138"/>
                  <a:pt x="9282" y="150"/>
                </a:cubicBezTo>
                <a:cubicBezTo>
                  <a:pt x="9285" y="162"/>
                  <a:pt x="9286" y="174"/>
                  <a:pt x="9286" y="186"/>
                </a:cubicBezTo>
                <a:lnTo>
                  <a:pt x="9286" y="2601"/>
                </a:lnTo>
                <a:cubicBezTo>
                  <a:pt x="9286" y="2613"/>
                  <a:pt x="9285" y="2625"/>
                  <a:pt x="9282" y="2637"/>
                </a:cubicBezTo>
                <a:cubicBezTo>
                  <a:pt x="9280" y="2649"/>
                  <a:pt x="9277" y="2661"/>
                  <a:pt x="9272" y="2672"/>
                </a:cubicBezTo>
                <a:cubicBezTo>
                  <a:pt x="9267" y="2684"/>
                  <a:pt x="9261" y="2694"/>
                  <a:pt x="9255" y="2704"/>
                </a:cubicBezTo>
                <a:cubicBezTo>
                  <a:pt x="9248" y="2715"/>
                  <a:pt x="9240" y="2724"/>
                  <a:pt x="9232" y="2733"/>
                </a:cubicBezTo>
                <a:cubicBezTo>
                  <a:pt x="9223" y="2741"/>
                  <a:pt x="9214" y="2749"/>
                  <a:pt x="9203" y="2756"/>
                </a:cubicBezTo>
                <a:cubicBezTo>
                  <a:pt x="9193" y="2762"/>
                  <a:pt x="9183" y="2768"/>
                  <a:pt x="9171" y="2773"/>
                </a:cubicBezTo>
                <a:cubicBezTo>
                  <a:pt x="9160" y="2777"/>
                  <a:pt x="9148" y="2781"/>
                  <a:pt x="9137" y="2783"/>
                </a:cubicBezTo>
                <a:cubicBezTo>
                  <a:pt x="9125" y="2786"/>
                  <a:pt x="9112" y="2787"/>
                  <a:pt x="9100" y="2787"/>
                </a:cubicBezTo>
                <a:lnTo>
                  <a:pt x="185" y="2787"/>
                </a:lnTo>
                <a:cubicBezTo>
                  <a:pt x="173" y="2787"/>
                  <a:pt x="161" y="2786"/>
                  <a:pt x="149" y="2783"/>
                </a:cubicBezTo>
                <a:cubicBezTo>
                  <a:pt x="137" y="2781"/>
                  <a:pt x="126" y="2777"/>
                  <a:pt x="114" y="2773"/>
                </a:cubicBezTo>
                <a:cubicBezTo>
                  <a:pt x="103" y="2768"/>
                  <a:pt x="92" y="2762"/>
                  <a:pt x="82" y="2756"/>
                </a:cubicBezTo>
                <a:cubicBezTo>
                  <a:pt x="72" y="2749"/>
                  <a:pt x="63" y="2741"/>
                  <a:pt x="54" y="2733"/>
                </a:cubicBezTo>
                <a:cubicBezTo>
                  <a:pt x="46" y="2724"/>
                  <a:pt x="38" y="2715"/>
                  <a:pt x="31" y="2704"/>
                </a:cubicBezTo>
                <a:cubicBezTo>
                  <a:pt x="24" y="2694"/>
                  <a:pt x="19" y="2684"/>
                  <a:pt x="14" y="2672"/>
                </a:cubicBezTo>
                <a:cubicBezTo>
                  <a:pt x="9" y="2661"/>
                  <a:pt x="6" y="2649"/>
                  <a:pt x="3" y="2637"/>
                </a:cubicBezTo>
                <a:cubicBezTo>
                  <a:pt x="1" y="2625"/>
                  <a:pt x="0" y="2613"/>
                  <a:pt x="0" y="2601"/>
                </a:cubicBezTo>
                <a:close/>
              </a:path>
            </a:pathLst>
          </a:custGeom>
          <a:solidFill>
            <a:srgbClr val="1e40a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444" name="" descr=""/>
          <p:cNvPicPr/>
          <p:nvPr/>
        </p:nvPicPr>
        <p:blipFill>
          <a:blip r:embed="rId6"/>
          <a:stretch/>
        </p:blipFill>
        <p:spPr>
          <a:xfrm>
            <a:off x="6952680" y="1094760"/>
            <a:ext cx="15012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45" name=""/>
          <p:cNvSpPr txBox="1"/>
          <p:nvPr/>
        </p:nvSpPr>
        <p:spPr>
          <a:xfrm>
            <a:off x="2005560" y="2959560"/>
            <a:ext cx="298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40%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6" name=""/>
          <p:cNvSpPr txBox="1"/>
          <p:nvPr/>
        </p:nvSpPr>
        <p:spPr>
          <a:xfrm>
            <a:off x="7170120" y="1083960"/>
            <a:ext cx="5443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 GEO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7" name=""/>
          <p:cNvSpPr/>
          <p:nvPr/>
        </p:nvSpPr>
        <p:spPr>
          <a:xfrm>
            <a:off x="7086240" y="1604160"/>
            <a:ext cx="334800" cy="334800"/>
          </a:xfrm>
          <a:custGeom>
            <a:avLst/>
            <a:gdLst/>
            <a:ahLst/>
            <a:rect l="0" t="0" r="r" b="b"/>
            <a:pathLst>
              <a:path w="930" h="930">
                <a:moveTo>
                  <a:pt x="930" y="465"/>
                </a:moveTo>
                <a:cubicBezTo>
                  <a:pt x="930" y="495"/>
                  <a:pt x="927" y="525"/>
                  <a:pt x="921" y="555"/>
                </a:cubicBezTo>
                <a:cubicBezTo>
                  <a:pt x="915" y="585"/>
                  <a:pt x="906" y="614"/>
                  <a:pt x="894" y="642"/>
                </a:cubicBezTo>
                <a:cubicBezTo>
                  <a:pt x="883" y="671"/>
                  <a:pt x="868" y="698"/>
                  <a:pt x="851" y="724"/>
                </a:cubicBezTo>
                <a:cubicBezTo>
                  <a:pt x="835" y="749"/>
                  <a:pt x="815" y="772"/>
                  <a:pt x="794" y="794"/>
                </a:cubicBezTo>
                <a:cubicBezTo>
                  <a:pt x="772" y="816"/>
                  <a:pt x="749" y="835"/>
                  <a:pt x="723" y="852"/>
                </a:cubicBezTo>
                <a:cubicBezTo>
                  <a:pt x="698" y="869"/>
                  <a:pt x="671" y="883"/>
                  <a:pt x="643" y="895"/>
                </a:cubicBezTo>
                <a:cubicBezTo>
                  <a:pt x="615" y="906"/>
                  <a:pt x="586" y="915"/>
                  <a:pt x="556" y="921"/>
                </a:cubicBezTo>
                <a:cubicBezTo>
                  <a:pt x="526" y="927"/>
                  <a:pt x="496" y="930"/>
                  <a:pt x="465" y="930"/>
                </a:cubicBezTo>
                <a:cubicBezTo>
                  <a:pt x="435" y="930"/>
                  <a:pt x="405" y="927"/>
                  <a:pt x="375" y="921"/>
                </a:cubicBezTo>
                <a:cubicBezTo>
                  <a:pt x="345" y="915"/>
                  <a:pt x="316" y="906"/>
                  <a:pt x="288" y="895"/>
                </a:cubicBezTo>
                <a:cubicBezTo>
                  <a:pt x="259" y="883"/>
                  <a:pt x="232" y="869"/>
                  <a:pt x="206" y="852"/>
                </a:cubicBezTo>
                <a:cubicBezTo>
                  <a:pt x="181" y="835"/>
                  <a:pt x="158" y="816"/>
                  <a:pt x="136" y="794"/>
                </a:cubicBezTo>
                <a:cubicBezTo>
                  <a:pt x="115" y="772"/>
                  <a:pt x="95" y="749"/>
                  <a:pt x="78" y="724"/>
                </a:cubicBezTo>
                <a:cubicBezTo>
                  <a:pt x="61" y="698"/>
                  <a:pt x="47" y="671"/>
                  <a:pt x="36" y="642"/>
                </a:cubicBezTo>
                <a:cubicBezTo>
                  <a:pt x="24" y="614"/>
                  <a:pt x="15" y="585"/>
                  <a:pt x="9" y="555"/>
                </a:cubicBezTo>
                <a:cubicBezTo>
                  <a:pt x="3" y="525"/>
                  <a:pt x="0" y="495"/>
                  <a:pt x="0" y="465"/>
                </a:cubicBezTo>
                <a:cubicBezTo>
                  <a:pt x="0" y="434"/>
                  <a:pt x="3" y="404"/>
                  <a:pt x="9" y="374"/>
                </a:cubicBezTo>
                <a:cubicBezTo>
                  <a:pt x="15" y="344"/>
                  <a:pt x="24" y="315"/>
                  <a:pt x="36" y="287"/>
                </a:cubicBezTo>
                <a:cubicBezTo>
                  <a:pt x="47" y="259"/>
                  <a:pt x="61" y="232"/>
                  <a:pt x="78" y="207"/>
                </a:cubicBezTo>
                <a:cubicBezTo>
                  <a:pt x="95" y="181"/>
                  <a:pt x="115" y="158"/>
                  <a:pt x="136" y="136"/>
                </a:cubicBezTo>
                <a:cubicBezTo>
                  <a:pt x="158" y="115"/>
                  <a:pt x="181" y="96"/>
                  <a:pt x="206" y="79"/>
                </a:cubicBezTo>
                <a:cubicBezTo>
                  <a:pt x="232" y="62"/>
                  <a:pt x="259" y="47"/>
                  <a:pt x="288" y="36"/>
                </a:cubicBezTo>
                <a:cubicBezTo>
                  <a:pt x="316" y="24"/>
                  <a:pt x="345" y="15"/>
                  <a:pt x="375" y="9"/>
                </a:cubicBezTo>
                <a:cubicBezTo>
                  <a:pt x="405" y="3"/>
                  <a:pt x="435" y="0"/>
                  <a:pt x="465" y="0"/>
                </a:cubicBezTo>
                <a:cubicBezTo>
                  <a:pt x="496" y="0"/>
                  <a:pt x="526" y="3"/>
                  <a:pt x="556" y="9"/>
                </a:cubicBezTo>
                <a:cubicBezTo>
                  <a:pt x="586" y="15"/>
                  <a:pt x="615" y="24"/>
                  <a:pt x="643" y="36"/>
                </a:cubicBezTo>
                <a:cubicBezTo>
                  <a:pt x="671" y="47"/>
                  <a:pt x="698" y="62"/>
                  <a:pt x="723" y="79"/>
                </a:cubicBezTo>
                <a:cubicBezTo>
                  <a:pt x="749" y="96"/>
                  <a:pt x="772" y="115"/>
                  <a:pt x="794" y="136"/>
                </a:cubicBezTo>
                <a:cubicBezTo>
                  <a:pt x="815" y="158"/>
                  <a:pt x="835" y="181"/>
                  <a:pt x="851" y="207"/>
                </a:cubicBezTo>
                <a:cubicBezTo>
                  <a:pt x="868" y="232"/>
                  <a:pt x="883" y="259"/>
                  <a:pt x="894" y="287"/>
                </a:cubicBezTo>
                <a:cubicBezTo>
                  <a:pt x="906" y="315"/>
                  <a:pt x="915" y="344"/>
                  <a:pt x="921" y="374"/>
                </a:cubicBezTo>
                <a:cubicBezTo>
                  <a:pt x="927" y="404"/>
                  <a:pt x="930" y="434"/>
                  <a:pt x="930" y="465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448" name="" descr=""/>
          <p:cNvPicPr/>
          <p:nvPr/>
        </p:nvPicPr>
        <p:blipFill>
          <a:blip r:embed="rId7"/>
          <a:stretch/>
        </p:blipFill>
        <p:spPr>
          <a:xfrm>
            <a:off x="7186680" y="17046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49" name=""/>
          <p:cNvSpPr txBox="1"/>
          <p:nvPr/>
        </p:nvSpPr>
        <p:spPr>
          <a:xfrm>
            <a:off x="7711920" y="1077120"/>
            <a:ext cx="120780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带来的新机遇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0" name=""/>
          <p:cNvSpPr txBox="1"/>
          <p:nvPr/>
        </p:nvSpPr>
        <p:spPr>
          <a:xfrm>
            <a:off x="7521120" y="1684800"/>
            <a:ext cx="9396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重塑品牌叙事权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1" name=""/>
          <p:cNvSpPr txBox="1"/>
          <p:nvPr/>
        </p:nvSpPr>
        <p:spPr>
          <a:xfrm>
            <a:off x="7487640" y="2018160"/>
            <a:ext cx="470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直接影响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2" name=""/>
          <p:cNvSpPr txBox="1"/>
          <p:nvPr/>
        </p:nvSpPr>
        <p:spPr>
          <a:xfrm>
            <a:off x="7955640" y="202248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3" name=""/>
          <p:cNvSpPr txBox="1"/>
          <p:nvPr/>
        </p:nvSpPr>
        <p:spPr>
          <a:xfrm>
            <a:off x="8070120" y="2018160"/>
            <a:ext cx="19954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对品牌的认知与描述，建立更权威、更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4" name=""/>
          <p:cNvSpPr/>
          <p:nvPr/>
        </p:nvSpPr>
        <p:spPr>
          <a:xfrm>
            <a:off x="7086240" y="2707560"/>
            <a:ext cx="334800" cy="334440"/>
          </a:xfrm>
          <a:custGeom>
            <a:avLst/>
            <a:gdLst/>
            <a:ahLst/>
            <a:rect l="0" t="0" r="r" b="b"/>
            <a:pathLst>
              <a:path w="930" h="929">
                <a:moveTo>
                  <a:pt x="930" y="465"/>
                </a:moveTo>
                <a:cubicBezTo>
                  <a:pt x="930" y="495"/>
                  <a:pt x="927" y="525"/>
                  <a:pt x="921" y="555"/>
                </a:cubicBezTo>
                <a:cubicBezTo>
                  <a:pt x="915" y="585"/>
                  <a:pt x="906" y="614"/>
                  <a:pt x="894" y="642"/>
                </a:cubicBezTo>
                <a:cubicBezTo>
                  <a:pt x="883" y="671"/>
                  <a:pt x="868" y="697"/>
                  <a:pt x="851" y="723"/>
                </a:cubicBezTo>
                <a:cubicBezTo>
                  <a:pt x="835" y="748"/>
                  <a:pt x="815" y="772"/>
                  <a:pt x="794" y="793"/>
                </a:cubicBezTo>
                <a:cubicBezTo>
                  <a:pt x="772" y="815"/>
                  <a:pt x="749" y="834"/>
                  <a:pt x="723" y="851"/>
                </a:cubicBezTo>
                <a:cubicBezTo>
                  <a:pt x="698" y="868"/>
                  <a:pt x="671" y="882"/>
                  <a:pt x="643" y="894"/>
                </a:cubicBezTo>
                <a:cubicBezTo>
                  <a:pt x="615" y="905"/>
                  <a:pt x="586" y="914"/>
                  <a:pt x="556" y="920"/>
                </a:cubicBezTo>
                <a:cubicBezTo>
                  <a:pt x="526" y="926"/>
                  <a:pt x="496" y="929"/>
                  <a:pt x="465" y="929"/>
                </a:cubicBezTo>
                <a:cubicBezTo>
                  <a:pt x="435" y="929"/>
                  <a:pt x="405" y="926"/>
                  <a:pt x="375" y="920"/>
                </a:cubicBezTo>
                <a:cubicBezTo>
                  <a:pt x="345" y="914"/>
                  <a:pt x="316" y="905"/>
                  <a:pt x="288" y="894"/>
                </a:cubicBezTo>
                <a:cubicBezTo>
                  <a:pt x="259" y="882"/>
                  <a:pt x="232" y="868"/>
                  <a:pt x="206" y="851"/>
                </a:cubicBezTo>
                <a:cubicBezTo>
                  <a:pt x="181" y="834"/>
                  <a:pt x="158" y="815"/>
                  <a:pt x="136" y="793"/>
                </a:cubicBezTo>
                <a:cubicBezTo>
                  <a:pt x="115" y="772"/>
                  <a:pt x="95" y="748"/>
                  <a:pt x="78" y="723"/>
                </a:cubicBezTo>
                <a:cubicBezTo>
                  <a:pt x="61" y="697"/>
                  <a:pt x="47" y="671"/>
                  <a:pt x="36" y="642"/>
                </a:cubicBezTo>
                <a:cubicBezTo>
                  <a:pt x="24" y="614"/>
                  <a:pt x="15" y="585"/>
                  <a:pt x="9" y="555"/>
                </a:cubicBezTo>
                <a:cubicBezTo>
                  <a:pt x="3" y="525"/>
                  <a:pt x="0" y="495"/>
                  <a:pt x="0" y="465"/>
                </a:cubicBezTo>
                <a:cubicBezTo>
                  <a:pt x="0" y="434"/>
                  <a:pt x="3" y="404"/>
                  <a:pt x="9" y="374"/>
                </a:cubicBezTo>
                <a:cubicBezTo>
                  <a:pt x="15" y="343"/>
                  <a:pt x="24" y="314"/>
                  <a:pt x="36" y="286"/>
                </a:cubicBezTo>
                <a:cubicBezTo>
                  <a:pt x="47" y="258"/>
                  <a:pt x="61" y="231"/>
                  <a:pt x="78" y="206"/>
                </a:cubicBezTo>
                <a:cubicBezTo>
                  <a:pt x="95" y="181"/>
                  <a:pt x="115" y="157"/>
                  <a:pt x="136" y="136"/>
                </a:cubicBezTo>
                <a:cubicBezTo>
                  <a:pt x="158" y="114"/>
                  <a:pt x="181" y="95"/>
                  <a:pt x="206" y="78"/>
                </a:cubicBezTo>
                <a:cubicBezTo>
                  <a:pt x="232" y="61"/>
                  <a:pt x="259" y="47"/>
                  <a:pt x="288" y="35"/>
                </a:cubicBezTo>
                <a:cubicBezTo>
                  <a:pt x="316" y="23"/>
                  <a:pt x="345" y="14"/>
                  <a:pt x="375" y="8"/>
                </a:cubicBezTo>
                <a:cubicBezTo>
                  <a:pt x="405" y="3"/>
                  <a:pt x="435" y="0"/>
                  <a:pt x="465" y="0"/>
                </a:cubicBezTo>
                <a:cubicBezTo>
                  <a:pt x="496" y="0"/>
                  <a:pt x="526" y="3"/>
                  <a:pt x="556" y="8"/>
                </a:cubicBezTo>
                <a:cubicBezTo>
                  <a:pt x="586" y="14"/>
                  <a:pt x="615" y="23"/>
                  <a:pt x="643" y="35"/>
                </a:cubicBezTo>
                <a:cubicBezTo>
                  <a:pt x="671" y="47"/>
                  <a:pt x="698" y="61"/>
                  <a:pt x="723" y="78"/>
                </a:cubicBezTo>
                <a:cubicBezTo>
                  <a:pt x="749" y="95"/>
                  <a:pt x="772" y="114"/>
                  <a:pt x="794" y="136"/>
                </a:cubicBezTo>
                <a:cubicBezTo>
                  <a:pt x="815" y="157"/>
                  <a:pt x="835" y="181"/>
                  <a:pt x="851" y="206"/>
                </a:cubicBezTo>
                <a:cubicBezTo>
                  <a:pt x="868" y="231"/>
                  <a:pt x="883" y="258"/>
                  <a:pt x="894" y="286"/>
                </a:cubicBezTo>
                <a:cubicBezTo>
                  <a:pt x="906" y="314"/>
                  <a:pt x="915" y="343"/>
                  <a:pt x="921" y="374"/>
                </a:cubicBezTo>
                <a:cubicBezTo>
                  <a:pt x="927" y="404"/>
                  <a:pt x="930" y="434"/>
                  <a:pt x="930" y="465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455" name="" descr=""/>
          <p:cNvPicPr/>
          <p:nvPr/>
        </p:nvPicPr>
        <p:blipFill>
          <a:blip r:embed="rId8"/>
          <a:stretch/>
        </p:blipFill>
        <p:spPr>
          <a:xfrm>
            <a:off x="7178400" y="280800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56" name=""/>
          <p:cNvSpPr txBox="1"/>
          <p:nvPr/>
        </p:nvSpPr>
        <p:spPr>
          <a:xfrm>
            <a:off x="7487640" y="218556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正面的形象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7" name=""/>
          <p:cNvSpPr txBox="1"/>
          <p:nvPr/>
        </p:nvSpPr>
        <p:spPr>
          <a:xfrm>
            <a:off x="7521120" y="2787840"/>
            <a:ext cx="12078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提升内容投资回报率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8" name=""/>
          <p:cNvSpPr txBox="1"/>
          <p:nvPr/>
        </p:nvSpPr>
        <p:spPr>
          <a:xfrm>
            <a:off x="7487640" y="3121200"/>
            <a:ext cx="15264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高质量、结构化的内容更易被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9" name=""/>
          <p:cNvSpPr txBox="1"/>
          <p:nvPr/>
        </p:nvSpPr>
        <p:spPr>
          <a:xfrm>
            <a:off x="9008640" y="312552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0" name=""/>
          <p:cNvSpPr txBox="1"/>
          <p:nvPr/>
        </p:nvSpPr>
        <p:spPr>
          <a:xfrm>
            <a:off x="9123120" y="3121200"/>
            <a:ext cx="9396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采纳，延长内容生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1" name=""/>
          <p:cNvSpPr/>
          <p:nvPr/>
        </p:nvSpPr>
        <p:spPr>
          <a:xfrm>
            <a:off x="7086240" y="3810600"/>
            <a:ext cx="334800" cy="334440"/>
          </a:xfrm>
          <a:custGeom>
            <a:avLst/>
            <a:gdLst/>
            <a:ahLst/>
            <a:rect l="0" t="0" r="r" b="b"/>
            <a:pathLst>
              <a:path w="930" h="929">
                <a:moveTo>
                  <a:pt x="930" y="465"/>
                </a:moveTo>
                <a:cubicBezTo>
                  <a:pt x="930" y="495"/>
                  <a:pt x="927" y="526"/>
                  <a:pt x="921" y="555"/>
                </a:cubicBezTo>
                <a:cubicBezTo>
                  <a:pt x="915" y="585"/>
                  <a:pt x="906" y="614"/>
                  <a:pt x="894" y="643"/>
                </a:cubicBezTo>
                <a:cubicBezTo>
                  <a:pt x="883" y="671"/>
                  <a:pt x="868" y="697"/>
                  <a:pt x="851" y="723"/>
                </a:cubicBezTo>
                <a:cubicBezTo>
                  <a:pt x="835" y="748"/>
                  <a:pt x="815" y="772"/>
                  <a:pt x="794" y="793"/>
                </a:cubicBezTo>
                <a:cubicBezTo>
                  <a:pt x="772" y="815"/>
                  <a:pt x="749" y="834"/>
                  <a:pt x="723" y="851"/>
                </a:cubicBezTo>
                <a:cubicBezTo>
                  <a:pt x="698" y="868"/>
                  <a:pt x="671" y="882"/>
                  <a:pt x="643" y="894"/>
                </a:cubicBezTo>
                <a:cubicBezTo>
                  <a:pt x="615" y="905"/>
                  <a:pt x="586" y="914"/>
                  <a:pt x="556" y="920"/>
                </a:cubicBezTo>
                <a:cubicBezTo>
                  <a:pt x="526" y="926"/>
                  <a:pt x="496" y="929"/>
                  <a:pt x="465" y="929"/>
                </a:cubicBezTo>
                <a:cubicBezTo>
                  <a:pt x="435" y="929"/>
                  <a:pt x="405" y="926"/>
                  <a:pt x="375" y="920"/>
                </a:cubicBezTo>
                <a:cubicBezTo>
                  <a:pt x="345" y="914"/>
                  <a:pt x="316" y="905"/>
                  <a:pt x="288" y="894"/>
                </a:cubicBezTo>
                <a:cubicBezTo>
                  <a:pt x="259" y="882"/>
                  <a:pt x="232" y="868"/>
                  <a:pt x="206" y="851"/>
                </a:cubicBezTo>
                <a:cubicBezTo>
                  <a:pt x="181" y="834"/>
                  <a:pt x="158" y="815"/>
                  <a:pt x="136" y="793"/>
                </a:cubicBezTo>
                <a:cubicBezTo>
                  <a:pt x="115" y="772"/>
                  <a:pt x="95" y="748"/>
                  <a:pt x="78" y="723"/>
                </a:cubicBezTo>
                <a:cubicBezTo>
                  <a:pt x="61" y="697"/>
                  <a:pt x="47" y="671"/>
                  <a:pt x="36" y="643"/>
                </a:cubicBezTo>
                <a:cubicBezTo>
                  <a:pt x="24" y="614"/>
                  <a:pt x="15" y="585"/>
                  <a:pt x="9" y="555"/>
                </a:cubicBezTo>
                <a:cubicBezTo>
                  <a:pt x="3" y="526"/>
                  <a:pt x="0" y="495"/>
                  <a:pt x="0" y="465"/>
                </a:cubicBezTo>
                <a:cubicBezTo>
                  <a:pt x="0" y="434"/>
                  <a:pt x="3" y="404"/>
                  <a:pt x="9" y="374"/>
                </a:cubicBezTo>
                <a:cubicBezTo>
                  <a:pt x="15" y="344"/>
                  <a:pt x="24" y="315"/>
                  <a:pt x="36" y="287"/>
                </a:cubicBezTo>
                <a:cubicBezTo>
                  <a:pt x="47" y="259"/>
                  <a:pt x="61" y="232"/>
                  <a:pt x="78" y="207"/>
                </a:cubicBezTo>
                <a:cubicBezTo>
                  <a:pt x="95" y="182"/>
                  <a:pt x="115" y="158"/>
                  <a:pt x="136" y="137"/>
                </a:cubicBezTo>
                <a:cubicBezTo>
                  <a:pt x="158" y="115"/>
                  <a:pt x="181" y="96"/>
                  <a:pt x="206" y="78"/>
                </a:cubicBezTo>
                <a:cubicBezTo>
                  <a:pt x="232" y="61"/>
                  <a:pt x="259" y="47"/>
                  <a:pt x="288" y="35"/>
                </a:cubicBezTo>
                <a:cubicBezTo>
                  <a:pt x="316" y="23"/>
                  <a:pt x="345" y="15"/>
                  <a:pt x="375" y="9"/>
                </a:cubicBezTo>
                <a:cubicBezTo>
                  <a:pt x="405" y="3"/>
                  <a:pt x="435" y="0"/>
                  <a:pt x="465" y="0"/>
                </a:cubicBezTo>
                <a:cubicBezTo>
                  <a:pt x="496" y="0"/>
                  <a:pt x="526" y="3"/>
                  <a:pt x="556" y="9"/>
                </a:cubicBezTo>
                <a:cubicBezTo>
                  <a:pt x="586" y="15"/>
                  <a:pt x="615" y="23"/>
                  <a:pt x="643" y="35"/>
                </a:cubicBezTo>
                <a:cubicBezTo>
                  <a:pt x="671" y="47"/>
                  <a:pt x="698" y="61"/>
                  <a:pt x="723" y="78"/>
                </a:cubicBezTo>
                <a:cubicBezTo>
                  <a:pt x="749" y="96"/>
                  <a:pt x="772" y="115"/>
                  <a:pt x="794" y="137"/>
                </a:cubicBezTo>
                <a:cubicBezTo>
                  <a:pt x="815" y="158"/>
                  <a:pt x="835" y="182"/>
                  <a:pt x="851" y="207"/>
                </a:cubicBezTo>
                <a:cubicBezTo>
                  <a:pt x="868" y="232"/>
                  <a:pt x="883" y="259"/>
                  <a:pt x="894" y="287"/>
                </a:cubicBezTo>
                <a:cubicBezTo>
                  <a:pt x="906" y="315"/>
                  <a:pt x="915" y="344"/>
                  <a:pt x="921" y="374"/>
                </a:cubicBezTo>
                <a:cubicBezTo>
                  <a:pt x="927" y="404"/>
                  <a:pt x="930" y="434"/>
                  <a:pt x="930" y="465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462" name="" descr=""/>
          <p:cNvPicPr/>
          <p:nvPr/>
        </p:nvPicPr>
        <p:blipFill>
          <a:blip r:embed="rId9"/>
          <a:stretch/>
        </p:blipFill>
        <p:spPr>
          <a:xfrm>
            <a:off x="7186680" y="3911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63" name=""/>
          <p:cNvSpPr txBox="1"/>
          <p:nvPr/>
        </p:nvSpPr>
        <p:spPr>
          <a:xfrm>
            <a:off x="7487640" y="3288600"/>
            <a:ext cx="7048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命周期和价值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4" name=""/>
          <p:cNvSpPr txBox="1"/>
          <p:nvPr/>
        </p:nvSpPr>
        <p:spPr>
          <a:xfrm>
            <a:off x="7521120" y="3890880"/>
            <a:ext cx="10735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开辟新的流量入口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5" name=""/>
          <p:cNvSpPr txBox="1"/>
          <p:nvPr/>
        </p:nvSpPr>
        <p:spPr>
          <a:xfrm>
            <a:off x="7487640" y="4224600"/>
            <a:ext cx="3528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通过在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6" name=""/>
          <p:cNvSpPr txBox="1"/>
          <p:nvPr/>
        </p:nvSpPr>
        <p:spPr>
          <a:xfrm>
            <a:off x="7838640" y="422856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7" name=""/>
          <p:cNvSpPr txBox="1"/>
          <p:nvPr/>
        </p:nvSpPr>
        <p:spPr>
          <a:xfrm>
            <a:off x="7953120" y="4224600"/>
            <a:ext cx="21128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答案中被引用和推荐，引导用户进行更深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8" name=""/>
          <p:cNvSpPr/>
          <p:nvPr/>
        </p:nvSpPr>
        <p:spPr>
          <a:xfrm>
            <a:off x="7086240" y="4913640"/>
            <a:ext cx="334800" cy="334440"/>
          </a:xfrm>
          <a:custGeom>
            <a:avLst/>
            <a:gdLst/>
            <a:ahLst/>
            <a:rect l="0" t="0" r="r" b="b"/>
            <a:pathLst>
              <a:path w="930" h="929">
                <a:moveTo>
                  <a:pt x="930" y="464"/>
                </a:moveTo>
                <a:cubicBezTo>
                  <a:pt x="930" y="495"/>
                  <a:pt x="927" y="525"/>
                  <a:pt x="921" y="555"/>
                </a:cubicBezTo>
                <a:cubicBezTo>
                  <a:pt x="915" y="585"/>
                  <a:pt x="906" y="614"/>
                  <a:pt x="894" y="642"/>
                </a:cubicBezTo>
                <a:cubicBezTo>
                  <a:pt x="883" y="670"/>
                  <a:pt x="868" y="697"/>
                  <a:pt x="851" y="722"/>
                </a:cubicBezTo>
                <a:cubicBezTo>
                  <a:pt x="835" y="748"/>
                  <a:pt x="815" y="772"/>
                  <a:pt x="794" y="793"/>
                </a:cubicBezTo>
                <a:cubicBezTo>
                  <a:pt x="772" y="815"/>
                  <a:pt x="749" y="834"/>
                  <a:pt x="723" y="851"/>
                </a:cubicBezTo>
                <a:cubicBezTo>
                  <a:pt x="698" y="868"/>
                  <a:pt x="671" y="882"/>
                  <a:pt x="643" y="894"/>
                </a:cubicBezTo>
                <a:cubicBezTo>
                  <a:pt x="615" y="906"/>
                  <a:pt x="586" y="914"/>
                  <a:pt x="556" y="920"/>
                </a:cubicBezTo>
                <a:cubicBezTo>
                  <a:pt x="526" y="926"/>
                  <a:pt x="496" y="929"/>
                  <a:pt x="465" y="929"/>
                </a:cubicBezTo>
                <a:cubicBezTo>
                  <a:pt x="435" y="929"/>
                  <a:pt x="405" y="926"/>
                  <a:pt x="375" y="920"/>
                </a:cubicBezTo>
                <a:cubicBezTo>
                  <a:pt x="345" y="914"/>
                  <a:pt x="316" y="906"/>
                  <a:pt x="288" y="894"/>
                </a:cubicBezTo>
                <a:cubicBezTo>
                  <a:pt x="259" y="882"/>
                  <a:pt x="232" y="868"/>
                  <a:pt x="206" y="851"/>
                </a:cubicBezTo>
                <a:cubicBezTo>
                  <a:pt x="181" y="834"/>
                  <a:pt x="158" y="815"/>
                  <a:pt x="136" y="793"/>
                </a:cubicBezTo>
                <a:cubicBezTo>
                  <a:pt x="115" y="772"/>
                  <a:pt x="95" y="748"/>
                  <a:pt x="78" y="722"/>
                </a:cubicBezTo>
                <a:cubicBezTo>
                  <a:pt x="61" y="697"/>
                  <a:pt x="47" y="670"/>
                  <a:pt x="36" y="642"/>
                </a:cubicBezTo>
                <a:cubicBezTo>
                  <a:pt x="24" y="614"/>
                  <a:pt x="15" y="585"/>
                  <a:pt x="9" y="555"/>
                </a:cubicBezTo>
                <a:cubicBezTo>
                  <a:pt x="3" y="525"/>
                  <a:pt x="0" y="495"/>
                  <a:pt x="0" y="464"/>
                </a:cubicBezTo>
                <a:cubicBezTo>
                  <a:pt x="0" y="434"/>
                  <a:pt x="3" y="403"/>
                  <a:pt x="9" y="373"/>
                </a:cubicBezTo>
                <a:cubicBezTo>
                  <a:pt x="15" y="344"/>
                  <a:pt x="24" y="315"/>
                  <a:pt x="36" y="286"/>
                </a:cubicBezTo>
                <a:cubicBezTo>
                  <a:pt x="47" y="258"/>
                  <a:pt x="61" y="231"/>
                  <a:pt x="78" y="206"/>
                </a:cubicBezTo>
                <a:cubicBezTo>
                  <a:pt x="95" y="181"/>
                  <a:pt x="115" y="157"/>
                  <a:pt x="136" y="136"/>
                </a:cubicBezTo>
                <a:cubicBezTo>
                  <a:pt x="158" y="114"/>
                  <a:pt x="181" y="95"/>
                  <a:pt x="206" y="78"/>
                </a:cubicBezTo>
                <a:cubicBezTo>
                  <a:pt x="232" y="61"/>
                  <a:pt x="259" y="47"/>
                  <a:pt x="288" y="35"/>
                </a:cubicBezTo>
                <a:cubicBezTo>
                  <a:pt x="316" y="23"/>
                  <a:pt x="345" y="15"/>
                  <a:pt x="375" y="9"/>
                </a:cubicBezTo>
                <a:cubicBezTo>
                  <a:pt x="405" y="3"/>
                  <a:pt x="435" y="0"/>
                  <a:pt x="465" y="0"/>
                </a:cubicBezTo>
                <a:cubicBezTo>
                  <a:pt x="496" y="0"/>
                  <a:pt x="526" y="3"/>
                  <a:pt x="556" y="9"/>
                </a:cubicBezTo>
                <a:cubicBezTo>
                  <a:pt x="586" y="15"/>
                  <a:pt x="615" y="23"/>
                  <a:pt x="643" y="35"/>
                </a:cubicBezTo>
                <a:cubicBezTo>
                  <a:pt x="671" y="47"/>
                  <a:pt x="698" y="61"/>
                  <a:pt x="723" y="78"/>
                </a:cubicBezTo>
                <a:cubicBezTo>
                  <a:pt x="749" y="95"/>
                  <a:pt x="772" y="114"/>
                  <a:pt x="794" y="136"/>
                </a:cubicBezTo>
                <a:cubicBezTo>
                  <a:pt x="815" y="157"/>
                  <a:pt x="835" y="181"/>
                  <a:pt x="851" y="206"/>
                </a:cubicBezTo>
                <a:cubicBezTo>
                  <a:pt x="868" y="231"/>
                  <a:pt x="883" y="258"/>
                  <a:pt x="894" y="286"/>
                </a:cubicBezTo>
                <a:cubicBezTo>
                  <a:pt x="906" y="315"/>
                  <a:pt x="915" y="344"/>
                  <a:pt x="921" y="373"/>
                </a:cubicBezTo>
                <a:cubicBezTo>
                  <a:pt x="927" y="403"/>
                  <a:pt x="930" y="434"/>
                  <a:pt x="930" y="464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469" name="" descr=""/>
          <p:cNvPicPr/>
          <p:nvPr/>
        </p:nvPicPr>
        <p:blipFill>
          <a:blip r:embed="rId10"/>
          <a:stretch/>
        </p:blipFill>
        <p:spPr>
          <a:xfrm>
            <a:off x="7194960" y="5014080"/>
            <a:ext cx="11664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70" name=""/>
          <p:cNvSpPr txBox="1"/>
          <p:nvPr/>
        </p:nvSpPr>
        <p:spPr>
          <a:xfrm>
            <a:off x="7487640" y="4391640"/>
            <a:ext cx="8222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层次互动和转化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1" name=""/>
          <p:cNvSpPr txBox="1"/>
          <p:nvPr/>
        </p:nvSpPr>
        <p:spPr>
          <a:xfrm>
            <a:off x="7521120" y="4993920"/>
            <a:ext cx="12078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构建结构化知识资产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2" name=""/>
          <p:cNvSpPr txBox="1"/>
          <p:nvPr/>
        </p:nvSpPr>
        <p:spPr>
          <a:xfrm>
            <a:off x="7487640" y="5327640"/>
            <a:ext cx="23475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内容结构化和知识图谱化，使企业知识更易被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3" name=""/>
          <p:cNvSpPr txBox="1"/>
          <p:nvPr/>
        </p:nvSpPr>
        <p:spPr>
          <a:xfrm>
            <a:off x="9827640" y="533160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4" name=""/>
          <p:cNvSpPr txBox="1"/>
          <p:nvPr/>
        </p:nvSpPr>
        <p:spPr>
          <a:xfrm>
            <a:off x="9942120" y="532764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系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75" name="" descr=""/>
          <p:cNvPicPr/>
          <p:nvPr/>
        </p:nvPicPr>
        <p:blipFill>
          <a:blip r:embed="rId11"/>
          <a:stretch/>
        </p:blipFill>
        <p:spPr>
          <a:xfrm>
            <a:off x="3818880" y="276624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76" name=""/>
          <p:cNvSpPr txBox="1"/>
          <p:nvPr/>
        </p:nvSpPr>
        <p:spPr>
          <a:xfrm>
            <a:off x="7487640" y="5494680"/>
            <a:ext cx="7048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统理解和利用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7" name=""/>
          <p:cNvSpPr txBox="1"/>
          <p:nvPr/>
        </p:nvSpPr>
        <p:spPr>
          <a:xfrm>
            <a:off x="4082400" y="2755440"/>
            <a:ext cx="5443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 GEO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8" name=""/>
          <p:cNvSpPr txBox="1"/>
          <p:nvPr/>
        </p:nvSpPr>
        <p:spPr>
          <a:xfrm>
            <a:off x="4624560" y="2748240"/>
            <a:ext cx="80532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相比传统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9" name=""/>
          <p:cNvSpPr txBox="1"/>
          <p:nvPr/>
        </p:nvSpPr>
        <p:spPr>
          <a:xfrm>
            <a:off x="5426640" y="2755440"/>
            <a:ext cx="453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SEO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0" name=""/>
          <p:cNvSpPr/>
          <p:nvPr/>
        </p:nvSpPr>
        <p:spPr>
          <a:xfrm>
            <a:off x="401040" y="3142080"/>
            <a:ext cx="1922400" cy="1938960"/>
          </a:xfrm>
          <a:custGeom>
            <a:avLst/>
            <a:gdLst/>
            <a:ahLst/>
            <a:rect l="0" t="0" r="r" b="b"/>
            <a:pathLst>
              <a:path w="5340" h="5386">
                <a:moveTo>
                  <a:pt x="0" y="5200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6" y="137"/>
                  <a:pt x="9" y="126"/>
                  <a:pt x="14" y="114"/>
                </a:cubicBezTo>
                <a:cubicBezTo>
                  <a:pt x="19" y="103"/>
                  <a:pt x="24" y="92"/>
                  <a:pt x="31" y="82"/>
                </a:cubicBezTo>
                <a:cubicBezTo>
                  <a:pt x="38" y="72"/>
                  <a:pt x="45" y="63"/>
                  <a:pt x="54" y="54"/>
                </a:cubicBezTo>
                <a:cubicBezTo>
                  <a:pt x="63" y="45"/>
                  <a:pt x="72" y="38"/>
                  <a:pt x="82" y="31"/>
                </a:cubicBezTo>
                <a:cubicBezTo>
                  <a:pt x="92" y="24"/>
                  <a:pt x="103" y="18"/>
                  <a:pt x="114" y="14"/>
                </a:cubicBezTo>
                <a:cubicBezTo>
                  <a:pt x="126" y="9"/>
                  <a:pt x="137" y="6"/>
                  <a:pt x="149" y="3"/>
                </a:cubicBezTo>
                <a:cubicBezTo>
                  <a:pt x="161" y="1"/>
                  <a:pt x="173" y="0"/>
                  <a:pt x="185" y="0"/>
                </a:cubicBezTo>
                <a:lnTo>
                  <a:pt x="5154" y="0"/>
                </a:lnTo>
                <a:cubicBezTo>
                  <a:pt x="5166" y="0"/>
                  <a:pt x="5178" y="1"/>
                  <a:pt x="5190" y="3"/>
                </a:cubicBezTo>
                <a:cubicBezTo>
                  <a:pt x="5202" y="6"/>
                  <a:pt x="5214" y="9"/>
                  <a:pt x="5225" y="14"/>
                </a:cubicBezTo>
                <a:cubicBezTo>
                  <a:pt x="5236" y="18"/>
                  <a:pt x="5247" y="24"/>
                  <a:pt x="5257" y="31"/>
                </a:cubicBezTo>
                <a:cubicBezTo>
                  <a:pt x="5267" y="38"/>
                  <a:pt x="5277" y="45"/>
                  <a:pt x="5285" y="54"/>
                </a:cubicBezTo>
                <a:cubicBezTo>
                  <a:pt x="5294" y="63"/>
                  <a:pt x="5302" y="72"/>
                  <a:pt x="5308" y="82"/>
                </a:cubicBezTo>
                <a:cubicBezTo>
                  <a:pt x="5315" y="92"/>
                  <a:pt x="5321" y="103"/>
                  <a:pt x="5326" y="114"/>
                </a:cubicBezTo>
                <a:cubicBezTo>
                  <a:pt x="5330" y="126"/>
                  <a:pt x="5334" y="137"/>
                  <a:pt x="5336" y="149"/>
                </a:cubicBezTo>
                <a:cubicBezTo>
                  <a:pt x="5339" y="161"/>
                  <a:pt x="5340" y="173"/>
                  <a:pt x="5340" y="185"/>
                </a:cubicBezTo>
                <a:lnTo>
                  <a:pt x="5340" y="5200"/>
                </a:lnTo>
                <a:cubicBezTo>
                  <a:pt x="5340" y="5213"/>
                  <a:pt x="5339" y="5225"/>
                  <a:pt x="5336" y="5237"/>
                </a:cubicBezTo>
                <a:cubicBezTo>
                  <a:pt x="5334" y="5249"/>
                  <a:pt x="5330" y="5260"/>
                  <a:pt x="5326" y="5271"/>
                </a:cubicBezTo>
                <a:cubicBezTo>
                  <a:pt x="5321" y="5283"/>
                  <a:pt x="5315" y="5293"/>
                  <a:pt x="5308" y="5304"/>
                </a:cubicBezTo>
                <a:cubicBezTo>
                  <a:pt x="5302" y="5314"/>
                  <a:pt x="5294" y="5323"/>
                  <a:pt x="5285" y="5332"/>
                </a:cubicBezTo>
                <a:cubicBezTo>
                  <a:pt x="5277" y="5340"/>
                  <a:pt x="5267" y="5348"/>
                  <a:pt x="5257" y="5355"/>
                </a:cubicBezTo>
                <a:cubicBezTo>
                  <a:pt x="5247" y="5362"/>
                  <a:pt x="5236" y="5367"/>
                  <a:pt x="5225" y="5372"/>
                </a:cubicBezTo>
                <a:cubicBezTo>
                  <a:pt x="5214" y="5377"/>
                  <a:pt x="5202" y="5380"/>
                  <a:pt x="5190" y="5382"/>
                </a:cubicBezTo>
                <a:cubicBezTo>
                  <a:pt x="5178" y="5385"/>
                  <a:pt x="5166" y="5386"/>
                  <a:pt x="5154" y="5386"/>
                </a:cubicBezTo>
                <a:lnTo>
                  <a:pt x="185" y="5386"/>
                </a:lnTo>
                <a:cubicBezTo>
                  <a:pt x="173" y="5386"/>
                  <a:pt x="161" y="5385"/>
                  <a:pt x="149" y="5382"/>
                </a:cubicBezTo>
                <a:cubicBezTo>
                  <a:pt x="137" y="5380"/>
                  <a:pt x="126" y="5377"/>
                  <a:pt x="114" y="5372"/>
                </a:cubicBezTo>
                <a:cubicBezTo>
                  <a:pt x="103" y="5367"/>
                  <a:pt x="92" y="5362"/>
                  <a:pt x="82" y="5355"/>
                </a:cubicBezTo>
                <a:cubicBezTo>
                  <a:pt x="72" y="5348"/>
                  <a:pt x="63" y="5340"/>
                  <a:pt x="54" y="5332"/>
                </a:cubicBezTo>
                <a:cubicBezTo>
                  <a:pt x="45" y="5323"/>
                  <a:pt x="38" y="5314"/>
                  <a:pt x="31" y="5304"/>
                </a:cubicBezTo>
                <a:cubicBezTo>
                  <a:pt x="24" y="5293"/>
                  <a:pt x="19" y="5283"/>
                  <a:pt x="14" y="5271"/>
                </a:cubicBezTo>
                <a:cubicBezTo>
                  <a:pt x="9" y="5260"/>
                  <a:pt x="6" y="5249"/>
                  <a:pt x="3" y="5237"/>
                </a:cubicBezTo>
                <a:cubicBezTo>
                  <a:pt x="1" y="5225"/>
                  <a:pt x="0" y="5213"/>
                  <a:pt x="0" y="5200"/>
                </a:cubicBezTo>
                <a:close/>
              </a:path>
            </a:pathLst>
          </a:custGeom>
          <a:solidFill>
            <a:srgbClr val="1e40a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481" name="" descr=""/>
          <p:cNvPicPr/>
          <p:nvPr/>
        </p:nvPicPr>
        <p:blipFill>
          <a:blip r:embed="rId12"/>
          <a:stretch/>
        </p:blipFill>
        <p:spPr>
          <a:xfrm>
            <a:off x="1278720" y="335952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82" name=""/>
          <p:cNvSpPr txBox="1"/>
          <p:nvPr/>
        </p:nvSpPr>
        <p:spPr>
          <a:xfrm>
            <a:off x="5878800" y="2748240"/>
            <a:ext cx="100656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的代际优势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3" name=""/>
          <p:cNvSpPr/>
          <p:nvPr/>
        </p:nvSpPr>
        <p:spPr>
          <a:xfrm>
            <a:off x="534600" y="3877200"/>
            <a:ext cx="1654920" cy="301320"/>
          </a:xfrm>
          <a:custGeom>
            <a:avLst/>
            <a:gdLst/>
            <a:ahLst/>
            <a:rect l="0" t="0" r="r" b="b"/>
            <a:pathLst>
              <a:path w="4597" h="837">
                <a:moveTo>
                  <a:pt x="0" y="744"/>
                </a:moveTo>
                <a:lnTo>
                  <a:pt x="0" y="93"/>
                </a:lnTo>
                <a:cubicBezTo>
                  <a:pt x="0" y="81"/>
                  <a:pt x="2" y="69"/>
                  <a:pt x="7" y="58"/>
                </a:cubicBezTo>
                <a:cubicBezTo>
                  <a:pt x="12" y="46"/>
                  <a:pt x="19" y="36"/>
                  <a:pt x="27" y="28"/>
                </a:cubicBezTo>
                <a:cubicBezTo>
                  <a:pt x="36" y="19"/>
                  <a:pt x="46" y="12"/>
                  <a:pt x="57" y="7"/>
                </a:cubicBezTo>
                <a:cubicBezTo>
                  <a:pt x="69" y="3"/>
                  <a:pt x="81" y="0"/>
                  <a:pt x="93" y="0"/>
                </a:cubicBezTo>
                <a:lnTo>
                  <a:pt x="4504" y="0"/>
                </a:lnTo>
                <a:cubicBezTo>
                  <a:pt x="4517" y="0"/>
                  <a:pt x="4529" y="3"/>
                  <a:pt x="4540" y="7"/>
                </a:cubicBezTo>
                <a:cubicBezTo>
                  <a:pt x="4551" y="12"/>
                  <a:pt x="4561" y="19"/>
                  <a:pt x="4570" y="28"/>
                </a:cubicBezTo>
                <a:cubicBezTo>
                  <a:pt x="4579" y="36"/>
                  <a:pt x="4586" y="46"/>
                  <a:pt x="4590" y="58"/>
                </a:cubicBezTo>
                <a:cubicBezTo>
                  <a:pt x="4595" y="69"/>
                  <a:pt x="4597" y="81"/>
                  <a:pt x="4597" y="93"/>
                </a:cubicBezTo>
                <a:lnTo>
                  <a:pt x="4597" y="744"/>
                </a:lnTo>
                <a:cubicBezTo>
                  <a:pt x="4597" y="756"/>
                  <a:pt x="4595" y="768"/>
                  <a:pt x="4590" y="780"/>
                </a:cubicBezTo>
                <a:cubicBezTo>
                  <a:pt x="4586" y="791"/>
                  <a:pt x="4579" y="801"/>
                  <a:pt x="4570" y="810"/>
                </a:cubicBezTo>
                <a:cubicBezTo>
                  <a:pt x="4561" y="819"/>
                  <a:pt x="4551" y="825"/>
                  <a:pt x="4540" y="830"/>
                </a:cubicBezTo>
                <a:cubicBezTo>
                  <a:pt x="4529" y="835"/>
                  <a:pt x="4517" y="837"/>
                  <a:pt x="4504" y="837"/>
                </a:cubicBezTo>
                <a:lnTo>
                  <a:pt x="93" y="837"/>
                </a:lnTo>
                <a:cubicBezTo>
                  <a:pt x="81" y="837"/>
                  <a:pt x="69" y="835"/>
                  <a:pt x="57" y="830"/>
                </a:cubicBezTo>
                <a:cubicBezTo>
                  <a:pt x="46" y="825"/>
                  <a:pt x="36" y="819"/>
                  <a:pt x="27" y="810"/>
                </a:cubicBezTo>
                <a:cubicBezTo>
                  <a:pt x="19" y="801"/>
                  <a:pt x="12" y="791"/>
                  <a:pt x="7" y="780"/>
                </a:cubicBezTo>
                <a:cubicBezTo>
                  <a:pt x="2" y="768"/>
                  <a:pt x="0" y="756"/>
                  <a:pt x="0" y="744"/>
                </a:cubicBezTo>
                <a:close/>
              </a:path>
            </a:pathLst>
          </a:custGeom>
          <a:solidFill>
            <a:srgbClr val="1d4ed8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4" name=""/>
          <p:cNvSpPr txBox="1"/>
          <p:nvPr/>
        </p:nvSpPr>
        <p:spPr>
          <a:xfrm>
            <a:off x="1094760" y="362340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核心目标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5" name=""/>
          <p:cNvSpPr txBox="1"/>
          <p:nvPr/>
        </p:nvSpPr>
        <p:spPr>
          <a:xfrm>
            <a:off x="853560" y="3961080"/>
            <a:ext cx="3186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SEO: 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6" name=""/>
          <p:cNvSpPr/>
          <p:nvPr/>
        </p:nvSpPr>
        <p:spPr>
          <a:xfrm>
            <a:off x="534600" y="4311720"/>
            <a:ext cx="1654920" cy="301320"/>
          </a:xfrm>
          <a:custGeom>
            <a:avLst/>
            <a:gdLst/>
            <a:ahLst/>
            <a:rect l="0" t="0" r="r" b="b"/>
            <a:pathLst>
              <a:path w="4597" h="837">
                <a:moveTo>
                  <a:pt x="0" y="744"/>
                </a:moveTo>
                <a:lnTo>
                  <a:pt x="0" y="93"/>
                </a:lnTo>
                <a:cubicBezTo>
                  <a:pt x="0" y="81"/>
                  <a:pt x="2" y="69"/>
                  <a:pt x="7" y="58"/>
                </a:cubicBezTo>
                <a:cubicBezTo>
                  <a:pt x="12" y="46"/>
                  <a:pt x="19" y="36"/>
                  <a:pt x="27" y="28"/>
                </a:cubicBezTo>
                <a:cubicBezTo>
                  <a:pt x="36" y="19"/>
                  <a:pt x="46" y="12"/>
                  <a:pt x="57" y="8"/>
                </a:cubicBezTo>
                <a:cubicBezTo>
                  <a:pt x="69" y="3"/>
                  <a:pt x="81" y="0"/>
                  <a:pt x="93" y="0"/>
                </a:cubicBezTo>
                <a:lnTo>
                  <a:pt x="4504" y="0"/>
                </a:lnTo>
                <a:cubicBezTo>
                  <a:pt x="4517" y="0"/>
                  <a:pt x="4529" y="3"/>
                  <a:pt x="4540" y="8"/>
                </a:cubicBezTo>
                <a:cubicBezTo>
                  <a:pt x="4551" y="12"/>
                  <a:pt x="4561" y="19"/>
                  <a:pt x="4570" y="28"/>
                </a:cubicBezTo>
                <a:cubicBezTo>
                  <a:pt x="4579" y="36"/>
                  <a:pt x="4586" y="46"/>
                  <a:pt x="4590" y="58"/>
                </a:cubicBezTo>
                <a:cubicBezTo>
                  <a:pt x="4595" y="69"/>
                  <a:pt x="4597" y="81"/>
                  <a:pt x="4597" y="93"/>
                </a:cubicBezTo>
                <a:lnTo>
                  <a:pt x="4597" y="744"/>
                </a:lnTo>
                <a:cubicBezTo>
                  <a:pt x="4597" y="757"/>
                  <a:pt x="4595" y="768"/>
                  <a:pt x="4590" y="780"/>
                </a:cubicBezTo>
                <a:cubicBezTo>
                  <a:pt x="4586" y="791"/>
                  <a:pt x="4579" y="801"/>
                  <a:pt x="4570" y="810"/>
                </a:cubicBezTo>
                <a:cubicBezTo>
                  <a:pt x="4561" y="819"/>
                  <a:pt x="4551" y="825"/>
                  <a:pt x="4540" y="830"/>
                </a:cubicBezTo>
                <a:cubicBezTo>
                  <a:pt x="4529" y="835"/>
                  <a:pt x="4517" y="837"/>
                  <a:pt x="4504" y="837"/>
                </a:cubicBezTo>
                <a:lnTo>
                  <a:pt x="93" y="837"/>
                </a:lnTo>
                <a:cubicBezTo>
                  <a:pt x="81" y="837"/>
                  <a:pt x="69" y="835"/>
                  <a:pt x="57" y="830"/>
                </a:cubicBezTo>
                <a:cubicBezTo>
                  <a:pt x="46" y="825"/>
                  <a:pt x="36" y="819"/>
                  <a:pt x="27" y="810"/>
                </a:cubicBezTo>
                <a:cubicBezTo>
                  <a:pt x="19" y="801"/>
                  <a:pt x="12" y="791"/>
                  <a:pt x="7" y="780"/>
                </a:cubicBezTo>
                <a:cubicBezTo>
                  <a:pt x="2" y="768"/>
                  <a:pt x="0" y="757"/>
                  <a:pt x="0" y="744"/>
                </a:cubicBezTo>
                <a:close/>
              </a:path>
            </a:pathLst>
          </a:custGeom>
          <a:solidFill>
            <a:srgbClr val="047857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7" name=""/>
          <p:cNvSpPr txBox="1"/>
          <p:nvPr/>
        </p:nvSpPr>
        <p:spPr>
          <a:xfrm>
            <a:off x="1168560" y="3957120"/>
            <a:ext cx="7048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提升网页排名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8" name=""/>
          <p:cNvSpPr txBox="1"/>
          <p:nvPr/>
        </p:nvSpPr>
        <p:spPr>
          <a:xfrm>
            <a:off x="729720" y="4395600"/>
            <a:ext cx="3351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GEO: 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9" name=""/>
          <p:cNvSpPr txBox="1"/>
          <p:nvPr/>
        </p:nvSpPr>
        <p:spPr>
          <a:xfrm>
            <a:off x="1060920" y="4391640"/>
            <a:ext cx="2354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成为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0" name=""/>
          <p:cNvSpPr txBox="1"/>
          <p:nvPr/>
        </p:nvSpPr>
        <p:spPr>
          <a:xfrm>
            <a:off x="1294920" y="439560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1" name=""/>
          <p:cNvSpPr/>
          <p:nvPr/>
        </p:nvSpPr>
        <p:spPr>
          <a:xfrm>
            <a:off x="2398320" y="3142080"/>
            <a:ext cx="1922400" cy="1938960"/>
          </a:xfrm>
          <a:custGeom>
            <a:avLst/>
            <a:gdLst/>
            <a:ahLst/>
            <a:rect l="0" t="0" r="r" b="b"/>
            <a:pathLst>
              <a:path w="5340" h="5386">
                <a:moveTo>
                  <a:pt x="0" y="5200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6" y="137"/>
                  <a:pt x="9" y="126"/>
                  <a:pt x="14" y="114"/>
                </a:cubicBezTo>
                <a:cubicBezTo>
                  <a:pt x="18" y="103"/>
                  <a:pt x="24" y="92"/>
                  <a:pt x="31" y="82"/>
                </a:cubicBezTo>
                <a:cubicBezTo>
                  <a:pt x="38" y="72"/>
                  <a:pt x="45" y="63"/>
                  <a:pt x="54" y="54"/>
                </a:cubicBezTo>
                <a:cubicBezTo>
                  <a:pt x="63" y="45"/>
                  <a:pt x="72" y="38"/>
                  <a:pt x="82" y="31"/>
                </a:cubicBezTo>
                <a:cubicBezTo>
                  <a:pt x="92" y="24"/>
                  <a:pt x="103" y="18"/>
                  <a:pt x="114" y="14"/>
                </a:cubicBezTo>
                <a:cubicBezTo>
                  <a:pt x="126" y="9"/>
                  <a:pt x="137" y="6"/>
                  <a:pt x="149" y="3"/>
                </a:cubicBezTo>
                <a:cubicBezTo>
                  <a:pt x="161" y="1"/>
                  <a:pt x="173" y="0"/>
                  <a:pt x="185" y="0"/>
                </a:cubicBezTo>
                <a:lnTo>
                  <a:pt x="5154" y="0"/>
                </a:lnTo>
                <a:cubicBezTo>
                  <a:pt x="5166" y="0"/>
                  <a:pt x="5178" y="1"/>
                  <a:pt x="5190" y="3"/>
                </a:cubicBezTo>
                <a:cubicBezTo>
                  <a:pt x="5202" y="6"/>
                  <a:pt x="5214" y="9"/>
                  <a:pt x="5225" y="14"/>
                </a:cubicBezTo>
                <a:cubicBezTo>
                  <a:pt x="5236" y="18"/>
                  <a:pt x="5247" y="24"/>
                  <a:pt x="5257" y="31"/>
                </a:cubicBezTo>
                <a:cubicBezTo>
                  <a:pt x="5267" y="38"/>
                  <a:pt x="5277" y="45"/>
                  <a:pt x="5285" y="54"/>
                </a:cubicBezTo>
                <a:cubicBezTo>
                  <a:pt x="5294" y="63"/>
                  <a:pt x="5302" y="72"/>
                  <a:pt x="5308" y="82"/>
                </a:cubicBezTo>
                <a:cubicBezTo>
                  <a:pt x="5315" y="92"/>
                  <a:pt x="5321" y="103"/>
                  <a:pt x="5326" y="114"/>
                </a:cubicBezTo>
                <a:cubicBezTo>
                  <a:pt x="5330" y="126"/>
                  <a:pt x="5334" y="137"/>
                  <a:pt x="5336" y="149"/>
                </a:cubicBezTo>
                <a:cubicBezTo>
                  <a:pt x="5338" y="161"/>
                  <a:pt x="5340" y="173"/>
                  <a:pt x="5340" y="185"/>
                </a:cubicBezTo>
                <a:lnTo>
                  <a:pt x="5340" y="5200"/>
                </a:lnTo>
                <a:cubicBezTo>
                  <a:pt x="5340" y="5213"/>
                  <a:pt x="5338" y="5225"/>
                  <a:pt x="5336" y="5237"/>
                </a:cubicBezTo>
                <a:cubicBezTo>
                  <a:pt x="5334" y="5249"/>
                  <a:pt x="5330" y="5260"/>
                  <a:pt x="5326" y="5271"/>
                </a:cubicBezTo>
                <a:cubicBezTo>
                  <a:pt x="5321" y="5283"/>
                  <a:pt x="5315" y="5293"/>
                  <a:pt x="5308" y="5304"/>
                </a:cubicBezTo>
                <a:cubicBezTo>
                  <a:pt x="5302" y="5314"/>
                  <a:pt x="5294" y="5323"/>
                  <a:pt x="5285" y="5332"/>
                </a:cubicBezTo>
                <a:cubicBezTo>
                  <a:pt x="5277" y="5340"/>
                  <a:pt x="5267" y="5348"/>
                  <a:pt x="5257" y="5355"/>
                </a:cubicBezTo>
                <a:cubicBezTo>
                  <a:pt x="5247" y="5362"/>
                  <a:pt x="5236" y="5367"/>
                  <a:pt x="5225" y="5372"/>
                </a:cubicBezTo>
                <a:cubicBezTo>
                  <a:pt x="5214" y="5377"/>
                  <a:pt x="5202" y="5380"/>
                  <a:pt x="5190" y="5382"/>
                </a:cubicBezTo>
                <a:cubicBezTo>
                  <a:pt x="5178" y="5385"/>
                  <a:pt x="5166" y="5386"/>
                  <a:pt x="5154" y="5386"/>
                </a:cubicBezTo>
                <a:lnTo>
                  <a:pt x="185" y="5386"/>
                </a:lnTo>
                <a:cubicBezTo>
                  <a:pt x="173" y="5386"/>
                  <a:pt x="161" y="5385"/>
                  <a:pt x="149" y="5382"/>
                </a:cubicBezTo>
                <a:cubicBezTo>
                  <a:pt x="137" y="5380"/>
                  <a:pt x="126" y="5377"/>
                  <a:pt x="114" y="5372"/>
                </a:cubicBezTo>
                <a:cubicBezTo>
                  <a:pt x="103" y="5367"/>
                  <a:pt x="92" y="5362"/>
                  <a:pt x="82" y="5355"/>
                </a:cubicBezTo>
                <a:cubicBezTo>
                  <a:pt x="72" y="5348"/>
                  <a:pt x="63" y="5340"/>
                  <a:pt x="54" y="5332"/>
                </a:cubicBezTo>
                <a:cubicBezTo>
                  <a:pt x="45" y="5323"/>
                  <a:pt x="38" y="5314"/>
                  <a:pt x="31" y="5304"/>
                </a:cubicBezTo>
                <a:cubicBezTo>
                  <a:pt x="24" y="5293"/>
                  <a:pt x="18" y="5283"/>
                  <a:pt x="14" y="5271"/>
                </a:cubicBezTo>
                <a:cubicBezTo>
                  <a:pt x="9" y="5260"/>
                  <a:pt x="6" y="5249"/>
                  <a:pt x="3" y="5237"/>
                </a:cubicBezTo>
                <a:cubicBezTo>
                  <a:pt x="1" y="5225"/>
                  <a:pt x="0" y="5213"/>
                  <a:pt x="0" y="5200"/>
                </a:cubicBezTo>
                <a:close/>
              </a:path>
            </a:pathLst>
          </a:custGeom>
          <a:solidFill>
            <a:srgbClr val="1e40a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492" name="" descr=""/>
          <p:cNvPicPr/>
          <p:nvPr/>
        </p:nvPicPr>
        <p:blipFill>
          <a:blip r:embed="rId13"/>
          <a:stretch/>
        </p:blipFill>
        <p:spPr>
          <a:xfrm>
            <a:off x="3276000" y="335952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93" name=""/>
          <p:cNvSpPr txBox="1"/>
          <p:nvPr/>
        </p:nvSpPr>
        <p:spPr>
          <a:xfrm>
            <a:off x="1409400" y="439164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答案的信源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4" name=""/>
          <p:cNvSpPr/>
          <p:nvPr/>
        </p:nvSpPr>
        <p:spPr>
          <a:xfrm>
            <a:off x="2531880" y="3877200"/>
            <a:ext cx="1654920" cy="468360"/>
          </a:xfrm>
          <a:custGeom>
            <a:avLst/>
            <a:gdLst/>
            <a:ahLst/>
            <a:rect l="0" t="0" r="r" b="b"/>
            <a:pathLst>
              <a:path w="4597" h="1301">
                <a:moveTo>
                  <a:pt x="0" y="1208"/>
                </a:moveTo>
                <a:lnTo>
                  <a:pt x="0" y="93"/>
                </a:lnTo>
                <a:cubicBezTo>
                  <a:pt x="0" y="81"/>
                  <a:pt x="2" y="69"/>
                  <a:pt x="7" y="58"/>
                </a:cubicBezTo>
                <a:cubicBezTo>
                  <a:pt x="12" y="46"/>
                  <a:pt x="19" y="36"/>
                  <a:pt x="27" y="28"/>
                </a:cubicBezTo>
                <a:cubicBezTo>
                  <a:pt x="36" y="19"/>
                  <a:pt x="46" y="12"/>
                  <a:pt x="57" y="7"/>
                </a:cubicBezTo>
                <a:cubicBezTo>
                  <a:pt x="69" y="3"/>
                  <a:pt x="81" y="0"/>
                  <a:pt x="93" y="0"/>
                </a:cubicBezTo>
                <a:lnTo>
                  <a:pt x="4504" y="0"/>
                </a:lnTo>
                <a:cubicBezTo>
                  <a:pt x="4517" y="0"/>
                  <a:pt x="4529" y="3"/>
                  <a:pt x="4540" y="7"/>
                </a:cubicBezTo>
                <a:cubicBezTo>
                  <a:pt x="4551" y="12"/>
                  <a:pt x="4561" y="19"/>
                  <a:pt x="4570" y="28"/>
                </a:cubicBezTo>
                <a:cubicBezTo>
                  <a:pt x="4579" y="36"/>
                  <a:pt x="4585" y="46"/>
                  <a:pt x="4590" y="58"/>
                </a:cubicBezTo>
                <a:cubicBezTo>
                  <a:pt x="4595" y="69"/>
                  <a:pt x="4597" y="81"/>
                  <a:pt x="4597" y="93"/>
                </a:cubicBezTo>
                <a:lnTo>
                  <a:pt x="4597" y="1208"/>
                </a:lnTo>
                <a:cubicBezTo>
                  <a:pt x="4597" y="1221"/>
                  <a:pt x="4595" y="1233"/>
                  <a:pt x="4590" y="1244"/>
                </a:cubicBezTo>
                <a:cubicBezTo>
                  <a:pt x="4585" y="1255"/>
                  <a:pt x="4579" y="1265"/>
                  <a:pt x="4570" y="1274"/>
                </a:cubicBezTo>
                <a:cubicBezTo>
                  <a:pt x="4561" y="1283"/>
                  <a:pt x="4551" y="1290"/>
                  <a:pt x="4540" y="1294"/>
                </a:cubicBezTo>
                <a:cubicBezTo>
                  <a:pt x="4529" y="1299"/>
                  <a:pt x="4517" y="1301"/>
                  <a:pt x="4504" y="1301"/>
                </a:cubicBezTo>
                <a:lnTo>
                  <a:pt x="93" y="1301"/>
                </a:lnTo>
                <a:cubicBezTo>
                  <a:pt x="81" y="1301"/>
                  <a:pt x="69" y="1299"/>
                  <a:pt x="57" y="1294"/>
                </a:cubicBezTo>
                <a:cubicBezTo>
                  <a:pt x="46" y="1290"/>
                  <a:pt x="36" y="1283"/>
                  <a:pt x="27" y="1274"/>
                </a:cubicBezTo>
                <a:cubicBezTo>
                  <a:pt x="19" y="1265"/>
                  <a:pt x="12" y="1255"/>
                  <a:pt x="7" y="1244"/>
                </a:cubicBezTo>
                <a:cubicBezTo>
                  <a:pt x="2" y="1233"/>
                  <a:pt x="0" y="1221"/>
                  <a:pt x="0" y="1208"/>
                </a:cubicBezTo>
                <a:close/>
              </a:path>
            </a:pathLst>
          </a:custGeom>
          <a:solidFill>
            <a:srgbClr val="1d4ed8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5" name=""/>
          <p:cNvSpPr txBox="1"/>
          <p:nvPr/>
        </p:nvSpPr>
        <p:spPr>
          <a:xfrm>
            <a:off x="3087720" y="362340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优化对象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6" name=""/>
          <p:cNvSpPr txBox="1"/>
          <p:nvPr/>
        </p:nvSpPr>
        <p:spPr>
          <a:xfrm>
            <a:off x="2612880" y="3961080"/>
            <a:ext cx="3186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SEO: 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7" name=""/>
          <p:cNvSpPr txBox="1"/>
          <p:nvPr/>
        </p:nvSpPr>
        <p:spPr>
          <a:xfrm>
            <a:off x="2927520" y="3957120"/>
            <a:ext cx="11743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网站技术、关键词、链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8" name=""/>
          <p:cNvSpPr/>
          <p:nvPr/>
        </p:nvSpPr>
        <p:spPr>
          <a:xfrm>
            <a:off x="2531880" y="4479120"/>
            <a:ext cx="1654920" cy="468360"/>
          </a:xfrm>
          <a:custGeom>
            <a:avLst/>
            <a:gdLst/>
            <a:ahLst/>
            <a:rect l="0" t="0" r="r" b="b"/>
            <a:pathLst>
              <a:path w="4597" h="1301">
                <a:moveTo>
                  <a:pt x="0" y="1208"/>
                </a:moveTo>
                <a:lnTo>
                  <a:pt x="0" y="93"/>
                </a:lnTo>
                <a:cubicBezTo>
                  <a:pt x="0" y="80"/>
                  <a:pt x="2" y="68"/>
                  <a:pt x="7" y="57"/>
                </a:cubicBezTo>
                <a:cubicBezTo>
                  <a:pt x="12" y="46"/>
                  <a:pt x="19" y="36"/>
                  <a:pt x="27" y="27"/>
                </a:cubicBezTo>
                <a:cubicBezTo>
                  <a:pt x="36" y="18"/>
                  <a:pt x="46" y="11"/>
                  <a:pt x="57" y="7"/>
                </a:cubicBezTo>
                <a:cubicBezTo>
                  <a:pt x="69" y="2"/>
                  <a:pt x="81" y="0"/>
                  <a:pt x="93" y="0"/>
                </a:cubicBezTo>
                <a:lnTo>
                  <a:pt x="4504" y="0"/>
                </a:lnTo>
                <a:cubicBezTo>
                  <a:pt x="4517" y="0"/>
                  <a:pt x="4529" y="2"/>
                  <a:pt x="4540" y="7"/>
                </a:cubicBezTo>
                <a:cubicBezTo>
                  <a:pt x="4551" y="11"/>
                  <a:pt x="4561" y="18"/>
                  <a:pt x="4570" y="27"/>
                </a:cubicBezTo>
                <a:cubicBezTo>
                  <a:pt x="4579" y="36"/>
                  <a:pt x="4585" y="46"/>
                  <a:pt x="4590" y="57"/>
                </a:cubicBezTo>
                <a:cubicBezTo>
                  <a:pt x="4595" y="68"/>
                  <a:pt x="4597" y="80"/>
                  <a:pt x="4597" y="93"/>
                </a:cubicBezTo>
                <a:lnTo>
                  <a:pt x="4597" y="1208"/>
                </a:lnTo>
                <a:cubicBezTo>
                  <a:pt x="4597" y="1220"/>
                  <a:pt x="4595" y="1232"/>
                  <a:pt x="4590" y="1243"/>
                </a:cubicBezTo>
                <a:cubicBezTo>
                  <a:pt x="4585" y="1255"/>
                  <a:pt x="4579" y="1265"/>
                  <a:pt x="4570" y="1273"/>
                </a:cubicBezTo>
                <a:cubicBezTo>
                  <a:pt x="4561" y="1282"/>
                  <a:pt x="4551" y="1289"/>
                  <a:pt x="4540" y="1294"/>
                </a:cubicBezTo>
                <a:cubicBezTo>
                  <a:pt x="4529" y="1298"/>
                  <a:pt x="4517" y="1301"/>
                  <a:pt x="4504" y="1301"/>
                </a:cubicBezTo>
                <a:lnTo>
                  <a:pt x="93" y="1301"/>
                </a:lnTo>
                <a:cubicBezTo>
                  <a:pt x="81" y="1301"/>
                  <a:pt x="69" y="1298"/>
                  <a:pt x="57" y="1294"/>
                </a:cubicBezTo>
                <a:cubicBezTo>
                  <a:pt x="46" y="1289"/>
                  <a:pt x="36" y="1282"/>
                  <a:pt x="27" y="1273"/>
                </a:cubicBezTo>
                <a:cubicBezTo>
                  <a:pt x="19" y="1265"/>
                  <a:pt x="12" y="1255"/>
                  <a:pt x="7" y="1243"/>
                </a:cubicBezTo>
                <a:cubicBezTo>
                  <a:pt x="2" y="1232"/>
                  <a:pt x="0" y="1220"/>
                  <a:pt x="0" y="1208"/>
                </a:cubicBezTo>
                <a:close/>
              </a:path>
            </a:pathLst>
          </a:custGeom>
          <a:solidFill>
            <a:srgbClr val="047857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9" name=""/>
          <p:cNvSpPr txBox="1"/>
          <p:nvPr/>
        </p:nvSpPr>
        <p:spPr>
          <a:xfrm>
            <a:off x="3296880" y="412416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接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0" name=""/>
          <p:cNvSpPr txBox="1"/>
          <p:nvPr/>
        </p:nvSpPr>
        <p:spPr>
          <a:xfrm>
            <a:off x="2604600" y="4563000"/>
            <a:ext cx="3351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GEO: 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1" name=""/>
          <p:cNvSpPr txBox="1"/>
          <p:nvPr/>
        </p:nvSpPr>
        <p:spPr>
          <a:xfrm>
            <a:off x="2935800" y="4558680"/>
            <a:ext cx="11743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内容结构、语义关联、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2" name=""/>
          <p:cNvSpPr/>
          <p:nvPr/>
        </p:nvSpPr>
        <p:spPr>
          <a:xfrm>
            <a:off x="4386960" y="3142080"/>
            <a:ext cx="1922400" cy="1938960"/>
          </a:xfrm>
          <a:custGeom>
            <a:avLst/>
            <a:gdLst/>
            <a:ahLst/>
            <a:rect l="0" t="0" r="r" b="b"/>
            <a:pathLst>
              <a:path w="5340" h="5386">
                <a:moveTo>
                  <a:pt x="0" y="5200"/>
                </a:moveTo>
                <a:lnTo>
                  <a:pt x="0" y="185"/>
                </a:lnTo>
                <a:cubicBezTo>
                  <a:pt x="0" y="173"/>
                  <a:pt x="2" y="161"/>
                  <a:pt x="4" y="149"/>
                </a:cubicBezTo>
                <a:cubicBezTo>
                  <a:pt x="6" y="137"/>
                  <a:pt x="10" y="126"/>
                  <a:pt x="14" y="114"/>
                </a:cubicBezTo>
                <a:cubicBezTo>
                  <a:pt x="19" y="103"/>
                  <a:pt x="25" y="92"/>
                  <a:pt x="32" y="82"/>
                </a:cubicBezTo>
                <a:cubicBezTo>
                  <a:pt x="38" y="72"/>
                  <a:pt x="46" y="63"/>
                  <a:pt x="55" y="54"/>
                </a:cubicBezTo>
                <a:cubicBezTo>
                  <a:pt x="63" y="45"/>
                  <a:pt x="73" y="38"/>
                  <a:pt x="83" y="31"/>
                </a:cubicBezTo>
                <a:cubicBezTo>
                  <a:pt x="93" y="24"/>
                  <a:pt x="104" y="18"/>
                  <a:pt x="115" y="14"/>
                </a:cubicBezTo>
                <a:cubicBezTo>
                  <a:pt x="126" y="9"/>
                  <a:pt x="138" y="6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5155" y="0"/>
                </a:lnTo>
                <a:cubicBezTo>
                  <a:pt x="5167" y="0"/>
                  <a:pt x="5179" y="1"/>
                  <a:pt x="5191" y="3"/>
                </a:cubicBezTo>
                <a:cubicBezTo>
                  <a:pt x="5203" y="6"/>
                  <a:pt x="5214" y="9"/>
                  <a:pt x="5226" y="14"/>
                </a:cubicBezTo>
                <a:cubicBezTo>
                  <a:pt x="5237" y="18"/>
                  <a:pt x="5248" y="24"/>
                  <a:pt x="5258" y="31"/>
                </a:cubicBezTo>
                <a:cubicBezTo>
                  <a:pt x="5268" y="38"/>
                  <a:pt x="5277" y="45"/>
                  <a:pt x="5286" y="54"/>
                </a:cubicBezTo>
                <a:cubicBezTo>
                  <a:pt x="5295" y="63"/>
                  <a:pt x="5302" y="72"/>
                  <a:pt x="5309" y="82"/>
                </a:cubicBezTo>
                <a:cubicBezTo>
                  <a:pt x="5316" y="92"/>
                  <a:pt x="5322" y="103"/>
                  <a:pt x="5326" y="114"/>
                </a:cubicBezTo>
                <a:cubicBezTo>
                  <a:pt x="5331" y="126"/>
                  <a:pt x="5334" y="137"/>
                  <a:pt x="5337" y="149"/>
                </a:cubicBezTo>
                <a:cubicBezTo>
                  <a:pt x="5339" y="161"/>
                  <a:pt x="5340" y="173"/>
                  <a:pt x="5340" y="185"/>
                </a:cubicBezTo>
                <a:lnTo>
                  <a:pt x="5340" y="5200"/>
                </a:lnTo>
                <a:cubicBezTo>
                  <a:pt x="5340" y="5213"/>
                  <a:pt x="5339" y="5225"/>
                  <a:pt x="5337" y="5237"/>
                </a:cubicBezTo>
                <a:cubicBezTo>
                  <a:pt x="5334" y="5249"/>
                  <a:pt x="5331" y="5260"/>
                  <a:pt x="5326" y="5271"/>
                </a:cubicBezTo>
                <a:cubicBezTo>
                  <a:pt x="5322" y="5283"/>
                  <a:pt x="5316" y="5293"/>
                  <a:pt x="5309" y="5304"/>
                </a:cubicBezTo>
                <a:cubicBezTo>
                  <a:pt x="5302" y="5314"/>
                  <a:pt x="5295" y="5323"/>
                  <a:pt x="5286" y="5332"/>
                </a:cubicBezTo>
                <a:cubicBezTo>
                  <a:pt x="5277" y="5340"/>
                  <a:pt x="5268" y="5348"/>
                  <a:pt x="5258" y="5355"/>
                </a:cubicBezTo>
                <a:cubicBezTo>
                  <a:pt x="5248" y="5362"/>
                  <a:pt x="5237" y="5367"/>
                  <a:pt x="5226" y="5372"/>
                </a:cubicBezTo>
                <a:cubicBezTo>
                  <a:pt x="5214" y="5377"/>
                  <a:pt x="5203" y="5380"/>
                  <a:pt x="5191" y="5382"/>
                </a:cubicBezTo>
                <a:cubicBezTo>
                  <a:pt x="5179" y="5385"/>
                  <a:pt x="5167" y="5386"/>
                  <a:pt x="5155" y="5386"/>
                </a:cubicBezTo>
                <a:lnTo>
                  <a:pt x="186" y="5386"/>
                </a:lnTo>
                <a:cubicBezTo>
                  <a:pt x="174" y="5386"/>
                  <a:pt x="162" y="5385"/>
                  <a:pt x="150" y="5382"/>
                </a:cubicBezTo>
                <a:cubicBezTo>
                  <a:pt x="138" y="5380"/>
                  <a:pt x="126" y="5377"/>
                  <a:pt x="115" y="5372"/>
                </a:cubicBezTo>
                <a:cubicBezTo>
                  <a:pt x="104" y="5367"/>
                  <a:pt x="93" y="5362"/>
                  <a:pt x="83" y="5355"/>
                </a:cubicBezTo>
                <a:cubicBezTo>
                  <a:pt x="73" y="5348"/>
                  <a:pt x="63" y="5340"/>
                  <a:pt x="55" y="5332"/>
                </a:cubicBezTo>
                <a:cubicBezTo>
                  <a:pt x="46" y="5323"/>
                  <a:pt x="38" y="5314"/>
                  <a:pt x="32" y="5304"/>
                </a:cubicBezTo>
                <a:cubicBezTo>
                  <a:pt x="25" y="5293"/>
                  <a:pt x="19" y="5283"/>
                  <a:pt x="14" y="5271"/>
                </a:cubicBezTo>
                <a:cubicBezTo>
                  <a:pt x="10" y="5260"/>
                  <a:pt x="6" y="5249"/>
                  <a:pt x="4" y="5237"/>
                </a:cubicBezTo>
                <a:cubicBezTo>
                  <a:pt x="2" y="5225"/>
                  <a:pt x="0" y="5213"/>
                  <a:pt x="0" y="5200"/>
                </a:cubicBezTo>
                <a:close/>
              </a:path>
            </a:pathLst>
          </a:custGeom>
          <a:solidFill>
            <a:srgbClr val="1e40a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503" name="" descr=""/>
          <p:cNvPicPr/>
          <p:nvPr/>
        </p:nvPicPr>
        <p:blipFill>
          <a:blip r:embed="rId14"/>
          <a:stretch/>
        </p:blipFill>
        <p:spPr>
          <a:xfrm>
            <a:off x="5264640" y="335952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04" name=""/>
          <p:cNvSpPr txBox="1"/>
          <p:nvPr/>
        </p:nvSpPr>
        <p:spPr>
          <a:xfrm>
            <a:off x="3062880" y="472572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数据可信度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5" name=""/>
          <p:cNvSpPr/>
          <p:nvPr/>
        </p:nvSpPr>
        <p:spPr>
          <a:xfrm>
            <a:off x="4520880" y="3877200"/>
            <a:ext cx="1654920" cy="468360"/>
          </a:xfrm>
          <a:custGeom>
            <a:avLst/>
            <a:gdLst/>
            <a:ahLst/>
            <a:rect l="0" t="0" r="r" b="b"/>
            <a:pathLst>
              <a:path w="4597" h="1301">
                <a:moveTo>
                  <a:pt x="0" y="1208"/>
                </a:moveTo>
                <a:lnTo>
                  <a:pt x="0" y="93"/>
                </a:lnTo>
                <a:cubicBezTo>
                  <a:pt x="0" y="81"/>
                  <a:pt x="2" y="69"/>
                  <a:pt x="7" y="58"/>
                </a:cubicBezTo>
                <a:cubicBezTo>
                  <a:pt x="12" y="46"/>
                  <a:pt x="18" y="36"/>
                  <a:pt x="27" y="28"/>
                </a:cubicBezTo>
                <a:cubicBezTo>
                  <a:pt x="36" y="19"/>
                  <a:pt x="46" y="12"/>
                  <a:pt x="57" y="7"/>
                </a:cubicBezTo>
                <a:cubicBezTo>
                  <a:pt x="68" y="3"/>
                  <a:pt x="80" y="0"/>
                  <a:pt x="93" y="0"/>
                </a:cubicBezTo>
                <a:lnTo>
                  <a:pt x="4504" y="0"/>
                </a:lnTo>
                <a:cubicBezTo>
                  <a:pt x="4516" y="0"/>
                  <a:pt x="4528" y="3"/>
                  <a:pt x="4540" y="7"/>
                </a:cubicBezTo>
                <a:cubicBezTo>
                  <a:pt x="4551" y="12"/>
                  <a:pt x="4561" y="19"/>
                  <a:pt x="4570" y="28"/>
                </a:cubicBezTo>
                <a:cubicBezTo>
                  <a:pt x="4578" y="36"/>
                  <a:pt x="4585" y="46"/>
                  <a:pt x="4590" y="58"/>
                </a:cubicBezTo>
                <a:cubicBezTo>
                  <a:pt x="4595" y="69"/>
                  <a:pt x="4597" y="81"/>
                  <a:pt x="4597" y="93"/>
                </a:cubicBezTo>
                <a:lnTo>
                  <a:pt x="4597" y="1208"/>
                </a:lnTo>
                <a:cubicBezTo>
                  <a:pt x="4597" y="1221"/>
                  <a:pt x="4595" y="1233"/>
                  <a:pt x="4590" y="1244"/>
                </a:cubicBezTo>
                <a:cubicBezTo>
                  <a:pt x="4585" y="1255"/>
                  <a:pt x="4578" y="1265"/>
                  <a:pt x="4570" y="1274"/>
                </a:cubicBezTo>
                <a:cubicBezTo>
                  <a:pt x="4561" y="1283"/>
                  <a:pt x="4551" y="1290"/>
                  <a:pt x="4540" y="1294"/>
                </a:cubicBezTo>
                <a:cubicBezTo>
                  <a:pt x="4528" y="1299"/>
                  <a:pt x="4516" y="1301"/>
                  <a:pt x="4504" y="1301"/>
                </a:cubicBezTo>
                <a:lnTo>
                  <a:pt x="93" y="1301"/>
                </a:lnTo>
                <a:cubicBezTo>
                  <a:pt x="80" y="1301"/>
                  <a:pt x="68" y="1299"/>
                  <a:pt x="57" y="1294"/>
                </a:cubicBezTo>
                <a:cubicBezTo>
                  <a:pt x="46" y="1290"/>
                  <a:pt x="36" y="1283"/>
                  <a:pt x="27" y="1274"/>
                </a:cubicBezTo>
                <a:cubicBezTo>
                  <a:pt x="18" y="1265"/>
                  <a:pt x="12" y="1255"/>
                  <a:pt x="7" y="1244"/>
                </a:cubicBezTo>
                <a:cubicBezTo>
                  <a:pt x="2" y="1233"/>
                  <a:pt x="0" y="1221"/>
                  <a:pt x="0" y="1208"/>
                </a:cubicBezTo>
                <a:close/>
              </a:path>
            </a:pathLst>
          </a:custGeom>
          <a:solidFill>
            <a:srgbClr val="1d4ed8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6" name=""/>
          <p:cNvSpPr txBox="1"/>
          <p:nvPr/>
        </p:nvSpPr>
        <p:spPr>
          <a:xfrm>
            <a:off x="5081040" y="362340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交互方式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7" name=""/>
          <p:cNvSpPr txBox="1"/>
          <p:nvPr/>
        </p:nvSpPr>
        <p:spPr>
          <a:xfrm>
            <a:off x="4605840" y="3961080"/>
            <a:ext cx="3186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SEO: 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8" name=""/>
          <p:cNvSpPr txBox="1"/>
          <p:nvPr/>
        </p:nvSpPr>
        <p:spPr>
          <a:xfrm>
            <a:off x="4920840" y="3957120"/>
            <a:ext cx="11743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用户点击链接，浏览网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9" name=""/>
          <p:cNvSpPr/>
          <p:nvPr/>
        </p:nvSpPr>
        <p:spPr>
          <a:xfrm>
            <a:off x="4520880" y="4479120"/>
            <a:ext cx="1654920" cy="468360"/>
          </a:xfrm>
          <a:custGeom>
            <a:avLst/>
            <a:gdLst/>
            <a:ahLst/>
            <a:rect l="0" t="0" r="r" b="b"/>
            <a:pathLst>
              <a:path w="4597" h="1301">
                <a:moveTo>
                  <a:pt x="0" y="1208"/>
                </a:moveTo>
                <a:lnTo>
                  <a:pt x="0" y="93"/>
                </a:lnTo>
                <a:cubicBezTo>
                  <a:pt x="0" y="80"/>
                  <a:pt x="2" y="68"/>
                  <a:pt x="7" y="57"/>
                </a:cubicBezTo>
                <a:cubicBezTo>
                  <a:pt x="12" y="46"/>
                  <a:pt x="18" y="36"/>
                  <a:pt x="27" y="27"/>
                </a:cubicBezTo>
                <a:cubicBezTo>
                  <a:pt x="36" y="18"/>
                  <a:pt x="46" y="11"/>
                  <a:pt x="57" y="7"/>
                </a:cubicBezTo>
                <a:cubicBezTo>
                  <a:pt x="68" y="2"/>
                  <a:pt x="80" y="0"/>
                  <a:pt x="93" y="0"/>
                </a:cubicBezTo>
                <a:lnTo>
                  <a:pt x="4504" y="0"/>
                </a:lnTo>
                <a:cubicBezTo>
                  <a:pt x="4516" y="0"/>
                  <a:pt x="4528" y="2"/>
                  <a:pt x="4540" y="7"/>
                </a:cubicBezTo>
                <a:cubicBezTo>
                  <a:pt x="4551" y="11"/>
                  <a:pt x="4561" y="18"/>
                  <a:pt x="4570" y="27"/>
                </a:cubicBezTo>
                <a:cubicBezTo>
                  <a:pt x="4578" y="36"/>
                  <a:pt x="4585" y="46"/>
                  <a:pt x="4590" y="57"/>
                </a:cubicBezTo>
                <a:cubicBezTo>
                  <a:pt x="4595" y="68"/>
                  <a:pt x="4597" y="80"/>
                  <a:pt x="4597" y="93"/>
                </a:cubicBezTo>
                <a:lnTo>
                  <a:pt x="4597" y="1208"/>
                </a:lnTo>
                <a:cubicBezTo>
                  <a:pt x="4597" y="1220"/>
                  <a:pt x="4595" y="1232"/>
                  <a:pt x="4590" y="1243"/>
                </a:cubicBezTo>
                <a:cubicBezTo>
                  <a:pt x="4585" y="1255"/>
                  <a:pt x="4578" y="1265"/>
                  <a:pt x="4570" y="1273"/>
                </a:cubicBezTo>
                <a:cubicBezTo>
                  <a:pt x="4561" y="1282"/>
                  <a:pt x="4551" y="1289"/>
                  <a:pt x="4540" y="1294"/>
                </a:cubicBezTo>
                <a:cubicBezTo>
                  <a:pt x="4528" y="1298"/>
                  <a:pt x="4516" y="1301"/>
                  <a:pt x="4504" y="1301"/>
                </a:cubicBezTo>
                <a:lnTo>
                  <a:pt x="93" y="1301"/>
                </a:lnTo>
                <a:cubicBezTo>
                  <a:pt x="80" y="1301"/>
                  <a:pt x="68" y="1298"/>
                  <a:pt x="57" y="1294"/>
                </a:cubicBezTo>
                <a:cubicBezTo>
                  <a:pt x="46" y="1289"/>
                  <a:pt x="36" y="1282"/>
                  <a:pt x="27" y="1273"/>
                </a:cubicBezTo>
                <a:cubicBezTo>
                  <a:pt x="18" y="1265"/>
                  <a:pt x="12" y="1255"/>
                  <a:pt x="7" y="1243"/>
                </a:cubicBezTo>
                <a:cubicBezTo>
                  <a:pt x="2" y="1232"/>
                  <a:pt x="0" y="1220"/>
                  <a:pt x="0" y="1208"/>
                </a:cubicBezTo>
                <a:close/>
              </a:path>
            </a:pathLst>
          </a:custGeom>
          <a:solidFill>
            <a:srgbClr val="047857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0" name=""/>
          <p:cNvSpPr txBox="1"/>
          <p:nvPr/>
        </p:nvSpPr>
        <p:spPr>
          <a:xfrm>
            <a:off x="5289840" y="412416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页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1" name=""/>
          <p:cNvSpPr txBox="1"/>
          <p:nvPr/>
        </p:nvSpPr>
        <p:spPr>
          <a:xfrm>
            <a:off x="4599000" y="4563000"/>
            <a:ext cx="4500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GEO: 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2" name=""/>
          <p:cNvSpPr txBox="1"/>
          <p:nvPr/>
        </p:nvSpPr>
        <p:spPr>
          <a:xfrm>
            <a:off x="5044680" y="4558680"/>
            <a:ext cx="10569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直接生成答案，无需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3" name=""/>
          <p:cNvSpPr/>
          <p:nvPr/>
        </p:nvSpPr>
        <p:spPr>
          <a:xfrm>
            <a:off x="6384240" y="3142080"/>
            <a:ext cx="1922400" cy="1938960"/>
          </a:xfrm>
          <a:custGeom>
            <a:avLst/>
            <a:gdLst/>
            <a:ahLst/>
            <a:rect l="0" t="0" r="r" b="b"/>
            <a:pathLst>
              <a:path w="5340" h="5386">
                <a:moveTo>
                  <a:pt x="0" y="5200"/>
                </a:moveTo>
                <a:lnTo>
                  <a:pt x="0" y="185"/>
                </a:lnTo>
                <a:cubicBezTo>
                  <a:pt x="0" y="173"/>
                  <a:pt x="1" y="161"/>
                  <a:pt x="4" y="149"/>
                </a:cubicBezTo>
                <a:cubicBezTo>
                  <a:pt x="6" y="137"/>
                  <a:pt x="10" y="126"/>
                  <a:pt x="14" y="114"/>
                </a:cubicBezTo>
                <a:cubicBezTo>
                  <a:pt x="19" y="103"/>
                  <a:pt x="25" y="92"/>
                  <a:pt x="32" y="82"/>
                </a:cubicBezTo>
                <a:cubicBezTo>
                  <a:pt x="38" y="72"/>
                  <a:pt x="46" y="63"/>
                  <a:pt x="55" y="54"/>
                </a:cubicBezTo>
                <a:cubicBezTo>
                  <a:pt x="63" y="45"/>
                  <a:pt x="73" y="38"/>
                  <a:pt x="83" y="31"/>
                </a:cubicBezTo>
                <a:cubicBezTo>
                  <a:pt x="93" y="24"/>
                  <a:pt x="104" y="18"/>
                  <a:pt x="115" y="14"/>
                </a:cubicBezTo>
                <a:cubicBezTo>
                  <a:pt x="126" y="9"/>
                  <a:pt x="138" y="6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5155" y="0"/>
                </a:lnTo>
                <a:cubicBezTo>
                  <a:pt x="5167" y="0"/>
                  <a:pt x="5179" y="1"/>
                  <a:pt x="5191" y="3"/>
                </a:cubicBezTo>
                <a:cubicBezTo>
                  <a:pt x="5203" y="6"/>
                  <a:pt x="5214" y="9"/>
                  <a:pt x="5226" y="14"/>
                </a:cubicBezTo>
                <a:cubicBezTo>
                  <a:pt x="5237" y="18"/>
                  <a:pt x="5248" y="24"/>
                  <a:pt x="5258" y="31"/>
                </a:cubicBezTo>
                <a:cubicBezTo>
                  <a:pt x="5268" y="38"/>
                  <a:pt x="5277" y="45"/>
                  <a:pt x="5286" y="54"/>
                </a:cubicBezTo>
                <a:cubicBezTo>
                  <a:pt x="5295" y="63"/>
                  <a:pt x="5302" y="72"/>
                  <a:pt x="5309" y="82"/>
                </a:cubicBezTo>
                <a:cubicBezTo>
                  <a:pt x="5316" y="92"/>
                  <a:pt x="5321" y="103"/>
                  <a:pt x="5326" y="114"/>
                </a:cubicBezTo>
                <a:cubicBezTo>
                  <a:pt x="5331" y="126"/>
                  <a:pt x="5334" y="137"/>
                  <a:pt x="5337" y="149"/>
                </a:cubicBezTo>
                <a:cubicBezTo>
                  <a:pt x="5339" y="161"/>
                  <a:pt x="5340" y="173"/>
                  <a:pt x="5340" y="185"/>
                </a:cubicBezTo>
                <a:lnTo>
                  <a:pt x="5340" y="5200"/>
                </a:lnTo>
                <a:cubicBezTo>
                  <a:pt x="5340" y="5213"/>
                  <a:pt x="5339" y="5225"/>
                  <a:pt x="5337" y="5237"/>
                </a:cubicBezTo>
                <a:cubicBezTo>
                  <a:pt x="5334" y="5249"/>
                  <a:pt x="5331" y="5260"/>
                  <a:pt x="5326" y="5271"/>
                </a:cubicBezTo>
                <a:cubicBezTo>
                  <a:pt x="5321" y="5283"/>
                  <a:pt x="5316" y="5293"/>
                  <a:pt x="5309" y="5304"/>
                </a:cubicBezTo>
                <a:cubicBezTo>
                  <a:pt x="5302" y="5314"/>
                  <a:pt x="5295" y="5323"/>
                  <a:pt x="5286" y="5332"/>
                </a:cubicBezTo>
                <a:cubicBezTo>
                  <a:pt x="5277" y="5340"/>
                  <a:pt x="5268" y="5348"/>
                  <a:pt x="5258" y="5355"/>
                </a:cubicBezTo>
                <a:cubicBezTo>
                  <a:pt x="5248" y="5362"/>
                  <a:pt x="5237" y="5367"/>
                  <a:pt x="5226" y="5372"/>
                </a:cubicBezTo>
                <a:cubicBezTo>
                  <a:pt x="5214" y="5377"/>
                  <a:pt x="5203" y="5380"/>
                  <a:pt x="5191" y="5382"/>
                </a:cubicBezTo>
                <a:cubicBezTo>
                  <a:pt x="5179" y="5385"/>
                  <a:pt x="5167" y="5386"/>
                  <a:pt x="5155" y="5386"/>
                </a:cubicBezTo>
                <a:lnTo>
                  <a:pt x="186" y="5386"/>
                </a:lnTo>
                <a:cubicBezTo>
                  <a:pt x="174" y="5386"/>
                  <a:pt x="162" y="5385"/>
                  <a:pt x="150" y="5382"/>
                </a:cubicBezTo>
                <a:cubicBezTo>
                  <a:pt x="138" y="5380"/>
                  <a:pt x="126" y="5377"/>
                  <a:pt x="115" y="5372"/>
                </a:cubicBezTo>
                <a:cubicBezTo>
                  <a:pt x="104" y="5367"/>
                  <a:pt x="93" y="5362"/>
                  <a:pt x="83" y="5355"/>
                </a:cubicBezTo>
                <a:cubicBezTo>
                  <a:pt x="73" y="5348"/>
                  <a:pt x="63" y="5340"/>
                  <a:pt x="55" y="5332"/>
                </a:cubicBezTo>
                <a:cubicBezTo>
                  <a:pt x="46" y="5323"/>
                  <a:pt x="38" y="5314"/>
                  <a:pt x="32" y="5304"/>
                </a:cubicBezTo>
                <a:cubicBezTo>
                  <a:pt x="25" y="5293"/>
                  <a:pt x="19" y="5283"/>
                  <a:pt x="14" y="5271"/>
                </a:cubicBezTo>
                <a:cubicBezTo>
                  <a:pt x="10" y="5260"/>
                  <a:pt x="6" y="5249"/>
                  <a:pt x="4" y="5237"/>
                </a:cubicBezTo>
                <a:cubicBezTo>
                  <a:pt x="1" y="5225"/>
                  <a:pt x="0" y="5213"/>
                  <a:pt x="0" y="5200"/>
                </a:cubicBezTo>
                <a:close/>
              </a:path>
            </a:pathLst>
          </a:custGeom>
          <a:solidFill>
            <a:srgbClr val="1e40a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514" name="" descr=""/>
          <p:cNvPicPr/>
          <p:nvPr/>
        </p:nvPicPr>
        <p:blipFill>
          <a:blip r:embed="rId15"/>
          <a:stretch/>
        </p:blipFill>
        <p:spPr>
          <a:xfrm>
            <a:off x="7261920" y="335952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15" name=""/>
          <p:cNvSpPr txBox="1"/>
          <p:nvPr/>
        </p:nvSpPr>
        <p:spPr>
          <a:xfrm>
            <a:off x="5114160" y="4725720"/>
            <a:ext cx="470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离开界面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6" name=""/>
          <p:cNvSpPr/>
          <p:nvPr/>
        </p:nvSpPr>
        <p:spPr>
          <a:xfrm>
            <a:off x="6518160" y="3877200"/>
            <a:ext cx="1654920" cy="301320"/>
          </a:xfrm>
          <a:custGeom>
            <a:avLst/>
            <a:gdLst/>
            <a:ahLst/>
            <a:rect l="0" t="0" r="r" b="b"/>
            <a:pathLst>
              <a:path w="4597" h="837">
                <a:moveTo>
                  <a:pt x="0" y="744"/>
                </a:moveTo>
                <a:lnTo>
                  <a:pt x="0" y="93"/>
                </a:lnTo>
                <a:cubicBezTo>
                  <a:pt x="0" y="81"/>
                  <a:pt x="2" y="69"/>
                  <a:pt x="7" y="58"/>
                </a:cubicBezTo>
                <a:cubicBezTo>
                  <a:pt x="11" y="46"/>
                  <a:pt x="18" y="36"/>
                  <a:pt x="27" y="28"/>
                </a:cubicBezTo>
                <a:cubicBezTo>
                  <a:pt x="36" y="19"/>
                  <a:pt x="46" y="12"/>
                  <a:pt x="57" y="7"/>
                </a:cubicBezTo>
                <a:cubicBezTo>
                  <a:pt x="68" y="3"/>
                  <a:pt x="80" y="0"/>
                  <a:pt x="93" y="0"/>
                </a:cubicBezTo>
                <a:lnTo>
                  <a:pt x="4504" y="0"/>
                </a:lnTo>
                <a:cubicBezTo>
                  <a:pt x="4516" y="0"/>
                  <a:pt x="4528" y="3"/>
                  <a:pt x="4540" y="7"/>
                </a:cubicBezTo>
                <a:cubicBezTo>
                  <a:pt x="4551" y="12"/>
                  <a:pt x="4561" y="19"/>
                  <a:pt x="4570" y="28"/>
                </a:cubicBezTo>
                <a:cubicBezTo>
                  <a:pt x="4578" y="36"/>
                  <a:pt x="4585" y="46"/>
                  <a:pt x="4590" y="58"/>
                </a:cubicBezTo>
                <a:cubicBezTo>
                  <a:pt x="4595" y="69"/>
                  <a:pt x="4597" y="81"/>
                  <a:pt x="4597" y="93"/>
                </a:cubicBezTo>
                <a:lnTo>
                  <a:pt x="4597" y="744"/>
                </a:lnTo>
                <a:cubicBezTo>
                  <a:pt x="4597" y="756"/>
                  <a:pt x="4595" y="768"/>
                  <a:pt x="4590" y="780"/>
                </a:cubicBezTo>
                <a:cubicBezTo>
                  <a:pt x="4585" y="791"/>
                  <a:pt x="4578" y="801"/>
                  <a:pt x="4570" y="810"/>
                </a:cubicBezTo>
                <a:cubicBezTo>
                  <a:pt x="4561" y="819"/>
                  <a:pt x="4551" y="825"/>
                  <a:pt x="4540" y="830"/>
                </a:cubicBezTo>
                <a:cubicBezTo>
                  <a:pt x="4528" y="835"/>
                  <a:pt x="4516" y="837"/>
                  <a:pt x="4504" y="837"/>
                </a:cubicBezTo>
                <a:lnTo>
                  <a:pt x="93" y="837"/>
                </a:lnTo>
                <a:cubicBezTo>
                  <a:pt x="80" y="837"/>
                  <a:pt x="68" y="835"/>
                  <a:pt x="57" y="830"/>
                </a:cubicBezTo>
                <a:cubicBezTo>
                  <a:pt x="46" y="825"/>
                  <a:pt x="36" y="819"/>
                  <a:pt x="27" y="810"/>
                </a:cubicBezTo>
                <a:cubicBezTo>
                  <a:pt x="18" y="801"/>
                  <a:pt x="11" y="791"/>
                  <a:pt x="7" y="780"/>
                </a:cubicBezTo>
                <a:cubicBezTo>
                  <a:pt x="2" y="768"/>
                  <a:pt x="0" y="756"/>
                  <a:pt x="0" y="744"/>
                </a:cubicBezTo>
                <a:close/>
              </a:path>
            </a:pathLst>
          </a:custGeom>
          <a:solidFill>
            <a:srgbClr val="1d4ed8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7" name=""/>
          <p:cNvSpPr txBox="1"/>
          <p:nvPr/>
        </p:nvSpPr>
        <p:spPr>
          <a:xfrm>
            <a:off x="7074000" y="362340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评价指标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8" name=""/>
          <p:cNvSpPr txBox="1"/>
          <p:nvPr/>
        </p:nvSpPr>
        <p:spPr>
          <a:xfrm>
            <a:off x="6657480" y="3961080"/>
            <a:ext cx="3186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SEO: 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9" name=""/>
          <p:cNvSpPr/>
          <p:nvPr/>
        </p:nvSpPr>
        <p:spPr>
          <a:xfrm>
            <a:off x="6518160" y="4311720"/>
            <a:ext cx="1654920" cy="468360"/>
          </a:xfrm>
          <a:custGeom>
            <a:avLst/>
            <a:gdLst/>
            <a:ahLst/>
            <a:rect l="0" t="0" r="r" b="b"/>
            <a:pathLst>
              <a:path w="4597" h="1301">
                <a:moveTo>
                  <a:pt x="0" y="1209"/>
                </a:moveTo>
                <a:lnTo>
                  <a:pt x="0" y="93"/>
                </a:lnTo>
                <a:cubicBezTo>
                  <a:pt x="0" y="81"/>
                  <a:pt x="2" y="69"/>
                  <a:pt x="7" y="58"/>
                </a:cubicBezTo>
                <a:cubicBezTo>
                  <a:pt x="11" y="46"/>
                  <a:pt x="18" y="36"/>
                  <a:pt x="27" y="28"/>
                </a:cubicBezTo>
                <a:cubicBezTo>
                  <a:pt x="36" y="19"/>
                  <a:pt x="46" y="12"/>
                  <a:pt x="57" y="8"/>
                </a:cubicBezTo>
                <a:cubicBezTo>
                  <a:pt x="68" y="3"/>
                  <a:pt x="80" y="0"/>
                  <a:pt x="93" y="0"/>
                </a:cubicBezTo>
                <a:lnTo>
                  <a:pt x="4504" y="0"/>
                </a:lnTo>
                <a:cubicBezTo>
                  <a:pt x="4516" y="0"/>
                  <a:pt x="4528" y="3"/>
                  <a:pt x="4540" y="8"/>
                </a:cubicBezTo>
                <a:cubicBezTo>
                  <a:pt x="4551" y="12"/>
                  <a:pt x="4561" y="19"/>
                  <a:pt x="4570" y="28"/>
                </a:cubicBezTo>
                <a:cubicBezTo>
                  <a:pt x="4578" y="36"/>
                  <a:pt x="4585" y="46"/>
                  <a:pt x="4590" y="58"/>
                </a:cubicBezTo>
                <a:cubicBezTo>
                  <a:pt x="4595" y="69"/>
                  <a:pt x="4597" y="81"/>
                  <a:pt x="4597" y="93"/>
                </a:cubicBezTo>
                <a:lnTo>
                  <a:pt x="4597" y="1209"/>
                </a:lnTo>
                <a:cubicBezTo>
                  <a:pt x="4597" y="1221"/>
                  <a:pt x="4595" y="1233"/>
                  <a:pt x="4590" y="1244"/>
                </a:cubicBezTo>
                <a:cubicBezTo>
                  <a:pt x="4585" y="1255"/>
                  <a:pt x="4578" y="1265"/>
                  <a:pt x="4570" y="1274"/>
                </a:cubicBezTo>
                <a:cubicBezTo>
                  <a:pt x="4561" y="1283"/>
                  <a:pt x="4551" y="1290"/>
                  <a:pt x="4540" y="1294"/>
                </a:cubicBezTo>
                <a:cubicBezTo>
                  <a:pt x="4528" y="1299"/>
                  <a:pt x="4516" y="1301"/>
                  <a:pt x="4504" y="1301"/>
                </a:cubicBezTo>
                <a:lnTo>
                  <a:pt x="93" y="1301"/>
                </a:lnTo>
                <a:cubicBezTo>
                  <a:pt x="80" y="1301"/>
                  <a:pt x="68" y="1299"/>
                  <a:pt x="57" y="1294"/>
                </a:cubicBezTo>
                <a:cubicBezTo>
                  <a:pt x="46" y="1290"/>
                  <a:pt x="36" y="1283"/>
                  <a:pt x="27" y="1274"/>
                </a:cubicBezTo>
                <a:cubicBezTo>
                  <a:pt x="18" y="1265"/>
                  <a:pt x="11" y="1255"/>
                  <a:pt x="7" y="1244"/>
                </a:cubicBezTo>
                <a:cubicBezTo>
                  <a:pt x="2" y="1233"/>
                  <a:pt x="0" y="1221"/>
                  <a:pt x="0" y="1209"/>
                </a:cubicBezTo>
                <a:close/>
              </a:path>
            </a:pathLst>
          </a:custGeom>
          <a:solidFill>
            <a:srgbClr val="047857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0" name=""/>
          <p:cNvSpPr txBox="1"/>
          <p:nvPr/>
        </p:nvSpPr>
        <p:spPr>
          <a:xfrm>
            <a:off x="6972120" y="3957120"/>
            <a:ext cx="10569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关键词排名、点击率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1" name=""/>
          <p:cNvSpPr txBox="1"/>
          <p:nvPr/>
        </p:nvSpPr>
        <p:spPr>
          <a:xfrm>
            <a:off x="6591960" y="4395600"/>
            <a:ext cx="4500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GEO: 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2" name=""/>
          <p:cNvSpPr txBox="1"/>
          <p:nvPr/>
        </p:nvSpPr>
        <p:spPr>
          <a:xfrm>
            <a:off x="7037640" y="4391640"/>
            <a:ext cx="10569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答案中的引用率、品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3" name=""/>
          <p:cNvSpPr/>
          <p:nvPr/>
        </p:nvSpPr>
        <p:spPr>
          <a:xfrm>
            <a:off x="8373240" y="3142080"/>
            <a:ext cx="1922400" cy="1938960"/>
          </a:xfrm>
          <a:custGeom>
            <a:avLst/>
            <a:gdLst/>
            <a:ahLst/>
            <a:rect l="0" t="0" r="r" b="b"/>
            <a:pathLst>
              <a:path w="5340" h="5386">
                <a:moveTo>
                  <a:pt x="0" y="5200"/>
                </a:moveTo>
                <a:lnTo>
                  <a:pt x="0" y="185"/>
                </a:lnTo>
                <a:cubicBezTo>
                  <a:pt x="0" y="173"/>
                  <a:pt x="1" y="161"/>
                  <a:pt x="4" y="149"/>
                </a:cubicBezTo>
                <a:cubicBezTo>
                  <a:pt x="6" y="137"/>
                  <a:pt x="9" y="126"/>
                  <a:pt x="14" y="114"/>
                </a:cubicBezTo>
                <a:cubicBezTo>
                  <a:pt x="19" y="103"/>
                  <a:pt x="25" y="92"/>
                  <a:pt x="31" y="82"/>
                </a:cubicBezTo>
                <a:cubicBezTo>
                  <a:pt x="38" y="72"/>
                  <a:pt x="46" y="63"/>
                  <a:pt x="54" y="54"/>
                </a:cubicBezTo>
                <a:cubicBezTo>
                  <a:pt x="63" y="45"/>
                  <a:pt x="72" y="38"/>
                  <a:pt x="83" y="31"/>
                </a:cubicBezTo>
                <a:cubicBezTo>
                  <a:pt x="93" y="24"/>
                  <a:pt x="103" y="18"/>
                  <a:pt x="115" y="14"/>
                </a:cubicBezTo>
                <a:cubicBezTo>
                  <a:pt x="126" y="9"/>
                  <a:pt x="137" y="6"/>
                  <a:pt x="149" y="3"/>
                </a:cubicBezTo>
                <a:cubicBezTo>
                  <a:pt x="161" y="1"/>
                  <a:pt x="173" y="0"/>
                  <a:pt x="186" y="0"/>
                </a:cubicBezTo>
                <a:lnTo>
                  <a:pt x="5154" y="0"/>
                </a:lnTo>
                <a:cubicBezTo>
                  <a:pt x="5166" y="0"/>
                  <a:pt x="5179" y="1"/>
                  <a:pt x="5191" y="3"/>
                </a:cubicBezTo>
                <a:cubicBezTo>
                  <a:pt x="5202" y="6"/>
                  <a:pt x="5214" y="9"/>
                  <a:pt x="5225" y="14"/>
                </a:cubicBezTo>
                <a:cubicBezTo>
                  <a:pt x="5237" y="18"/>
                  <a:pt x="5247" y="24"/>
                  <a:pt x="5257" y="31"/>
                </a:cubicBezTo>
                <a:cubicBezTo>
                  <a:pt x="5268" y="38"/>
                  <a:pt x="5277" y="45"/>
                  <a:pt x="5286" y="54"/>
                </a:cubicBezTo>
                <a:cubicBezTo>
                  <a:pt x="5294" y="63"/>
                  <a:pt x="5302" y="72"/>
                  <a:pt x="5309" y="82"/>
                </a:cubicBezTo>
                <a:cubicBezTo>
                  <a:pt x="5315" y="92"/>
                  <a:pt x="5321" y="103"/>
                  <a:pt x="5326" y="114"/>
                </a:cubicBezTo>
                <a:cubicBezTo>
                  <a:pt x="5331" y="126"/>
                  <a:pt x="5334" y="137"/>
                  <a:pt x="5336" y="149"/>
                </a:cubicBezTo>
                <a:cubicBezTo>
                  <a:pt x="5339" y="161"/>
                  <a:pt x="5340" y="173"/>
                  <a:pt x="5340" y="185"/>
                </a:cubicBezTo>
                <a:lnTo>
                  <a:pt x="5340" y="5200"/>
                </a:lnTo>
                <a:cubicBezTo>
                  <a:pt x="5340" y="5213"/>
                  <a:pt x="5339" y="5225"/>
                  <a:pt x="5336" y="5237"/>
                </a:cubicBezTo>
                <a:cubicBezTo>
                  <a:pt x="5334" y="5249"/>
                  <a:pt x="5331" y="5260"/>
                  <a:pt x="5326" y="5271"/>
                </a:cubicBezTo>
                <a:cubicBezTo>
                  <a:pt x="5321" y="5283"/>
                  <a:pt x="5315" y="5293"/>
                  <a:pt x="5309" y="5304"/>
                </a:cubicBezTo>
                <a:cubicBezTo>
                  <a:pt x="5302" y="5314"/>
                  <a:pt x="5294" y="5323"/>
                  <a:pt x="5286" y="5332"/>
                </a:cubicBezTo>
                <a:cubicBezTo>
                  <a:pt x="5277" y="5340"/>
                  <a:pt x="5268" y="5348"/>
                  <a:pt x="5257" y="5355"/>
                </a:cubicBezTo>
                <a:cubicBezTo>
                  <a:pt x="5247" y="5362"/>
                  <a:pt x="5237" y="5367"/>
                  <a:pt x="5225" y="5372"/>
                </a:cubicBezTo>
                <a:cubicBezTo>
                  <a:pt x="5214" y="5377"/>
                  <a:pt x="5202" y="5380"/>
                  <a:pt x="5191" y="5382"/>
                </a:cubicBezTo>
                <a:cubicBezTo>
                  <a:pt x="5179" y="5385"/>
                  <a:pt x="5166" y="5386"/>
                  <a:pt x="5154" y="5386"/>
                </a:cubicBezTo>
                <a:lnTo>
                  <a:pt x="186" y="5386"/>
                </a:lnTo>
                <a:cubicBezTo>
                  <a:pt x="173" y="5386"/>
                  <a:pt x="161" y="5385"/>
                  <a:pt x="149" y="5382"/>
                </a:cubicBezTo>
                <a:cubicBezTo>
                  <a:pt x="137" y="5380"/>
                  <a:pt x="126" y="5377"/>
                  <a:pt x="115" y="5372"/>
                </a:cubicBezTo>
                <a:cubicBezTo>
                  <a:pt x="103" y="5367"/>
                  <a:pt x="93" y="5362"/>
                  <a:pt x="83" y="5355"/>
                </a:cubicBezTo>
                <a:cubicBezTo>
                  <a:pt x="72" y="5348"/>
                  <a:pt x="63" y="5340"/>
                  <a:pt x="54" y="5332"/>
                </a:cubicBezTo>
                <a:cubicBezTo>
                  <a:pt x="46" y="5323"/>
                  <a:pt x="38" y="5314"/>
                  <a:pt x="31" y="5304"/>
                </a:cubicBezTo>
                <a:cubicBezTo>
                  <a:pt x="25" y="5293"/>
                  <a:pt x="19" y="5283"/>
                  <a:pt x="14" y="5271"/>
                </a:cubicBezTo>
                <a:cubicBezTo>
                  <a:pt x="9" y="5260"/>
                  <a:pt x="6" y="5249"/>
                  <a:pt x="4" y="5237"/>
                </a:cubicBezTo>
                <a:cubicBezTo>
                  <a:pt x="1" y="5225"/>
                  <a:pt x="0" y="5213"/>
                  <a:pt x="0" y="5200"/>
                </a:cubicBezTo>
                <a:close/>
              </a:path>
            </a:pathLst>
          </a:custGeom>
          <a:solidFill>
            <a:srgbClr val="1e40a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524" name="" descr=""/>
          <p:cNvPicPr/>
          <p:nvPr/>
        </p:nvPicPr>
        <p:blipFill>
          <a:blip r:embed="rId16"/>
          <a:stretch/>
        </p:blipFill>
        <p:spPr>
          <a:xfrm>
            <a:off x="9250920" y="335952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25" name=""/>
          <p:cNvSpPr txBox="1"/>
          <p:nvPr/>
        </p:nvSpPr>
        <p:spPr>
          <a:xfrm>
            <a:off x="7165800" y="4558680"/>
            <a:ext cx="3528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牌提及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6" name=""/>
          <p:cNvSpPr/>
          <p:nvPr/>
        </p:nvSpPr>
        <p:spPr>
          <a:xfrm>
            <a:off x="8506800" y="3877200"/>
            <a:ext cx="1655280" cy="468360"/>
          </a:xfrm>
          <a:custGeom>
            <a:avLst/>
            <a:gdLst/>
            <a:ahLst/>
            <a:rect l="0" t="0" r="r" b="b"/>
            <a:pathLst>
              <a:path w="4598" h="1301">
                <a:moveTo>
                  <a:pt x="0" y="1208"/>
                </a:moveTo>
                <a:lnTo>
                  <a:pt x="0" y="93"/>
                </a:lnTo>
                <a:cubicBezTo>
                  <a:pt x="0" y="81"/>
                  <a:pt x="3" y="69"/>
                  <a:pt x="7" y="58"/>
                </a:cubicBezTo>
                <a:cubicBezTo>
                  <a:pt x="12" y="46"/>
                  <a:pt x="19" y="36"/>
                  <a:pt x="28" y="28"/>
                </a:cubicBezTo>
                <a:cubicBezTo>
                  <a:pt x="36" y="19"/>
                  <a:pt x="46" y="12"/>
                  <a:pt x="58" y="7"/>
                </a:cubicBezTo>
                <a:cubicBezTo>
                  <a:pt x="69" y="3"/>
                  <a:pt x="81" y="0"/>
                  <a:pt x="93" y="0"/>
                </a:cubicBezTo>
                <a:lnTo>
                  <a:pt x="4505" y="0"/>
                </a:lnTo>
                <a:cubicBezTo>
                  <a:pt x="4517" y="0"/>
                  <a:pt x="4529" y="3"/>
                  <a:pt x="4540" y="7"/>
                </a:cubicBezTo>
                <a:cubicBezTo>
                  <a:pt x="4552" y="12"/>
                  <a:pt x="4562" y="19"/>
                  <a:pt x="4570" y="28"/>
                </a:cubicBezTo>
                <a:cubicBezTo>
                  <a:pt x="4579" y="36"/>
                  <a:pt x="4586" y="46"/>
                  <a:pt x="4591" y="58"/>
                </a:cubicBezTo>
                <a:cubicBezTo>
                  <a:pt x="4595" y="69"/>
                  <a:pt x="4598" y="81"/>
                  <a:pt x="4598" y="93"/>
                </a:cubicBezTo>
                <a:lnTo>
                  <a:pt x="4598" y="1208"/>
                </a:lnTo>
                <a:cubicBezTo>
                  <a:pt x="4598" y="1221"/>
                  <a:pt x="4595" y="1233"/>
                  <a:pt x="4591" y="1244"/>
                </a:cubicBezTo>
                <a:cubicBezTo>
                  <a:pt x="4586" y="1255"/>
                  <a:pt x="4579" y="1265"/>
                  <a:pt x="4570" y="1274"/>
                </a:cubicBezTo>
                <a:cubicBezTo>
                  <a:pt x="4562" y="1283"/>
                  <a:pt x="4552" y="1290"/>
                  <a:pt x="4540" y="1294"/>
                </a:cubicBezTo>
                <a:cubicBezTo>
                  <a:pt x="4529" y="1299"/>
                  <a:pt x="4517" y="1301"/>
                  <a:pt x="4505" y="1301"/>
                </a:cubicBezTo>
                <a:lnTo>
                  <a:pt x="93" y="1301"/>
                </a:lnTo>
                <a:cubicBezTo>
                  <a:pt x="81" y="1301"/>
                  <a:pt x="69" y="1299"/>
                  <a:pt x="58" y="1294"/>
                </a:cubicBezTo>
                <a:cubicBezTo>
                  <a:pt x="46" y="1290"/>
                  <a:pt x="36" y="1283"/>
                  <a:pt x="28" y="1274"/>
                </a:cubicBezTo>
                <a:cubicBezTo>
                  <a:pt x="19" y="1265"/>
                  <a:pt x="12" y="1255"/>
                  <a:pt x="7" y="1244"/>
                </a:cubicBezTo>
                <a:cubicBezTo>
                  <a:pt x="3" y="1233"/>
                  <a:pt x="0" y="1221"/>
                  <a:pt x="0" y="1208"/>
                </a:cubicBezTo>
                <a:close/>
              </a:path>
            </a:pathLst>
          </a:custGeom>
          <a:solidFill>
            <a:srgbClr val="1d4ed8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7" name=""/>
          <p:cNvSpPr txBox="1"/>
          <p:nvPr/>
        </p:nvSpPr>
        <p:spPr>
          <a:xfrm>
            <a:off x="9066960" y="362340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策略重点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8" name=""/>
          <p:cNvSpPr txBox="1"/>
          <p:nvPr/>
        </p:nvSpPr>
        <p:spPr>
          <a:xfrm>
            <a:off x="8628120" y="3961080"/>
            <a:ext cx="3726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SEO: "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9" name=""/>
          <p:cNvSpPr txBox="1"/>
          <p:nvPr/>
        </p:nvSpPr>
        <p:spPr>
          <a:xfrm>
            <a:off x="8996760" y="395712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关键词匹配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0" name=""/>
          <p:cNvSpPr txBox="1"/>
          <p:nvPr/>
        </p:nvSpPr>
        <p:spPr>
          <a:xfrm>
            <a:off x="9581760" y="396108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1" name=""/>
          <p:cNvSpPr txBox="1"/>
          <p:nvPr/>
        </p:nvSpPr>
        <p:spPr>
          <a:xfrm>
            <a:off x="9635760" y="39571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，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2" name=""/>
          <p:cNvSpPr txBox="1"/>
          <p:nvPr/>
        </p:nvSpPr>
        <p:spPr>
          <a:xfrm>
            <a:off x="9752760" y="396108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3" name=""/>
          <p:cNvSpPr txBox="1"/>
          <p:nvPr/>
        </p:nvSpPr>
        <p:spPr>
          <a:xfrm>
            <a:off x="9806400" y="3957120"/>
            <a:ext cx="2354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算法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4" name=""/>
          <p:cNvSpPr txBox="1"/>
          <p:nvPr/>
        </p:nvSpPr>
        <p:spPr>
          <a:xfrm>
            <a:off x="9190440" y="4124160"/>
            <a:ext cx="2354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博弈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5" name=""/>
          <p:cNvSpPr/>
          <p:nvPr/>
        </p:nvSpPr>
        <p:spPr>
          <a:xfrm>
            <a:off x="8506800" y="4479120"/>
            <a:ext cx="1655280" cy="468360"/>
          </a:xfrm>
          <a:custGeom>
            <a:avLst/>
            <a:gdLst/>
            <a:ahLst/>
            <a:rect l="0" t="0" r="r" b="b"/>
            <a:pathLst>
              <a:path w="4598" h="1301">
                <a:moveTo>
                  <a:pt x="0" y="1208"/>
                </a:moveTo>
                <a:lnTo>
                  <a:pt x="0" y="93"/>
                </a:lnTo>
                <a:cubicBezTo>
                  <a:pt x="0" y="80"/>
                  <a:pt x="3" y="68"/>
                  <a:pt x="7" y="57"/>
                </a:cubicBezTo>
                <a:cubicBezTo>
                  <a:pt x="12" y="46"/>
                  <a:pt x="19" y="36"/>
                  <a:pt x="28" y="27"/>
                </a:cubicBezTo>
                <a:cubicBezTo>
                  <a:pt x="36" y="18"/>
                  <a:pt x="46" y="11"/>
                  <a:pt x="58" y="7"/>
                </a:cubicBezTo>
                <a:cubicBezTo>
                  <a:pt x="69" y="2"/>
                  <a:pt x="81" y="0"/>
                  <a:pt x="93" y="0"/>
                </a:cubicBezTo>
                <a:lnTo>
                  <a:pt x="4505" y="0"/>
                </a:lnTo>
                <a:cubicBezTo>
                  <a:pt x="4517" y="0"/>
                  <a:pt x="4529" y="2"/>
                  <a:pt x="4540" y="7"/>
                </a:cubicBezTo>
                <a:cubicBezTo>
                  <a:pt x="4552" y="11"/>
                  <a:pt x="4562" y="18"/>
                  <a:pt x="4570" y="27"/>
                </a:cubicBezTo>
                <a:cubicBezTo>
                  <a:pt x="4579" y="36"/>
                  <a:pt x="4586" y="46"/>
                  <a:pt x="4591" y="57"/>
                </a:cubicBezTo>
                <a:cubicBezTo>
                  <a:pt x="4595" y="68"/>
                  <a:pt x="4598" y="80"/>
                  <a:pt x="4598" y="93"/>
                </a:cubicBezTo>
                <a:lnTo>
                  <a:pt x="4598" y="1208"/>
                </a:lnTo>
                <a:cubicBezTo>
                  <a:pt x="4598" y="1220"/>
                  <a:pt x="4595" y="1232"/>
                  <a:pt x="4591" y="1243"/>
                </a:cubicBezTo>
                <a:cubicBezTo>
                  <a:pt x="4586" y="1255"/>
                  <a:pt x="4579" y="1265"/>
                  <a:pt x="4570" y="1273"/>
                </a:cubicBezTo>
                <a:cubicBezTo>
                  <a:pt x="4562" y="1282"/>
                  <a:pt x="4552" y="1289"/>
                  <a:pt x="4540" y="1294"/>
                </a:cubicBezTo>
                <a:cubicBezTo>
                  <a:pt x="4529" y="1298"/>
                  <a:pt x="4517" y="1301"/>
                  <a:pt x="4505" y="1301"/>
                </a:cubicBezTo>
                <a:lnTo>
                  <a:pt x="93" y="1301"/>
                </a:lnTo>
                <a:cubicBezTo>
                  <a:pt x="81" y="1301"/>
                  <a:pt x="69" y="1298"/>
                  <a:pt x="58" y="1294"/>
                </a:cubicBezTo>
                <a:cubicBezTo>
                  <a:pt x="46" y="1289"/>
                  <a:pt x="36" y="1282"/>
                  <a:pt x="28" y="1273"/>
                </a:cubicBezTo>
                <a:cubicBezTo>
                  <a:pt x="19" y="1265"/>
                  <a:pt x="12" y="1255"/>
                  <a:pt x="7" y="1243"/>
                </a:cubicBezTo>
                <a:cubicBezTo>
                  <a:pt x="3" y="1232"/>
                  <a:pt x="0" y="1220"/>
                  <a:pt x="0" y="1208"/>
                </a:cubicBezTo>
                <a:close/>
              </a:path>
            </a:pathLst>
          </a:custGeom>
          <a:solidFill>
            <a:srgbClr val="047857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6" name=""/>
          <p:cNvSpPr txBox="1"/>
          <p:nvPr/>
        </p:nvSpPr>
        <p:spPr>
          <a:xfrm>
            <a:off x="9424440" y="412812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7" name=""/>
          <p:cNvSpPr txBox="1"/>
          <p:nvPr/>
        </p:nvSpPr>
        <p:spPr>
          <a:xfrm>
            <a:off x="8792280" y="4563000"/>
            <a:ext cx="3888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GEO: "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8" name=""/>
          <p:cNvSpPr txBox="1"/>
          <p:nvPr/>
        </p:nvSpPr>
        <p:spPr>
          <a:xfrm>
            <a:off x="9177120" y="455868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被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9" name=""/>
          <p:cNvSpPr txBox="1"/>
          <p:nvPr/>
        </p:nvSpPr>
        <p:spPr>
          <a:xfrm>
            <a:off x="9294120" y="456300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0" name=""/>
          <p:cNvSpPr txBox="1"/>
          <p:nvPr/>
        </p:nvSpPr>
        <p:spPr>
          <a:xfrm>
            <a:off x="9408600" y="4558680"/>
            <a:ext cx="470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理解和信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1" name=""/>
          <p:cNvSpPr txBox="1"/>
          <p:nvPr/>
        </p:nvSpPr>
        <p:spPr>
          <a:xfrm>
            <a:off x="8785800" y="4725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任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2" name=""/>
          <p:cNvSpPr txBox="1"/>
          <p:nvPr/>
        </p:nvSpPr>
        <p:spPr>
          <a:xfrm>
            <a:off x="8902800" y="4730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3" name=""/>
          <p:cNvSpPr txBox="1"/>
          <p:nvPr/>
        </p:nvSpPr>
        <p:spPr>
          <a:xfrm>
            <a:off x="8956440" y="4725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，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4" name=""/>
          <p:cNvSpPr txBox="1"/>
          <p:nvPr/>
        </p:nvSpPr>
        <p:spPr>
          <a:xfrm>
            <a:off x="9073440" y="4730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5" name=""/>
          <p:cNvSpPr txBox="1"/>
          <p:nvPr/>
        </p:nvSpPr>
        <p:spPr>
          <a:xfrm>
            <a:off x="9127080" y="4725720"/>
            <a:ext cx="7048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成为权威信源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46" name="" descr=""/>
          <p:cNvPicPr/>
          <p:nvPr/>
        </p:nvPicPr>
        <p:blipFill>
          <a:blip r:embed="rId17"/>
          <a:stretch/>
        </p:blipFill>
        <p:spPr>
          <a:xfrm>
            <a:off x="8314920" y="5674320"/>
            <a:ext cx="914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47" name=""/>
          <p:cNvSpPr txBox="1"/>
          <p:nvPr/>
        </p:nvSpPr>
        <p:spPr>
          <a:xfrm>
            <a:off x="9829080" y="4730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8" name=""/>
          <p:cNvSpPr txBox="1"/>
          <p:nvPr/>
        </p:nvSpPr>
        <p:spPr>
          <a:xfrm>
            <a:off x="8475120" y="5666040"/>
            <a:ext cx="5295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AIreadsU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9" name=""/>
          <p:cNvSpPr txBox="1"/>
          <p:nvPr/>
        </p:nvSpPr>
        <p:spPr>
          <a:xfrm>
            <a:off x="8999640" y="566172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商业计划书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0" name=""/>
          <p:cNvSpPr txBox="1"/>
          <p:nvPr/>
        </p:nvSpPr>
        <p:spPr>
          <a:xfrm>
            <a:off x="9584640" y="5666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 | 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1" name=""/>
          <p:cNvSpPr txBox="1"/>
          <p:nvPr/>
        </p:nvSpPr>
        <p:spPr>
          <a:xfrm>
            <a:off x="969840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第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2" name=""/>
          <p:cNvSpPr txBox="1"/>
          <p:nvPr/>
        </p:nvSpPr>
        <p:spPr>
          <a:xfrm>
            <a:off x="9815400" y="5666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5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3" name=""/>
          <p:cNvSpPr txBox="1"/>
          <p:nvPr/>
        </p:nvSpPr>
        <p:spPr>
          <a:xfrm>
            <a:off x="988992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页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4" name=""/>
          <p:cNvSpPr txBox="1"/>
          <p:nvPr/>
        </p:nvSpPr>
        <p:spPr>
          <a:xfrm>
            <a:off x="10006920" y="5666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/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5" name=""/>
          <p:cNvSpPr txBox="1"/>
          <p:nvPr/>
        </p:nvSpPr>
        <p:spPr>
          <a:xfrm>
            <a:off x="1004616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共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6" name=""/>
          <p:cNvSpPr txBox="1"/>
          <p:nvPr/>
        </p:nvSpPr>
        <p:spPr>
          <a:xfrm>
            <a:off x="10163160" y="5666040"/>
            <a:ext cx="150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18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7" name=""/>
          <p:cNvSpPr txBox="1"/>
          <p:nvPr/>
        </p:nvSpPr>
        <p:spPr>
          <a:xfrm>
            <a:off x="1031220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页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59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60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61" name="" descr=""/>
          <p:cNvPicPr/>
          <p:nvPr/>
        </p:nvPicPr>
        <p:blipFill>
          <a:blip r:embed="rId4"/>
          <a:stretch/>
        </p:blipFill>
        <p:spPr>
          <a:xfrm>
            <a:off x="267480" y="73548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62" name=""/>
          <p:cNvSpPr txBox="1"/>
          <p:nvPr/>
        </p:nvSpPr>
        <p:spPr>
          <a:xfrm>
            <a:off x="267480" y="255600"/>
            <a:ext cx="153648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AIreadsU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3" name=""/>
          <p:cNvSpPr/>
          <p:nvPr/>
        </p:nvSpPr>
        <p:spPr>
          <a:xfrm>
            <a:off x="551520" y="1069560"/>
            <a:ext cx="9610560" cy="802440"/>
          </a:xfrm>
          <a:custGeom>
            <a:avLst/>
            <a:gdLst/>
            <a:ahLst/>
            <a:rect l="0" t="0" r="r" b="b"/>
            <a:pathLst>
              <a:path w="26696" h="2229">
                <a:moveTo>
                  <a:pt x="0" y="2044"/>
                </a:moveTo>
                <a:lnTo>
                  <a:pt x="0" y="185"/>
                </a:lnTo>
                <a:cubicBezTo>
                  <a:pt x="0" y="173"/>
                  <a:pt x="0" y="161"/>
                  <a:pt x="2" y="149"/>
                </a:cubicBezTo>
                <a:cubicBezTo>
                  <a:pt x="4" y="137"/>
                  <a:pt x="7" y="126"/>
                  <a:pt x="10" y="114"/>
                </a:cubicBezTo>
                <a:cubicBezTo>
                  <a:pt x="14" y="103"/>
                  <a:pt x="18" y="92"/>
                  <a:pt x="23" y="82"/>
                </a:cubicBezTo>
                <a:cubicBezTo>
                  <a:pt x="28" y="72"/>
                  <a:pt x="34" y="63"/>
                  <a:pt x="40" y="54"/>
                </a:cubicBezTo>
                <a:cubicBezTo>
                  <a:pt x="47" y="46"/>
                  <a:pt x="54" y="38"/>
                  <a:pt x="61" y="31"/>
                </a:cubicBezTo>
                <a:cubicBezTo>
                  <a:pt x="69" y="24"/>
                  <a:pt x="77" y="19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26510" y="0"/>
                </a:lnTo>
                <a:cubicBezTo>
                  <a:pt x="26522" y="0"/>
                  <a:pt x="26534" y="1"/>
                  <a:pt x="26546" y="3"/>
                </a:cubicBezTo>
                <a:cubicBezTo>
                  <a:pt x="26558" y="6"/>
                  <a:pt x="26570" y="9"/>
                  <a:pt x="26581" y="14"/>
                </a:cubicBezTo>
                <a:cubicBezTo>
                  <a:pt x="26592" y="19"/>
                  <a:pt x="26603" y="24"/>
                  <a:pt x="26613" y="31"/>
                </a:cubicBezTo>
                <a:cubicBezTo>
                  <a:pt x="26623" y="38"/>
                  <a:pt x="26633" y="46"/>
                  <a:pt x="26641" y="54"/>
                </a:cubicBezTo>
                <a:cubicBezTo>
                  <a:pt x="26650" y="63"/>
                  <a:pt x="26657" y="72"/>
                  <a:pt x="26664" y="82"/>
                </a:cubicBezTo>
                <a:cubicBezTo>
                  <a:pt x="26671" y="92"/>
                  <a:pt x="26677" y="103"/>
                  <a:pt x="26681" y="114"/>
                </a:cubicBezTo>
                <a:cubicBezTo>
                  <a:pt x="26686" y="126"/>
                  <a:pt x="26690" y="137"/>
                  <a:pt x="26692" y="149"/>
                </a:cubicBezTo>
                <a:cubicBezTo>
                  <a:pt x="26694" y="161"/>
                  <a:pt x="26696" y="173"/>
                  <a:pt x="26696" y="185"/>
                </a:cubicBezTo>
                <a:lnTo>
                  <a:pt x="26696" y="2044"/>
                </a:lnTo>
                <a:cubicBezTo>
                  <a:pt x="26696" y="2056"/>
                  <a:pt x="26694" y="2068"/>
                  <a:pt x="26692" y="2080"/>
                </a:cubicBezTo>
                <a:cubicBezTo>
                  <a:pt x="26690" y="2092"/>
                  <a:pt x="26686" y="2103"/>
                  <a:pt x="26681" y="2115"/>
                </a:cubicBezTo>
                <a:cubicBezTo>
                  <a:pt x="26677" y="2126"/>
                  <a:pt x="26671" y="2137"/>
                  <a:pt x="26664" y="2147"/>
                </a:cubicBezTo>
                <a:cubicBezTo>
                  <a:pt x="26657" y="2157"/>
                  <a:pt x="26650" y="2166"/>
                  <a:pt x="26641" y="2175"/>
                </a:cubicBezTo>
                <a:cubicBezTo>
                  <a:pt x="26633" y="2183"/>
                  <a:pt x="26623" y="2191"/>
                  <a:pt x="26613" y="2198"/>
                </a:cubicBezTo>
                <a:cubicBezTo>
                  <a:pt x="26603" y="2205"/>
                  <a:pt x="26592" y="2210"/>
                  <a:pt x="26581" y="2215"/>
                </a:cubicBezTo>
                <a:cubicBezTo>
                  <a:pt x="26570" y="2220"/>
                  <a:pt x="26558" y="2223"/>
                  <a:pt x="26546" y="2226"/>
                </a:cubicBezTo>
                <a:cubicBezTo>
                  <a:pt x="26534" y="2228"/>
                  <a:pt x="26522" y="2229"/>
                  <a:pt x="26510" y="2229"/>
                </a:cubicBezTo>
                <a:lnTo>
                  <a:pt x="139" y="2229"/>
                </a:lnTo>
                <a:cubicBezTo>
                  <a:pt x="130" y="2229"/>
                  <a:pt x="121" y="2228"/>
                  <a:pt x="112" y="2226"/>
                </a:cubicBezTo>
                <a:cubicBezTo>
                  <a:pt x="103" y="2223"/>
                  <a:pt x="94" y="2220"/>
                  <a:pt x="86" y="2215"/>
                </a:cubicBezTo>
                <a:cubicBezTo>
                  <a:pt x="77" y="2210"/>
                  <a:pt x="69" y="2205"/>
                  <a:pt x="61" y="2198"/>
                </a:cubicBezTo>
                <a:cubicBezTo>
                  <a:pt x="54" y="2191"/>
                  <a:pt x="47" y="2183"/>
                  <a:pt x="40" y="2175"/>
                </a:cubicBezTo>
                <a:cubicBezTo>
                  <a:pt x="34" y="2166"/>
                  <a:pt x="28" y="2157"/>
                  <a:pt x="23" y="2147"/>
                </a:cubicBezTo>
                <a:cubicBezTo>
                  <a:pt x="18" y="2137"/>
                  <a:pt x="14" y="2126"/>
                  <a:pt x="10" y="2115"/>
                </a:cubicBezTo>
                <a:cubicBezTo>
                  <a:pt x="7" y="2103"/>
                  <a:pt x="4" y="2092"/>
                  <a:pt x="2" y="2080"/>
                </a:cubicBezTo>
                <a:cubicBezTo>
                  <a:pt x="0" y="2068"/>
                  <a:pt x="0" y="2056"/>
                  <a:pt x="0" y="2044"/>
                </a:cubicBezTo>
                <a:close/>
              </a:path>
            </a:pathLst>
          </a:custGeom>
          <a:solidFill>
            <a:srgbClr val="1e40af">
              <a:alpha val="4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4" name=""/>
          <p:cNvSpPr/>
          <p:nvPr/>
        </p:nvSpPr>
        <p:spPr>
          <a:xfrm>
            <a:off x="534600" y="1069560"/>
            <a:ext cx="67320" cy="802440"/>
          </a:xfrm>
          <a:custGeom>
            <a:avLst/>
            <a:gdLst/>
            <a:ahLst/>
            <a:rect l="0" t="0" r="r" b="b"/>
            <a:pathLst>
              <a:path w="187" h="2229">
                <a:moveTo>
                  <a:pt x="0" y="0"/>
                </a:moveTo>
                <a:lnTo>
                  <a:pt x="187" y="0"/>
                </a:lnTo>
                <a:lnTo>
                  <a:pt x="187" y="2229"/>
                </a:lnTo>
                <a:lnTo>
                  <a:pt x="0" y="2229"/>
                </a:lnTo>
                <a:lnTo>
                  <a:pt x="0" y="0"/>
                </a:ln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65" name="" descr=""/>
          <p:cNvPicPr/>
          <p:nvPr/>
        </p:nvPicPr>
        <p:blipFill>
          <a:blip r:embed="rId5"/>
          <a:stretch/>
        </p:blipFill>
        <p:spPr>
          <a:xfrm>
            <a:off x="735480" y="1345320"/>
            <a:ext cx="19188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66" name=""/>
          <p:cNvSpPr txBox="1"/>
          <p:nvPr/>
        </p:nvSpPr>
        <p:spPr>
          <a:xfrm>
            <a:off x="1746000" y="245160"/>
            <a:ext cx="180216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37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核心技术优势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7" name=""/>
          <p:cNvSpPr txBox="1"/>
          <p:nvPr/>
        </p:nvSpPr>
        <p:spPr>
          <a:xfrm>
            <a:off x="1061280" y="1264320"/>
            <a:ext cx="6804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AIreadsU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8" name=""/>
          <p:cNvSpPr txBox="1"/>
          <p:nvPr/>
        </p:nvSpPr>
        <p:spPr>
          <a:xfrm>
            <a:off x="1735920" y="1258920"/>
            <a:ext cx="362196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凭借</a:t>
            </a:r>
            <a:r>
              <a:rPr b="0" lang="zh-CN" sz="118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知识图谱技术</a:t>
            </a:r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的深厚积累和创新应用，特别是在与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9" name=""/>
          <p:cNvSpPr txBox="1"/>
          <p:nvPr/>
        </p:nvSpPr>
        <p:spPr>
          <a:xfrm>
            <a:off x="5346000" y="1264320"/>
            <a:ext cx="3315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0" name=""/>
          <p:cNvSpPr txBox="1"/>
          <p:nvPr/>
        </p:nvSpPr>
        <p:spPr>
          <a:xfrm>
            <a:off x="5675760" y="1258920"/>
            <a:ext cx="422532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需求紧密结合的地理空间及行业知识图谱构建方面，为企业打造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1" name=""/>
          <p:cNvSpPr txBox="1"/>
          <p:nvPr/>
        </p:nvSpPr>
        <p:spPr>
          <a:xfrm>
            <a:off x="1061280" y="1492920"/>
            <a:ext cx="45324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领先的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2" name=""/>
          <p:cNvSpPr txBox="1"/>
          <p:nvPr/>
        </p:nvSpPr>
        <p:spPr>
          <a:xfrm>
            <a:off x="1512720" y="1498320"/>
            <a:ext cx="6033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"GEO-AI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3" name=""/>
          <p:cNvSpPr txBox="1"/>
          <p:nvPr/>
        </p:nvSpPr>
        <p:spPr>
          <a:xfrm>
            <a:off x="2114280" y="1492920"/>
            <a:ext cx="90612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认知数字基建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4" name=""/>
          <p:cNvSpPr txBox="1"/>
          <p:nvPr/>
        </p:nvSpPr>
        <p:spPr>
          <a:xfrm>
            <a:off x="3016800" y="1498320"/>
            <a:ext cx="1501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5" name=""/>
          <p:cNvSpPr/>
          <p:nvPr/>
        </p:nvSpPr>
        <p:spPr>
          <a:xfrm>
            <a:off x="401040" y="2214360"/>
            <a:ext cx="3167280" cy="2348640"/>
          </a:xfrm>
          <a:custGeom>
            <a:avLst/>
            <a:gdLst/>
            <a:ahLst/>
            <a:rect l="0" t="0" r="r" b="b"/>
            <a:pathLst>
              <a:path w="8798" h="6524">
                <a:moveTo>
                  <a:pt x="0" y="6338"/>
                </a:moveTo>
                <a:lnTo>
                  <a:pt x="0" y="162"/>
                </a:lnTo>
                <a:cubicBezTo>
                  <a:pt x="0" y="152"/>
                  <a:pt x="1" y="141"/>
                  <a:pt x="3" y="131"/>
                </a:cubicBezTo>
                <a:cubicBezTo>
                  <a:pt x="6" y="120"/>
                  <a:pt x="9" y="110"/>
                  <a:pt x="14" y="100"/>
                </a:cubicBezTo>
                <a:cubicBezTo>
                  <a:pt x="19" y="90"/>
                  <a:pt x="24" y="81"/>
                  <a:pt x="31" y="72"/>
                </a:cubicBezTo>
                <a:cubicBezTo>
                  <a:pt x="38" y="63"/>
                  <a:pt x="45" y="55"/>
                  <a:pt x="54" y="48"/>
                </a:cubicBezTo>
                <a:cubicBezTo>
                  <a:pt x="63" y="40"/>
                  <a:pt x="72" y="33"/>
                  <a:pt x="82" y="27"/>
                </a:cubicBezTo>
                <a:cubicBezTo>
                  <a:pt x="92" y="21"/>
                  <a:pt x="103" y="16"/>
                  <a:pt x="114" y="12"/>
                </a:cubicBezTo>
                <a:cubicBezTo>
                  <a:pt x="126" y="8"/>
                  <a:pt x="137" y="5"/>
                  <a:pt x="149" y="3"/>
                </a:cubicBezTo>
                <a:cubicBezTo>
                  <a:pt x="161" y="1"/>
                  <a:pt x="173" y="0"/>
                  <a:pt x="185" y="0"/>
                </a:cubicBezTo>
                <a:lnTo>
                  <a:pt x="8613" y="0"/>
                </a:lnTo>
                <a:cubicBezTo>
                  <a:pt x="8625" y="0"/>
                  <a:pt x="8637" y="1"/>
                  <a:pt x="8649" y="3"/>
                </a:cubicBezTo>
                <a:cubicBezTo>
                  <a:pt x="8661" y="5"/>
                  <a:pt x="8673" y="8"/>
                  <a:pt x="8684" y="12"/>
                </a:cubicBezTo>
                <a:cubicBezTo>
                  <a:pt x="8695" y="16"/>
                  <a:pt x="8706" y="21"/>
                  <a:pt x="8716" y="27"/>
                </a:cubicBezTo>
                <a:cubicBezTo>
                  <a:pt x="8726" y="33"/>
                  <a:pt x="8735" y="40"/>
                  <a:pt x="8744" y="48"/>
                </a:cubicBezTo>
                <a:cubicBezTo>
                  <a:pt x="8753" y="55"/>
                  <a:pt x="8760" y="63"/>
                  <a:pt x="8767" y="72"/>
                </a:cubicBezTo>
                <a:cubicBezTo>
                  <a:pt x="8774" y="81"/>
                  <a:pt x="8780" y="90"/>
                  <a:pt x="8784" y="100"/>
                </a:cubicBezTo>
                <a:cubicBezTo>
                  <a:pt x="8789" y="110"/>
                  <a:pt x="8793" y="120"/>
                  <a:pt x="8795" y="131"/>
                </a:cubicBezTo>
                <a:cubicBezTo>
                  <a:pt x="8797" y="141"/>
                  <a:pt x="8798" y="152"/>
                  <a:pt x="8798" y="162"/>
                </a:cubicBezTo>
                <a:lnTo>
                  <a:pt x="8798" y="6338"/>
                </a:lnTo>
                <a:cubicBezTo>
                  <a:pt x="8798" y="6350"/>
                  <a:pt x="8797" y="6362"/>
                  <a:pt x="8795" y="6374"/>
                </a:cubicBezTo>
                <a:cubicBezTo>
                  <a:pt x="8793" y="6386"/>
                  <a:pt x="8789" y="6398"/>
                  <a:pt x="8784" y="6409"/>
                </a:cubicBezTo>
                <a:cubicBezTo>
                  <a:pt x="8780" y="6420"/>
                  <a:pt x="8774" y="6431"/>
                  <a:pt x="8767" y="6441"/>
                </a:cubicBezTo>
                <a:cubicBezTo>
                  <a:pt x="8760" y="6451"/>
                  <a:pt x="8753" y="6461"/>
                  <a:pt x="8744" y="6469"/>
                </a:cubicBezTo>
                <a:cubicBezTo>
                  <a:pt x="8735" y="6478"/>
                  <a:pt x="8726" y="6486"/>
                  <a:pt x="8716" y="6493"/>
                </a:cubicBezTo>
                <a:cubicBezTo>
                  <a:pt x="8706" y="6499"/>
                  <a:pt x="8695" y="6505"/>
                  <a:pt x="8684" y="6510"/>
                </a:cubicBezTo>
                <a:cubicBezTo>
                  <a:pt x="8673" y="6514"/>
                  <a:pt x="8661" y="6518"/>
                  <a:pt x="8649" y="6520"/>
                </a:cubicBezTo>
                <a:cubicBezTo>
                  <a:pt x="8637" y="6523"/>
                  <a:pt x="8625" y="6524"/>
                  <a:pt x="8613" y="6524"/>
                </a:cubicBezTo>
                <a:lnTo>
                  <a:pt x="185" y="6524"/>
                </a:lnTo>
                <a:cubicBezTo>
                  <a:pt x="173" y="6524"/>
                  <a:pt x="161" y="6523"/>
                  <a:pt x="149" y="6520"/>
                </a:cubicBezTo>
                <a:cubicBezTo>
                  <a:pt x="137" y="6518"/>
                  <a:pt x="126" y="6514"/>
                  <a:pt x="114" y="6510"/>
                </a:cubicBezTo>
                <a:cubicBezTo>
                  <a:pt x="103" y="6505"/>
                  <a:pt x="92" y="6499"/>
                  <a:pt x="82" y="6493"/>
                </a:cubicBezTo>
                <a:cubicBezTo>
                  <a:pt x="72" y="6486"/>
                  <a:pt x="63" y="6478"/>
                  <a:pt x="54" y="6469"/>
                </a:cubicBezTo>
                <a:cubicBezTo>
                  <a:pt x="45" y="6461"/>
                  <a:pt x="38" y="6451"/>
                  <a:pt x="31" y="6441"/>
                </a:cubicBezTo>
                <a:cubicBezTo>
                  <a:pt x="24" y="6431"/>
                  <a:pt x="19" y="6420"/>
                  <a:pt x="14" y="6409"/>
                </a:cubicBezTo>
                <a:cubicBezTo>
                  <a:pt x="9" y="6398"/>
                  <a:pt x="6" y="6386"/>
                  <a:pt x="3" y="6374"/>
                </a:cubicBezTo>
                <a:cubicBezTo>
                  <a:pt x="1" y="6362"/>
                  <a:pt x="0" y="6350"/>
                  <a:pt x="0" y="6338"/>
                </a:cubicBezTo>
                <a:close/>
              </a:path>
            </a:pathLst>
          </a:custGeom>
          <a:solidFill>
            <a:srgbClr val="1e40a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6" name=""/>
          <p:cNvSpPr/>
          <p:nvPr/>
        </p:nvSpPr>
        <p:spPr>
          <a:xfrm>
            <a:off x="401040" y="2206080"/>
            <a:ext cx="3167280" cy="66960"/>
          </a:xfrm>
          <a:custGeom>
            <a:avLst/>
            <a:gdLst/>
            <a:ahLst/>
            <a:rect l="0" t="0" r="r" b="b"/>
            <a:pathLst>
              <a:path w="8798" h="186">
                <a:moveTo>
                  <a:pt x="0" y="0"/>
                </a:moveTo>
                <a:lnTo>
                  <a:pt x="8798" y="0"/>
                </a:lnTo>
                <a:lnTo>
                  <a:pt x="8798" y="186"/>
                </a:lnTo>
                <a:lnTo>
                  <a:pt x="0" y="186"/>
                </a:lnTo>
                <a:lnTo>
                  <a:pt x="0" y="0"/>
                </a:ln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7" name=""/>
          <p:cNvSpPr/>
          <p:nvPr/>
        </p:nvSpPr>
        <p:spPr>
          <a:xfrm>
            <a:off x="601560" y="2423160"/>
            <a:ext cx="534960" cy="535320"/>
          </a:xfrm>
          <a:custGeom>
            <a:avLst/>
            <a:gdLst/>
            <a:ahLst/>
            <a:rect l="0" t="0" r="r" b="b"/>
            <a:pathLst>
              <a:path w="1486" h="1487">
                <a:moveTo>
                  <a:pt x="1486" y="743"/>
                </a:moveTo>
                <a:cubicBezTo>
                  <a:pt x="1486" y="767"/>
                  <a:pt x="1485" y="792"/>
                  <a:pt x="1483" y="816"/>
                </a:cubicBezTo>
                <a:cubicBezTo>
                  <a:pt x="1481" y="840"/>
                  <a:pt x="1477" y="864"/>
                  <a:pt x="1472" y="888"/>
                </a:cubicBezTo>
                <a:cubicBezTo>
                  <a:pt x="1467" y="912"/>
                  <a:pt x="1462" y="935"/>
                  <a:pt x="1454" y="959"/>
                </a:cubicBezTo>
                <a:cubicBezTo>
                  <a:pt x="1447" y="982"/>
                  <a:pt x="1439" y="1005"/>
                  <a:pt x="1430" y="1027"/>
                </a:cubicBezTo>
                <a:cubicBezTo>
                  <a:pt x="1421" y="1050"/>
                  <a:pt x="1410" y="1072"/>
                  <a:pt x="1399" y="1093"/>
                </a:cubicBezTo>
                <a:cubicBezTo>
                  <a:pt x="1387" y="1115"/>
                  <a:pt x="1375" y="1136"/>
                  <a:pt x="1361" y="1156"/>
                </a:cubicBezTo>
                <a:cubicBezTo>
                  <a:pt x="1348" y="1176"/>
                  <a:pt x="1333" y="1196"/>
                  <a:pt x="1318" y="1214"/>
                </a:cubicBezTo>
                <a:cubicBezTo>
                  <a:pt x="1302" y="1233"/>
                  <a:pt x="1286" y="1251"/>
                  <a:pt x="1269" y="1268"/>
                </a:cubicBezTo>
                <a:cubicBezTo>
                  <a:pt x="1252" y="1286"/>
                  <a:pt x="1234" y="1302"/>
                  <a:pt x="1215" y="1317"/>
                </a:cubicBezTo>
                <a:cubicBezTo>
                  <a:pt x="1196" y="1333"/>
                  <a:pt x="1177" y="1347"/>
                  <a:pt x="1156" y="1361"/>
                </a:cubicBezTo>
                <a:cubicBezTo>
                  <a:pt x="1136" y="1374"/>
                  <a:pt x="1115" y="1387"/>
                  <a:pt x="1094" y="1398"/>
                </a:cubicBezTo>
                <a:cubicBezTo>
                  <a:pt x="1072" y="1410"/>
                  <a:pt x="1050" y="1420"/>
                  <a:pt x="1028" y="1429"/>
                </a:cubicBezTo>
                <a:cubicBezTo>
                  <a:pt x="1005" y="1440"/>
                  <a:pt x="983" y="1448"/>
                  <a:pt x="959" y="1455"/>
                </a:cubicBezTo>
                <a:cubicBezTo>
                  <a:pt x="936" y="1462"/>
                  <a:pt x="912" y="1468"/>
                  <a:pt x="889" y="1473"/>
                </a:cubicBezTo>
                <a:cubicBezTo>
                  <a:pt x="865" y="1477"/>
                  <a:pt x="841" y="1481"/>
                  <a:pt x="816" y="1483"/>
                </a:cubicBezTo>
                <a:cubicBezTo>
                  <a:pt x="792" y="1486"/>
                  <a:pt x="768" y="1487"/>
                  <a:pt x="744" y="1487"/>
                </a:cubicBezTo>
                <a:cubicBezTo>
                  <a:pt x="719" y="1487"/>
                  <a:pt x="695" y="1486"/>
                  <a:pt x="671" y="1483"/>
                </a:cubicBezTo>
                <a:cubicBezTo>
                  <a:pt x="647" y="1481"/>
                  <a:pt x="623" y="1477"/>
                  <a:pt x="599" y="1473"/>
                </a:cubicBezTo>
                <a:cubicBezTo>
                  <a:pt x="575" y="1468"/>
                  <a:pt x="550" y="1462"/>
                  <a:pt x="527" y="1455"/>
                </a:cubicBezTo>
                <a:cubicBezTo>
                  <a:pt x="504" y="1448"/>
                  <a:pt x="481" y="1440"/>
                  <a:pt x="458" y="1429"/>
                </a:cubicBezTo>
                <a:cubicBezTo>
                  <a:pt x="436" y="1420"/>
                  <a:pt x="414" y="1410"/>
                  <a:pt x="392" y="1398"/>
                </a:cubicBezTo>
                <a:cubicBezTo>
                  <a:pt x="371" y="1387"/>
                  <a:pt x="350" y="1374"/>
                  <a:pt x="330" y="1361"/>
                </a:cubicBezTo>
                <a:cubicBezTo>
                  <a:pt x="310" y="1347"/>
                  <a:pt x="290" y="1333"/>
                  <a:pt x="271" y="1317"/>
                </a:cubicBezTo>
                <a:cubicBezTo>
                  <a:pt x="253" y="1302"/>
                  <a:pt x="235" y="1286"/>
                  <a:pt x="217" y="1268"/>
                </a:cubicBezTo>
                <a:cubicBezTo>
                  <a:pt x="200" y="1251"/>
                  <a:pt x="184" y="1233"/>
                  <a:pt x="168" y="1214"/>
                </a:cubicBezTo>
                <a:cubicBezTo>
                  <a:pt x="153" y="1196"/>
                  <a:pt x="139" y="1176"/>
                  <a:pt x="125" y="1156"/>
                </a:cubicBezTo>
                <a:cubicBezTo>
                  <a:pt x="112" y="1136"/>
                  <a:pt x="99" y="1115"/>
                  <a:pt x="88" y="1093"/>
                </a:cubicBezTo>
                <a:cubicBezTo>
                  <a:pt x="76" y="1072"/>
                  <a:pt x="66" y="1050"/>
                  <a:pt x="56" y="1027"/>
                </a:cubicBezTo>
                <a:cubicBezTo>
                  <a:pt x="47" y="1005"/>
                  <a:pt x="39" y="982"/>
                  <a:pt x="32" y="959"/>
                </a:cubicBezTo>
                <a:cubicBezTo>
                  <a:pt x="25" y="935"/>
                  <a:pt x="19" y="912"/>
                  <a:pt x="14" y="888"/>
                </a:cubicBezTo>
                <a:cubicBezTo>
                  <a:pt x="9" y="864"/>
                  <a:pt x="6" y="840"/>
                  <a:pt x="3" y="816"/>
                </a:cubicBezTo>
                <a:cubicBezTo>
                  <a:pt x="1" y="792"/>
                  <a:pt x="0" y="767"/>
                  <a:pt x="0" y="743"/>
                </a:cubicBezTo>
                <a:cubicBezTo>
                  <a:pt x="0" y="719"/>
                  <a:pt x="1" y="695"/>
                  <a:pt x="3" y="670"/>
                </a:cubicBezTo>
                <a:cubicBezTo>
                  <a:pt x="6" y="646"/>
                  <a:pt x="9" y="622"/>
                  <a:pt x="14" y="598"/>
                </a:cubicBezTo>
                <a:cubicBezTo>
                  <a:pt x="19" y="574"/>
                  <a:pt x="25" y="551"/>
                  <a:pt x="32" y="527"/>
                </a:cubicBezTo>
                <a:cubicBezTo>
                  <a:pt x="39" y="504"/>
                  <a:pt x="47" y="481"/>
                  <a:pt x="56" y="459"/>
                </a:cubicBezTo>
                <a:cubicBezTo>
                  <a:pt x="66" y="436"/>
                  <a:pt x="76" y="414"/>
                  <a:pt x="88" y="393"/>
                </a:cubicBezTo>
                <a:cubicBezTo>
                  <a:pt x="99" y="371"/>
                  <a:pt x="112" y="351"/>
                  <a:pt x="125" y="330"/>
                </a:cubicBezTo>
                <a:cubicBezTo>
                  <a:pt x="139" y="310"/>
                  <a:pt x="153" y="291"/>
                  <a:pt x="168" y="272"/>
                </a:cubicBezTo>
                <a:cubicBezTo>
                  <a:pt x="184" y="253"/>
                  <a:pt x="200" y="235"/>
                  <a:pt x="217" y="218"/>
                </a:cubicBezTo>
                <a:cubicBezTo>
                  <a:pt x="235" y="201"/>
                  <a:pt x="253" y="184"/>
                  <a:pt x="271" y="169"/>
                </a:cubicBezTo>
                <a:cubicBezTo>
                  <a:pt x="290" y="153"/>
                  <a:pt x="310" y="139"/>
                  <a:pt x="330" y="125"/>
                </a:cubicBezTo>
                <a:cubicBezTo>
                  <a:pt x="350" y="112"/>
                  <a:pt x="371" y="99"/>
                  <a:pt x="392" y="88"/>
                </a:cubicBezTo>
                <a:cubicBezTo>
                  <a:pt x="414" y="77"/>
                  <a:pt x="436" y="66"/>
                  <a:pt x="458" y="57"/>
                </a:cubicBezTo>
                <a:cubicBezTo>
                  <a:pt x="481" y="48"/>
                  <a:pt x="504" y="39"/>
                  <a:pt x="527" y="32"/>
                </a:cubicBezTo>
                <a:cubicBezTo>
                  <a:pt x="550" y="25"/>
                  <a:pt x="575" y="19"/>
                  <a:pt x="599" y="15"/>
                </a:cubicBezTo>
                <a:cubicBezTo>
                  <a:pt x="623" y="10"/>
                  <a:pt x="647" y="6"/>
                  <a:pt x="671" y="4"/>
                </a:cubicBezTo>
                <a:cubicBezTo>
                  <a:pt x="695" y="1"/>
                  <a:pt x="719" y="0"/>
                  <a:pt x="744" y="0"/>
                </a:cubicBezTo>
                <a:cubicBezTo>
                  <a:pt x="768" y="0"/>
                  <a:pt x="792" y="1"/>
                  <a:pt x="816" y="4"/>
                </a:cubicBezTo>
                <a:cubicBezTo>
                  <a:pt x="841" y="6"/>
                  <a:pt x="865" y="10"/>
                  <a:pt x="889" y="15"/>
                </a:cubicBezTo>
                <a:cubicBezTo>
                  <a:pt x="912" y="19"/>
                  <a:pt x="936" y="25"/>
                  <a:pt x="959" y="32"/>
                </a:cubicBezTo>
                <a:cubicBezTo>
                  <a:pt x="983" y="39"/>
                  <a:pt x="1005" y="48"/>
                  <a:pt x="1028" y="57"/>
                </a:cubicBezTo>
                <a:cubicBezTo>
                  <a:pt x="1050" y="66"/>
                  <a:pt x="1072" y="77"/>
                  <a:pt x="1094" y="88"/>
                </a:cubicBezTo>
                <a:cubicBezTo>
                  <a:pt x="1115" y="99"/>
                  <a:pt x="1136" y="112"/>
                  <a:pt x="1156" y="125"/>
                </a:cubicBezTo>
                <a:cubicBezTo>
                  <a:pt x="1177" y="139"/>
                  <a:pt x="1196" y="153"/>
                  <a:pt x="1215" y="169"/>
                </a:cubicBezTo>
                <a:cubicBezTo>
                  <a:pt x="1234" y="184"/>
                  <a:pt x="1252" y="201"/>
                  <a:pt x="1269" y="218"/>
                </a:cubicBezTo>
                <a:cubicBezTo>
                  <a:pt x="1286" y="235"/>
                  <a:pt x="1302" y="253"/>
                  <a:pt x="1318" y="272"/>
                </a:cubicBezTo>
                <a:cubicBezTo>
                  <a:pt x="1333" y="291"/>
                  <a:pt x="1348" y="310"/>
                  <a:pt x="1361" y="330"/>
                </a:cubicBezTo>
                <a:cubicBezTo>
                  <a:pt x="1375" y="351"/>
                  <a:pt x="1387" y="371"/>
                  <a:pt x="1399" y="393"/>
                </a:cubicBezTo>
                <a:cubicBezTo>
                  <a:pt x="1410" y="414"/>
                  <a:pt x="1421" y="436"/>
                  <a:pt x="1430" y="459"/>
                </a:cubicBezTo>
                <a:cubicBezTo>
                  <a:pt x="1439" y="481"/>
                  <a:pt x="1447" y="504"/>
                  <a:pt x="1454" y="527"/>
                </a:cubicBezTo>
                <a:cubicBezTo>
                  <a:pt x="1462" y="551"/>
                  <a:pt x="1467" y="574"/>
                  <a:pt x="1472" y="598"/>
                </a:cubicBezTo>
                <a:cubicBezTo>
                  <a:pt x="1477" y="622"/>
                  <a:pt x="1481" y="646"/>
                  <a:pt x="1483" y="670"/>
                </a:cubicBezTo>
                <a:cubicBezTo>
                  <a:pt x="1485" y="695"/>
                  <a:pt x="1486" y="719"/>
                  <a:pt x="1486" y="743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578" name="" descr=""/>
          <p:cNvPicPr/>
          <p:nvPr/>
        </p:nvPicPr>
        <p:blipFill>
          <a:blip r:embed="rId6"/>
          <a:stretch/>
        </p:blipFill>
        <p:spPr>
          <a:xfrm>
            <a:off x="743760" y="2565360"/>
            <a:ext cx="25020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79" name=""/>
          <p:cNvSpPr txBox="1"/>
          <p:nvPr/>
        </p:nvSpPr>
        <p:spPr>
          <a:xfrm>
            <a:off x="3085920" y="1492920"/>
            <a:ext cx="60408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解决方案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80" name="" descr=""/>
          <p:cNvPicPr/>
          <p:nvPr/>
        </p:nvPicPr>
        <p:blipFill>
          <a:blip r:embed="rId7"/>
          <a:stretch/>
        </p:blipFill>
        <p:spPr>
          <a:xfrm>
            <a:off x="601560" y="34596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81" name=""/>
          <p:cNvSpPr txBox="1"/>
          <p:nvPr/>
        </p:nvSpPr>
        <p:spPr>
          <a:xfrm>
            <a:off x="601560" y="3106440"/>
            <a:ext cx="134172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时序知识图谱技术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2" name=""/>
          <p:cNvSpPr txBox="1"/>
          <p:nvPr/>
        </p:nvSpPr>
        <p:spPr>
          <a:xfrm>
            <a:off x="802080" y="343944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开发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3" name=""/>
          <p:cNvSpPr txBox="1"/>
          <p:nvPr/>
        </p:nvSpPr>
        <p:spPr>
          <a:xfrm>
            <a:off x="1069560" y="344412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4" name=""/>
          <p:cNvSpPr txBox="1"/>
          <p:nvPr/>
        </p:nvSpPr>
        <p:spPr>
          <a:xfrm>
            <a:off x="1131120" y="3439440"/>
            <a:ext cx="10735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时序图谱洞察引擎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5" name=""/>
          <p:cNvSpPr txBox="1"/>
          <p:nvPr/>
        </p:nvSpPr>
        <p:spPr>
          <a:xfrm>
            <a:off x="2200680" y="3444120"/>
            <a:ext cx="10090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"(ChronoGraph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6" name=""/>
          <p:cNvSpPr txBox="1"/>
          <p:nvPr/>
        </p:nvSpPr>
        <p:spPr>
          <a:xfrm>
            <a:off x="802080" y="3644640"/>
            <a:ext cx="971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InsightSearch)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87" name="" descr=""/>
          <p:cNvPicPr/>
          <p:nvPr/>
        </p:nvPicPr>
        <p:blipFill>
          <a:blip r:embed="rId8"/>
          <a:stretch/>
        </p:blipFill>
        <p:spPr>
          <a:xfrm>
            <a:off x="601560" y="39276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88" name=""/>
          <p:cNvSpPr txBox="1"/>
          <p:nvPr/>
        </p:nvSpPr>
        <p:spPr>
          <a:xfrm>
            <a:off x="1766880" y="363996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项目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89" name="" descr=""/>
          <p:cNvPicPr/>
          <p:nvPr/>
        </p:nvPicPr>
        <p:blipFill>
          <a:blip r:embed="rId9"/>
          <a:stretch/>
        </p:blipFill>
        <p:spPr>
          <a:xfrm>
            <a:off x="601560" y="41950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90" name=""/>
          <p:cNvSpPr txBox="1"/>
          <p:nvPr/>
        </p:nvSpPr>
        <p:spPr>
          <a:xfrm>
            <a:off x="802080" y="3907440"/>
            <a:ext cx="22806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捕捉和分析知识随时间演变的动态过程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1" name=""/>
          <p:cNvSpPr/>
          <p:nvPr/>
        </p:nvSpPr>
        <p:spPr>
          <a:xfrm>
            <a:off x="3768840" y="2214360"/>
            <a:ext cx="3159000" cy="2348640"/>
          </a:xfrm>
          <a:custGeom>
            <a:avLst/>
            <a:gdLst/>
            <a:ahLst/>
            <a:rect l="0" t="0" r="r" b="b"/>
            <a:pathLst>
              <a:path w="8775" h="6524">
                <a:moveTo>
                  <a:pt x="0" y="6338"/>
                </a:moveTo>
                <a:lnTo>
                  <a:pt x="0" y="162"/>
                </a:lnTo>
                <a:cubicBezTo>
                  <a:pt x="0" y="152"/>
                  <a:pt x="1" y="141"/>
                  <a:pt x="3" y="131"/>
                </a:cubicBezTo>
                <a:cubicBezTo>
                  <a:pt x="6" y="120"/>
                  <a:pt x="9" y="110"/>
                  <a:pt x="14" y="100"/>
                </a:cubicBezTo>
                <a:cubicBezTo>
                  <a:pt x="18" y="90"/>
                  <a:pt x="24" y="81"/>
                  <a:pt x="31" y="72"/>
                </a:cubicBezTo>
                <a:cubicBezTo>
                  <a:pt x="38" y="63"/>
                  <a:pt x="45" y="55"/>
                  <a:pt x="54" y="48"/>
                </a:cubicBezTo>
                <a:cubicBezTo>
                  <a:pt x="63" y="40"/>
                  <a:pt x="72" y="33"/>
                  <a:pt x="82" y="27"/>
                </a:cubicBezTo>
                <a:cubicBezTo>
                  <a:pt x="92" y="21"/>
                  <a:pt x="103" y="16"/>
                  <a:pt x="114" y="12"/>
                </a:cubicBezTo>
                <a:cubicBezTo>
                  <a:pt x="125" y="8"/>
                  <a:pt x="137" y="5"/>
                  <a:pt x="149" y="3"/>
                </a:cubicBezTo>
                <a:cubicBezTo>
                  <a:pt x="161" y="1"/>
                  <a:pt x="173" y="0"/>
                  <a:pt x="185" y="0"/>
                </a:cubicBezTo>
                <a:lnTo>
                  <a:pt x="8589" y="0"/>
                </a:lnTo>
                <a:cubicBezTo>
                  <a:pt x="8602" y="0"/>
                  <a:pt x="8614" y="1"/>
                  <a:pt x="8626" y="3"/>
                </a:cubicBezTo>
                <a:cubicBezTo>
                  <a:pt x="8638" y="5"/>
                  <a:pt x="8649" y="8"/>
                  <a:pt x="8660" y="12"/>
                </a:cubicBezTo>
                <a:cubicBezTo>
                  <a:pt x="8672" y="16"/>
                  <a:pt x="8682" y="21"/>
                  <a:pt x="8693" y="27"/>
                </a:cubicBezTo>
                <a:cubicBezTo>
                  <a:pt x="8703" y="33"/>
                  <a:pt x="8712" y="40"/>
                  <a:pt x="8721" y="48"/>
                </a:cubicBezTo>
                <a:cubicBezTo>
                  <a:pt x="8729" y="55"/>
                  <a:pt x="8737" y="63"/>
                  <a:pt x="8744" y="72"/>
                </a:cubicBezTo>
                <a:cubicBezTo>
                  <a:pt x="8751" y="81"/>
                  <a:pt x="8756" y="90"/>
                  <a:pt x="8761" y="100"/>
                </a:cubicBezTo>
                <a:cubicBezTo>
                  <a:pt x="8766" y="110"/>
                  <a:pt x="8769" y="120"/>
                  <a:pt x="8772" y="131"/>
                </a:cubicBezTo>
                <a:cubicBezTo>
                  <a:pt x="8774" y="141"/>
                  <a:pt x="8775" y="152"/>
                  <a:pt x="8775" y="162"/>
                </a:cubicBezTo>
                <a:lnTo>
                  <a:pt x="8775" y="6338"/>
                </a:lnTo>
                <a:cubicBezTo>
                  <a:pt x="8775" y="6350"/>
                  <a:pt x="8774" y="6362"/>
                  <a:pt x="8772" y="6374"/>
                </a:cubicBezTo>
                <a:cubicBezTo>
                  <a:pt x="8769" y="6386"/>
                  <a:pt x="8766" y="6398"/>
                  <a:pt x="8761" y="6409"/>
                </a:cubicBezTo>
                <a:cubicBezTo>
                  <a:pt x="8756" y="6420"/>
                  <a:pt x="8751" y="6431"/>
                  <a:pt x="8744" y="6441"/>
                </a:cubicBezTo>
                <a:cubicBezTo>
                  <a:pt x="8737" y="6451"/>
                  <a:pt x="8729" y="6461"/>
                  <a:pt x="8721" y="6469"/>
                </a:cubicBezTo>
                <a:cubicBezTo>
                  <a:pt x="8712" y="6478"/>
                  <a:pt x="8703" y="6486"/>
                  <a:pt x="8693" y="6493"/>
                </a:cubicBezTo>
                <a:cubicBezTo>
                  <a:pt x="8682" y="6499"/>
                  <a:pt x="8672" y="6505"/>
                  <a:pt x="8660" y="6510"/>
                </a:cubicBezTo>
                <a:cubicBezTo>
                  <a:pt x="8649" y="6514"/>
                  <a:pt x="8638" y="6518"/>
                  <a:pt x="8626" y="6520"/>
                </a:cubicBezTo>
                <a:cubicBezTo>
                  <a:pt x="8614" y="6523"/>
                  <a:pt x="8602" y="6524"/>
                  <a:pt x="8589" y="6524"/>
                </a:cubicBezTo>
                <a:lnTo>
                  <a:pt x="185" y="6524"/>
                </a:lnTo>
                <a:cubicBezTo>
                  <a:pt x="173" y="6524"/>
                  <a:pt x="161" y="6523"/>
                  <a:pt x="149" y="6520"/>
                </a:cubicBezTo>
                <a:cubicBezTo>
                  <a:pt x="137" y="6518"/>
                  <a:pt x="125" y="6514"/>
                  <a:pt x="114" y="6510"/>
                </a:cubicBezTo>
                <a:cubicBezTo>
                  <a:pt x="103" y="6505"/>
                  <a:pt x="92" y="6499"/>
                  <a:pt x="82" y="6493"/>
                </a:cubicBezTo>
                <a:cubicBezTo>
                  <a:pt x="72" y="6486"/>
                  <a:pt x="63" y="6478"/>
                  <a:pt x="54" y="6469"/>
                </a:cubicBezTo>
                <a:cubicBezTo>
                  <a:pt x="45" y="6461"/>
                  <a:pt x="38" y="6451"/>
                  <a:pt x="31" y="6441"/>
                </a:cubicBezTo>
                <a:cubicBezTo>
                  <a:pt x="24" y="6431"/>
                  <a:pt x="18" y="6420"/>
                  <a:pt x="14" y="6409"/>
                </a:cubicBezTo>
                <a:cubicBezTo>
                  <a:pt x="9" y="6398"/>
                  <a:pt x="6" y="6386"/>
                  <a:pt x="3" y="6374"/>
                </a:cubicBezTo>
                <a:cubicBezTo>
                  <a:pt x="1" y="6362"/>
                  <a:pt x="0" y="6350"/>
                  <a:pt x="0" y="6338"/>
                </a:cubicBezTo>
                <a:close/>
              </a:path>
            </a:pathLst>
          </a:custGeom>
          <a:solidFill>
            <a:srgbClr val="1e40a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2" name=""/>
          <p:cNvSpPr/>
          <p:nvPr/>
        </p:nvSpPr>
        <p:spPr>
          <a:xfrm>
            <a:off x="3768840" y="2206080"/>
            <a:ext cx="3159000" cy="66960"/>
          </a:xfrm>
          <a:custGeom>
            <a:avLst/>
            <a:gdLst/>
            <a:ahLst/>
            <a:rect l="0" t="0" r="r" b="b"/>
            <a:pathLst>
              <a:path w="8775" h="186">
                <a:moveTo>
                  <a:pt x="8761" y="133"/>
                </a:moveTo>
                <a:cubicBezTo>
                  <a:pt x="8752" y="116"/>
                  <a:pt x="8738" y="101"/>
                  <a:pt x="8721" y="88"/>
                </a:cubicBezTo>
                <a:cubicBezTo>
                  <a:pt x="8703" y="75"/>
                  <a:pt x="8683" y="64"/>
                  <a:pt x="8660" y="57"/>
                </a:cubicBezTo>
                <a:cubicBezTo>
                  <a:pt x="8638" y="50"/>
                  <a:pt x="8614" y="46"/>
                  <a:pt x="8589" y="46"/>
                </a:cubicBezTo>
                <a:lnTo>
                  <a:pt x="185" y="46"/>
                </a:lnTo>
                <a:cubicBezTo>
                  <a:pt x="161" y="46"/>
                  <a:pt x="137" y="50"/>
                  <a:pt x="114" y="57"/>
                </a:cubicBezTo>
                <a:cubicBezTo>
                  <a:pt x="91" y="64"/>
                  <a:pt x="71" y="75"/>
                  <a:pt x="54" y="88"/>
                </a:cubicBezTo>
                <a:cubicBezTo>
                  <a:pt x="37" y="101"/>
                  <a:pt x="23" y="116"/>
                  <a:pt x="14" y="133"/>
                </a:cubicBezTo>
                <a:cubicBezTo>
                  <a:pt x="4" y="150"/>
                  <a:pt x="0" y="168"/>
                  <a:pt x="0" y="186"/>
                </a:cubicBezTo>
                <a:cubicBezTo>
                  <a:pt x="0" y="162"/>
                  <a:pt x="4" y="138"/>
                  <a:pt x="14" y="115"/>
                </a:cubicBezTo>
                <a:cubicBezTo>
                  <a:pt x="23" y="93"/>
                  <a:pt x="37" y="73"/>
                  <a:pt x="54" y="54"/>
                </a:cubicBezTo>
                <a:cubicBezTo>
                  <a:pt x="71" y="37"/>
                  <a:pt x="91" y="23"/>
                  <a:pt x="114" y="14"/>
                </a:cubicBezTo>
                <a:cubicBezTo>
                  <a:pt x="137" y="4"/>
                  <a:pt x="161" y="0"/>
                  <a:pt x="185" y="0"/>
                </a:cubicBezTo>
                <a:lnTo>
                  <a:pt x="8589" y="0"/>
                </a:lnTo>
                <a:cubicBezTo>
                  <a:pt x="8614" y="0"/>
                  <a:pt x="8638" y="4"/>
                  <a:pt x="8660" y="14"/>
                </a:cubicBezTo>
                <a:cubicBezTo>
                  <a:pt x="8683" y="23"/>
                  <a:pt x="8703" y="37"/>
                  <a:pt x="8721" y="54"/>
                </a:cubicBezTo>
                <a:cubicBezTo>
                  <a:pt x="8738" y="73"/>
                  <a:pt x="8752" y="93"/>
                  <a:pt x="8761" y="115"/>
                </a:cubicBezTo>
                <a:cubicBezTo>
                  <a:pt x="8770" y="138"/>
                  <a:pt x="8775" y="162"/>
                  <a:pt x="8775" y="186"/>
                </a:cubicBezTo>
                <a:cubicBezTo>
                  <a:pt x="8775" y="168"/>
                  <a:pt x="8770" y="150"/>
                  <a:pt x="8761" y="133"/>
                </a:cubicBez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3" name=""/>
          <p:cNvSpPr/>
          <p:nvPr/>
        </p:nvSpPr>
        <p:spPr>
          <a:xfrm>
            <a:off x="3969360" y="2423160"/>
            <a:ext cx="534960" cy="535320"/>
          </a:xfrm>
          <a:custGeom>
            <a:avLst/>
            <a:gdLst/>
            <a:ahLst/>
            <a:rect l="0" t="0" r="r" b="b"/>
            <a:pathLst>
              <a:path w="1486" h="1487">
                <a:moveTo>
                  <a:pt x="1486" y="743"/>
                </a:moveTo>
                <a:cubicBezTo>
                  <a:pt x="1486" y="767"/>
                  <a:pt x="1485" y="792"/>
                  <a:pt x="1483" y="816"/>
                </a:cubicBezTo>
                <a:cubicBezTo>
                  <a:pt x="1480" y="840"/>
                  <a:pt x="1477" y="864"/>
                  <a:pt x="1472" y="888"/>
                </a:cubicBezTo>
                <a:cubicBezTo>
                  <a:pt x="1467" y="912"/>
                  <a:pt x="1461" y="935"/>
                  <a:pt x="1454" y="959"/>
                </a:cubicBezTo>
                <a:cubicBezTo>
                  <a:pt x="1447" y="982"/>
                  <a:pt x="1439" y="1005"/>
                  <a:pt x="1430" y="1027"/>
                </a:cubicBezTo>
                <a:cubicBezTo>
                  <a:pt x="1420" y="1050"/>
                  <a:pt x="1410" y="1072"/>
                  <a:pt x="1399" y="1093"/>
                </a:cubicBezTo>
                <a:cubicBezTo>
                  <a:pt x="1387" y="1115"/>
                  <a:pt x="1375" y="1136"/>
                  <a:pt x="1361" y="1156"/>
                </a:cubicBezTo>
                <a:cubicBezTo>
                  <a:pt x="1348" y="1176"/>
                  <a:pt x="1333" y="1196"/>
                  <a:pt x="1318" y="1214"/>
                </a:cubicBezTo>
                <a:cubicBezTo>
                  <a:pt x="1302" y="1233"/>
                  <a:pt x="1286" y="1251"/>
                  <a:pt x="1269" y="1268"/>
                </a:cubicBezTo>
                <a:cubicBezTo>
                  <a:pt x="1252" y="1286"/>
                  <a:pt x="1234" y="1302"/>
                  <a:pt x="1215" y="1317"/>
                </a:cubicBezTo>
                <a:cubicBezTo>
                  <a:pt x="1196" y="1333"/>
                  <a:pt x="1176" y="1347"/>
                  <a:pt x="1156" y="1361"/>
                </a:cubicBezTo>
                <a:cubicBezTo>
                  <a:pt x="1136" y="1374"/>
                  <a:pt x="1115" y="1387"/>
                  <a:pt x="1094" y="1398"/>
                </a:cubicBezTo>
                <a:cubicBezTo>
                  <a:pt x="1072" y="1410"/>
                  <a:pt x="1050" y="1420"/>
                  <a:pt x="1028" y="1429"/>
                </a:cubicBezTo>
                <a:cubicBezTo>
                  <a:pt x="1005" y="1440"/>
                  <a:pt x="982" y="1448"/>
                  <a:pt x="959" y="1455"/>
                </a:cubicBezTo>
                <a:cubicBezTo>
                  <a:pt x="936" y="1462"/>
                  <a:pt x="912" y="1468"/>
                  <a:pt x="888" y="1473"/>
                </a:cubicBezTo>
                <a:cubicBezTo>
                  <a:pt x="865" y="1477"/>
                  <a:pt x="841" y="1481"/>
                  <a:pt x="816" y="1483"/>
                </a:cubicBezTo>
                <a:cubicBezTo>
                  <a:pt x="792" y="1486"/>
                  <a:pt x="768" y="1487"/>
                  <a:pt x="744" y="1487"/>
                </a:cubicBezTo>
                <a:cubicBezTo>
                  <a:pt x="719" y="1487"/>
                  <a:pt x="695" y="1486"/>
                  <a:pt x="671" y="1483"/>
                </a:cubicBezTo>
                <a:cubicBezTo>
                  <a:pt x="646" y="1481"/>
                  <a:pt x="622" y="1477"/>
                  <a:pt x="599" y="1473"/>
                </a:cubicBezTo>
                <a:cubicBezTo>
                  <a:pt x="575" y="1468"/>
                  <a:pt x="551" y="1462"/>
                  <a:pt x="528" y="1455"/>
                </a:cubicBezTo>
                <a:cubicBezTo>
                  <a:pt x="505" y="1448"/>
                  <a:pt x="482" y="1440"/>
                  <a:pt x="459" y="1429"/>
                </a:cubicBezTo>
                <a:cubicBezTo>
                  <a:pt x="437" y="1420"/>
                  <a:pt x="415" y="1410"/>
                  <a:pt x="393" y="1398"/>
                </a:cubicBezTo>
                <a:cubicBezTo>
                  <a:pt x="372" y="1387"/>
                  <a:pt x="351" y="1374"/>
                  <a:pt x="331" y="1361"/>
                </a:cubicBezTo>
                <a:cubicBezTo>
                  <a:pt x="311" y="1347"/>
                  <a:pt x="291" y="1333"/>
                  <a:pt x="272" y="1317"/>
                </a:cubicBezTo>
                <a:cubicBezTo>
                  <a:pt x="253" y="1302"/>
                  <a:pt x="235" y="1286"/>
                  <a:pt x="218" y="1268"/>
                </a:cubicBezTo>
                <a:cubicBezTo>
                  <a:pt x="201" y="1251"/>
                  <a:pt x="185" y="1233"/>
                  <a:pt x="169" y="1214"/>
                </a:cubicBezTo>
                <a:cubicBezTo>
                  <a:pt x="154" y="1196"/>
                  <a:pt x="139" y="1176"/>
                  <a:pt x="126" y="1156"/>
                </a:cubicBezTo>
                <a:cubicBezTo>
                  <a:pt x="111" y="1136"/>
                  <a:pt x="99" y="1115"/>
                  <a:pt x="87" y="1093"/>
                </a:cubicBezTo>
                <a:cubicBezTo>
                  <a:pt x="76" y="1072"/>
                  <a:pt x="66" y="1050"/>
                  <a:pt x="56" y="1027"/>
                </a:cubicBezTo>
                <a:cubicBezTo>
                  <a:pt x="47" y="1005"/>
                  <a:pt x="39" y="982"/>
                  <a:pt x="32" y="959"/>
                </a:cubicBezTo>
                <a:cubicBezTo>
                  <a:pt x="25" y="935"/>
                  <a:pt x="19" y="912"/>
                  <a:pt x="14" y="888"/>
                </a:cubicBezTo>
                <a:cubicBezTo>
                  <a:pt x="9" y="864"/>
                  <a:pt x="6" y="840"/>
                  <a:pt x="3" y="816"/>
                </a:cubicBezTo>
                <a:cubicBezTo>
                  <a:pt x="1" y="792"/>
                  <a:pt x="0" y="767"/>
                  <a:pt x="0" y="743"/>
                </a:cubicBezTo>
                <a:cubicBezTo>
                  <a:pt x="0" y="719"/>
                  <a:pt x="1" y="695"/>
                  <a:pt x="3" y="670"/>
                </a:cubicBezTo>
                <a:cubicBezTo>
                  <a:pt x="6" y="646"/>
                  <a:pt x="9" y="622"/>
                  <a:pt x="14" y="598"/>
                </a:cubicBezTo>
                <a:cubicBezTo>
                  <a:pt x="19" y="574"/>
                  <a:pt x="25" y="551"/>
                  <a:pt x="32" y="527"/>
                </a:cubicBezTo>
                <a:cubicBezTo>
                  <a:pt x="39" y="504"/>
                  <a:pt x="47" y="481"/>
                  <a:pt x="56" y="459"/>
                </a:cubicBezTo>
                <a:cubicBezTo>
                  <a:pt x="66" y="436"/>
                  <a:pt x="76" y="414"/>
                  <a:pt x="87" y="393"/>
                </a:cubicBezTo>
                <a:cubicBezTo>
                  <a:pt x="99" y="371"/>
                  <a:pt x="111" y="351"/>
                  <a:pt x="126" y="330"/>
                </a:cubicBezTo>
                <a:cubicBezTo>
                  <a:pt x="139" y="310"/>
                  <a:pt x="154" y="291"/>
                  <a:pt x="169" y="272"/>
                </a:cubicBezTo>
                <a:cubicBezTo>
                  <a:pt x="185" y="253"/>
                  <a:pt x="201" y="235"/>
                  <a:pt x="218" y="218"/>
                </a:cubicBezTo>
                <a:cubicBezTo>
                  <a:pt x="235" y="201"/>
                  <a:pt x="253" y="184"/>
                  <a:pt x="272" y="169"/>
                </a:cubicBezTo>
                <a:cubicBezTo>
                  <a:pt x="291" y="153"/>
                  <a:pt x="311" y="139"/>
                  <a:pt x="331" y="125"/>
                </a:cubicBezTo>
                <a:cubicBezTo>
                  <a:pt x="351" y="112"/>
                  <a:pt x="372" y="99"/>
                  <a:pt x="393" y="88"/>
                </a:cubicBezTo>
                <a:cubicBezTo>
                  <a:pt x="415" y="77"/>
                  <a:pt x="437" y="66"/>
                  <a:pt x="459" y="57"/>
                </a:cubicBezTo>
                <a:cubicBezTo>
                  <a:pt x="482" y="48"/>
                  <a:pt x="505" y="39"/>
                  <a:pt x="528" y="32"/>
                </a:cubicBezTo>
                <a:cubicBezTo>
                  <a:pt x="551" y="25"/>
                  <a:pt x="575" y="19"/>
                  <a:pt x="599" y="15"/>
                </a:cubicBezTo>
                <a:cubicBezTo>
                  <a:pt x="622" y="10"/>
                  <a:pt x="646" y="6"/>
                  <a:pt x="671" y="4"/>
                </a:cubicBezTo>
                <a:cubicBezTo>
                  <a:pt x="695" y="1"/>
                  <a:pt x="719" y="0"/>
                  <a:pt x="744" y="0"/>
                </a:cubicBezTo>
                <a:cubicBezTo>
                  <a:pt x="768" y="0"/>
                  <a:pt x="792" y="1"/>
                  <a:pt x="816" y="4"/>
                </a:cubicBezTo>
                <a:cubicBezTo>
                  <a:pt x="841" y="6"/>
                  <a:pt x="865" y="10"/>
                  <a:pt x="888" y="15"/>
                </a:cubicBezTo>
                <a:cubicBezTo>
                  <a:pt x="912" y="19"/>
                  <a:pt x="936" y="25"/>
                  <a:pt x="959" y="32"/>
                </a:cubicBezTo>
                <a:cubicBezTo>
                  <a:pt x="982" y="39"/>
                  <a:pt x="1005" y="48"/>
                  <a:pt x="1028" y="57"/>
                </a:cubicBezTo>
                <a:cubicBezTo>
                  <a:pt x="1050" y="66"/>
                  <a:pt x="1072" y="77"/>
                  <a:pt x="1094" y="88"/>
                </a:cubicBezTo>
                <a:cubicBezTo>
                  <a:pt x="1115" y="99"/>
                  <a:pt x="1136" y="112"/>
                  <a:pt x="1156" y="125"/>
                </a:cubicBezTo>
                <a:cubicBezTo>
                  <a:pt x="1176" y="139"/>
                  <a:pt x="1196" y="153"/>
                  <a:pt x="1215" y="169"/>
                </a:cubicBezTo>
                <a:cubicBezTo>
                  <a:pt x="1234" y="184"/>
                  <a:pt x="1252" y="201"/>
                  <a:pt x="1269" y="218"/>
                </a:cubicBezTo>
                <a:cubicBezTo>
                  <a:pt x="1286" y="235"/>
                  <a:pt x="1302" y="253"/>
                  <a:pt x="1318" y="272"/>
                </a:cubicBezTo>
                <a:cubicBezTo>
                  <a:pt x="1333" y="291"/>
                  <a:pt x="1348" y="310"/>
                  <a:pt x="1361" y="330"/>
                </a:cubicBezTo>
                <a:cubicBezTo>
                  <a:pt x="1375" y="351"/>
                  <a:pt x="1387" y="371"/>
                  <a:pt x="1399" y="393"/>
                </a:cubicBezTo>
                <a:cubicBezTo>
                  <a:pt x="1410" y="414"/>
                  <a:pt x="1420" y="436"/>
                  <a:pt x="1430" y="459"/>
                </a:cubicBezTo>
                <a:cubicBezTo>
                  <a:pt x="1439" y="481"/>
                  <a:pt x="1447" y="504"/>
                  <a:pt x="1454" y="527"/>
                </a:cubicBezTo>
                <a:cubicBezTo>
                  <a:pt x="1461" y="551"/>
                  <a:pt x="1467" y="574"/>
                  <a:pt x="1472" y="598"/>
                </a:cubicBezTo>
                <a:cubicBezTo>
                  <a:pt x="1477" y="622"/>
                  <a:pt x="1480" y="646"/>
                  <a:pt x="1483" y="670"/>
                </a:cubicBezTo>
                <a:cubicBezTo>
                  <a:pt x="1485" y="695"/>
                  <a:pt x="1486" y="719"/>
                  <a:pt x="1486" y="743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594" name="" descr=""/>
          <p:cNvPicPr/>
          <p:nvPr/>
        </p:nvPicPr>
        <p:blipFill>
          <a:blip r:embed="rId10"/>
          <a:stretch/>
        </p:blipFill>
        <p:spPr>
          <a:xfrm>
            <a:off x="4111560" y="2565360"/>
            <a:ext cx="25020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95" name=""/>
          <p:cNvSpPr txBox="1"/>
          <p:nvPr/>
        </p:nvSpPr>
        <p:spPr>
          <a:xfrm>
            <a:off x="802080" y="4174920"/>
            <a:ext cx="24148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为企业提供前瞻性洞察，部分技术已开源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96" name="" descr=""/>
          <p:cNvPicPr/>
          <p:nvPr/>
        </p:nvPicPr>
        <p:blipFill>
          <a:blip r:embed="rId11"/>
          <a:stretch/>
        </p:blipFill>
        <p:spPr>
          <a:xfrm>
            <a:off x="3969360" y="34596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97" name=""/>
          <p:cNvSpPr txBox="1"/>
          <p:nvPr/>
        </p:nvSpPr>
        <p:spPr>
          <a:xfrm>
            <a:off x="3966480" y="3106440"/>
            <a:ext cx="150948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深度语义理解与匹配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98" name="" descr=""/>
          <p:cNvPicPr/>
          <p:nvPr/>
        </p:nvPicPr>
        <p:blipFill>
          <a:blip r:embed="rId12"/>
          <a:stretch/>
        </p:blipFill>
        <p:spPr>
          <a:xfrm>
            <a:off x="3969360" y="37270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99" name=""/>
          <p:cNvSpPr txBox="1"/>
          <p:nvPr/>
        </p:nvSpPr>
        <p:spPr>
          <a:xfrm>
            <a:off x="4167000" y="3439440"/>
            <a:ext cx="21466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超越关键词匹配，赋予内容深层语义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0" name=""/>
          <p:cNvSpPr txBox="1"/>
          <p:nvPr/>
        </p:nvSpPr>
        <p:spPr>
          <a:xfrm>
            <a:off x="4167000" y="3706920"/>
            <a:ext cx="135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使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1" name=""/>
          <p:cNvSpPr txBox="1"/>
          <p:nvPr/>
        </p:nvSpPr>
        <p:spPr>
          <a:xfrm>
            <a:off x="4300920" y="371160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02" name="" descr=""/>
          <p:cNvPicPr/>
          <p:nvPr/>
        </p:nvPicPr>
        <p:blipFill>
          <a:blip r:embed="rId13"/>
          <a:stretch/>
        </p:blipFill>
        <p:spPr>
          <a:xfrm>
            <a:off x="3969360" y="39945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03" name=""/>
          <p:cNvSpPr txBox="1"/>
          <p:nvPr/>
        </p:nvSpPr>
        <p:spPr>
          <a:xfrm>
            <a:off x="4431600" y="3706920"/>
            <a:ext cx="21466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能够理解用户复杂、模糊的查询意图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4" name=""/>
          <p:cNvSpPr txBox="1"/>
          <p:nvPr/>
        </p:nvSpPr>
        <p:spPr>
          <a:xfrm>
            <a:off x="4167000" y="3974400"/>
            <a:ext cx="1609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匹配最相关的企业知识，在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5" name=""/>
          <p:cNvSpPr txBox="1"/>
          <p:nvPr/>
        </p:nvSpPr>
        <p:spPr>
          <a:xfrm>
            <a:off x="5771520" y="397908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6" name=""/>
          <p:cNvSpPr txBox="1"/>
          <p:nvPr/>
        </p:nvSpPr>
        <p:spPr>
          <a:xfrm>
            <a:off x="5902560" y="3974400"/>
            <a:ext cx="8053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回答中占据核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7" name=""/>
          <p:cNvSpPr/>
          <p:nvPr/>
        </p:nvSpPr>
        <p:spPr>
          <a:xfrm>
            <a:off x="7128000" y="2214360"/>
            <a:ext cx="3167640" cy="2348640"/>
          </a:xfrm>
          <a:custGeom>
            <a:avLst/>
            <a:gdLst/>
            <a:ahLst/>
            <a:rect l="0" t="0" r="r" b="b"/>
            <a:pathLst>
              <a:path w="8799" h="6524">
                <a:moveTo>
                  <a:pt x="0" y="6338"/>
                </a:moveTo>
                <a:lnTo>
                  <a:pt x="0" y="162"/>
                </a:lnTo>
                <a:cubicBezTo>
                  <a:pt x="0" y="152"/>
                  <a:pt x="1" y="141"/>
                  <a:pt x="4" y="131"/>
                </a:cubicBezTo>
                <a:cubicBezTo>
                  <a:pt x="6" y="120"/>
                  <a:pt x="10" y="110"/>
                  <a:pt x="14" y="100"/>
                </a:cubicBezTo>
                <a:cubicBezTo>
                  <a:pt x="19" y="90"/>
                  <a:pt x="25" y="81"/>
                  <a:pt x="32" y="72"/>
                </a:cubicBezTo>
                <a:cubicBezTo>
                  <a:pt x="38" y="63"/>
                  <a:pt x="46" y="55"/>
                  <a:pt x="55" y="48"/>
                </a:cubicBezTo>
                <a:cubicBezTo>
                  <a:pt x="63" y="40"/>
                  <a:pt x="73" y="33"/>
                  <a:pt x="83" y="27"/>
                </a:cubicBezTo>
                <a:cubicBezTo>
                  <a:pt x="93" y="21"/>
                  <a:pt x="104" y="16"/>
                  <a:pt x="115" y="12"/>
                </a:cubicBezTo>
                <a:cubicBezTo>
                  <a:pt x="126" y="8"/>
                  <a:pt x="138" y="5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8613" y="0"/>
                </a:lnTo>
                <a:cubicBezTo>
                  <a:pt x="8625" y="0"/>
                  <a:pt x="8638" y="1"/>
                  <a:pt x="8650" y="3"/>
                </a:cubicBezTo>
                <a:cubicBezTo>
                  <a:pt x="8661" y="5"/>
                  <a:pt x="8673" y="8"/>
                  <a:pt x="8684" y="12"/>
                </a:cubicBezTo>
                <a:cubicBezTo>
                  <a:pt x="8696" y="16"/>
                  <a:pt x="8706" y="21"/>
                  <a:pt x="8716" y="27"/>
                </a:cubicBezTo>
                <a:cubicBezTo>
                  <a:pt x="8727" y="33"/>
                  <a:pt x="8736" y="40"/>
                  <a:pt x="8745" y="48"/>
                </a:cubicBezTo>
                <a:cubicBezTo>
                  <a:pt x="8753" y="55"/>
                  <a:pt x="8761" y="63"/>
                  <a:pt x="8768" y="72"/>
                </a:cubicBezTo>
                <a:cubicBezTo>
                  <a:pt x="8774" y="81"/>
                  <a:pt x="8780" y="90"/>
                  <a:pt x="8785" y="100"/>
                </a:cubicBezTo>
                <a:cubicBezTo>
                  <a:pt x="8790" y="110"/>
                  <a:pt x="8793" y="120"/>
                  <a:pt x="8795" y="131"/>
                </a:cubicBezTo>
                <a:cubicBezTo>
                  <a:pt x="8798" y="141"/>
                  <a:pt x="8799" y="152"/>
                  <a:pt x="8799" y="162"/>
                </a:cubicBezTo>
                <a:lnTo>
                  <a:pt x="8799" y="6338"/>
                </a:lnTo>
                <a:cubicBezTo>
                  <a:pt x="8799" y="6350"/>
                  <a:pt x="8798" y="6362"/>
                  <a:pt x="8795" y="6374"/>
                </a:cubicBezTo>
                <a:cubicBezTo>
                  <a:pt x="8793" y="6386"/>
                  <a:pt x="8790" y="6398"/>
                  <a:pt x="8785" y="6409"/>
                </a:cubicBezTo>
                <a:cubicBezTo>
                  <a:pt x="8780" y="6420"/>
                  <a:pt x="8774" y="6431"/>
                  <a:pt x="8768" y="6441"/>
                </a:cubicBezTo>
                <a:cubicBezTo>
                  <a:pt x="8761" y="6451"/>
                  <a:pt x="8753" y="6461"/>
                  <a:pt x="8745" y="6469"/>
                </a:cubicBezTo>
                <a:cubicBezTo>
                  <a:pt x="8736" y="6478"/>
                  <a:pt x="8727" y="6486"/>
                  <a:pt x="8716" y="6493"/>
                </a:cubicBezTo>
                <a:cubicBezTo>
                  <a:pt x="8706" y="6499"/>
                  <a:pt x="8696" y="6505"/>
                  <a:pt x="8684" y="6510"/>
                </a:cubicBezTo>
                <a:cubicBezTo>
                  <a:pt x="8673" y="6514"/>
                  <a:pt x="8661" y="6518"/>
                  <a:pt x="8650" y="6520"/>
                </a:cubicBezTo>
                <a:cubicBezTo>
                  <a:pt x="8638" y="6523"/>
                  <a:pt x="8625" y="6524"/>
                  <a:pt x="8613" y="6524"/>
                </a:cubicBezTo>
                <a:lnTo>
                  <a:pt x="186" y="6524"/>
                </a:lnTo>
                <a:cubicBezTo>
                  <a:pt x="174" y="6524"/>
                  <a:pt x="162" y="6523"/>
                  <a:pt x="150" y="6520"/>
                </a:cubicBezTo>
                <a:cubicBezTo>
                  <a:pt x="138" y="6518"/>
                  <a:pt x="126" y="6514"/>
                  <a:pt x="115" y="6510"/>
                </a:cubicBezTo>
                <a:cubicBezTo>
                  <a:pt x="104" y="6505"/>
                  <a:pt x="93" y="6499"/>
                  <a:pt x="83" y="6493"/>
                </a:cubicBezTo>
                <a:cubicBezTo>
                  <a:pt x="73" y="6486"/>
                  <a:pt x="63" y="6478"/>
                  <a:pt x="55" y="6469"/>
                </a:cubicBezTo>
                <a:cubicBezTo>
                  <a:pt x="46" y="6461"/>
                  <a:pt x="38" y="6451"/>
                  <a:pt x="32" y="6441"/>
                </a:cubicBezTo>
                <a:cubicBezTo>
                  <a:pt x="25" y="6431"/>
                  <a:pt x="19" y="6420"/>
                  <a:pt x="14" y="6409"/>
                </a:cubicBezTo>
                <a:cubicBezTo>
                  <a:pt x="10" y="6398"/>
                  <a:pt x="6" y="6386"/>
                  <a:pt x="4" y="6374"/>
                </a:cubicBezTo>
                <a:cubicBezTo>
                  <a:pt x="1" y="6362"/>
                  <a:pt x="0" y="6350"/>
                  <a:pt x="0" y="6338"/>
                </a:cubicBezTo>
                <a:close/>
              </a:path>
            </a:pathLst>
          </a:custGeom>
          <a:solidFill>
            <a:srgbClr val="1e40a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8" name=""/>
          <p:cNvSpPr/>
          <p:nvPr/>
        </p:nvSpPr>
        <p:spPr>
          <a:xfrm>
            <a:off x="7128000" y="2206080"/>
            <a:ext cx="3167640" cy="66960"/>
          </a:xfrm>
          <a:custGeom>
            <a:avLst/>
            <a:gdLst/>
            <a:ahLst/>
            <a:rect l="0" t="0" r="r" b="b"/>
            <a:pathLst>
              <a:path w="8799" h="186">
                <a:moveTo>
                  <a:pt x="0" y="0"/>
                </a:moveTo>
                <a:lnTo>
                  <a:pt x="8799" y="0"/>
                </a:lnTo>
                <a:lnTo>
                  <a:pt x="8799" y="186"/>
                </a:lnTo>
                <a:lnTo>
                  <a:pt x="0" y="186"/>
                </a:lnTo>
                <a:lnTo>
                  <a:pt x="0" y="0"/>
                </a:ln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9" name=""/>
          <p:cNvSpPr/>
          <p:nvPr/>
        </p:nvSpPr>
        <p:spPr>
          <a:xfrm>
            <a:off x="7328520" y="2423160"/>
            <a:ext cx="535320" cy="535320"/>
          </a:xfrm>
          <a:custGeom>
            <a:avLst/>
            <a:gdLst/>
            <a:ahLst/>
            <a:rect l="0" t="0" r="r" b="b"/>
            <a:pathLst>
              <a:path w="1487" h="1487">
                <a:moveTo>
                  <a:pt x="1487" y="743"/>
                </a:moveTo>
                <a:cubicBezTo>
                  <a:pt x="1487" y="767"/>
                  <a:pt x="1486" y="792"/>
                  <a:pt x="1483" y="816"/>
                </a:cubicBezTo>
                <a:cubicBezTo>
                  <a:pt x="1481" y="840"/>
                  <a:pt x="1477" y="864"/>
                  <a:pt x="1473" y="888"/>
                </a:cubicBezTo>
                <a:cubicBezTo>
                  <a:pt x="1468" y="912"/>
                  <a:pt x="1462" y="935"/>
                  <a:pt x="1455" y="959"/>
                </a:cubicBezTo>
                <a:cubicBezTo>
                  <a:pt x="1448" y="982"/>
                  <a:pt x="1440" y="1005"/>
                  <a:pt x="1430" y="1027"/>
                </a:cubicBezTo>
                <a:cubicBezTo>
                  <a:pt x="1421" y="1050"/>
                  <a:pt x="1411" y="1072"/>
                  <a:pt x="1399" y="1093"/>
                </a:cubicBezTo>
                <a:cubicBezTo>
                  <a:pt x="1388" y="1115"/>
                  <a:pt x="1375" y="1136"/>
                  <a:pt x="1362" y="1156"/>
                </a:cubicBezTo>
                <a:cubicBezTo>
                  <a:pt x="1348" y="1176"/>
                  <a:pt x="1334" y="1196"/>
                  <a:pt x="1318" y="1214"/>
                </a:cubicBezTo>
                <a:cubicBezTo>
                  <a:pt x="1303" y="1233"/>
                  <a:pt x="1287" y="1251"/>
                  <a:pt x="1269" y="1268"/>
                </a:cubicBezTo>
                <a:cubicBezTo>
                  <a:pt x="1252" y="1286"/>
                  <a:pt x="1234" y="1302"/>
                  <a:pt x="1215" y="1317"/>
                </a:cubicBezTo>
                <a:cubicBezTo>
                  <a:pt x="1197" y="1333"/>
                  <a:pt x="1177" y="1347"/>
                  <a:pt x="1156" y="1361"/>
                </a:cubicBezTo>
                <a:cubicBezTo>
                  <a:pt x="1136" y="1374"/>
                  <a:pt x="1115" y="1387"/>
                  <a:pt x="1093" y="1398"/>
                </a:cubicBezTo>
                <a:cubicBezTo>
                  <a:pt x="1072" y="1410"/>
                  <a:pt x="1050" y="1420"/>
                  <a:pt x="1027" y="1429"/>
                </a:cubicBezTo>
                <a:cubicBezTo>
                  <a:pt x="1005" y="1440"/>
                  <a:pt x="982" y="1448"/>
                  <a:pt x="959" y="1455"/>
                </a:cubicBezTo>
                <a:cubicBezTo>
                  <a:pt x="936" y="1462"/>
                  <a:pt x="912" y="1468"/>
                  <a:pt x="888" y="1473"/>
                </a:cubicBezTo>
                <a:cubicBezTo>
                  <a:pt x="864" y="1477"/>
                  <a:pt x="840" y="1481"/>
                  <a:pt x="816" y="1483"/>
                </a:cubicBezTo>
                <a:cubicBezTo>
                  <a:pt x="792" y="1486"/>
                  <a:pt x="767" y="1487"/>
                  <a:pt x="743" y="1487"/>
                </a:cubicBezTo>
                <a:cubicBezTo>
                  <a:pt x="719" y="1487"/>
                  <a:pt x="695" y="1486"/>
                  <a:pt x="670" y="1483"/>
                </a:cubicBezTo>
                <a:cubicBezTo>
                  <a:pt x="646" y="1481"/>
                  <a:pt x="622" y="1477"/>
                  <a:pt x="598" y="1473"/>
                </a:cubicBezTo>
                <a:cubicBezTo>
                  <a:pt x="574" y="1468"/>
                  <a:pt x="551" y="1462"/>
                  <a:pt x="528" y="1455"/>
                </a:cubicBezTo>
                <a:cubicBezTo>
                  <a:pt x="504" y="1448"/>
                  <a:pt x="481" y="1440"/>
                  <a:pt x="459" y="1429"/>
                </a:cubicBezTo>
                <a:cubicBezTo>
                  <a:pt x="436" y="1420"/>
                  <a:pt x="414" y="1410"/>
                  <a:pt x="393" y="1398"/>
                </a:cubicBezTo>
                <a:cubicBezTo>
                  <a:pt x="372" y="1387"/>
                  <a:pt x="351" y="1374"/>
                  <a:pt x="330" y="1361"/>
                </a:cubicBezTo>
                <a:cubicBezTo>
                  <a:pt x="310" y="1347"/>
                  <a:pt x="291" y="1333"/>
                  <a:pt x="272" y="1317"/>
                </a:cubicBezTo>
                <a:cubicBezTo>
                  <a:pt x="253" y="1302"/>
                  <a:pt x="235" y="1286"/>
                  <a:pt x="218" y="1268"/>
                </a:cubicBezTo>
                <a:cubicBezTo>
                  <a:pt x="201" y="1251"/>
                  <a:pt x="184" y="1233"/>
                  <a:pt x="169" y="1214"/>
                </a:cubicBezTo>
                <a:cubicBezTo>
                  <a:pt x="154" y="1196"/>
                  <a:pt x="139" y="1176"/>
                  <a:pt x="126" y="1156"/>
                </a:cubicBezTo>
                <a:cubicBezTo>
                  <a:pt x="112" y="1136"/>
                  <a:pt x="100" y="1115"/>
                  <a:pt x="88" y="1093"/>
                </a:cubicBezTo>
                <a:cubicBezTo>
                  <a:pt x="77" y="1072"/>
                  <a:pt x="66" y="1050"/>
                  <a:pt x="57" y="1027"/>
                </a:cubicBezTo>
                <a:cubicBezTo>
                  <a:pt x="48" y="1005"/>
                  <a:pt x="39" y="982"/>
                  <a:pt x="32" y="959"/>
                </a:cubicBezTo>
                <a:cubicBezTo>
                  <a:pt x="25" y="935"/>
                  <a:pt x="19" y="912"/>
                  <a:pt x="15" y="888"/>
                </a:cubicBezTo>
                <a:cubicBezTo>
                  <a:pt x="10" y="864"/>
                  <a:pt x="6" y="840"/>
                  <a:pt x="4" y="816"/>
                </a:cubicBezTo>
                <a:cubicBezTo>
                  <a:pt x="2" y="792"/>
                  <a:pt x="0" y="767"/>
                  <a:pt x="0" y="743"/>
                </a:cubicBezTo>
                <a:cubicBezTo>
                  <a:pt x="0" y="719"/>
                  <a:pt x="2" y="695"/>
                  <a:pt x="4" y="670"/>
                </a:cubicBezTo>
                <a:cubicBezTo>
                  <a:pt x="6" y="646"/>
                  <a:pt x="10" y="622"/>
                  <a:pt x="15" y="598"/>
                </a:cubicBezTo>
                <a:cubicBezTo>
                  <a:pt x="19" y="574"/>
                  <a:pt x="25" y="551"/>
                  <a:pt x="32" y="527"/>
                </a:cubicBezTo>
                <a:cubicBezTo>
                  <a:pt x="39" y="504"/>
                  <a:pt x="48" y="481"/>
                  <a:pt x="57" y="459"/>
                </a:cubicBezTo>
                <a:cubicBezTo>
                  <a:pt x="66" y="436"/>
                  <a:pt x="77" y="414"/>
                  <a:pt x="88" y="393"/>
                </a:cubicBezTo>
                <a:cubicBezTo>
                  <a:pt x="100" y="371"/>
                  <a:pt x="112" y="351"/>
                  <a:pt x="126" y="330"/>
                </a:cubicBezTo>
                <a:cubicBezTo>
                  <a:pt x="139" y="310"/>
                  <a:pt x="154" y="291"/>
                  <a:pt x="169" y="272"/>
                </a:cubicBezTo>
                <a:cubicBezTo>
                  <a:pt x="184" y="253"/>
                  <a:pt x="201" y="235"/>
                  <a:pt x="218" y="218"/>
                </a:cubicBezTo>
                <a:cubicBezTo>
                  <a:pt x="235" y="201"/>
                  <a:pt x="253" y="184"/>
                  <a:pt x="272" y="169"/>
                </a:cubicBezTo>
                <a:cubicBezTo>
                  <a:pt x="291" y="153"/>
                  <a:pt x="310" y="139"/>
                  <a:pt x="330" y="125"/>
                </a:cubicBezTo>
                <a:cubicBezTo>
                  <a:pt x="351" y="112"/>
                  <a:pt x="372" y="99"/>
                  <a:pt x="393" y="88"/>
                </a:cubicBezTo>
                <a:cubicBezTo>
                  <a:pt x="414" y="77"/>
                  <a:pt x="436" y="66"/>
                  <a:pt x="459" y="57"/>
                </a:cubicBezTo>
                <a:cubicBezTo>
                  <a:pt x="481" y="48"/>
                  <a:pt x="504" y="39"/>
                  <a:pt x="528" y="32"/>
                </a:cubicBezTo>
                <a:cubicBezTo>
                  <a:pt x="551" y="25"/>
                  <a:pt x="574" y="19"/>
                  <a:pt x="598" y="15"/>
                </a:cubicBezTo>
                <a:cubicBezTo>
                  <a:pt x="622" y="10"/>
                  <a:pt x="646" y="6"/>
                  <a:pt x="670" y="4"/>
                </a:cubicBezTo>
                <a:cubicBezTo>
                  <a:pt x="695" y="1"/>
                  <a:pt x="719" y="0"/>
                  <a:pt x="743" y="0"/>
                </a:cubicBezTo>
                <a:cubicBezTo>
                  <a:pt x="767" y="0"/>
                  <a:pt x="792" y="1"/>
                  <a:pt x="816" y="4"/>
                </a:cubicBezTo>
                <a:cubicBezTo>
                  <a:pt x="840" y="6"/>
                  <a:pt x="864" y="10"/>
                  <a:pt x="888" y="15"/>
                </a:cubicBezTo>
                <a:cubicBezTo>
                  <a:pt x="912" y="19"/>
                  <a:pt x="936" y="25"/>
                  <a:pt x="959" y="32"/>
                </a:cubicBezTo>
                <a:cubicBezTo>
                  <a:pt x="982" y="39"/>
                  <a:pt x="1005" y="48"/>
                  <a:pt x="1027" y="57"/>
                </a:cubicBezTo>
                <a:cubicBezTo>
                  <a:pt x="1050" y="66"/>
                  <a:pt x="1072" y="77"/>
                  <a:pt x="1093" y="88"/>
                </a:cubicBezTo>
                <a:cubicBezTo>
                  <a:pt x="1115" y="99"/>
                  <a:pt x="1136" y="112"/>
                  <a:pt x="1156" y="125"/>
                </a:cubicBezTo>
                <a:cubicBezTo>
                  <a:pt x="1177" y="139"/>
                  <a:pt x="1197" y="153"/>
                  <a:pt x="1215" y="169"/>
                </a:cubicBezTo>
                <a:cubicBezTo>
                  <a:pt x="1234" y="184"/>
                  <a:pt x="1252" y="201"/>
                  <a:pt x="1269" y="218"/>
                </a:cubicBezTo>
                <a:cubicBezTo>
                  <a:pt x="1287" y="235"/>
                  <a:pt x="1303" y="253"/>
                  <a:pt x="1318" y="272"/>
                </a:cubicBezTo>
                <a:cubicBezTo>
                  <a:pt x="1334" y="291"/>
                  <a:pt x="1348" y="310"/>
                  <a:pt x="1362" y="330"/>
                </a:cubicBezTo>
                <a:cubicBezTo>
                  <a:pt x="1375" y="351"/>
                  <a:pt x="1388" y="371"/>
                  <a:pt x="1399" y="393"/>
                </a:cubicBezTo>
                <a:cubicBezTo>
                  <a:pt x="1411" y="414"/>
                  <a:pt x="1421" y="436"/>
                  <a:pt x="1430" y="459"/>
                </a:cubicBezTo>
                <a:cubicBezTo>
                  <a:pt x="1440" y="481"/>
                  <a:pt x="1448" y="504"/>
                  <a:pt x="1455" y="527"/>
                </a:cubicBezTo>
                <a:cubicBezTo>
                  <a:pt x="1462" y="551"/>
                  <a:pt x="1468" y="574"/>
                  <a:pt x="1473" y="598"/>
                </a:cubicBezTo>
                <a:cubicBezTo>
                  <a:pt x="1477" y="622"/>
                  <a:pt x="1481" y="646"/>
                  <a:pt x="1483" y="670"/>
                </a:cubicBezTo>
                <a:cubicBezTo>
                  <a:pt x="1486" y="695"/>
                  <a:pt x="1487" y="719"/>
                  <a:pt x="1487" y="743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610" name="" descr=""/>
          <p:cNvPicPr/>
          <p:nvPr/>
        </p:nvPicPr>
        <p:blipFill>
          <a:blip r:embed="rId14"/>
          <a:stretch/>
        </p:blipFill>
        <p:spPr>
          <a:xfrm>
            <a:off x="7470720" y="2565360"/>
            <a:ext cx="25020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11" name=""/>
          <p:cNvSpPr txBox="1"/>
          <p:nvPr/>
        </p:nvSpPr>
        <p:spPr>
          <a:xfrm>
            <a:off x="4167000" y="4174920"/>
            <a:ext cx="403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心位置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12" name="" descr=""/>
          <p:cNvPicPr/>
          <p:nvPr/>
        </p:nvPicPr>
        <p:blipFill>
          <a:blip r:embed="rId15"/>
          <a:stretch/>
        </p:blipFill>
        <p:spPr>
          <a:xfrm>
            <a:off x="7328880" y="34596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13" name=""/>
          <p:cNvSpPr txBox="1"/>
          <p:nvPr/>
        </p:nvSpPr>
        <p:spPr>
          <a:xfrm>
            <a:off x="7331400" y="3106440"/>
            <a:ext cx="184464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内容信任度与权威性提升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14" name="" descr=""/>
          <p:cNvPicPr/>
          <p:nvPr/>
        </p:nvPicPr>
        <p:blipFill>
          <a:blip r:embed="rId16"/>
          <a:stretch/>
        </p:blipFill>
        <p:spPr>
          <a:xfrm>
            <a:off x="7328880" y="37270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15" name=""/>
          <p:cNvSpPr txBox="1"/>
          <p:nvPr/>
        </p:nvSpPr>
        <p:spPr>
          <a:xfrm>
            <a:off x="7532280" y="3439440"/>
            <a:ext cx="2012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构建与权威数据源连接的知识图谱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6" name=""/>
          <p:cNvSpPr txBox="1"/>
          <p:nvPr/>
        </p:nvSpPr>
        <p:spPr>
          <a:xfrm>
            <a:off x="7532280" y="3706920"/>
            <a:ext cx="1609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确保内部逻辑一致性，提升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7" name=""/>
          <p:cNvSpPr txBox="1"/>
          <p:nvPr/>
        </p:nvSpPr>
        <p:spPr>
          <a:xfrm>
            <a:off x="9136440" y="371160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18" name="" descr=""/>
          <p:cNvPicPr/>
          <p:nvPr/>
        </p:nvPicPr>
        <p:blipFill>
          <a:blip r:embed="rId17"/>
          <a:stretch/>
        </p:blipFill>
        <p:spPr>
          <a:xfrm>
            <a:off x="7328880" y="39945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19" name=""/>
          <p:cNvSpPr txBox="1"/>
          <p:nvPr/>
        </p:nvSpPr>
        <p:spPr>
          <a:xfrm>
            <a:off x="9267480" y="3706920"/>
            <a:ext cx="671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系统信任度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0" name=""/>
          <p:cNvSpPr txBox="1"/>
          <p:nvPr/>
        </p:nvSpPr>
        <p:spPr>
          <a:xfrm>
            <a:off x="7532280" y="3974400"/>
            <a:ext cx="9396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增强企业内容在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1" name=""/>
          <p:cNvSpPr txBox="1"/>
          <p:nvPr/>
        </p:nvSpPr>
        <p:spPr>
          <a:xfrm>
            <a:off x="8467920" y="397908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2" name=""/>
          <p:cNvSpPr/>
          <p:nvPr/>
        </p:nvSpPr>
        <p:spPr>
          <a:xfrm>
            <a:off x="409320" y="4896720"/>
            <a:ext cx="4805280" cy="1120320"/>
          </a:xfrm>
          <a:custGeom>
            <a:avLst/>
            <a:gdLst/>
            <a:ahLst/>
            <a:rect l="0" t="0" r="r" b="b"/>
            <a:pathLst>
              <a:path w="13348" h="3112">
                <a:moveTo>
                  <a:pt x="0" y="3112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5" y="138"/>
                  <a:pt x="8" y="126"/>
                  <a:pt x="12" y="115"/>
                </a:cubicBezTo>
                <a:cubicBezTo>
                  <a:pt x="16" y="104"/>
                  <a:pt x="21" y="93"/>
                  <a:pt x="27" y="83"/>
                </a:cubicBezTo>
                <a:cubicBezTo>
                  <a:pt x="33" y="73"/>
                  <a:pt x="40" y="63"/>
                  <a:pt x="48" y="55"/>
                </a:cubicBezTo>
                <a:cubicBezTo>
                  <a:pt x="55" y="46"/>
                  <a:pt x="63" y="38"/>
                  <a:pt x="72" y="32"/>
                </a:cubicBezTo>
                <a:cubicBezTo>
                  <a:pt x="81" y="25"/>
                  <a:pt x="90" y="19"/>
                  <a:pt x="100" y="14"/>
                </a:cubicBezTo>
                <a:cubicBezTo>
                  <a:pt x="110" y="10"/>
                  <a:pt x="120" y="6"/>
                  <a:pt x="131" y="4"/>
                </a:cubicBezTo>
                <a:cubicBezTo>
                  <a:pt x="141" y="2"/>
                  <a:pt x="152" y="0"/>
                  <a:pt x="162" y="0"/>
                </a:cubicBezTo>
                <a:lnTo>
                  <a:pt x="13163" y="0"/>
                </a:lnTo>
                <a:cubicBezTo>
                  <a:pt x="13175" y="0"/>
                  <a:pt x="13187" y="2"/>
                  <a:pt x="13199" y="4"/>
                </a:cubicBezTo>
                <a:cubicBezTo>
                  <a:pt x="13211" y="6"/>
                  <a:pt x="13223" y="10"/>
                  <a:pt x="13234" y="14"/>
                </a:cubicBezTo>
                <a:cubicBezTo>
                  <a:pt x="13245" y="19"/>
                  <a:pt x="13256" y="25"/>
                  <a:pt x="13266" y="32"/>
                </a:cubicBezTo>
                <a:cubicBezTo>
                  <a:pt x="13276" y="38"/>
                  <a:pt x="13285" y="46"/>
                  <a:pt x="13294" y="55"/>
                </a:cubicBezTo>
                <a:cubicBezTo>
                  <a:pt x="13303" y="63"/>
                  <a:pt x="13310" y="73"/>
                  <a:pt x="13317" y="83"/>
                </a:cubicBezTo>
                <a:cubicBezTo>
                  <a:pt x="13324" y="93"/>
                  <a:pt x="13330" y="104"/>
                  <a:pt x="13334" y="115"/>
                </a:cubicBezTo>
                <a:cubicBezTo>
                  <a:pt x="13339" y="126"/>
                  <a:pt x="13342" y="138"/>
                  <a:pt x="13345" y="150"/>
                </a:cubicBezTo>
                <a:cubicBezTo>
                  <a:pt x="13347" y="162"/>
                  <a:pt x="13348" y="174"/>
                  <a:pt x="13348" y="186"/>
                </a:cubicBezTo>
                <a:lnTo>
                  <a:pt x="13348" y="3112"/>
                </a:lnTo>
                <a:lnTo>
                  <a:pt x="0" y="3112"/>
                </a:lnTo>
                <a:close/>
              </a:path>
            </a:pathLst>
          </a:custGeom>
          <a:solidFill>
            <a:srgbClr val="1e40a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3" name=""/>
          <p:cNvSpPr/>
          <p:nvPr/>
        </p:nvSpPr>
        <p:spPr>
          <a:xfrm>
            <a:off x="401040" y="4896720"/>
            <a:ext cx="66960" cy="1337400"/>
          </a:xfrm>
          <a:custGeom>
            <a:avLst/>
            <a:gdLst/>
            <a:ahLst/>
            <a:rect l="0" t="0" r="r" b="b"/>
            <a:pathLst>
              <a:path w="186" h="3715">
                <a:moveTo>
                  <a:pt x="0" y="0"/>
                </a:moveTo>
                <a:lnTo>
                  <a:pt x="186" y="0"/>
                </a:lnTo>
                <a:lnTo>
                  <a:pt x="186" y="3715"/>
                </a:lnTo>
                <a:lnTo>
                  <a:pt x="0" y="3715"/>
                </a:lnTo>
                <a:lnTo>
                  <a:pt x="0" y="0"/>
                </a:ln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4" name=""/>
          <p:cNvSpPr/>
          <p:nvPr/>
        </p:nvSpPr>
        <p:spPr>
          <a:xfrm>
            <a:off x="618120" y="5097240"/>
            <a:ext cx="401400" cy="401760"/>
          </a:xfrm>
          <a:custGeom>
            <a:avLst/>
            <a:gdLst/>
            <a:ahLst/>
            <a:rect l="0" t="0" r="r" b="b"/>
            <a:pathLst>
              <a:path w="1115" h="1116">
                <a:moveTo>
                  <a:pt x="1115" y="558"/>
                </a:moveTo>
                <a:cubicBezTo>
                  <a:pt x="1115" y="594"/>
                  <a:pt x="1112" y="630"/>
                  <a:pt x="1105" y="666"/>
                </a:cubicBezTo>
                <a:cubicBezTo>
                  <a:pt x="1098" y="702"/>
                  <a:pt x="1087" y="737"/>
                  <a:pt x="1073" y="771"/>
                </a:cubicBezTo>
                <a:cubicBezTo>
                  <a:pt x="1058" y="805"/>
                  <a:pt x="1041" y="837"/>
                  <a:pt x="1021" y="867"/>
                </a:cubicBezTo>
                <a:cubicBezTo>
                  <a:pt x="1000" y="899"/>
                  <a:pt x="977" y="927"/>
                  <a:pt x="951" y="953"/>
                </a:cubicBezTo>
                <a:cubicBezTo>
                  <a:pt x="925" y="978"/>
                  <a:pt x="897" y="1001"/>
                  <a:pt x="867" y="1022"/>
                </a:cubicBezTo>
                <a:cubicBezTo>
                  <a:pt x="836" y="1042"/>
                  <a:pt x="804" y="1059"/>
                  <a:pt x="771" y="1073"/>
                </a:cubicBezTo>
                <a:cubicBezTo>
                  <a:pt x="737" y="1087"/>
                  <a:pt x="702" y="1098"/>
                  <a:pt x="666" y="1105"/>
                </a:cubicBezTo>
                <a:cubicBezTo>
                  <a:pt x="630" y="1112"/>
                  <a:pt x="594" y="1116"/>
                  <a:pt x="557" y="1116"/>
                </a:cubicBezTo>
                <a:cubicBezTo>
                  <a:pt x="521" y="1116"/>
                  <a:pt x="485" y="1112"/>
                  <a:pt x="449" y="1105"/>
                </a:cubicBezTo>
                <a:cubicBezTo>
                  <a:pt x="413" y="1098"/>
                  <a:pt x="378" y="1087"/>
                  <a:pt x="344" y="1073"/>
                </a:cubicBezTo>
                <a:cubicBezTo>
                  <a:pt x="310" y="1059"/>
                  <a:pt x="278" y="1042"/>
                  <a:pt x="248" y="1022"/>
                </a:cubicBezTo>
                <a:cubicBezTo>
                  <a:pt x="217" y="1001"/>
                  <a:pt x="189" y="978"/>
                  <a:pt x="163" y="953"/>
                </a:cubicBezTo>
                <a:cubicBezTo>
                  <a:pt x="138" y="927"/>
                  <a:pt x="114" y="899"/>
                  <a:pt x="94" y="867"/>
                </a:cubicBezTo>
                <a:cubicBezTo>
                  <a:pt x="74" y="837"/>
                  <a:pt x="57" y="805"/>
                  <a:pt x="43" y="771"/>
                </a:cubicBezTo>
                <a:cubicBezTo>
                  <a:pt x="29" y="737"/>
                  <a:pt x="18" y="702"/>
                  <a:pt x="11" y="666"/>
                </a:cubicBezTo>
                <a:cubicBezTo>
                  <a:pt x="4" y="630"/>
                  <a:pt x="0" y="594"/>
                  <a:pt x="0" y="558"/>
                </a:cubicBezTo>
                <a:cubicBezTo>
                  <a:pt x="0" y="521"/>
                  <a:pt x="4" y="485"/>
                  <a:pt x="11" y="449"/>
                </a:cubicBezTo>
                <a:cubicBezTo>
                  <a:pt x="18" y="413"/>
                  <a:pt x="29" y="378"/>
                  <a:pt x="43" y="344"/>
                </a:cubicBezTo>
                <a:cubicBezTo>
                  <a:pt x="57" y="311"/>
                  <a:pt x="74" y="278"/>
                  <a:pt x="94" y="248"/>
                </a:cubicBezTo>
                <a:cubicBezTo>
                  <a:pt x="114" y="218"/>
                  <a:pt x="138" y="190"/>
                  <a:pt x="163" y="164"/>
                </a:cubicBezTo>
                <a:cubicBezTo>
                  <a:pt x="189" y="138"/>
                  <a:pt x="217" y="115"/>
                  <a:pt x="248" y="94"/>
                </a:cubicBezTo>
                <a:cubicBezTo>
                  <a:pt x="278" y="74"/>
                  <a:pt x="310" y="57"/>
                  <a:pt x="344" y="43"/>
                </a:cubicBezTo>
                <a:cubicBezTo>
                  <a:pt x="378" y="29"/>
                  <a:pt x="413" y="18"/>
                  <a:pt x="449" y="11"/>
                </a:cubicBezTo>
                <a:cubicBezTo>
                  <a:pt x="485" y="4"/>
                  <a:pt x="521" y="0"/>
                  <a:pt x="557" y="0"/>
                </a:cubicBezTo>
                <a:cubicBezTo>
                  <a:pt x="594" y="0"/>
                  <a:pt x="630" y="4"/>
                  <a:pt x="666" y="11"/>
                </a:cubicBezTo>
                <a:cubicBezTo>
                  <a:pt x="702" y="18"/>
                  <a:pt x="737" y="29"/>
                  <a:pt x="771" y="43"/>
                </a:cubicBezTo>
                <a:cubicBezTo>
                  <a:pt x="804" y="57"/>
                  <a:pt x="836" y="74"/>
                  <a:pt x="867" y="94"/>
                </a:cubicBezTo>
                <a:cubicBezTo>
                  <a:pt x="897" y="115"/>
                  <a:pt x="925" y="138"/>
                  <a:pt x="951" y="164"/>
                </a:cubicBezTo>
                <a:cubicBezTo>
                  <a:pt x="977" y="190"/>
                  <a:pt x="1000" y="218"/>
                  <a:pt x="1021" y="248"/>
                </a:cubicBezTo>
                <a:cubicBezTo>
                  <a:pt x="1041" y="278"/>
                  <a:pt x="1058" y="311"/>
                  <a:pt x="1073" y="344"/>
                </a:cubicBezTo>
                <a:cubicBezTo>
                  <a:pt x="1087" y="378"/>
                  <a:pt x="1098" y="413"/>
                  <a:pt x="1105" y="449"/>
                </a:cubicBezTo>
                <a:cubicBezTo>
                  <a:pt x="1112" y="485"/>
                  <a:pt x="1115" y="521"/>
                  <a:pt x="1115" y="558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625" name="" descr=""/>
          <p:cNvPicPr/>
          <p:nvPr/>
        </p:nvPicPr>
        <p:blipFill>
          <a:blip r:embed="rId18"/>
          <a:stretch/>
        </p:blipFill>
        <p:spPr>
          <a:xfrm>
            <a:off x="743760" y="5214600"/>
            <a:ext cx="15012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26" name=""/>
          <p:cNvSpPr txBox="1"/>
          <p:nvPr/>
        </p:nvSpPr>
        <p:spPr>
          <a:xfrm>
            <a:off x="8598960" y="3974400"/>
            <a:ext cx="1476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系统中的可信度和权威性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7" name=""/>
          <p:cNvSpPr txBox="1"/>
          <p:nvPr/>
        </p:nvSpPr>
        <p:spPr>
          <a:xfrm>
            <a:off x="1153080" y="5195520"/>
            <a:ext cx="201240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结构化数据驱动的动态优化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8" name=""/>
          <p:cNvSpPr txBox="1"/>
          <p:nvPr/>
        </p:nvSpPr>
        <p:spPr>
          <a:xfrm>
            <a:off x="618480" y="564588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通过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9" name=""/>
          <p:cNvSpPr txBox="1"/>
          <p:nvPr/>
        </p:nvSpPr>
        <p:spPr>
          <a:xfrm>
            <a:off x="885960" y="565056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0" name=""/>
          <p:cNvSpPr txBox="1"/>
          <p:nvPr/>
        </p:nvSpPr>
        <p:spPr>
          <a:xfrm>
            <a:off x="947160" y="5645880"/>
            <a:ext cx="10735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时序图谱洞察引擎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1" name=""/>
          <p:cNvSpPr txBox="1"/>
          <p:nvPr/>
        </p:nvSpPr>
        <p:spPr>
          <a:xfrm>
            <a:off x="2017080" y="565056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2" name=""/>
          <p:cNvSpPr txBox="1"/>
          <p:nvPr/>
        </p:nvSpPr>
        <p:spPr>
          <a:xfrm>
            <a:off x="2078640" y="5645880"/>
            <a:ext cx="24148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等技术捕捉知识演化，使企业内容能适应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3" name=""/>
          <p:cNvSpPr txBox="1"/>
          <p:nvPr/>
        </p:nvSpPr>
        <p:spPr>
          <a:xfrm>
            <a:off x="4485240" y="565056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4" name=""/>
          <p:cNvSpPr txBox="1"/>
          <p:nvPr/>
        </p:nvSpPr>
        <p:spPr>
          <a:xfrm>
            <a:off x="4615920" y="564588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模型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5" name=""/>
          <p:cNvSpPr txBox="1"/>
          <p:nvPr/>
        </p:nvSpPr>
        <p:spPr>
          <a:xfrm>
            <a:off x="618480" y="5846400"/>
            <a:ext cx="1878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的持续学习和进化，保持长期的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6" name=""/>
          <p:cNvSpPr txBox="1"/>
          <p:nvPr/>
        </p:nvSpPr>
        <p:spPr>
          <a:xfrm>
            <a:off x="2490120" y="5851080"/>
            <a:ext cx="294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7" name=""/>
          <p:cNvSpPr/>
          <p:nvPr/>
        </p:nvSpPr>
        <p:spPr>
          <a:xfrm>
            <a:off x="5490000" y="4896720"/>
            <a:ext cx="4805640" cy="1120320"/>
          </a:xfrm>
          <a:custGeom>
            <a:avLst/>
            <a:gdLst/>
            <a:ahLst/>
            <a:rect l="0" t="0" r="r" b="b"/>
            <a:pathLst>
              <a:path w="13349" h="3112">
                <a:moveTo>
                  <a:pt x="0" y="3112"/>
                </a:moveTo>
                <a:lnTo>
                  <a:pt x="0" y="186"/>
                </a:lnTo>
                <a:cubicBezTo>
                  <a:pt x="0" y="174"/>
                  <a:pt x="2" y="162"/>
                  <a:pt x="4" y="150"/>
                </a:cubicBezTo>
                <a:cubicBezTo>
                  <a:pt x="6" y="138"/>
                  <a:pt x="9" y="126"/>
                  <a:pt x="13" y="115"/>
                </a:cubicBezTo>
                <a:cubicBezTo>
                  <a:pt x="17" y="104"/>
                  <a:pt x="22" y="93"/>
                  <a:pt x="28" y="83"/>
                </a:cubicBezTo>
                <a:cubicBezTo>
                  <a:pt x="34" y="73"/>
                  <a:pt x="41" y="63"/>
                  <a:pt x="48" y="55"/>
                </a:cubicBezTo>
                <a:cubicBezTo>
                  <a:pt x="56" y="46"/>
                  <a:pt x="64" y="38"/>
                  <a:pt x="73" y="32"/>
                </a:cubicBezTo>
                <a:cubicBezTo>
                  <a:pt x="82" y="25"/>
                  <a:pt x="91" y="19"/>
                  <a:pt x="101" y="14"/>
                </a:cubicBezTo>
                <a:cubicBezTo>
                  <a:pt x="111" y="10"/>
                  <a:pt x="121" y="6"/>
                  <a:pt x="131" y="4"/>
                </a:cubicBezTo>
                <a:cubicBezTo>
                  <a:pt x="142" y="2"/>
                  <a:pt x="152" y="0"/>
                  <a:pt x="163" y="0"/>
                </a:cubicBezTo>
                <a:lnTo>
                  <a:pt x="13163" y="0"/>
                </a:lnTo>
                <a:cubicBezTo>
                  <a:pt x="13175" y="0"/>
                  <a:pt x="13188" y="2"/>
                  <a:pt x="13200" y="4"/>
                </a:cubicBezTo>
                <a:cubicBezTo>
                  <a:pt x="13211" y="6"/>
                  <a:pt x="13223" y="10"/>
                  <a:pt x="13234" y="14"/>
                </a:cubicBezTo>
                <a:cubicBezTo>
                  <a:pt x="13246" y="19"/>
                  <a:pt x="13256" y="25"/>
                  <a:pt x="13266" y="32"/>
                </a:cubicBezTo>
                <a:cubicBezTo>
                  <a:pt x="13277" y="38"/>
                  <a:pt x="13286" y="46"/>
                  <a:pt x="13295" y="55"/>
                </a:cubicBezTo>
                <a:cubicBezTo>
                  <a:pt x="13303" y="63"/>
                  <a:pt x="13311" y="73"/>
                  <a:pt x="13318" y="83"/>
                </a:cubicBezTo>
                <a:cubicBezTo>
                  <a:pt x="13324" y="93"/>
                  <a:pt x="13330" y="104"/>
                  <a:pt x="13335" y="115"/>
                </a:cubicBezTo>
                <a:cubicBezTo>
                  <a:pt x="13340" y="126"/>
                  <a:pt x="13343" y="138"/>
                  <a:pt x="13345" y="150"/>
                </a:cubicBezTo>
                <a:cubicBezTo>
                  <a:pt x="13348" y="162"/>
                  <a:pt x="13349" y="174"/>
                  <a:pt x="13349" y="186"/>
                </a:cubicBezTo>
                <a:lnTo>
                  <a:pt x="13349" y="3112"/>
                </a:lnTo>
                <a:lnTo>
                  <a:pt x="0" y="3112"/>
                </a:lnTo>
                <a:close/>
              </a:path>
            </a:pathLst>
          </a:custGeom>
          <a:solidFill>
            <a:srgbClr val="1e40a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8" name=""/>
          <p:cNvSpPr/>
          <p:nvPr/>
        </p:nvSpPr>
        <p:spPr>
          <a:xfrm>
            <a:off x="5481720" y="4896720"/>
            <a:ext cx="67320" cy="1337400"/>
          </a:xfrm>
          <a:custGeom>
            <a:avLst/>
            <a:gdLst/>
            <a:ahLst/>
            <a:rect l="0" t="0" r="r" b="b"/>
            <a:pathLst>
              <a:path w="187" h="3715">
                <a:moveTo>
                  <a:pt x="0" y="0"/>
                </a:moveTo>
                <a:lnTo>
                  <a:pt x="187" y="0"/>
                </a:lnTo>
                <a:lnTo>
                  <a:pt x="187" y="3715"/>
                </a:lnTo>
                <a:lnTo>
                  <a:pt x="0" y="3715"/>
                </a:lnTo>
                <a:lnTo>
                  <a:pt x="0" y="0"/>
                </a:ln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9" name=""/>
          <p:cNvSpPr/>
          <p:nvPr/>
        </p:nvSpPr>
        <p:spPr>
          <a:xfrm>
            <a:off x="5699160" y="5097240"/>
            <a:ext cx="401400" cy="401760"/>
          </a:xfrm>
          <a:custGeom>
            <a:avLst/>
            <a:gdLst/>
            <a:ahLst/>
            <a:rect l="0" t="0" r="r" b="b"/>
            <a:pathLst>
              <a:path w="1115" h="1116">
                <a:moveTo>
                  <a:pt x="1115" y="558"/>
                </a:moveTo>
                <a:cubicBezTo>
                  <a:pt x="1115" y="594"/>
                  <a:pt x="1111" y="630"/>
                  <a:pt x="1104" y="666"/>
                </a:cubicBezTo>
                <a:cubicBezTo>
                  <a:pt x="1097" y="702"/>
                  <a:pt x="1087" y="737"/>
                  <a:pt x="1073" y="771"/>
                </a:cubicBezTo>
                <a:cubicBezTo>
                  <a:pt x="1059" y="805"/>
                  <a:pt x="1041" y="837"/>
                  <a:pt x="1021" y="867"/>
                </a:cubicBezTo>
                <a:cubicBezTo>
                  <a:pt x="1001" y="899"/>
                  <a:pt x="978" y="927"/>
                  <a:pt x="952" y="953"/>
                </a:cubicBezTo>
                <a:cubicBezTo>
                  <a:pt x="926" y="978"/>
                  <a:pt x="898" y="1001"/>
                  <a:pt x="867" y="1022"/>
                </a:cubicBezTo>
                <a:cubicBezTo>
                  <a:pt x="837" y="1042"/>
                  <a:pt x="805" y="1059"/>
                  <a:pt x="771" y="1073"/>
                </a:cubicBezTo>
                <a:cubicBezTo>
                  <a:pt x="737" y="1087"/>
                  <a:pt x="702" y="1098"/>
                  <a:pt x="667" y="1105"/>
                </a:cubicBezTo>
                <a:cubicBezTo>
                  <a:pt x="631" y="1112"/>
                  <a:pt x="594" y="1116"/>
                  <a:pt x="558" y="1116"/>
                </a:cubicBezTo>
                <a:cubicBezTo>
                  <a:pt x="521" y="1116"/>
                  <a:pt x="485" y="1112"/>
                  <a:pt x="449" y="1105"/>
                </a:cubicBezTo>
                <a:cubicBezTo>
                  <a:pt x="413" y="1098"/>
                  <a:pt x="379" y="1087"/>
                  <a:pt x="345" y="1073"/>
                </a:cubicBezTo>
                <a:cubicBezTo>
                  <a:pt x="310" y="1059"/>
                  <a:pt x="278" y="1042"/>
                  <a:pt x="247" y="1022"/>
                </a:cubicBezTo>
                <a:cubicBezTo>
                  <a:pt x="217" y="1001"/>
                  <a:pt x="189" y="978"/>
                  <a:pt x="163" y="953"/>
                </a:cubicBezTo>
                <a:cubicBezTo>
                  <a:pt x="137" y="927"/>
                  <a:pt x="114" y="899"/>
                  <a:pt x="94" y="867"/>
                </a:cubicBezTo>
                <a:cubicBezTo>
                  <a:pt x="73" y="837"/>
                  <a:pt x="56" y="805"/>
                  <a:pt x="42" y="771"/>
                </a:cubicBezTo>
                <a:cubicBezTo>
                  <a:pt x="28" y="737"/>
                  <a:pt x="18" y="702"/>
                  <a:pt x="11" y="666"/>
                </a:cubicBezTo>
                <a:cubicBezTo>
                  <a:pt x="3" y="630"/>
                  <a:pt x="0" y="594"/>
                  <a:pt x="0" y="558"/>
                </a:cubicBezTo>
                <a:cubicBezTo>
                  <a:pt x="0" y="521"/>
                  <a:pt x="3" y="485"/>
                  <a:pt x="11" y="449"/>
                </a:cubicBezTo>
                <a:cubicBezTo>
                  <a:pt x="18" y="413"/>
                  <a:pt x="28" y="378"/>
                  <a:pt x="42" y="344"/>
                </a:cubicBezTo>
                <a:cubicBezTo>
                  <a:pt x="56" y="311"/>
                  <a:pt x="73" y="278"/>
                  <a:pt x="94" y="248"/>
                </a:cubicBezTo>
                <a:cubicBezTo>
                  <a:pt x="114" y="218"/>
                  <a:pt x="137" y="190"/>
                  <a:pt x="163" y="164"/>
                </a:cubicBezTo>
                <a:cubicBezTo>
                  <a:pt x="189" y="138"/>
                  <a:pt x="217" y="115"/>
                  <a:pt x="247" y="94"/>
                </a:cubicBezTo>
                <a:cubicBezTo>
                  <a:pt x="278" y="74"/>
                  <a:pt x="310" y="57"/>
                  <a:pt x="345" y="43"/>
                </a:cubicBezTo>
                <a:cubicBezTo>
                  <a:pt x="379" y="29"/>
                  <a:pt x="413" y="18"/>
                  <a:pt x="449" y="11"/>
                </a:cubicBezTo>
                <a:cubicBezTo>
                  <a:pt x="485" y="4"/>
                  <a:pt x="521" y="0"/>
                  <a:pt x="558" y="0"/>
                </a:cubicBezTo>
                <a:cubicBezTo>
                  <a:pt x="594" y="0"/>
                  <a:pt x="631" y="4"/>
                  <a:pt x="667" y="11"/>
                </a:cubicBezTo>
                <a:cubicBezTo>
                  <a:pt x="702" y="18"/>
                  <a:pt x="737" y="29"/>
                  <a:pt x="771" y="43"/>
                </a:cubicBezTo>
                <a:cubicBezTo>
                  <a:pt x="805" y="57"/>
                  <a:pt x="837" y="74"/>
                  <a:pt x="867" y="94"/>
                </a:cubicBezTo>
                <a:cubicBezTo>
                  <a:pt x="898" y="115"/>
                  <a:pt x="926" y="138"/>
                  <a:pt x="952" y="164"/>
                </a:cubicBezTo>
                <a:cubicBezTo>
                  <a:pt x="978" y="190"/>
                  <a:pt x="1001" y="218"/>
                  <a:pt x="1021" y="248"/>
                </a:cubicBezTo>
                <a:cubicBezTo>
                  <a:pt x="1041" y="278"/>
                  <a:pt x="1059" y="311"/>
                  <a:pt x="1073" y="344"/>
                </a:cubicBezTo>
                <a:cubicBezTo>
                  <a:pt x="1087" y="378"/>
                  <a:pt x="1097" y="413"/>
                  <a:pt x="1104" y="449"/>
                </a:cubicBezTo>
                <a:cubicBezTo>
                  <a:pt x="1111" y="485"/>
                  <a:pt x="1115" y="521"/>
                  <a:pt x="1115" y="558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640" name="" descr=""/>
          <p:cNvPicPr/>
          <p:nvPr/>
        </p:nvPicPr>
        <p:blipFill>
          <a:blip r:embed="rId19"/>
          <a:stretch/>
        </p:blipFill>
        <p:spPr>
          <a:xfrm>
            <a:off x="5807880" y="5214600"/>
            <a:ext cx="1918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41" name=""/>
          <p:cNvSpPr txBox="1"/>
          <p:nvPr/>
        </p:nvSpPr>
        <p:spPr>
          <a:xfrm>
            <a:off x="2783520" y="5846400"/>
            <a:ext cx="403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竞争力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2" name=""/>
          <p:cNvSpPr txBox="1"/>
          <p:nvPr/>
        </p:nvSpPr>
        <p:spPr>
          <a:xfrm>
            <a:off x="6234120" y="5195520"/>
            <a:ext cx="150948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多元化数字基建能力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3" name=""/>
          <p:cNvSpPr txBox="1"/>
          <p:nvPr/>
        </p:nvSpPr>
        <p:spPr>
          <a:xfrm>
            <a:off x="5699160" y="5645880"/>
            <a:ext cx="22806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企业知识图谱一旦建成，不仅能服务于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4" name=""/>
          <p:cNvSpPr txBox="1"/>
          <p:nvPr/>
        </p:nvSpPr>
        <p:spPr>
          <a:xfrm>
            <a:off x="7972200" y="5650560"/>
            <a:ext cx="294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5" name=""/>
          <p:cNvSpPr txBox="1"/>
          <p:nvPr/>
        </p:nvSpPr>
        <p:spPr>
          <a:xfrm>
            <a:off x="8265600" y="5645880"/>
            <a:ext cx="1744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，还能应用于企业内部的智能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46" name="" descr=""/>
          <p:cNvPicPr/>
          <p:nvPr/>
        </p:nvPicPr>
        <p:blipFill>
          <a:blip r:embed="rId20"/>
          <a:stretch/>
        </p:blipFill>
        <p:spPr>
          <a:xfrm>
            <a:off x="8314920" y="5674320"/>
            <a:ext cx="914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47" name=""/>
          <p:cNvSpPr txBox="1"/>
          <p:nvPr/>
        </p:nvSpPr>
        <p:spPr>
          <a:xfrm>
            <a:off x="5699160" y="5846400"/>
            <a:ext cx="38898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客服、智能推荐、风险控制等多种场景，实现知识资产最大化复用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8" name=""/>
          <p:cNvSpPr txBox="1"/>
          <p:nvPr/>
        </p:nvSpPr>
        <p:spPr>
          <a:xfrm>
            <a:off x="8475120" y="5666040"/>
            <a:ext cx="5295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AIreadsU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9" name=""/>
          <p:cNvSpPr txBox="1"/>
          <p:nvPr/>
        </p:nvSpPr>
        <p:spPr>
          <a:xfrm>
            <a:off x="8999640" y="566172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商业计划书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0" name=""/>
          <p:cNvSpPr txBox="1"/>
          <p:nvPr/>
        </p:nvSpPr>
        <p:spPr>
          <a:xfrm>
            <a:off x="9584640" y="5666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 | 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1" name=""/>
          <p:cNvSpPr txBox="1"/>
          <p:nvPr/>
        </p:nvSpPr>
        <p:spPr>
          <a:xfrm>
            <a:off x="969840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第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2" name=""/>
          <p:cNvSpPr txBox="1"/>
          <p:nvPr/>
        </p:nvSpPr>
        <p:spPr>
          <a:xfrm>
            <a:off x="9815400" y="5666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6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3" name=""/>
          <p:cNvSpPr txBox="1"/>
          <p:nvPr/>
        </p:nvSpPr>
        <p:spPr>
          <a:xfrm>
            <a:off x="988992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页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4" name=""/>
          <p:cNvSpPr txBox="1"/>
          <p:nvPr/>
        </p:nvSpPr>
        <p:spPr>
          <a:xfrm>
            <a:off x="10006920" y="5666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/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5" name=""/>
          <p:cNvSpPr txBox="1"/>
          <p:nvPr/>
        </p:nvSpPr>
        <p:spPr>
          <a:xfrm>
            <a:off x="1004616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共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6" name=""/>
          <p:cNvSpPr txBox="1"/>
          <p:nvPr/>
        </p:nvSpPr>
        <p:spPr>
          <a:xfrm>
            <a:off x="10163160" y="5666040"/>
            <a:ext cx="150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18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7" name=""/>
          <p:cNvSpPr txBox="1"/>
          <p:nvPr/>
        </p:nvSpPr>
        <p:spPr>
          <a:xfrm>
            <a:off x="1031220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页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59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60" name=""/>
          <p:cNvSpPr/>
          <p:nvPr/>
        </p:nvSpPr>
        <p:spPr>
          <a:xfrm>
            <a:off x="676800" y="1086120"/>
            <a:ext cx="100440" cy="100800"/>
          </a:xfrm>
          <a:custGeom>
            <a:avLst/>
            <a:gdLst/>
            <a:ahLst/>
            <a:rect l="0" t="0" r="r" b="b"/>
            <a:pathLst>
              <a:path w="279" h="280">
                <a:moveTo>
                  <a:pt x="279" y="139"/>
                </a:moveTo>
                <a:cubicBezTo>
                  <a:pt x="279" y="158"/>
                  <a:pt x="276" y="176"/>
                  <a:pt x="269" y="194"/>
                </a:cubicBezTo>
                <a:cubicBezTo>
                  <a:pt x="262" y="211"/>
                  <a:pt x="252" y="226"/>
                  <a:pt x="239" y="239"/>
                </a:cubicBezTo>
                <a:cubicBezTo>
                  <a:pt x="225" y="252"/>
                  <a:pt x="210" y="262"/>
                  <a:pt x="192" y="269"/>
                </a:cubicBezTo>
                <a:cubicBezTo>
                  <a:pt x="175" y="276"/>
                  <a:pt x="158" y="280"/>
                  <a:pt x="139" y="280"/>
                </a:cubicBezTo>
                <a:cubicBezTo>
                  <a:pt x="121" y="280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7" y="226"/>
                  <a:pt x="17" y="211"/>
                  <a:pt x="10" y="194"/>
                </a:cubicBezTo>
                <a:cubicBezTo>
                  <a:pt x="3" y="176"/>
                  <a:pt x="0" y="158"/>
                  <a:pt x="0" y="139"/>
                </a:cubicBezTo>
                <a:cubicBezTo>
                  <a:pt x="0" y="121"/>
                  <a:pt x="3" y="103"/>
                  <a:pt x="10" y="86"/>
                </a:cubicBezTo>
                <a:cubicBezTo>
                  <a:pt x="17" y="69"/>
                  <a:pt x="27" y="54"/>
                  <a:pt x="41" y="41"/>
                </a:cubicBezTo>
                <a:cubicBezTo>
                  <a:pt x="54" y="28"/>
                  <a:pt x="69" y="18"/>
                  <a:pt x="86" y="11"/>
                </a:cubicBezTo>
                <a:cubicBezTo>
                  <a:pt x="103" y="4"/>
                  <a:pt x="121" y="0"/>
                  <a:pt x="139" y="0"/>
                </a:cubicBezTo>
                <a:cubicBezTo>
                  <a:pt x="158" y="0"/>
                  <a:pt x="175" y="4"/>
                  <a:pt x="192" y="11"/>
                </a:cubicBezTo>
                <a:cubicBezTo>
                  <a:pt x="210" y="18"/>
                  <a:pt x="225" y="28"/>
                  <a:pt x="239" y="41"/>
                </a:cubicBezTo>
                <a:cubicBezTo>
                  <a:pt x="252" y="54"/>
                  <a:pt x="262" y="69"/>
                  <a:pt x="269" y="86"/>
                </a:cubicBezTo>
                <a:cubicBezTo>
                  <a:pt x="276" y="103"/>
                  <a:pt x="279" y="121"/>
                  <a:pt x="279" y="139"/>
                </a:cubicBezTo>
                <a:close/>
              </a:path>
            </a:pathLst>
          </a:custGeom>
          <a:solidFill>
            <a:srgbClr val="a78b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1" name=""/>
          <p:cNvSpPr/>
          <p:nvPr/>
        </p:nvSpPr>
        <p:spPr>
          <a:xfrm>
            <a:off x="9551520" y="1178280"/>
            <a:ext cx="100800" cy="100440"/>
          </a:xfrm>
          <a:custGeom>
            <a:avLst/>
            <a:gdLst/>
            <a:ahLst/>
            <a:rect l="0" t="0" r="r" b="b"/>
            <a:pathLst>
              <a:path w="280" h="279">
                <a:moveTo>
                  <a:pt x="280" y="139"/>
                </a:moveTo>
                <a:cubicBezTo>
                  <a:pt x="280" y="157"/>
                  <a:pt x="276" y="175"/>
                  <a:pt x="269" y="192"/>
                </a:cubicBezTo>
                <a:cubicBezTo>
                  <a:pt x="262" y="210"/>
                  <a:pt x="252" y="225"/>
                  <a:pt x="239" y="238"/>
                </a:cubicBezTo>
                <a:cubicBezTo>
                  <a:pt x="226" y="251"/>
                  <a:pt x="211" y="261"/>
                  <a:pt x="194" y="268"/>
                </a:cubicBezTo>
                <a:cubicBezTo>
                  <a:pt x="177" y="276"/>
                  <a:pt x="159" y="279"/>
                  <a:pt x="140" y="279"/>
                </a:cubicBezTo>
                <a:cubicBezTo>
                  <a:pt x="122" y="279"/>
                  <a:pt x="104" y="276"/>
                  <a:pt x="87" y="268"/>
                </a:cubicBezTo>
                <a:cubicBezTo>
                  <a:pt x="70" y="261"/>
                  <a:pt x="55" y="251"/>
                  <a:pt x="42" y="238"/>
                </a:cubicBezTo>
                <a:cubicBezTo>
                  <a:pt x="29" y="225"/>
                  <a:pt x="19" y="210"/>
                  <a:pt x="11" y="192"/>
                </a:cubicBezTo>
                <a:cubicBezTo>
                  <a:pt x="4" y="175"/>
                  <a:pt x="0" y="157"/>
                  <a:pt x="0" y="139"/>
                </a:cubicBezTo>
                <a:cubicBezTo>
                  <a:pt x="0" y="120"/>
                  <a:pt x="4" y="103"/>
                  <a:pt x="11" y="86"/>
                </a:cubicBezTo>
                <a:cubicBezTo>
                  <a:pt x="19" y="68"/>
                  <a:pt x="29" y="53"/>
                  <a:pt x="42" y="40"/>
                </a:cubicBezTo>
                <a:cubicBezTo>
                  <a:pt x="55" y="27"/>
                  <a:pt x="70" y="17"/>
                  <a:pt x="87" y="10"/>
                </a:cubicBezTo>
                <a:cubicBezTo>
                  <a:pt x="104" y="3"/>
                  <a:pt x="122" y="0"/>
                  <a:pt x="140" y="0"/>
                </a:cubicBezTo>
                <a:cubicBezTo>
                  <a:pt x="159" y="0"/>
                  <a:pt x="177" y="3"/>
                  <a:pt x="194" y="10"/>
                </a:cubicBezTo>
                <a:cubicBezTo>
                  <a:pt x="211" y="17"/>
                  <a:pt x="226" y="27"/>
                  <a:pt x="239" y="40"/>
                </a:cubicBezTo>
                <a:cubicBezTo>
                  <a:pt x="252" y="53"/>
                  <a:pt x="262" y="68"/>
                  <a:pt x="269" y="86"/>
                </a:cubicBezTo>
                <a:cubicBezTo>
                  <a:pt x="276" y="103"/>
                  <a:pt x="280" y="120"/>
                  <a:pt x="280" y="139"/>
                </a:cubicBezTo>
                <a:close/>
              </a:path>
            </a:pathLst>
          </a:custGeom>
          <a:solidFill>
            <a:srgbClr val="a78b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2" name=""/>
          <p:cNvSpPr/>
          <p:nvPr/>
        </p:nvSpPr>
        <p:spPr>
          <a:xfrm>
            <a:off x="1370160" y="4838400"/>
            <a:ext cx="100800" cy="100440"/>
          </a:xfrm>
          <a:custGeom>
            <a:avLst/>
            <a:gdLst/>
            <a:ahLst/>
            <a:rect l="0" t="0" r="r" b="b"/>
            <a:pathLst>
              <a:path w="280" h="279">
                <a:moveTo>
                  <a:pt x="280" y="140"/>
                </a:moveTo>
                <a:cubicBezTo>
                  <a:pt x="280" y="159"/>
                  <a:pt x="276" y="176"/>
                  <a:pt x="269" y="193"/>
                </a:cubicBezTo>
                <a:cubicBezTo>
                  <a:pt x="262" y="210"/>
                  <a:pt x="252" y="226"/>
                  <a:pt x="239" y="239"/>
                </a:cubicBezTo>
                <a:cubicBezTo>
                  <a:pt x="225" y="252"/>
                  <a:pt x="210" y="262"/>
                  <a:pt x="193" y="269"/>
                </a:cubicBezTo>
                <a:cubicBezTo>
                  <a:pt x="176" y="276"/>
                  <a:pt x="158" y="279"/>
                  <a:pt x="140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0"/>
                  <a:pt x="11" y="193"/>
                </a:cubicBezTo>
                <a:cubicBezTo>
                  <a:pt x="4" y="176"/>
                  <a:pt x="0" y="159"/>
                  <a:pt x="0" y="140"/>
                </a:cubicBezTo>
                <a:cubicBezTo>
                  <a:pt x="0" y="122"/>
                  <a:pt x="4" y="104"/>
                  <a:pt x="11" y="87"/>
                </a:cubicBezTo>
                <a:cubicBezTo>
                  <a:pt x="18" y="70"/>
                  <a:pt x="28" y="55"/>
                  <a:pt x="41" y="41"/>
                </a:cubicBezTo>
                <a:cubicBezTo>
                  <a:pt x="54" y="28"/>
                  <a:pt x="69" y="18"/>
                  <a:pt x="86" y="10"/>
                </a:cubicBezTo>
                <a:cubicBezTo>
                  <a:pt x="103" y="3"/>
                  <a:pt x="121" y="0"/>
                  <a:pt x="140" y="0"/>
                </a:cubicBezTo>
                <a:cubicBezTo>
                  <a:pt x="158" y="0"/>
                  <a:pt x="176" y="3"/>
                  <a:pt x="193" y="10"/>
                </a:cubicBezTo>
                <a:cubicBezTo>
                  <a:pt x="210" y="18"/>
                  <a:pt x="225" y="28"/>
                  <a:pt x="239" y="41"/>
                </a:cubicBezTo>
                <a:cubicBezTo>
                  <a:pt x="252" y="55"/>
                  <a:pt x="262" y="70"/>
                  <a:pt x="269" y="87"/>
                </a:cubicBezTo>
                <a:cubicBezTo>
                  <a:pt x="276" y="104"/>
                  <a:pt x="280" y="122"/>
                  <a:pt x="280" y="140"/>
                </a:cubicBezTo>
                <a:close/>
              </a:path>
            </a:pathLst>
          </a:custGeom>
          <a:solidFill>
            <a:srgbClr val="93c5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3" name=""/>
          <p:cNvSpPr/>
          <p:nvPr/>
        </p:nvSpPr>
        <p:spPr>
          <a:xfrm>
            <a:off x="8924760" y="5415120"/>
            <a:ext cx="100800" cy="100440"/>
          </a:xfrm>
          <a:custGeom>
            <a:avLst/>
            <a:gdLst/>
            <a:ahLst/>
            <a:rect l="0" t="0" r="r" b="b"/>
            <a:pathLst>
              <a:path w="280" h="279">
                <a:moveTo>
                  <a:pt x="280" y="140"/>
                </a:moveTo>
                <a:cubicBezTo>
                  <a:pt x="280" y="158"/>
                  <a:pt x="276" y="176"/>
                  <a:pt x="269" y="193"/>
                </a:cubicBezTo>
                <a:cubicBezTo>
                  <a:pt x="262" y="210"/>
                  <a:pt x="252" y="225"/>
                  <a:pt x="239" y="238"/>
                </a:cubicBezTo>
                <a:cubicBezTo>
                  <a:pt x="226" y="251"/>
                  <a:pt x="211" y="261"/>
                  <a:pt x="194" y="269"/>
                </a:cubicBezTo>
                <a:cubicBezTo>
                  <a:pt x="177" y="276"/>
                  <a:pt x="159" y="279"/>
                  <a:pt x="140" y="279"/>
                </a:cubicBezTo>
                <a:cubicBezTo>
                  <a:pt x="122" y="279"/>
                  <a:pt x="104" y="276"/>
                  <a:pt x="86" y="269"/>
                </a:cubicBezTo>
                <a:cubicBezTo>
                  <a:pt x="69" y="261"/>
                  <a:pt x="54" y="251"/>
                  <a:pt x="41" y="238"/>
                </a:cubicBezTo>
                <a:cubicBezTo>
                  <a:pt x="28" y="225"/>
                  <a:pt x="18" y="210"/>
                  <a:pt x="11" y="193"/>
                </a:cubicBezTo>
                <a:cubicBezTo>
                  <a:pt x="4" y="176"/>
                  <a:pt x="0" y="158"/>
                  <a:pt x="0" y="140"/>
                </a:cubicBezTo>
                <a:cubicBezTo>
                  <a:pt x="0" y="121"/>
                  <a:pt x="4" y="103"/>
                  <a:pt x="11" y="86"/>
                </a:cubicBezTo>
                <a:cubicBezTo>
                  <a:pt x="18" y="68"/>
                  <a:pt x="28" y="53"/>
                  <a:pt x="41" y="40"/>
                </a:cubicBezTo>
                <a:cubicBezTo>
                  <a:pt x="54" y="27"/>
                  <a:pt x="69" y="17"/>
                  <a:pt x="86" y="10"/>
                </a:cubicBezTo>
                <a:cubicBezTo>
                  <a:pt x="104" y="3"/>
                  <a:pt x="122" y="0"/>
                  <a:pt x="140" y="0"/>
                </a:cubicBezTo>
                <a:cubicBezTo>
                  <a:pt x="159" y="0"/>
                  <a:pt x="177" y="3"/>
                  <a:pt x="194" y="10"/>
                </a:cubicBezTo>
                <a:cubicBezTo>
                  <a:pt x="211" y="17"/>
                  <a:pt x="226" y="27"/>
                  <a:pt x="239" y="40"/>
                </a:cubicBezTo>
                <a:cubicBezTo>
                  <a:pt x="252" y="53"/>
                  <a:pt x="262" y="68"/>
                  <a:pt x="269" y="86"/>
                </a:cubicBezTo>
                <a:cubicBezTo>
                  <a:pt x="276" y="103"/>
                  <a:pt x="280" y="121"/>
                  <a:pt x="280" y="140"/>
                </a:cubicBezTo>
                <a:close/>
              </a:path>
            </a:pathLst>
          </a:custGeom>
          <a:solidFill>
            <a:srgbClr val="6ee7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4" name=""/>
          <p:cNvSpPr/>
          <p:nvPr/>
        </p:nvSpPr>
        <p:spPr>
          <a:xfrm>
            <a:off x="601560" y="1487160"/>
            <a:ext cx="100440" cy="100800"/>
          </a:xfrm>
          <a:custGeom>
            <a:avLst/>
            <a:gdLst/>
            <a:ahLst/>
            <a:rect l="0" t="0" r="r" b="b"/>
            <a:pathLst>
              <a:path w="279" h="280">
                <a:moveTo>
                  <a:pt x="279" y="140"/>
                </a:moveTo>
                <a:cubicBezTo>
                  <a:pt x="279" y="158"/>
                  <a:pt x="276" y="176"/>
                  <a:pt x="269" y="194"/>
                </a:cubicBezTo>
                <a:cubicBezTo>
                  <a:pt x="262" y="211"/>
                  <a:pt x="252" y="226"/>
                  <a:pt x="239" y="239"/>
                </a:cubicBezTo>
                <a:cubicBezTo>
                  <a:pt x="226" y="252"/>
                  <a:pt x="210" y="262"/>
                  <a:pt x="193" y="269"/>
                </a:cubicBezTo>
                <a:cubicBezTo>
                  <a:pt x="176" y="276"/>
                  <a:pt x="159" y="280"/>
                  <a:pt x="140" y="280"/>
                </a:cubicBezTo>
                <a:cubicBezTo>
                  <a:pt x="121" y="280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1"/>
                  <a:pt x="10" y="194"/>
                </a:cubicBezTo>
                <a:cubicBezTo>
                  <a:pt x="3" y="176"/>
                  <a:pt x="0" y="158"/>
                  <a:pt x="0" y="140"/>
                </a:cubicBezTo>
                <a:cubicBezTo>
                  <a:pt x="0" y="121"/>
                  <a:pt x="3" y="103"/>
                  <a:pt x="10" y="86"/>
                </a:cubicBezTo>
                <a:cubicBezTo>
                  <a:pt x="18" y="69"/>
                  <a:pt x="28" y="54"/>
                  <a:pt x="41" y="41"/>
                </a:cubicBezTo>
                <a:cubicBezTo>
                  <a:pt x="54" y="28"/>
                  <a:pt x="69" y="18"/>
                  <a:pt x="86" y="11"/>
                </a:cubicBezTo>
                <a:cubicBezTo>
                  <a:pt x="103" y="4"/>
                  <a:pt x="121" y="0"/>
                  <a:pt x="140" y="0"/>
                </a:cubicBezTo>
                <a:cubicBezTo>
                  <a:pt x="159" y="0"/>
                  <a:pt x="176" y="4"/>
                  <a:pt x="193" y="11"/>
                </a:cubicBezTo>
                <a:cubicBezTo>
                  <a:pt x="210" y="18"/>
                  <a:pt x="226" y="28"/>
                  <a:pt x="239" y="41"/>
                </a:cubicBezTo>
                <a:cubicBezTo>
                  <a:pt x="252" y="54"/>
                  <a:pt x="262" y="69"/>
                  <a:pt x="269" y="86"/>
                </a:cubicBezTo>
                <a:cubicBezTo>
                  <a:pt x="276" y="103"/>
                  <a:pt x="279" y="121"/>
                  <a:pt x="279" y="140"/>
                </a:cubicBez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5" name=""/>
          <p:cNvSpPr/>
          <p:nvPr/>
        </p:nvSpPr>
        <p:spPr>
          <a:xfrm>
            <a:off x="8924760" y="843840"/>
            <a:ext cx="100800" cy="100800"/>
          </a:xfrm>
          <a:custGeom>
            <a:avLst/>
            <a:gdLst/>
            <a:ahLst/>
            <a:rect l="0" t="0" r="r" b="b"/>
            <a:pathLst>
              <a:path w="280" h="280">
                <a:moveTo>
                  <a:pt x="280" y="140"/>
                </a:moveTo>
                <a:cubicBezTo>
                  <a:pt x="280" y="159"/>
                  <a:pt x="276" y="177"/>
                  <a:pt x="269" y="194"/>
                </a:cubicBezTo>
                <a:cubicBezTo>
                  <a:pt x="262" y="211"/>
                  <a:pt x="252" y="226"/>
                  <a:pt x="239" y="239"/>
                </a:cubicBezTo>
                <a:cubicBezTo>
                  <a:pt x="226" y="252"/>
                  <a:pt x="211" y="262"/>
                  <a:pt x="194" y="269"/>
                </a:cubicBezTo>
                <a:cubicBezTo>
                  <a:pt x="177" y="276"/>
                  <a:pt x="159" y="280"/>
                  <a:pt x="140" y="280"/>
                </a:cubicBezTo>
                <a:cubicBezTo>
                  <a:pt x="122" y="280"/>
                  <a:pt x="104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1"/>
                  <a:pt x="11" y="194"/>
                </a:cubicBezTo>
                <a:cubicBezTo>
                  <a:pt x="4" y="177"/>
                  <a:pt x="0" y="159"/>
                  <a:pt x="0" y="140"/>
                </a:cubicBezTo>
                <a:cubicBezTo>
                  <a:pt x="0" y="122"/>
                  <a:pt x="4" y="104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9"/>
                  <a:pt x="69" y="18"/>
                  <a:pt x="86" y="11"/>
                </a:cubicBezTo>
                <a:cubicBezTo>
                  <a:pt x="104" y="4"/>
                  <a:pt x="122" y="0"/>
                  <a:pt x="140" y="0"/>
                </a:cubicBezTo>
                <a:cubicBezTo>
                  <a:pt x="159" y="0"/>
                  <a:pt x="177" y="4"/>
                  <a:pt x="194" y="11"/>
                </a:cubicBezTo>
                <a:cubicBezTo>
                  <a:pt x="211" y="18"/>
                  <a:pt x="226" y="29"/>
                  <a:pt x="239" y="42"/>
                </a:cubicBezTo>
                <a:cubicBezTo>
                  <a:pt x="252" y="55"/>
                  <a:pt x="262" y="70"/>
                  <a:pt x="269" y="87"/>
                </a:cubicBezTo>
                <a:cubicBezTo>
                  <a:pt x="276" y="104"/>
                  <a:pt x="280" y="122"/>
                  <a:pt x="280" y="140"/>
                </a:cubicBezTo>
                <a:close/>
              </a:path>
            </a:pathLst>
          </a:custGeom>
          <a:solidFill>
            <a:srgbClr val="60a5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6" name=""/>
          <p:cNvSpPr/>
          <p:nvPr/>
        </p:nvSpPr>
        <p:spPr>
          <a:xfrm>
            <a:off x="1069560" y="4612680"/>
            <a:ext cx="100440" cy="100800"/>
          </a:xfrm>
          <a:custGeom>
            <a:avLst/>
            <a:gdLst/>
            <a:ahLst/>
            <a:rect l="0" t="0" r="r" b="b"/>
            <a:pathLst>
              <a:path w="279" h="280">
                <a:moveTo>
                  <a:pt x="279" y="140"/>
                </a:moveTo>
                <a:cubicBezTo>
                  <a:pt x="279" y="159"/>
                  <a:pt x="276" y="177"/>
                  <a:pt x="269" y="194"/>
                </a:cubicBezTo>
                <a:cubicBezTo>
                  <a:pt x="262" y="211"/>
                  <a:pt x="252" y="226"/>
                  <a:pt x="239" y="239"/>
                </a:cubicBezTo>
                <a:cubicBezTo>
                  <a:pt x="224" y="252"/>
                  <a:pt x="209" y="262"/>
                  <a:pt x="192" y="269"/>
                </a:cubicBezTo>
                <a:cubicBezTo>
                  <a:pt x="175" y="276"/>
                  <a:pt x="158" y="280"/>
                  <a:pt x="139" y="280"/>
                </a:cubicBezTo>
                <a:cubicBezTo>
                  <a:pt x="121" y="280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7" y="211"/>
                  <a:pt x="10" y="194"/>
                </a:cubicBezTo>
                <a:cubicBezTo>
                  <a:pt x="3" y="177"/>
                  <a:pt x="0" y="159"/>
                  <a:pt x="0" y="140"/>
                </a:cubicBezTo>
                <a:cubicBezTo>
                  <a:pt x="0" y="122"/>
                  <a:pt x="3" y="103"/>
                  <a:pt x="10" y="86"/>
                </a:cubicBezTo>
                <a:cubicBezTo>
                  <a:pt x="17" y="69"/>
                  <a:pt x="28" y="54"/>
                  <a:pt x="41" y="41"/>
                </a:cubicBezTo>
                <a:cubicBezTo>
                  <a:pt x="54" y="28"/>
                  <a:pt x="69" y="18"/>
                  <a:pt x="86" y="11"/>
                </a:cubicBezTo>
                <a:cubicBezTo>
                  <a:pt x="103" y="4"/>
                  <a:pt x="121" y="0"/>
                  <a:pt x="139" y="0"/>
                </a:cubicBezTo>
                <a:cubicBezTo>
                  <a:pt x="158" y="0"/>
                  <a:pt x="175" y="4"/>
                  <a:pt x="192" y="11"/>
                </a:cubicBezTo>
                <a:cubicBezTo>
                  <a:pt x="209" y="18"/>
                  <a:pt x="224" y="28"/>
                  <a:pt x="239" y="41"/>
                </a:cubicBezTo>
                <a:cubicBezTo>
                  <a:pt x="252" y="54"/>
                  <a:pt x="262" y="69"/>
                  <a:pt x="269" y="86"/>
                </a:cubicBezTo>
                <a:cubicBezTo>
                  <a:pt x="276" y="103"/>
                  <a:pt x="279" y="122"/>
                  <a:pt x="279" y="140"/>
                </a:cubicBezTo>
                <a:close/>
              </a:path>
            </a:pathLst>
          </a:custGeom>
          <a:solidFill>
            <a:srgbClr val="93c5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7" name=""/>
          <p:cNvSpPr/>
          <p:nvPr/>
        </p:nvSpPr>
        <p:spPr>
          <a:xfrm>
            <a:off x="9200520" y="4871880"/>
            <a:ext cx="100800" cy="100440"/>
          </a:xfrm>
          <a:custGeom>
            <a:avLst/>
            <a:gdLst/>
            <a:ahLst/>
            <a:rect l="0" t="0" r="r" b="b"/>
            <a:pathLst>
              <a:path w="280" h="279">
                <a:moveTo>
                  <a:pt x="280" y="139"/>
                </a:moveTo>
                <a:cubicBezTo>
                  <a:pt x="280" y="157"/>
                  <a:pt x="276" y="175"/>
                  <a:pt x="269" y="192"/>
                </a:cubicBezTo>
                <a:cubicBezTo>
                  <a:pt x="262" y="209"/>
                  <a:pt x="252" y="224"/>
                  <a:pt x="239" y="238"/>
                </a:cubicBezTo>
                <a:cubicBezTo>
                  <a:pt x="226" y="252"/>
                  <a:pt x="211" y="262"/>
                  <a:pt x="194" y="269"/>
                </a:cubicBezTo>
                <a:cubicBezTo>
                  <a:pt x="177" y="276"/>
                  <a:pt x="159" y="279"/>
                  <a:pt x="139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2"/>
                  <a:pt x="41" y="238"/>
                </a:cubicBezTo>
                <a:cubicBezTo>
                  <a:pt x="28" y="224"/>
                  <a:pt x="18" y="209"/>
                  <a:pt x="11" y="192"/>
                </a:cubicBezTo>
                <a:cubicBezTo>
                  <a:pt x="4" y="175"/>
                  <a:pt x="0" y="157"/>
                  <a:pt x="0" y="139"/>
                </a:cubicBezTo>
                <a:cubicBezTo>
                  <a:pt x="0" y="121"/>
                  <a:pt x="4" y="103"/>
                  <a:pt x="11" y="86"/>
                </a:cubicBezTo>
                <a:cubicBezTo>
                  <a:pt x="18" y="69"/>
                  <a:pt x="28" y="54"/>
                  <a:pt x="41" y="41"/>
                </a:cubicBezTo>
                <a:cubicBezTo>
                  <a:pt x="54" y="27"/>
                  <a:pt x="69" y="17"/>
                  <a:pt x="86" y="10"/>
                </a:cubicBezTo>
                <a:cubicBezTo>
                  <a:pt x="103" y="3"/>
                  <a:pt x="121" y="0"/>
                  <a:pt x="139" y="0"/>
                </a:cubicBezTo>
                <a:cubicBezTo>
                  <a:pt x="159" y="0"/>
                  <a:pt x="177" y="3"/>
                  <a:pt x="194" y="10"/>
                </a:cubicBezTo>
                <a:cubicBezTo>
                  <a:pt x="211" y="17"/>
                  <a:pt x="226" y="27"/>
                  <a:pt x="239" y="41"/>
                </a:cubicBezTo>
                <a:cubicBezTo>
                  <a:pt x="252" y="54"/>
                  <a:pt x="262" y="69"/>
                  <a:pt x="269" y="86"/>
                </a:cubicBezTo>
                <a:cubicBezTo>
                  <a:pt x="276" y="103"/>
                  <a:pt x="280" y="121"/>
                  <a:pt x="280" y="139"/>
                </a:cubicBez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8" name=""/>
          <p:cNvSpPr/>
          <p:nvPr/>
        </p:nvSpPr>
        <p:spPr>
          <a:xfrm>
            <a:off x="492840" y="1136160"/>
            <a:ext cx="100800" cy="100800"/>
          </a:xfrm>
          <a:custGeom>
            <a:avLst/>
            <a:gdLst/>
            <a:ahLst/>
            <a:rect l="0" t="0" r="r" b="b"/>
            <a:pathLst>
              <a:path w="280" h="280">
                <a:moveTo>
                  <a:pt x="280" y="141"/>
                </a:moveTo>
                <a:cubicBezTo>
                  <a:pt x="280" y="159"/>
                  <a:pt x="276" y="177"/>
                  <a:pt x="269" y="194"/>
                </a:cubicBezTo>
                <a:cubicBezTo>
                  <a:pt x="262" y="211"/>
                  <a:pt x="252" y="226"/>
                  <a:pt x="239" y="239"/>
                </a:cubicBezTo>
                <a:cubicBezTo>
                  <a:pt x="226" y="252"/>
                  <a:pt x="211" y="262"/>
                  <a:pt x="194" y="269"/>
                </a:cubicBezTo>
                <a:cubicBezTo>
                  <a:pt x="177" y="276"/>
                  <a:pt x="158" y="280"/>
                  <a:pt x="139" y="280"/>
                </a:cubicBezTo>
                <a:cubicBezTo>
                  <a:pt x="121" y="280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1"/>
                  <a:pt x="11" y="194"/>
                </a:cubicBezTo>
                <a:cubicBezTo>
                  <a:pt x="4" y="177"/>
                  <a:pt x="0" y="159"/>
                  <a:pt x="0" y="141"/>
                </a:cubicBezTo>
                <a:cubicBezTo>
                  <a:pt x="0" y="122"/>
                  <a:pt x="4" y="105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8"/>
                  <a:pt x="69" y="18"/>
                  <a:pt x="86" y="11"/>
                </a:cubicBezTo>
                <a:cubicBezTo>
                  <a:pt x="103" y="4"/>
                  <a:pt x="121" y="0"/>
                  <a:pt x="139" y="0"/>
                </a:cubicBezTo>
                <a:cubicBezTo>
                  <a:pt x="158" y="0"/>
                  <a:pt x="177" y="4"/>
                  <a:pt x="194" y="11"/>
                </a:cubicBezTo>
                <a:cubicBezTo>
                  <a:pt x="211" y="18"/>
                  <a:pt x="226" y="28"/>
                  <a:pt x="239" y="42"/>
                </a:cubicBezTo>
                <a:cubicBezTo>
                  <a:pt x="252" y="55"/>
                  <a:pt x="262" y="70"/>
                  <a:pt x="269" y="87"/>
                </a:cubicBezTo>
                <a:cubicBezTo>
                  <a:pt x="276" y="105"/>
                  <a:pt x="280" y="122"/>
                  <a:pt x="280" y="141"/>
                </a:cubicBezTo>
                <a:close/>
              </a:path>
            </a:pathLst>
          </a:custGeom>
          <a:solidFill>
            <a:srgbClr val="c4b5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9" name=""/>
          <p:cNvSpPr/>
          <p:nvPr/>
        </p:nvSpPr>
        <p:spPr>
          <a:xfrm>
            <a:off x="9743760" y="434520"/>
            <a:ext cx="100440" cy="100440"/>
          </a:xfrm>
          <a:custGeom>
            <a:avLst/>
            <a:gdLst/>
            <a:ahLst/>
            <a:rect l="0" t="0" r="r" b="b"/>
            <a:pathLst>
              <a:path w="279" h="279">
                <a:moveTo>
                  <a:pt x="279" y="140"/>
                </a:moveTo>
                <a:cubicBezTo>
                  <a:pt x="279" y="158"/>
                  <a:pt x="276" y="176"/>
                  <a:pt x="269" y="193"/>
                </a:cubicBezTo>
                <a:cubicBezTo>
                  <a:pt x="262" y="210"/>
                  <a:pt x="252" y="225"/>
                  <a:pt x="239" y="238"/>
                </a:cubicBezTo>
                <a:cubicBezTo>
                  <a:pt x="226" y="251"/>
                  <a:pt x="211" y="261"/>
                  <a:pt x="193" y="269"/>
                </a:cubicBezTo>
                <a:cubicBezTo>
                  <a:pt x="176" y="276"/>
                  <a:pt x="159" y="279"/>
                  <a:pt x="140" y="279"/>
                </a:cubicBezTo>
                <a:cubicBezTo>
                  <a:pt x="122" y="279"/>
                  <a:pt x="104" y="276"/>
                  <a:pt x="87" y="269"/>
                </a:cubicBezTo>
                <a:cubicBezTo>
                  <a:pt x="70" y="261"/>
                  <a:pt x="55" y="251"/>
                  <a:pt x="42" y="238"/>
                </a:cubicBezTo>
                <a:cubicBezTo>
                  <a:pt x="28" y="225"/>
                  <a:pt x="18" y="210"/>
                  <a:pt x="11" y="193"/>
                </a:cubicBezTo>
                <a:cubicBezTo>
                  <a:pt x="3" y="176"/>
                  <a:pt x="0" y="158"/>
                  <a:pt x="0" y="140"/>
                </a:cubicBezTo>
                <a:cubicBezTo>
                  <a:pt x="0" y="121"/>
                  <a:pt x="3" y="104"/>
                  <a:pt x="11" y="87"/>
                </a:cubicBezTo>
                <a:cubicBezTo>
                  <a:pt x="18" y="69"/>
                  <a:pt x="28" y="54"/>
                  <a:pt x="42" y="40"/>
                </a:cubicBezTo>
                <a:cubicBezTo>
                  <a:pt x="55" y="27"/>
                  <a:pt x="70" y="17"/>
                  <a:pt x="87" y="10"/>
                </a:cubicBezTo>
                <a:cubicBezTo>
                  <a:pt x="104" y="3"/>
                  <a:pt x="122" y="0"/>
                  <a:pt x="140" y="0"/>
                </a:cubicBezTo>
                <a:cubicBezTo>
                  <a:pt x="159" y="0"/>
                  <a:pt x="176" y="3"/>
                  <a:pt x="193" y="10"/>
                </a:cubicBezTo>
                <a:cubicBezTo>
                  <a:pt x="211" y="17"/>
                  <a:pt x="226" y="27"/>
                  <a:pt x="239" y="40"/>
                </a:cubicBezTo>
                <a:cubicBezTo>
                  <a:pt x="252" y="54"/>
                  <a:pt x="262" y="69"/>
                  <a:pt x="269" y="87"/>
                </a:cubicBezTo>
                <a:cubicBezTo>
                  <a:pt x="276" y="104"/>
                  <a:pt x="279" y="121"/>
                  <a:pt x="279" y="140"/>
                </a:cubicBez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0" name=""/>
          <p:cNvSpPr/>
          <p:nvPr/>
        </p:nvSpPr>
        <p:spPr>
          <a:xfrm>
            <a:off x="1136160" y="5573880"/>
            <a:ext cx="100800" cy="100440"/>
          </a:xfrm>
          <a:custGeom>
            <a:avLst/>
            <a:gdLst/>
            <a:ahLst/>
            <a:rect l="0" t="0" r="r" b="b"/>
            <a:pathLst>
              <a:path w="280" h="279">
                <a:moveTo>
                  <a:pt x="280" y="139"/>
                </a:moveTo>
                <a:cubicBezTo>
                  <a:pt x="280" y="157"/>
                  <a:pt x="276" y="175"/>
                  <a:pt x="269" y="192"/>
                </a:cubicBezTo>
                <a:cubicBezTo>
                  <a:pt x="262" y="209"/>
                  <a:pt x="252" y="225"/>
                  <a:pt x="239" y="238"/>
                </a:cubicBezTo>
                <a:cubicBezTo>
                  <a:pt x="226" y="251"/>
                  <a:pt x="211" y="261"/>
                  <a:pt x="194" y="269"/>
                </a:cubicBezTo>
                <a:cubicBezTo>
                  <a:pt x="177" y="276"/>
                  <a:pt x="159" y="279"/>
                  <a:pt x="141" y="279"/>
                </a:cubicBezTo>
                <a:cubicBezTo>
                  <a:pt x="122" y="279"/>
                  <a:pt x="105" y="276"/>
                  <a:pt x="87" y="269"/>
                </a:cubicBezTo>
                <a:cubicBezTo>
                  <a:pt x="70" y="261"/>
                  <a:pt x="55" y="251"/>
                  <a:pt x="42" y="238"/>
                </a:cubicBezTo>
                <a:cubicBezTo>
                  <a:pt x="28" y="225"/>
                  <a:pt x="18" y="209"/>
                  <a:pt x="11" y="192"/>
                </a:cubicBezTo>
                <a:cubicBezTo>
                  <a:pt x="4" y="175"/>
                  <a:pt x="0" y="157"/>
                  <a:pt x="0" y="139"/>
                </a:cubicBezTo>
                <a:cubicBezTo>
                  <a:pt x="0" y="120"/>
                  <a:pt x="4" y="103"/>
                  <a:pt x="11" y="86"/>
                </a:cubicBezTo>
                <a:cubicBezTo>
                  <a:pt x="18" y="69"/>
                  <a:pt x="28" y="53"/>
                  <a:pt x="42" y="40"/>
                </a:cubicBezTo>
                <a:cubicBezTo>
                  <a:pt x="55" y="27"/>
                  <a:pt x="70" y="17"/>
                  <a:pt x="87" y="10"/>
                </a:cubicBezTo>
                <a:cubicBezTo>
                  <a:pt x="105" y="3"/>
                  <a:pt x="122" y="0"/>
                  <a:pt x="141" y="0"/>
                </a:cubicBezTo>
                <a:cubicBezTo>
                  <a:pt x="159" y="0"/>
                  <a:pt x="177" y="3"/>
                  <a:pt x="194" y="10"/>
                </a:cubicBezTo>
                <a:cubicBezTo>
                  <a:pt x="211" y="17"/>
                  <a:pt x="226" y="27"/>
                  <a:pt x="239" y="40"/>
                </a:cubicBezTo>
                <a:cubicBezTo>
                  <a:pt x="252" y="53"/>
                  <a:pt x="262" y="69"/>
                  <a:pt x="269" y="86"/>
                </a:cubicBezTo>
                <a:cubicBezTo>
                  <a:pt x="276" y="103"/>
                  <a:pt x="280" y="120"/>
                  <a:pt x="280" y="139"/>
                </a:cubicBezTo>
                <a:close/>
              </a:path>
            </a:pathLst>
          </a:custGeom>
          <a:solidFill>
            <a:srgbClr val="60a5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1" name=""/>
          <p:cNvSpPr/>
          <p:nvPr/>
        </p:nvSpPr>
        <p:spPr>
          <a:xfrm>
            <a:off x="9793800" y="4813200"/>
            <a:ext cx="100800" cy="100800"/>
          </a:xfrm>
          <a:custGeom>
            <a:avLst/>
            <a:gdLst/>
            <a:ahLst/>
            <a:rect l="0" t="0" r="r" b="b"/>
            <a:pathLst>
              <a:path w="280" h="280">
                <a:moveTo>
                  <a:pt x="280" y="140"/>
                </a:moveTo>
                <a:cubicBezTo>
                  <a:pt x="280" y="159"/>
                  <a:pt x="276" y="177"/>
                  <a:pt x="269" y="194"/>
                </a:cubicBezTo>
                <a:cubicBezTo>
                  <a:pt x="262" y="211"/>
                  <a:pt x="252" y="226"/>
                  <a:pt x="239" y="239"/>
                </a:cubicBezTo>
                <a:cubicBezTo>
                  <a:pt x="226" y="252"/>
                  <a:pt x="211" y="262"/>
                  <a:pt x="194" y="269"/>
                </a:cubicBezTo>
                <a:cubicBezTo>
                  <a:pt x="176" y="276"/>
                  <a:pt x="158" y="280"/>
                  <a:pt x="139" y="280"/>
                </a:cubicBezTo>
                <a:cubicBezTo>
                  <a:pt x="121" y="280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1"/>
                  <a:pt x="11" y="194"/>
                </a:cubicBezTo>
                <a:cubicBezTo>
                  <a:pt x="4" y="177"/>
                  <a:pt x="0" y="159"/>
                  <a:pt x="0" y="140"/>
                </a:cubicBezTo>
                <a:cubicBezTo>
                  <a:pt x="0" y="122"/>
                  <a:pt x="4" y="103"/>
                  <a:pt x="11" y="86"/>
                </a:cubicBezTo>
                <a:cubicBezTo>
                  <a:pt x="18" y="69"/>
                  <a:pt x="28" y="54"/>
                  <a:pt x="41" y="41"/>
                </a:cubicBezTo>
                <a:cubicBezTo>
                  <a:pt x="54" y="28"/>
                  <a:pt x="69" y="18"/>
                  <a:pt x="86" y="11"/>
                </a:cubicBezTo>
                <a:cubicBezTo>
                  <a:pt x="103" y="4"/>
                  <a:pt x="121" y="0"/>
                  <a:pt x="139" y="0"/>
                </a:cubicBezTo>
                <a:cubicBezTo>
                  <a:pt x="158" y="0"/>
                  <a:pt x="176" y="4"/>
                  <a:pt x="194" y="11"/>
                </a:cubicBezTo>
                <a:cubicBezTo>
                  <a:pt x="211" y="18"/>
                  <a:pt x="226" y="28"/>
                  <a:pt x="239" y="41"/>
                </a:cubicBezTo>
                <a:cubicBezTo>
                  <a:pt x="252" y="54"/>
                  <a:pt x="262" y="69"/>
                  <a:pt x="269" y="86"/>
                </a:cubicBezTo>
                <a:cubicBezTo>
                  <a:pt x="276" y="103"/>
                  <a:pt x="280" y="122"/>
                  <a:pt x="280" y="140"/>
                </a:cubicBezTo>
                <a:close/>
              </a:path>
            </a:pathLst>
          </a:custGeom>
          <a:solidFill>
            <a:srgbClr val="60a5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72" name="" descr=""/>
          <p:cNvPicPr/>
          <p:nvPr/>
        </p:nvPicPr>
        <p:blipFill>
          <a:blip r:embed="rId3"/>
          <a:stretch/>
        </p:blipFill>
        <p:spPr>
          <a:xfrm>
            <a:off x="727200" y="1136520"/>
            <a:ext cx="8874360" cy="16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73" name="" descr=""/>
          <p:cNvPicPr/>
          <p:nvPr/>
        </p:nvPicPr>
        <p:blipFill>
          <a:blip r:embed="rId4"/>
          <a:stretch/>
        </p:blipFill>
        <p:spPr>
          <a:xfrm>
            <a:off x="727200" y="1136520"/>
            <a:ext cx="3818520" cy="16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74" name="" descr=""/>
          <p:cNvPicPr/>
          <p:nvPr/>
        </p:nvPicPr>
        <p:blipFill>
          <a:blip r:embed="rId5"/>
          <a:stretch/>
        </p:blipFill>
        <p:spPr>
          <a:xfrm>
            <a:off x="727200" y="1136520"/>
            <a:ext cx="9308880" cy="16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75" name="" descr=""/>
          <p:cNvPicPr/>
          <p:nvPr/>
        </p:nvPicPr>
        <p:blipFill>
          <a:blip r:embed="rId6"/>
          <a:stretch/>
        </p:blipFill>
        <p:spPr>
          <a:xfrm>
            <a:off x="9601920" y="1228320"/>
            <a:ext cx="8957880" cy="16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76" name="" descr=""/>
          <p:cNvPicPr/>
          <p:nvPr/>
        </p:nvPicPr>
        <p:blipFill>
          <a:blip r:embed="rId7"/>
          <a:stretch/>
        </p:blipFill>
        <p:spPr>
          <a:xfrm>
            <a:off x="9601920" y="1228320"/>
            <a:ext cx="701640" cy="16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77" name="" descr=""/>
          <p:cNvPicPr/>
          <p:nvPr/>
        </p:nvPicPr>
        <p:blipFill>
          <a:blip r:embed="rId8"/>
          <a:stretch/>
        </p:blipFill>
        <p:spPr>
          <a:xfrm>
            <a:off x="1420560" y="4888800"/>
            <a:ext cx="8548560" cy="16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78" name="" descr=""/>
          <p:cNvPicPr/>
          <p:nvPr/>
        </p:nvPicPr>
        <p:blipFill>
          <a:blip r:embed="rId9"/>
          <a:stretch/>
        </p:blipFill>
        <p:spPr>
          <a:xfrm>
            <a:off x="1420560" y="4888800"/>
            <a:ext cx="367200" cy="16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79" name="" descr=""/>
          <p:cNvPicPr/>
          <p:nvPr/>
        </p:nvPicPr>
        <p:blipFill>
          <a:blip r:embed="rId10"/>
          <a:stretch/>
        </p:blipFill>
        <p:spPr>
          <a:xfrm>
            <a:off x="8975160" y="5465160"/>
            <a:ext cx="601200" cy="16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80" name="" descr=""/>
          <p:cNvPicPr/>
          <p:nvPr/>
        </p:nvPicPr>
        <p:blipFill>
          <a:blip r:embed="rId11"/>
          <a:stretch/>
        </p:blipFill>
        <p:spPr>
          <a:xfrm>
            <a:off x="651960" y="1537560"/>
            <a:ext cx="367200" cy="16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81" name="" descr=""/>
          <p:cNvPicPr/>
          <p:nvPr/>
        </p:nvPicPr>
        <p:blipFill>
          <a:blip r:embed="rId12"/>
          <a:stretch/>
        </p:blipFill>
        <p:spPr>
          <a:xfrm>
            <a:off x="8975160" y="894240"/>
            <a:ext cx="918720" cy="16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82" name="" descr=""/>
          <p:cNvPicPr/>
          <p:nvPr/>
        </p:nvPicPr>
        <p:blipFill>
          <a:blip r:embed="rId13"/>
          <a:stretch/>
        </p:blipFill>
        <p:spPr>
          <a:xfrm>
            <a:off x="1119960" y="4663080"/>
            <a:ext cx="960840" cy="16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83" name="" descr=""/>
          <p:cNvPicPr/>
          <p:nvPr/>
        </p:nvPicPr>
        <p:blipFill>
          <a:blip r:embed="rId14"/>
          <a:stretch/>
        </p:blipFill>
        <p:spPr>
          <a:xfrm>
            <a:off x="9250920" y="4921920"/>
            <a:ext cx="592920" cy="16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84" name="" descr=""/>
          <p:cNvPicPr/>
          <p:nvPr/>
        </p:nvPicPr>
        <p:blipFill>
          <a:blip r:embed="rId15"/>
          <a:stretch/>
        </p:blipFill>
        <p:spPr>
          <a:xfrm>
            <a:off x="543240" y="1186560"/>
            <a:ext cx="9284040" cy="16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85" name="" descr=""/>
          <p:cNvPicPr/>
          <p:nvPr/>
        </p:nvPicPr>
        <p:blipFill>
          <a:blip r:embed="rId16"/>
          <a:stretch/>
        </p:blipFill>
        <p:spPr>
          <a:xfrm>
            <a:off x="9794160" y="484560"/>
            <a:ext cx="10027800" cy="16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86" name="" descr=""/>
          <p:cNvPicPr/>
          <p:nvPr/>
        </p:nvPicPr>
        <p:blipFill>
          <a:blip r:embed="rId17"/>
          <a:stretch/>
        </p:blipFill>
        <p:spPr>
          <a:xfrm>
            <a:off x="267480" y="73548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87" name=""/>
          <p:cNvSpPr txBox="1"/>
          <p:nvPr/>
        </p:nvSpPr>
        <p:spPr>
          <a:xfrm>
            <a:off x="267480" y="245160"/>
            <a:ext cx="270288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37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知识图谱技术在</a:t>
            </a:r>
            <a:r>
              <a:rPr b="0" lang="zh-CN" sz="237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企业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8" name=""/>
          <p:cNvSpPr txBox="1"/>
          <p:nvPr/>
        </p:nvSpPr>
        <p:spPr>
          <a:xfrm>
            <a:off x="2907360" y="255600"/>
            <a:ext cx="34488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9" name=""/>
          <p:cNvSpPr/>
          <p:nvPr/>
        </p:nvSpPr>
        <p:spPr>
          <a:xfrm>
            <a:off x="1621080" y="1069560"/>
            <a:ext cx="7471080" cy="869400"/>
          </a:xfrm>
          <a:custGeom>
            <a:avLst/>
            <a:gdLst/>
            <a:ahLst/>
            <a:rect l="0" t="0" r="r" b="b"/>
            <a:pathLst>
              <a:path w="20753" h="2415">
                <a:moveTo>
                  <a:pt x="0" y="2229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4" y="137"/>
                  <a:pt x="7" y="126"/>
                  <a:pt x="10" y="114"/>
                </a:cubicBezTo>
                <a:cubicBezTo>
                  <a:pt x="14" y="103"/>
                  <a:pt x="18" y="92"/>
                  <a:pt x="23" y="82"/>
                </a:cubicBezTo>
                <a:cubicBezTo>
                  <a:pt x="28" y="72"/>
                  <a:pt x="34" y="63"/>
                  <a:pt x="41" y="54"/>
                </a:cubicBezTo>
                <a:cubicBezTo>
                  <a:pt x="47" y="46"/>
                  <a:pt x="54" y="38"/>
                  <a:pt x="62" y="31"/>
                </a:cubicBezTo>
                <a:cubicBezTo>
                  <a:pt x="69" y="24"/>
                  <a:pt x="77" y="19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20568" y="0"/>
                </a:lnTo>
                <a:cubicBezTo>
                  <a:pt x="20580" y="0"/>
                  <a:pt x="20592" y="1"/>
                  <a:pt x="20604" y="3"/>
                </a:cubicBezTo>
                <a:cubicBezTo>
                  <a:pt x="20616" y="6"/>
                  <a:pt x="20627" y="9"/>
                  <a:pt x="20639" y="14"/>
                </a:cubicBezTo>
                <a:cubicBezTo>
                  <a:pt x="20650" y="19"/>
                  <a:pt x="20661" y="24"/>
                  <a:pt x="20671" y="31"/>
                </a:cubicBezTo>
                <a:cubicBezTo>
                  <a:pt x="20681" y="38"/>
                  <a:pt x="20690" y="46"/>
                  <a:pt x="20699" y="54"/>
                </a:cubicBezTo>
                <a:cubicBezTo>
                  <a:pt x="20708" y="63"/>
                  <a:pt x="20715" y="72"/>
                  <a:pt x="20722" y="82"/>
                </a:cubicBezTo>
                <a:cubicBezTo>
                  <a:pt x="20729" y="92"/>
                  <a:pt x="20734" y="103"/>
                  <a:pt x="20739" y="114"/>
                </a:cubicBezTo>
                <a:cubicBezTo>
                  <a:pt x="20744" y="126"/>
                  <a:pt x="20747" y="137"/>
                  <a:pt x="20750" y="149"/>
                </a:cubicBezTo>
                <a:cubicBezTo>
                  <a:pt x="20752" y="161"/>
                  <a:pt x="20753" y="173"/>
                  <a:pt x="20753" y="185"/>
                </a:cubicBezTo>
                <a:lnTo>
                  <a:pt x="20753" y="2229"/>
                </a:lnTo>
                <a:cubicBezTo>
                  <a:pt x="20753" y="2241"/>
                  <a:pt x="20752" y="2253"/>
                  <a:pt x="20750" y="2265"/>
                </a:cubicBezTo>
                <a:cubicBezTo>
                  <a:pt x="20747" y="2277"/>
                  <a:pt x="20744" y="2289"/>
                  <a:pt x="20739" y="2300"/>
                </a:cubicBezTo>
                <a:cubicBezTo>
                  <a:pt x="20734" y="2312"/>
                  <a:pt x="20729" y="2322"/>
                  <a:pt x="20722" y="2332"/>
                </a:cubicBezTo>
                <a:cubicBezTo>
                  <a:pt x="20715" y="2343"/>
                  <a:pt x="20708" y="2352"/>
                  <a:pt x="20699" y="2361"/>
                </a:cubicBezTo>
                <a:cubicBezTo>
                  <a:pt x="20690" y="2369"/>
                  <a:pt x="20681" y="2377"/>
                  <a:pt x="20671" y="2384"/>
                </a:cubicBezTo>
                <a:cubicBezTo>
                  <a:pt x="20661" y="2390"/>
                  <a:pt x="20650" y="2396"/>
                  <a:pt x="20639" y="2401"/>
                </a:cubicBezTo>
                <a:cubicBezTo>
                  <a:pt x="20627" y="2405"/>
                  <a:pt x="20616" y="2409"/>
                  <a:pt x="20604" y="2411"/>
                </a:cubicBezTo>
                <a:cubicBezTo>
                  <a:pt x="20592" y="2414"/>
                  <a:pt x="20580" y="2415"/>
                  <a:pt x="20568" y="2415"/>
                </a:cubicBezTo>
                <a:lnTo>
                  <a:pt x="139" y="2415"/>
                </a:lnTo>
                <a:cubicBezTo>
                  <a:pt x="130" y="2415"/>
                  <a:pt x="121" y="2414"/>
                  <a:pt x="112" y="2411"/>
                </a:cubicBezTo>
                <a:cubicBezTo>
                  <a:pt x="103" y="2409"/>
                  <a:pt x="94" y="2405"/>
                  <a:pt x="86" y="2401"/>
                </a:cubicBezTo>
                <a:cubicBezTo>
                  <a:pt x="77" y="2396"/>
                  <a:pt x="69" y="2390"/>
                  <a:pt x="62" y="2384"/>
                </a:cubicBezTo>
                <a:cubicBezTo>
                  <a:pt x="54" y="2377"/>
                  <a:pt x="47" y="2369"/>
                  <a:pt x="41" y="2361"/>
                </a:cubicBezTo>
                <a:cubicBezTo>
                  <a:pt x="34" y="2352"/>
                  <a:pt x="28" y="2343"/>
                  <a:pt x="23" y="2332"/>
                </a:cubicBezTo>
                <a:cubicBezTo>
                  <a:pt x="18" y="2322"/>
                  <a:pt x="14" y="2312"/>
                  <a:pt x="10" y="2300"/>
                </a:cubicBezTo>
                <a:cubicBezTo>
                  <a:pt x="7" y="2289"/>
                  <a:pt x="4" y="2277"/>
                  <a:pt x="3" y="2265"/>
                </a:cubicBezTo>
                <a:cubicBezTo>
                  <a:pt x="1" y="2253"/>
                  <a:pt x="0" y="2241"/>
                  <a:pt x="0" y="2229"/>
                </a:cubicBezTo>
                <a:close/>
              </a:path>
            </a:pathLst>
          </a:custGeom>
          <a:solidFill>
            <a:srgbClr val="1e40af">
              <a:alpha val="4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0" name=""/>
          <p:cNvSpPr/>
          <p:nvPr/>
        </p:nvSpPr>
        <p:spPr>
          <a:xfrm>
            <a:off x="1604160" y="1069560"/>
            <a:ext cx="67320" cy="869400"/>
          </a:xfrm>
          <a:custGeom>
            <a:avLst/>
            <a:gdLst/>
            <a:ahLst/>
            <a:rect l="0" t="0" r="r" b="b"/>
            <a:pathLst>
              <a:path w="187" h="2415">
                <a:moveTo>
                  <a:pt x="0" y="0"/>
                </a:moveTo>
                <a:lnTo>
                  <a:pt x="187" y="0"/>
                </a:lnTo>
                <a:lnTo>
                  <a:pt x="187" y="2415"/>
                </a:lnTo>
                <a:lnTo>
                  <a:pt x="0" y="2415"/>
                </a:lnTo>
                <a:lnTo>
                  <a:pt x="0" y="0"/>
                </a:ln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1" name=""/>
          <p:cNvSpPr txBox="1"/>
          <p:nvPr/>
        </p:nvSpPr>
        <p:spPr>
          <a:xfrm>
            <a:off x="3237120" y="245160"/>
            <a:ext cx="180216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37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搜索</a:t>
            </a:r>
            <a:r>
              <a:rPr b="0" lang="zh-CN" sz="237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中的价值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2" name=""/>
          <p:cNvSpPr txBox="1"/>
          <p:nvPr/>
        </p:nvSpPr>
        <p:spPr>
          <a:xfrm>
            <a:off x="1838520" y="1292400"/>
            <a:ext cx="513036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知识图谱作为一种用图结构建模、识别和推断实体间复杂关系的技术，为企业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3" name=""/>
          <p:cNvSpPr txBox="1"/>
          <p:nvPr/>
        </p:nvSpPr>
        <p:spPr>
          <a:xfrm>
            <a:off x="6952680" y="1297800"/>
            <a:ext cx="1501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4" name=""/>
          <p:cNvSpPr txBox="1"/>
          <p:nvPr/>
        </p:nvSpPr>
        <p:spPr>
          <a:xfrm>
            <a:off x="7099920" y="1292400"/>
            <a:ext cx="166032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搜索提供了强大的</a:t>
            </a:r>
            <a:r>
              <a:rPr b="0" lang="zh-CN" sz="118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关系表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5" name=""/>
          <p:cNvSpPr/>
          <p:nvPr/>
        </p:nvSpPr>
        <p:spPr>
          <a:xfrm>
            <a:off x="401040" y="2214360"/>
            <a:ext cx="3117240" cy="2148120"/>
          </a:xfrm>
          <a:custGeom>
            <a:avLst/>
            <a:gdLst/>
            <a:ahLst/>
            <a:rect l="0" t="0" r="r" b="b"/>
            <a:pathLst>
              <a:path w="8659" h="5967">
                <a:moveTo>
                  <a:pt x="0" y="5688"/>
                </a:moveTo>
                <a:lnTo>
                  <a:pt x="0" y="255"/>
                </a:lnTo>
                <a:cubicBezTo>
                  <a:pt x="0" y="239"/>
                  <a:pt x="2" y="222"/>
                  <a:pt x="5" y="205"/>
                </a:cubicBezTo>
                <a:cubicBezTo>
                  <a:pt x="9" y="189"/>
                  <a:pt x="14" y="173"/>
                  <a:pt x="21" y="158"/>
                </a:cubicBezTo>
                <a:cubicBezTo>
                  <a:pt x="28" y="142"/>
                  <a:pt x="37" y="127"/>
                  <a:pt x="47" y="113"/>
                </a:cubicBezTo>
                <a:cubicBezTo>
                  <a:pt x="57" y="100"/>
                  <a:pt x="68" y="87"/>
                  <a:pt x="81" y="75"/>
                </a:cubicBezTo>
                <a:cubicBezTo>
                  <a:pt x="94" y="63"/>
                  <a:pt x="108" y="52"/>
                  <a:pt x="124" y="43"/>
                </a:cubicBezTo>
                <a:cubicBezTo>
                  <a:pt x="139" y="34"/>
                  <a:pt x="155" y="26"/>
                  <a:pt x="172" y="19"/>
                </a:cubicBezTo>
                <a:cubicBezTo>
                  <a:pt x="189" y="13"/>
                  <a:pt x="206" y="8"/>
                  <a:pt x="224" y="5"/>
                </a:cubicBezTo>
                <a:cubicBezTo>
                  <a:pt x="242" y="2"/>
                  <a:pt x="260" y="0"/>
                  <a:pt x="278" y="0"/>
                </a:cubicBezTo>
                <a:lnTo>
                  <a:pt x="8381" y="0"/>
                </a:lnTo>
                <a:cubicBezTo>
                  <a:pt x="8399" y="0"/>
                  <a:pt x="8417" y="2"/>
                  <a:pt x="8435" y="5"/>
                </a:cubicBezTo>
                <a:cubicBezTo>
                  <a:pt x="8453" y="8"/>
                  <a:pt x="8470" y="13"/>
                  <a:pt x="8487" y="19"/>
                </a:cubicBezTo>
                <a:cubicBezTo>
                  <a:pt x="8504" y="26"/>
                  <a:pt x="8520" y="34"/>
                  <a:pt x="8535" y="43"/>
                </a:cubicBezTo>
                <a:cubicBezTo>
                  <a:pt x="8551" y="52"/>
                  <a:pt x="8565" y="63"/>
                  <a:pt x="8578" y="75"/>
                </a:cubicBezTo>
                <a:cubicBezTo>
                  <a:pt x="8591" y="87"/>
                  <a:pt x="8602" y="100"/>
                  <a:pt x="8612" y="113"/>
                </a:cubicBezTo>
                <a:cubicBezTo>
                  <a:pt x="8622" y="127"/>
                  <a:pt x="8631" y="142"/>
                  <a:pt x="8638" y="158"/>
                </a:cubicBezTo>
                <a:cubicBezTo>
                  <a:pt x="8645" y="173"/>
                  <a:pt x="8650" y="189"/>
                  <a:pt x="8654" y="205"/>
                </a:cubicBezTo>
                <a:cubicBezTo>
                  <a:pt x="8657" y="222"/>
                  <a:pt x="8659" y="239"/>
                  <a:pt x="8659" y="255"/>
                </a:cubicBezTo>
                <a:lnTo>
                  <a:pt x="8659" y="5688"/>
                </a:lnTo>
                <a:cubicBezTo>
                  <a:pt x="8659" y="5706"/>
                  <a:pt x="8657" y="5725"/>
                  <a:pt x="8654" y="5742"/>
                </a:cubicBezTo>
                <a:cubicBezTo>
                  <a:pt x="8650" y="5760"/>
                  <a:pt x="8645" y="5778"/>
                  <a:pt x="8638" y="5795"/>
                </a:cubicBezTo>
                <a:cubicBezTo>
                  <a:pt x="8631" y="5812"/>
                  <a:pt x="8622" y="5828"/>
                  <a:pt x="8612" y="5843"/>
                </a:cubicBezTo>
                <a:cubicBezTo>
                  <a:pt x="8602" y="5858"/>
                  <a:pt x="8591" y="5872"/>
                  <a:pt x="8578" y="5885"/>
                </a:cubicBezTo>
                <a:cubicBezTo>
                  <a:pt x="8565" y="5898"/>
                  <a:pt x="8551" y="5910"/>
                  <a:pt x="8535" y="5920"/>
                </a:cubicBezTo>
                <a:cubicBezTo>
                  <a:pt x="8520" y="5930"/>
                  <a:pt x="8504" y="5939"/>
                  <a:pt x="8487" y="5946"/>
                </a:cubicBezTo>
                <a:cubicBezTo>
                  <a:pt x="8470" y="5953"/>
                  <a:pt x="8453" y="5958"/>
                  <a:pt x="8435" y="5961"/>
                </a:cubicBezTo>
                <a:cubicBezTo>
                  <a:pt x="8417" y="5965"/>
                  <a:pt x="8399" y="5967"/>
                  <a:pt x="8381" y="5967"/>
                </a:cubicBezTo>
                <a:lnTo>
                  <a:pt x="278" y="5967"/>
                </a:lnTo>
                <a:cubicBezTo>
                  <a:pt x="260" y="5967"/>
                  <a:pt x="242" y="5965"/>
                  <a:pt x="224" y="5961"/>
                </a:cubicBezTo>
                <a:cubicBezTo>
                  <a:pt x="206" y="5958"/>
                  <a:pt x="189" y="5953"/>
                  <a:pt x="172" y="5946"/>
                </a:cubicBezTo>
                <a:cubicBezTo>
                  <a:pt x="155" y="5939"/>
                  <a:pt x="139" y="5930"/>
                  <a:pt x="124" y="5920"/>
                </a:cubicBezTo>
                <a:cubicBezTo>
                  <a:pt x="108" y="5910"/>
                  <a:pt x="94" y="5898"/>
                  <a:pt x="81" y="5885"/>
                </a:cubicBezTo>
                <a:cubicBezTo>
                  <a:pt x="68" y="5872"/>
                  <a:pt x="57" y="5858"/>
                  <a:pt x="47" y="5843"/>
                </a:cubicBezTo>
                <a:cubicBezTo>
                  <a:pt x="37" y="5828"/>
                  <a:pt x="28" y="5812"/>
                  <a:pt x="21" y="5795"/>
                </a:cubicBezTo>
                <a:cubicBezTo>
                  <a:pt x="14" y="5778"/>
                  <a:pt x="9" y="5760"/>
                  <a:pt x="5" y="5743"/>
                </a:cubicBezTo>
                <a:cubicBezTo>
                  <a:pt x="2" y="5725"/>
                  <a:pt x="0" y="5706"/>
                  <a:pt x="0" y="5688"/>
                </a:cubicBezTo>
                <a:close/>
              </a:path>
            </a:pathLst>
          </a:custGeom>
          <a:solidFill>
            <a:srgbClr val="1e40a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6" name=""/>
          <p:cNvSpPr/>
          <p:nvPr/>
        </p:nvSpPr>
        <p:spPr>
          <a:xfrm>
            <a:off x="401040" y="2206080"/>
            <a:ext cx="3117240" cy="100440"/>
          </a:xfrm>
          <a:custGeom>
            <a:avLst/>
            <a:gdLst/>
            <a:ahLst/>
            <a:rect l="0" t="0" r="r" b="b"/>
            <a:pathLst>
              <a:path w="8659" h="279">
                <a:moveTo>
                  <a:pt x="0" y="0"/>
                </a:moveTo>
                <a:lnTo>
                  <a:pt x="8659" y="0"/>
                </a:lnTo>
                <a:lnTo>
                  <a:pt x="8659" y="279"/>
                </a:lnTo>
                <a:lnTo>
                  <a:pt x="0" y="279"/>
                </a:lnTo>
                <a:lnTo>
                  <a:pt x="0" y="0"/>
                </a:ln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7" name=""/>
          <p:cNvSpPr/>
          <p:nvPr/>
        </p:nvSpPr>
        <p:spPr>
          <a:xfrm>
            <a:off x="601560" y="2423160"/>
            <a:ext cx="401400" cy="401760"/>
          </a:xfrm>
          <a:custGeom>
            <a:avLst/>
            <a:gdLst/>
            <a:ahLst/>
            <a:rect l="0" t="0" r="r" b="b"/>
            <a:pathLst>
              <a:path w="1115" h="1116">
                <a:moveTo>
                  <a:pt x="1115" y="558"/>
                </a:moveTo>
                <a:cubicBezTo>
                  <a:pt x="1115" y="595"/>
                  <a:pt x="1110" y="631"/>
                  <a:pt x="1103" y="667"/>
                </a:cubicBezTo>
                <a:cubicBezTo>
                  <a:pt x="1096" y="703"/>
                  <a:pt x="1086" y="738"/>
                  <a:pt x="1072" y="772"/>
                </a:cubicBezTo>
                <a:cubicBezTo>
                  <a:pt x="1058" y="805"/>
                  <a:pt x="1040" y="837"/>
                  <a:pt x="1020" y="868"/>
                </a:cubicBezTo>
                <a:cubicBezTo>
                  <a:pt x="1000" y="898"/>
                  <a:pt x="977" y="926"/>
                  <a:pt x="951" y="952"/>
                </a:cubicBezTo>
                <a:cubicBezTo>
                  <a:pt x="925" y="978"/>
                  <a:pt x="897" y="1001"/>
                  <a:pt x="866" y="1022"/>
                </a:cubicBezTo>
                <a:cubicBezTo>
                  <a:pt x="836" y="1042"/>
                  <a:pt x="804" y="1059"/>
                  <a:pt x="770" y="1073"/>
                </a:cubicBezTo>
                <a:cubicBezTo>
                  <a:pt x="736" y="1087"/>
                  <a:pt x="702" y="1098"/>
                  <a:pt x="666" y="1105"/>
                </a:cubicBezTo>
                <a:cubicBezTo>
                  <a:pt x="630" y="1112"/>
                  <a:pt x="594" y="1116"/>
                  <a:pt x="557" y="1116"/>
                </a:cubicBezTo>
                <a:cubicBezTo>
                  <a:pt x="520" y="1116"/>
                  <a:pt x="484" y="1112"/>
                  <a:pt x="448" y="1105"/>
                </a:cubicBezTo>
                <a:cubicBezTo>
                  <a:pt x="412" y="1098"/>
                  <a:pt x="378" y="1087"/>
                  <a:pt x="344" y="1073"/>
                </a:cubicBezTo>
                <a:cubicBezTo>
                  <a:pt x="310" y="1059"/>
                  <a:pt x="278" y="1042"/>
                  <a:pt x="247" y="1022"/>
                </a:cubicBezTo>
                <a:cubicBezTo>
                  <a:pt x="217" y="1001"/>
                  <a:pt x="189" y="978"/>
                  <a:pt x="163" y="952"/>
                </a:cubicBezTo>
                <a:cubicBezTo>
                  <a:pt x="137" y="926"/>
                  <a:pt x="114" y="898"/>
                  <a:pt x="94" y="868"/>
                </a:cubicBezTo>
                <a:cubicBezTo>
                  <a:pt x="73" y="837"/>
                  <a:pt x="56" y="805"/>
                  <a:pt x="42" y="772"/>
                </a:cubicBezTo>
                <a:cubicBezTo>
                  <a:pt x="28" y="738"/>
                  <a:pt x="18" y="703"/>
                  <a:pt x="11" y="667"/>
                </a:cubicBezTo>
                <a:cubicBezTo>
                  <a:pt x="3" y="631"/>
                  <a:pt x="0" y="595"/>
                  <a:pt x="0" y="558"/>
                </a:cubicBezTo>
                <a:cubicBezTo>
                  <a:pt x="0" y="522"/>
                  <a:pt x="3" y="485"/>
                  <a:pt x="11" y="449"/>
                </a:cubicBezTo>
                <a:cubicBezTo>
                  <a:pt x="18" y="413"/>
                  <a:pt x="28" y="378"/>
                  <a:pt x="42" y="344"/>
                </a:cubicBezTo>
                <a:cubicBezTo>
                  <a:pt x="56" y="310"/>
                  <a:pt x="73" y="278"/>
                  <a:pt x="94" y="248"/>
                </a:cubicBezTo>
                <a:cubicBezTo>
                  <a:pt x="114" y="217"/>
                  <a:pt x="137" y="189"/>
                  <a:pt x="163" y="163"/>
                </a:cubicBezTo>
                <a:cubicBezTo>
                  <a:pt x="189" y="138"/>
                  <a:pt x="217" y="114"/>
                  <a:pt x="247" y="94"/>
                </a:cubicBezTo>
                <a:cubicBezTo>
                  <a:pt x="278" y="74"/>
                  <a:pt x="310" y="57"/>
                  <a:pt x="344" y="43"/>
                </a:cubicBezTo>
                <a:cubicBezTo>
                  <a:pt x="378" y="29"/>
                  <a:pt x="412" y="18"/>
                  <a:pt x="448" y="11"/>
                </a:cubicBezTo>
                <a:cubicBezTo>
                  <a:pt x="484" y="4"/>
                  <a:pt x="520" y="0"/>
                  <a:pt x="557" y="0"/>
                </a:cubicBezTo>
                <a:cubicBezTo>
                  <a:pt x="594" y="0"/>
                  <a:pt x="630" y="4"/>
                  <a:pt x="666" y="11"/>
                </a:cubicBezTo>
                <a:cubicBezTo>
                  <a:pt x="702" y="18"/>
                  <a:pt x="736" y="29"/>
                  <a:pt x="770" y="43"/>
                </a:cubicBezTo>
                <a:cubicBezTo>
                  <a:pt x="804" y="57"/>
                  <a:pt x="836" y="74"/>
                  <a:pt x="866" y="94"/>
                </a:cubicBezTo>
                <a:cubicBezTo>
                  <a:pt x="897" y="114"/>
                  <a:pt x="925" y="138"/>
                  <a:pt x="951" y="163"/>
                </a:cubicBezTo>
                <a:cubicBezTo>
                  <a:pt x="977" y="189"/>
                  <a:pt x="1000" y="217"/>
                  <a:pt x="1020" y="248"/>
                </a:cubicBezTo>
                <a:cubicBezTo>
                  <a:pt x="1040" y="278"/>
                  <a:pt x="1058" y="310"/>
                  <a:pt x="1072" y="344"/>
                </a:cubicBezTo>
                <a:cubicBezTo>
                  <a:pt x="1086" y="378"/>
                  <a:pt x="1096" y="413"/>
                  <a:pt x="1103" y="449"/>
                </a:cubicBezTo>
                <a:cubicBezTo>
                  <a:pt x="1110" y="485"/>
                  <a:pt x="1115" y="522"/>
                  <a:pt x="1115" y="558"/>
                </a:cubicBezTo>
                <a:close/>
              </a:path>
            </a:pathLst>
          </a:custGeom>
          <a:solidFill>
            <a:srgbClr val="34d399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98" name="" descr=""/>
          <p:cNvPicPr/>
          <p:nvPr/>
        </p:nvPicPr>
        <p:blipFill>
          <a:blip r:embed="rId18"/>
          <a:stretch/>
        </p:blipFill>
        <p:spPr>
          <a:xfrm>
            <a:off x="702000" y="252360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99" name=""/>
          <p:cNvSpPr txBox="1"/>
          <p:nvPr/>
        </p:nvSpPr>
        <p:spPr>
          <a:xfrm>
            <a:off x="1838520" y="1526400"/>
            <a:ext cx="407448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达能力</a:t>
            </a:r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和</a:t>
            </a:r>
            <a:r>
              <a:rPr b="0" lang="zh-CN" sz="118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语义理解能力</a:t>
            </a:r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，使机器能够更好地理解和处理信息。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00" name="" descr=""/>
          <p:cNvPicPr/>
          <p:nvPr/>
        </p:nvPicPr>
        <p:blipFill>
          <a:blip r:embed="rId19"/>
          <a:stretch/>
        </p:blipFill>
        <p:spPr>
          <a:xfrm>
            <a:off x="601560" y="29916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01" name=""/>
          <p:cNvSpPr txBox="1"/>
          <p:nvPr/>
        </p:nvSpPr>
        <p:spPr>
          <a:xfrm>
            <a:off x="1136520" y="2521440"/>
            <a:ext cx="150948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提升语义搜索与理解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02" name="" descr=""/>
          <p:cNvPicPr/>
          <p:nvPr/>
        </p:nvPicPr>
        <p:blipFill>
          <a:blip r:embed="rId20"/>
          <a:stretch/>
        </p:blipFill>
        <p:spPr>
          <a:xfrm>
            <a:off x="601560" y="32925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03" name=""/>
          <p:cNvSpPr txBox="1"/>
          <p:nvPr/>
        </p:nvSpPr>
        <p:spPr>
          <a:xfrm>
            <a:off x="802080" y="2971440"/>
            <a:ext cx="24148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从关键词匹配升级到概念链接和语义理解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4" name=""/>
          <p:cNvSpPr txBox="1"/>
          <p:nvPr/>
        </p:nvSpPr>
        <p:spPr>
          <a:xfrm>
            <a:off x="802080" y="3272400"/>
            <a:ext cx="24148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更精准把握用户意图，提供更相关的搜索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05" name="" descr=""/>
          <p:cNvPicPr/>
          <p:nvPr/>
        </p:nvPicPr>
        <p:blipFill>
          <a:blip r:embed="rId21"/>
          <a:stretch/>
        </p:blipFill>
        <p:spPr>
          <a:xfrm>
            <a:off x="601560" y="3794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06" name=""/>
          <p:cNvSpPr txBox="1"/>
          <p:nvPr/>
        </p:nvSpPr>
        <p:spPr>
          <a:xfrm>
            <a:off x="802080" y="347292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结果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7" name=""/>
          <p:cNvSpPr/>
          <p:nvPr/>
        </p:nvSpPr>
        <p:spPr>
          <a:xfrm>
            <a:off x="3785400" y="2214360"/>
            <a:ext cx="3125880" cy="2148120"/>
          </a:xfrm>
          <a:custGeom>
            <a:avLst/>
            <a:gdLst/>
            <a:ahLst/>
            <a:rect l="0" t="0" r="r" b="b"/>
            <a:pathLst>
              <a:path w="8683" h="5967">
                <a:moveTo>
                  <a:pt x="0" y="5688"/>
                </a:moveTo>
                <a:lnTo>
                  <a:pt x="0" y="255"/>
                </a:lnTo>
                <a:cubicBezTo>
                  <a:pt x="0" y="239"/>
                  <a:pt x="2" y="222"/>
                  <a:pt x="5" y="205"/>
                </a:cubicBezTo>
                <a:cubicBezTo>
                  <a:pt x="9" y="189"/>
                  <a:pt x="14" y="173"/>
                  <a:pt x="21" y="158"/>
                </a:cubicBezTo>
                <a:cubicBezTo>
                  <a:pt x="28" y="142"/>
                  <a:pt x="37" y="127"/>
                  <a:pt x="47" y="113"/>
                </a:cubicBezTo>
                <a:cubicBezTo>
                  <a:pt x="57" y="100"/>
                  <a:pt x="69" y="87"/>
                  <a:pt x="82" y="75"/>
                </a:cubicBezTo>
                <a:cubicBezTo>
                  <a:pt x="95" y="63"/>
                  <a:pt x="109" y="52"/>
                  <a:pt x="124" y="43"/>
                </a:cubicBezTo>
                <a:cubicBezTo>
                  <a:pt x="139" y="34"/>
                  <a:pt x="155" y="26"/>
                  <a:pt x="172" y="19"/>
                </a:cubicBezTo>
                <a:cubicBezTo>
                  <a:pt x="189" y="13"/>
                  <a:pt x="206" y="8"/>
                  <a:pt x="224" y="5"/>
                </a:cubicBezTo>
                <a:cubicBezTo>
                  <a:pt x="242" y="2"/>
                  <a:pt x="260" y="0"/>
                  <a:pt x="279" y="0"/>
                </a:cubicBezTo>
                <a:lnTo>
                  <a:pt x="8404" y="0"/>
                </a:lnTo>
                <a:cubicBezTo>
                  <a:pt x="8422" y="0"/>
                  <a:pt x="8441" y="2"/>
                  <a:pt x="8458" y="5"/>
                </a:cubicBezTo>
                <a:cubicBezTo>
                  <a:pt x="8476" y="8"/>
                  <a:pt x="8494" y="13"/>
                  <a:pt x="8511" y="19"/>
                </a:cubicBezTo>
                <a:cubicBezTo>
                  <a:pt x="8528" y="26"/>
                  <a:pt x="8544" y="34"/>
                  <a:pt x="8559" y="43"/>
                </a:cubicBezTo>
                <a:cubicBezTo>
                  <a:pt x="8574" y="52"/>
                  <a:pt x="8588" y="63"/>
                  <a:pt x="8601" y="75"/>
                </a:cubicBezTo>
                <a:cubicBezTo>
                  <a:pt x="8614" y="87"/>
                  <a:pt x="8626" y="100"/>
                  <a:pt x="8636" y="113"/>
                </a:cubicBezTo>
                <a:cubicBezTo>
                  <a:pt x="8646" y="127"/>
                  <a:pt x="8654" y="142"/>
                  <a:pt x="8661" y="158"/>
                </a:cubicBezTo>
                <a:cubicBezTo>
                  <a:pt x="8668" y="173"/>
                  <a:pt x="8674" y="189"/>
                  <a:pt x="8677" y="205"/>
                </a:cubicBezTo>
                <a:cubicBezTo>
                  <a:pt x="8681" y="222"/>
                  <a:pt x="8683" y="239"/>
                  <a:pt x="8683" y="255"/>
                </a:cubicBezTo>
                <a:lnTo>
                  <a:pt x="8683" y="5688"/>
                </a:lnTo>
                <a:cubicBezTo>
                  <a:pt x="8683" y="5706"/>
                  <a:pt x="8681" y="5725"/>
                  <a:pt x="8677" y="5742"/>
                </a:cubicBezTo>
                <a:cubicBezTo>
                  <a:pt x="8674" y="5760"/>
                  <a:pt x="8668" y="5778"/>
                  <a:pt x="8661" y="5795"/>
                </a:cubicBezTo>
                <a:cubicBezTo>
                  <a:pt x="8654" y="5812"/>
                  <a:pt x="8646" y="5828"/>
                  <a:pt x="8636" y="5843"/>
                </a:cubicBezTo>
                <a:cubicBezTo>
                  <a:pt x="8626" y="5858"/>
                  <a:pt x="8614" y="5872"/>
                  <a:pt x="8601" y="5885"/>
                </a:cubicBezTo>
                <a:cubicBezTo>
                  <a:pt x="8588" y="5898"/>
                  <a:pt x="8574" y="5910"/>
                  <a:pt x="8559" y="5920"/>
                </a:cubicBezTo>
                <a:cubicBezTo>
                  <a:pt x="8544" y="5930"/>
                  <a:pt x="8528" y="5939"/>
                  <a:pt x="8511" y="5946"/>
                </a:cubicBezTo>
                <a:cubicBezTo>
                  <a:pt x="8494" y="5953"/>
                  <a:pt x="8476" y="5958"/>
                  <a:pt x="8458" y="5961"/>
                </a:cubicBezTo>
                <a:cubicBezTo>
                  <a:pt x="8441" y="5965"/>
                  <a:pt x="8422" y="5967"/>
                  <a:pt x="8404" y="5967"/>
                </a:cubicBezTo>
                <a:lnTo>
                  <a:pt x="279" y="5967"/>
                </a:lnTo>
                <a:cubicBezTo>
                  <a:pt x="260" y="5967"/>
                  <a:pt x="242" y="5965"/>
                  <a:pt x="224" y="5961"/>
                </a:cubicBezTo>
                <a:cubicBezTo>
                  <a:pt x="206" y="5958"/>
                  <a:pt x="189" y="5953"/>
                  <a:pt x="172" y="5946"/>
                </a:cubicBezTo>
                <a:cubicBezTo>
                  <a:pt x="155" y="5939"/>
                  <a:pt x="139" y="5930"/>
                  <a:pt x="124" y="5920"/>
                </a:cubicBezTo>
                <a:cubicBezTo>
                  <a:pt x="109" y="5910"/>
                  <a:pt x="95" y="5898"/>
                  <a:pt x="82" y="5885"/>
                </a:cubicBezTo>
                <a:cubicBezTo>
                  <a:pt x="69" y="5872"/>
                  <a:pt x="57" y="5858"/>
                  <a:pt x="47" y="5843"/>
                </a:cubicBezTo>
                <a:cubicBezTo>
                  <a:pt x="37" y="5828"/>
                  <a:pt x="28" y="5812"/>
                  <a:pt x="21" y="5795"/>
                </a:cubicBezTo>
                <a:cubicBezTo>
                  <a:pt x="14" y="5778"/>
                  <a:pt x="9" y="5760"/>
                  <a:pt x="5" y="5743"/>
                </a:cubicBezTo>
                <a:cubicBezTo>
                  <a:pt x="2" y="5725"/>
                  <a:pt x="0" y="5706"/>
                  <a:pt x="0" y="5688"/>
                </a:cubicBezTo>
                <a:close/>
              </a:path>
            </a:pathLst>
          </a:custGeom>
          <a:solidFill>
            <a:srgbClr val="1e40a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8" name=""/>
          <p:cNvSpPr/>
          <p:nvPr/>
        </p:nvSpPr>
        <p:spPr>
          <a:xfrm>
            <a:off x="3785400" y="2206080"/>
            <a:ext cx="3125880" cy="100440"/>
          </a:xfrm>
          <a:custGeom>
            <a:avLst/>
            <a:gdLst/>
            <a:ahLst/>
            <a:rect l="0" t="0" r="r" b="b"/>
            <a:pathLst>
              <a:path w="8683" h="279">
                <a:moveTo>
                  <a:pt x="0" y="0"/>
                </a:moveTo>
                <a:lnTo>
                  <a:pt x="8683" y="0"/>
                </a:lnTo>
                <a:lnTo>
                  <a:pt x="8683" y="279"/>
                </a:lnTo>
                <a:lnTo>
                  <a:pt x="0" y="279"/>
                </a:lnTo>
                <a:lnTo>
                  <a:pt x="0" y="0"/>
                </a:lnTo>
                <a:close/>
              </a:path>
            </a:pathLst>
          </a:custGeom>
          <a:solidFill>
            <a:srgbClr val="60a5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9" name=""/>
          <p:cNvSpPr/>
          <p:nvPr/>
        </p:nvSpPr>
        <p:spPr>
          <a:xfrm>
            <a:off x="3985920" y="2423160"/>
            <a:ext cx="401400" cy="401760"/>
          </a:xfrm>
          <a:custGeom>
            <a:avLst/>
            <a:gdLst/>
            <a:ahLst/>
            <a:rect l="0" t="0" r="r" b="b"/>
            <a:pathLst>
              <a:path w="1115" h="1116">
                <a:moveTo>
                  <a:pt x="1115" y="558"/>
                </a:moveTo>
                <a:cubicBezTo>
                  <a:pt x="1115" y="595"/>
                  <a:pt x="1112" y="631"/>
                  <a:pt x="1105" y="667"/>
                </a:cubicBezTo>
                <a:cubicBezTo>
                  <a:pt x="1098" y="703"/>
                  <a:pt x="1087" y="738"/>
                  <a:pt x="1073" y="772"/>
                </a:cubicBezTo>
                <a:cubicBezTo>
                  <a:pt x="1059" y="805"/>
                  <a:pt x="1042" y="837"/>
                  <a:pt x="1021" y="868"/>
                </a:cubicBezTo>
                <a:cubicBezTo>
                  <a:pt x="1001" y="898"/>
                  <a:pt x="978" y="926"/>
                  <a:pt x="952" y="952"/>
                </a:cubicBezTo>
                <a:cubicBezTo>
                  <a:pt x="926" y="978"/>
                  <a:pt x="898" y="1001"/>
                  <a:pt x="868" y="1022"/>
                </a:cubicBezTo>
                <a:cubicBezTo>
                  <a:pt x="837" y="1042"/>
                  <a:pt x="805" y="1059"/>
                  <a:pt x="771" y="1073"/>
                </a:cubicBezTo>
                <a:cubicBezTo>
                  <a:pt x="738" y="1087"/>
                  <a:pt x="703" y="1098"/>
                  <a:pt x="667" y="1105"/>
                </a:cubicBezTo>
                <a:cubicBezTo>
                  <a:pt x="631" y="1112"/>
                  <a:pt x="594" y="1116"/>
                  <a:pt x="557" y="1116"/>
                </a:cubicBezTo>
                <a:cubicBezTo>
                  <a:pt x="521" y="1116"/>
                  <a:pt x="484" y="1112"/>
                  <a:pt x="449" y="1105"/>
                </a:cubicBezTo>
                <a:cubicBezTo>
                  <a:pt x="413" y="1098"/>
                  <a:pt x="378" y="1087"/>
                  <a:pt x="344" y="1073"/>
                </a:cubicBezTo>
                <a:cubicBezTo>
                  <a:pt x="310" y="1059"/>
                  <a:pt x="278" y="1042"/>
                  <a:pt x="248" y="1022"/>
                </a:cubicBezTo>
                <a:cubicBezTo>
                  <a:pt x="217" y="1001"/>
                  <a:pt x="189" y="978"/>
                  <a:pt x="163" y="952"/>
                </a:cubicBezTo>
                <a:cubicBezTo>
                  <a:pt x="137" y="926"/>
                  <a:pt x="114" y="898"/>
                  <a:pt x="94" y="868"/>
                </a:cubicBezTo>
                <a:cubicBezTo>
                  <a:pt x="74" y="837"/>
                  <a:pt x="57" y="805"/>
                  <a:pt x="43" y="772"/>
                </a:cubicBezTo>
                <a:cubicBezTo>
                  <a:pt x="29" y="738"/>
                  <a:pt x="18" y="703"/>
                  <a:pt x="11" y="667"/>
                </a:cubicBezTo>
                <a:cubicBezTo>
                  <a:pt x="4" y="631"/>
                  <a:pt x="0" y="595"/>
                  <a:pt x="0" y="558"/>
                </a:cubicBezTo>
                <a:cubicBezTo>
                  <a:pt x="0" y="522"/>
                  <a:pt x="4" y="485"/>
                  <a:pt x="11" y="449"/>
                </a:cubicBezTo>
                <a:cubicBezTo>
                  <a:pt x="18" y="413"/>
                  <a:pt x="29" y="378"/>
                  <a:pt x="43" y="344"/>
                </a:cubicBezTo>
                <a:cubicBezTo>
                  <a:pt x="57" y="310"/>
                  <a:pt x="74" y="278"/>
                  <a:pt x="94" y="248"/>
                </a:cubicBezTo>
                <a:cubicBezTo>
                  <a:pt x="114" y="217"/>
                  <a:pt x="137" y="189"/>
                  <a:pt x="163" y="163"/>
                </a:cubicBezTo>
                <a:cubicBezTo>
                  <a:pt x="189" y="138"/>
                  <a:pt x="217" y="114"/>
                  <a:pt x="248" y="94"/>
                </a:cubicBezTo>
                <a:cubicBezTo>
                  <a:pt x="278" y="74"/>
                  <a:pt x="310" y="57"/>
                  <a:pt x="344" y="43"/>
                </a:cubicBezTo>
                <a:cubicBezTo>
                  <a:pt x="378" y="29"/>
                  <a:pt x="413" y="18"/>
                  <a:pt x="449" y="11"/>
                </a:cubicBezTo>
                <a:cubicBezTo>
                  <a:pt x="484" y="4"/>
                  <a:pt x="521" y="0"/>
                  <a:pt x="557" y="0"/>
                </a:cubicBezTo>
                <a:cubicBezTo>
                  <a:pt x="594" y="0"/>
                  <a:pt x="631" y="4"/>
                  <a:pt x="667" y="11"/>
                </a:cubicBezTo>
                <a:cubicBezTo>
                  <a:pt x="703" y="18"/>
                  <a:pt x="738" y="29"/>
                  <a:pt x="771" y="43"/>
                </a:cubicBezTo>
                <a:cubicBezTo>
                  <a:pt x="805" y="57"/>
                  <a:pt x="837" y="74"/>
                  <a:pt x="868" y="94"/>
                </a:cubicBezTo>
                <a:cubicBezTo>
                  <a:pt x="898" y="114"/>
                  <a:pt x="926" y="138"/>
                  <a:pt x="952" y="163"/>
                </a:cubicBezTo>
                <a:cubicBezTo>
                  <a:pt x="978" y="189"/>
                  <a:pt x="1001" y="217"/>
                  <a:pt x="1021" y="248"/>
                </a:cubicBezTo>
                <a:cubicBezTo>
                  <a:pt x="1042" y="278"/>
                  <a:pt x="1059" y="310"/>
                  <a:pt x="1073" y="344"/>
                </a:cubicBezTo>
                <a:cubicBezTo>
                  <a:pt x="1087" y="378"/>
                  <a:pt x="1098" y="413"/>
                  <a:pt x="1105" y="449"/>
                </a:cubicBezTo>
                <a:cubicBezTo>
                  <a:pt x="1112" y="485"/>
                  <a:pt x="1115" y="522"/>
                  <a:pt x="1115" y="558"/>
                </a:cubicBezTo>
                <a:close/>
              </a:path>
            </a:pathLst>
          </a:custGeom>
          <a:solidFill>
            <a:srgbClr val="60a5fa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10" name="" descr=""/>
          <p:cNvPicPr/>
          <p:nvPr/>
        </p:nvPicPr>
        <p:blipFill>
          <a:blip r:embed="rId22"/>
          <a:stretch/>
        </p:blipFill>
        <p:spPr>
          <a:xfrm>
            <a:off x="4103280" y="2523600"/>
            <a:ext cx="1749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11" name=""/>
          <p:cNvSpPr txBox="1"/>
          <p:nvPr/>
        </p:nvSpPr>
        <p:spPr>
          <a:xfrm>
            <a:off x="802080" y="3773880"/>
            <a:ext cx="22806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通过实体关联，实现跨领域的知识发现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12" name="" descr=""/>
          <p:cNvPicPr/>
          <p:nvPr/>
        </p:nvPicPr>
        <p:blipFill>
          <a:blip r:embed="rId23"/>
          <a:stretch/>
        </p:blipFill>
        <p:spPr>
          <a:xfrm>
            <a:off x="3986280" y="29916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13" name=""/>
          <p:cNvSpPr txBox="1"/>
          <p:nvPr/>
        </p:nvSpPr>
        <p:spPr>
          <a:xfrm>
            <a:off x="4523760" y="2521440"/>
            <a:ext cx="117432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整合异构数据源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14" name="" descr=""/>
          <p:cNvPicPr/>
          <p:nvPr/>
        </p:nvPicPr>
        <p:blipFill>
          <a:blip r:embed="rId24"/>
          <a:stretch/>
        </p:blipFill>
        <p:spPr>
          <a:xfrm>
            <a:off x="3986280" y="32925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15" name=""/>
          <p:cNvSpPr txBox="1"/>
          <p:nvPr/>
        </p:nvSpPr>
        <p:spPr>
          <a:xfrm>
            <a:off x="4189320" y="2971440"/>
            <a:ext cx="2012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统一建模结构化与非结构化的数据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16" name="" descr=""/>
          <p:cNvPicPr/>
          <p:nvPr/>
        </p:nvPicPr>
        <p:blipFill>
          <a:blip r:embed="rId25"/>
          <a:stretch/>
        </p:blipFill>
        <p:spPr>
          <a:xfrm>
            <a:off x="3986280" y="35935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17" name=""/>
          <p:cNvSpPr txBox="1"/>
          <p:nvPr/>
        </p:nvSpPr>
        <p:spPr>
          <a:xfrm>
            <a:off x="4189320" y="3272400"/>
            <a:ext cx="21466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打破数据孤岛，形成统一的知识视图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8" name=""/>
          <p:cNvSpPr txBox="1"/>
          <p:nvPr/>
        </p:nvSpPr>
        <p:spPr>
          <a:xfrm>
            <a:off x="4189320" y="3573360"/>
            <a:ext cx="24148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连接内部数据与外部知识，丰富搜索上下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9" name=""/>
          <p:cNvSpPr/>
          <p:nvPr/>
        </p:nvSpPr>
        <p:spPr>
          <a:xfrm>
            <a:off x="7178400" y="2214360"/>
            <a:ext cx="3117240" cy="2148120"/>
          </a:xfrm>
          <a:custGeom>
            <a:avLst/>
            <a:gdLst/>
            <a:ahLst/>
            <a:rect l="0" t="0" r="r" b="b"/>
            <a:pathLst>
              <a:path w="8659" h="5967">
                <a:moveTo>
                  <a:pt x="0" y="5688"/>
                </a:moveTo>
                <a:lnTo>
                  <a:pt x="0" y="255"/>
                </a:lnTo>
                <a:cubicBezTo>
                  <a:pt x="0" y="239"/>
                  <a:pt x="1" y="222"/>
                  <a:pt x="5" y="205"/>
                </a:cubicBezTo>
                <a:cubicBezTo>
                  <a:pt x="8" y="189"/>
                  <a:pt x="14" y="173"/>
                  <a:pt x="21" y="158"/>
                </a:cubicBezTo>
                <a:cubicBezTo>
                  <a:pt x="28" y="142"/>
                  <a:pt x="36" y="127"/>
                  <a:pt x="46" y="113"/>
                </a:cubicBezTo>
                <a:cubicBezTo>
                  <a:pt x="57" y="100"/>
                  <a:pt x="68" y="87"/>
                  <a:pt x="81" y="75"/>
                </a:cubicBezTo>
                <a:cubicBezTo>
                  <a:pt x="94" y="63"/>
                  <a:pt x="108" y="52"/>
                  <a:pt x="123" y="43"/>
                </a:cubicBezTo>
                <a:cubicBezTo>
                  <a:pt x="139" y="34"/>
                  <a:pt x="155" y="26"/>
                  <a:pt x="171" y="19"/>
                </a:cubicBezTo>
                <a:cubicBezTo>
                  <a:pt x="188" y="13"/>
                  <a:pt x="206" y="8"/>
                  <a:pt x="224" y="5"/>
                </a:cubicBezTo>
                <a:cubicBezTo>
                  <a:pt x="242" y="2"/>
                  <a:pt x="260" y="0"/>
                  <a:pt x="278" y="0"/>
                </a:cubicBezTo>
                <a:lnTo>
                  <a:pt x="8380" y="0"/>
                </a:lnTo>
                <a:cubicBezTo>
                  <a:pt x="8399" y="0"/>
                  <a:pt x="8417" y="2"/>
                  <a:pt x="8435" y="5"/>
                </a:cubicBezTo>
                <a:cubicBezTo>
                  <a:pt x="8453" y="8"/>
                  <a:pt x="8470" y="13"/>
                  <a:pt x="8487" y="19"/>
                </a:cubicBezTo>
                <a:cubicBezTo>
                  <a:pt x="8504" y="26"/>
                  <a:pt x="8520" y="34"/>
                  <a:pt x="8535" y="43"/>
                </a:cubicBezTo>
                <a:cubicBezTo>
                  <a:pt x="8550" y="52"/>
                  <a:pt x="8564" y="63"/>
                  <a:pt x="8577" y="75"/>
                </a:cubicBezTo>
                <a:cubicBezTo>
                  <a:pt x="8590" y="87"/>
                  <a:pt x="8602" y="100"/>
                  <a:pt x="8612" y="113"/>
                </a:cubicBezTo>
                <a:cubicBezTo>
                  <a:pt x="8622" y="127"/>
                  <a:pt x="8631" y="142"/>
                  <a:pt x="8638" y="158"/>
                </a:cubicBezTo>
                <a:cubicBezTo>
                  <a:pt x="8645" y="173"/>
                  <a:pt x="8650" y="189"/>
                  <a:pt x="8654" y="205"/>
                </a:cubicBezTo>
                <a:cubicBezTo>
                  <a:pt x="8657" y="222"/>
                  <a:pt x="8659" y="239"/>
                  <a:pt x="8659" y="255"/>
                </a:cubicBezTo>
                <a:lnTo>
                  <a:pt x="8659" y="5688"/>
                </a:lnTo>
                <a:cubicBezTo>
                  <a:pt x="8659" y="5706"/>
                  <a:pt x="8657" y="5725"/>
                  <a:pt x="8654" y="5742"/>
                </a:cubicBezTo>
                <a:cubicBezTo>
                  <a:pt x="8650" y="5760"/>
                  <a:pt x="8645" y="5778"/>
                  <a:pt x="8638" y="5795"/>
                </a:cubicBezTo>
                <a:cubicBezTo>
                  <a:pt x="8631" y="5812"/>
                  <a:pt x="8622" y="5828"/>
                  <a:pt x="8612" y="5843"/>
                </a:cubicBezTo>
                <a:cubicBezTo>
                  <a:pt x="8602" y="5858"/>
                  <a:pt x="8590" y="5872"/>
                  <a:pt x="8577" y="5885"/>
                </a:cubicBezTo>
                <a:cubicBezTo>
                  <a:pt x="8564" y="5898"/>
                  <a:pt x="8550" y="5910"/>
                  <a:pt x="8535" y="5920"/>
                </a:cubicBezTo>
                <a:cubicBezTo>
                  <a:pt x="8520" y="5930"/>
                  <a:pt x="8504" y="5939"/>
                  <a:pt x="8487" y="5946"/>
                </a:cubicBezTo>
                <a:cubicBezTo>
                  <a:pt x="8470" y="5953"/>
                  <a:pt x="8453" y="5958"/>
                  <a:pt x="8435" y="5961"/>
                </a:cubicBezTo>
                <a:cubicBezTo>
                  <a:pt x="8417" y="5965"/>
                  <a:pt x="8399" y="5967"/>
                  <a:pt x="8380" y="5967"/>
                </a:cubicBezTo>
                <a:lnTo>
                  <a:pt x="278" y="5967"/>
                </a:lnTo>
                <a:cubicBezTo>
                  <a:pt x="260" y="5967"/>
                  <a:pt x="242" y="5965"/>
                  <a:pt x="224" y="5961"/>
                </a:cubicBezTo>
                <a:cubicBezTo>
                  <a:pt x="206" y="5958"/>
                  <a:pt x="188" y="5953"/>
                  <a:pt x="171" y="5946"/>
                </a:cubicBezTo>
                <a:cubicBezTo>
                  <a:pt x="155" y="5939"/>
                  <a:pt x="139" y="5930"/>
                  <a:pt x="123" y="5920"/>
                </a:cubicBezTo>
                <a:cubicBezTo>
                  <a:pt x="108" y="5910"/>
                  <a:pt x="94" y="5898"/>
                  <a:pt x="81" y="5885"/>
                </a:cubicBezTo>
                <a:cubicBezTo>
                  <a:pt x="68" y="5872"/>
                  <a:pt x="57" y="5858"/>
                  <a:pt x="46" y="5843"/>
                </a:cubicBezTo>
                <a:cubicBezTo>
                  <a:pt x="36" y="5828"/>
                  <a:pt x="28" y="5812"/>
                  <a:pt x="21" y="5795"/>
                </a:cubicBezTo>
                <a:cubicBezTo>
                  <a:pt x="14" y="5778"/>
                  <a:pt x="8" y="5760"/>
                  <a:pt x="5" y="5743"/>
                </a:cubicBezTo>
                <a:cubicBezTo>
                  <a:pt x="1" y="5725"/>
                  <a:pt x="0" y="5706"/>
                  <a:pt x="0" y="5688"/>
                </a:cubicBezTo>
                <a:close/>
              </a:path>
            </a:pathLst>
          </a:custGeom>
          <a:solidFill>
            <a:srgbClr val="1e40a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0" name=""/>
          <p:cNvSpPr/>
          <p:nvPr/>
        </p:nvSpPr>
        <p:spPr>
          <a:xfrm>
            <a:off x="7178400" y="2206080"/>
            <a:ext cx="3117240" cy="100440"/>
          </a:xfrm>
          <a:custGeom>
            <a:avLst/>
            <a:gdLst/>
            <a:ahLst/>
            <a:rect l="0" t="0" r="r" b="b"/>
            <a:pathLst>
              <a:path w="8659" h="279">
                <a:moveTo>
                  <a:pt x="0" y="0"/>
                </a:moveTo>
                <a:lnTo>
                  <a:pt x="8659" y="0"/>
                </a:lnTo>
                <a:lnTo>
                  <a:pt x="8659" y="279"/>
                </a:lnTo>
                <a:lnTo>
                  <a:pt x="0" y="279"/>
                </a:lnTo>
                <a:lnTo>
                  <a:pt x="0" y="0"/>
                </a:lnTo>
                <a:close/>
              </a:path>
            </a:pathLst>
          </a:custGeom>
          <a:solidFill>
            <a:srgbClr val="a78b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1" name=""/>
          <p:cNvSpPr/>
          <p:nvPr/>
        </p:nvSpPr>
        <p:spPr>
          <a:xfrm>
            <a:off x="7378920" y="2423160"/>
            <a:ext cx="401400" cy="401760"/>
          </a:xfrm>
          <a:custGeom>
            <a:avLst/>
            <a:gdLst/>
            <a:ahLst/>
            <a:rect l="0" t="0" r="r" b="b"/>
            <a:pathLst>
              <a:path w="1115" h="1116">
                <a:moveTo>
                  <a:pt x="1115" y="558"/>
                </a:moveTo>
                <a:cubicBezTo>
                  <a:pt x="1115" y="595"/>
                  <a:pt x="1111" y="631"/>
                  <a:pt x="1104" y="667"/>
                </a:cubicBezTo>
                <a:cubicBezTo>
                  <a:pt x="1097" y="703"/>
                  <a:pt x="1086" y="738"/>
                  <a:pt x="1072" y="772"/>
                </a:cubicBezTo>
                <a:cubicBezTo>
                  <a:pt x="1058" y="805"/>
                  <a:pt x="1041" y="837"/>
                  <a:pt x="1021" y="868"/>
                </a:cubicBezTo>
                <a:cubicBezTo>
                  <a:pt x="1001" y="898"/>
                  <a:pt x="978" y="926"/>
                  <a:pt x="952" y="952"/>
                </a:cubicBezTo>
                <a:cubicBezTo>
                  <a:pt x="926" y="978"/>
                  <a:pt x="898" y="1001"/>
                  <a:pt x="867" y="1022"/>
                </a:cubicBezTo>
                <a:cubicBezTo>
                  <a:pt x="837" y="1042"/>
                  <a:pt x="805" y="1059"/>
                  <a:pt x="771" y="1073"/>
                </a:cubicBezTo>
                <a:cubicBezTo>
                  <a:pt x="737" y="1087"/>
                  <a:pt x="702" y="1098"/>
                  <a:pt x="666" y="1105"/>
                </a:cubicBezTo>
                <a:cubicBezTo>
                  <a:pt x="631" y="1112"/>
                  <a:pt x="594" y="1116"/>
                  <a:pt x="558" y="1116"/>
                </a:cubicBezTo>
                <a:cubicBezTo>
                  <a:pt x="521" y="1116"/>
                  <a:pt x="485" y="1112"/>
                  <a:pt x="449" y="1105"/>
                </a:cubicBezTo>
                <a:cubicBezTo>
                  <a:pt x="413" y="1098"/>
                  <a:pt x="378" y="1087"/>
                  <a:pt x="345" y="1073"/>
                </a:cubicBezTo>
                <a:cubicBezTo>
                  <a:pt x="311" y="1059"/>
                  <a:pt x="279" y="1042"/>
                  <a:pt x="248" y="1022"/>
                </a:cubicBezTo>
                <a:cubicBezTo>
                  <a:pt x="218" y="1001"/>
                  <a:pt x="190" y="978"/>
                  <a:pt x="164" y="952"/>
                </a:cubicBezTo>
                <a:cubicBezTo>
                  <a:pt x="138" y="926"/>
                  <a:pt x="115" y="898"/>
                  <a:pt x="94" y="868"/>
                </a:cubicBezTo>
                <a:cubicBezTo>
                  <a:pt x="73" y="837"/>
                  <a:pt x="56" y="805"/>
                  <a:pt x="42" y="772"/>
                </a:cubicBezTo>
                <a:cubicBezTo>
                  <a:pt x="28" y="738"/>
                  <a:pt x="17" y="703"/>
                  <a:pt x="10" y="667"/>
                </a:cubicBezTo>
                <a:cubicBezTo>
                  <a:pt x="3" y="631"/>
                  <a:pt x="0" y="595"/>
                  <a:pt x="0" y="558"/>
                </a:cubicBezTo>
                <a:cubicBezTo>
                  <a:pt x="0" y="522"/>
                  <a:pt x="3" y="485"/>
                  <a:pt x="10" y="449"/>
                </a:cubicBezTo>
                <a:cubicBezTo>
                  <a:pt x="17" y="413"/>
                  <a:pt x="28" y="378"/>
                  <a:pt x="42" y="344"/>
                </a:cubicBezTo>
                <a:cubicBezTo>
                  <a:pt x="56" y="310"/>
                  <a:pt x="73" y="278"/>
                  <a:pt x="94" y="248"/>
                </a:cubicBezTo>
                <a:cubicBezTo>
                  <a:pt x="115" y="217"/>
                  <a:pt x="138" y="189"/>
                  <a:pt x="164" y="163"/>
                </a:cubicBezTo>
                <a:cubicBezTo>
                  <a:pt x="190" y="138"/>
                  <a:pt x="218" y="114"/>
                  <a:pt x="248" y="94"/>
                </a:cubicBezTo>
                <a:cubicBezTo>
                  <a:pt x="279" y="74"/>
                  <a:pt x="311" y="57"/>
                  <a:pt x="345" y="43"/>
                </a:cubicBezTo>
                <a:cubicBezTo>
                  <a:pt x="378" y="29"/>
                  <a:pt x="413" y="18"/>
                  <a:pt x="449" y="11"/>
                </a:cubicBezTo>
                <a:cubicBezTo>
                  <a:pt x="485" y="4"/>
                  <a:pt x="521" y="0"/>
                  <a:pt x="558" y="0"/>
                </a:cubicBezTo>
                <a:cubicBezTo>
                  <a:pt x="594" y="0"/>
                  <a:pt x="631" y="4"/>
                  <a:pt x="666" y="11"/>
                </a:cubicBezTo>
                <a:cubicBezTo>
                  <a:pt x="702" y="18"/>
                  <a:pt x="737" y="29"/>
                  <a:pt x="771" y="43"/>
                </a:cubicBezTo>
                <a:cubicBezTo>
                  <a:pt x="805" y="57"/>
                  <a:pt x="837" y="74"/>
                  <a:pt x="867" y="94"/>
                </a:cubicBezTo>
                <a:cubicBezTo>
                  <a:pt x="898" y="114"/>
                  <a:pt x="926" y="138"/>
                  <a:pt x="952" y="163"/>
                </a:cubicBezTo>
                <a:cubicBezTo>
                  <a:pt x="978" y="189"/>
                  <a:pt x="1001" y="217"/>
                  <a:pt x="1021" y="248"/>
                </a:cubicBezTo>
                <a:cubicBezTo>
                  <a:pt x="1041" y="278"/>
                  <a:pt x="1058" y="310"/>
                  <a:pt x="1072" y="344"/>
                </a:cubicBezTo>
                <a:cubicBezTo>
                  <a:pt x="1086" y="378"/>
                  <a:pt x="1097" y="413"/>
                  <a:pt x="1104" y="449"/>
                </a:cubicBezTo>
                <a:cubicBezTo>
                  <a:pt x="1111" y="485"/>
                  <a:pt x="1115" y="522"/>
                  <a:pt x="1115" y="558"/>
                </a:cubicBezTo>
                <a:close/>
              </a:path>
            </a:pathLst>
          </a:custGeom>
          <a:solidFill>
            <a:srgbClr val="a78bfa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722" name="" descr=""/>
          <p:cNvPicPr/>
          <p:nvPr/>
        </p:nvPicPr>
        <p:blipFill>
          <a:blip r:embed="rId26"/>
          <a:stretch/>
        </p:blipFill>
        <p:spPr>
          <a:xfrm>
            <a:off x="7454160" y="2523600"/>
            <a:ext cx="25020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23" name=""/>
          <p:cNvSpPr txBox="1"/>
          <p:nvPr/>
        </p:nvSpPr>
        <p:spPr>
          <a:xfrm>
            <a:off x="4189320" y="3773880"/>
            <a:ext cx="135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文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24" name="" descr=""/>
          <p:cNvPicPr/>
          <p:nvPr/>
        </p:nvPicPr>
        <p:blipFill>
          <a:blip r:embed="rId27"/>
          <a:stretch/>
        </p:blipFill>
        <p:spPr>
          <a:xfrm>
            <a:off x="7378920" y="29916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25" name=""/>
          <p:cNvSpPr txBox="1"/>
          <p:nvPr/>
        </p:nvSpPr>
        <p:spPr>
          <a:xfrm>
            <a:off x="7911000" y="2521440"/>
            <a:ext cx="184464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支持复杂查询与智能问答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26" name="" descr=""/>
          <p:cNvPicPr/>
          <p:nvPr/>
        </p:nvPicPr>
        <p:blipFill>
          <a:blip r:embed="rId28"/>
          <a:stretch/>
        </p:blipFill>
        <p:spPr>
          <a:xfrm>
            <a:off x="7378920" y="32925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27" name=""/>
          <p:cNvSpPr txBox="1"/>
          <p:nvPr/>
        </p:nvSpPr>
        <p:spPr>
          <a:xfrm>
            <a:off x="7576560" y="2971440"/>
            <a:ext cx="22806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理解复杂自然语言查询，进行逻辑推理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8" name=""/>
          <p:cNvSpPr txBox="1"/>
          <p:nvPr/>
        </p:nvSpPr>
        <p:spPr>
          <a:xfrm>
            <a:off x="7576560" y="3272400"/>
            <a:ext cx="24148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给出更智能、全面的答案，无需浏览多个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29" name="" descr=""/>
          <p:cNvPicPr/>
          <p:nvPr/>
        </p:nvPicPr>
        <p:blipFill>
          <a:blip r:embed="rId29"/>
          <a:stretch/>
        </p:blipFill>
        <p:spPr>
          <a:xfrm>
            <a:off x="7378920" y="3794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30" name=""/>
          <p:cNvSpPr txBox="1"/>
          <p:nvPr/>
        </p:nvSpPr>
        <p:spPr>
          <a:xfrm>
            <a:off x="7576560" y="347292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页面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1" name=""/>
          <p:cNvSpPr txBox="1"/>
          <p:nvPr/>
        </p:nvSpPr>
        <p:spPr>
          <a:xfrm>
            <a:off x="7576560" y="3773880"/>
            <a:ext cx="24148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支持多轮对话和上下文理解，持续改善用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2" name=""/>
          <p:cNvSpPr/>
          <p:nvPr/>
        </p:nvSpPr>
        <p:spPr>
          <a:xfrm>
            <a:off x="2230920" y="4696200"/>
            <a:ext cx="2808360" cy="969840"/>
          </a:xfrm>
          <a:custGeom>
            <a:avLst/>
            <a:gdLst/>
            <a:ahLst/>
            <a:rect l="0" t="0" r="r" b="b"/>
            <a:pathLst>
              <a:path w="7801" h="2694">
                <a:moveTo>
                  <a:pt x="0" y="2508"/>
                </a:moveTo>
                <a:lnTo>
                  <a:pt x="0" y="186"/>
                </a:lnTo>
                <a:cubicBezTo>
                  <a:pt x="0" y="174"/>
                  <a:pt x="2" y="162"/>
                  <a:pt x="4" y="150"/>
                </a:cubicBezTo>
                <a:cubicBezTo>
                  <a:pt x="6" y="138"/>
                  <a:pt x="10" y="126"/>
                  <a:pt x="15" y="115"/>
                </a:cubicBezTo>
                <a:cubicBezTo>
                  <a:pt x="19" y="104"/>
                  <a:pt x="25" y="93"/>
                  <a:pt x="32" y="83"/>
                </a:cubicBezTo>
                <a:cubicBezTo>
                  <a:pt x="38" y="73"/>
                  <a:pt x="46" y="63"/>
                  <a:pt x="55" y="55"/>
                </a:cubicBezTo>
                <a:cubicBezTo>
                  <a:pt x="63" y="46"/>
                  <a:pt x="73" y="38"/>
                  <a:pt x="83" y="32"/>
                </a:cubicBezTo>
                <a:cubicBezTo>
                  <a:pt x="93" y="25"/>
                  <a:pt x="104" y="19"/>
                  <a:pt x="115" y="14"/>
                </a:cubicBezTo>
                <a:cubicBezTo>
                  <a:pt x="126" y="10"/>
                  <a:pt x="138" y="6"/>
                  <a:pt x="150" y="4"/>
                </a:cubicBezTo>
                <a:cubicBezTo>
                  <a:pt x="162" y="1"/>
                  <a:pt x="174" y="0"/>
                  <a:pt x="186" y="0"/>
                </a:cubicBezTo>
                <a:lnTo>
                  <a:pt x="7615" y="0"/>
                </a:lnTo>
                <a:cubicBezTo>
                  <a:pt x="7627" y="0"/>
                  <a:pt x="7640" y="1"/>
                  <a:pt x="7651" y="4"/>
                </a:cubicBezTo>
                <a:cubicBezTo>
                  <a:pt x="7663" y="6"/>
                  <a:pt x="7675" y="10"/>
                  <a:pt x="7686" y="14"/>
                </a:cubicBezTo>
                <a:cubicBezTo>
                  <a:pt x="7698" y="19"/>
                  <a:pt x="7708" y="25"/>
                  <a:pt x="7718" y="32"/>
                </a:cubicBezTo>
                <a:cubicBezTo>
                  <a:pt x="7729" y="38"/>
                  <a:pt x="7738" y="46"/>
                  <a:pt x="7747" y="55"/>
                </a:cubicBezTo>
                <a:cubicBezTo>
                  <a:pt x="7755" y="63"/>
                  <a:pt x="7763" y="73"/>
                  <a:pt x="7770" y="83"/>
                </a:cubicBezTo>
                <a:cubicBezTo>
                  <a:pt x="7776" y="93"/>
                  <a:pt x="7782" y="104"/>
                  <a:pt x="7787" y="115"/>
                </a:cubicBezTo>
                <a:cubicBezTo>
                  <a:pt x="7792" y="126"/>
                  <a:pt x="7795" y="138"/>
                  <a:pt x="7797" y="150"/>
                </a:cubicBezTo>
                <a:cubicBezTo>
                  <a:pt x="7800" y="162"/>
                  <a:pt x="7801" y="174"/>
                  <a:pt x="7801" y="186"/>
                </a:cubicBezTo>
                <a:lnTo>
                  <a:pt x="7801" y="2508"/>
                </a:lnTo>
                <a:cubicBezTo>
                  <a:pt x="7801" y="2520"/>
                  <a:pt x="7800" y="2533"/>
                  <a:pt x="7797" y="2544"/>
                </a:cubicBezTo>
                <a:cubicBezTo>
                  <a:pt x="7795" y="2556"/>
                  <a:pt x="7792" y="2568"/>
                  <a:pt x="7787" y="2579"/>
                </a:cubicBezTo>
                <a:cubicBezTo>
                  <a:pt x="7782" y="2591"/>
                  <a:pt x="7776" y="2601"/>
                  <a:pt x="7770" y="2611"/>
                </a:cubicBezTo>
                <a:cubicBezTo>
                  <a:pt x="7763" y="2622"/>
                  <a:pt x="7755" y="2631"/>
                  <a:pt x="7747" y="2640"/>
                </a:cubicBezTo>
                <a:cubicBezTo>
                  <a:pt x="7738" y="2648"/>
                  <a:pt x="7729" y="2656"/>
                  <a:pt x="7718" y="2663"/>
                </a:cubicBezTo>
                <a:cubicBezTo>
                  <a:pt x="7708" y="2669"/>
                  <a:pt x="7698" y="2675"/>
                  <a:pt x="7686" y="2680"/>
                </a:cubicBezTo>
                <a:cubicBezTo>
                  <a:pt x="7675" y="2684"/>
                  <a:pt x="7663" y="2688"/>
                  <a:pt x="7651" y="2690"/>
                </a:cubicBezTo>
                <a:cubicBezTo>
                  <a:pt x="7640" y="2693"/>
                  <a:pt x="7627" y="2694"/>
                  <a:pt x="7615" y="2694"/>
                </a:cubicBezTo>
                <a:lnTo>
                  <a:pt x="186" y="2694"/>
                </a:lnTo>
                <a:cubicBezTo>
                  <a:pt x="174" y="2694"/>
                  <a:pt x="162" y="2693"/>
                  <a:pt x="150" y="2690"/>
                </a:cubicBezTo>
                <a:cubicBezTo>
                  <a:pt x="138" y="2688"/>
                  <a:pt x="126" y="2684"/>
                  <a:pt x="115" y="2680"/>
                </a:cubicBezTo>
                <a:cubicBezTo>
                  <a:pt x="104" y="2675"/>
                  <a:pt x="93" y="2669"/>
                  <a:pt x="83" y="2663"/>
                </a:cubicBezTo>
                <a:cubicBezTo>
                  <a:pt x="73" y="2656"/>
                  <a:pt x="63" y="2648"/>
                  <a:pt x="55" y="2640"/>
                </a:cubicBezTo>
                <a:cubicBezTo>
                  <a:pt x="46" y="2631"/>
                  <a:pt x="38" y="2622"/>
                  <a:pt x="32" y="2611"/>
                </a:cubicBezTo>
                <a:cubicBezTo>
                  <a:pt x="25" y="2601"/>
                  <a:pt x="19" y="2591"/>
                  <a:pt x="15" y="2579"/>
                </a:cubicBezTo>
                <a:cubicBezTo>
                  <a:pt x="10" y="2568"/>
                  <a:pt x="6" y="2556"/>
                  <a:pt x="4" y="2544"/>
                </a:cubicBezTo>
                <a:cubicBezTo>
                  <a:pt x="2" y="2533"/>
                  <a:pt x="0" y="2520"/>
                  <a:pt x="0" y="2508"/>
                </a:cubicBezTo>
                <a:close/>
              </a:path>
            </a:pathLst>
          </a:custGeom>
          <a:solidFill>
            <a:srgbClr val="1e40a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3" name=""/>
          <p:cNvSpPr txBox="1"/>
          <p:nvPr/>
        </p:nvSpPr>
        <p:spPr>
          <a:xfrm>
            <a:off x="7576560" y="3974400"/>
            <a:ext cx="403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户体验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4" name=""/>
          <p:cNvSpPr txBox="1"/>
          <p:nvPr/>
        </p:nvSpPr>
        <p:spPr>
          <a:xfrm>
            <a:off x="3335040" y="4831560"/>
            <a:ext cx="60264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979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80%</a:t>
            </a:r>
            <a:endParaRPr b="0" lang="en-US" sz="197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5" name=""/>
          <p:cNvSpPr txBox="1"/>
          <p:nvPr/>
        </p:nvSpPr>
        <p:spPr>
          <a:xfrm>
            <a:off x="2500560" y="5214600"/>
            <a:ext cx="4525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Gartner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6" name=""/>
          <p:cNvSpPr txBox="1"/>
          <p:nvPr/>
        </p:nvSpPr>
        <p:spPr>
          <a:xfrm>
            <a:off x="2950920" y="5210640"/>
            <a:ext cx="470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预测：到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7" name=""/>
          <p:cNvSpPr txBox="1"/>
          <p:nvPr/>
        </p:nvSpPr>
        <p:spPr>
          <a:xfrm>
            <a:off x="3418920" y="5214600"/>
            <a:ext cx="2995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2025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8" name=""/>
          <p:cNvSpPr txBox="1"/>
          <p:nvPr/>
        </p:nvSpPr>
        <p:spPr>
          <a:xfrm>
            <a:off x="3716640" y="5210640"/>
            <a:ext cx="10569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年，图技术将应用于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9" name=""/>
          <p:cNvSpPr txBox="1"/>
          <p:nvPr/>
        </p:nvSpPr>
        <p:spPr>
          <a:xfrm>
            <a:off x="2978640" y="5381640"/>
            <a:ext cx="2617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80%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0" name=""/>
          <p:cNvSpPr/>
          <p:nvPr/>
        </p:nvSpPr>
        <p:spPr>
          <a:xfrm>
            <a:off x="5707440" y="4696200"/>
            <a:ext cx="2757960" cy="969840"/>
          </a:xfrm>
          <a:custGeom>
            <a:avLst/>
            <a:gdLst/>
            <a:ahLst/>
            <a:rect l="0" t="0" r="r" b="b"/>
            <a:pathLst>
              <a:path w="7661" h="2694">
                <a:moveTo>
                  <a:pt x="0" y="2508"/>
                </a:moveTo>
                <a:lnTo>
                  <a:pt x="0" y="186"/>
                </a:lnTo>
                <a:cubicBezTo>
                  <a:pt x="0" y="174"/>
                  <a:pt x="1" y="162"/>
                  <a:pt x="4" y="150"/>
                </a:cubicBezTo>
                <a:cubicBezTo>
                  <a:pt x="6" y="138"/>
                  <a:pt x="9" y="126"/>
                  <a:pt x="14" y="115"/>
                </a:cubicBezTo>
                <a:cubicBezTo>
                  <a:pt x="19" y="104"/>
                  <a:pt x="25" y="93"/>
                  <a:pt x="31" y="83"/>
                </a:cubicBezTo>
                <a:cubicBezTo>
                  <a:pt x="38" y="73"/>
                  <a:pt x="46" y="63"/>
                  <a:pt x="54" y="55"/>
                </a:cubicBezTo>
                <a:cubicBezTo>
                  <a:pt x="63" y="46"/>
                  <a:pt x="72" y="38"/>
                  <a:pt x="83" y="32"/>
                </a:cubicBezTo>
                <a:cubicBezTo>
                  <a:pt x="93" y="25"/>
                  <a:pt x="103" y="19"/>
                  <a:pt x="115" y="14"/>
                </a:cubicBezTo>
                <a:cubicBezTo>
                  <a:pt x="126" y="10"/>
                  <a:pt x="138" y="6"/>
                  <a:pt x="149" y="4"/>
                </a:cubicBezTo>
                <a:cubicBezTo>
                  <a:pt x="161" y="1"/>
                  <a:pt x="174" y="0"/>
                  <a:pt x="186" y="0"/>
                </a:cubicBezTo>
                <a:lnTo>
                  <a:pt x="7476" y="0"/>
                </a:lnTo>
                <a:cubicBezTo>
                  <a:pt x="7488" y="0"/>
                  <a:pt x="7500" y="1"/>
                  <a:pt x="7512" y="4"/>
                </a:cubicBezTo>
                <a:cubicBezTo>
                  <a:pt x="7524" y="6"/>
                  <a:pt x="7535" y="10"/>
                  <a:pt x="7547" y="14"/>
                </a:cubicBezTo>
                <a:cubicBezTo>
                  <a:pt x="7558" y="19"/>
                  <a:pt x="7569" y="25"/>
                  <a:pt x="7579" y="32"/>
                </a:cubicBezTo>
                <a:cubicBezTo>
                  <a:pt x="7589" y="38"/>
                  <a:pt x="7598" y="46"/>
                  <a:pt x="7607" y="55"/>
                </a:cubicBezTo>
                <a:cubicBezTo>
                  <a:pt x="7616" y="63"/>
                  <a:pt x="7623" y="73"/>
                  <a:pt x="7630" y="83"/>
                </a:cubicBezTo>
                <a:cubicBezTo>
                  <a:pt x="7637" y="93"/>
                  <a:pt x="7643" y="104"/>
                  <a:pt x="7647" y="115"/>
                </a:cubicBezTo>
                <a:cubicBezTo>
                  <a:pt x="7652" y="126"/>
                  <a:pt x="7655" y="138"/>
                  <a:pt x="7658" y="150"/>
                </a:cubicBezTo>
                <a:cubicBezTo>
                  <a:pt x="7660" y="162"/>
                  <a:pt x="7661" y="174"/>
                  <a:pt x="7661" y="186"/>
                </a:cubicBezTo>
                <a:lnTo>
                  <a:pt x="7661" y="2508"/>
                </a:lnTo>
                <a:cubicBezTo>
                  <a:pt x="7661" y="2520"/>
                  <a:pt x="7660" y="2533"/>
                  <a:pt x="7658" y="2544"/>
                </a:cubicBezTo>
                <a:cubicBezTo>
                  <a:pt x="7655" y="2556"/>
                  <a:pt x="7652" y="2568"/>
                  <a:pt x="7647" y="2579"/>
                </a:cubicBezTo>
                <a:cubicBezTo>
                  <a:pt x="7643" y="2591"/>
                  <a:pt x="7637" y="2601"/>
                  <a:pt x="7630" y="2611"/>
                </a:cubicBezTo>
                <a:cubicBezTo>
                  <a:pt x="7623" y="2622"/>
                  <a:pt x="7616" y="2631"/>
                  <a:pt x="7607" y="2640"/>
                </a:cubicBezTo>
                <a:cubicBezTo>
                  <a:pt x="7598" y="2648"/>
                  <a:pt x="7589" y="2656"/>
                  <a:pt x="7579" y="2663"/>
                </a:cubicBezTo>
                <a:cubicBezTo>
                  <a:pt x="7569" y="2669"/>
                  <a:pt x="7558" y="2675"/>
                  <a:pt x="7547" y="2680"/>
                </a:cubicBezTo>
                <a:cubicBezTo>
                  <a:pt x="7535" y="2684"/>
                  <a:pt x="7524" y="2688"/>
                  <a:pt x="7512" y="2690"/>
                </a:cubicBezTo>
                <a:cubicBezTo>
                  <a:pt x="7500" y="2693"/>
                  <a:pt x="7488" y="2694"/>
                  <a:pt x="7476" y="2694"/>
                </a:cubicBezTo>
                <a:lnTo>
                  <a:pt x="186" y="2694"/>
                </a:lnTo>
                <a:cubicBezTo>
                  <a:pt x="174" y="2694"/>
                  <a:pt x="161" y="2693"/>
                  <a:pt x="149" y="2690"/>
                </a:cubicBezTo>
                <a:cubicBezTo>
                  <a:pt x="138" y="2688"/>
                  <a:pt x="126" y="2684"/>
                  <a:pt x="115" y="2680"/>
                </a:cubicBezTo>
                <a:cubicBezTo>
                  <a:pt x="103" y="2675"/>
                  <a:pt x="93" y="2669"/>
                  <a:pt x="83" y="2663"/>
                </a:cubicBezTo>
                <a:cubicBezTo>
                  <a:pt x="72" y="2656"/>
                  <a:pt x="63" y="2648"/>
                  <a:pt x="54" y="2640"/>
                </a:cubicBezTo>
                <a:cubicBezTo>
                  <a:pt x="46" y="2631"/>
                  <a:pt x="38" y="2622"/>
                  <a:pt x="31" y="2611"/>
                </a:cubicBezTo>
                <a:cubicBezTo>
                  <a:pt x="25" y="2601"/>
                  <a:pt x="19" y="2591"/>
                  <a:pt x="14" y="2579"/>
                </a:cubicBezTo>
                <a:cubicBezTo>
                  <a:pt x="9" y="2568"/>
                  <a:pt x="6" y="2556"/>
                  <a:pt x="4" y="2544"/>
                </a:cubicBezTo>
                <a:cubicBezTo>
                  <a:pt x="1" y="2533"/>
                  <a:pt x="0" y="2520"/>
                  <a:pt x="0" y="2508"/>
                </a:cubicBezTo>
                <a:close/>
              </a:path>
            </a:pathLst>
          </a:custGeom>
          <a:solidFill>
            <a:srgbClr val="1e40a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741" name="" descr=""/>
          <p:cNvPicPr/>
          <p:nvPr/>
        </p:nvPicPr>
        <p:blipFill>
          <a:blip r:embed="rId30"/>
          <a:stretch/>
        </p:blipFill>
        <p:spPr>
          <a:xfrm>
            <a:off x="6217560" y="486360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42" name=""/>
          <p:cNvSpPr txBox="1"/>
          <p:nvPr/>
        </p:nvSpPr>
        <p:spPr>
          <a:xfrm>
            <a:off x="3238560" y="5377680"/>
            <a:ext cx="10569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的数据和分析创新中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3" name=""/>
          <p:cNvSpPr txBox="1"/>
          <p:nvPr/>
        </p:nvSpPr>
        <p:spPr>
          <a:xfrm>
            <a:off x="6449400" y="4852440"/>
            <a:ext cx="150948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企业知识管理核心基础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4" name=""/>
          <p:cNvSpPr txBox="1"/>
          <p:nvPr/>
        </p:nvSpPr>
        <p:spPr>
          <a:xfrm>
            <a:off x="5973120" y="5143680"/>
            <a:ext cx="22302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知识图谱为企业构建知识库提供坚实基础，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45" name="" descr=""/>
          <p:cNvPicPr/>
          <p:nvPr/>
        </p:nvPicPr>
        <p:blipFill>
          <a:blip r:embed="rId31"/>
          <a:stretch/>
        </p:blipFill>
        <p:spPr>
          <a:xfrm>
            <a:off x="8314920" y="5674320"/>
            <a:ext cx="914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46" name=""/>
          <p:cNvSpPr txBox="1"/>
          <p:nvPr/>
        </p:nvSpPr>
        <p:spPr>
          <a:xfrm>
            <a:off x="6265440" y="5310720"/>
            <a:ext cx="16437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更好地管理和利用核心知识资产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7" name=""/>
          <p:cNvSpPr txBox="1"/>
          <p:nvPr/>
        </p:nvSpPr>
        <p:spPr>
          <a:xfrm>
            <a:off x="8475120" y="5666040"/>
            <a:ext cx="5295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AIreadsU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8" name=""/>
          <p:cNvSpPr txBox="1"/>
          <p:nvPr/>
        </p:nvSpPr>
        <p:spPr>
          <a:xfrm>
            <a:off x="8999640" y="566172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商业计划书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9" name=""/>
          <p:cNvSpPr txBox="1"/>
          <p:nvPr/>
        </p:nvSpPr>
        <p:spPr>
          <a:xfrm>
            <a:off x="9584640" y="5666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 | 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0" name=""/>
          <p:cNvSpPr txBox="1"/>
          <p:nvPr/>
        </p:nvSpPr>
        <p:spPr>
          <a:xfrm>
            <a:off x="969840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第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1" name=""/>
          <p:cNvSpPr txBox="1"/>
          <p:nvPr/>
        </p:nvSpPr>
        <p:spPr>
          <a:xfrm>
            <a:off x="9815400" y="5666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7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2" name=""/>
          <p:cNvSpPr txBox="1"/>
          <p:nvPr/>
        </p:nvSpPr>
        <p:spPr>
          <a:xfrm>
            <a:off x="988992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页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3" name=""/>
          <p:cNvSpPr txBox="1"/>
          <p:nvPr/>
        </p:nvSpPr>
        <p:spPr>
          <a:xfrm>
            <a:off x="10006920" y="5666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/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4" name=""/>
          <p:cNvSpPr txBox="1"/>
          <p:nvPr/>
        </p:nvSpPr>
        <p:spPr>
          <a:xfrm>
            <a:off x="1004616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共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5" name=""/>
          <p:cNvSpPr txBox="1"/>
          <p:nvPr/>
        </p:nvSpPr>
        <p:spPr>
          <a:xfrm>
            <a:off x="10163160" y="5666040"/>
            <a:ext cx="150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18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6" name=""/>
          <p:cNvSpPr txBox="1"/>
          <p:nvPr/>
        </p:nvSpPr>
        <p:spPr>
          <a:xfrm>
            <a:off x="1031220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页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58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59" name="" descr=""/>
          <p:cNvPicPr/>
          <p:nvPr/>
        </p:nvPicPr>
        <p:blipFill>
          <a:blip r:embed="rId3"/>
          <a:stretch/>
        </p:blipFill>
        <p:spPr>
          <a:xfrm>
            <a:off x="267480" y="73548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60" name=""/>
          <p:cNvSpPr txBox="1"/>
          <p:nvPr/>
        </p:nvSpPr>
        <p:spPr>
          <a:xfrm>
            <a:off x="267480" y="255600"/>
            <a:ext cx="70740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1" name=""/>
          <p:cNvSpPr/>
          <p:nvPr/>
        </p:nvSpPr>
        <p:spPr>
          <a:xfrm>
            <a:off x="1621080" y="1069560"/>
            <a:ext cx="7471080" cy="735840"/>
          </a:xfrm>
          <a:custGeom>
            <a:avLst/>
            <a:gdLst/>
            <a:ahLst/>
            <a:rect l="0" t="0" r="r" b="b"/>
            <a:pathLst>
              <a:path w="20753" h="2044">
                <a:moveTo>
                  <a:pt x="0" y="1858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4" y="138"/>
                  <a:pt x="7" y="127"/>
                  <a:pt x="10" y="115"/>
                </a:cubicBezTo>
                <a:cubicBezTo>
                  <a:pt x="14" y="104"/>
                  <a:pt x="18" y="92"/>
                  <a:pt x="23" y="82"/>
                </a:cubicBezTo>
                <a:cubicBezTo>
                  <a:pt x="28" y="72"/>
                  <a:pt x="34" y="63"/>
                  <a:pt x="41" y="54"/>
                </a:cubicBezTo>
                <a:cubicBezTo>
                  <a:pt x="47" y="46"/>
                  <a:pt x="54" y="38"/>
                  <a:pt x="62" y="31"/>
                </a:cubicBezTo>
                <a:cubicBezTo>
                  <a:pt x="69" y="24"/>
                  <a:pt x="77" y="19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20568" y="0"/>
                </a:lnTo>
                <a:cubicBezTo>
                  <a:pt x="20580" y="0"/>
                  <a:pt x="20592" y="1"/>
                  <a:pt x="20604" y="3"/>
                </a:cubicBezTo>
                <a:cubicBezTo>
                  <a:pt x="20616" y="6"/>
                  <a:pt x="20627" y="9"/>
                  <a:pt x="20639" y="14"/>
                </a:cubicBezTo>
                <a:cubicBezTo>
                  <a:pt x="20650" y="19"/>
                  <a:pt x="20661" y="24"/>
                  <a:pt x="20671" y="31"/>
                </a:cubicBezTo>
                <a:cubicBezTo>
                  <a:pt x="20681" y="38"/>
                  <a:pt x="20690" y="46"/>
                  <a:pt x="20699" y="54"/>
                </a:cubicBezTo>
                <a:cubicBezTo>
                  <a:pt x="20708" y="63"/>
                  <a:pt x="20715" y="72"/>
                  <a:pt x="20722" y="82"/>
                </a:cubicBezTo>
                <a:cubicBezTo>
                  <a:pt x="20729" y="92"/>
                  <a:pt x="20734" y="104"/>
                  <a:pt x="20739" y="115"/>
                </a:cubicBezTo>
                <a:cubicBezTo>
                  <a:pt x="20744" y="127"/>
                  <a:pt x="20747" y="138"/>
                  <a:pt x="20750" y="150"/>
                </a:cubicBezTo>
                <a:cubicBezTo>
                  <a:pt x="20752" y="162"/>
                  <a:pt x="20753" y="174"/>
                  <a:pt x="20753" y="186"/>
                </a:cubicBezTo>
                <a:lnTo>
                  <a:pt x="20753" y="1858"/>
                </a:lnTo>
                <a:cubicBezTo>
                  <a:pt x="20753" y="1870"/>
                  <a:pt x="20752" y="1882"/>
                  <a:pt x="20750" y="1894"/>
                </a:cubicBezTo>
                <a:cubicBezTo>
                  <a:pt x="20747" y="1906"/>
                  <a:pt x="20744" y="1918"/>
                  <a:pt x="20739" y="1929"/>
                </a:cubicBezTo>
                <a:cubicBezTo>
                  <a:pt x="20734" y="1940"/>
                  <a:pt x="20729" y="1951"/>
                  <a:pt x="20722" y="1961"/>
                </a:cubicBezTo>
                <a:cubicBezTo>
                  <a:pt x="20715" y="1971"/>
                  <a:pt x="20708" y="1981"/>
                  <a:pt x="20699" y="1989"/>
                </a:cubicBezTo>
                <a:cubicBezTo>
                  <a:pt x="20690" y="1998"/>
                  <a:pt x="20681" y="2005"/>
                  <a:pt x="20671" y="2012"/>
                </a:cubicBezTo>
                <a:cubicBezTo>
                  <a:pt x="20661" y="2019"/>
                  <a:pt x="20650" y="2025"/>
                  <a:pt x="20639" y="2029"/>
                </a:cubicBezTo>
                <a:cubicBezTo>
                  <a:pt x="20627" y="2034"/>
                  <a:pt x="20616" y="2038"/>
                  <a:pt x="20604" y="2040"/>
                </a:cubicBezTo>
                <a:cubicBezTo>
                  <a:pt x="20592" y="2042"/>
                  <a:pt x="20580" y="2044"/>
                  <a:pt x="20568" y="2044"/>
                </a:cubicBezTo>
                <a:lnTo>
                  <a:pt x="139" y="2044"/>
                </a:lnTo>
                <a:cubicBezTo>
                  <a:pt x="130" y="2044"/>
                  <a:pt x="121" y="2042"/>
                  <a:pt x="112" y="2040"/>
                </a:cubicBezTo>
                <a:cubicBezTo>
                  <a:pt x="103" y="2038"/>
                  <a:pt x="94" y="2034"/>
                  <a:pt x="86" y="2029"/>
                </a:cubicBezTo>
                <a:cubicBezTo>
                  <a:pt x="77" y="2025"/>
                  <a:pt x="69" y="2019"/>
                  <a:pt x="62" y="2012"/>
                </a:cubicBezTo>
                <a:cubicBezTo>
                  <a:pt x="54" y="2005"/>
                  <a:pt x="47" y="1998"/>
                  <a:pt x="41" y="1989"/>
                </a:cubicBezTo>
                <a:cubicBezTo>
                  <a:pt x="34" y="1981"/>
                  <a:pt x="28" y="1971"/>
                  <a:pt x="23" y="1961"/>
                </a:cubicBezTo>
                <a:cubicBezTo>
                  <a:pt x="18" y="1951"/>
                  <a:pt x="14" y="1940"/>
                  <a:pt x="10" y="1929"/>
                </a:cubicBezTo>
                <a:cubicBezTo>
                  <a:pt x="7" y="1918"/>
                  <a:pt x="4" y="1906"/>
                  <a:pt x="3" y="1894"/>
                </a:cubicBezTo>
                <a:cubicBezTo>
                  <a:pt x="1" y="1882"/>
                  <a:pt x="0" y="1870"/>
                  <a:pt x="0" y="1858"/>
                </a:cubicBezTo>
                <a:close/>
              </a:path>
            </a:pathLst>
          </a:custGeom>
          <a:solidFill>
            <a:srgbClr val="1e40af">
              <a:alpha val="4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2" name=""/>
          <p:cNvSpPr/>
          <p:nvPr/>
        </p:nvSpPr>
        <p:spPr>
          <a:xfrm>
            <a:off x="1604160" y="1069560"/>
            <a:ext cx="67320" cy="735840"/>
          </a:xfrm>
          <a:custGeom>
            <a:avLst/>
            <a:gdLst/>
            <a:ahLst/>
            <a:rect l="0" t="0" r="r" b="b"/>
            <a:pathLst>
              <a:path w="187" h="2044">
                <a:moveTo>
                  <a:pt x="0" y="0"/>
                </a:moveTo>
                <a:lnTo>
                  <a:pt x="187" y="0"/>
                </a:lnTo>
                <a:lnTo>
                  <a:pt x="187" y="2044"/>
                </a:lnTo>
                <a:lnTo>
                  <a:pt x="0" y="2044"/>
                </a:lnTo>
                <a:lnTo>
                  <a:pt x="0" y="0"/>
                </a:ln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3" name=""/>
          <p:cNvSpPr txBox="1"/>
          <p:nvPr/>
        </p:nvSpPr>
        <p:spPr>
          <a:xfrm>
            <a:off x="952920" y="245160"/>
            <a:ext cx="240264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37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知识图谱</a:t>
            </a:r>
            <a:r>
              <a:rPr b="0" lang="zh-CN" sz="237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技术创新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4" name=""/>
          <p:cNvSpPr txBox="1"/>
          <p:nvPr/>
        </p:nvSpPr>
        <p:spPr>
          <a:xfrm>
            <a:off x="1844640" y="1254600"/>
            <a:ext cx="605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AIreadsU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5" name=""/>
          <p:cNvSpPr txBox="1"/>
          <p:nvPr/>
        </p:nvSpPr>
        <p:spPr>
          <a:xfrm>
            <a:off x="2444040" y="1249920"/>
            <a:ext cx="21466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的创新在于</a:t>
            </a:r>
            <a:r>
              <a:rPr b="0" lang="zh-CN" sz="105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将先进的知识图谱技术与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6" name=""/>
          <p:cNvSpPr txBox="1"/>
          <p:nvPr/>
        </p:nvSpPr>
        <p:spPr>
          <a:xfrm>
            <a:off x="4583520" y="1254600"/>
            <a:ext cx="3164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7" name=""/>
          <p:cNvSpPr txBox="1"/>
          <p:nvPr/>
        </p:nvSpPr>
        <p:spPr>
          <a:xfrm>
            <a:off x="4898160" y="1249920"/>
            <a:ext cx="1476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策略深度融合</a:t>
            </a:r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，构建面向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8" name=""/>
          <p:cNvSpPr txBox="1"/>
          <p:nvPr/>
        </p:nvSpPr>
        <p:spPr>
          <a:xfrm>
            <a:off x="6369120" y="125460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9" name=""/>
          <p:cNvSpPr txBox="1"/>
          <p:nvPr/>
        </p:nvSpPr>
        <p:spPr>
          <a:xfrm>
            <a:off x="6500160" y="1249920"/>
            <a:ext cx="10735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认知的数字基建，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0" name=""/>
          <p:cNvSpPr txBox="1"/>
          <p:nvPr/>
        </p:nvSpPr>
        <p:spPr>
          <a:xfrm>
            <a:off x="7569720" y="125460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1" name=""/>
          <p:cNvSpPr txBox="1"/>
          <p:nvPr/>
        </p:nvSpPr>
        <p:spPr>
          <a:xfrm>
            <a:off x="7612200" y="1249920"/>
            <a:ext cx="8053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使企业内容从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2" name=""/>
          <p:cNvSpPr txBox="1"/>
          <p:nvPr/>
        </p:nvSpPr>
        <p:spPr>
          <a:xfrm>
            <a:off x="8414280" y="125460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3" name=""/>
          <p:cNvSpPr txBox="1"/>
          <p:nvPr/>
        </p:nvSpPr>
        <p:spPr>
          <a:xfrm>
            <a:off x="8484120" y="1249920"/>
            <a:ext cx="403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被动展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4" name=""/>
          <p:cNvSpPr txBox="1"/>
          <p:nvPr/>
        </p:nvSpPr>
        <p:spPr>
          <a:xfrm>
            <a:off x="3857760" y="1450800"/>
            <a:ext cx="135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示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5" name=""/>
          <p:cNvSpPr txBox="1"/>
          <p:nvPr/>
        </p:nvSpPr>
        <p:spPr>
          <a:xfrm>
            <a:off x="3991680" y="145548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6" name=""/>
          <p:cNvSpPr txBox="1"/>
          <p:nvPr/>
        </p:nvSpPr>
        <p:spPr>
          <a:xfrm>
            <a:off x="4061520" y="1450800"/>
            <a:ext cx="403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转变为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7" name=""/>
          <p:cNvSpPr txBox="1"/>
          <p:nvPr/>
        </p:nvSpPr>
        <p:spPr>
          <a:xfrm>
            <a:off x="4462560" y="145548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8" name=""/>
          <p:cNvSpPr txBox="1"/>
          <p:nvPr/>
        </p:nvSpPr>
        <p:spPr>
          <a:xfrm>
            <a:off x="4532040" y="145080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主动植入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9" name=""/>
          <p:cNvSpPr txBox="1"/>
          <p:nvPr/>
        </p:nvSpPr>
        <p:spPr>
          <a:xfrm>
            <a:off x="5067000" y="145548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0" name=""/>
          <p:cNvSpPr txBox="1"/>
          <p:nvPr/>
        </p:nvSpPr>
        <p:spPr>
          <a:xfrm>
            <a:off x="5136480" y="1450800"/>
            <a:ext cx="403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，成为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1" name=""/>
          <p:cNvSpPr txBox="1"/>
          <p:nvPr/>
        </p:nvSpPr>
        <p:spPr>
          <a:xfrm>
            <a:off x="5537880" y="145548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2" name=""/>
          <p:cNvSpPr/>
          <p:nvPr/>
        </p:nvSpPr>
        <p:spPr>
          <a:xfrm>
            <a:off x="401040" y="2080800"/>
            <a:ext cx="3100680" cy="2549160"/>
          </a:xfrm>
          <a:custGeom>
            <a:avLst/>
            <a:gdLst/>
            <a:ahLst/>
            <a:rect l="0" t="0" r="r" b="b"/>
            <a:pathLst>
              <a:path w="8613" h="7081">
                <a:moveTo>
                  <a:pt x="0" y="6802"/>
                </a:moveTo>
                <a:lnTo>
                  <a:pt x="0" y="255"/>
                </a:lnTo>
                <a:cubicBezTo>
                  <a:pt x="0" y="238"/>
                  <a:pt x="2" y="222"/>
                  <a:pt x="5" y="205"/>
                </a:cubicBezTo>
                <a:cubicBezTo>
                  <a:pt x="9" y="189"/>
                  <a:pt x="14" y="173"/>
                  <a:pt x="21" y="157"/>
                </a:cubicBezTo>
                <a:cubicBezTo>
                  <a:pt x="28" y="142"/>
                  <a:pt x="37" y="127"/>
                  <a:pt x="47" y="113"/>
                </a:cubicBezTo>
                <a:cubicBezTo>
                  <a:pt x="57" y="99"/>
                  <a:pt x="68" y="86"/>
                  <a:pt x="81" y="74"/>
                </a:cubicBezTo>
                <a:cubicBezTo>
                  <a:pt x="94" y="62"/>
                  <a:pt x="108" y="52"/>
                  <a:pt x="124" y="43"/>
                </a:cubicBezTo>
                <a:cubicBezTo>
                  <a:pt x="139" y="33"/>
                  <a:pt x="155" y="25"/>
                  <a:pt x="172" y="19"/>
                </a:cubicBezTo>
                <a:cubicBezTo>
                  <a:pt x="189" y="13"/>
                  <a:pt x="206" y="8"/>
                  <a:pt x="224" y="4"/>
                </a:cubicBezTo>
                <a:cubicBezTo>
                  <a:pt x="242" y="1"/>
                  <a:pt x="260" y="0"/>
                  <a:pt x="278" y="0"/>
                </a:cubicBezTo>
                <a:lnTo>
                  <a:pt x="8334" y="0"/>
                </a:lnTo>
                <a:cubicBezTo>
                  <a:pt x="8353" y="0"/>
                  <a:pt x="8371" y="1"/>
                  <a:pt x="8389" y="4"/>
                </a:cubicBezTo>
                <a:cubicBezTo>
                  <a:pt x="8406" y="8"/>
                  <a:pt x="8424" y="13"/>
                  <a:pt x="8441" y="19"/>
                </a:cubicBezTo>
                <a:cubicBezTo>
                  <a:pt x="8458" y="25"/>
                  <a:pt x="8474" y="33"/>
                  <a:pt x="8489" y="43"/>
                </a:cubicBezTo>
                <a:cubicBezTo>
                  <a:pt x="8504" y="52"/>
                  <a:pt x="8518" y="62"/>
                  <a:pt x="8531" y="74"/>
                </a:cubicBezTo>
                <a:cubicBezTo>
                  <a:pt x="8544" y="86"/>
                  <a:pt x="8556" y="99"/>
                  <a:pt x="8566" y="113"/>
                </a:cubicBezTo>
                <a:cubicBezTo>
                  <a:pt x="8576" y="127"/>
                  <a:pt x="8585" y="142"/>
                  <a:pt x="8592" y="157"/>
                </a:cubicBezTo>
                <a:cubicBezTo>
                  <a:pt x="8599" y="173"/>
                  <a:pt x="8604" y="189"/>
                  <a:pt x="8607" y="205"/>
                </a:cubicBezTo>
                <a:cubicBezTo>
                  <a:pt x="8611" y="222"/>
                  <a:pt x="8613" y="238"/>
                  <a:pt x="8613" y="255"/>
                </a:cubicBezTo>
                <a:lnTo>
                  <a:pt x="8613" y="6802"/>
                </a:lnTo>
                <a:cubicBezTo>
                  <a:pt x="8613" y="6820"/>
                  <a:pt x="8611" y="6838"/>
                  <a:pt x="8607" y="6856"/>
                </a:cubicBezTo>
                <a:cubicBezTo>
                  <a:pt x="8604" y="6874"/>
                  <a:pt x="8599" y="6892"/>
                  <a:pt x="8592" y="6909"/>
                </a:cubicBezTo>
                <a:cubicBezTo>
                  <a:pt x="8585" y="6925"/>
                  <a:pt x="8576" y="6942"/>
                  <a:pt x="8566" y="6957"/>
                </a:cubicBezTo>
                <a:cubicBezTo>
                  <a:pt x="8556" y="6972"/>
                  <a:pt x="8544" y="6986"/>
                  <a:pt x="8531" y="6999"/>
                </a:cubicBezTo>
                <a:cubicBezTo>
                  <a:pt x="8518" y="7012"/>
                  <a:pt x="8504" y="7023"/>
                  <a:pt x="8489" y="7034"/>
                </a:cubicBezTo>
                <a:cubicBezTo>
                  <a:pt x="8474" y="7044"/>
                  <a:pt x="8458" y="7052"/>
                  <a:pt x="8441" y="7059"/>
                </a:cubicBezTo>
                <a:cubicBezTo>
                  <a:pt x="8424" y="7066"/>
                  <a:pt x="8406" y="7072"/>
                  <a:pt x="8389" y="7075"/>
                </a:cubicBezTo>
                <a:cubicBezTo>
                  <a:pt x="8371" y="7079"/>
                  <a:pt x="8353" y="7081"/>
                  <a:pt x="8334" y="7081"/>
                </a:cubicBezTo>
                <a:lnTo>
                  <a:pt x="278" y="7081"/>
                </a:lnTo>
                <a:cubicBezTo>
                  <a:pt x="260" y="7081"/>
                  <a:pt x="242" y="7079"/>
                  <a:pt x="224" y="7075"/>
                </a:cubicBezTo>
                <a:cubicBezTo>
                  <a:pt x="206" y="7072"/>
                  <a:pt x="189" y="7066"/>
                  <a:pt x="172" y="7059"/>
                </a:cubicBezTo>
                <a:cubicBezTo>
                  <a:pt x="155" y="7052"/>
                  <a:pt x="139" y="7044"/>
                  <a:pt x="124" y="7034"/>
                </a:cubicBezTo>
                <a:cubicBezTo>
                  <a:pt x="108" y="7023"/>
                  <a:pt x="94" y="7012"/>
                  <a:pt x="81" y="6999"/>
                </a:cubicBezTo>
                <a:cubicBezTo>
                  <a:pt x="68" y="6986"/>
                  <a:pt x="57" y="6972"/>
                  <a:pt x="47" y="6957"/>
                </a:cubicBezTo>
                <a:cubicBezTo>
                  <a:pt x="37" y="6942"/>
                  <a:pt x="28" y="6925"/>
                  <a:pt x="21" y="6909"/>
                </a:cubicBezTo>
                <a:cubicBezTo>
                  <a:pt x="14" y="6892"/>
                  <a:pt x="9" y="6874"/>
                  <a:pt x="5" y="6856"/>
                </a:cubicBezTo>
                <a:cubicBezTo>
                  <a:pt x="2" y="6838"/>
                  <a:pt x="0" y="6820"/>
                  <a:pt x="0" y="6802"/>
                </a:cubicBezTo>
                <a:close/>
              </a:path>
            </a:pathLst>
          </a:custGeom>
          <a:solidFill>
            <a:srgbClr val="1e40a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3" name=""/>
          <p:cNvSpPr/>
          <p:nvPr/>
        </p:nvSpPr>
        <p:spPr>
          <a:xfrm>
            <a:off x="401040" y="2072160"/>
            <a:ext cx="3100680" cy="100800"/>
          </a:xfrm>
          <a:custGeom>
            <a:avLst/>
            <a:gdLst/>
            <a:ahLst/>
            <a:rect l="0" t="0" r="r" b="b"/>
            <a:pathLst>
              <a:path w="8613" h="280">
                <a:moveTo>
                  <a:pt x="0" y="0"/>
                </a:moveTo>
                <a:lnTo>
                  <a:pt x="8613" y="0"/>
                </a:lnTo>
                <a:lnTo>
                  <a:pt x="8613" y="280"/>
                </a:lnTo>
                <a:lnTo>
                  <a:pt x="0" y="280"/>
                </a:lnTo>
                <a:lnTo>
                  <a:pt x="0" y="0"/>
                </a:ln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4" name=""/>
          <p:cNvSpPr/>
          <p:nvPr/>
        </p:nvSpPr>
        <p:spPr>
          <a:xfrm>
            <a:off x="1679400" y="2289600"/>
            <a:ext cx="535320" cy="535320"/>
          </a:xfrm>
          <a:custGeom>
            <a:avLst/>
            <a:gdLst/>
            <a:ahLst/>
            <a:rect l="0" t="0" r="r" b="b"/>
            <a:pathLst>
              <a:path w="1487" h="1487">
                <a:moveTo>
                  <a:pt x="1487" y="744"/>
                </a:moveTo>
                <a:cubicBezTo>
                  <a:pt x="1487" y="768"/>
                  <a:pt x="1486" y="792"/>
                  <a:pt x="1483" y="817"/>
                </a:cubicBezTo>
                <a:cubicBezTo>
                  <a:pt x="1481" y="841"/>
                  <a:pt x="1477" y="865"/>
                  <a:pt x="1473" y="889"/>
                </a:cubicBezTo>
                <a:cubicBezTo>
                  <a:pt x="1468" y="912"/>
                  <a:pt x="1462" y="936"/>
                  <a:pt x="1455" y="959"/>
                </a:cubicBezTo>
                <a:cubicBezTo>
                  <a:pt x="1448" y="983"/>
                  <a:pt x="1440" y="1005"/>
                  <a:pt x="1430" y="1028"/>
                </a:cubicBezTo>
                <a:cubicBezTo>
                  <a:pt x="1421" y="1050"/>
                  <a:pt x="1411" y="1072"/>
                  <a:pt x="1399" y="1094"/>
                </a:cubicBezTo>
                <a:cubicBezTo>
                  <a:pt x="1388" y="1115"/>
                  <a:pt x="1375" y="1136"/>
                  <a:pt x="1362" y="1156"/>
                </a:cubicBezTo>
                <a:cubicBezTo>
                  <a:pt x="1348" y="1177"/>
                  <a:pt x="1334" y="1196"/>
                  <a:pt x="1318" y="1215"/>
                </a:cubicBezTo>
                <a:cubicBezTo>
                  <a:pt x="1303" y="1234"/>
                  <a:pt x="1287" y="1252"/>
                  <a:pt x="1269" y="1269"/>
                </a:cubicBezTo>
                <a:cubicBezTo>
                  <a:pt x="1252" y="1286"/>
                  <a:pt x="1234" y="1302"/>
                  <a:pt x="1215" y="1318"/>
                </a:cubicBezTo>
                <a:cubicBezTo>
                  <a:pt x="1197" y="1333"/>
                  <a:pt x="1177" y="1348"/>
                  <a:pt x="1157" y="1361"/>
                </a:cubicBezTo>
                <a:cubicBezTo>
                  <a:pt x="1137" y="1375"/>
                  <a:pt x="1116" y="1387"/>
                  <a:pt x="1094" y="1399"/>
                </a:cubicBezTo>
                <a:cubicBezTo>
                  <a:pt x="1073" y="1410"/>
                  <a:pt x="1051" y="1421"/>
                  <a:pt x="1028" y="1430"/>
                </a:cubicBezTo>
                <a:cubicBezTo>
                  <a:pt x="1006" y="1439"/>
                  <a:pt x="983" y="1447"/>
                  <a:pt x="960" y="1455"/>
                </a:cubicBezTo>
                <a:cubicBezTo>
                  <a:pt x="936" y="1462"/>
                  <a:pt x="913" y="1467"/>
                  <a:pt x="889" y="1472"/>
                </a:cubicBezTo>
                <a:cubicBezTo>
                  <a:pt x="865" y="1477"/>
                  <a:pt x="841" y="1481"/>
                  <a:pt x="817" y="1483"/>
                </a:cubicBezTo>
                <a:cubicBezTo>
                  <a:pt x="793" y="1485"/>
                  <a:pt x="768" y="1487"/>
                  <a:pt x="744" y="1487"/>
                </a:cubicBezTo>
                <a:cubicBezTo>
                  <a:pt x="720" y="1487"/>
                  <a:pt x="696" y="1485"/>
                  <a:pt x="671" y="1483"/>
                </a:cubicBezTo>
                <a:cubicBezTo>
                  <a:pt x="647" y="1481"/>
                  <a:pt x="623" y="1477"/>
                  <a:pt x="599" y="1472"/>
                </a:cubicBezTo>
                <a:cubicBezTo>
                  <a:pt x="575" y="1467"/>
                  <a:pt x="552" y="1462"/>
                  <a:pt x="528" y="1455"/>
                </a:cubicBezTo>
                <a:cubicBezTo>
                  <a:pt x="504" y="1447"/>
                  <a:pt x="481" y="1439"/>
                  <a:pt x="459" y="1430"/>
                </a:cubicBezTo>
                <a:cubicBezTo>
                  <a:pt x="436" y="1421"/>
                  <a:pt x="414" y="1410"/>
                  <a:pt x="393" y="1399"/>
                </a:cubicBezTo>
                <a:cubicBezTo>
                  <a:pt x="372" y="1387"/>
                  <a:pt x="351" y="1375"/>
                  <a:pt x="330" y="1361"/>
                </a:cubicBezTo>
                <a:cubicBezTo>
                  <a:pt x="310" y="1348"/>
                  <a:pt x="291" y="1333"/>
                  <a:pt x="272" y="1318"/>
                </a:cubicBezTo>
                <a:cubicBezTo>
                  <a:pt x="253" y="1302"/>
                  <a:pt x="235" y="1286"/>
                  <a:pt x="218" y="1269"/>
                </a:cubicBezTo>
                <a:cubicBezTo>
                  <a:pt x="201" y="1252"/>
                  <a:pt x="184" y="1234"/>
                  <a:pt x="169" y="1215"/>
                </a:cubicBezTo>
                <a:cubicBezTo>
                  <a:pt x="154" y="1196"/>
                  <a:pt x="139" y="1177"/>
                  <a:pt x="126" y="1156"/>
                </a:cubicBezTo>
                <a:cubicBezTo>
                  <a:pt x="112" y="1136"/>
                  <a:pt x="100" y="1115"/>
                  <a:pt x="88" y="1094"/>
                </a:cubicBezTo>
                <a:cubicBezTo>
                  <a:pt x="77" y="1072"/>
                  <a:pt x="66" y="1050"/>
                  <a:pt x="57" y="1028"/>
                </a:cubicBezTo>
                <a:cubicBezTo>
                  <a:pt x="48" y="1005"/>
                  <a:pt x="39" y="983"/>
                  <a:pt x="32" y="959"/>
                </a:cubicBezTo>
                <a:cubicBezTo>
                  <a:pt x="25" y="936"/>
                  <a:pt x="19" y="912"/>
                  <a:pt x="15" y="889"/>
                </a:cubicBezTo>
                <a:cubicBezTo>
                  <a:pt x="10" y="865"/>
                  <a:pt x="6" y="841"/>
                  <a:pt x="4" y="817"/>
                </a:cubicBezTo>
                <a:cubicBezTo>
                  <a:pt x="2" y="792"/>
                  <a:pt x="0" y="768"/>
                  <a:pt x="0" y="744"/>
                </a:cubicBezTo>
                <a:cubicBezTo>
                  <a:pt x="0" y="719"/>
                  <a:pt x="2" y="695"/>
                  <a:pt x="4" y="671"/>
                </a:cubicBezTo>
                <a:cubicBezTo>
                  <a:pt x="6" y="647"/>
                  <a:pt x="10" y="623"/>
                  <a:pt x="15" y="599"/>
                </a:cubicBezTo>
                <a:cubicBezTo>
                  <a:pt x="19" y="575"/>
                  <a:pt x="25" y="551"/>
                  <a:pt x="32" y="528"/>
                </a:cubicBezTo>
                <a:cubicBezTo>
                  <a:pt x="39" y="505"/>
                  <a:pt x="48" y="482"/>
                  <a:pt x="57" y="459"/>
                </a:cubicBezTo>
                <a:cubicBezTo>
                  <a:pt x="66" y="437"/>
                  <a:pt x="77" y="415"/>
                  <a:pt x="88" y="394"/>
                </a:cubicBezTo>
                <a:cubicBezTo>
                  <a:pt x="100" y="372"/>
                  <a:pt x="112" y="351"/>
                  <a:pt x="126" y="331"/>
                </a:cubicBezTo>
                <a:cubicBezTo>
                  <a:pt x="139" y="310"/>
                  <a:pt x="154" y="290"/>
                  <a:pt x="169" y="271"/>
                </a:cubicBezTo>
                <a:cubicBezTo>
                  <a:pt x="184" y="253"/>
                  <a:pt x="201" y="235"/>
                  <a:pt x="218" y="217"/>
                </a:cubicBezTo>
                <a:cubicBezTo>
                  <a:pt x="235" y="200"/>
                  <a:pt x="253" y="184"/>
                  <a:pt x="272" y="168"/>
                </a:cubicBezTo>
                <a:cubicBezTo>
                  <a:pt x="291" y="153"/>
                  <a:pt x="310" y="139"/>
                  <a:pt x="330" y="125"/>
                </a:cubicBezTo>
                <a:cubicBezTo>
                  <a:pt x="351" y="112"/>
                  <a:pt x="372" y="99"/>
                  <a:pt x="393" y="88"/>
                </a:cubicBezTo>
                <a:cubicBezTo>
                  <a:pt x="414" y="76"/>
                  <a:pt x="436" y="66"/>
                  <a:pt x="459" y="56"/>
                </a:cubicBezTo>
                <a:cubicBezTo>
                  <a:pt x="481" y="47"/>
                  <a:pt x="504" y="39"/>
                  <a:pt x="528" y="32"/>
                </a:cubicBezTo>
                <a:cubicBezTo>
                  <a:pt x="552" y="25"/>
                  <a:pt x="575" y="19"/>
                  <a:pt x="599" y="14"/>
                </a:cubicBezTo>
                <a:cubicBezTo>
                  <a:pt x="623" y="9"/>
                  <a:pt x="647" y="6"/>
                  <a:pt x="671" y="3"/>
                </a:cubicBezTo>
                <a:cubicBezTo>
                  <a:pt x="696" y="1"/>
                  <a:pt x="720" y="0"/>
                  <a:pt x="744" y="0"/>
                </a:cubicBezTo>
                <a:cubicBezTo>
                  <a:pt x="768" y="0"/>
                  <a:pt x="793" y="1"/>
                  <a:pt x="817" y="3"/>
                </a:cubicBezTo>
                <a:cubicBezTo>
                  <a:pt x="841" y="6"/>
                  <a:pt x="865" y="9"/>
                  <a:pt x="889" y="14"/>
                </a:cubicBezTo>
                <a:cubicBezTo>
                  <a:pt x="913" y="19"/>
                  <a:pt x="936" y="25"/>
                  <a:pt x="960" y="32"/>
                </a:cubicBezTo>
                <a:cubicBezTo>
                  <a:pt x="983" y="39"/>
                  <a:pt x="1006" y="47"/>
                  <a:pt x="1028" y="56"/>
                </a:cubicBezTo>
                <a:cubicBezTo>
                  <a:pt x="1051" y="66"/>
                  <a:pt x="1073" y="76"/>
                  <a:pt x="1094" y="88"/>
                </a:cubicBezTo>
                <a:cubicBezTo>
                  <a:pt x="1116" y="99"/>
                  <a:pt x="1137" y="112"/>
                  <a:pt x="1157" y="125"/>
                </a:cubicBezTo>
                <a:cubicBezTo>
                  <a:pt x="1177" y="139"/>
                  <a:pt x="1197" y="153"/>
                  <a:pt x="1215" y="168"/>
                </a:cubicBezTo>
                <a:cubicBezTo>
                  <a:pt x="1234" y="184"/>
                  <a:pt x="1252" y="200"/>
                  <a:pt x="1269" y="217"/>
                </a:cubicBezTo>
                <a:cubicBezTo>
                  <a:pt x="1287" y="235"/>
                  <a:pt x="1303" y="253"/>
                  <a:pt x="1318" y="271"/>
                </a:cubicBezTo>
                <a:cubicBezTo>
                  <a:pt x="1334" y="290"/>
                  <a:pt x="1348" y="310"/>
                  <a:pt x="1362" y="331"/>
                </a:cubicBezTo>
                <a:cubicBezTo>
                  <a:pt x="1375" y="351"/>
                  <a:pt x="1388" y="372"/>
                  <a:pt x="1399" y="394"/>
                </a:cubicBezTo>
                <a:cubicBezTo>
                  <a:pt x="1411" y="415"/>
                  <a:pt x="1421" y="437"/>
                  <a:pt x="1430" y="459"/>
                </a:cubicBezTo>
                <a:cubicBezTo>
                  <a:pt x="1440" y="482"/>
                  <a:pt x="1448" y="505"/>
                  <a:pt x="1455" y="528"/>
                </a:cubicBezTo>
                <a:cubicBezTo>
                  <a:pt x="1462" y="551"/>
                  <a:pt x="1468" y="575"/>
                  <a:pt x="1473" y="599"/>
                </a:cubicBezTo>
                <a:cubicBezTo>
                  <a:pt x="1477" y="623"/>
                  <a:pt x="1481" y="647"/>
                  <a:pt x="1483" y="671"/>
                </a:cubicBezTo>
                <a:cubicBezTo>
                  <a:pt x="1486" y="695"/>
                  <a:pt x="1487" y="719"/>
                  <a:pt x="1487" y="744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785" name="" descr=""/>
          <p:cNvPicPr/>
          <p:nvPr/>
        </p:nvPicPr>
        <p:blipFill>
          <a:blip r:embed="rId4"/>
          <a:stretch/>
        </p:blipFill>
        <p:spPr>
          <a:xfrm>
            <a:off x="1846800" y="245700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86" name=""/>
          <p:cNvSpPr txBox="1"/>
          <p:nvPr/>
        </p:nvSpPr>
        <p:spPr>
          <a:xfrm>
            <a:off x="5668560" y="1450800"/>
            <a:ext cx="12078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生成答案的权威信源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87" name="" descr=""/>
          <p:cNvPicPr/>
          <p:nvPr/>
        </p:nvPicPr>
        <p:blipFill>
          <a:blip r:embed="rId5"/>
          <a:stretch/>
        </p:blipFill>
        <p:spPr>
          <a:xfrm>
            <a:off x="601560" y="3326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88" name=""/>
          <p:cNvSpPr txBox="1"/>
          <p:nvPr/>
        </p:nvSpPr>
        <p:spPr>
          <a:xfrm>
            <a:off x="1030680" y="2972880"/>
            <a:ext cx="184464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动态知识图谱构建与更新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9" name=""/>
          <p:cNvSpPr txBox="1"/>
          <p:nvPr/>
        </p:nvSpPr>
        <p:spPr>
          <a:xfrm>
            <a:off x="802080" y="3305880"/>
            <a:ext cx="24148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结合时序知识图谱研究，构建动态更新的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90" name="" descr=""/>
          <p:cNvPicPr/>
          <p:nvPr/>
        </p:nvPicPr>
        <p:blipFill>
          <a:blip r:embed="rId6"/>
          <a:stretch/>
        </p:blipFill>
        <p:spPr>
          <a:xfrm>
            <a:off x="601560" y="3794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91" name=""/>
          <p:cNvSpPr txBox="1"/>
          <p:nvPr/>
        </p:nvSpPr>
        <p:spPr>
          <a:xfrm>
            <a:off x="802080" y="350640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知识体系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2" name=""/>
          <p:cNvSpPr txBox="1"/>
          <p:nvPr/>
        </p:nvSpPr>
        <p:spPr>
          <a:xfrm>
            <a:off x="802080" y="3773880"/>
            <a:ext cx="1609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确保企业信息在快速变化的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3" name=""/>
          <p:cNvSpPr txBox="1"/>
          <p:nvPr/>
        </p:nvSpPr>
        <p:spPr>
          <a:xfrm>
            <a:off x="2406600" y="377856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4" name=""/>
          <p:cNvSpPr txBox="1"/>
          <p:nvPr/>
        </p:nvSpPr>
        <p:spPr>
          <a:xfrm>
            <a:off x="2537640" y="3773880"/>
            <a:ext cx="671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环境中保持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95" name="" descr=""/>
          <p:cNvPicPr/>
          <p:nvPr/>
        </p:nvPicPr>
        <p:blipFill>
          <a:blip r:embed="rId7"/>
          <a:stretch/>
        </p:blipFill>
        <p:spPr>
          <a:xfrm>
            <a:off x="601560" y="4262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96" name=""/>
          <p:cNvSpPr txBox="1"/>
          <p:nvPr/>
        </p:nvSpPr>
        <p:spPr>
          <a:xfrm>
            <a:off x="802080" y="3974400"/>
            <a:ext cx="403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时效性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7" name=""/>
          <p:cNvSpPr txBox="1"/>
          <p:nvPr/>
        </p:nvSpPr>
        <p:spPr>
          <a:xfrm>
            <a:off x="802080" y="424188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通过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8" name=""/>
          <p:cNvSpPr txBox="1"/>
          <p:nvPr/>
        </p:nvSpPr>
        <p:spPr>
          <a:xfrm>
            <a:off x="1069560" y="424656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9" name=""/>
          <p:cNvSpPr txBox="1"/>
          <p:nvPr/>
        </p:nvSpPr>
        <p:spPr>
          <a:xfrm>
            <a:off x="1131120" y="4241880"/>
            <a:ext cx="10735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时序图谱洞察引擎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0" name=""/>
          <p:cNvSpPr txBox="1"/>
          <p:nvPr/>
        </p:nvSpPr>
        <p:spPr>
          <a:xfrm>
            <a:off x="2200680" y="424656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1" name=""/>
          <p:cNvSpPr/>
          <p:nvPr/>
        </p:nvSpPr>
        <p:spPr>
          <a:xfrm>
            <a:off x="3902400" y="2080800"/>
            <a:ext cx="3092400" cy="2549160"/>
          </a:xfrm>
          <a:custGeom>
            <a:avLst/>
            <a:gdLst/>
            <a:ahLst/>
            <a:rect l="0" t="0" r="r" b="b"/>
            <a:pathLst>
              <a:path w="8590" h="7081">
                <a:moveTo>
                  <a:pt x="0" y="6802"/>
                </a:moveTo>
                <a:lnTo>
                  <a:pt x="0" y="255"/>
                </a:lnTo>
                <a:cubicBezTo>
                  <a:pt x="0" y="238"/>
                  <a:pt x="2" y="222"/>
                  <a:pt x="5" y="205"/>
                </a:cubicBezTo>
                <a:cubicBezTo>
                  <a:pt x="9" y="189"/>
                  <a:pt x="14" y="173"/>
                  <a:pt x="21" y="157"/>
                </a:cubicBezTo>
                <a:cubicBezTo>
                  <a:pt x="28" y="142"/>
                  <a:pt x="37" y="127"/>
                  <a:pt x="47" y="113"/>
                </a:cubicBezTo>
                <a:cubicBezTo>
                  <a:pt x="57" y="99"/>
                  <a:pt x="69" y="86"/>
                  <a:pt x="82" y="74"/>
                </a:cubicBezTo>
                <a:cubicBezTo>
                  <a:pt x="95" y="62"/>
                  <a:pt x="109" y="52"/>
                  <a:pt x="124" y="43"/>
                </a:cubicBezTo>
                <a:cubicBezTo>
                  <a:pt x="139" y="33"/>
                  <a:pt x="155" y="25"/>
                  <a:pt x="172" y="19"/>
                </a:cubicBezTo>
                <a:cubicBezTo>
                  <a:pt x="189" y="13"/>
                  <a:pt x="206" y="8"/>
                  <a:pt x="224" y="4"/>
                </a:cubicBezTo>
                <a:cubicBezTo>
                  <a:pt x="242" y="1"/>
                  <a:pt x="260" y="0"/>
                  <a:pt x="279" y="0"/>
                </a:cubicBezTo>
                <a:lnTo>
                  <a:pt x="8311" y="0"/>
                </a:lnTo>
                <a:cubicBezTo>
                  <a:pt x="8330" y="0"/>
                  <a:pt x="8348" y="1"/>
                  <a:pt x="8366" y="4"/>
                </a:cubicBezTo>
                <a:cubicBezTo>
                  <a:pt x="8384" y="8"/>
                  <a:pt x="8401" y="13"/>
                  <a:pt x="8418" y="19"/>
                </a:cubicBezTo>
                <a:cubicBezTo>
                  <a:pt x="8435" y="25"/>
                  <a:pt x="8451" y="33"/>
                  <a:pt x="8466" y="43"/>
                </a:cubicBezTo>
                <a:cubicBezTo>
                  <a:pt x="8481" y="52"/>
                  <a:pt x="8495" y="62"/>
                  <a:pt x="8508" y="74"/>
                </a:cubicBezTo>
                <a:cubicBezTo>
                  <a:pt x="8521" y="86"/>
                  <a:pt x="8533" y="99"/>
                  <a:pt x="8543" y="113"/>
                </a:cubicBezTo>
                <a:cubicBezTo>
                  <a:pt x="8553" y="127"/>
                  <a:pt x="8562" y="142"/>
                  <a:pt x="8569" y="157"/>
                </a:cubicBezTo>
                <a:cubicBezTo>
                  <a:pt x="8576" y="173"/>
                  <a:pt x="8581" y="189"/>
                  <a:pt x="8584" y="205"/>
                </a:cubicBezTo>
                <a:cubicBezTo>
                  <a:pt x="8588" y="222"/>
                  <a:pt x="8590" y="238"/>
                  <a:pt x="8590" y="255"/>
                </a:cubicBezTo>
                <a:lnTo>
                  <a:pt x="8590" y="6802"/>
                </a:lnTo>
                <a:cubicBezTo>
                  <a:pt x="8590" y="6820"/>
                  <a:pt x="8588" y="6838"/>
                  <a:pt x="8584" y="6856"/>
                </a:cubicBezTo>
                <a:cubicBezTo>
                  <a:pt x="8581" y="6874"/>
                  <a:pt x="8576" y="6892"/>
                  <a:pt x="8569" y="6909"/>
                </a:cubicBezTo>
                <a:cubicBezTo>
                  <a:pt x="8562" y="6925"/>
                  <a:pt x="8553" y="6942"/>
                  <a:pt x="8543" y="6957"/>
                </a:cubicBezTo>
                <a:cubicBezTo>
                  <a:pt x="8533" y="6972"/>
                  <a:pt x="8521" y="6986"/>
                  <a:pt x="8508" y="6999"/>
                </a:cubicBezTo>
                <a:cubicBezTo>
                  <a:pt x="8495" y="7012"/>
                  <a:pt x="8481" y="7023"/>
                  <a:pt x="8466" y="7034"/>
                </a:cubicBezTo>
                <a:cubicBezTo>
                  <a:pt x="8451" y="7044"/>
                  <a:pt x="8435" y="7052"/>
                  <a:pt x="8418" y="7059"/>
                </a:cubicBezTo>
                <a:cubicBezTo>
                  <a:pt x="8401" y="7066"/>
                  <a:pt x="8384" y="7072"/>
                  <a:pt x="8366" y="7075"/>
                </a:cubicBezTo>
                <a:cubicBezTo>
                  <a:pt x="8348" y="7079"/>
                  <a:pt x="8330" y="7081"/>
                  <a:pt x="8311" y="7081"/>
                </a:cubicBezTo>
                <a:lnTo>
                  <a:pt x="279" y="7081"/>
                </a:lnTo>
                <a:cubicBezTo>
                  <a:pt x="260" y="7081"/>
                  <a:pt x="242" y="7079"/>
                  <a:pt x="224" y="7075"/>
                </a:cubicBezTo>
                <a:cubicBezTo>
                  <a:pt x="206" y="7072"/>
                  <a:pt x="189" y="7066"/>
                  <a:pt x="172" y="7059"/>
                </a:cubicBezTo>
                <a:cubicBezTo>
                  <a:pt x="155" y="7052"/>
                  <a:pt x="139" y="7044"/>
                  <a:pt x="124" y="7034"/>
                </a:cubicBezTo>
                <a:cubicBezTo>
                  <a:pt x="109" y="7023"/>
                  <a:pt x="95" y="7012"/>
                  <a:pt x="82" y="6999"/>
                </a:cubicBezTo>
                <a:cubicBezTo>
                  <a:pt x="69" y="6986"/>
                  <a:pt x="57" y="6972"/>
                  <a:pt x="47" y="6957"/>
                </a:cubicBezTo>
                <a:cubicBezTo>
                  <a:pt x="37" y="6942"/>
                  <a:pt x="28" y="6925"/>
                  <a:pt x="21" y="6909"/>
                </a:cubicBezTo>
                <a:cubicBezTo>
                  <a:pt x="14" y="6892"/>
                  <a:pt x="9" y="6874"/>
                  <a:pt x="5" y="6856"/>
                </a:cubicBezTo>
                <a:cubicBezTo>
                  <a:pt x="2" y="6838"/>
                  <a:pt x="0" y="6820"/>
                  <a:pt x="0" y="6802"/>
                </a:cubicBezTo>
                <a:close/>
              </a:path>
            </a:pathLst>
          </a:custGeom>
          <a:solidFill>
            <a:srgbClr val="1e40a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2" name=""/>
          <p:cNvSpPr/>
          <p:nvPr/>
        </p:nvSpPr>
        <p:spPr>
          <a:xfrm>
            <a:off x="3902400" y="2072160"/>
            <a:ext cx="3092400" cy="100800"/>
          </a:xfrm>
          <a:custGeom>
            <a:avLst/>
            <a:gdLst/>
            <a:ahLst/>
            <a:rect l="0" t="0" r="r" b="b"/>
            <a:pathLst>
              <a:path w="8590" h="280">
                <a:moveTo>
                  <a:pt x="0" y="0"/>
                </a:moveTo>
                <a:lnTo>
                  <a:pt x="8590" y="0"/>
                </a:lnTo>
                <a:lnTo>
                  <a:pt x="8590" y="280"/>
                </a:lnTo>
                <a:lnTo>
                  <a:pt x="0" y="280"/>
                </a:lnTo>
                <a:lnTo>
                  <a:pt x="0" y="0"/>
                </a:ln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3" name=""/>
          <p:cNvSpPr/>
          <p:nvPr/>
        </p:nvSpPr>
        <p:spPr>
          <a:xfrm>
            <a:off x="5181120" y="2289600"/>
            <a:ext cx="534960" cy="535320"/>
          </a:xfrm>
          <a:custGeom>
            <a:avLst/>
            <a:gdLst/>
            <a:ahLst/>
            <a:rect l="0" t="0" r="r" b="b"/>
            <a:pathLst>
              <a:path w="1486" h="1487">
                <a:moveTo>
                  <a:pt x="1486" y="744"/>
                </a:moveTo>
                <a:cubicBezTo>
                  <a:pt x="1486" y="768"/>
                  <a:pt x="1485" y="792"/>
                  <a:pt x="1483" y="817"/>
                </a:cubicBezTo>
                <a:cubicBezTo>
                  <a:pt x="1480" y="841"/>
                  <a:pt x="1477" y="865"/>
                  <a:pt x="1472" y="889"/>
                </a:cubicBezTo>
                <a:cubicBezTo>
                  <a:pt x="1467" y="912"/>
                  <a:pt x="1461" y="936"/>
                  <a:pt x="1454" y="959"/>
                </a:cubicBezTo>
                <a:cubicBezTo>
                  <a:pt x="1447" y="983"/>
                  <a:pt x="1439" y="1005"/>
                  <a:pt x="1430" y="1028"/>
                </a:cubicBezTo>
                <a:cubicBezTo>
                  <a:pt x="1420" y="1050"/>
                  <a:pt x="1410" y="1072"/>
                  <a:pt x="1399" y="1094"/>
                </a:cubicBezTo>
                <a:cubicBezTo>
                  <a:pt x="1387" y="1115"/>
                  <a:pt x="1375" y="1136"/>
                  <a:pt x="1361" y="1156"/>
                </a:cubicBezTo>
                <a:cubicBezTo>
                  <a:pt x="1348" y="1177"/>
                  <a:pt x="1333" y="1196"/>
                  <a:pt x="1318" y="1215"/>
                </a:cubicBezTo>
                <a:cubicBezTo>
                  <a:pt x="1302" y="1234"/>
                  <a:pt x="1286" y="1252"/>
                  <a:pt x="1269" y="1269"/>
                </a:cubicBezTo>
                <a:cubicBezTo>
                  <a:pt x="1251" y="1286"/>
                  <a:pt x="1233" y="1302"/>
                  <a:pt x="1215" y="1318"/>
                </a:cubicBezTo>
                <a:cubicBezTo>
                  <a:pt x="1195" y="1333"/>
                  <a:pt x="1175" y="1348"/>
                  <a:pt x="1155" y="1361"/>
                </a:cubicBezTo>
                <a:cubicBezTo>
                  <a:pt x="1135" y="1375"/>
                  <a:pt x="1114" y="1387"/>
                  <a:pt x="1093" y="1399"/>
                </a:cubicBezTo>
                <a:cubicBezTo>
                  <a:pt x="1071" y="1410"/>
                  <a:pt x="1049" y="1421"/>
                  <a:pt x="1027" y="1430"/>
                </a:cubicBezTo>
                <a:cubicBezTo>
                  <a:pt x="1004" y="1439"/>
                  <a:pt x="981" y="1447"/>
                  <a:pt x="958" y="1455"/>
                </a:cubicBezTo>
                <a:cubicBezTo>
                  <a:pt x="935" y="1462"/>
                  <a:pt x="911" y="1467"/>
                  <a:pt x="887" y="1472"/>
                </a:cubicBezTo>
                <a:cubicBezTo>
                  <a:pt x="863" y="1477"/>
                  <a:pt x="839" y="1481"/>
                  <a:pt x="815" y="1483"/>
                </a:cubicBezTo>
                <a:cubicBezTo>
                  <a:pt x="791" y="1485"/>
                  <a:pt x="767" y="1487"/>
                  <a:pt x="742" y="1487"/>
                </a:cubicBezTo>
                <a:cubicBezTo>
                  <a:pt x="718" y="1487"/>
                  <a:pt x="694" y="1485"/>
                  <a:pt x="670" y="1483"/>
                </a:cubicBezTo>
                <a:cubicBezTo>
                  <a:pt x="645" y="1481"/>
                  <a:pt x="621" y="1477"/>
                  <a:pt x="597" y="1472"/>
                </a:cubicBezTo>
                <a:cubicBezTo>
                  <a:pt x="574" y="1467"/>
                  <a:pt x="550" y="1462"/>
                  <a:pt x="527" y="1455"/>
                </a:cubicBezTo>
                <a:cubicBezTo>
                  <a:pt x="504" y="1447"/>
                  <a:pt x="481" y="1439"/>
                  <a:pt x="458" y="1430"/>
                </a:cubicBezTo>
                <a:cubicBezTo>
                  <a:pt x="436" y="1421"/>
                  <a:pt x="414" y="1410"/>
                  <a:pt x="392" y="1399"/>
                </a:cubicBezTo>
                <a:cubicBezTo>
                  <a:pt x="371" y="1387"/>
                  <a:pt x="350" y="1375"/>
                  <a:pt x="330" y="1361"/>
                </a:cubicBezTo>
                <a:cubicBezTo>
                  <a:pt x="309" y="1348"/>
                  <a:pt x="290" y="1333"/>
                  <a:pt x="271" y="1318"/>
                </a:cubicBezTo>
                <a:cubicBezTo>
                  <a:pt x="252" y="1302"/>
                  <a:pt x="234" y="1286"/>
                  <a:pt x="217" y="1269"/>
                </a:cubicBezTo>
                <a:cubicBezTo>
                  <a:pt x="200" y="1252"/>
                  <a:pt x="184" y="1234"/>
                  <a:pt x="168" y="1215"/>
                </a:cubicBezTo>
                <a:cubicBezTo>
                  <a:pt x="153" y="1196"/>
                  <a:pt x="138" y="1177"/>
                  <a:pt x="125" y="1156"/>
                </a:cubicBezTo>
                <a:cubicBezTo>
                  <a:pt x="111" y="1136"/>
                  <a:pt x="99" y="1115"/>
                  <a:pt x="87" y="1094"/>
                </a:cubicBezTo>
                <a:cubicBezTo>
                  <a:pt x="76" y="1072"/>
                  <a:pt x="65" y="1050"/>
                  <a:pt x="56" y="1028"/>
                </a:cubicBezTo>
                <a:cubicBezTo>
                  <a:pt x="47" y="1005"/>
                  <a:pt x="39" y="983"/>
                  <a:pt x="32" y="959"/>
                </a:cubicBezTo>
                <a:cubicBezTo>
                  <a:pt x="25" y="936"/>
                  <a:pt x="19" y="912"/>
                  <a:pt x="14" y="889"/>
                </a:cubicBezTo>
                <a:cubicBezTo>
                  <a:pt x="9" y="865"/>
                  <a:pt x="6" y="841"/>
                  <a:pt x="3" y="817"/>
                </a:cubicBezTo>
                <a:cubicBezTo>
                  <a:pt x="1" y="792"/>
                  <a:pt x="0" y="768"/>
                  <a:pt x="0" y="744"/>
                </a:cubicBezTo>
                <a:cubicBezTo>
                  <a:pt x="0" y="719"/>
                  <a:pt x="1" y="695"/>
                  <a:pt x="3" y="671"/>
                </a:cubicBezTo>
                <a:cubicBezTo>
                  <a:pt x="6" y="647"/>
                  <a:pt x="9" y="623"/>
                  <a:pt x="14" y="599"/>
                </a:cubicBezTo>
                <a:cubicBezTo>
                  <a:pt x="19" y="575"/>
                  <a:pt x="25" y="551"/>
                  <a:pt x="32" y="528"/>
                </a:cubicBezTo>
                <a:cubicBezTo>
                  <a:pt x="39" y="505"/>
                  <a:pt x="47" y="482"/>
                  <a:pt x="56" y="459"/>
                </a:cubicBezTo>
                <a:cubicBezTo>
                  <a:pt x="65" y="437"/>
                  <a:pt x="76" y="415"/>
                  <a:pt x="87" y="394"/>
                </a:cubicBezTo>
                <a:cubicBezTo>
                  <a:pt x="99" y="372"/>
                  <a:pt x="111" y="351"/>
                  <a:pt x="125" y="331"/>
                </a:cubicBezTo>
                <a:cubicBezTo>
                  <a:pt x="138" y="310"/>
                  <a:pt x="153" y="290"/>
                  <a:pt x="168" y="271"/>
                </a:cubicBezTo>
                <a:cubicBezTo>
                  <a:pt x="184" y="253"/>
                  <a:pt x="200" y="235"/>
                  <a:pt x="217" y="217"/>
                </a:cubicBezTo>
                <a:cubicBezTo>
                  <a:pt x="234" y="200"/>
                  <a:pt x="252" y="184"/>
                  <a:pt x="271" y="168"/>
                </a:cubicBezTo>
                <a:cubicBezTo>
                  <a:pt x="290" y="153"/>
                  <a:pt x="309" y="139"/>
                  <a:pt x="330" y="125"/>
                </a:cubicBezTo>
                <a:cubicBezTo>
                  <a:pt x="350" y="112"/>
                  <a:pt x="371" y="99"/>
                  <a:pt x="392" y="88"/>
                </a:cubicBezTo>
                <a:cubicBezTo>
                  <a:pt x="414" y="76"/>
                  <a:pt x="436" y="66"/>
                  <a:pt x="458" y="56"/>
                </a:cubicBezTo>
                <a:cubicBezTo>
                  <a:pt x="481" y="47"/>
                  <a:pt x="504" y="39"/>
                  <a:pt x="527" y="32"/>
                </a:cubicBezTo>
                <a:cubicBezTo>
                  <a:pt x="550" y="25"/>
                  <a:pt x="574" y="19"/>
                  <a:pt x="597" y="14"/>
                </a:cubicBezTo>
                <a:cubicBezTo>
                  <a:pt x="621" y="9"/>
                  <a:pt x="645" y="6"/>
                  <a:pt x="670" y="3"/>
                </a:cubicBezTo>
                <a:cubicBezTo>
                  <a:pt x="694" y="1"/>
                  <a:pt x="718" y="0"/>
                  <a:pt x="742" y="0"/>
                </a:cubicBezTo>
                <a:cubicBezTo>
                  <a:pt x="767" y="0"/>
                  <a:pt x="791" y="1"/>
                  <a:pt x="815" y="3"/>
                </a:cubicBezTo>
                <a:cubicBezTo>
                  <a:pt x="839" y="6"/>
                  <a:pt x="863" y="9"/>
                  <a:pt x="887" y="14"/>
                </a:cubicBezTo>
                <a:cubicBezTo>
                  <a:pt x="911" y="19"/>
                  <a:pt x="935" y="25"/>
                  <a:pt x="958" y="32"/>
                </a:cubicBezTo>
                <a:cubicBezTo>
                  <a:pt x="981" y="39"/>
                  <a:pt x="1004" y="47"/>
                  <a:pt x="1027" y="56"/>
                </a:cubicBezTo>
                <a:cubicBezTo>
                  <a:pt x="1049" y="66"/>
                  <a:pt x="1071" y="76"/>
                  <a:pt x="1093" y="88"/>
                </a:cubicBezTo>
                <a:cubicBezTo>
                  <a:pt x="1114" y="99"/>
                  <a:pt x="1135" y="112"/>
                  <a:pt x="1155" y="125"/>
                </a:cubicBezTo>
                <a:cubicBezTo>
                  <a:pt x="1175" y="139"/>
                  <a:pt x="1195" y="153"/>
                  <a:pt x="1215" y="168"/>
                </a:cubicBezTo>
                <a:cubicBezTo>
                  <a:pt x="1233" y="184"/>
                  <a:pt x="1251" y="200"/>
                  <a:pt x="1269" y="217"/>
                </a:cubicBezTo>
                <a:cubicBezTo>
                  <a:pt x="1286" y="235"/>
                  <a:pt x="1302" y="253"/>
                  <a:pt x="1318" y="271"/>
                </a:cubicBezTo>
                <a:cubicBezTo>
                  <a:pt x="1333" y="290"/>
                  <a:pt x="1348" y="310"/>
                  <a:pt x="1361" y="331"/>
                </a:cubicBezTo>
                <a:cubicBezTo>
                  <a:pt x="1375" y="351"/>
                  <a:pt x="1387" y="372"/>
                  <a:pt x="1399" y="394"/>
                </a:cubicBezTo>
                <a:cubicBezTo>
                  <a:pt x="1410" y="415"/>
                  <a:pt x="1420" y="437"/>
                  <a:pt x="1430" y="459"/>
                </a:cubicBezTo>
                <a:cubicBezTo>
                  <a:pt x="1439" y="482"/>
                  <a:pt x="1447" y="505"/>
                  <a:pt x="1454" y="528"/>
                </a:cubicBezTo>
                <a:cubicBezTo>
                  <a:pt x="1461" y="551"/>
                  <a:pt x="1467" y="575"/>
                  <a:pt x="1472" y="599"/>
                </a:cubicBezTo>
                <a:cubicBezTo>
                  <a:pt x="1477" y="623"/>
                  <a:pt x="1480" y="647"/>
                  <a:pt x="1483" y="671"/>
                </a:cubicBezTo>
                <a:cubicBezTo>
                  <a:pt x="1485" y="695"/>
                  <a:pt x="1486" y="719"/>
                  <a:pt x="1486" y="744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804" name="" descr=""/>
          <p:cNvPicPr/>
          <p:nvPr/>
        </p:nvPicPr>
        <p:blipFill>
          <a:blip r:embed="rId8"/>
          <a:stretch/>
        </p:blipFill>
        <p:spPr>
          <a:xfrm>
            <a:off x="5348160" y="245700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05" name=""/>
          <p:cNvSpPr txBox="1"/>
          <p:nvPr/>
        </p:nvSpPr>
        <p:spPr>
          <a:xfrm>
            <a:off x="2262240" y="4241880"/>
            <a:ext cx="8053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捕捉知识演化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6" name=""/>
          <p:cNvSpPr txBox="1"/>
          <p:nvPr/>
        </p:nvSpPr>
        <p:spPr>
          <a:xfrm>
            <a:off x="4600800" y="2972880"/>
            <a:ext cx="33588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面向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7" name=""/>
          <p:cNvSpPr txBox="1"/>
          <p:nvPr/>
        </p:nvSpPr>
        <p:spPr>
          <a:xfrm>
            <a:off x="4934880" y="2978640"/>
            <a:ext cx="1929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08" name="" descr=""/>
          <p:cNvPicPr/>
          <p:nvPr/>
        </p:nvPicPr>
        <p:blipFill>
          <a:blip r:embed="rId9"/>
          <a:stretch/>
        </p:blipFill>
        <p:spPr>
          <a:xfrm>
            <a:off x="4103280" y="3326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09" name=""/>
          <p:cNvSpPr txBox="1"/>
          <p:nvPr/>
        </p:nvSpPr>
        <p:spPr>
          <a:xfrm>
            <a:off x="5126400" y="2972880"/>
            <a:ext cx="117432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语义的深度优化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0" name=""/>
          <p:cNvSpPr txBox="1"/>
          <p:nvPr/>
        </p:nvSpPr>
        <p:spPr>
          <a:xfrm>
            <a:off x="4300920" y="3305880"/>
            <a:ext cx="135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从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1" name=""/>
          <p:cNvSpPr txBox="1"/>
          <p:nvPr/>
        </p:nvSpPr>
        <p:spPr>
          <a:xfrm>
            <a:off x="4434840" y="331056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2" name=""/>
          <p:cNvSpPr txBox="1"/>
          <p:nvPr/>
        </p:nvSpPr>
        <p:spPr>
          <a:xfrm>
            <a:off x="4565520" y="330588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模型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3" name=""/>
          <p:cNvSpPr txBox="1"/>
          <p:nvPr/>
        </p:nvSpPr>
        <p:spPr>
          <a:xfrm>
            <a:off x="4833000" y="331056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4" name=""/>
          <p:cNvSpPr txBox="1"/>
          <p:nvPr/>
        </p:nvSpPr>
        <p:spPr>
          <a:xfrm>
            <a:off x="4894560" y="330588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视角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5" name=""/>
          <p:cNvSpPr txBox="1"/>
          <p:nvPr/>
        </p:nvSpPr>
        <p:spPr>
          <a:xfrm>
            <a:off x="5162040" y="331056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16" name="" descr=""/>
          <p:cNvPicPr/>
          <p:nvPr/>
        </p:nvPicPr>
        <p:blipFill>
          <a:blip r:embed="rId10"/>
          <a:stretch/>
        </p:blipFill>
        <p:spPr>
          <a:xfrm>
            <a:off x="4103280" y="35935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17" name=""/>
          <p:cNvSpPr txBox="1"/>
          <p:nvPr/>
        </p:nvSpPr>
        <p:spPr>
          <a:xfrm>
            <a:off x="5223240" y="3305880"/>
            <a:ext cx="13417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出发优化知识图谱设计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8" name=""/>
          <p:cNvSpPr txBox="1"/>
          <p:nvPr/>
        </p:nvSpPr>
        <p:spPr>
          <a:xfrm>
            <a:off x="4300920" y="3573360"/>
            <a:ext cx="1476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使知识结构更符合生成式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9" name=""/>
          <p:cNvSpPr txBox="1"/>
          <p:nvPr/>
        </p:nvSpPr>
        <p:spPr>
          <a:xfrm>
            <a:off x="5771880" y="357804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0" name=""/>
          <p:cNvSpPr txBox="1"/>
          <p:nvPr/>
        </p:nvSpPr>
        <p:spPr>
          <a:xfrm>
            <a:off x="5902560" y="3573360"/>
            <a:ext cx="135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的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1" name=""/>
          <p:cNvSpPr txBox="1"/>
          <p:nvPr/>
        </p:nvSpPr>
        <p:spPr>
          <a:xfrm>
            <a:off x="6036480" y="357804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2" name=""/>
          <p:cNvSpPr txBox="1"/>
          <p:nvPr/>
        </p:nvSpPr>
        <p:spPr>
          <a:xfrm>
            <a:off x="6097680" y="3573360"/>
            <a:ext cx="403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思考链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23" name="" descr=""/>
          <p:cNvPicPr/>
          <p:nvPr/>
        </p:nvPicPr>
        <p:blipFill>
          <a:blip r:embed="rId11"/>
          <a:stretch/>
        </p:blipFill>
        <p:spPr>
          <a:xfrm>
            <a:off x="4103280" y="38606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4" name=""/>
          <p:cNvSpPr txBox="1"/>
          <p:nvPr/>
        </p:nvSpPr>
        <p:spPr>
          <a:xfrm>
            <a:off x="6499080" y="357804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5" name=""/>
          <p:cNvSpPr txBox="1"/>
          <p:nvPr/>
        </p:nvSpPr>
        <p:spPr>
          <a:xfrm>
            <a:off x="4300920" y="3840840"/>
            <a:ext cx="671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提高内容被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6" name=""/>
          <p:cNvSpPr txBox="1"/>
          <p:nvPr/>
        </p:nvSpPr>
        <p:spPr>
          <a:xfrm>
            <a:off x="4969440" y="384552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7" name=""/>
          <p:cNvSpPr/>
          <p:nvPr/>
        </p:nvSpPr>
        <p:spPr>
          <a:xfrm>
            <a:off x="7194960" y="2080800"/>
            <a:ext cx="3100680" cy="2549160"/>
          </a:xfrm>
          <a:custGeom>
            <a:avLst/>
            <a:gdLst/>
            <a:ahLst/>
            <a:rect l="0" t="0" r="r" b="b"/>
            <a:pathLst>
              <a:path w="8613" h="7081">
                <a:moveTo>
                  <a:pt x="0" y="6802"/>
                </a:moveTo>
                <a:lnTo>
                  <a:pt x="0" y="255"/>
                </a:lnTo>
                <a:cubicBezTo>
                  <a:pt x="0" y="238"/>
                  <a:pt x="2" y="222"/>
                  <a:pt x="5" y="205"/>
                </a:cubicBezTo>
                <a:cubicBezTo>
                  <a:pt x="9" y="189"/>
                  <a:pt x="14" y="173"/>
                  <a:pt x="21" y="157"/>
                </a:cubicBezTo>
                <a:cubicBezTo>
                  <a:pt x="28" y="142"/>
                  <a:pt x="37" y="127"/>
                  <a:pt x="47" y="113"/>
                </a:cubicBezTo>
                <a:cubicBezTo>
                  <a:pt x="57" y="99"/>
                  <a:pt x="69" y="86"/>
                  <a:pt x="82" y="74"/>
                </a:cubicBezTo>
                <a:cubicBezTo>
                  <a:pt x="94" y="62"/>
                  <a:pt x="109" y="52"/>
                  <a:pt x="124" y="43"/>
                </a:cubicBezTo>
                <a:cubicBezTo>
                  <a:pt x="139" y="33"/>
                  <a:pt x="155" y="25"/>
                  <a:pt x="172" y="19"/>
                </a:cubicBezTo>
                <a:cubicBezTo>
                  <a:pt x="189" y="13"/>
                  <a:pt x="206" y="8"/>
                  <a:pt x="224" y="4"/>
                </a:cubicBezTo>
                <a:cubicBezTo>
                  <a:pt x="242" y="1"/>
                  <a:pt x="260" y="0"/>
                  <a:pt x="278" y="0"/>
                </a:cubicBezTo>
                <a:lnTo>
                  <a:pt x="8334" y="0"/>
                </a:lnTo>
                <a:cubicBezTo>
                  <a:pt x="8353" y="0"/>
                  <a:pt x="8371" y="1"/>
                  <a:pt x="8389" y="4"/>
                </a:cubicBezTo>
                <a:cubicBezTo>
                  <a:pt x="8407" y="8"/>
                  <a:pt x="8424" y="13"/>
                  <a:pt x="8441" y="19"/>
                </a:cubicBezTo>
                <a:cubicBezTo>
                  <a:pt x="8458" y="25"/>
                  <a:pt x="8474" y="33"/>
                  <a:pt x="8489" y="43"/>
                </a:cubicBezTo>
                <a:cubicBezTo>
                  <a:pt x="8504" y="52"/>
                  <a:pt x="8518" y="62"/>
                  <a:pt x="8531" y="74"/>
                </a:cubicBezTo>
                <a:cubicBezTo>
                  <a:pt x="8544" y="86"/>
                  <a:pt x="8556" y="99"/>
                  <a:pt x="8566" y="113"/>
                </a:cubicBezTo>
                <a:cubicBezTo>
                  <a:pt x="8576" y="127"/>
                  <a:pt x="8585" y="142"/>
                  <a:pt x="8592" y="157"/>
                </a:cubicBezTo>
                <a:cubicBezTo>
                  <a:pt x="8599" y="173"/>
                  <a:pt x="8604" y="189"/>
                  <a:pt x="8608" y="205"/>
                </a:cubicBezTo>
                <a:cubicBezTo>
                  <a:pt x="8611" y="222"/>
                  <a:pt x="8613" y="238"/>
                  <a:pt x="8613" y="255"/>
                </a:cubicBezTo>
                <a:lnTo>
                  <a:pt x="8613" y="6802"/>
                </a:lnTo>
                <a:cubicBezTo>
                  <a:pt x="8613" y="6820"/>
                  <a:pt x="8611" y="6838"/>
                  <a:pt x="8608" y="6856"/>
                </a:cubicBezTo>
                <a:cubicBezTo>
                  <a:pt x="8604" y="6874"/>
                  <a:pt x="8599" y="6892"/>
                  <a:pt x="8592" y="6909"/>
                </a:cubicBezTo>
                <a:cubicBezTo>
                  <a:pt x="8585" y="6925"/>
                  <a:pt x="8576" y="6942"/>
                  <a:pt x="8566" y="6957"/>
                </a:cubicBezTo>
                <a:cubicBezTo>
                  <a:pt x="8556" y="6972"/>
                  <a:pt x="8544" y="6986"/>
                  <a:pt x="8531" y="6999"/>
                </a:cubicBezTo>
                <a:cubicBezTo>
                  <a:pt x="8518" y="7012"/>
                  <a:pt x="8504" y="7023"/>
                  <a:pt x="8489" y="7034"/>
                </a:cubicBezTo>
                <a:cubicBezTo>
                  <a:pt x="8474" y="7044"/>
                  <a:pt x="8458" y="7052"/>
                  <a:pt x="8441" y="7059"/>
                </a:cubicBezTo>
                <a:cubicBezTo>
                  <a:pt x="8424" y="7066"/>
                  <a:pt x="8407" y="7072"/>
                  <a:pt x="8389" y="7075"/>
                </a:cubicBezTo>
                <a:cubicBezTo>
                  <a:pt x="8371" y="7079"/>
                  <a:pt x="8353" y="7081"/>
                  <a:pt x="8334" y="7081"/>
                </a:cubicBezTo>
                <a:lnTo>
                  <a:pt x="278" y="7081"/>
                </a:lnTo>
                <a:cubicBezTo>
                  <a:pt x="260" y="7081"/>
                  <a:pt x="242" y="7079"/>
                  <a:pt x="224" y="7075"/>
                </a:cubicBezTo>
                <a:cubicBezTo>
                  <a:pt x="206" y="7072"/>
                  <a:pt x="189" y="7066"/>
                  <a:pt x="172" y="7059"/>
                </a:cubicBezTo>
                <a:cubicBezTo>
                  <a:pt x="155" y="7052"/>
                  <a:pt x="139" y="7044"/>
                  <a:pt x="124" y="7034"/>
                </a:cubicBezTo>
                <a:cubicBezTo>
                  <a:pt x="109" y="7023"/>
                  <a:pt x="94" y="7012"/>
                  <a:pt x="82" y="6999"/>
                </a:cubicBezTo>
                <a:cubicBezTo>
                  <a:pt x="69" y="6986"/>
                  <a:pt x="57" y="6972"/>
                  <a:pt x="47" y="6957"/>
                </a:cubicBezTo>
                <a:cubicBezTo>
                  <a:pt x="37" y="6942"/>
                  <a:pt x="28" y="6925"/>
                  <a:pt x="21" y="6909"/>
                </a:cubicBezTo>
                <a:cubicBezTo>
                  <a:pt x="14" y="6892"/>
                  <a:pt x="9" y="6874"/>
                  <a:pt x="5" y="6856"/>
                </a:cubicBezTo>
                <a:cubicBezTo>
                  <a:pt x="2" y="6838"/>
                  <a:pt x="0" y="6820"/>
                  <a:pt x="0" y="6802"/>
                </a:cubicBezTo>
                <a:close/>
              </a:path>
            </a:pathLst>
          </a:custGeom>
          <a:solidFill>
            <a:srgbClr val="1e40a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28" name=""/>
          <p:cNvSpPr/>
          <p:nvPr/>
        </p:nvSpPr>
        <p:spPr>
          <a:xfrm>
            <a:off x="7194960" y="2072160"/>
            <a:ext cx="3100680" cy="100800"/>
          </a:xfrm>
          <a:custGeom>
            <a:avLst/>
            <a:gdLst/>
            <a:ahLst/>
            <a:rect l="0" t="0" r="r" b="b"/>
            <a:pathLst>
              <a:path w="8613" h="280">
                <a:moveTo>
                  <a:pt x="0" y="0"/>
                </a:moveTo>
                <a:lnTo>
                  <a:pt x="8613" y="0"/>
                </a:lnTo>
                <a:lnTo>
                  <a:pt x="8613" y="280"/>
                </a:lnTo>
                <a:lnTo>
                  <a:pt x="0" y="280"/>
                </a:lnTo>
                <a:lnTo>
                  <a:pt x="0" y="0"/>
                </a:ln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9" name=""/>
          <p:cNvSpPr/>
          <p:nvPr/>
        </p:nvSpPr>
        <p:spPr>
          <a:xfrm>
            <a:off x="8481960" y="2289600"/>
            <a:ext cx="534960" cy="535320"/>
          </a:xfrm>
          <a:custGeom>
            <a:avLst/>
            <a:gdLst/>
            <a:ahLst/>
            <a:rect l="0" t="0" r="r" b="b"/>
            <a:pathLst>
              <a:path w="1486" h="1487">
                <a:moveTo>
                  <a:pt x="1486" y="744"/>
                </a:moveTo>
                <a:cubicBezTo>
                  <a:pt x="1486" y="768"/>
                  <a:pt x="1485" y="792"/>
                  <a:pt x="1483" y="817"/>
                </a:cubicBezTo>
                <a:cubicBezTo>
                  <a:pt x="1480" y="841"/>
                  <a:pt x="1477" y="865"/>
                  <a:pt x="1472" y="889"/>
                </a:cubicBezTo>
                <a:cubicBezTo>
                  <a:pt x="1467" y="912"/>
                  <a:pt x="1461" y="936"/>
                  <a:pt x="1454" y="959"/>
                </a:cubicBezTo>
                <a:cubicBezTo>
                  <a:pt x="1447" y="983"/>
                  <a:pt x="1439" y="1005"/>
                  <a:pt x="1430" y="1028"/>
                </a:cubicBezTo>
                <a:cubicBezTo>
                  <a:pt x="1421" y="1050"/>
                  <a:pt x="1410" y="1072"/>
                  <a:pt x="1399" y="1094"/>
                </a:cubicBezTo>
                <a:cubicBezTo>
                  <a:pt x="1387" y="1115"/>
                  <a:pt x="1375" y="1136"/>
                  <a:pt x="1361" y="1156"/>
                </a:cubicBezTo>
                <a:cubicBezTo>
                  <a:pt x="1348" y="1177"/>
                  <a:pt x="1333" y="1196"/>
                  <a:pt x="1318" y="1215"/>
                </a:cubicBezTo>
                <a:cubicBezTo>
                  <a:pt x="1302" y="1234"/>
                  <a:pt x="1286" y="1252"/>
                  <a:pt x="1269" y="1269"/>
                </a:cubicBezTo>
                <a:cubicBezTo>
                  <a:pt x="1252" y="1286"/>
                  <a:pt x="1234" y="1302"/>
                  <a:pt x="1215" y="1318"/>
                </a:cubicBezTo>
                <a:cubicBezTo>
                  <a:pt x="1196" y="1333"/>
                  <a:pt x="1176" y="1348"/>
                  <a:pt x="1156" y="1361"/>
                </a:cubicBezTo>
                <a:cubicBezTo>
                  <a:pt x="1136" y="1375"/>
                  <a:pt x="1115" y="1387"/>
                  <a:pt x="1094" y="1399"/>
                </a:cubicBezTo>
                <a:cubicBezTo>
                  <a:pt x="1072" y="1410"/>
                  <a:pt x="1050" y="1421"/>
                  <a:pt x="1028" y="1430"/>
                </a:cubicBezTo>
                <a:cubicBezTo>
                  <a:pt x="1005" y="1439"/>
                  <a:pt x="982" y="1447"/>
                  <a:pt x="959" y="1455"/>
                </a:cubicBezTo>
                <a:cubicBezTo>
                  <a:pt x="935" y="1462"/>
                  <a:pt x="911" y="1467"/>
                  <a:pt x="887" y="1472"/>
                </a:cubicBezTo>
                <a:cubicBezTo>
                  <a:pt x="864" y="1477"/>
                  <a:pt x="840" y="1481"/>
                  <a:pt x="815" y="1483"/>
                </a:cubicBezTo>
                <a:cubicBezTo>
                  <a:pt x="791" y="1485"/>
                  <a:pt x="767" y="1487"/>
                  <a:pt x="743" y="1487"/>
                </a:cubicBezTo>
                <a:cubicBezTo>
                  <a:pt x="718" y="1487"/>
                  <a:pt x="694" y="1485"/>
                  <a:pt x="670" y="1483"/>
                </a:cubicBezTo>
                <a:cubicBezTo>
                  <a:pt x="646" y="1481"/>
                  <a:pt x="622" y="1477"/>
                  <a:pt x="598" y="1472"/>
                </a:cubicBezTo>
                <a:cubicBezTo>
                  <a:pt x="574" y="1467"/>
                  <a:pt x="550" y="1462"/>
                  <a:pt x="527" y="1455"/>
                </a:cubicBezTo>
                <a:cubicBezTo>
                  <a:pt x="504" y="1447"/>
                  <a:pt x="481" y="1439"/>
                  <a:pt x="458" y="1430"/>
                </a:cubicBezTo>
                <a:cubicBezTo>
                  <a:pt x="436" y="1421"/>
                  <a:pt x="414" y="1410"/>
                  <a:pt x="392" y="1399"/>
                </a:cubicBezTo>
                <a:cubicBezTo>
                  <a:pt x="371" y="1387"/>
                  <a:pt x="350" y="1375"/>
                  <a:pt x="330" y="1361"/>
                </a:cubicBezTo>
                <a:cubicBezTo>
                  <a:pt x="310" y="1348"/>
                  <a:pt x="290" y="1333"/>
                  <a:pt x="271" y="1318"/>
                </a:cubicBezTo>
                <a:cubicBezTo>
                  <a:pt x="253" y="1302"/>
                  <a:pt x="235" y="1286"/>
                  <a:pt x="217" y="1269"/>
                </a:cubicBezTo>
                <a:cubicBezTo>
                  <a:pt x="200" y="1252"/>
                  <a:pt x="184" y="1234"/>
                  <a:pt x="168" y="1215"/>
                </a:cubicBezTo>
                <a:cubicBezTo>
                  <a:pt x="153" y="1196"/>
                  <a:pt x="138" y="1177"/>
                  <a:pt x="125" y="1156"/>
                </a:cubicBezTo>
                <a:cubicBezTo>
                  <a:pt x="111" y="1136"/>
                  <a:pt x="99" y="1115"/>
                  <a:pt x="87" y="1094"/>
                </a:cubicBezTo>
                <a:cubicBezTo>
                  <a:pt x="76" y="1072"/>
                  <a:pt x="66" y="1050"/>
                  <a:pt x="56" y="1028"/>
                </a:cubicBezTo>
                <a:cubicBezTo>
                  <a:pt x="47" y="1005"/>
                  <a:pt x="39" y="983"/>
                  <a:pt x="32" y="959"/>
                </a:cubicBezTo>
                <a:cubicBezTo>
                  <a:pt x="25" y="936"/>
                  <a:pt x="19" y="912"/>
                  <a:pt x="14" y="889"/>
                </a:cubicBezTo>
                <a:cubicBezTo>
                  <a:pt x="9" y="865"/>
                  <a:pt x="6" y="841"/>
                  <a:pt x="3" y="817"/>
                </a:cubicBezTo>
                <a:cubicBezTo>
                  <a:pt x="1" y="792"/>
                  <a:pt x="0" y="768"/>
                  <a:pt x="0" y="744"/>
                </a:cubicBezTo>
                <a:cubicBezTo>
                  <a:pt x="0" y="719"/>
                  <a:pt x="1" y="695"/>
                  <a:pt x="3" y="671"/>
                </a:cubicBezTo>
                <a:cubicBezTo>
                  <a:pt x="6" y="647"/>
                  <a:pt x="9" y="623"/>
                  <a:pt x="14" y="599"/>
                </a:cubicBezTo>
                <a:cubicBezTo>
                  <a:pt x="19" y="575"/>
                  <a:pt x="25" y="551"/>
                  <a:pt x="32" y="528"/>
                </a:cubicBezTo>
                <a:cubicBezTo>
                  <a:pt x="39" y="505"/>
                  <a:pt x="47" y="482"/>
                  <a:pt x="56" y="459"/>
                </a:cubicBezTo>
                <a:cubicBezTo>
                  <a:pt x="66" y="437"/>
                  <a:pt x="76" y="415"/>
                  <a:pt x="87" y="394"/>
                </a:cubicBezTo>
                <a:cubicBezTo>
                  <a:pt x="99" y="372"/>
                  <a:pt x="111" y="351"/>
                  <a:pt x="125" y="331"/>
                </a:cubicBezTo>
                <a:cubicBezTo>
                  <a:pt x="138" y="310"/>
                  <a:pt x="153" y="290"/>
                  <a:pt x="168" y="271"/>
                </a:cubicBezTo>
                <a:cubicBezTo>
                  <a:pt x="184" y="253"/>
                  <a:pt x="200" y="235"/>
                  <a:pt x="217" y="217"/>
                </a:cubicBezTo>
                <a:cubicBezTo>
                  <a:pt x="235" y="200"/>
                  <a:pt x="253" y="184"/>
                  <a:pt x="271" y="168"/>
                </a:cubicBezTo>
                <a:cubicBezTo>
                  <a:pt x="290" y="153"/>
                  <a:pt x="310" y="139"/>
                  <a:pt x="330" y="125"/>
                </a:cubicBezTo>
                <a:cubicBezTo>
                  <a:pt x="350" y="112"/>
                  <a:pt x="371" y="99"/>
                  <a:pt x="392" y="88"/>
                </a:cubicBezTo>
                <a:cubicBezTo>
                  <a:pt x="414" y="76"/>
                  <a:pt x="436" y="66"/>
                  <a:pt x="458" y="56"/>
                </a:cubicBezTo>
                <a:cubicBezTo>
                  <a:pt x="481" y="47"/>
                  <a:pt x="504" y="39"/>
                  <a:pt x="527" y="32"/>
                </a:cubicBezTo>
                <a:cubicBezTo>
                  <a:pt x="550" y="25"/>
                  <a:pt x="574" y="19"/>
                  <a:pt x="598" y="14"/>
                </a:cubicBezTo>
                <a:cubicBezTo>
                  <a:pt x="622" y="9"/>
                  <a:pt x="646" y="6"/>
                  <a:pt x="670" y="3"/>
                </a:cubicBezTo>
                <a:cubicBezTo>
                  <a:pt x="694" y="1"/>
                  <a:pt x="718" y="0"/>
                  <a:pt x="743" y="0"/>
                </a:cubicBezTo>
                <a:cubicBezTo>
                  <a:pt x="767" y="0"/>
                  <a:pt x="791" y="1"/>
                  <a:pt x="815" y="3"/>
                </a:cubicBezTo>
                <a:cubicBezTo>
                  <a:pt x="840" y="6"/>
                  <a:pt x="864" y="9"/>
                  <a:pt x="887" y="14"/>
                </a:cubicBezTo>
                <a:cubicBezTo>
                  <a:pt x="911" y="19"/>
                  <a:pt x="935" y="25"/>
                  <a:pt x="959" y="32"/>
                </a:cubicBezTo>
                <a:cubicBezTo>
                  <a:pt x="982" y="39"/>
                  <a:pt x="1005" y="47"/>
                  <a:pt x="1028" y="56"/>
                </a:cubicBezTo>
                <a:cubicBezTo>
                  <a:pt x="1050" y="66"/>
                  <a:pt x="1072" y="76"/>
                  <a:pt x="1094" y="88"/>
                </a:cubicBezTo>
                <a:cubicBezTo>
                  <a:pt x="1115" y="99"/>
                  <a:pt x="1136" y="112"/>
                  <a:pt x="1156" y="125"/>
                </a:cubicBezTo>
                <a:cubicBezTo>
                  <a:pt x="1176" y="139"/>
                  <a:pt x="1196" y="153"/>
                  <a:pt x="1215" y="168"/>
                </a:cubicBezTo>
                <a:cubicBezTo>
                  <a:pt x="1234" y="184"/>
                  <a:pt x="1252" y="200"/>
                  <a:pt x="1269" y="217"/>
                </a:cubicBezTo>
                <a:cubicBezTo>
                  <a:pt x="1286" y="235"/>
                  <a:pt x="1302" y="253"/>
                  <a:pt x="1318" y="271"/>
                </a:cubicBezTo>
                <a:cubicBezTo>
                  <a:pt x="1333" y="290"/>
                  <a:pt x="1348" y="310"/>
                  <a:pt x="1361" y="331"/>
                </a:cubicBezTo>
                <a:cubicBezTo>
                  <a:pt x="1375" y="351"/>
                  <a:pt x="1387" y="372"/>
                  <a:pt x="1399" y="394"/>
                </a:cubicBezTo>
                <a:cubicBezTo>
                  <a:pt x="1410" y="415"/>
                  <a:pt x="1421" y="437"/>
                  <a:pt x="1430" y="459"/>
                </a:cubicBezTo>
                <a:cubicBezTo>
                  <a:pt x="1439" y="482"/>
                  <a:pt x="1447" y="505"/>
                  <a:pt x="1454" y="528"/>
                </a:cubicBezTo>
                <a:cubicBezTo>
                  <a:pt x="1461" y="551"/>
                  <a:pt x="1467" y="575"/>
                  <a:pt x="1472" y="599"/>
                </a:cubicBezTo>
                <a:cubicBezTo>
                  <a:pt x="1477" y="623"/>
                  <a:pt x="1480" y="647"/>
                  <a:pt x="1483" y="671"/>
                </a:cubicBezTo>
                <a:cubicBezTo>
                  <a:pt x="1485" y="695"/>
                  <a:pt x="1486" y="719"/>
                  <a:pt x="1486" y="744"/>
                </a:cubicBez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830" name="" descr=""/>
          <p:cNvPicPr/>
          <p:nvPr/>
        </p:nvPicPr>
        <p:blipFill>
          <a:blip r:embed="rId12"/>
          <a:stretch/>
        </p:blipFill>
        <p:spPr>
          <a:xfrm>
            <a:off x="8632440" y="2457000"/>
            <a:ext cx="2253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31" name=""/>
          <p:cNvSpPr txBox="1"/>
          <p:nvPr/>
        </p:nvSpPr>
        <p:spPr>
          <a:xfrm>
            <a:off x="5100480" y="3840840"/>
            <a:ext cx="10735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理解和引用的概率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2" name=""/>
          <p:cNvSpPr txBox="1"/>
          <p:nvPr/>
        </p:nvSpPr>
        <p:spPr>
          <a:xfrm>
            <a:off x="7895520" y="2978640"/>
            <a:ext cx="2800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"AI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3" name=""/>
          <p:cNvSpPr txBox="1"/>
          <p:nvPr/>
        </p:nvSpPr>
        <p:spPr>
          <a:xfrm>
            <a:off x="8174160" y="2972880"/>
            <a:ext cx="33588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可读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4" name=""/>
          <p:cNvSpPr txBox="1"/>
          <p:nvPr/>
        </p:nvSpPr>
        <p:spPr>
          <a:xfrm>
            <a:off x="8508240" y="2978640"/>
            <a:ext cx="1666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35" name="" descr=""/>
          <p:cNvPicPr/>
          <p:nvPr/>
        </p:nvPicPr>
        <p:blipFill>
          <a:blip r:embed="rId13"/>
          <a:stretch/>
        </p:blipFill>
        <p:spPr>
          <a:xfrm>
            <a:off x="7395840" y="3326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36" name=""/>
          <p:cNvSpPr txBox="1"/>
          <p:nvPr/>
        </p:nvSpPr>
        <p:spPr>
          <a:xfrm>
            <a:off x="8595360" y="2972880"/>
            <a:ext cx="100656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内容蓝图构建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7" name=""/>
          <p:cNvSpPr txBox="1"/>
          <p:nvPr/>
        </p:nvSpPr>
        <p:spPr>
          <a:xfrm>
            <a:off x="7599240" y="3305880"/>
            <a:ext cx="13417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将企业核心信息转化为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8" name=""/>
          <p:cNvSpPr txBox="1"/>
          <p:nvPr/>
        </p:nvSpPr>
        <p:spPr>
          <a:xfrm>
            <a:off x="8936280" y="331056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39" name="" descr=""/>
          <p:cNvPicPr/>
          <p:nvPr/>
        </p:nvPicPr>
        <p:blipFill>
          <a:blip r:embed="rId14"/>
          <a:stretch/>
        </p:blipFill>
        <p:spPr>
          <a:xfrm>
            <a:off x="7395840" y="35935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40" name=""/>
          <p:cNvSpPr txBox="1"/>
          <p:nvPr/>
        </p:nvSpPr>
        <p:spPr>
          <a:xfrm>
            <a:off x="9066960" y="3305880"/>
            <a:ext cx="9396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易于消化的格式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41" name="" descr=""/>
          <p:cNvPicPr/>
          <p:nvPr/>
        </p:nvPicPr>
        <p:blipFill>
          <a:blip r:embed="rId15"/>
          <a:stretch/>
        </p:blipFill>
        <p:spPr>
          <a:xfrm>
            <a:off x="7395840" y="38606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42" name=""/>
          <p:cNvSpPr txBox="1"/>
          <p:nvPr/>
        </p:nvSpPr>
        <p:spPr>
          <a:xfrm>
            <a:off x="7599240" y="3573360"/>
            <a:ext cx="2012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产品特性、行业洞察等结构化呈现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3" name=""/>
          <p:cNvSpPr txBox="1"/>
          <p:nvPr/>
        </p:nvSpPr>
        <p:spPr>
          <a:xfrm>
            <a:off x="7599240" y="3840840"/>
            <a:ext cx="8053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优化内容便于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4" name=""/>
          <p:cNvSpPr txBox="1"/>
          <p:nvPr/>
        </p:nvSpPr>
        <p:spPr>
          <a:xfrm>
            <a:off x="8401320" y="384552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45" name="" descr=""/>
          <p:cNvPicPr/>
          <p:nvPr/>
        </p:nvPicPr>
        <p:blipFill>
          <a:blip r:embed="rId16"/>
          <a:stretch/>
        </p:blipFill>
        <p:spPr>
          <a:xfrm>
            <a:off x="4604400" y="4988880"/>
            <a:ext cx="2253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46" name=""/>
          <p:cNvSpPr txBox="1"/>
          <p:nvPr/>
        </p:nvSpPr>
        <p:spPr>
          <a:xfrm>
            <a:off x="8532360" y="3840840"/>
            <a:ext cx="10735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引用、总结和推荐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47" name="" descr=""/>
          <p:cNvPicPr/>
          <p:nvPr/>
        </p:nvPicPr>
        <p:blipFill>
          <a:blip r:embed="rId17"/>
          <a:stretch/>
        </p:blipFill>
        <p:spPr>
          <a:xfrm>
            <a:off x="8314920" y="5674320"/>
            <a:ext cx="914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48" name=""/>
          <p:cNvSpPr txBox="1"/>
          <p:nvPr/>
        </p:nvSpPr>
        <p:spPr>
          <a:xfrm>
            <a:off x="4892760" y="4971240"/>
            <a:ext cx="120780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核心竞争优势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9" name=""/>
          <p:cNvSpPr txBox="1"/>
          <p:nvPr/>
        </p:nvSpPr>
        <p:spPr>
          <a:xfrm>
            <a:off x="8475120" y="5666040"/>
            <a:ext cx="5295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AIreadsU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0" name=""/>
          <p:cNvSpPr txBox="1"/>
          <p:nvPr/>
        </p:nvSpPr>
        <p:spPr>
          <a:xfrm>
            <a:off x="8999640" y="566172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商业计划书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1" name=""/>
          <p:cNvSpPr txBox="1"/>
          <p:nvPr/>
        </p:nvSpPr>
        <p:spPr>
          <a:xfrm>
            <a:off x="9584640" y="5666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 | 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2" name=""/>
          <p:cNvSpPr txBox="1"/>
          <p:nvPr/>
        </p:nvSpPr>
        <p:spPr>
          <a:xfrm>
            <a:off x="969840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第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3" name=""/>
          <p:cNvSpPr txBox="1"/>
          <p:nvPr/>
        </p:nvSpPr>
        <p:spPr>
          <a:xfrm>
            <a:off x="9815400" y="5666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8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4" name=""/>
          <p:cNvSpPr txBox="1"/>
          <p:nvPr/>
        </p:nvSpPr>
        <p:spPr>
          <a:xfrm>
            <a:off x="988992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页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5" name=""/>
          <p:cNvSpPr txBox="1"/>
          <p:nvPr/>
        </p:nvSpPr>
        <p:spPr>
          <a:xfrm>
            <a:off x="10006920" y="5666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/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6" name=""/>
          <p:cNvSpPr txBox="1"/>
          <p:nvPr/>
        </p:nvSpPr>
        <p:spPr>
          <a:xfrm>
            <a:off x="1004616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共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7" name=""/>
          <p:cNvSpPr txBox="1"/>
          <p:nvPr/>
        </p:nvSpPr>
        <p:spPr>
          <a:xfrm>
            <a:off x="10163160" y="5666040"/>
            <a:ext cx="150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18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8" name=""/>
          <p:cNvSpPr txBox="1"/>
          <p:nvPr/>
        </p:nvSpPr>
        <p:spPr>
          <a:xfrm>
            <a:off x="1031220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页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6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61" name="" descr=""/>
          <p:cNvPicPr/>
          <p:nvPr/>
        </p:nvPicPr>
        <p:blipFill>
          <a:blip r:embed="rId3"/>
          <a:stretch/>
        </p:blipFill>
        <p:spPr>
          <a:xfrm>
            <a:off x="267480" y="73548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62" name=""/>
          <p:cNvSpPr/>
          <p:nvPr/>
        </p:nvSpPr>
        <p:spPr>
          <a:xfrm>
            <a:off x="401040" y="1069560"/>
            <a:ext cx="9894600" cy="3769200"/>
          </a:xfrm>
          <a:custGeom>
            <a:avLst/>
            <a:gdLst/>
            <a:ahLst/>
            <a:rect l="0" t="0" r="r" b="b"/>
            <a:pathLst>
              <a:path w="27485" h="10470">
                <a:moveTo>
                  <a:pt x="0" y="10191"/>
                </a:moveTo>
                <a:lnTo>
                  <a:pt x="0" y="278"/>
                </a:lnTo>
                <a:cubicBezTo>
                  <a:pt x="0" y="260"/>
                  <a:pt x="2" y="242"/>
                  <a:pt x="5" y="224"/>
                </a:cubicBezTo>
                <a:cubicBezTo>
                  <a:pt x="9" y="206"/>
                  <a:pt x="14" y="189"/>
                  <a:pt x="21" y="172"/>
                </a:cubicBezTo>
                <a:cubicBezTo>
                  <a:pt x="28" y="155"/>
                  <a:pt x="37" y="139"/>
                  <a:pt x="47" y="124"/>
                </a:cubicBezTo>
                <a:cubicBezTo>
                  <a:pt x="57" y="108"/>
                  <a:pt x="68" y="94"/>
                  <a:pt x="81" y="81"/>
                </a:cubicBezTo>
                <a:cubicBezTo>
                  <a:pt x="94" y="68"/>
                  <a:pt x="108" y="57"/>
                  <a:pt x="124" y="47"/>
                </a:cubicBezTo>
                <a:cubicBezTo>
                  <a:pt x="139" y="37"/>
                  <a:pt x="155" y="28"/>
                  <a:pt x="172" y="21"/>
                </a:cubicBezTo>
                <a:cubicBezTo>
                  <a:pt x="189" y="14"/>
                  <a:pt x="206" y="9"/>
                  <a:pt x="224" y="5"/>
                </a:cubicBezTo>
                <a:cubicBezTo>
                  <a:pt x="242" y="2"/>
                  <a:pt x="260" y="0"/>
                  <a:pt x="278" y="0"/>
                </a:cubicBezTo>
                <a:lnTo>
                  <a:pt x="27206" y="0"/>
                </a:lnTo>
                <a:cubicBezTo>
                  <a:pt x="27225" y="0"/>
                  <a:pt x="27243" y="2"/>
                  <a:pt x="27261" y="5"/>
                </a:cubicBezTo>
                <a:cubicBezTo>
                  <a:pt x="27279" y="9"/>
                  <a:pt x="27296" y="14"/>
                  <a:pt x="27313" y="21"/>
                </a:cubicBezTo>
                <a:cubicBezTo>
                  <a:pt x="27330" y="28"/>
                  <a:pt x="27346" y="37"/>
                  <a:pt x="27361" y="47"/>
                </a:cubicBezTo>
                <a:cubicBezTo>
                  <a:pt x="27376" y="57"/>
                  <a:pt x="27390" y="68"/>
                  <a:pt x="27403" y="81"/>
                </a:cubicBezTo>
                <a:cubicBezTo>
                  <a:pt x="27416" y="94"/>
                  <a:pt x="27428" y="108"/>
                  <a:pt x="27438" y="124"/>
                </a:cubicBezTo>
                <a:cubicBezTo>
                  <a:pt x="27448" y="139"/>
                  <a:pt x="27457" y="155"/>
                  <a:pt x="27464" y="172"/>
                </a:cubicBezTo>
                <a:cubicBezTo>
                  <a:pt x="27471" y="189"/>
                  <a:pt x="27476" y="206"/>
                  <a:pt x="27480" y="224"/>
                </a:cubicBezTo>
                <a:cubicBezTo>
                  <a:pt x="27483" y="242"/>
                  <a:pt x="27485" y="260"/>
                  <a:pt x="27485" y="278"/>
                </a:cubicBezTo>
                <a:lnTo>
                  <a:pt x="27485" y="10191"/>
                </a:lnTo>
                <a:cubicBezTo>
                  <a:pt x="27485" y="10210"/>
                  <a:pt x="27483" y="10228"/>
                  <a:pt x="27480" y="10246"/>
                </a:cubicBezTo>
                <a:cubicBezTo>
                  <a:pt x="27476" y="10264"/>
                  <a:pt x="27471" y="10281"/>
                  <a:pt x="27464" y="10298"/>
                </a:cubicBezTo>
                <a:cubicBezTo>
                  <a:pt x="27457" y="10315"/>
                  <a:pt x="27448" y="10331"/>
                  <a:pt x="27438" y="10346"/>
                </a:cubicBezTo>
                <a:cubicBezTo>
                  <a:pt x="27428" y="10361"/>
                  <a:pt x="27416" y="10375"/>
                  <a:pt x="27403" y="10388"/>
                </a:cubicBezTo>
                <a:cubicBezTo>
                  <a:pt x="27390" y="10401"/>
                  <a:pt x="27376" y="10413"/>
                  <a:pt x="27361" y="10423"/>
                </a:cubicBezTo>
                <a:cubicBezTo>
                  <a:pt x="27346" y="10433"/>
                  <a:pt x="27330" y="10442"/>
                  <a:pt x="27313" y="10449"/>
                </a:cubicBezTo>
                <a:cubicBezTo>
                  <a:pt x="27296" y="10456"/>
                  <a:pt x="27279" y="10461"/>
                  <a:pt x="27261" y="10465"/>
                </a:cubicBezTo>
                <a:cubicBezTo>
                  <a:pt x="27243" y="10468"/>
                  <a:pt x="27225" y="10470"/>
                  <a:pt x="27206" y="10470"/>
                </a:cubicBezTo>
                <a:lnTo>
                  <a:pt x="278" y="10470"/>
                </a:lnTo>
                <a:cubicBezTo>
                  <a:pt x="260" y="10470"/>
                  <a:pt x="242" y="10468"/>
                  <a:pt x="224" y="10465"/>
                </a:cubicBezTo>
                <a:cubicBezTo>
                  <a:pt x="206" y="10461"/>
                  <a:pt x="189" y="10456"/>
                  <a:pt x="172" y="10449"/>
                </a:cubicBezTo>
                <a:cubicBezTo>
                  <a:pt x="155" y="10442"/>
                  <a:pt x="139" y="10433"/>
                  <a:pt x="124" y="10423"/>
                </a:cubicBezTo>
                <a:cubicBezTo>
                  <a:pt x="108" y="10413"/>
                  <a:pt x="94" y="10401"/>
                  <a:pt x="81" y="10388"/>
                </a:cubicBezTo>
                <a:cubicBezTo>
                  <a:pt x="68" y="10375"/>
                  <a:pt x="57" y="10361"/>
                  <a:pt x="47" y="10346"/>
                </a:cubicBezTo>
                <a:cubicBezTo>
                  <a:pt x="37" y="10331"/>
                  <a:pt x="28" y="10315"/>
                  <a:pt x="21" y="10298"/>
                </a:cubicBezTo>
                <a:cubicBezTo>
                  <a:pt x="14" y="10281"/>
                  <a:pt x="9" y="10264"/>
                  <a:pt x="5" y="10246"/>
                </a:cubicBezTo>
                <a:cubicBezTo>
                  <a:pt x="2" y="10228"/>
                  <a:pt x="0" y="10210"/>
                  <a:pt x="0" y="10191"/>
                </a:cubicBezTo>
                <a:close/>
              </a:path>
            </a:pathLst>
          </a:custGeom>
          <a:solidFill>
            <a:srgbClr val="1e3a8a">
              <a:alpha val="4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63" name=""/>
          <p:cNvSpPr/>
          <p:nvPr/>
        </p:nvSpPr>
        <p:spPr>
          <a:xfrm>
            <a:off x="534600" y="2072160"/>
            <a:ext cx="9627480" cy="9000"/>
          </a:xfrm>
          <a:custGeom>
            <a:avLst/>
            <a:gdLst/>
            <a:ahLst/>
            <a:rect l="0" t="0" r="r" b="b"/>
            <a:pathLst>
              <a:path w="26743" h="25">
                <a:moveTo>
                  <a:pt x="0" y="0"/>
                </a:moveTo>
                <a:lnTo>
                  <a:pt x="26743" y="0"/>
                </a:lnTo>
                <a:lnTo>
                  <a:pt x="26743" y="25"/>
                </a:lnTo>
                <a:lnTo>
                  <a:pt x="0" y="25"/>
                </a:lnTo>
                <a:lnTo>
                  <a:pt x="0" y="0"/>
                </a:ln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64" name=""/>
          <p:cNvSpPr/>
          <p:nvPr/>
        </p:nvSpPr>
        <p:spPr>
          <a:xfrm>
            <a:off x="534600" y="2080800"/>
            <a:ext cx="9627480" cy="376200"/>
          </a:xfrm>
          <a:custGeom>
            <a:avLst/>
            <a:gdLst/>
            <a:ahLst/>
            <a:rect l="0" t="0" r="r" b="b"/>
            <a:pathLst>
              <a:path w="26743" h="1045">
                <a:moveTo>
                  <a:pt x="0" y="0"/>
                </a:moveTo>
                <a:lnTo>
                  <a:pt x="26743" y="0"/>
                </a:lnTo>
                <a:lnTo>
                  <a:pt x="26743" y="1045"/>
                </a:lnTo>
                <a:lnTo>
                  <a:pt x="0" y="1045"/>
                </a:lnTo>
                <a:lnTo>
                  <a:pt x="0" y="0"/>
                </a:lnTo>
                <a:close/>
              </a:path>
            </a:pathLst>
          </a:custGeom>
          <a:solidFill>
            <a:srgbClr val="1e40a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65" name=""/>
          <p:cNvSpPr/>
          <p:nvPr/>
        </p:nvSpPr>
        <p:spPr>
          <a:xfrm>
            <a:off x="534600" y="2448360"/>
            <a:ext cx="9627480" cy="8640"/>
          </a:xfrm>
          <a:custGeom>
            <a:avLst/>
            <a:gdLst/>
            <a:ahLst/>
            <a:rect l="0" t="0" r="r" b="b"/>
            <a:pathLst>
              <a:path w="26743" h="24">
                <a:moveTo>
                  <a:pt x="0" y="0"/>
                </a:moveTo>
                <a:lnTo>
                  <a:pt x="26743" y="0"/>
                </a:lnTo>
                <a:lnTo>
                  <a:pt x="26743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66" name=""/>
          <p:cNvSpPr/>
          <p:nvPr/>
        </p:nvSpPr>
        <p:spPr>
          <a:xfrm>
            <a:off x="534600" y="2824560"/>
            <a:ext cx="9627480" cy="8640"/>
          </a:xfrm>
          <a:custGeom>
            <a:avLst/>
            <a:gdLst/>
            <a:ahLst/>
            <a:rect l="0" t="0" r="r" b="b"/>
            <a:pathLst>
              <a:path w="26743" h="24">
                <a:moveTo>
                  <a:pt x="0" y="0"/>
                </a:moveTo>
                <a:lnTo>
                  <a:pt x="26743" y="0"/>
                </a:lnTo>
                <a:lnTo>
                  <a:pt x="26743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67" name=""/>
          <p:cNvSpPr/>
          <p:nvPr/>
        </p:nvSpPr>
        <p:spPr>
          <a:xfrm>
            <a:off x="534600" y="2832840"/>
            <a:ext cx="9627480" cy="376200"/>
          </a:xfrm>
          <a:custGeom>
            <a:avLst/>
            <a:gdLst/>
            <a:ahLst/>
            <a:rect l="0" t="0" r="r" b="b"/>
            <a:pathLst>
              <a:path w="26743" h="1045">
                <a:moveTo>
                  <a:pt x="0" y="0"/>
                </a:moveTo>
                <a:lnTo>
                  <a:pt x="26743" y="0"/>
                </a:lnTo>
                <a:lnTo>
                  <a:pt x="26743" y="1045"/>
                </a:lnTo>
                <a:lnTo>
                  <a:pt x="0" y="1045"/>
                </a:lnTo>
                <a:lnTo>
                  <a:pt x="0" y="0"/>
                </a:lnTo>
                <a:close/>
              </a:path>
            </a:pathLst>
          </a:custGeom>
          <a:solidFill>
            <a:srgbClr val="1e40a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68" name=""/>
          <p:cNvSpPr/>
          <p:nvPr/>
        </p:nvSpPr>
        <p:spPr>
          <a:xfrm>
            <a:off x="534600" y="3200400"/>
            <a:ext cx="9627480" cy="8640"/>
          </a:xfrm>
          <a:custGeom>
            <a:avLst/>
            <a:gdLst/>
            <a:ahLst/>
            <a:rect l="0" t="0" r="r" b="b"/>
            <a:pathLst>
              <a:path w="26743" h="24">
                <a:moveTo>
                  <a:pt x="0" y="0"/>
                </a:moveTo>
                <a:lnTo>
                  <a:pt x="26743" y="0"/>
                </a:lnTo>
                <a:lnTo>
                  <a:pt x="26743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69" name=""/>
          <p:cNvSpPr/>
          <p:nvPr/>
        </p:nvSpPr>
        <p:spPr>
          <a:xfrm>
            <a:off x="534600" y="3576600"/>
            <a:ext cx="9627480" cy="8640"/>
          </a:xfrm>
          <a:custGeom>
            <a:avLst/>
            <a:gdLst/>
            <a:ahLst/>
            <a:rect l="0" t="0" r="r" b="b"/>
            <a:pathLst>
              <a:path w="26743" h="24">
                <a:moveTo>
                  <a:pt x="0" y="0"/>
                </a:moveTo>
                <a:lnTo>
                  <a:pt x="26743" y="0"/>
                </a:lnTo>
                <a:lnTo>
                  <a:pt x="26743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70" name=""/>
          <p:cNvSpPr/>
          <p:nvPr/>
        </p:nvSpPr>
        <p:spPr>
          <a:xfrm>
            <a:off x="534600" y="3584880"/>
            <a:ext cx="9627480" cy="376200"/>
          </a:xfrm>
          <a:custGeom>
            <a:avLst/>
            <a:gdLst/>
            <a:ahLst/>
            <a:rect l="0" t="0" r="r" b="b"/>
            <a:pathLst>
              <a:path w="26743" h="1045">
                <a:moveTo>
                  <a:pt x="0" y="0"/>
                </a:moveTo>
                <a:lnTo>
                  <a:pt x="26743" y="0"/>
                </a:lnTo>
                <a:lnTo>
                  <a:pt x="26743" y="1045"/>
                </a:lnTo>
                <a:lnTo>
                  <a:pt x="0" y="1045"/>
                </a:lnTo>
                <a:lnTo>
                  <a:pt x="0" y="0"/>
                </a:lnTo>
                <a:close/>
              </a:path>
            </a:pathLst>
          </a:custGeom>
          <a:solidFill>
            <a:srgbClr val="1e40a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71" name=""/>
          <p:cNvSpPr/>
          <p:nvPr/>
        </p:nvSpPr>
        <p:spPr>
          <a:xfrm>
            <a:off x="534600" y="3952440"/>
            <a:ext cx="9627480" cy="8640"/>
          </a:xfrm>
          <a:custGeom>
            <a:avLst/>
            <a:gdLst/>
            <a:ahLst/>
            <a:rect l="0" t="0" r="r" b="b"/>
            <a:pathLst>
              <a:path w="26743" h="24">
                <a:moveTo>
                  <a:pt x="0" y="0"/>
                </a:moveTo>
                <a:lnTo>
                  <a:pt x="26743" y="0"/>
                </a:lnTo>
                <a:lnTo>
                  <a:pt x="26743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72" name=""/>
          <p:cNvSpPr/>
          <p:nvPr/>
        </p:nvSpPr>
        <p:spPr>
          <a:xfrm>
            <a:off x="534600" y="4328640"/>
            <a:ext cx="9627480" cy="8640"/>
          </a:xfrm>
          <a:custGeom>
            <a:avLst/>
            <a:gdLst/>
            <a:ahLst/>
            <a:rect l="0" t="0" r="r" b="b"/>
            <a:pathLst>
              <a:path w="26743" h="24">
                <a:moveTo>
                  <a:pt x="0" y="0"/>
                </a:moveTo>
                <a:lnTo>
                  <a:pt x="26743" y="0"/>
                </a:lnTo>
                <a:lnTo>
                  <a:pt x="26743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1d4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73" name=""/>
          <p:cNvSpPr/>
          <p:nvPr/>
        </p:nvSpPr>
        <p:spPr>
          <a:xfrm>
            <a:off x="534600" y="4336920"/>
            <a:ext cx="9627480" cy="367920"/>
          </a:xfrm>
          <a:custGeom>
            <a:avLst/>
            <a:gdLst/>
            <a:ahLst/>
            <a:rect l="0" t="0" r="r" b="b"/>
            <a:pathLst>
              <a:path w="26743" h="1022">
                <a:moveTo>
                  <a:pt x="0" y="0"/>
                </a:moveTo>
                <a:lnTo>
                  <a:pt x="26743" y="0"/>
                </a:lnTo>
                <a:lnTo>
                  <a:pt x="26743" y="1022"/>
                </a:lnTo>
                <a:lnTo>
                  <a:pt x="0" y="1022"/>
                </a:lnTo>
                <a:lnTo>
                  <a:pt x="0" y="0"/>
                </a:lnTo>
                <a:close/>
              </a:path>
            </a:pathLst>
          </a:custGeom>
          <a:solidFill>
            <a:srgbClr val="1e40a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74" name=""/>
          <p:cNvSpPr txBox="1"/>
          <p:nvPr/>
        </p:nvSpPr>
        <p:spPr>
          <a:xfrm>
            <a:off x="267480" y="245160"/>
            <a:ext cx="240264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37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技术优势</a:t>
            </a:r>
            <a:r>
              <a:rPr b="0" lang="zh-CN" sz="237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对比分析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5" name=""/>
          <p:cNvSpPr/>
          <p:nvPr/>
        </p:nvSpPr>
        <p:spPr>
          <a:xfrm>
            <a:off x="2690640" y="1203120"/>
            <a:ext cx="3159360" cy="401400"/>
          </a:xfrm>
          <a:custGeom>
            <a:avLst/>
            <a:gdLst/>
            <a:ahLst/>
            <a:rect l="0" t="0" r="r" b="b"/>
            <a:pathLst>
              <a:path w="8776" h="1115">
                <a:moveTo>
                  <a:pt x="0" y="1115"/>
                </a:moveTo>
                <a:lnTo>
                  <a:pt x="0" y="186"/>
                </a:lnTo>
                <a:cubicBezTo>
                  <a:pt x="0" y="174"/>
                  <a:pt x="1" y="162"/>
                  <a:pt x="4" y="150"/>
                </a:cubicBezTo>
                <a:cubicBezTo>
                  <a:pt x="6" y="138"/>
                  <a:pt x="10" y="126"/>
                  <a:pt x="14" y="115"/>
                </a:cubicBezTo>
                <a:cubicBezTo>
                  <a:pt x="19" y="104"/>
                  <a:pt x="25" y="93"/>
                  <a:pt x="31" y="83"/>
                </a:cubicBezTo>
                <a:cubicBezTo>
                  <a:pt x="38" y="73"/>
                  <a:pt x="46" y="63"/>
                  <a:pt x="54" y="55"/>
                </a:cubicBezTo>
                <a:cubicBezTo>
                  <a:pt x="63" y="46"/>
                  <a:pt x="72" y="38"/>
                  <a:pt x="83" y="31"/>
                </a:cubicBezTo>
                <a:cubicBezTo>
                  <a:pt x="93" y="25"/>
                  <a:pt x="103" y="19"/>
                  <a:pt x="115" y="14"/>
                </a:cubicBezTo>
                <a:cubicBezTo>
                  <a:pt x="126" y="10"/>
                  <a:pt x="138" y="6"/>
                  <a:pt x="150" y="4"/>
                </a:cubicBezTo>
                <a:cubicBezTo>
                  <a:pt x="162" y="1"/>
                  <a:pt x="174" y="0"/>
                  <a:pt x="186" y="0"/>
                </a:cubicBezTo>
                <a:lnTo>
                  <a:pt x="8590" y="0"/>
                </a:lnTo>
                <a:cubicBezTo>
                  <a:pt x="8602" y="0"/>
                  <a:pt x="8614" y="1"/>
                  <a:pt x="8626" y="4"/>
                </a:cubicBezTo>
                <a:cubicBezTo>
                  <a:pt x="8638" y="6"/>
                  <a:pt x="8650" y="10"/>
                  <a:pt x="8661" y="14"/>
                </a:cubicBezTo>
                <a:cubicBezTo>
                  <a:pt x="8672" y="19"/>
                  <a:pt x="8683" y="25"/>
                  <a:pt x="8693" y="31"/>
                </a:cubicBezTo>
                <a:cubicBezTo>
                  <a:pt x="8703" y="38"/>
                  <a:pt x="8713" y="46"/>
                  <a:pt x="8721" y="55"/>
                </a:cubicBezTo>
                <a:cubicBezTo>
                  <a:pt x="8730" y="63"/>
                  <a:pt x="8738" y="73"/>
                  <a:pt x="8744" y="83"/>
                </a:cubicBezTo>
                <a:cubicBezTo>
                  <a:pt x="8751" y="93"/>
                  <a:pt x="8757" y="104"/>
                  <a:pt x="8761" y="115"/>
                </a:cubicBezTo>
                <a:cubicBezTo>
                  <a:pt x="8766" y="126"/>
                  <a:pt x="8770" y="138"/>
                  <a:pt x="8772" y="150"/>
                </a:cubicBezTo>
                <a:cubicBezTo>
                  <a:pt x="8774" y="162"/>
                  <a:pt x="8776" y="174"/>
                  <a:pt x="8776" y="186"/>
                </a:cubicBezTo>
                <a:lnTo>
                  <a:pt x="8776" y="1115"/>
                </a:lnTo>
                <a:lnTo>
                  <a:pt x="0" y="1115"/>
                </a:lnTo>
                <a:close/>
              </a:path>
            </a:pathLst>
          </a:custGeom>
          <a:solidFill>
            <a:srgbClr val="1e40a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876" name="" descr=""/>
          <p:cNvPicPr/>
          <p:nvPr/>
        </p:nvPicPr>
        <p:blipFill>
          <a:blip r:embed="rId4"/>
          <a:stretch/>
        </p:blipFill>
        <p:spPr>
          <a:xfrm>
            <a:off x="3752280" y="1337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77" name=""/>
          <p:cNvSpPr txBox="1"/>
          <p:nvPr/>
        </p:nvSpPr>
        <p:spPr>
          <a:xfrm>
            <a:off x="1311120" y="131688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特性对比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8" name=""/>
          <p:cNvSpPr txBox="1"/>
          <p:nvPr/>
        </p:nvSpPr>
        <p:spPr>
          <a:xfrm>
            <a:off x="3953160" y="131688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传统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9" name=""/>
          <p:cNvSpPr txBox="1"/>
          <p:nvPr/>
        </p:nvSpPr>
        <p:spPr>
          <a:xfrm>
            <a:off x="4220640" y="1321560"/>
            <a:ext cx="302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SEO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0" name=""/>
          <p:cNvSpPr/>
          <p:nvPr/>
        </p:nvSpPr>
        <p:spPr>
          <a:xfrm>
            <a:off x="5916240" y="1203120"/>
            <a:ext cx="4245840" cy="401400"/>
          </a:xfrm>
          <a:custGeom>
            <a:avLst/>
            <a:gdLst/>
            <a:ahLst/>
            <a:rect l="0" t="0" r="r" b="b"/>
            <a:pathLst>
              <a:path w="11794" h="1115">
                <a:moveTo>
                  <a:pt x="0" y="1115"/>
                </a:moveTo>
                <a:lnTo>
                  <a:pt x="0" y="186"/>
                </a:lnTo>
                <a:cubicBezTo>
                  <a:pt x="0" y="174"/>
                  <a:pt x="2" y="162"/>
                  <a:pt x="4" y="150"/>
                </a:cubicBezTo>
                <a:cubicBezTo>
                  <a:pt x="6" y="138"/>
                  <a:pt x="10" y="126"/>
                  <a:pt x="14" y="115"/>
                </a:cubicBezTo>
                <a:cubicBezTo>
                  <a:pt x="19" y="104"/>
                  <a:pt x="25" y="93"/>
                  <a:pt x="32" y="83"/>
                </a:cubicBezTo>
                <a:cubicBezTo>
                  <a:pt x="38" y="73"/>
                  <a:pt x="46" y="63"/>
                  <a:pt x="55" y="55"/>
                </a:cubicBezTo>
                <a:cubicBezTo>
                  <a:pt x="63" y="46"/>
                  <a:pt x="73" y="38"/>
                  <a:pt x="83" y="31"/>
                </a:cubicBezTo>
                <a:cubicBezTo>
                  <a:pt x="93" y="25"/>
                  <a:pt x="104" y="19"/>
                  <a:pt x="115" y="14"/>
                </a:cubicBezTo>
                <a:cubicBezTo>
                  <a:pt x="126" y="10"/>
                  <a:pt x="138" y="6"/>
                  <a:pt x="150" y="4"/>
                </a:cubicBezTo>
                <a:cubicBezTo>
                  <a:pt x="162" y="1"/>
                  <a:pt x="174" y="0"/>
                  <a:pt x="186" y="0"/>
                </a:cubicBezTo>
                <a:lnTo>
                  <a:pt x="11608" y="0"/>
                </a:lnTo>
                <a:cubicBezTo>
                  <a:pt x="11620" y="0"/>
                  <a:pt x="11632" y="1"/>
                  <a:pt x="11644" y="4"/>
                </a:cubicBezTo>
                <a:cubicBezTo>
                  <a:pt x="11656" y="6"/>
                  <a:pt x="11668" y="10"/>
                  <a:pt x="11679" y="14"/>
                </a:cubicBezTo>
                <a:cubicBezTo>
                  <a:pt x="11690" y="19"/>
                  <a:pt x="11701" y="25"/>
                  <a:pt x="11711" y="31"/>
                </a:cubicBezTo>
                <a:cubicBezTo>
                  <a:pt x="11721" y="38"/>
                  <a:pt x="11731" y="46"/>
                  <a:pt x="11739" y="55"/>
                </a:cubicBezTo>
                <a:cubicBezTo>
                  <a:pt x="11748" y="63"/>
                  <a:pt x="11755" y="73"/>
                  <a:pt x="11762" y="83"/>
                </a:cubicBezTo>
                <a:cubicBezTo>
                  <a:pt x="11769" y="93"/>
                  <a:pt x="11775" y="104"/>
                  <a:pt x="11779" y="115"/>
                </a:cubicBezTo>
                <a:cubicBezTo>
                  <a:pt x="11784" y="126"/>
                  <a:pt x="11788" y="138"/>
                  <a:pt x="11790" y="150"/>
                </a:cubicBezTo>
                <a:cubicBezTo>
                  <a:pt x="11792" y="162"/>
                  <a:pt x="11794" y="174"/>
                  <a:pt x="11794" y="186"/>
                </a:cubicBezTo>
                <a:lnTo>
                  <a:pt x="11794" y="1115"/>
                </a:lnTo>
                <a:lnTo>
                  <a:pt x="0" y="1115"/>
                </a:lnTo>
                <a:close/>
              </a:path>
            </a:pathLst>
          </a:custGeom>
          <a:solidFill>
            <a:srgbClr val="0478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881" name="" descr=""/>
          <p:cNvPicPr/>
          <p:nvPr/>
        </p:nvPicPr>
        <p:blipFill>
          <a:blip r:embed="rId5"/>
          <a:stretch/>
        </p:blipFill>
        <p:spPr>
          <a:xfrm>
            <a:off x="6693840" y="1337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82" name=""/>
          <p:cNvSpPr txBox="1"/>
          <p:nvPr/>
        </p:nvSpPr>
        <p:spPr>
          <a:xfrm>
            <a:off x="4521960" y="131688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技术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3" name=""/>
          <p:cNvSpPr txBox="1"/>
          <p:nvPr/>
        </p:nvSpPr>
        <p:spPr>
          <a:xfrm>
            <a:off x="6893640" y="1321560"/>
            <a:ext cx="1258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AIreadsU GEO-AI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4" name=""/>
          <p:cNvSpPr txBox="1"/>
          <p:nvPr/>
        </p:nvSpPr>
        <p:spPr>
          <a:xfrm>
            <a:off x="8150040" y="131688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技术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5" name=""/>
          <p:cNvSpPr txBox="1"/>
          <p:nvPr/>
        </p:nvSpPr>
        <p:spPr>
          <a:xfrm>
            <a:off x="8417520" y="132156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(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6" name=""/>
          <p:cNvSpPr txBox="1"/>
          <p:nvPr/>
        </p:nvSpPr>
        <p:spPr>
          <a:xfrm>
            <a:off x="8525160" y="1316880"/>
            <a:ext cx="8053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基于知识图谱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87" name="" descr=""/>
          <p:cNvPicPr/>
          <p:nvPr/>
        </p:nvPicPr>
        <p:blipFill>
          <a:blip r:embed="rId6"/>
          <a:stretch/>
        </p:blipFill>
        <p:spPr>
          <a:xfrm>
            <a:off x="635040" y="183024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88" name=""/>
          <p:cNvSpPr txBox="1"/>
          <p:nvPr/>
        </p:nvSpPr>
        <p:spPr>
          <a:xfrm>
            <a:off x="9327600" y="132156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)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9" name=""/>
          <p:cNvSpPr txBox="1"/>
          <p:nvPr/>
        </p:nvSpPr>
        <p:spPr>
          <a:xfrm>
            <a:off x="819000" y="1817640"/>
            <a:ext cx="470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核心目标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0" name=""/>
          <p:cNvSpPr txBox="1"/>
          <p:nvPr/>
        </p:nvSpPr>
        <p:spPr>
          <a:xfrm>
            <a:off x="2789280" y="1817640"/>
            <a:ext cx="7048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搜索引擎排名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1" name=""/>
          <p:cNvSpPr txBox="1"/>
          <p:nvPr/>
        </p:nvSpPr>
        <p:spPr>
          <a:xfrm>
            <a:off x="3491280" y="182196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 (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2" name=""/>
          <p:cNvSpPr txBox="1"/>
          <p:nvPr/>
        </p:nvSpPr>
        <p:spPr>
          <a:xfrm>
            <a:off x="3574080" y="181764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关键词驱动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3" name=""/>
          <p:cNvSpPr txBox="1"/>
          <p:nvPr/>
        </p:nvSpPr>
        <p:spPr>
          <a:xfrm>
            <a:off x="4159080" y="182196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)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4" name=""/>
          <p:cNvSpPr txBox="1"/>
          <p:nvPr/>
        </p:nvSpPr>
        <p:spPr>
          <a:xfrm>
            <a:off x="6020640" y="1817640"/>
            <a:ext cx="2354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成为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5" name=""/>
          <p:cNvSpPr txBox="1"/>
          <p:nvPr/>
        </p:nvSpPr>
        <p:spPr>
          <a:xfrm>
            <a:off x="6254640" y="182196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6" name=""/>
          <p:cNvSpPr txBox="1"/>
          <p:nvPr/>
        </p:nvSpPr>
        <p:spPr>
          <a:xfrm>
            <a:off x="6369120" y="1817640"/>
            <a:ext cx="8222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生成答案的信源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7" name=""/>
          <p:cNvSpPr txBox="1"/>
          <p:nvPr/>
        </p:nvSpPr>
        <p:spPr>
          <a:xfrm>
            <a:off x="7188120" y="182196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 (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8" name=""/>
          <p:cNvSpPr txBox="1"/>
          <p:nvPr/>
        </p:nvSpPr>
        <p:spPr>
          <a:xfrm>
            <a:off x="7270920" y="1817640"/>
            <a:ext cx="470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语义驱动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99" name="" descr=""/>
          <p:cNvPicPr/>
          <p:nvPr/>
        </p:nvPicPr>
        <p:blipFill>
          <a:blip r:embed="rId7"/>
          <a:stretch/>
        </p:blipFill>
        <p:spPr>
          <a:xfrm>
            <a:off x="635040" y="220608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00" name=""/>
          <p:cNvSpPr txBox="1"/>
          <p:nvPr/>
        </p:nvSpPr>
        <p:spPr>
          <a:xfrm>
            <a:off x="7738920" y="182196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)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1" name=""/>
          <p:cNvSpPr txBox="1"/>
          <p:nvPr/>
        </p:nvSpPr>
        <p:spPr>
          <a:xfrm>
            <a:off x="819000" y="2193840"/>
            <a:ext cx="470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优化对象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2" name=""/>
          <p:cNvSpPr txBox="1"/>
          <p:nvPr/>
        </p:nvSpPr>
        <p:spPr>
          <a:xfrm>
            <a:off x="2789280" y="2193840"/>
            <a:ext cx="14090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网页内容、链接、技术参数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03" name="" descr=""/>
          <p:cNvPicPr/>
          <p:nvPr/>
        </p:nvPicPr>
        <p:blipFill>
          <a:blip r:embed="rId8"/>
          <a:stretch/>
        </p:blipFill>
        <p:spPr>
          <a:xfrm>
            <a:off x="635040" y="2582280"/>
            <a:ext cx="15012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04" name=""/>
          <p:cNvSpPr txBox="1"/>
          <p:nvPr/>
        </p:nvSpPr>
        <p:spPr>
          <a:xfrm>
            <a:off x="6020640" y="2193840"/>
            <a:ext cx="29343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内容的结构化知识、语义关联、数据可信度、多模态信息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5" name=""/>
          <p:cNvSpPr txBox="1"/>
          <p:nvPr/>
        </p:nvSpPr>
        <p:spPr>
          <a:xfrm>
            <a:off x="852480" y="257400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6" name=""/>
          <p:cNvSpPr txBox="1"/>
          <p:nvPr/>
        </p:nvSpPr>
        <p:spPr>
          <a:xfrm>
            <a:off x="966960" y="2569680"/>
            <a:ext cx="3528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理解度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7" name=""/>
          <p:cNvSpPr txBox="1"/>
          <p:nvPr/>
        </p:nvSpPr>
        <p:spPr>
          <a:xfrm>
            <a:off x="2789280" y="2569680"/>
            <a:ext cx="26996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间接影响，主要依赖算法猜测用户意图和内容相关性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8" name=""/>
          <p:cNvSpPr txBox="1"/>
          <p:nvPr/>
        </p:nvSpPr>
        <p:spPr>
          <a:xfrm>
            <a:off x="6020640" y="2569680"/>
            <a:ext cx="21128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直接提升，通过结构化数据和知识图谱使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9" name=""/>
          <p:cNvSpPr txBox="1"/>
          <p:nvPr/>
        </p:nvSpPr>
        <p:spPr>
          <a:xfrm>
            <a:off x="8126280" y="257400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10" name="" descr=""/>
          <p:cNvPicPr/>
          <p:nvPr/>
        </p:nvPicPr>
        <p:blipFill>
          <a:blip r:embed="rId9"/>
          <a:stretch/>
        </p:blipFill>
        <p:spPr>
          <a:xfrm>
            <a:off x="635040" y="295812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11" name=""/>
          <p:cNvSpPr txBox="1"/>
          <p:nvPr/>
        </p:nvSpPr>
        <p:spPr>
          <a:xfrm>
            <a:off x="8240760" y="2569680"/>
            <a:ext cx="7048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精准理解内容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2" name=""/>
          <p:cNvSpPr txBox="1"/>
          <p:nvPr/>
        </p:nvSpPr>
        <p:spPr>
          <a:xfrm>
            <a:off x="819000" y="294588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内容权威性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3" name=""/>
          <p:cNvSpPr txBox="1"/>
          <p:nvPr/>
        </p:nvSpPr>
        <p:spPr>
          <a:xfrm>
            <a:off x="2789280" y="2945880"/>
            <a:ext cx="18781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依赖外部链接、域名权重等间接信号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14" name="" descr=""/>
          <p:cNvPicPr/>
          <p:nvPr/>
        </p:nvPicPr>
        <p:blipFill>
          <a:blip r:embed="rId10"/>
          <a:stretch/>
        </p:blipFill>
        <p:spPr>
          <a:xfrm>
            <a:off x="635040" y="3334320"/>
            <a:ext cx="15012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15" name=""/>
          <p:cNvSpPr txBox="1"/>
          <p:nvPr/>
        </p:nvSpPr>
        <p:spPr>
          <a:xfrm>
            <a:off x="6020640" y="2945880"/>
            <a:ext cx="26996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通过嵌入权威数据、构建可验证的知识关联直接建立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6" name=""/>
          <p:cNvSpPr txBox="1"/>
          <p:nvPr/>
        </p:nvSpPr>
        <p:spPr>
          <a:xfrm>
            <a:off x="852480" y="3322080"/>
            <a:ext cx="2354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应对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7" name=""/>
          <p:cNvSpPr txBox="1"/>
          <p:nvPr/>
        </p:nvSpPr>
        <p:spPr>
          <a:xfrm>
            <a:off x="1086480" y="3326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8" name=""/>
          <p:cNvSpPr txBox="1"/>
          <p:nvPr/>
        </p:nvSpPr>
        <p:spPr>
          <a:xfrm>
            <a:off x="1200960" y="3322080"/>
            <a:ext cx="2354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生成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9" name=""/>
          <p:cNvSpPr txBox="1"/>
          <p:nvPr/>
        </p:nvSpPr>
        <p:spPr>
          <a:xfrm>
            <a:off x="2789280" y="3322080"/>
            <a:ext cx="12916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效果有限，难以直接影响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0" name=""/>
          <p:cNvSpPr txBox="1"/>
          <p:nvPr/>
        </p:nvSpPr>
        <p:spPr>
          <a:xfrm>
            <a:off x="4076280" y="3326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1" name=""/>
          <p:cNvSpPr txBox="1"/>
          <p:nvPr/>
        </p:nvSpPr>
        <p:spPr>
          <a:xfrm>
            <a:off x="4190760" y="3322080"/>
            <a:ext cx="11743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生成答案的质量和来源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2" name=""/>
          <p:cNvSpPr txBox="1"/>
          <p:nvPr/>
        </p:nvSpPr>
        <p:spPr>
          <a:xfrm>
            <a:off x="6020640" y="3322080"/>
            <a:ext cx="10569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主动优化内容以适配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3" name=""/>
          <p:cNvSpPr txBox="1"/>
          <p:nvPr/>
        </p:nvSpPr>
        <p:spPr>
          <a:xfrm>
            <a:off x="7073280" y="3326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24" name="" descr=""/>
          <p:cNvPicPr/>
          <p:nvPr/>
        </p:nvPicPr>
        <p:blipFill>
          <a:blip r:embed="rId11"/>
          <a:stretch/>
        </p:blipFill>
        <p:spPr>
          <a:xfrm>
            <a:off x="635040" y="3710520"/>
            <a:ext cx="10008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25" name=""/>
          <p:cNvSpPr txBox="1"/>
          <p:nvPr/>
        </p:nvSpPr>
        <p:spPr>
          <a:xfrm>
            <a:off x="7188120" y="3322080"/>
            <a:ext cx="17611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生成逻辑，提升被引用率和推荐度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6" name=""/>
          <p:cNvSpPr txBox="1"/>
          <p:nvPr/>
        </p:nvSpPr>
        <p:spPr>
          <a:xfrm>
            <a:off x="802080" y="3697920"/>
            <a:ext cx="470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数据处理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7" name=""/>
          <p:cNvSpPr txBox="1"/>
          <p:nvPr/>
        </p:nvSpPr>
        <p:spPr>
          <a:xfrm>
            <a:off x="2789280" y="3697920"/>
            <a:ext cx="18781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侧重关键词分析和非结构化内容优化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28" name="" descr=""/>
          <p:cNvPicPr/>
          <p:nvPr/>
        </p:nvPicPr>
        <p:blipFill>
          <a:blip r:embed="rId12"/>
          <a:stretch/>
        </p:blipFill>
        <p:spPr>
          <a:xfrm>
            <a:off x="635040" y="4086360"/>
            <a:ext cx="15012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29" name=""/>
          <p:cNvSpPr txBox="1"/>
          <p:nvPr/>
        </p:nvSpPr>
        <p:spPr>
          <a:xfrm>
            <a:off x="6020640" y="3697920"/>
            <a:ext cx="34038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强调结构化数据构建、知识抽取、知识融合，形成企业级知识大脑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0" name=""/>
          <p:cNvSpPr txBox="1"/>
          <p:nvPr/>
        </p:nvSpPr>
        <p:spPr>
          <a:xfrm>
            <a:off x="852480" y="4074120"/>
            <a:ext cx="470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用户体验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1" name=""/>
          <p:cNvSpPr txBox="1"/>
          <p:nvPr/>
        </p:nvSpPr>
        <p:spPr>
          <a:xfrm>
            <a:off x="2789280" y="4074120"/>
            <a:ext cx="14090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引导用户访问网页获取信息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2" name=""/>
          <p:cNvSpPr txBox="1"/>
          <p:nvPr/>
        </p:nvSpPr>
        <p:spPr>
          <a:xfrm>
            <a:off x="6020640" y="4074120"/>
            <a:ext cx="2354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助力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3" name=""/>
          <p:cNvSpPr txBox="1"/>
          <p:nvPr/>
        </p:nvSpPr>
        <p:spPr>
          <a:xfrm>
            <a:off x="6254640" y="407808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34" name="" descr=""/>
          <p:cNvPicPr/>
          <p:nvPr/>
        </p:nvPicPr>
        <p:blipFill>
          <a:blip r:embed="rId13"/>
          <a:stretch/>
        </p:blipFill>
        <p:spPr>
          <a:xfrm>
            <a:off x="635040" y="446256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35" name=""/>
          <p:cNvSpPr txBox="1"/>
          <p:nvPr/>
        </p:nvSpPr>
        <p:spPr>
          <a:xfrm>
            <a:off x="6369120" y="4074120"/>
            <a:ext cx="24649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直接生成精准、全面的答案，提升信息获取效率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6" name=""/>
          <p:cNvSpPr txBox="1"/>
          <p:nvPr/>
        </p:nvSpPr>
        <p:spPr>
          <a:xfrm>
            <a:off x="819000" y="444996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未来适应性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7" name=""/>
          <p:cNvSpPr txBox="1"/>
          <p:nvPr/>
        </p:nvSpPr>
        <p:spPr>
          <a:xfrm>
            <a:off x="2789280" y="4449960"/>
            <a:ext cx="2354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面对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8" name=""/>
          <p:cNvSpPr txBox="1"/>
          <p:nvPr/>
        </p:nvSpPr>
        <p:spPr>
          <a:xfrm>
            <a:off x="3023280" y="445428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9" name=""/>
          <p:cNvSpPr txBox="1"/>
          <p:nvPr/>
        </p:nvSpPr>
        <p:spPr>
          <a:xfrm>
            <a:off x="3137760" y="4449960"/>
            <a:ext cx="17611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bfdbfe"/>
                </a:solidFill>
                <a:effectLst/>
                <a:uFillTx/>
                <a:latin typeface="WenQuanYiZenHei"/>
                <a:ea typeface="WenQuanYiZenHei"/>
              </a:rPr>
              <a:t>搜索占比提升，效果可能逐步减弱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0" name=""/>
          <p:cNvSpPr txBox="1"/>
          <p:nvPr/>
        </p:nvSpPr>
        <p:spPr>
          <a:xfrm>
            <a:off x="6020640" y="4449960"/>
            <a:ext cx="2354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顺应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1" name=""/>
          <p:cNvSpPr txBox="1"/>
          <p:nvPr/>
        </p:nvSpPr>
        <p:spPr>
          <a:xfrm>
            <a:off x="6254640" y="445428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bea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2" name=""/>
          <p:cNvSpPr/>
          <p:nvPr/>
        </p:nvSpPr>
        <p:spPr>
          <a:xfrm>
            <a:off x="417600" y="4545720"/>
            <a:ext cx="9878040" cy="668880"/>
          </a:xfrm>
          <a:custGeom>
            <a:avLst/>
            <a:gdLst/>
            <a:ahLst/>
            <a:rect l="0" t="0" r="r" b="b"/>
            <a:pathLst>
              <a:path w="27439" h="1858">
                <a:moveTo>
                  <a:pt x="0" y="1673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5" y="138"/>
                  <a:pt x="7" y="126"/>
                  <a:pt x="11" y="115"/>
                </a:cubicBezTo>
                <a:cubicBezTo>
                  <a:pt x="14" y="104"/>
                  <a:pt x="19" y="93"/>
                  <a:pt x="24" y="83"/>
                </a:cubicBezTo>
                <a:cubicBezTo>
                  <a:pt x="29" y="73"/>
                  <a:pt x="34" y="63"/>
                  <a:pt x="41" y="55"/>
                </a:cubicBezTo>
                <a:cubicBezTo>
                  <a:pt x="47" y="46"/>
                  <a:pt x="54" y="38"/>
                  <a:pt x="62" y="32"/>
                </a:cubicBezTo>
                <a:cubicBezTo>
                  <a:pt x="70" y="25"/>
                  <a:pt x="78" y="19"/>
                  <a:pt x="86" y="15"/>
                </a:cubicBezTo>
                <a:cubicBezTo>
                  <a:pt x="95" y="10"/>
                  <a:pt x="103" y="6"/>
                  <a:pt x="112" y="4"/>
                </a:cubicBezTo>
                <a:cubicBezTo>
                  <a:pt x="121" y="2"/>
                  <a:pt x="130" y="0"/>
                  <a:pt x="139" y="0"/>
                </a:cubicBezTo>
                <a:lnTo>
                  <a:pt x="27253" y="0"/>
                </a:lnTo>
                <a:cubicBezTo>
                  <a:pt x="27265" y="0"/>
                  <a:pt x="27278" y="2"/>
                  <a:pt x="27290" y="4"/>
                </a:cubicBezTo>
                <a:cubicBezTo>
                  <a:pt x="27301" y="6"/>
                  <a:pt x="27313" y="10"/>
                  <a:pt x="27324" y="15"/>
                </a:cubicBezTo>
                <a:cubicBezTo>
                  <a:pt x="27336" y="19"/>
                  <a:pt x="27346" y="25"/>
                  <a:pt x="27356" y="32"/>
                </a:cubicBezTo>
                <a:cubicBezTo>
                  <a:pt x="27367" y="38"/>
                  <a:pt x="27376" y="46"/>
                  <a:pt x="27385" y="55"/>
                </a:cubicBezTo>
                <a:cubicBezTo>
                  <a:pt x="27393" y="63"/>
                  <a:pt x="27401" y="73"/>
                  <a:pt x="27408" y="83"/>
                </a:cubicBezTo>
                <a:cubicBezTo>
                  <a:pt x="27414" y="93"/>
                  <a:pt x="27420" y="104"/>
                  <a:pt x="27425" y="115"/>
                </a:cubicBezTo>
                <a:cubicBezTo>
                  <a:pt x="27430" y="126"/>
                  <a:pt x="27433" y="138"/>
                  <a:pt x="27435" y="150"/>
                </a:cubicBezTo>
                <a:cubicBezTo>
                  <a:pt x="27438" y="162"/>
                  <a:pt x="27439" y="174"/>
                  <a:pt x="27439" y="186"/>
                </a:cubicBezTo>
                <a:lnTo>
                  <a:pt x="27439" y="1673"/>
                </a:lnTo>
                <a:cubicBezTo>
                  <a:pt x="27439" y="1685"/>
                  <a:pt x="27438" y="1697"/>
                  <a:pt x="27435" y="1709"/>
                </a:cubicBezTo>
                <a:cubicBezTo>
                  <a:pt x="27433" y="1721"/>
                  <a:pt x="27430" y="1733"/>
                  <a:pt x="27425" y="1744"/>
                </a:cubicBezTo>
                <a:cubicBezTo>
                  <a:pt x="27420" y="1755"/>
                  <a:pt x="27414" y="1766"/>
                  <a:pt x="27408" y="1776"/>
                </a:cubicBezTo>
                <a:cubicBezTo>
                  <a:pt x="27401" y="1786"/>
                  <a:pt x="27393" y="1795"/>
                  <a:pt x="27385" y="1804"/>
                </a:cubicBezTo>
                <a:cubicBezTo>
                  <a:pt x="27376" y="1813"/>
                  <a:pt x="27367" y="1820"/>
                  <a:pt x="27356" y="1827"/>
                </a:cubicBezTo>
                <a:cubicBezTo>
                  <a:pt x="27346" y="1834"/>
                  <a:pt x="27336" y="1840"/>
                  <a:pt x="27324" y="1844"/>
                </a:cubicBezTo>
                <a:cubicBezTo>
                  <a:pt x="27313" y="1849"/>
                  <a:pt x="27301" y="1852"/>
                  <a:pt x="27290" y="1855"/>
                </a:cubicBezTo>
                <a:cubicBezTo>
                  <a:pt x="27278" y="1857"/>
                  <a:pt x="27265" y="1858"/>
                  <a:pt x="27253" y="1858"/>
                </a:cubicBezTo>
                <a:lnTo>
                  <a:pt x="139" y="1858"/>
                </a:lnTo>
                <a:cubicBezTo>
                  <a:pt x="130" y="1858"/>
                  <a:pt x="121" y="1857"/>
                  <a:pt x="112" y="1855"/>
                </a:cubicBezTo>
                <a:cubicBezTo>
                  <a:pt x="103" y="1852"/>
                  <a:pt x="95" y="1849"/>
                  <a:pt x="86" y="1844"/>
                </a:cubicBezTo>
                <a:cubicBezTo>
                  <a:pt x="78" y="1840"/>
                  <a:pt x="70" y="1834"/>
                  <a:pt x="62" y="1827"/>
                </a:cubicBezTo>
                <a:cubicBezTo>
                  <a:pt x="54" y="1820"/>
                  <a:pt x="47" y="1813"/>
                  <a:pt x="41" y="1804"/>
                </a:cubicBezTo>
                <a:cubicBezTo>
                  <a:pt x="34" y="1795"/>
                  <a:pt x="29" y="1786"/>
                  <a:pt x="24" y="1776"/>
                </a:cubicBezTo>
                <a:cubicBezTo>
                  <a:pt x="19" y="1766"/>
                  <a:pt x="14" y="1755"/>
                  <a:pt x="11" y="1744"/>
                </a:cubicBezTo>
                <a:cubicBezTo>
                  <a:pt x="7" y="1733"/>
                  <a:pt x="5" y="1721"/>
                  <a:pt x="3" y="1709"/>
                </a:cubicBezTo>
                <a:cubicBezTo>
                  <a:pt x="1" y="1697"/>
                  <a:pt x="0" y="1685"/>
                  <a:pt x="0" y="1673"/>
                </a:cubicBezTo>
                <a:close/>
              </a:path>
            </a:pathLst>
          </a:custGeom>
          <a:solidFill>
            <a:srgbClr val="1e40af">
              <a:alpha val="6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43" name=""/>
          <p:cNvSpPr/>
          <p:nvPr/>
        </p:nvSpPr>
        <p:spPr>
          <a:xfrm>
            <a:off x="401040" y="4545720"/>
            <a:ext cx="66960" cy="668880"/>
          </a:xfrm>
          <a:custGeom>
            <a:avLst/>
            <a:gdLst/>
            <a:ahLst/>
            <a:rect l="0" t="0" r="r" b="b"/>
            <a:pathLst>
              <a:path w="186" h="1858">
                <a:moveTo>
                  <a:pt x="0" y="0"/>
                </a:moveTo>
                <a:lnTo>
                  <a:pt x="186" y="0"/>
                </a:lnTo>
                <a:lnTo>
                  <a:pt x="186" y="1858"/>
                </a:lnTo>
                <a:lnTo>
                  <a:pt x="0" y="1858"/>
                </a:lnTo>
                <a:lnTo>
                  <a:pt x="0" y="0"/>
                </a:ln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44" name="" descr=""/>
          <p:cNvPicPr/>
          <p:nvPr/>
        </p:nvPicPr>
        <p:blipFill>
          <a:blip r:embed="rId14"/>
          <a:stretch/>
        </p:blipFill>
        <p:spPr>
          <a:xfrm>
            <a:off x="568080" y="4679640"/>
            <a:ext cx="12492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45" name=""/>
          <p:cNvSpPr txBox="1"/>
          <p:nvPr/>
        </p:nvSpPr>
        <p:spPr>
          <a:xfrm>
            <a:off x="6369120" y="4449960"/>
            <a:ext cx="24649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beafe"/>
                </a:solidFill>
                <a:effectLst/>
                <a:uFillTx/>
                <a:latin typeface="WenQuanYiZenHei"/>
                <a:ea typeface="WenQuanYiZenHei"/>
              </a:rPr>
              <a:t>发展趋势，是企业在智能化搜索生态下的新范式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6" name=""/>
          <p:cNvSpPr txBox="1"/>
          <p:nvPr/>
        </p:nvSpPr>
        <p:spPr>
          <a:xfrm>
            <a:off x="827280" y="4697640"/>
            <a:ext cx="605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AIreadsU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7" name=""/>
          <p:cNvSpPr txBox="1"/>
          <p:nvPr/>
        </p:nvSpPr>
        <p:spPr>
          <a:xfrm>
            <a:off x="1426680" y="4692960"/>
            <a:ext cx="135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的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8" name=""/>
          <p:cNvSpPr txBox="1"/>
          <p:nvPr/>
        </p:nvSpPr>
        <p:spPr>
          <a:xfrm>
            <a:off x="1560600" y="4697640"/>
            <a:ext cx="4744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GEO-AI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9" name=""/>
          <p:cNvSpPr txBox="1"/>
          <p:nvPr/>
        </p:nvSpPr>
        <p:spPr>
          <a:xfrm>
            <a:off x="2033640" y="4692960"/>
            <a:ext cx="10735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技术不仅是对传统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0" name=""/>
          <p:cNvSpPr txBox="1"/>
          <p:nvPr/>
        </p:nvSpPr>
        <p:spPr>
          <a:xfrm>
            <a:off x="3103560" y="4697640"/>
            <a:ext cx="276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SEO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1" name=""/>
          <p:cNvSpPr txBox="1"/>
          <p:nvPr/>
        </p:nvSpPr>
        <p:spPr>
          <a:xfrm>
            <a:off x="3378240" y="4692960"/>
            <a:ext cx="34876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的超越，更是对未来智能信息生态的前瞻性布局，为企业在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2" name=""/>
          <p:cNvSpPr txBox="1"/>
          <p:nvPr/>
        </p:nvSpPr>
        <p:spPr>
          <a:xfrm>
            <a:off x="6854400" y="469764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3" name=""/>
          <p:cNvSpPr txBox="1"/>
          <p:nvPr/>
        </p:nvSpPr>
        <p:spPr>
          <a:xfrm>
            <a:off x="6985440" y="4692960"/>
            <a:ext cx="3085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时代重塑信息传播方式、构建核心竞争力提供坚实的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54" name="" descr=""/>
          <p:cNvPicPr/>
          <p:nvPr/>
        </p:nvPicPr>
        <p:blipFill>
          <a:blip r:embed="rId15"/>
          <a:stretch/>
        </p:blipFill>
        <p:spPr>
          <a:xfrm>
            <a:off x="8314920" y="5674320"/>
            <a:ext cx="914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55" name=""/>
          <p:cNvSpPr txBox="1"/>
          <p:nvPr/>
        </p:nvSpPr>
        <p:spPr>
          <a:xfrm>
            <a:off x="827280" y="4893480"/>
            <a:ext cx="671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技术保障。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6" name=""/>
          <p:cNvSpPr txBox="1"/>
          <p:nvPr/>
        </p:nvSpPr>
        <p:spPr>
          <a:xfrm>
            <a:off x="8475120" y="5666040"/>
            <a:ext cx="5295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AIreadsU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7" name=""/>
          <p:cNvSpPr txBox="1"/>
          <p:nvPr/>
        </p:nvSpPr>
        <p:spPr>
          <a:xfrm>
            <a:off x="8999640" y="566172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商业计划书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8" name=""/>
          <p:cNvSpPr txBox="1"/>
          <p:nvPr/>
        </p:nvSpPr>
        <p:spPr>
          <a:xfrm>
            <a:off x="9584640" y="5666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 | 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9" name=""/>
          <p:cNvSpPr txBox="1"/>
          <p:nvPr/>
        </p:nvSpPr>
        <p:spPr>
          <a:xfrm>
            <a:off x="969840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第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0" name=""/>
          <p:cNvSpPr txBox="1"/>
          <p:nvPr/>
        </p:nvSpPr>
        <p:spPr>
          <a:xfrm>
            <a:off x="9815400" y="5666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9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1" name=""/>
          <p:cNvSpPr txBox="1"/>
          <p:nvPr/>
        </p:nvSpPr>
        <p:spPr>
          <a:xfrm>
            <a:off x="988992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页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2" name=""/>
          <p:cNvSpPr txBox="1"/>
          <p:nvPr/>
        </p:nvSpPr>
        <p:spPr>
          <a:xfrm>
            <a:off x="10006920" y="5666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/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3" name=""/>
          <p:cNvSpPr txBox="1"/>
          <p:nvPr/>
        </p:nvSpPr>
        <p:spPr>
          <a:xfrm>
            <a:off x="1004616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共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4" name=""/>
          <p:cNvSpPr txBox="1"/>
          <p:nvPr/>
        </p:nvSpPr>
        <p:spPr>
          <a:xfrm>
            <a:off x="10163160" y="5666040"/>
            <a:ext cx="150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18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5" name=""/>
          <p:cNvSpPr txBox="1"/>
          <p:nvPr/>
        </p:nvSpPr>
        <p:spPr>
          <a:xfrm>
            <a:off x="10312200" y="56617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页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LibreOffice/25.2.3.2$Linux_X86_64 LibreOffice_project/bbb074479178df812d175f709636b368952c2ce3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