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8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5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5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0680" cy="6866640"/>
            <a:chOff x="0" y="-8640"/>
            <a:chExt cx="12190680" cy="6866640"/>
          </a:xfrm>
        </p:grpSpPr>
        <p:sp>
          <p:nvSpPr>
            <p:cNvPr id="1" name="Line 2"/>
            <p:cNvSpPr/>
            <p:nvPr/>
          </p:nvSpPr>
          <p:spPr>
            <a:xfrm>
              <a:off x="9370800" y="0"/>
              <a:ext cx="1219320" cy="6858000"/>
            </a:xfrm>
            <a:prstGeom prst="line">
              <a:avLst/>
            </a:prstGeom>
            <a:ln cap="rnd"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cap="rnd"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8360" cy="380844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5840" cy="326664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7120" cy="284328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1440" y="-8640"/>
            <a:ext cx="12189240" cy="6866640"/>
            <a:chOff x="1440" y="-8640"/>
            <a:chExt cx="12189240" cy="6866640"/>
          </a:xfrm>
        </p:grpSpPr>
        <p:sp>
          <p:nvSpPr>
            <p:cNvPr id="12" name="Line 13"/>
            <p:cNvSpPr/>
            <p:nvPr/>
          </p:nvSpPr>
          <p:spPr>
            <a:xfrm>
              <a:off x="9370800" y="0"/>
              <a:ext cx="1219320" cy="6858000"/>
            </a:xfrm>
            <a:prstGeom prst="line">
              <a:avLst/>
            </a:prstGeom>
            <a:ln cap="rnd"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cap="rnd"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8360" cy="380844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5840" cy="326664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1440" y="1440"/>
              <a:ext cx="841320" cy="5664600"/>
            </a:xfrm>
            <a:prstGeom prst="triangle">
              <a:avLst>
                <a:gd name="adj" fmla="val 10000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3" name="PlaceHolder 2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 name="Group 1"/>
          <p:cNvGrpSpPr/>
          <p:nvPr/>
        </p:nvGrpSpPr>
        <p:grpSpPr>
          <a:xfrm>
            <a:off x="0" y="-8640"/>
            <a:ext cx="12190680" cy="6866640"/>
            <a:chOff x="0" y="-8640"/>
            <a:chExt cx="12190680" cy="6866640"/>
          </a:xfrm>
        </p:grpSpPr>
        <p:sp>
          <p:nvSpPr>
            <p:cNvPr id="61" name="Line 2"/>
            <p:cNvSpPr/>
            <p:nvPr/>
          </p:nvSpPr>
          <p:spPr>
            <a:xfrm>
              <a:off x="9370800" y="0"/>
              <a:ext cx="1219320" cy="6858000"/>
            </a:xfrm>
            <a:prstGeom prst="line">
              <a:avLst/>
            </a:prstGeom>
            <a:ln cap="rnd"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2" name="Line 3"/>
            <p:cNvSpPr/>
            <p:nvPr/>
          </p:nvSpPr>
          <p:spPr>
            <a:xfrm flipH="1">
              <a:off x="7425000" y="3681360"/>
              <a:ext cx="4763520" cy="3176640"/>
            </a:xfrm>
            <a:prstGeom prst="line">
              <a:avLst/>
            </a:prstGeom>
            <a:ln cap="rnd"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3" name="CustomShape 4"/>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5"/>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6"/>
            <p:cNvSpPr/>
            <p:nvPr/>
          </p:nvSpPr>
          <p:spPr>
            <a:xfrm>
              <a:off x="8932320" y="3048120"/>
              <a:ext cx="3258360" cy="380844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7"/>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8"/>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9"/>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10"/>
            <p:cNvSpPr/>
            <p:nvPr/>
          </p:nvSpPr>
          <p:spPr>
            <a:xfrm>
              <a:off x="10371600" y="3589920"/>
              <a:ext cx="1815840" cy="326664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11"/>
            <p:cNvSpPr/>
            <p:nvPr/>
          </p:nvSpPr>
          <p:spPr>
            <a:xfrm>
              <a:off x="0" y="4013280"/>
              <a:ext cx="447120" cy="284328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1" name="PlaceHolder 1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2"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9" name="Group 1"/>
          <p:cNvGrpSpPr/>
          <p:nvPr/>
        </p:nvGrpSpPr>
        <p:grpSpPr>
          <a:xfrm>
            <a:off x="0" y="-8640"/>
            <a:ext cx="12190680" cy="6866640"/>
            <a:chOff x="0" y="-8640"/>
            <a:chExt cx="12190680" cy="6866640"/>
          </a:xfrm>
        </p:grpSpPr>
        <p:sp>
          <p:nvSpPr>
            <p:cNvPr id="110" name="Line 2"/>
            <p:cNvSpPr/>
            <p:nvPr/>
          </p:nvSpPr>
          <p:spPr>
            <a:xfrm>
              <a:off x="9370800" y="0"/>
              <a:ext cx="1219320" cy="6858000"/>
            </a:xfrm>
            <a:prstGeom prst="line">
              <a:avLst/>
            </a:prstGeom>
            <a:ln cap="rnd"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1" name="Line 3"/>
            <p:cNvSpPr/>
            <p:nvPr/>
          </p:nvSpPr>
          <p:spPr>
            <a:xfrm flipH="1">
              <a:off x="7425000" y="3681360"/>
              <a:ext cx="4763520" cy="3176640"/>
            </a:xfrm>
            <a:prstGeom prst="line">
              <a:avLst/>
            </a:prstGeom>
            <a:ln cap="rnd"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12" name="CustomShape 4"/>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3" name="CustomShape 5"/>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 name="CustomShape 6"/>
            <p:cNvSpPr/>
            <p:nvPr/>
          </p:nvSpPr>
          <p:spPr>
            <a:xfrm>
              <a:off x="8932320" y="3048120"/>
              <a:ext cx="3258360" cy="380844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5" name="CustomShape 7"/>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6" name="CustomShape 8"/>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 name="CustomShape 9"/>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 name="CustomShape 10"/>
            <p:cNvSpPr/>
            <p:nvPr/>
          </p:nvSpPr>
          <p:spPr>
            <a:xfrm>
              <a:off x="10371600" y="3589920"/>
              <a:ext cx="1815840" cy="326664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CustomShape 11"/>
            <p:cNvSpPr/>
            <p:nvPr/>
          </p:nvSpPr>
          <p:spPr>
            <a:xfrm>
              <a:off x="0" y="4013280"/>
              <a:ext cx="447120" cy="284328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0" name="PlaceHolder 1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1"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fud.edu.ng/index.html" TargetMode="External"/><Relationship Id="rId2" Type="http://schemas.openxmlformats.org/officeDocument/2006/relationships/hyperlink" Target="https://www.jsiit.edu.ng/hostels/booking.html" TargetMode="External"/><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731520" y="274320"/>
            <a:ext cx="9124560" cy="45086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US" sz="4000" spc="-1" strike="noStrike">
                <a:solidFill>
                  <a:srgbClr val="90c226"/>
                </a:solidFill>
                <a:latin typeface="Trebuchet MS"/>
                <a:ea typeface="DejaVu Sans"/>
              </a:rPr>
              <a:t>Introduction To Web Programming I </a:t>
            </a:r>
            <a:br/>
            <a:br/>
            <a:r>
              <a:rPr b="0" lang="en-US" sz="4000" spc="-1" strike="noStrike">
                <a:solidFill>
                  <a:srgbClr val="90c226"/>
                </a:solidFill>
                <a:latin typeface="Trebuchet MS"/>
                <a:ea typeface="DejaVu Sans"/>
              </a:rPr>
              <a:t>(CSC 211)</a:t>
            </a:r>
            <a:br/>
            <a:br/>
            <a:r>
              <a:rPr b="0" lang="en-US" sz="4000" spc="-1" strike="noStrike">
                <a:solidFill>
                  <a:srgbClr val="90c226"/>
                </a:solidFill>
                <a:latin typeface="Trebuchet MS"/>
                <a:ea typeface="DejaVu Sans"/>
              </a:rPr>
              <a:t>Lecture Note 2</a:t>
            </a:r>
            <a:br/>
            <a:br/>
            <a:r>
              <a:rPr b="0" lang="en-US" sz="4000" spc="-1" strike="noStrike">
                <a:solidFill>
                  <a:srgbClr val="90c226"/>
                </a:solidFill>
                <a:latin typeface="Trebuchet MS"/>
                <a:ea typeface="DejaVu Sans"/>
              </a:rPr>
              <a:t>How to Structure a Web Page 2</a:t>
            </a:r>
            <a:br/>
            <a:br/>
            <a:r>
              <a:rPr b="0" lang="en-US" sz="4000" spc="-1" strike="noStrike">
                <a:solidFill>
                  <a:srgbClr val="90c226"/>
                </a:solidFill>
                <a:latin typeface="Trebuchet MS"/>
                <a:ea typeface="DejaVu Sans"/>
              </a:rPr>
              <a:t>23</a:t>
            </a:r>
            <a:r>
              <a:rPr b="0" lang="en-US" sz="4000" spc="-1" strike="noStrike" baseline="30000">
                <a:solidFill>
                  <a:srgbClr val="90c226"/>
                </a:solidFill>
                <a:latin typeface="Trebuchet MS"/>
                <a:ea typeface="DejaVu Sans"/>
              </a:rPr>
              <a:t>rd</a:t>
            </a:r>
            <a:r>
              <a:rPr b="0" lang="en-US" sz="4000" spc="-1" strike="noStrike">
                <a:solidFill>
                  <a:srgbClr val="90c226"/>
                </a:solidFill>
                <a:latin typeface="Trebuchet MS"/>
                <a:ea typeface="DejaVu Sans"/>
              </a:rPr>
              <a:t> September, 2021</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209160" y="88200"/>
            <a:ext cx="8595360" cy="554040"/>
          </a:xfrm>
          <a:prstGeom prst="rect">
            <a:avLst/>
          </a:prstGeom>
          <a:noFill/>
          <a:ln>
            <a:noFill/>
          </a:ln>
        </p:spPr>
        <p:style>
          <a:lnRef idx="0"/>
          <a:fillRef idx="0"/>
          <a:effectRef idx="0"/>
          <a:fontRef idx="minor"/>
        </p:style>
        <p:txBody>
          <a:bodyPr lIns="90000" rIns="90000" tIns="45000" bIns="45000">
            <a:normAutofit fontScale="51000"/>
          </a:bodyPr>
          <a:p>
            <a:pPr>
              <a:lnSpc>
                <a:spcPct val="100000"/>
              </a:lnSpc>
            </a:pPr>
            <a:r>
              <a:rPr b="0" lang="en-US" sz="4800" spc="-1" strike="noStrike">
                <a:solidFill>
                  <a:srgbClr val="90c226"/>
                </a:solidFill>
                <a:latin typeface="Trebuchet MS"/>
                <a:ea typeface="DejaVu Sans"/>
              </a:rPr>
              <a:t>How to code lists</a:t>
            </a:r>
            <a:endParaRPr b="0" lang="en-US" sz="4800" spc="-1" strike="noStrike">
              <a:latin typeface="Arial"/>
            </a:endParaRPr>
          </a:p>
        </p:txBody>
      </p:sp>
      <p:sp>
        <p:nvSpPr>
          <p:cNvPr id="197" name="CustomShape 2"/>
          <p:cNvSpPr/>
          <p:nvPr/>
        </p:nvSpPr>
        <p:spPr>
          <a:xfrm>
            <a:off x="182880" y="668160"/>
            <a:ext cx="9691560" cy="5371560"/>
          </a:xfrm>
          <a:prstGeom prst="rect">
            <a:avLst/>
          </a:prstGeom>
          <a:noFill/>
          <a:ln>
            <a:noFill/>
          </a:ln>
        </p:spPr>
        <p:style>
          <a:lnRef idx="0"/>
          <a:fillRef idx="0"/>
          <a:effectRef idx="0"/>
          <a:fontRef idx="minor"/>
        </p:style>
        <p:txBody>
          <a:bodyPr lIns="90000" rIns="90000" tIns="45000" bIns="45000">
            <a:noAutofit/>
          </a:bodyPr>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There are two basic types of lists: </a:t>
            </a:r>
            <a:r>
              <a:rPr b="1" lang="en-US" sz="1600" spc="-1" strike="noStrike">
                <a:solidFill>
                  <a:srgbClr val="404040"/>
                </a:solidFill>
                <a:latin typeface="Trebuchet MS"/>
                <a:ea typeface="DejaVu Sans"/>
              </a:rPr>
              <a:t>ordered lists</a:t>
            </a:r>
            <a:r>
              <a:rPr b="0" lang="en-US" sz="1600" spc="-1" strike="noStrike">
                <a:solidFill>
                  <a:srgbClr val="404040"/>
                </a:solidFill>
                <a:latin typeface="Trebuchet MS"/>
                <a:ea typeface="DejaVu Sans"/>
              </a:rPr>
              <a:t> and </a:t>
            </a:r>
            <a:r>
              <a:rPr b="1" lang="en-US" sz="1600" spc="-1" strike="noStrike">
                <a:solidFill>
                  <a:srgbClr val="404040"/>
                </a:solidFill>
                <a:latin typeface="Trebuchet MS"/>
                <a:ea typeface="DejaVu Sans"/>
              </a:rPr>
              <a:t>unordered lists</a:t>
            </a:r>
            <a:r>
              <a:rPr b="0" lang="en-US" sz="1600" spc="-1" strike="noStrike">
                <a:solidFill>
                  <a:srgbClr val="404040"/>
                </a:solidFill>
                <a:latin typeface="Trebuchet MS"/>
                <a:ea typeface="DejaVu Sans"/>
              </a:rPr>
              <a: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By default, </a:t>
            </a:r>
            <a:r>
              <a:rPr b="0" i="1" lang="en-US" sz="1600" spc="-1" strike="noStrike">
                <a:solidFill>
                  <a:srgbClr val="404040"/>
                </a:solidFill>
                <a:latin typeface="Trebuchet MS"/>
                <a:ea typeface="DejaVu Sans"/>
              </a:rPr>
              <a:t>unordered lists</a:t>
            </a:r>
            <a:r>
              <a:rPr b="0" lang="en-US" sz="1600" spc="-1" strike="noStrike">
                <a:solidFill>
                  <a:srgbClr val="404040"/>
                </a:solidFill>
                <a:latin typeface="Trebuchet MS"/>
                <a:ea typeface="DejaVu Sans"/>
              </a:rPr>
              <a:t> are displayed as bulleted list and an </a:t>
            </a:r>
            <a:r>
              <a:rPr b="0" i="1" lang="en-US" sz="1600" spc="-1" strike="noStrike">
                <a:solidFill>
                  <a:srgbClr val="404040"/>
                </a:solidFill>
                <a:latin typeface="Trebuchet MS"/>
                <a:ea typeface="DejaVu Sans"/>
              </a:rPr>
              <a:t>ordered</a:t>
            </a:r>
            <a:r>
              <a:rPr b="0" lang="en-US" sz="1600" spc="-1" strike="noStrike">
                <a:solidFill>
                  <a:srgbClr val="404040"/>
                </a:solidFill>
                <a:latin typeface="Trebuchet MS"/>
                <a:ea typeface="DejaVu Sans"/>
              </a:rPr>
              <a:t> </a:t>
            </a:r>
            <a:r>
              <a:rPr b="0" i="1" lang="en-US" sz="1600" spc="-1" strike="noStrike">
                <a:solidFill>
                  <a:srgbClr val="404040"/>
                </a:solidFill>
                <a:latin typeface="Trebuchet MS"/>
                <a:ea typeface="DejaVu Sans"/>
              </a:rPr>
              <a:t>list</a:t>
            </a:r>
            <a:r>
              <a:rPr b="0" lang="en-US" sz="1600" spc="-1" strike="noStrike">
                <a:solidFill>
                  <a:srgbClr val="404040"/>
                </a:solidFill>
                <a:latin typeface="Trebuchet MS"/>
                <a:ea typeface="DejaVu Sans"/>
              </a:rPr>
              <a:t> is displayed as a numbered list. </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You can code </a:t>
            </a:r>
            <a:r>
              <a:rPr b="0" i="1" lang="en-US" sz="1600" spc="-1" strike="noStrike">
                <a:solidFill>
                  <a:srgbClr val="404040"/>
                </a:solidFill>
                <a:latin typeface="Trebuchet MS"/>
                <a:ea typeface="DejaVu Sans"/>
              </a:rPr>
              <a:t>li</a:t>
            </a:r>
            <a:r>
              <a:rPr b="0" lang="en-US" sz="1600" spc="-1" strike="noStrike">
                <a:solidFill>
                  <a:srgbClr val="404040"/>
                </a:solidFill>
                <a:latin typeface="Trebuchet MS"/>
                <a:ea typeface="DejaVu Sans"/>
              </a:rPr>
              <a:t> (list item) element for each of the two types of the lists to create each item in the lists.</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When you work with the </a:t>
            </a:r>
            <a:r>
              <a:rPr b="0" i="1" lang="en-US" sz="1600" spc="-1" strike="noStrike">
                <a:solidFill>
                  <a:srgbClr val="404040"/>
                </a:solidFill>
                <a:latin typeface="Trebuchet MS"/>
                <a:ea typeface="DejaVu Sans"/>
              </a:rPr>
              <a:t>li</a:t>
            </a:r>
            <a:r>
              <a:rPr b="0" lang="en-US" sz="1600" spc="-1" strike="noStrike">
                <a:solidFill>
                  <a:srgbClr val="404040"/>
                </a:solidFill>
                <a:latin typeface="Trebuchet MS"/>
                <a:ea typeface="DejaVu Sans"/>
              </a:rPr>
              <a:t> element, you should be aware that it can contain a text, inline elements, or block elements. For example, an li element can contain an &lt;a&gt; element that defines a link. In fact, it is a best practice to code a series of links within an unordered list.</a:t>
            </a:r>
            <a:endParaRPr b="0" lang="en-US" sz="1600" spc="-1" strike="noStrike">
              <a:latin typeface="Arial"/>
            </a:endParaRPr>
          </a:p>
          <a:p>
            <a:pPr marL="343080" indent="-341640">
              <a:lnSpc>
                <a:spcPct val="150000"/>
              </a:lnSpc>
              <a:buClr>
                <a:srgbClr val="90c226"/>
              </a:buClr>
              <a:buSzPct val="80000"/>
              <a:buFont typeface="Wingdings 3" charset="2"/>
              <a:buChar char=""/>
            </a:pPr>
            <a:r>
              <a:rPr b="1" lang="en-US" sz="1600" spc="-1" strike="noStrike">
                <a:solidFill>
                  <a:srgbClr val="404040"/>
                </a:solidFill>
                <a:latin typeface="Trebuchet MS"/>
                <a:ea typeface="DejaVu Sans"/>
              </a:rPr>
              <a:t>Elements that create ordered and unordered lists</a:t>
            </a:r>
            <a:endParaRPr b="0" lang="en-US" sz="1600" spc="-1" strike="noStrike">
              <a:latin typeface="Arial"/>
            </a:endParaRPr>
          </a:p>
          <a:p>
            <a:pPr marL="343080" indent="-341640">
              <a:lnSpc>
                <a:spcPct val="150000"/>
              </a:lnSpc>
              <a:buClr>
                <a:srgbClr val="90c226"/>
              </a:buClr>
              <a:buSzPct val="80000"/>
              <a:buFont typeface="Wingdings 3" charset="2"/>
              <a:buChar char=""/>
            </a:pPr>
            <a:endParaRPr b="0" lang="en-US" sz="1600" spc="-1" strike="noStrike">
              <a:latin typeface="Arial"/>
            </a:endParaRPr>
          </a:p>
          <a:p>
            <a:pPr marL="343080" indent="-341640">
              <a:lnSpc>
                <a:spcPct val="150000"/>
              </a:lnSpc>
              <a:buClr>
                <a:srgbClr val="90c226"/>
              </a:buClr>
              <a:buSzPct val="80000"/>
              <a:buFont typeface="Wingdings 3" charset="2"/>
              <a:buChar char=""/>
            </a:pPr>
            <a:endParaRPr b="0" lang="en-US" sz="1600" spc="-1" strike="noStrike">
              <a:latin typeface="Arial"/>
            </a:endParaRPr>
          </a:p>
        </p:txBody>
      </p:sp>
      <p:sp>
        <p:nvSpPr>
          <p:cNvPr id="198" name="CustomShape 3"/>
          <p:cNvSpPr/>
          <p:nvPr/>
        </p:nvSpPr>
        <p:spPr>
          <a:xfrm>
            <a:off x="7205040" y="6041520"/>
            <a:ext cx="109548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796B95E-7EBC-4EFF-BC68-C1FBF2D81642}" type="datetime3">
              <a:rPr b="0" lang="en-US" sz="900" spc="-1" strike="noStrike">
                <a:solidFill>
                  <a:srgbClr val="8b8b8b"/>
                </a:solidFill>
                <a:latin typeface="Trebuchet MS"/>
                <a:ea typeface="DejaVu Sans"/>
              </a:rPr>
              <a:t>Thursday, September 23, 2021</a:t>
            </a:fld>
            <a:endParaRPr b="0" lang="en-US" sz="900" spc="-1" strike="noStrike">
              <a:latin typeface="Arial"/>
            </a:endParaRPr>
          </a:p>
        </p:txBody>
      </p:sp>
      <p:sp>
        <p:nvSpPr>
          <p:cNvPr id="199" name="CustomShape 4"/>
          <p:cNvSpPr/>
          <p:nvPr/>
        </p:nvSpPr>
        <p:spPr>
          <a:xfrm>
            <a:off x="677160" y="6041520"/>
            <a:ext cx="629604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fr-FR" sz="900" spc="-1" strike="noStrike">
                <a:solidFill>
                  <a:srgbClr val="8b8b8b"/>
                </a:solidFill>
                <a:latin typeface="Trebuchet MS"/>
                <a:ea typeface="DejaVu Sans"/>
              </a:rPr>
              <a:t>Course Lecturer: Muhammad S. Ali</a:t>
            </a:r>
            <a:endParaRPr b="0" lang="en-US" sz="900" spc="-1" strike="noStrike">
              <a:latin typeface="Arial"/>
            </a:endParaRPr>
          </a:p>
        </p:txBody>
      </p:sp>
      <p:sp>
        <p:nvSpPr>
          <p:cNvPr id="200" name="CustomShape 5"/>
          <p:cNvSpPr/>
          <p:nvPr/>
        </p:nvSpPr>
        <p:spPr>
          <a:xfrm>
            <a:off x="8590680" y="6041520"/>
            <a:ext cx="68184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8484E4D-C45F-4B8A-9787-67C34F63242C}" type="slidenum">
              <a:rPr b="0" lang="en-US" sz="900" spc="-1" strike="noStrike">
                <a:solidFill>
                  <a:srgbClr val="90c226"/>
                </a:solidFill>
                <a:latin typeface="Trebuchet MS"/>
                <a:ea typeface="DejaVu Sans"/>
              </a:rPr>
              <a:t>10</a:t>
            </a:fld>
            <a:endParaRPr b="0" lang="en-US" sz="900" spc="-1" strike="noStrike">
              <a:latin typeface="Arial"/>
            </a:endParaRPr>
          </a:p>
        </p:txBody>
      </p:sp>
      <p:pic>
        <p:nvPicPr>
          <p:cNvPr id="201" name="" descr=""/>
          <p:cNvPicPr/>
          <p:nvPr/>
        </p:nvPicPr>
        <p:blipFill>
          <a:blip r:embed="rId1"/>
          <a:stretch/>
        </p:blipFill>
        <p:spPr>
          <a:xfrm>
            <a:off x="618120" y="3791520"/>
            <a:ext cx="8085240" cy="18565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7205040" y="6041520"/>
            <a:ext cx="109548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592C080-E26E-48C9-856C-3419D2F88BAC}" type="datetime3">
              <a:rPr b="0" lang="en-US" sz="900" spc="-1" strike="noStrike">
                <a:solidFill>
                  <a:srgbClr val="8b8b8b"/>
                </a:solidFill>
                <a:latin typeface="Trebuchet MS"/>
                <a:ea typeface="DejaVu Sans"/>
              </a:rPr>
              <a:t>Thursday, September 23, 2021</a:t>
            </a:fld>
            <a:endParaRPr b="0" lang="en-US" sz="900" spc="-1" strike="noStrike">
              <a:latin typeface="Arial"/>
            </a:endParaRPr>
          </a:p>
        </p:txBody>
      </p:sp>
      <p:sp>
        <p:nvSpPr>
          <p:cNvPr id="203" name="CustomShape 2"/>
          <p:cNvSpPr/>
          <p:nvPr/>
        </p:nvSpPr>
        <p:spPr>
          <a:xfrm>
            <a:off x="677160" y="6041520"/>
            <a:ext cx="629604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fr-FR" sz="900" spc="-1" strike="noStrike">
                <a:solidFill>
                  <a:srgbClr val="8b8b8b"/>
                </a:solidFill>
                <a:latin typeface="Trebuchet MS"/>
                <a:ea typeface="DejaVu Sans"/>
              </a:rPr>
              <a:t>Course Lecturer: Muhammad S. Ali</a:t>
            </a:r>
            <a:endParaRPr b="0" lang="en-US" sz="900" spc="-1" strike="noStrike">
              <a:latin typeface="Arial"/>
            </a:endParaRPr>
          </a:p>
        </p:txBody>
      </p:sp>
      <p:sp>
        <p:nvSpPr>
          <p:cNvPr id="204" name="CustomShape 3"/>
          <p:cNvSpPr/>
          <p:nvPr/>
        </p:nvSpPr>
        <p:spPr>
          <a:xfrm>
            <a:off x="8590680" y="6041520"/>
            <a:ext cx="68184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686D086-F564-437C-B909-473B8FE9C927}" type="slidenum">
              <a:rPr b="0" lang="en-US" sz="900" spc="-1" strike="noStrike">
                <a:solidFill>
                  <a:srgbClr val="90c226"/>
                </a:solidFill>
                <a:latin typeface="Trebuchet MS"/>
                <a:ea typeface="DejaVu Sans"/>
              </a:rPr>
              <a:t>&lt;number&gt;</a:t>
            </a:fld>
            <a:endParaRPr b="0" lang="en-US" sz="900" spc="-1" strike="noStrike">
              <a:latin typeface="Arial"/>
            </a:endParaRPr>
          </a:p>
        </p:txBody>
      </p:sp>
      <p:pic>
        <p:nvPicPr>
          <p:cNvPr id="205" name="" descr=""/>
          <p:cNvPicPr/>
          <p:nvPr/>
        </p:nvPicPr>
        <p:blipFill>
          <a:blip r:embed="rId1"/>
          <a:stretch/>
        </p:blipFill>
        <p:spPr>
          <a:xfrm>
            <a:off x="55440" y="353520"/>
            <a:ext cx="9326880" cy="4410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849240" y="160920"/>
            <a:ext cx="4911480" cy="554040"/>
          </a:xfrm>
          <a:prstGeom prst="rect">
            <a:avLst/>
          </a:prstGeom>
          <a:noFill/>
          <a:ln>
            <a:noFill/>
          </a:ln>
        </p:spPr>
        <p:style>
          <a:lnRef idx="0"/>
          <a:fillRef idx="0"/>
          <a:effectRef idx="0"/>
          <a:fontRef idx="minor"/>
        </p:style>
        <p:txBody>
          <a:bodyPr lIns="90000" rIns="90000" tIns="45000" bIns="45000">
            <a:normAutofit fontScale="17000"/>
          </a:bodyPr>
          <a:p>
            <a:pPr>
              <a:lnSpc>
                <a:spcPct val="100000"/>
              </a:lnSpc>
            </a:pPr>
            <a:r>
              <a:rPr b="0" lang="en-US" sz="4800" spc="-1" strike="noStrike">
                <a:solidFill>
                  <a:srgbClr val="90c226"/>
                </a:solidFill>
                <a:latin typeface="Trebuchet MS"/>
                <a:ea typeface="DejaVu Sans"/>
              </a:rPr>
              <a:t>How to include images</a:t>
            </a:r>
            <a:endParaRPr b="0" lang="en-US" sz="4800" spc="-1" strike="noStrike">
              <a:latin typeface="Arial"/>
            </a:endParaRPr>
          </a:p>
        </p:txBody>
      </p:sp>
      <p:sp>
        <p:nvSpPr>
          <p:cNvPr id="207" name="CustomShape 2"/>
          <p:cNvSpPr/>
          <p:nvPr/>
        </p:nvSpPr>
        <p:spPr>
          <a:xfrm>
            <a:off x="822960" y="1097280"/>
            <a:ext cx="9051480" cy="4942440"/>
          </a:xfrm>
          <a:prstGeom prst="rect">
            <a:avLst/>
          </a:prstGeom>
          <a:noFill/>
          <a:ln>
            <a:noFill/>
          </a:ln>
        </p:spPr>
        <p:style>
          <a:lnRef idx="0"/>
          <a:fillRef idx="0"/>
          <a:effectRef idx="0"/>
          <a:fontRef idx="minor"/>
        </p:style>
        <p:txBody>
          <a:bodyPr lIns="90000" rIns="90000" tIns="45000" bIns="45000">
            <a:noAutofit/>
          </a:bodyPr>
          <a:p>
            <a:pPr>
              <a:lnSpc>
                <a:spcPct val="150000"/>
              </a:lnSpc>
            </a:pPr>
            <a:endParaRPr b="0" lang="en-US" sz="1800" spc="-1" strike="noStrike">
              <a:latin typeface="Arial"/>
            </a:endParaRPr>
          </a:p>
          <a:p>
            <a:pPr marL="343080" indent="-341640">
              <a:lnSpc>
                <a:spcPct val="150000"/>
              </a:lnSpc>
              <a:buClr>
                <a:srgbClr val="90c226"/>
              </a:buClr>
              <a:buSzPct val="80000"/>
              <a:buFont typeface="Wingdings 3" charset="2"/>
              <a:buChar char=""/>
            </a:pPr>
            <a:endParaRPr b="0" lang="en-US" sz="1800" spc="-1" strike="noStrike">
              <a:latin typeface="Arial"/>
            </a:endParaRPr>
          </a:p>
        </p:txBody>
      </p:sp>
      <p:sp>
        <p:nvSpPr>
          <p:cNvPr id="208" name="CustomShape 3"/>
          <p:cNvSpPr/>
          <p:nvPr/>
        </p:nvSpPr>
        <p:spPr>
          <a:xfrm>
            <a:off x="7205040" y="6041520"/>
            <a:ext cx="109548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BB3CD15-0954-43C3-A832-088B53A6B5EE}" type="datetime3">
              <a:rPr b="0" lang="en-US" sz="900" spc="-1" strike="noStrike">
                <a:solidFill>
                  <a:srgbClr val="8b8b8b"/>
                </a:solidFill>
                <a:latin typeface="Trebuchet MS"/>
                <a:ea typeface="DejaVu Sans"/>
              </a:rPr>
              <a:t>Thursday, September 23, 2021</a:t>
            </a:fld>
            <a:endParaRPr b="0" lang="en-US" sz="900" spc="-1" strike="noStrike">
              <a:latin typeface="Arial"/>
            </a:endParaRPr>
          </a:p>
        </p:txBody>
      </p:sp>
      <p:sp>
        <p:nvSpPr>
          <p:cNvPr id="209" name="CustomShape 4"/>
          <p:cNvSpPr/>
          <p:nvPr/>
        </p:nvSpPr>
        <p:spPr>
          <a:xfrm>
            <a:off x="677160" y="6041520"/>
            <a:ext cx="629604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fr-FR" sz="900" spc="-1" strike="noStrike">
                <a:solidFill>
                  <a:srgbClr val="8b8b8b"/>
                </a:solidFill>
                <a:latin typeface="Trebuchet MS"/>
                <a:ea typeface="DejaVu Sans"/>
              </a:rPr>
              <a:t>Course Lecturer: Muhammad S. Ali</a:t>
            </a:r>
            <a:endParaRPr b="0" lang="en-US" sz="900" spc="-1" strike="noStrike">
              <a:latin typeface="Arial"/>
            </a:endParaRPr>
          </a:p>
        </p:txBody>
      </p:sp>
      <p:sp>
        <p:nvSpPr>
          <p:cNvPr id="210" name="CustomShape 5"/>
          <p:cNvSpPr/>
          <p:nvPr/>
        </p:nvSpPr>
        <p:spPr>
          <a:xfrm>
            <a:off x="8590680" y="6041520"/>
            <a:ext cx="68184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07194F2-ECF0-432A-89DB-C352490044F0}" type="slidenum">
              <a:rPr b="0" lang="en-US" sz="900" spc="-1" strike="noStrike">
                <a:solidFill>
                  <a:srgbClr val="90c226"/>
                </a:solidFill>
                <a:latin typeface="Trebuchet MS"/>
                <a:ea typeface="DejaVu Sans"/>
              </a:rPr>
              <a:t>12</a:t>
            </a:fld>
            <a:endParaRPr b="0" lang="en-US" sz="900" spc="-1" strike="noStrike">
              <a:latin typeface="Arial"/>
            </a:endParaRPr>
          </a:p>
        </p:txBody>
      </p:sp>
      <p:sp>
        <p:nvSpPr>
          <p:cNvPr id="211" name="CustomShape 6"/>
          <p:cNvSpPr/>
          <p:nvPr/>
        </p:nvSpPr>
        <p:spPr>
          <a:xfrm>
            <a:off x="731520" y="754920"/>
            <a:ext cx="8595360" cy="5371560"/>
          </a:xfrm>
          <a:prstGeom prst="rect">
            <a:avLst/>
          </a:prstGeom>
          <a:noFill/>
          <a:ln>
            <a:noFill/>
          </a:ln>
        </p:spPr>
        <p:style>
          <a:lnRef idx="0"/>
          <a:fillRef idx="0"/>
          <a:effectRef idx="0"/>
          <a:fontRef idx="minor"/>
        </p:style>
        <p:txBody>
          <a:bodyPr lIns="90000" rIns="90000" tIns="45000" bIns="45000">
            <a:noAutofit/>
          </a:bodyPr>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Images are an important part of most web pages. To display image, you can use the img element. </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The </a:t>
            </a:r>
            <a:r>
              <a:rPr b="0" i="1" lang="en-US" sz="1600" spc="-1" strike="noStrike">
                <a:solidFill>
                  <a:srgbClr val="404040"/>
                </a:solidFill>
                <a:latin typeface="Trebuchet MS"/>
                <a:ea typeface="DejaVu Sans"/>
              </a:rPr>
              <a:t>img</a:t>
            </a:r>
            <a:r>
              <a:rPr b="0" lang="en-US" sz="1600" spc="-1" strike="noStrike">
                <a:solidFill>
                  <a:srgbClr val="404040"/>
                </a:solidFill>
                <a:latin typeface="Trebuchet MS"/>
                <a:ea typeface="DejaVu Sans"/>
              </a:rPr>
              <a:t> element is an inline element that is used to display an image that is identified by the </a:t>
            </a:r>
            <a:r>
              <a:rPr b="0" i="1" lang="en-US" sz="1600" spc="-1" strike="noStrike">
                <a:solidFill>
                  <a:srgbClr val="404040"/>
                </a:solidFill>
                <a:latin typeface="Trebuchet MS"/>
                <a:ea typeface="DejaVu Sans"/>
              </a:rPr>
              <a:t>src</a:t>
            </a:r>
            <a:r>
              <a:rPr b="0" lang="en-US" sz="1600" spc="-1" strike="noStrike">
                <a:solidFill>
                  <a:srgbClr val="404040"/>
                </a:solidFill>
                <a:latin typeface="Trebuchet MS"/>
                <a:ea typeface="DejaVu Sans"/>
              </a:rPr>
              <a:t> attribute.</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The height and width attributes can be used to indicate the size of an image so the browser can allocate the correct amount of space on the page. These attributes can also be used to size an image, but it is usually better to use an image editor to do the sizing. </a:t>
            </a:r>
            <a:endParaRPr b="0" lang="en-US" sz="1600" spc="-1" strike="noStrike">
              <a:latin typeface="Arial"/>
            </a:endParaRPr>
          </a:p>
          <a:p>
            <a:pPr marL="343080" indent="-341640">
              <a:lnSpc>
                <a:spcPct val="150000"/>
              </a:lnSpc>
              <a:buClr>
                <a:srgbClr val="90c226"/>
              </a:buClr>
              <a:buSzPct val="80000"/>
              <a:buFont typeface="Wingdings 3" charset="2"/>
              <a:buChar char=""/>
            </a:pPr>
            <a:r>
              <a:rPr b="1" lang="en-US" sz="1600" spc="-1" strike="noStrike">
                <a:solidFill>
                  <a:srgbClr val="404040"/>
                </a:solidFill>
                <a:latin typeface="Trebuchet MS"/>
                <a:ea typeface="DejaVu Sans"/>
              </a:rPr>
              <a:t>JPEG (Joint Photographic Experts Group)</a:t>
            </a:r>
            <a:r>
              <a:rPr b="0" lang="en-US" sz="1600" spc="-1" strike="noStrike">
                <a:solidFill>
                  <a:srgbClr val="404040"/>
                </a:solidFill>
                <a:latin typeface="Trebuchet MS"/>
                <a:ea typeface="DejaVu Sans"/>
              </a:rPr>
              <a:t> files commonly use the JPG extension and are typically used for photographs and scan. </a:t>
            </a:r>
            <a:r>
              <a:rPr b="1" lang="en-US" sz="1600" spc="-1" strike="noStrike">
                <a:solidFill>
                  <a:srgbClr val="404040"/>
                </a:solidFill>
                <a:latin typeface="Trebuchet MS"/>
                <a:ea typeface="DejaVu Sans"/>
              </a:rPr>
              <a:t>GIF (Graphic Interchange Format)</a:t>
            </a:r>
            <a:r>
              <a:rPr b="0" lang="en-US" sz="1600" spc="-1" strike="noStrike">
                <a:solidFill>
                  <a:srgbClr val="404040"/>
                </a:solidFill>
                <a:latin typeface="Trebuchet MS"/>
                <a:ea typeface="DejaVu Sans"/>
              </a:rPr>
              <a:t>  files are typically used for small illustrations and logos. And </a:t>
            </a:r>
            <a:r>
              <a:rPr b="1" lang="en-US" sz="1600" spc="-1" strike="noStrike">
                <a:solidFill>
                  <a:srgbClr val="404040"/>
                </a:solidFill>
                <a:latin typeface="Trebuchet MS"/>
                <a:ea typeface="DejaVu Sans"/>
              </a:rPr>
              <a:t>PNG (Portable Network Graphics)</a:t>
            </a:r>
            <a:r>
              <a:rPr b="0" lang="en-US" sz="1600" spc="-1" strike="noStrike">
                <a:solidFill>
                  <a:srgbClr val="404040"/>
                </a:solidFill>
                <a:latin typeface="Trebuchet MS"/>
                <a:ea typeface="DejaVu Sans"/>
              </a:rPr>
              <a:t> files combine aspects of JPEG and GIF files.</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Above image formats are supported by most browsers.</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For images with useful contents, always code an alt attribute that describes the image. For images that are used for decoration, code the alt attribute with no value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209160" y="88200"/>
            <a:ext cx="8595360" cy="554040"/>
          </a:xfrm>
          <a:prstGeom prst="rect">
            <a:avLst/>
          </a:prstGeom>
          <a:noFill/>
          <a:ln>
            <a:noFill/>
          </a:ln>
        </p:spPr>
        <p:style>
          <a:lnRef idx="0"/>
          <a:fillRef idx="0"/>
          <a:effectRef idx="0"/>
          <a:fontRef idx="minor"/>
        </p:style>
        <p:txBody>
          <a:bodyPr lIns="90000" rIns="90000" tIns="45000" bIns="45000">
            <a:normAutofit fontScale="51000"/>
          </a:bodyPr>
          <a:p>
            <a:pPr>
              <a:lnSpc>
                <a:spcPct val="100000"/>
              </a:lnSpc>
            </a:pPr>
            <a:r>
              <a:rPr b="0" lang="en-US" sz="4800" spc="-1" strike="noStrike">
                <a:solidFill>
                  <a:srgbClr val="90c226"/>
                </a:solidFill>
                <a:latin typeface="Trebuchet MS"/>
                <a:ea typeface="DejaVu Sans"/>
              </a:rPr>
              <a:t>How to code character entities</a:t>
            </a:r>
            <a:endParaRPr b="0" lang="en-US" sz="4800" spc="-1" strike="noStrike">
              <a:latin typeface="Arial"/>
            </a:endParaRPr>
          </a:p>
        </p:txBody>
      </p:sp>
      <p:sp>
        <p:nvSpPr>
          <p:cNvPr id="213" name="CustomShape 2"/>
          <p:cNvSpPr/>
          <p:nvPr/>
        </p:nvSpPr>
        <p:spPr>
          <a:xfrm>
            <a:off x="182880" y="668160"/>
            <a:ext cx="9691560" cy="5371560"/>
          </a:xfrm>
          <a:prstGeom prst="rect">
            <a:avLst/>
          </a:prstGeom>
          <a:noFill/>
          <a:ln>
            <a:noFill/>
          </a:ln>
        </p:spPr>
        <p:style>
          <a:lnRef idx="0"/>
          <a:fillRef idx="0"/>
          <a:effectRef idx="0"/>
          <a:fontRef idx="minor"/>
        </p:style>
        <p:txBody>
          <a:bodyPr lIns="90000" rIns="90000" tIns="45000" bIns="45000">
            <a:noAutofit/>
          </a:bodyPr>
          <a:p>
            <a:pPr>
              <a:lnSpc>
                <a:spcPct val="150000"/>
              </a:lnSpc>
            </a:pPr>
            <a:endParaRPr b="0" lang="en-US" sz="1800" spc="-1" strike="noStrike">
              <a:latin typeface="Arial"/>
            </a:endParaRPr>
          </a:p>
          <a:p>
            <a:pPr marL="343080" indent="-341640">
              <a:lnSpc>
                <a:spcPct val="150000"/>
              </a:lnSpc>
              <a:buClr>
                <a:srgbClr val="90c226"/>
              </a:buClr>
              <a:buSzPct val="80000"/>
              <a:buFont typeface="Wingdings 3" charset="2"/>
              <a:buChar char=""/>
            </a:pPr>
            <a:r>
              <a:rPr b="1" lang="en-US" sz="1600" spc="-1" strike="noStrike">
                <a:solidFill>
                  <a:srgbClr val="404040"/>
                </a:solidFill>
                <a:latin typeface="Trebuchet MS"/>
                <a:ea typeface="DejaVu Sans"/>
              </a:rPr>
              <a:t>Attributes of the &lt;img&gt; element</a:t>
            </a:r>
            <a:endParaRPr b="0" lang="en-US" sz="1600" spc="-1" strike="noStrike">
              <a:latin typeface="Arial"/>
            </a:endParaRPr>
          </a:p>
        </p:txBody>
      </p:sp>
      <p:sp>
        <p:nvSpPr>
          <p:cNvPr id="214" name="CustomShape 3"/>
          <p:cNvSpPr/>
          <p:nvPr/>
        </p:nvSpPr>
        <p:spPr>
          <a:xfrm>
            <a:off x="7205040" y="6041520"/>
            <a:ext cx="109548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F6C8E08-8202-4CBE-AF20-16D484A7C5B5}" type="datetime3">
              <a:rPr b="0" lang="en-US" sz="900" spc="-1" strike="noStrike">
                <a:solidFill>
                  <a:srgbClr val="8b8b8b"/>
                </a:solidFill>
                <a:latin typeface="Trebuchet MS"/>
                <a:ea typeface="DejaVu Sans"/>
              </a:rPr>
              <a:t>Thursday, September 23, 2021</a:t>
            </a:fld>
            <a:endParaRPr b="0" lang="en-US" sz="900" spc="-1" strike="noStrike">
              <a:latin typeface="Arial"/>
            </a:endParaRPr>
          </a:p>
        </p:txBody>
      </p:sp>
      <p:sp>
        <p:nvSpPr>
          <p:cNvPr id="215" name="CustomShape 4"/>
          <p:cNvSpPr/>
          <p:nvPr/>
        </p:nvSpPr>
        <p:spPr>
          <a:xfrm>
            <a:off x="677160" y="6041520"/>
            <a:ext cx="629604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fr-FR" sz="900" spc="-1" strike="noStrike">
                <a:solidFill>
                  <a:srgbClr val="8b8b8b"/>
                </a:solidFill>
                <a:latin typeface="Trebuchet MS"/>
                <a:ea typeface="DejaVu Sans"/>
              </a:rPr>
              <a:t>Course Lecturer: Muhammad S. Ali</a:t>
            </a:r>
            <a:endParaRPr b="0" lang="en-US" sz="900" spc="-1" strike="noStrike">
              <a:latin typeface="Arial"/>
            </a:endParaRPr>
          </a:p>
        </p:txBody>
      </p:sp>
      <p:sp>
        <p:nvSpPr>
          <p:cNvPr id="216" name="CustomShape 5"/>
          <p:cNvSpPr/>
          <p:nvPr/>
        </p:nvSpPr>
        <p:spPr>
          <a:xfrm>
            <a:off x="8590680" y="6041520"/>
            <a:ext cx="68184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455E77F-E6F9-431E-B631-4DED079A38AB}" type="slidenum">
              <a:rPr b="0" lang="en-US" sz="900" spc="-1" strike="noStrike">
                <a:solidFill>
                  <a:srgbClr val="90c226"/>
                </a:solidFill>
                <a:latin typeface="Trebuchet MS"/>
                <a:ea typeface="DejaVu Sans"/>
              </a:rPr>
              <a:t>13</a:t>
            </a:fld>
            <a:endParaRPr b="0" lang="en-US" sz="900" spc="-1" strike="noStrike">
              <a:latin typeface="Arial"/>
            </a:endParaRPr>
          </a:p>
        </p:txBody>
      </p:sp>
      <p:pic>
        <p:nvPicPr>
          <p:cNvPr id="217" name="" descr=""/>
          <p:cNvPicPr/>
          <p:nvPr/>
        </p:nvPicPr>
        <p:blipFill>
          <a:blip r:embed="rId1"/>
          <a:stretch/>
        </p:blipFill>
        <p:spPr>
          <a:xfrm>
            <a:off x="574920" y="1465920"/>
            <a:ext cx="8985240" cy="1977480"/>
          </a:xfrm>
          <a:prstGeom prst="rect">
            <a:avLst/>
          </a:prstGeom>
          <a:ln>
            <a:noFill/>
          </a:ln>
        </p:spPr>
      </p:pic>
      <p:sp>
        <p:nvSpPr>
          <p:cNvPr id="218" name="CustomShape 6"/>
          <p:cNvSpPr/>
          <p:nvPr/>
        </p:nvSpPr>
        <p:spPr>
          <a:xfrm>
            <a:off x="182880" y="3620160"/>
            <a:ext cx="9691560" cy="5371560"/>
          </a:xfrm>
          <a:prstGeom prst="rect">
            <a:avLst/>
          </a:prstGeom>
          <a:noFill/>
          <a:ln>
            <a:noFill/>
          </a:ln>
        </p:spPr>
        <p:style>
          <a:lnRef idx="0"/>
          <a:fillRef idx="0"/>
          <a:effectRef idx="0"/>
          <a:fontRef idx="minor"/>
        </p:style>
        <p:txBody>
          <a:bodyPr lIns="90000" rIns="90000" tIns="45000" bIns="45000">
            <a:noAutofit/>
          </a:bodyPr>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Example</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&lt;img src=”images/school/fudlogo.gif” alt=”FUD Logo” height=75”&gt;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&lt;h1&gt;Faculty of Computing, Federal University Dutse&lt;/h1&gt;</a:t>
            </a:r>
            <a:endParaRPr b="0" lang="en-US" sz="1600" spc="-1" strike="noStrike">
              <a:latin typeface="Arial"/>
            </a:endParaRPr>
          </a:p>
          <a:p>
            <a:pPr marL="343080" indent="-341640">
              <a:lnSpc>
                <a:spcPct val="150000"/>
              </a:lnSpc>
              <a:buClr>
                <a:srgbClr val="90c226"/>
              </a:buClr>
              <a:buSzPct val="80000"/>
              <a:buFont typeface="Wingdings 3" charset="2"/>
              <a:buChar char=""/>
            </a:pPr>
            <a:endParaRPr b="0" lang="en-US" sz="1600" spc="-1" strike="noStrike">
              <a:latin typeface="Arial"/>
            </a:endParaRPr>
          </a:p>
          <a:p>
            <a:pPr marL="343080" indent="-341640">
              <a:lnSpc>
                <a:spcPct val="150000"/>
              </a:lnSpc>
              <a:buClr>
                <a:srgbClr val="90c226"/>
              </a:buClr>
              <a:buSzPct val="80000"/>
              <a:buFont typeface="Wingdings 3" charset="2"/>
              <a:buChar char=""/>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2103120" y="2560320"/>
            <a:ext cx="6766560" cy="1260720"/>
          </a:xfrm>
          <a:prstGeom prst="rect">
            <a:avLst/>
          </a:prstGeom>
          <a:noFill/>
          <a:ln>
            <a:noFill/>
          </a:ln>
        </p:spPr>
        <p:txBody>
          <a:bodyPr lIns="90000" rIns="90000" tIns="45000" bIns="45000">
            <a:noAutofit/>
          </a:bodyPr>
          <a:p>
            <a:pPr algn="ctr"/>
            <a:r>
              <a:rPr b="1" lang="en-US" sz="3600" spc="-1" strike="noStrike">
                <a:latin typeface="Arial"/>
              </a:rPr>
              <a:t>SAMPLE SIMPLE WEBSITE</a:t>
            </a:r>
            <a:endParaRPr b="1" lang="en-US" sz="3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77160" y="247320"/>
            <a:ext cx="8595360" cy="583920"/>
          </a:xfrm>
          <a:prstGeom prst="rect">
            <a:avLst/>
          </a:prstGeom>
          <a:noFill/>
          <a:ln>
            <a:noFill/>
          </a:ln>
        </p:spPr>
        <p:style>
          <a:lnRef idx="0"/>
          <a:fillRef idx="0"/>
          <a:effectRef idx="0"/>
          <a:fontRef idx="minor"/>
        </p:style>
        <p:txBody>
          <a:bodyPr lIns="90000" rIns="90000" tIns="45000" bIns="45000">
            <a:normAutofit fontScale="30000"/>
          </a:bodyPr>
          <a:p>
            <a:pPr>
              <a:lnSpc>
                <a:spcPct val="100000"/>
              </a:lnSpc>
            </a:pPr>
            <a:r>
              <a:rPr b="0" lang="en-US" sz="3600" spc="-1" strike="noStrike">
                <a:solidFill>
                  <a:srgbClr val="90c226"/>
                </a:solidFill>
                <a:latin typeface="Trebuchet MS"/>
                <a:ea typeface="DejaVu Sans"/>
              </a:rPr>
              <a:t>How to code other HTML5 Semantic Elements</a:t>
            </a:r>
            <a:endParaRPr b="0" lang="en-US" sz="3600" spc="-1" strike="noStrike">
              <a:latin typeface="Arial"/>
            </a:endParaRPr>
          </a:p>
        </p:txBody>
      </p:sp>
      <p:sp>
        <p:nvSpPr>
          <p:cNvPr id="160" name="CustomShape 2"/>
          <p:cNvSpPr/>
          <p:nvPr/>
        </p:nvSpPr>
        <p:spPr>
          <a:xfrm>
            <a:off x="677160" y="833040"/>
            <a:ext cx="8595360" cy="5207040"/>
          </a:xfrm>
          <a:prstGeom prst="rect">
            <a:avLst/>
          </a:prstGeom>
          <a:noFill/>
          <a:ln>
            <a:noFill/>
          </a:ln>
        </p:spPr>
        <p:style>
          <a:lnRef idx="0"/>
          <a:fillRef idx="0"/>
          <a:effectRef idx="0"/>
          <a:fontRef idx="minor"/>
        </p:style>
        <p:txBody>
          <a:bodyPr lIns="90000" rIns="90000" tIns="45000" bIns="45000">
            <a:normAutofit/>
          </a:bodyPr>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Although there are many other HTML5 semantic elements, these are the most useful ones that are currently supported by modern browsers. </a:t>
            </a:r>
            <a:endParaRPr b="0" lang="en-US" sz="1600" spc="-1" strike="noStrike">
              <a:latin typeface="Arial"/>
            </a:endParaRPr>
          </a:p>
          <a:p>
            <a:pPr marL="343080" indent="-341640">
              <a:lnSpc>
                <a:spcPct val="150000"/>
              </a:lnSpc>
              <a:buClr>
                <a:srgbClr val="90c226"/>
              </a:buClr>
              <a:buSzPct val="80000"/>
              <a:buFont typeface="Wingdings 3" charset="2"/>
              <a:buChar char=""/>
            </a:pPr>
            <a:r>
              <a:rPr b="1" lang="en-US" sz="1600" spc="-1" strike="noStrike">
                <a:solidFill>
                  <a:srgbClr val="404040"/>
                </a:solidFill>
                <a:latin typeface="Trebuchet MS"/>
                <a:ea typeface="DejaVu Sans"/>
              </a:rPr>
              <a:t>Accessibility and SEO guideline</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Use the HTML5 semantic elements to indicate the structure of you web pages.</a:t>
            </a:r>
            <a:endParaRPr b="0" lang="en-US" sz="1600" spc="-1" strike="noStrike">
              <a:latin typeface="Arial"/>
            </a:endParaRPr>
          </a:p>
          <a:p>
            <a:pPr marL="343080" indent="-341640">
              <a:lnSpc>
                <a:spcPct val="150000"/>
              </a:lnSpc>
              <a:buClr>
                <a:srgbClr val="90c226"/>
              </a:buClr>
              <a:buSzPct val="80000"/>
              <a:buFont typeface="Wingdings 3" charset="2"/>
              <a:buChar char=""/>
            </a:pPr>
            <a:endParaRPr b="0" lang="en-US" sz="1600" spc="-1" strike="noStrike">
              <a:latin typeface="Arial"/>
            </a:endParaRPr>
          </a:p>
        </p:txBody>
      </p:sp>
      <p:sp>
        <p:nvSpPr>
          <p:cNvPr id="161" name="CustomShape 3"/>
          <p:cNvSpPr/>
          <p:nvPr/>
        </p:nvSpPr>
        <p:spPr>
          <a:xfrm>
            <a:off x="6898680" y="6041520"/>
            <a:ext cx="121680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8FC367C-92BD-4B17-BD09-DF0C121BE452}" type="datetime3">
              <a:rPr b="0" lang="en-US" sz="900" spc="-1" strike="noStrike">
                <a:solidFill>
                  <a:srgbClr val="8b8b8b"/>
                </a:solidFill>
                <a:latin typeface="Trebuchet MS"/>
                <a:ea typeface="DejaVu Sans"/>
              </a:rPr>
              <a:t>Thursday, September 23, 2021</a:t>
            </a:fld>
            <a:endParaRPr b="0" lang="en-US" sz="900" spc="-1" strike="noStrike">
              <a:latin typeface="Arial"/>
            </a:endParaRPr>
          </a:p>
        </p:txBody>
      </p:sp>
      <p:sp>
        <p:nvSpPr>
          <p:cNvPr id="162" name="CustomShape 4"/>
          <p:cNvSpPr/>
          <p:nvPr/>
        </p:nvSpPr>
        <p:spPr>
          <a:xfrm>
            <a:off x="677160" y="6041520"/>
            <a:ext cx="629604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fr-FR" sz="900" spc="-1" strike="noStrike">
                <a:solidFill>
                  <a:srgbClr val="8b8b8b"/>
                </a:solidFill>
                <a:latin typeface="Trebuchet MS"/>
                <a:ea typeface="DejaVu Sans"/>
              </a:rPr>
              <a:t>Course Lecturer: Muhammad S. Ali</a:t>
            </a:r>
            <a:endParaRPr b="0" lang="en-US" sz="900" spc="-1" strike="noStrike">
              <a:latin typeface="Arial"/>
            </a:endParaRPr>
          </a:p>
        </p:txBody>
      </p:sp>
      <p:sp>
        <p:nvSpPr>
          <p:cNvPr id="163" name="CustomShape 5"/>
          <p:cNvSpPr/>
          <p:nvPr/>
        </p:nvSpPr>
        <p:spPr>
          <a:xfrm>
            <a:off x="8590680" y="6041520"/>
            <a:ext cx="68184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CF95875-3849-4425-9BFA-6DA07E47DF39}" type="slidenum">
              <a:rPr b="0" lang="en-US" sz="900" spc="-1" strike="noStrike">
                <a:solidFill>
                  <a:srgbClr val="90c226"/>
                </a:solidFill>
                <a:latin typeface="Trebuchet MS"/>
                <a:ea typeface="DejaVu Sans"/>
              </a:rPr>
              <a:t>2</a:t>
            </a:fld>
            <a:endParaRPr b="0" lang="en-US" sz="900" spc="-1" strike="noStrike">
              <a:latin typeface="Arial"/>
            </a:endParaRPr>
          </a:p>
        </p:txBody>
      </p:sp>
      <p:pic>
        <p:nvPicPr>
          <p:cNvPr id="164" name="" descr=""/>
          <p:cNvPicPr/>
          <p:nvPr/>
        </p:nvPicPr>
        <p:blipFill>
          <a:blip r:embed="rId1"/>
          <a:stretch/>
        </p:blipFill>
        <p:spPr>
          <a:xfrm>
            <a:off x="785160" y="2476800"/>
            <a:ext cx="7003800" cy="34232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6898680" y="6041520"/>
            <a:ext cx="121680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6472131-4D3A-4A16-8A3F-EF90A968FE07}" type="datetime3">
              <a:rPr b="0" lang="en-US" sz="900" spc="-1" strike="noStrike">
                <a:solidFill>
                  <a:srgbClr val="8b8b8b"/>
                </a:solidFill>
                <a:latin typeface="Trebuchet MS"/>
                <a:ea typeface="DejaVu Sans"/>
              </a:rPr>
              <a:t>Thursday, September 23, 2021</a:t>
            </a:fld>
            <a:endParaRPr b="0" lang="en-US" sz="900" spc="-1" strike="noStrike">
              <a:latin typeface="Arial"/>
            </a:endParaRPr>
          </a:p>
        </p:txBody>
      </p:sp>
      <p:sp>
        <p:nvSpPr>
          <p:cNvPr id="166" name="CustomShape 2"/>
          <p:cNvSpPr/>
          <p:nvPr/>
        </p:nvSpPr>
        <p:spPr>
          <a:xfrm>
            <a:off x="677160" y="6041520"/>
            <a:ext cx="629604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fr-FR" sz="900" spc="-1" strike="noStrike">
                <a:solidFill>
                  <a:srgbClr val="8b8b8b"/>
                </a:solidFill>
                <a:latin typeface="Trebuchet MS"/>
                <a:ea typeface="DejaVu Sans"/>
              </a:rPr>
              <a:t>Course Lecturer: Muhammad S. Ali</a:t>
            </a:r>
            <a:endParaRPr b="0" lang="en-US" sz="900" spc="-1" strike="noStrike">
              <a:latin typeface="Arial"/>
            </a:endParaRPr>
          </a:p>
        </p:txBody>
      </p:sp>
      <p:sp>
        <p:nvSpPr>
          <p:cNvPr id="167" name="CustomShape 3"/>
          <p:cNvSpPr/>
          <p:nvPr/>
        </p:nvSpPr>
        <p:spPr>
          <a:xfrm>
            <a:off x="8590680" y="6041520"/>
            <a:ext cx="68184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A1CCCF6-E84C-4F67-91EF-B350550163A9}" type="slidenum">
              <a:rPr b="0" lang="en-US" sz="900" spc="-1" strike="noStrike">
                <a:solidFill>
                  <a:srgbClr val="90c226"/>
                </a:solidFill>
                <a:latin typeface="Trebuchet MS"/>
                <a:ea typeface="DejaVu Sans"/>
              </a:rPr>
              <a:t>2</a:t>
            </a:fld>
            <a:endParaRPr b="0" lang="en-US" sz="900" spc="-1" strike="noStrike">
              <a:latin typeface="Arial"/>
            </a:endParaRPr>
          </a:p>
        </p:txBody>
      </p:sp>
      <p:sp>
        <p:nvSpPr>
          <p:cNvPr id="168" name="CustomShape 4"/>
          <p:cNvSpPr/>
          <p:nvPr/>
        </p:nvSpPr>
        <p:spPr>
          <a:xfrm>
            <a:off x="677160" y="640080"/>
            <a:ext cx="8595360" cy="5207040"/>
          </a:xfrm>
          <a:prstGeom prst="rect">
            <a:avLst/>
          </a:prstGeom>
          <a:noFill/>
          <a:ln>
            <a:noFill/>
          </a:ln>
        </p:spPr>
        <p:style>
          <a:lnRef idx="0"/>
          <a:fillRef idx="0"/>
          <a:effectRef idx="0"/>
          <a:fontRef idx="minor"/>
        </p:style>
        <p:txBody>
          <a:bodyPr lIns="90000" rIns="90000" tIns="45000" bIns="45000">
            <a:normAutofit/>
          </a:bodyPr>
          <a:p>
            <a:pPr marL="343080" indent="-341640">
              <a:lnSpc>
                <a:spcPct val="150000"/>
              </a:lnSpc>
              <a:buClr>
                <a:srgbClr val="90c226"/>
              </a:buClr>
              <a:buSzPct val="80000"/>
              <a:buFont typeface="Wingdings 3" charset="2"/>
              <a:buChar char=""/>
            </a:pPr>
            <a:r>
              <a:rPr b="1" lang="en-US" sz="1600" spc="-1" strike="noStrike">
                <a:solidFill>
                  <a:srgbClr val="404040"/>
                </a:solidFill>
                <a:latin typeface="Trebuchet MS"/>
                <a:ea typeface="DejaVu Sans"/>
              </a:rPr>
              <a:t>A time element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&lt;p&gt;Next year’s admission will probably be on &lt;time datetime=”2022-3-23”&gt;Monday 23rd&lt;/time&gt;.&lt;/p&gt;</a:t>
            </a:r>
            <a:endParaRPr b="0" lang="en-US" sz="1600" spc="-1" strike="noStrike">
              <a:latin typeface="Arial"/>
            </a:endParaRPr>
          </a:p>
          <a:p>
            <a:pPr marL="343080" indent="-341640">
              <a:lnSpc>
                <a:spcPct val="150000"/>
              </a:lnSpc>
              <a:buClr>
                <a:srgbClr val="90c226"/>
              </a:buClr>
              <a:buSzPct val="80000"/>
              <a:buFont typeface="Wingdings 3" charset="2"/>
              <a:buChar char=""/>
            </a:pPr>
            <a:r>
              <a:rPr b="1" lang="en-US" sz="1600" spc="-1" strike="noStrike">
                <a:solidFill>
                  <a:srgbClr val="404040"/>
                </a:solidFill>
                <a:latin typeface="Trebuchet MS"/>
                <a:ea typeface="DejaVu Sans"/>
              </a:rPr>
              <a:t>The figure and figcaption elements</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&lt;figure&gt;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&lt;code&gt;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var today = new Date(); &lt;br&gt;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document.writeln( today.getFullYear() ); &lt;br&gt;&lt;br&gt;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&lt;/code&gt;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&lt;figcaption&gt;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JavaScript code for getting the year from the current date</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&lt;/figcaption&gt;</a:t>
            </a:r>
            <a:endParaRPr b="0" lang="en-US" sz="1600" spc="-1" strike="noStrike">
              <a:latin typeface="Arial"/>
            </a:endParaRPr>
          </a:p>
          <a:p>
            <a:pPr marL="343080" indent="-341640">
              <a:lnSpc>
                <a:spcPct val="150000"/>
              </a:lnSpc>
              <a:buClr>
                <a:srgbClr val="90c226"/>
              </a:buClr>
              <a:buSzPct val="80000"/>
              <a:buFont typeface="Wingdings 3" charset="2"/>
              <a:buChar char=""/>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677160" y="88200"/>
            <a:ext cx="8595360" cy="554040"/>
          </a:xfrm>
          <a:prstGeom prst="rect">
            <a:avLst/>
          </a:prstGeom>
          <a:noFill/>
          <a:ln>
            <a:noFill/>
          </a:ln>
        </p:spPr>
        <p:style>
          <a:lnRef idx="0"/>
          <a:fillRef idx="0"/>
          <a:effectRef idx="0"/>
          <a:fontRef idx="minor"/>
        </p:style>
        <p:txBody>
          <a:bodyPr lIns="90000" rIns="90000" tIns="45000" bIns="45000">
            <a:normAutofit fontScale="17000"/>
          </a:bodyPr>
          <a:p>
            <a:pPr>
              <a:lnSpc>
                <a:spcPct val="100000"/>
              </a:lnSpc>
            </a:pPr>
            <a:r>
              <a:rPr b="0" lang="en-US" sz="4800" spc="-1" strike="noStrike">
                <a:solidFill>
                  <a:srgbClr val="90c226"/>
                </a:solidFill>
                <a:latin typeface="Trebuchet MS"/>
                <a:ea typeface="DejaVu Sans"/>
              </a:rPr>
              <a:t>When and how to code div and span elements</a:t>
            </a:r>
            <a:endParaRPr b="0" lang="en-US" sz="4800" spc="-1" strike="noStrike">
              <a:latin typeface="Arial"/>
            </a:endParaRPr>
          </a:p>
        </p:txBody>
      </p:sp>
      <p:sp>
        <p:nvSpPr>
          <p:cNvPr id="170" name="CustomShape 2"/>
          <p:cNvSpPr/>
          <p:nvPr/>
        </p:nvSpPr>
        <p:spPr>
          <a:xfrm>
            <a:off x="813240" y="668160"/>
            <a:ext cx="8595360" cy="5371560"/>
          </a:xfrm>
          <a:prstGeom prst="rect">
            <a:avLst/>
          </a:prstGeom>
          <a:noFill/>
          <a:ln>
            <a:noFill/>
          </a:ln>
        </p:spPr>
        <p:style>
          <a:lnRef idx="0"/>
          <a:fillRef idx="0"/>
          <a:effectRef idx="0"/>
          <a:fontRef idx="minor"/>
        </p:style>
        <p:txBody>
          <a:bodyPr lIns="90000" rIns="90000" tIns="45000" bIns="45000">
            <a:noAutofit/>
          </a:bodyPr>
          <a:p>
            <a:pPr marL="343080" indent="-341640">
              <a:lnSpc>
                <a:spcPct val="150000"/>
              </a:lnSpc>
              <a:buClr>
                <a:srgbClr val="90c226"/>
              </a:buClr>
              <a:buSzPct val="80000"/>
              <a:buFont typeface="Wingdings 3" charset="2"/>
              <a:buChar char=""/>
            </a:pPr>
            <a:r>
              <a:rPr b="1" i="1" lang="en-US" sz="1600" spc="-1" strike="noStrike">
                <a:solidFill>
                  <a:srgbClr val="404040"/>
                </a:solidFill>
                <a:latin typeface="Trebuchet MS"/>
                <a:ea typeface="DejaVu Sans"/>
              </a:rPr>
              <a:t>div</a:t>
            </a:r>
            <a:r>
              <a:rPr b="0" lang="en-US" sz="1600" spc="-1" strike="noStrike">
                <a:solidFill>
                  <a:srgbClr val="404040"/>
                </a:solidFill>
                <a:latin typeface="Trebuchet MS"/>
                <a:ea typeface="DejaVu Sans"/>
              </a:rPr>
              <a:t> is a block element for structuring a web page – it lets you divide a page into divisions that can be formatted and positioned with CSS.</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Before HTML5, </a:t>
            </a:r>
            <a:r>
              <a:rPr b="0" i="1" lang="en-US" sz="1600" spc="-1" strike="noStrike">
                <a:solidFill>
                  <a:srgbClr val="404040"/>
                </a:solidFill>
                <a:latin typeface="Trebuchet MS"/>
                <a:ea typeface="DejaVu Sans"/>
              </a:rPr>
              <a:t>div</a:t>
            </a:r>
            <a:r>
              <a:rPr b="0" lang="en-US" sz="1600" spc="-1" strike="noStrike">
                <a:solidFill>
                  <a:srgbClr val="404040"/>
                </a:solidFill>
                <a:latin typeface="Trebuchet MS"/>
                <a:ea typeface="DejaVu Sans"/>
              </a:rPr>
              <a:t> elements were used to define divisions within the body of a document. Now, the HTML5 semantic elements will be replacing </a:t>
            </a:r>
            <a:r>
              <a:rPr b="0" i="1" lang="en-US" sz="1600" spc="-1" strike="noStrike">
                <a:solidFill>
                  <a:srgbClr val="404040"/>
                </a:solidFill>
                <a:latin typeface="Trebuchet MS"/>
                <a:ea typeface="DejaVu Sans"/>
              </a:rPr>
              <a:t>div</a:t>
            </a:r>
            <a:r>
              <a:rPr b="0" lang="en-US" sz="1600" spc="-1" strike="noStrike">
                <a:solidFill>
                  <a:srgbClr val="404040"/>
                </a:solidFill>
                <a:latin typeface="Trebuchet MS"/>
                <a:ea typeface="DejaVu Sans"/>
              </a:rPr>
              <a:t> elements.</a:t>
            </a:r>
            <a:endParaRPr b="0" lang="en-US" sz="1600" spc="-1" strike="noStrike">
              <a:latin typeface="Arial"/>
            </a:endParaRPr>
          </a:p>
          <a:p>
            <a:pPr marL="343080" indent="-341640">
              <a:lnSpc>
                <a:spcPct val="150000"/>
              </a:lnSpc>
              <a:buClr>
                <a:srgbClr val="90c226"/>
              </a:buClr>
              <a:buSzPct val="80000"/>
              <a:buFont typeface="Wingdings 3" charset="2"/>
              <a:buChar char=""/>
            </a:pPr>
            <a:r>
              <a:rPr b="1" i="1" lang="en-US" sz="1600" spc="-1" strike="noStrike">
                <a:solidFill>
                  <a:srgbClr val="404040"/>
                </a:solidFill>
                <a:latin typeface="Trebuchet MS"/>
                <a:ea typeface="DejaVu Sans"/>
              </a:rPr>
              <a:t>span</a:t>
            </a:r>
            <a:r>
              <a:rPr b="0" lang="en-US" sz="1600" spc="-1" strike="noStrike">
                <a:solidFill>
                  <a:srgbClr val="404040"/>
                </a:solidFill>
                <a:latin typeface="Trebuchet MS"/>
                <a:ea typeface="DejaVu Sans"/>
              </a:rPr>
              <a:t> is an inline element for formatting text – it lets identify text that can be formatted with CSS.</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Before HTML5, </a:t>
            </a:r>
            <a:r>
              <a:rPr b="0" i="1" lang="en-US" sz="1600" spc="-1" strike="noStrike">
                <a:solidFill>
                  <a:srgbClr val="404040"/>
                </a:solidFill>
                <a:latin typeface="Trebuchet MS"/>
                <a:ea typeface="DejaVu Sans"/>
              </a:rPr>
              <a:t>span</a:t>
            </a:r>
            <a:r>
              <a:rPr b="0" lang="en-US" sz="1600" spc="-1" strike="noStrike">
                <a:solidFill>
                  <a:srgbClr val="404040"/>
                </a:solidFill>
                <a:latin typeface="Trebuchet MS"/>
                <a:ea typeface="DejaVu Sans"/>
              </a:rPr>
              <a:t> elements were used to identify portions of text that you could apply formatting to. Today, a better practice is to use the block elements for special types of text (pre, blockquote, address, e.t.c.) and inline elements for for formatting text (i, b, sub, sup, br, e.t.c) and inline elements for identifying content such as (abbr, cite, code, dfn, em, kbd, q, samp, strong, var, e.t.c) to identify content and use the CSS to format that content. </a:t>
            </a:r>
            <a:endParaRPr b="0" lang="en-US" sz="1600" spc="-1" strike="noStrike">
              <a:latin typeface="Arial"/>
            </a:endParaRPr>
          </a:p>
          <a:p>
            <a:pPr marL="343080" indent="-341640">
              <a:lnSpc>
                <a:spcPct val="150000"/>
              </a:lnSpc>
              <a:buClr>
                <a:srgbClr val="90c226"/>
              </a:buClr>
              <a:buSzPct val="80000"/>
              <a:buFont typeface="Wingdings 3" charset="2"/>
              <a:buChar char=""/>
            </a:pPr>
            <a:endParaRPr b="0" lang="en-US" sz="1600" spc="-1" strike="noStrike">
              <a:latin typeface="Arial"/>
            </a:endParaRPr>
          </a:p>
        </p:txBody>
      </p:sp>
      <p:sp>
        <p:nvSpPr>
          <p:cNvPr id="171" name="CustomShape 3"/>
          <p:cNvSpPr/>
          <p:nvPr/>
        </p:nvSpPr>
        <p:spPr>
          <a:xfrm>
            <a:off x="7205040" y="6041520"/>
            <a:ext cx="109548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50FA6E8-839B-4059-9D30-407B860E7C22}" type="datetime3">
              <a:rPr b="0" lang="en-US" sz="900" spc="-1" strike="noStrike">
                <a:solidFill>
                  <a:srgbClr val="8b8b8b"/>
                </a:solidFill>
                <a:latin typeface="Trebuchet MS"/>
                <a:ea typeface="DejaVu Sans"/>
              </a:rPr>
              <a:t>Thursday, September 23, 2021</a:t>
            </a:fld>
            <a:endParaRPr b="0" lang="en-US" sz="900" spc="-1" strike="noStrike">
              <a:latin typeface="Arial"/>
            </a:endParaRPr>
          </a:p>
        </p:txBody>
      </p:sp>
      <p:sp>
        <p:nvSpPr>
          <p:cNvPr id="172" name="CustomShape 4"/>
          <p:cNvSpPr/>
          <p:nvPr/>
        </p:nvSpPr>
        <p:spPr>
          <a:xfrm>
            <a:off x="677160" y="6041520"/>
            <a:ext cx="629604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fr-FR" sz="900" spc="-1" strike="noStrike">
                <a:solidFill>
                  <a:srgbClr val="8b8b8b"/>
                </a:solidFill>
                <a:latin typeface="Trebuchet MS"/>
                <a:ea typeface="DejaVu Sans"/>
              </a:rPr>
              <a:t>Course Lecturer: Muhammad S. Ali</a:t>
            </a:r>
            <a:endParaRPr b="0" lang="en-US" sz="900" spc="-1" strike="noStrike">
              <a:latin typeface="Arial"/>
            </a:endParaRPr>
          </a:p>
        </p:txBody>
      </p:sp>
      <p:sp>
        <p:nvSpPr>
          <p:cNvPr id="173" name="CustomShape 5"/>
          <p:cNvSpPr/>
          <p:nvPr/>
        </p:nvSpPr>
        <p:spPr>
          <a:xfrm>
            <a:off x="8590680" y="6041520"/>
            <a:ext cx="68184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8A2CCA9-7305-409B-B48A-09454A9E1EC1}" type="slidenum">
              <a:rPr b="0" lang="en-US" sz="900" spc="-1" strike="noStrike">
                <a:solidFill>
                  <a:srgbClr val="90c226"/>
                </a:solidFill>
                <a:latin typeface="Trebuchet MS"/>
                <a:ea typeface="DejaVu Sans"/>
              </a:rPr>
              <a:t>4</a:t>
            </a:fld>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677160" y="88200"/>
            <a:ext cx="8595360" cy="554040"/>
          </a:xfrm>
          <a:prstGeom prst="rect">
            <a:avLst/>
          </a:prstGeom>
          <a:noFill/>
          <a:ln>
            <a:noFill/>
          </a:ln>
        </p:spPr>
        <p:style>
          <a:lnRef idx="0"/>
          <a:fillRef idx="0"/>
          <a:effectRef idx="0"/>
          <a:fontRef idx="minor"/>
        </p:style>
        <p:txBody>
          <a:bodyPr lIns="90000" rIns="90000" tIns="45000" bIns="45000">
            <a:normAutofit fontScale="17000"/>
          </a:bodyPr>
          <a:p>
            <a:pPr>
              <a:lnSpc>
                <a:spcPct val="100000"/>
              </a:lnSpc>
            </a:pPr>
            <a:r>
              <a:rPr b="0" lang="en-US" sz="4800" spc="-1" strike="noStrike">
                <a:solidFill>
                  <a:srgbClr val="90c226"/>
                </a:solidFill>
                <a:latin typeface="Trebuchet MS"/>
                <a:ea typeface="DejaVu Sans"/>
              </a:rPr>
              <a:t>A page that’s structured with div and span elements</a:t>
            </a:r>
            <a:endParaRPr b="0" lang="en-US" sz="4800" spc="-1" strike="noStrike">
              <a:latin typeface="Arial"/>
            </a:endParaRPr>
          </a:p>
        </p:txBody>
      </p:sp>
      <p:sp>
        <p:nvSpPr>
          <p:cNvPr id="175" name="CustomShape 2"/>
          <p:cNvSpPr/>
          <p:nvPr/>
        </p:nvSpPr>
        <p:spPr>
          <a:xfrm>
            <a:off x="813240" y="668160"/>
            <a:ext cx="8595360" cy="5371560"/>
          </a:xfrm>
          <a:prstGeom prst="rect">
            <a:avLst/>
          </a:prstGeom>
          <a:noFill/>
          <a:ln>
            <a:noFill/>
          </a:ln>
        </p:spPr>
        <p:style>
          <a:lnRef idx="0"/>
          <a:fillRef idx="0"/>
          <a:effectRef idx="0"/>
          <a:fontRef idx="minor"/>
        </p:style>
        <p:txBody>
          <a:bodyPr lIns="90000" rIns="90000" tIns="45000" bIns="45000">
            <a:noAutofit/>
          </a:bodyPr>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&lt;body&gt;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&lt;div id=”header”&gt;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&lt;h1&gt;San Joaquin Valley Town Hall&lt;/h1&gt;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&lt;/div&gt;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&lt;div id=”main”&gt;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&lt;p&gt;&lt;span id=”welcome”&gt;Welcome to San Joaquin Valley Town Hall.&lt;/span&gt;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We have some fascinating speakers for you this season!&lt;/p&gt;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&lt;/div&gt;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&lt;div id=”footer”&gt;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&lt;p&gt;&amp;copy; Copyright 2021 CSC 211 – Intro to Web Programming I&lt;/p&gt;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&lt;/div&gt;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&lt;/body&gt;</a:t>
            </a:r>
            <a:endParaRPr b="0" lang="en-US" sz="1600" spc="-1" strike="noStrike">
              <a:latin typeface="Arial"/>
            </a:endParaRPr>
          </a:p>
        </p:txBody>
      </p:sp>
      <p:sp>
        <p:nvSpPr>
          <p:cNvPr id="176" name="CustomShape 3"/>
          <p:cNvSpPr/>
          <p:nvPr/>
        </p:nvSpPr>
        <p:spPr>
          <a:xfrm>
            <a:off x="7205040" y="6041520"/>
            <a:ext cx="109548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4CD5556-D3FE-459F-BE86-B478598A6A87}" type="datetime3">
              <a:rPr b="0" lang="en-US" sz="900" spc="-1" strike="noStrike">
                <a:solidFill>
                  <a:srgbClr val="8b8b8b"/>
                </a:solidFill>
                <a:latin typeface="Trebuchet MS"/>
                <a:ea typeface="DejaVu Sans"/>
              </a:rPr>
              <a:t>Thursday, September 23, 2021</a:t>
            </a:fld>
            <a:endParaRPr b="0" lang="en-US" sz="900" spc="-1" strike="noStrike">
              <a:latin typeface="Arial"/>
            </a:endParaRPr>
          </a:p>
        </p:txBody>
      </p:sp>
      <p:sp>
        <p:nvSpPr>
          <p:cNvPr id="177" name="CustomShape 4"/>
          <p:cNvSpPr/>
          <p:nvPr/>
        </p:nvSpPr>
        <p:spPr>
          <a:xfrm>
            <a:off x="677160" y="6041520"/>
            <a:ext cx="629604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fr-FR" sz="900" spc="-1" strike="noStrike">
                <a:solidFill>
                  <a:srgbClr val="8b8b8b"/>
                </a:solidFill>
                <a:latin typeface="Trebuchet MS"/>
                <a:ea typeface="DejaVu Sans"/>
              </a:rPr>
              <a:t>Course Lecturer: Muhammad S. Ali</a:t>
            </a:r>
            <a:endParaRPr b="0" lang="en-US" sz="900" spc="-1" strike="noStrike">
              <a:latin typeface="Arial"/>
            </a:endParaRPr>
          </a:p>
        </p:txBody>
      </p:sp>
      <p:sp>
        <p:nvSpPr>
          <p:cNvPr id="178" name="CustomShape 5"/>
          <p:cNvSpPr/>
          <p:nvPr/>
        </p:nvSpPr>
        <p:spPr>
          <a:xfrm>
            <a:off x="8590680" y="6041520"/>
            <a:ext cx="68184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2BD21A9-D8DC-48FE-BA83-A7365B10783E}" type="slidenum">
              <a:rPr b="0" lang="en-US" sz="900" spc="-1" strike="noStrike">
                <a:solidFill>
                  <a:srgbClr val="90c226"/>
                </a:solidFill>
                <a:latin typeface="Trebuchet MS"/>
                <a:ea typeface="DejaVu Sans"/>
              </a:rPr>
              <a:t>5</a:t>
            </a:fld>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677160" y="88200"/>
            <a:ext cx="8595360" cy="554040"/>
          </a:xfrm>
          <a:prstGeom prst="rect">
            <a:avLst/>
          </a:prstGeom>
          <a:noFill/>
          <a:ln>
            <a:noFill/>
          </a:ln>
        </p:spPr>
        <p:style>
          <a:lnRef idx="0"/>
          <a:fillRef idx="0"/>
          <a:effectRef idx="0"/>
          <a:fontRef idx="minor"/>
        </p:style>
        <p:txBody>
          <a:bodyPr lIns="90000" rIns="90000" tIns="45000" bIns="45000">
            <a:normAutofit fontScale="51000"/>
          </a:bodyPr>
          <a:p>
            <a:pPr>
              <a:lnSpc>
                <a:spcPct val="100000"/>
              </a:lnSpc>
            </a:pPr>
            <a:r>
              <a:rPr b="0" lang="en-US" sz="4800" spc="-1" strike="noStrike">
                <a:solidFill>
                  <a:srgbClr val="90c226"/>
                </a:solidFill>
                <a:latin typeface="Trebuchet MS"/>
                <a:ea typeface="DejaVu Sans"/>
              </a:rPr>
              <a:t>How to links, lists, and images</a:t>
            </a:r>
            <a:endParaRPr b="0" lang="en-US" sz="4800" spc="-1" strike="noStrike">
              <a:latin typeface="Arial"/>
            </a:endParaRPr>
          </a:p>
        </p:txBody>
      </p:sp>
      <p:sp>
        <p:nvSpPr>
          <p:cNvPr id="180" name="CustomShape 2"/>
          <p:cNvSpPr/>
          <p:nvPr/>
        </p:nvSpPr>
        <p:spPr>
          <a:xfrm>
            <a:off x="813240" y="668160"/>
            <a:ext cx="8595360" cy="5371560"/>
          </a:xfrm>
          <a:prstGeom prst="rect">
            <a:avLst/>
          </a:prstGeom>
          <a:noFill/>
          <a:ln>
            <a:noFill/>
          </a:ln>
        </p:spPr>
        <p:style>
          <a:lnRef idx="0"/>
          <a:fillRef idx="0"/>
          <a:effectRef idx="0"/>
          <a:fontRef idx="minor"/>
        </p:style>
        <p:txBody>
          <a:bodyPr lIns="90000" rIns="90000" tIns="45000" bIns="45000">
            <a:noAutofit/>
          </a:bodyPr>
          <a:p>
            <a:pPr marL="343080" indent="-341640">
              <a:lnSpc>
                <a:spcPct val="150000"/>
              </a:lnSpc>
              <a:buClr>
                <a:srgbClr val="90c226"/>
              </a:buClr>
              <a:buSzPct val="80000"/>
              <a:buFont typeface="Wingdings 3" charset="2"/>
              <a:buChar char=""/>
            </a:pPr>
            <a:r>
              <a:rPr b="1" lang="en-US" sz="1600" spc="-1" strike="noStrike">
                <a:solidFill>
                  <a:srgbClr val="404040"/>
                </a:solidFill>
                <a:latin typeface="Trebuchet MS"/>
                <a:ea typeface="DejaVu Sans"/>
              </a:rPr>
              <a:t>How to code absolute and relative URLs</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When you code an </a:t>
            </a:r>
            <a:r>
              <a:rPr b="1" i="1" lang="en-US" sz="1600" spc="-1" strike="noStrike">
                <a:solidFill>
                  <a:srgbClr val="404040"/>
                </a:solidFill>
                <a:latin typeface="Trebuchet MS"/>
                <a:ea typeface="DejaVu Sans"/>
              </a:rPr>
              <a:t>absolute URL</a:t>
            </a:r>
            <a:r>
              <a:rPr b="0" lang="en-US" sz="1600" spc="-1" strike="noStrike">
                <a:solidFill>
                  <a:srgbClr val="404040"/>
                </a:solidFill>
                <a:latin typeface="Trebuchet MS"/>
                <a:ea typeface="DejaVu Sans"/>
              </a:rPr>
              <a:t>, you code the complete URL including the domain name for the site. Absolute URLs let you display pages at other websites.</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When you code </a:t>
            </a:r>
            <a:r>
              <a:rPr b="1" i="1" lang="en-US" sz="1600" spc="-1" strike="noStrike">
                <a:solidFill>
                  <a:srgbClr val="404040"/>
                </a:solidFill>
                <a:latin typeface="Trebuchet MS"/>
                <a:ea typeface="DejaVu Sans"/>
              </a:rPr>
              <a:t>relative URL</a:t>
            </a:r>
            <a:r>
              <a:rPr b="0" lang="en-US" sz="1600" spc="-1" strike="noStrike">
                <a:solidFill>
                  <a:srgbClr val="404040"/>
                </a:solidFill>
                <a:latin typeface="Trebuchet MS"/>
                <a:ea typeface="DejaVu Sans"/>
              </a:rPr>
              <a:t>, you base it on the current folder, which is the folder that contains the current page.</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A </a:t>
            </a:r>
            <a:r>
              <a:rPr b="0" i="1" lang="en-US" sz="1600" spc="-1" strike="noStrike">
                <a:solidFill>
                  <a:srgbClr val="404040"/>
                </a:solidFill>
                <a:latin typeface="Trebuchet MS"/>
                <a:ea typeface="DejaVu Sans"/>
              </a:rPr>
              <a:t>root-relative</a:t>
            </a:r>
            <a:r>
              <a:rPr b="0" lang="en-US" sz="1600" spc="-1" strike="noStrike">
                <a:solidFill>
                  <a:srgbClr val="404040"/>
                </a:solidFill>
                <a:latin typeface="Trebuchet MS"/>
                <a:ea typeface="DejaVu Sans"/>
              </a:rPr>
              <a:t> </a:t>
            </a:r>
            <a:r>
              <a:rPr b="0" i="1" lang="en-US" sz="1600" spc="-1" strike="noStrike">
                <a:solidFill>
                  <a:srgbClr val="404040"/>
                </a:solidFill>
                <a:latin typeface="Trebuchet MS"/>
                <a:ea typeface="DejaVu Sans"/>
              </a:rPr>
              <a:t>path</a:t>
            </a:r>
            <a:r>
              <a:rPr b="0" lang="en-US" sz="1600" spc="-1" strike="noStrike">
                <a:solidFill>
                  <a:srgbClr val="404040"/>
                </a:solidFill>
                <a:latin typeface="Trebuchet MS"/>
                <a:ea typeface="DejaVu Sans"/>
              </a:rPr>
              <a:t> is relative to the root folder of the website. It always starts with a slash. Then, to go down one subfolder, you can code the subfolder name and a slash. To go down two subfolders,  you can code a second subfolder name and a slash. And so on.</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A </a:t>
            </a:r>
            <a:r>
              <a:rPr b="0" i="1" lang="en-US" sz="1600" spc="-1" strike="noStrike">
                <a:solidFill>
                  <a:srgbClr val="404040"/>
                </a:solidFill>
                <a:latin typeface="Trebuchet MS"/>
                <a:ea typeface="DejaVu Sans"/>
              </a:rPr>
              <a:t>document-relative path </a:t>
            </a:r>
            <a:r>
              <a:rPr b="0" lang="en-US" sz="1600" spc="-1" strike="noStrike">
                <a:solidFill>
                  <a:srgbClr val="404040"/>
                </a:solidFill>
                <a:latin typeface="Trebuchet MS"/>
                <a:ea typeface="DejaVu Sans"/>
              </a:rPr>
              <a:t>is relative to the folder the current document is in. then, to go down one subfolder, you can code the subfolder name followed by a slash. To go down two subfolders, you can code a second subfolder name followed by another slash. And so on.</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You can also go up in a document-relative path. To go up one level from the current folder, you can code two periods and a slash. To go up two levels, you code two periods and a slash followed by two more periods and a slash. And so on</a:t>
            </a:r>
            <a:endParaRPr b="0" lang="en-US" sz="1600" spc="-1" strike="noStrike">
              <a:latin typeface="Arial"/>
            </a:endParaRPr>
          </a:p>
        </p:txBody>
      </p:sp>
      <p:sp>
        <p:nvSpPr>
          <p:cNvPr id="181" name="CustomShape 3"/>
          <p:cNvSpPr/>
          <p:nvPr/>
        </p:nvSpPr>
        <p:spPr>
          <a:xfrm>
            <a:off x="7205040" y="6041520"/>
            <a:ext cx="109548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2DC1A57-5D5B-4494-9AD3-3094B4A10B4F}" type="datetime3">
              <a:rPr b="0" lang="en-US" sz="900" spc="-1" strike="noStrike">
                <a:solidFill>
                  <a:srgbClr val="8b8b8b"/>
                </a:solidFill>
                <a:latin typeface="Trebuchet MS"/>
                <a:ea typeface="DejaVu Sans"/>
              </a:rPr>
              <a:t>Thursday, September 23, 2021</a:t>
            </a:fld>
            <a:endParaRPr b="0" lang="en-US" sz="900" spc="-1" strike="noStrike">
              <a:latin typeface="Arial"/>
            </a:endParaRPr>
          </a:p>
        </p:txBody>
      </p:sp>
      <p:sp>
        <p:nvSpPr>
          <p:cNvPr id="182" name="CustomShape 4"/>
          <p:cNvSpPr/>
          <p:nvPr/>
        </p:nvSpPr>
        <p:spPr>
          <a:xfrm>
            <a:off x="677160" y="6041520"/>
            <a:ext cx="629604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fr-FR" sz="900" spc="-1" strike="noStrike">
                <a:solidFill>
                  <a:srgbClr val="8b8b8b"/>
                </a:solidFill>
                <a:latin typeface="Trebuchet MS"/>
                <a:ea typeface="DejaVu Sans"/>
              </a:rPr>
              <a:t>Course Lecturer: Muhammad S. Ali</a:t>
            </a:r>
            <a:endParaRPr b="0" lang="en-US" sz="900" spc="-1" strike="noStrike">
              <a:latin typeface="Arial"/>
            </a:endParaRPr>
          </a:p>
        </p:txBody>
      </p:sp>
      <p:sp>
        <p:nvSpPr>
          <p:cNvPr id="183" name="CustomShape 5"/>
          <p:cNvSpPr/>
          <p:nvPr/>
        </p:nvSpPr>
        <p:spPr>
          <a:xfrm>
            <a:off x="8590680" y="6041520"/>
            <a:ext cx="68184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0D2FBEA-29F5-4AE1-9077-095B83A0E8C4}" type="slidenum">
              <a:rPr b="0" lang="en-US" sz="900" spc="-1" strike="noStrike">
                <a:solidFill>
                  <a:srgbClr val="90c226"/>
                </a:solidFill>
                <a:latin typeface="Trebuchet MS"/>
                <a:ea typeface="DejaVu Sans"/>
              </a:rPr>
              <a:t>6</a:t>
            </a:fld>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 descr=""/>
          <p:cNvPicPr/>
          <p:nvPr/>
        </p:nvPicPr>
        <p:blipFill>
          <a:blip r:embed="rId1"/>
          <a:stretch/>
        </p:blipFill>
        <p:spPr>
          <a:xfrm>
            <a:off x="511920" y="822960"/>
            <a:ext cx="8929440" cy="5394960"/>
          </a:xfrm>
          <a:prstGeom prst="rect">
            <a:avLst/>
          </a:prstGeom>
          <a:ln>
            <a:noFill/>
          </a:ln>
        </p:spPr>
      </p:pic>
      <p:sp>
        <p:nvSpPr>
          <p:cNvPr id="185" name="CustomShape 1"/>
          <p:cNvSpPr/>
          <p:nvPr/>
        </p:nvSpPr>
        <p:spPr>
          <a:xfrm>
            <a:off x="1757160" y="88200"/>
            <a:ext cx="6347160" cy="554040"/>
          </a:xfrm>
          <a:prstGeom prst="rect">
            <a:avLst/>
          </a:prstGeom>
          <a:noFill/>
          <a:ln>
            <a:noFill/>
          </a:ln>
        </p:spPr>
        <p:style>
          <a:lnRef idx="0"/>
          <a:fillRef idx="0"/>
          <a:effectRef idx="0"/>
          <a:fontRef idx="minor"/>
        </p:style>
        <p:txBody>
          <a:bodyPr lIns="90000" rIns="90000" tIns="45000" bIns="45000">
            <a:normAutofit fontScale="17000"/>
          </a:bodyPr>
          <a:p>
            <a:pPr>
              <a:lnSpc>
                <a:spcPct val="100000"/>
              </a:lnSpc>
            </a:pPr>
            <a:r>
              <a:rPr b="0" lang="en-US" sz="4800" spc="-1" strike="noStrike">
                <a:solidFill>
                  <a:srgbClr val="90c226"/>
                </a:solidFill>
                <a:latin typeface="Trebuchet MS"/>
                <a:ea typeface="DejaVu Sans"/>
              </a:rPr>
              <a:t>A simple website directory structure</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677160" y="88200"/>
            <a:ext cx="8595360" cy="554040"/>
          </a:xfrm>
          <a:prstGeom prst="rect">
            <a:avLst/>
          </a:prstGeom>
          <a:noFill/>
          <a:ln>
            <a:noFill/>
          </a:ln>
        </p:spPr>
        <p:style>
          <a:lnRef idx="0"/>
          <a:fillRef idx="0"/>
          <a:effectRef idx="0"/>
          <a:fontRef idx="minor"/>
        </p:style>
        <p:txBody>
          <a:bodyPr lIns="90000" rIns="90000" tIns="45000" bIns="45000">
            <a:normAutofit fontScale="17000"/>
          </a:bodyPr>
          <a:p>
            <a:pPr>
              <a:lnSpc>
                <a:spcPct val="100000"/>
              </a:lnSpc>
            </a:pPr>
            <a:r>
              <a:rPr b="0" lang="en-US" sz="4800" spc="-1" strike="noStrike">
                <a:solidFill>
                  <a:srgbClr val="90c226"/>
                </a:solidFill>
                <a:latin typeface="Trebuchet MS"/>
                <a:ea typeface="DejaVu Sans"/>
              </a:rPr>
              <a:t>Examples of absolute and relative URLs</a:t>
            </a:r>
            <a:endParaRPr b="0" lang="en-US" sz="4800" spc="-1" strike="noStrike">
              <a:latin typeface="Arial"/>
            </a:endParaRPr>
          </a:p>
        </p:txBody>
      </p:sp>
      <p:sp>
        <p:nvSpPr>
          <p:cNvPr id="187" name="CustomShape 2"/>
          <p:cNvSpPr/>
          <p:nvPr/>
        </p:nvSpPr>
        <p:spPr>
          <a:xfrm>
            <a:off x="813240" y="668160"/>
            <a:ext cx="8595360" cy="5371560"/>
          </a:xfrm>
          <a:prstGeom prst="rect">
            <a:avLst/>
          </a:prstGeom>
          <a:noFill/>
          <a:ln>
            <a:noFill/>
          </a:ln>
        </p:spPr>
        <p:style>
          <a:lnRef idx="0"/>
          <a:fillRef idx="0"/>
          <a:effectRef idx="0"/>
          <a:fontRef idx="minor"/>
        </p:style>
        <p:txBody>
          <a:bodyPr lIns="90000" rIns="90000" tIns="45000" bIns="45000">
            <a:noAutofit/>
          </a:bodyPr>
          <a:p>
            <a:pPr marL="343080" indent="-341640">
              <a:lnSpc>
                <a:spcPct val="150000"/>
              </a:lnSpc>
              <a:buClr>
                <a:srgbClr val="90c226"/>
              </a:buClr>
              <a:buSzPct val="80000"/>
              <a:buFont typeface="Wingdings 3" charset="2"/>
              <a:buChar char=""/>
            </a:pPr>
            <a:r>
              <a:rPr b="1" lang="en-US" sz="1600" spc="-1" strike="noStrike">
                <a:solidFill>
                  <a:srgbClr val="404040"/>
                </a:solidFill>
                <a:latin typeface="Trebuchet MS"/>
                <a:ea typeface="DejaVu Sans"/>
              </a:rPr>
              <a:t>Absolute URLs</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hlinkClick r:id="rId1"/>
              </a:rPr>
              <a:t>https://www.fud.edu.ng/index.html</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hlinkClick r:id="rId2"/>
              </a:rPr>
              <a:t>https://www.jsiit.edu.ng/hostels/booking.html</a:t>
            </a:r>
            <a:endParaRPr b="0" lang="en-US" sz="1600" spc="-1" strike="noStrike">
              <a:latin typeface="Arial"/>
            </a:endParaRPr>
          </a:p>
          <a:p>
            <a:pPr marL="343080" indent="-341640">
              <a:lnSpc>
                <a:spcPct val="150000"/>
              </a:lnSpc>
              <a:buClr>
                <a:srgbClr val="90c226"/>
              </a:buClr>
              <a:buSzPct val="80000"/>
              <a:buFont typeface="Wingdings 3" charset="2"/>
              <a:buChar char=""/>
            </a:pPr>
            <a:r>
              <a:rPr b="1" lang="en-US" sz="1600" spc="-1" strike="noStrike">
                <a:solidFill>
                  <a:srgbClr val="404040"/>
                </a:solidFill>
                <a:latin typeface="Trebuchet MS"/>
                <a:ea typeface="DejaVu Sans"/>
              </a:rPr>
              <a:t>Root-relative paths</a:t>
            </a:r>
            <a:endParaRPr b="0" lang="en-US" sz="1600" spc="-1" strike="noStrike">
              <a:latin typeface="Arial"/>
            </a:endParaRPr>
          </a:p>
          <a:p>
            <a:pPr marL="343080" indent="-341640">
              <a:lnSpc>
                <a:spcPct val="150000"/>
              </a:lnSpc>
              <a:buClr>
                <a:srgbClr val="90c226"/>
              </a:buClr>
              <a:buSzPct val="80000"/>
              <a:buFont typeface="Wingdings 3" charset="2"/>
              <a:buChar char=""/>
            </a:pPr>
            <a:r>
              <a:rPr b="0" i="1" lang="en-US" sz="1600" spc="-1" strike="noStrike">
                <a:solidFill>
                  <a:srgbClr val="404040"/>
                </a:solidFill>
                <a:latin typeface="Trebuchet MS"/>
                <a:ea typeface="DejaVu Sans"/>
              </a:rPr>
              <a:t>/login.html</a:t>
            </a:r>
            <a:r>
              <a:rPr b="0" i="1" lang="en-US" sz="1600" spc="-1" strike="noStrike">
                <a:solidFill>
                  <a:srgbClr val="404040"/>
                </a:solidFill>
                <a:latin typeface="Trebuchet MS"/>
                <a:ea typeface="DejaVu Sans"/>
              </a:rPr>
              <a:t>	</a:t>
            </a:r>
            <a:r>
              <a:rPr b="0" i="1" lang="en-US" sz="1600" spc="-1" strike="noStrike">
                <a:solidFill>
                  <a:srgbClr val="404040"/>
                </a:solidFill>
                <a:latin typeface="Trebuchet MS"/>
                <a:ea typeface="DejaVu Sans"/>
              </a:rPr>
              <a:t>	</a:t>
            </a:r>
            <a:r>
              <a:rPr b="0" i="1" lang="en-US" sz="1600" spc="-1" strike="noStrike">
                <a:solidFill>
                  <a:srgbClr val="404040"/>
                </a:solidFill>
                <a:latin typeface="Trebuchet MS"/>
                <a:ea typeface="DejaVu Sans"/>
              </a:rPr>
              <a:t>	</a:t>
            </a:r>
            <a:r>
              <a:rPr b="0" i="1" lang="en-US" sz="1600" spc="-1" strike="noStrike">
                <a:solidFill>
                  <a:srgbClr val="404040"/>
                </a:solidFill>
                <a:latin typeface="Trebuchet MS"/>
                <a:ea typeface="DejaVu Sans"/>
              </a:rPr>
              <a:t>	</a:t>
            </a:r>
            <a:r>
              <a:rPr b="0" i="1" lang="en-US" sz="1600" spc="-1" strike="noStrike">
                <a:solidFill>
                  <a:srgbClr val="404040"/>
                </a:solidFill>
                <a:latin typeface="Trebuchet MS"/>
                <a:ea typeface="DejaVu Sans"/>
              </a:rPr>
              <a:t>	</a:t>
            </a:r>
            <a:r>
              <a:rPr b="0" i="1" lang="en-US" sz="1600" spc="-1" strike="noStrike">
                <a:solidFill>
                  <a:srgbClr val="404040"/>
                </a:solidFill>
                <a:latin typeface="Trebuchet MS"/>
                <a:ea typeface="DejaVu Sans"/>
              </a:rPr>
              <a:t>	</a:t>
            </a:r>
            <a:r>
              <a:rPr b="0" i="1" lang="en-US" sz="1600" spc="-1" strike="noStrike">
                <a:solidFill>
                  <a:srgbClr val="404040"/>
                </a:solidFill>
                <a:latin typeface="Trebuchet MS"/>
                <a:ea typeface="DejaVu Sans"/>
              </a:rPr>
              <a:t>	</a:t>
            </a:r>
            <a:r>
              <a:rPr b="0" i="1" lang="en-US" sz="1600" spc="-1" strike="noStrike">
                <a:solidFill>
                  <a:srgbClr val="404040"/>
                </a:solidFill>
                <a:latin typeface="Trebuchet MS"/>
                <a:ea typeface="DejaVu Sans"/>
              </a:rPr>
              <a:t>	</a:t>
            </a:r>
            <a:r>
              <a:rPr b="0" i="1" lang="en-US" sz="1600" spc="-1" strike="noStrike">
                <a:solidFill>
                  <a:srgbClr val="404040"/>
                </a:solidFill>
                <a:latin typeface="Trebuchet MS"/>
                <a:ea typeface="DejaVu Sans"/>
              </a:rPr>
              <a:t>(refers to root/login.html)</a:t>
            </a:r>
            <a:endParaRPr b="0" lang="en-US" sz="1600" spc="-1" strike="noStrike">
              <a:latin typeface="Arial"/>
            </a:endParaRPr>
          </a:p>
          <a:p>
            <a:pPr marL="343080" indent="-341640">
              <a:lnSpc>
                <a:spcPct val="150000"/>
              </a:lnSpc>
              <a:buClr>
                <a:srgbClr val="90c226"/>
              </a:buClr>
              <a:buSzPct val="80000"/>
              <a:buFont typeface="Wingdings 3" charset="2"/>
              <a:buChar char=""/>
            </a:pPr>
            <a:r>
              <a:rPr b="0" i="1" lang="en-US" sz="1600" spc="-1" strike="noStrike">
                <a:solidFill>
                  <a:srgbClr val="404040"/>
                </a:solidFill>
                <a:latin typeface="Trebuchet MS"/>
                <a:ea typeface="DejaVu Sans"/>
              </a:rPr>
              <a:t>/images</a:t>
            </a:r>
            <a:r>
              <a:rPr b="0" lang="en-US" sz="1600" spc="-1" strike="noStrike">
                <a:solidFill>
                  <a:srgbClr val="404040"/>
                </a:solidFill>
                <a:latin typeface="Trebuchet MS"/>
                <a:ea typeface="DejaVu Sans"/>
              </a:rPr>
              <a:t>/logo.gif</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(refers to root/images/logo.gif)</a:t>
            </a:r>
            <a:endParaRPr b="0" lang="en-US" sz="1600" spc="-1" strike="noStrike">
              <a:latin typeface="Arial"/>
            </a:endParaRPr>
          </a:p>
          <a:p>
            <a:pPr marL="343080" indent="-341640">
              <a:lnSpc>
                <a:spcPct val="150000"/>
              </a:lnSpc>
              <a:buClr>
                <a:srgbClr val="90c226"/>
              </a:buClr>
              <a:buSzPct val="80000"/>
              <a:buFont typeface="Wingdings 3" charset="2"/>
              <a:buChar char=""/>
            </a:pPr>
            <a:r>
              <a:rPr b="1" lang="en-US" sz="1600" spc="-1" strike="noStrike">
                <a:solidFill>
                  <a:srgbClr val="404040"/>
                </a:solidFill>
                <a:latin typeface="Trebuchet MS"/>
                <a:ea typeface="DejaVu Sans"/>
              </a:rPr>
              <a:t>Document-relative paths that navigate down from the root folder</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images/logo.gif</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(referes to root/images/logo.gif)</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books/php/overview.html</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(referes to root/books/php/overview.html)</a:t>
            </a:r>
            <a:endParaRPr b="0" lang="en-US" sz="1600" spc="-1" strike="noStrike">
              <a:latin typeface="Arial"/>
            </a:endParaRPr>
          </a:p>
          <a:p>
            <a:pPr marL="343080" indent="-341640">
              <a:lnSpc>
                <a:spcPct val="150000"/>
              </a:lnSpc>
              <a:buClr>
                <a:srgbClr val="90c226"/>
              </a:buClr>
              <a:buSzPct val="80000"/>
              <a:buFont typeface="Wingdings 3" charset="2"/>
              <a:buChar char=""/>
            </a:pPr>
            <a:r>
              <a:rPr b="1" lang="en-US" sz="1600" spc="-1" strike="noStrike">
                <a:solidFill>
                  <a:srgbClr val="404040"/>
                </a:solidFill>
                <a:latin typeface="Trebuchet MS"/>
                <a:ea typeface="DejaVu Sans"/>
              </a:rPr>
              <a:t>Document-relative paths that navigate up from the root/books folder</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../index.html</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(refers to root/index.html)</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../images/logo.gif</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	</a:t>
            </a:r>
            <a:r>
              <a:rPr b="0" lang="en-US" sz="1600" spc="-1" strike="noStrike">
                <a:solidFill>
                  <a:srgbClr val="404040"/>
                </a:solidFill>
                <a:latin typeface="Trebuchet MS"/>
                <a:ea typeface="DejaVu Sans"/>
              </a:rPr>
              <a:t>(refers to root/images/logo.gif)</a:t>
            </a:r>
            <a:endParaRPr b="0" lang="en-US" sz="1600" spc="-1" strike="noStrike">
              <a:latin typeface="Arial"/>
            </a:endParaRPr>
          </a:p>
        </p:txBody>
      </p:sp>
      <p:sp>
        <p:nvSpPr>
          <p:cNvPr id="188" name="CustomShape 3"/>
          <p:cNvSpPr/>
          <p:nvPr/>
        </p:nvSpPr>
        <p:spPr>
          <a:xfrm>
            <a:off x="7205040" y="6041520"/>
            <a:ext cx="109548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9DE8A94-607E-46F1-98D2-0A03C384BED6}" type="datetime3">
              <a:rPr b="0" lang="en-US" sz="900" spc="-1" strike="noStrike">
                <a:solidFill>
                  <a:srgbClr val="8b8b8b"/>
                </a:solidFill>
                <a:latin typeface="Trebuchet MS"/>
                <a:ea typeface="DejaVu Sans"/>
              </a:rPr>
              <a:t>Thursday, September 23, 2021</a:t>
            </a:fld>
            <a:endParaRPr b="0" lang="en-US" sz="900" spc="-1" strike="noStrike">
              <a:latin typeface="Arial"/>
            </a:endParaRPr>
          </a:p>
        </p:txBody>
      </p:sp>
      <p:sp>
        <p:nvSpPr>
          <p:cNvPr id="189" name="CustomShape 4"/>
          <p:cNvSpPr/>
          <p:nvPr/>
        </p:nvSpPr>
        <p:spPr>
          <a:xfrm>
            <a:off x="677160" y="6041520"/>
            <a:ext cx="629604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fr-FR" sz="900" spc="-1" strike="noStrike">
                <a:solidFill>
                  <a:srgbClr val="8b8b8b"/>
                </a:solidFill>
                <a:latin typeface="Trebuchet MS"/>
                <a:ea typeface="DejaVu Sans"/>
              </a:rPr>
              <a:t>Course Lecturer: Muhammad S. Ali</a:t>
            </a:r>
            <a:endParaRPr b="0" lang="en-US" sz="900" spc="-1" strike="noStrike">
              <a:latin typeface="Arial"/>
            </a:endParaRPr>
          </a:p>
        </p:txBody>
      </p:sp>
      <p:sp>
        <p:nvSpPr>
          <p:cNvPr id="190" name="CustomShape 5"/>
          <p:cNvSpPr/>
          <p:nvPr/>
        </p:nvSpPr>
        <p:spPr>
          <a:xfrm>
            <a:off x="8590680" y="6041520"/>
            <a:ext cx="68184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0E1ABB7-EE5C-4C5C-BEB3-FD40FDFC2F61}" type="slidenum">
              <a:rPr b="0" lang="en-US" sz="900" spc="-1" strike="noStrike">
                <a:solidFill>
                  <a:srgbClr val="90c226"/>
                </a:solidFill>
                <a:latin typeface="Trebuchet MS"/>
                <a:ea typeface="DejaVu Sans"/>
              </a:rPr>
              <a:t>8</a:t>
            </a:fld>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209160" y="88200"/>
            <a:ext cx="8595360" cy="554040"/>
          </a:xfrm>
          <a:prstGeom prst="rect">
            <a:avLst/>
          </a:prstGeom>
          <a:noFill/>
          <a:ln>
            <a:noFill/>
          </a:ln>
        </p:spPr>
        <p:style>
          <a:lnRef idx="0"/>
          <a:fillRef idx="0"/>
          <a:effectRef idx="0"/>
          <a:fontRef idx="minor"/>
        </p:style>
        <p:txBody>
          <a:bodyPr lIns="90000" rIns="90000" tIns="45000" bIns="45000">
            <a:normAutofit fontScale="51000"/>
          </a:bodyPr>
          <a:p>
            <a:pPr>
              <a:lnSpc>
                <a:spcPct val="100000"/>
              </a:lnSpc>
            </a:pPr>
            <a:r>
              <a:rPr b="0" lang="en-US" sz="4800" spc="-1" strike="noStrike">
                <a:solidFill>
                  <a:srgbClr val="90c226"/>
                </a:solidFill>
                <a:latin typeface="Trebuchet MS"/>
                <a:ea typeface="DejaVu Sans"/>
              </a:rPr>
              <a:t>How to code links</a:t>
            </a:r>
            <a:endParaRPr b="0" lang="en-US" sz="4800" spc="-1" strike="noStrike">
              <a:latin typeface="Arial"/>
            </a:endParaRPr>
          </a:p>
        </p:txBody>
      </p:sp>
      <p:sp>
        <p:nvSpPr>
          <p:cNvPr id="192" name="CustomShape 2"/>
          <p:cNvSpPr/>
          <p:nvPr/>
        </p:nvSpPr>
        <p:spPr>
          <a:xfrm>
            <a:off x="182880" y="524160"/>
            <a:ext cx="9691560" cy="5371560"/>
          </a:xfrm>
          <a:prstGeom prst="rect">
            <a:avLst/>
          </a:prstGeom>
          <a:noFill/>
          <a:ln>
            <a:noFill/>
          </a:ln>
        </p:spPr>
        <p:style>
          <a:lnRef idx="0"/>
          <a:fillRef idx="0"/>
          <a:effectRef idx="0"/>
          <a:fontRef idx="minor"/>
        </p:style>
        <p:txBody>
          <a:bodyPr lIns="90000" rIns="90000" tIns="45000" bIns="45000">
            <a:noAutofit/>
          </a:bodyPr>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Most web pages contain </a:t>
            </a:r>
            <a:r>
              <a:rPr b="0" i="1" lang="en-US" sz="1600" spc="-1" strike="noStrike">
                <a:solidFill>
                  <a:srgbClr val="404040"/>
                </a:solidFill>
                <a:latin typeface="Trebuchet MS"/>
                <a:ea typeface="DejaVu Sans"/>
              </a:rPr>
              <a:t>links</a:t>
            </a:r>
            <a:r>
              <a:rPr b="0" lang="en-US" sz="1600" spc="-1" strike="noStrike">
                <a:solidFill>
                  <a:srgbClr val="404040"/>
                </a:solidFill>
                <a:latin typeface="Trebuchet MS"/>
                <a:ea typeface="DejaVu Sans"/>
              </a:rPr>
              <a:t> that go to other web pages or web resources.</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To code a link, you use the anchor tag element (&lt;a&gt;)</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The &lt;a&gt; is an inline element that create a link that loads another web page. The href attribute of this element identifies the page to be loaded.</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The text content of a link is underlined by default to indicate that it is clickable.</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If a link has not been visited, it is displayed in blue. If it has been visited, it is displayed as purple. You can change these defaults using CSS.</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If the mouse hovers over a link, the cursor is changed to a hand with the finger pointed.</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Examples</a:t>
            </a:r>
            <a:endParaRPr b="0" lang="en-US" sz="1600" spc="-1" strike="noStrike">
              <a:latin typeface="Arial"/>
            </a:endParaRPr>
          </a:p>
          <a:p>
            <a:pPr marL="343080" indent="-341640">
              <a:lnSpc>
                <a:spcPct val="150000"/>
              </a:lnSpc>
              <a:buClr>
                <a:srgbClr val="90c226"/>
              </a:buClr>
              <a:buSzPct val="80000"/>
              <a:buFont typeface="Wingdings 3" charset="2"/>
              <a:buChar char=""/>
            </a:pPr>
            <a:r>
              <a:rPr b="1" lang="en-US" sz="1600" spc="-1" strike="noStrike">
                <a:solidFill>
                  <a:srgbClr val="404040"/>
                </a:solidFill>
                <a:latin typeface="Trebuchet MS"/>
                <a:ea typeface="DejaVu Sans"/>
              </a:rPr>
              <a:t>A link to a web page in the same folder</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&lt;p&gt;Go view our &lt;a href=”courses.html”&gt;Courses list&lt;/a&gt;.&lt;/p&gt;</a:t>
            </a:r>
            <a:endParaRPr b="0" lang="en-US" sz="1600" spc="-1" strike="noStrike">
              <a:latin typeface="Arial"/>
            </a:endParaRPr>
          </a:p>
          <a:p>
            <a:pPr marL="343080" indent="-341640">
              <a:lnSpc>
                <a:spcPct val="150000"/>
              </a:lnSpc>
              <a:buClr>
                <a:srgbClr val="90c226"/>
              </a:buClr>
              <a:buSzPct val="80000"/>
              <a:buFont typeface="Wingdings 3" charset="2"/>
              <a:buChar char=""/>
            </a:pPr>
            <a:r>
              <a:rPr b="1" lang="en-US" sz="1600" spc="-1" strike="noStrike">
                <a:solidFill>
                  <a:srgbClr val="404040"/>
                </a:solidFill>
                <a:latin typeface="Trebuchet MS"/>
                <a:ea typeface="DejaVu Sans"/>
              </a:rPr>
              <a:t>A link to a web page in a subfolder of the parent folder</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&lt;p&gt;Read about the &lt;a href=”../company/services.html”&gt;services we provided&lt;/a&gt;.&lt;/p&gt;</a:t>
            </a:r>
            <a:endParaRPr b="0" lang="en-US" sz="1600" spc="-1" strike="noStrike">
              <a:latin typeface="Arial"/>
            </a:endParaRPr>
          </a:p>
          <a:p>
            <a:pPr marL="343080" indent="-341640">
              <a:lnSpc>
                <a:spcPct val="150000"/>
              </a:lnSpc>
              <a:buClr>
                <a:srgbClr val="90c226"/>
              </a:buClr>
              <a:buSzPct val="80000"/>
              <a:buFont typeface="Wingdings 3" charset="2"/>
              <a:buChar char=""/>
            </a:pPr>
            <a:r>
              <a:rPr b="1" lang="en-US" sz="1600" spc="-1" strike="noStrike">
                <a:solidFill>
                  <a:srgbClr val="404040"/>
                </a:solidFill>
                <a:latin typeface="Trebuchet MS"/>
                <a:ea typeface="DejaVu Sans"/>
              </a:rPr>
              <a:t>A link to a web page based on the root folder</a:t>
            </a:r>
            <a:endParaRPr b="0" lang="en-US" sz="1600" spc="-1" strike="noStrike">
              <a:latin typeface="Arial"/>
            </a:endParaRPr>
          </a:p>
          <a:p>
            <a:pPr marL="343080" indent="-341640">
              <a:lnSpc>
                <a:spcPct val="150000"/>
              </a:lnSpc>
              <a:buClr>
                <a:srgbClr val="90c226"/>
              </a:buClr>
              <a:buSzPct val="80000"/>
              <a:buFont typeface="Wingdings 3" charset="2"/>
              <a:buChar char=""/>
            </a:pPr>
            <a:r>
              <a:rPr b="0" lang="en-US" sz="1600" spc="-1" strike="noStrike">
                <a:solidFill>
                  <a:srgbClr val="404040"/>
                </a:solidFill>
                <a:latin typeface="Trebuchet MS"/>
                <a:ea typeface="DejaVu Sans"/>
              </a:rPr>
              <a:t>&lt;p&gt;View your &lt;a href=”/orders/cart.html”&gt;Shooping cart&lt;/a&gt;.&lt;/p&gt;</a:t>
            </a:r>
            <a:endParaRPr b="0" lang="en-US" sz="1600" spc="-1" strike="noStrike">
              <a:latin typeface="Arial"/>
            </a:endParaRPr>
          </a:p>
        </p:txBody>
      </p:sp>
      <p:sp>
        <p:nvSpPr>
          <p:cNvPr id="193" name="CustomShape 3"/>
          <p:cNvSpPr/>
          <p:nvPr/>
        </p:nvSpPr>
        <p:spPr>
          <a:xfrm>
            <a:off x="7205040" y="6041520"/>
            <a:ext cx="109548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F8F01B0-B49E-44D6-BF6A-ACAF676F73B0}" type="datetime3">
              <a:rPr b="0" lang="en-US" sz="900" spc="-1" strike="noStrike">
                <a:solidFill>
                  <a:srgbClr val="8b8b8b"/>
                </a:solidFill>
                <a:latin typeface="Trebuchet MS"/>
                <a:ea typeface="DejaVu Sans"/>
              </a:rPr>
              <a:t>Thursday, September 23, 2021</a:t>
            </a:fld>
            <a:endParaRPr b="0" lang="en-US" sz="900" spc="-1" strike="noStrike">
              <a:latin typeface="Arial"/>
            </a:endParaRPr>
          </a:p>
        </p:txBody>
      </p:sp>
      <p:sp>
        <p:nvSpPr>
          <p:cNvPr id="194" name="CustomShape 4"/>
          <p:cNvSpPr/>
          <p:nvPr/>
        </p:nvSpPr>
        <p:spPr>
          <a:xfrm>
            <a:off x="677160" y="6041520"/>
            <a:ext cx="629604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fr-FR" sz="900" spc="-1" strike="noStrike">
                <a:solidFill>
                  <a:srgbClr val="8b8b8b"/>
                </a:solidFill>
                <a:latin typeface="Trebuchet MS"/>
                <a:ea typeface="DejaVu Sans"/>
              </a:rPr>
              <a:t>Course Lecturer: Muhammad S. Ali</a:t>
            </a:r>
            <a:endParaRPr b="0" lang="en-US" sz="900" spc="-1" strike="noStrike">
              <a:latin typeface="Arial"/>
            </a:endParaRPr>
          </a:p>
        </p:txBody>
      </p:sp>
      <p:sp>
        <p:nvSpPr>
          <p:cNvPr id="195" name="CustomShape 5"/>
          <p:cNvSpPr/>
          <p:nvPr/>
        </p:nvSpPr>
        <p:spPr>
          <a:xfrm>
            <a:off x="8590680" y="6041520"/>
            <a:ext cx="68184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5B15E0B-CD63-4178-BD3F-6773550E34A6}" type="slidenum">
              <a:rPr b="0" lang="en-US" sz="900" spc="-1" strike="noStrike">
                <a:solidFill>
                  <a:srgbClr val="90c226"/>
                </a:solidFill>
                <a:latin typeface="Trebuchet MS"/>
                <a:ea typeface="DejaVu Sans"/>
              </a:rPr>
              <a:t>9</a:t>
            </a:fld>
            <a:endParaRPr b="0" lang="en-US" sz="9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14660</TotalTime>
  <Application>LibreOffice/6.4.5.2$Linux_X86_64 LibreOffice_project/40$Build-2</Application>
  <Words>2079</Words>
  <Paragraphs>141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2017-10-30T17:02:00Z</dcterms:created>
  <dc:creator>LENOVO PC</dc:creator>
  <dc:description/>
  <dc:language>en-US</dc:language>
  <cp:lastModifiedBy/>
  <dcterms:modified xsi:type="dcterms:W3CDTF">2021-09-23T16:07:15Z</dcterms:modified>
  <cp:revision>335</cp:revision>
  <dc:subject/>
  <dc:title>Software development with c# 2015 prepared by Muhammad salisu ali jsiit, kzaure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