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8" r:id="rId5"/>
    <p:sldId id="269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28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8B44085-9504-4C70-9137-ABADE9D19641}"/>
    <pc:docChg chg="modSld">
      <pc:chgData name="" userId="" providerId="" clId="Web-{38B44085-9504-4C70-9137-ABADE9D19641}" dt="2018-02-22T20:09:04.986" v="87"/>
      <pc:docMkLst>
        <pc:docMk/>
      </pc:docMkLst>
      <pc:sldChg chg="addSp delSp modSp">
        <pc:chgData name="" userId="" providerId="" clId="Web-{38B44085-9504-4C70-9137-ABADE9D19641}" dt="2018-02-22T20:09:04.986" v="87"/>
        <pc:sldMkLst>
          <pc:docMk/>
          <pc:sldMk cId="2340519095" sldId="263"/>
        </pc:sldMkLst>
        <pc:spChg chg="add mod">
          <ac:chgData name="" userId="" providerId="" clId="Web-{38B44085-9504-4C70-9137-ABADE9D19641}" dt="2018-02-22T20:09:04.986" v="87"/>
          <ac:spMkLst>
            <pc:docMk/>
            <pc:sldMk cId="2340519095" sldId="263"/>
            <ac:spMk id="11" creationId="{9B6803B8-9567-4440-81F8-84F2C27001E5}"/>
          </ac:spMkLst>
        </pc:spChg>
        <pc:picChg chg="mod">
          <ac:chgData name="" userId="" providerId="" clId="Web-{38B44085-9504-4C70-9137-ABADE9D19641}" dt="2018-02-22T20:02:13.939" v="2"/>
          <ac:picMkLst>
            <pc:docMk/>
            <pc:sldMk cId="2340519095" sldId="263"/>
            <ac:picMk id="4" creationId="{97F505F3-109F-4EF3-9236-3E7A1B752DC9}"/>
          </ac:picMkLst>
        </pc:picChg>
        <pc:picChg chg="del">
          <ac:chgData name="" userId="" providerId="" clId="Web-{38B44085-9504-4C70-9137-ABADE9D19641}" dt="2018-02-22T20:02:05.657" v="0"/>
          <ac:picMkLst>
            <pc:docMk/>
            <pc:sldMk cId="2340519095" sldId="263"/>
            <ac:picMk id="6" creationId="{8805F7AE-0D70-4DF0-9731-181021610858}"/>
          </ac:picMkLst>
        </pc:picChg>
      </pc:sldChg>
    </pc:docChg>
  </pc:docChgLst>
  <pc:docChgLst>
    <pc:chgData clId="Web-{07558E52-DB4E-4846-AA00-90B21F218D2A}"/>
    <pc:docChg chg="modSld">
      <pc:chgData name="" userId="" providerId="" clId="Web-{07558E52-DB4E-4846-AA00-90B21F218D2A}" dt="2018-02-22T22:01:24.594" v="317"/>
      <pc:docMkLst>
        <pc:docMk/>
      </pc:docMkLst>
      <pc:sldChg chg="modSp">
        <pc:chgData name="" userId="" providerId="" clId="Web-{07558E52-DB4E-4846-AA00-90B21F218D2A}" dt="2018-02-22T21:44:02.575" v="84"/>
        <pc:sldMkLst>
          <pc:docMk/>
          <pc:sldMk cId="1570504051" sldId="259"/>
        </pc:sldMkLst>
        <pc:spChg chg="mod">
          <ac:chgData name="" userId="" providerId="" clId="Web-{07558E52-DB4E-4846-AA00-90B21F218D2A}" dt="2018-02-22T21:44:02.575" v="84"/>
          <ac:spMkLst>
            <pc:docMk/>
            <pc:sldMk cId="1570504051" sldId="259"/>
            <ac:spMk id="3" creationId="{984E96B5-76BB-41E3-A61F-23DD01E40A19}"/>
          </ac:spMkLst>
        </pc:spChg>
      </pc:sldChg>
      <pc:sldChg chg="addSp modSp">
        <pc:chgData name="" userId="" providerId="" clId="Web-{07558E52-DB4E-4846-AA00-90B21F218D2A}" dt="2018-02-22T22:01:24.594" v="317"/>
        <pc:sldMkLst>
          <pc:docMk/>
          <pc:sldMk cId="809082267" sldId="260"/>
        </pc:sldMkLst>
        <pc:spChg chg="mod">
          <ac:chgData name="" userId="" providerId="" clId="Web-{07558E52-DB4E-4846-AA00-90B21F218D2A}" dt="2018-02-22T21:59:31.485" v="287"/>
          <ac:spMkLst>
            <pc:docMk/>
            <pc:sldMk cId="809082267" sldId="260"/>
            <ac:spMk id="2" creationId="{5EDD446B-148E-4290-BB4E-8A4D7D3C80B4}"/>
          </ac:spMkLst>
        </pc:spChg>
        <pc:spChg chg="mod">
          <ac:chgData name="" userId="" providerId="" clId="Web-{07558E52-DB4E-4846-AA00-90B21F218D2A}" dt="2018-02-22T22:01:03.374" v="309"/>
          <ac:spMkLst>
            <pc:docMk/>
            <pc:sldMk cId="809082267" sldId="260"/>
            <ac:spMk id="3" creationId="{5ADF9B91-05DA-4550-B19E-6C1BCC4C39C8}"/>
          </ac:spMkLst>
        </pc:spChg>
        <pc:spChg chg="add mod">
          <ac:chgData name="" userId="" providerId="" clId="Web-{07558E52-DB4E-4846-AA00-90B21F218D2A}" dt="2018-02-22T22:01:24.594" v="317"/>
          <ac:spMkLst>
            <pc:docMk/>
            <pc:sldMk cId="809082267" sldId="260"/>
            <ac:spMk id="12" creationId="{CD0C0A54-321E-4082-B51D-3C4FC94EA604}"/>
          </ac:spMkLst>
        </pc:spChg>
        <pc:spChg chg="add mod">
          <ac:chgData name="" userId="" providerId="" clId="Web-{07558E52-DB4E-4846-AA00-90B21F218D2A}" dt="2018-02-22T22:00:27.142" v="304"/>
          <ac:spMkLst>
            <pc:docMk/>
            <pc:sldMk cId="809082267" sldId="260"/>
            <ac:spMk id="13" creationId="{79E65EE3-75AC-4854-A6F6-800EAB2D9562}"/>
          </ac:spMkLst>
        </pc:spChg>
        <pc:picChg chg="mod">
          <ac:chgData name="" userId="" providerId="" clId="Web-{07558E52-DB4E-4846-AA00-90B21F218D2A}" dt="2018-02-22T21:42:38.837" v="20"/>
          <ac:picMkLst>
            <pc:docMk/>
            <pc:sldMk cId="809082267" sldId="260"/>
            <ac:picMk id="4" creationId="{DBB198FF-0BF9-4DE8-BE75-65D630289498}"/>
          </ac:picMkLst>
        </pc:picChg>
        <pc:picChg chg="mod">
          <ac:chgData name="" userId="" providerId="" clId="Web-{07558E52-DB4E-4846-AA00-90B21F218D2A}" dt="2018-02-22T21:40:30.109" v="7"/>
          <ac:picMkLst>
            <pc:docMk/>
            <pc:sldMk cId="809082267" sldId="260"/>
            <ac:picMk id="5" creationId="{F11B6C60-7277-43BD-AB41-D3C57C9D2043}"/>
          </ac:picMkLst>
        </pc:picChg>
        <pc:picChg chg="mod">
          <ac:chgData name="" userId="" providerId="" clId="Web-{07558E52-DB4E-4846-AA00-90B21F218D2A}" dt="2018-02-22T21:56:02.822" v="190"/>
          <ac:picMkLst>
            <pc:docMk/>
            <pc:sldMk cId="809082267" sldId="260"/>
            <ac:picMk id="6" creationId="{8D04E31F-4562-45F3-8523-E2CBB57EEC21}"/>
          </ac:picMkLst>
        </pc:picChg>
        <pc:picChg chg="add mod">
          <ac:chgData name="" userId="" providerId="" clId="Web-{07558E52-DB4E-4846-AA00-90B21F218D2A}" dt="2018-02-22T21:42:32.743" v="19"/>
          <ac:picMkLst>
            <pc:docMk/>
            <pc:sldMk cId="809082267" sldId="260"/>
            <ac:picMk id="10" creationId="{62CCA77E-B68D-44B1-A189-AE500844E483}"/>
          </ac:picMkLst>
        </pc:picChg>
      </pc:sldChg>
    </pc:docChg>
  </pc:docChgLst>
  <pc:docChgLst>
    <pc:chgData clId="Web-{D5BAA8F5-25FF-4744-B4C1-1C494930CA32}"/>
    <pc:docChg chg="modSld">
      <pc:chgData name="" userId="" providerId="" clId="Web-{D5BAA8F5-25FF-4744-B4C1-1C494930CA32}" dt="2018-02-22T22:20:33.605" v="11"/>
      <pc:docMkLst>
        <pc:docMk/>
      </pc:docMkLst>
      <pc:sldChg chg="modSp">
        <pc:chgData name="" userId="" providerId="" clId="Web-{D5BAA8F5-25FF-4744-B4C1-1C494930CA32}" dt="2018-02-22T22:17:46.002" v="7"/>
        <pc:sldMkLst>
          <pc:docMk/>
          <pc:sldMk cId="3179158188" sldId="257"/>
        </pc:sldMkLst>
        <pc:spChg chg="mod">
          <ac:chgData name="" userId="" providerId="" clId="Web-{D5BAA8F5-25FF-4744-B4C1-1C494930CA32}" dt="2018-02-22T22:17:46.002" v="7"/>
          <ac:spMkLst>
            <pc:docMk/>
            <pc:sldMk cId="3179158188" sldId="257"/>
            <ac:spMk id="2" creationId="{E578B38A-4A0D-4071-84EB-6D75163A78D0}"/>
          </ac:spMkLst>
        </pc:spChg>
      </pc:sldChg>
      <pc:sldChg chg="modSp">
        <pc:chgData name="" userId="" providerId="" clId="Web-{D5BAA8F5-25FF-4744-B4C1-1C494930CA32}" dt="2018-02-22T22:20:32.698" v="9"/>
        <pc:sldMkLst>
          <pc:docMk/>
          <pc:sldMk cId="809082267" sldId="260"/>
        </pc:sldMkLst>
        <pc:spChg chg="mod">
          <ac:chgData name="" userId="" providerId="" clId="Web-{D5BAA8F5-25FF-4744-B4C1-1C494930CA32}" dt="2018-02-22T22:20:32.698" v="9"/>
          <ac:spMkLst>
            <pc:docMk/>
            <pc:sldMk cId="809082267" sldId="260"/>
            <ac:spMk id="13" creationId="{79E65EE3-75AC-4854-A6F6-800EAB2D956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43772-B0D9-40C4-A9C7-CF1B80FBDCD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3B85C-0922-4326-B3B0-0D31E6FC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regenerative power generation mainly depends on the weather situation, most forecasting algorithms also take the weather forecast into account. </a:t>
            </a:r>
            <a:endParaRPr lang="en-US" altLang="zh-CN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predicts the future power generation for a certain regenerative energy generator.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64CF-C186-0042-BCD2-0BE8E2469BF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90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605-1C2D-4A1F-A7BA-9120E57C3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A9E29-5E26-4127-8FA5-25C41530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5D97-4A88-4180-92F7-82EB4930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5476-B3AE-4225-A03B-2BF74BA2A379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1E48-65D5-4E7D-BFEF-63565B7C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DD1E3-B4E7-4E94-B7E9-0CBB7935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B531-217F-456D-A716-0903C99A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21B9D-9BAB-4DEF-90A5-51DF5B93D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3940-0120-481D-8365-F372B787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6D86-5544-424F-977D-F3B8A1B54296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335E-2A75-43B1-9B0E-A4BD63DB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E72D-C9EE-444D-8BC2-4355F3D6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76688-CE46-4E3E-A67B-202916625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67FC8-8F75-4D00-BEE2-E01A43341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0E2E-EFA2-4E14-A51F-F52EB2E0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77BC-D888-4AF0-B3C4-E696F96CC9E3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5C45-5464-4728-97B2-4164AEAA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1B06-CFBF-4B06-8B08-D98975E1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A967-5D8A-48BA-B20D-D368BE3E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C4A1-5385-4EBD-9F05-26EBFE20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EE22-2564-453E-ABA4-962FA252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0087-BBAE-4DC0-9B01-1CB57BB3E4F3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4912-1E80-4F16-8350-CAB8B9A8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F5C-A5D0-4435-B33C-66BD90CD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8CC5-8A9F-45EA-8C77-BD9718B1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F944-250F-4983-B537-A771AA85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20D9-2CD1-4FC9-8726-B94F6921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C98E-4AC2-4A14-A213-4258B2D0943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AF1D-110E-43BA-9F7B-1B374593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899D-DE6C-4481-8305-D78E79BD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76C3-8896-4E6F-A275-914F52BA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43CB-B1E8-4E9F-A56D-501F5914F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BB982-A4AF-49E9-9B39-D905CC97A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0373-BEEA-4F5D-B6EA-F642B3AC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14CD-6A0B-435B-B96C-DAA5C38C4A3E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D92EA-7AC7-4E12-805E-8474946F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EFF85-C2E7-415F-A868-1EA16B5E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2FAF-7356-4B74-8D62-01E06686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4E70D-E9AD-4AA6-95CC-F6E7DD00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9B4D-3C38-4A41-91B5-945B003E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2249C-7C37-4EBE-A9B1-868502F13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D9B0B-2734-4E58-820E-4AAF322A1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C68D3-C9CF-4711-975B-A93FC7A4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C3A4-08A7-4EE8-B5A5-4ED9B133A9B8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52B4E-6F29-400C-9B76-60D48993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A3598-5E45-40D2-B10B-E2DE00B8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1153-E455-42A7-AFB3-E33D8469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0F526-CD8B-4FFB-A854-59D667EA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F0EA-5715-4009-9513-6F7976D20FF5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04283-D9F4-4A6B-98B7-7F5016D4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D2A4A-AA3D-463B-93A0-D40BBF5E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33A71-4D84-4E12-8E09-A4CC293F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ABCF-4139-4A75-BC1F-6A230EED1776}" type="datetime1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35514-04B9-4823-B756-52EF594B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A6AA2-D5EE-4879-AE72-61EB1B22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08B6-2176-4AE7-B3FB-F4F796FE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0D40-3AE5-4176-B7D9-2CF28F6C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F88A8-DF2A-46CB-A925-259DB433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C4C1-9382-40BC-A880-1858BFE0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362A-9F9E-4FC4-94F0-BDD2F9D2D45F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6A536-606F-4540-804C-7F2DF7F6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125E-D5AA-426C-BA03-9762AF6D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8B38-209F-495F-AF93-EA264673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0401B-3DD6-4E7B-B108-DD5412F48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8F5D9-C403-4EDE-B740-CC176165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FE386-1EE5-41E2-A164-C1BF353D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A74-F1CF-4206-9EEE-43E9A9E66AD3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1F5A7-A903-4D09-BDFF-D279355C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C708F-B44F-4AF3-82DC-6D4EB956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00082-33EB-4923-8A28-6AFC18A1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4060-9AF8-4DED-A890-82A8A287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2AE6-D8E6-487D-B1BE-20AB96C8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1D6D-D17D-4C44-8610-6DE83737803F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FB92-B520-4319-B9B4-C6488AAA4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AF85-DF46-4957-A456-A0C578174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5B08-2D70-4472-8FCE-5E93331C5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png"/><Relationship Id="rId4" Type="http://schemas.openxmlformats.org/officeDocument/2006/relationships/image" Target="../media/image12.wmf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B38A-4A0D-4071-84EB-6D75163A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63" y="1122363"/>
            <a:ext cx="10652601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r>
              <a:rPr lang="en-US" altLang="zh-CN" dirty="0"/>
              <a:t>Wind Chaser</a:t>
            </a:r>
            <a:br>
              <a:rPr lang="en-US" dirty="0">
                <a:latin typeface="+mj-ea"/>
                <a:cs typeface="+mj-ea"/>
              </a:rPr>
            </a:br>
            <a:r>
              <a:rPr lang="en-US" sz="3600" b="1" dirty="0">
                <a:solidFill>
                  <a:srgbClr val="1E4E79"/>
                </a:solidFill>
              </a:rPr>
              <a:t>Co-Learning of Renewables Forecasts and Demand Response</a:t>
            </a:r>
            <a:r>
              <a:rPr lang="en-US" sz="3600" dirty="0">
                <a:solidFill>
                  <a:srgbClr val="1E4E79"/>
                </a:solidFill>
              </a:rPr>
              <a:t> </a:t>
            </a:r>
            <a:br>
              <a:rPr lang="en-US" dirty="0">
                <a:latin typeface="+mj-ea"/>
                <a:cs typeface="+mj-ea"/>
              </a:rPr>
            </a:br>
            <a:r>
              <a:rPr lang="en-US" sz="4400" dirty="0"/>
              <a:t>CEI Course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22263-CC5F-467F-8E80-061319468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Members:</a:t>
            </a:r>
          </a:p>
          <a:p>
            <a:r>
              <a:rPr lang="en-US" dirty="0" err="1"/>
              <a:t>Yiwen</a:t>
            </a:r>
            <a:r>
              <a:rPr lang="en-US" dirty="0"/>
              <a:t> Wu,</a:t>
            </a:r>
            <a:r>
              <a:rPr lang="zh-CN" altLang="en-US" dirty="0"/>
              <a:t> </a:t>
            </a:r>
            <a:r>
              <a:rPr lang="en-US" altLang="zh-CN" dirty="0" err="1"/>
              <a:t>Xiaoxiao</a:t>
            </a:r>
            <a:r>
              <a:rPr lang="zh-CN" altLang="en-US" dirty="0"/>
              <a:t> </a:t>
            </a:r>
            <a:r>
              <a:rPr lang="en-US" altLang="zh-CN" dirty="0"/>
              <a:t>Jia,</a:t>
            </a:r>
            <a:r>
              <a:rPr lang="zh-CN" altLang="en-US" dirty="0"/>
              <a:t> </a:t>
            </a:r>
            <a:r>
              <a:rPr lang="en-US" altLang="zh-CN" dirty="0"/>
              <a:t>Yize</a:t>
            </a:r>
            <a:r>
              <a:rPr lang="zh-CN" altLang="en-US" dirty="0"/>
              <a:t> </a:t>
            </a:r>
            <a:r>
              <a:rPr lang="en-US" altLang="zh-CN" dirty="0"/>
              <a:t>Chen,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F0FDC-64B6-44C3-86E6-41E87808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0" y="376237"/>
            <a:ext cx="885825" cy="9620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E3762-C30F-4EA3-912B-F383B21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4E45-4362-4329-AD6F-E541CF8AF66A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944D7-9842-4A07-BDB6-E4F1795E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C4441-4B33-405E-A563-9396DA6E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39BD-665E-400A-9FF9-9DC27F36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for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6EFD-760C-4501-9986-BCBA087A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time slot t, electricity user has to decide whether to use </a:t>
            </a:r>
          </a:p>
          <a:p>
            <a:pPr marL="0" indent="0">
              <a:buNone/>
            </a:pPr>
            <a:r>
              <a:rPr lang="en-US" dirty="0"/>
              <a:t>a. Wind energy?</a:t>
            </a:r>
          </a:p>
          <a:p>
            <a:pPr marL="0" indent="0">
              <a:buNone/>
            </a:pPr>
            <a:r>
              <a:rPr lang="en-US" dirty="0"/>
              <a:t>b. Traditional energy?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 objective: minimize the total costs</a:t>
            </a:r>
          </a:p>
          <a:p>
            <a:r>
              <a:rPr lang="en-US" dirty="0"/>
              <a:t>Main obstacle: wind energy production/price is stochastic!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32B9A-B7E5-4D74-AFD5-F2CF7BEB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885825" cy="9620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12031-3C87-40CF-8034-830C9E8C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B693-35FE-442B-8C63-0C2118F48986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D14B-46B0-49D0-9286-D107F0C6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52F57-FC94-4BD3-9DDF-BC11BD3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4F97-E4E1-4B9F-BB99-A140F927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7979" cy="4351338"/>
          </a:xfrm>
        </p:spPr>
        <p:txBody>
          <a:bodyPr/>
          <a:lstStyle/>
          <a:p>
            <a:r>
              <a:rPr lang="en-US" dirty="0"/>
              <a:t>Problem Formulation</a:t>
            </a:r>
          </a:p>
          <a:p>
            <a:pPr marL="0" indent="0">
              <a:buNone/>
            </a:pPr>
            <a:r>
              <a:rPr lang="en-US" dirty="0"/>
              <a:t>At time t</a:t>
            </a:r>
          </a:p>
          <a:p>
            <a:pPr marL="0" indent="0">
              <a:buNone/>
            </a:pPr>
            <a:r>
              <a:rPr lang="en-US" dirty="0"/>
              <a:t>Given current observations (energy price                        ) and </a:t>
            </a:r>
          </a:p>
          <a:p>
            <a:pPr marL="0" indent="0">
              <a:buNone/>
            </a:pPr>
            <a:r>
              <a:rPr lang="en-US" dirty="0"/>
              <a:t>past actions</a:t>
            </a:r>
          </a:p>
          <a:p>
            <a:pPr marL="0" indent="0">
              <a:buNone/>
            </a:pPr>
            <a:r>
              <a:rPr lang="en-US" dirty="0"/>
              <a:t>Find the optimal policy              given forecasts value  maximizing rewards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6CD3BE-BAE6-4AB3-9AAC-5E2DC932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for Decision Making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CF6D800-E0BA-46C9-8CC8-7D3C42AEE1D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89750" y="2927350"/>
          <a:ext cx="18859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3" imgW="977760" imgH="177480" progId="Equation.DSMT4">
                  <p:embed/>
                </p:oleObj>
              </mc:Choice>
              <mc:Fallback>
                <p:oleObj name="Equation" r:id="rId3" imgW="977760" imgH="177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CF6D800-E0BA-46C9-8CC8-7D3C42AEE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0" y="2927350"/>
                        <a:ext cx="18859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0D0DDC-3E83-4CED-A594-84E44EF3E91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59846" y="3429000"/>
          <a:ext cx="17875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5" imgW="927000" imgH="203040" progId="Equation.DSMT4">
                  <p:embed/>
                </p:oleObj>
              </mc:Choice>
              <mc:Fallback>
                <p:oleObj name="Equation" r:id="rId5" imgW="92700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20D0DDC-3E83-4CED-A594-84E44EF3E9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9846" y="3429000"/>
                        <a:ext cx="17875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0A49E35-43F2-4CE2-95F7-DE8F43D22B8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17877" y="3956049"/>
          <a:ext cx="987492" cy="41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0A49E35-43F2-4CE2-95F7-DE8F43D22B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7877" y="3956049"/>
                        <a:ext cx="987492" cy="415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2C37123-402C-4F56-821D-0A24A749BA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65125"/>
            <a:ext cx="885825" cy="96202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3BDDA-AD8B-4B36-9D94-D0B7947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A72E-CB6B-46E5-9D3E-0FDB97F9EA4E}" type="datetime1">
              <a:rPr lang="en-US" smtClean="0"/>
              <a:t>2/22/2018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20C77D-0A6F-4A50-B33C-185A538D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22892-C154-43FB-93D5-C316163D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reinforcement learning">
            <a:extLst>
              <a:ext uri="{FF2B5EF4-FFF2-40B4-BE49-F238E27FC236}">
                <a16:creationId xmlns:a16="http://schemas.microsoft.com/office/drawing/2014/main" id="{CD5B0A02-74C7-4ED9-BABE-41B550E7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47" y="4361858"/>
            <a:ext cx="6475705" cy="2496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7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6449-E563-4003-9E1B-D0C0B14A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 to traditional decision-making process (e.g., Markov Decision Process, Linear Programming)</a:t>
            </a:r>
          </a:p>
          <a:p>
            <a:r>
              <a:rPr lang="en-US" dirty="0"/>
              <a:t>Incorporate forecasts information</a:t>
            </a:r>
          </a:p>
          <a:p>
            <a:r>
              <a:rPr lang="en-US" dirty="0"/>
              <a:t>Find the optimal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Higher computation complexity</a:t>
            </a:r>
          </a:p>
          <a:p>
            <a:r>
              <a:rPr lang="en-US" dirty="0"/>
              <a:t>Non-convergence problem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5ED772-A006-4DBA-8769-8FCEB255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for Decision Making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55434-C8E2-4407-BFFE-25FE31F2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365125"/>
            <a:ext cx="885825" cy="96202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CB64B-A909-4AC5-B824-B0AF4228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7076-E3B0-483F-B61A-B2A3D7E28016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B2E2B-CF19-4D8D-AE75-80EC69CE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256C-D764-455E-8EEC-C81A6FA7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9D9DF2-DAFB-4E1F-AB9B-66234AAB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2386012"/>
            <a:ext cx="5838825" cy="187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6029E-2AA3-49D7-9AAC-86D6FD5E0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4523582"/>
            <a:ext cx="5667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5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7E97-45D9-437F-964F-B747FD1D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975F-6856-42D9-A758-E98187B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0B2E-91D1-498B-B764-6F60DBC8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FAA0-0FD7-425C-9798-E343D823395F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526A-68F5-47C9-8EE6-87E93AA8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2B9F-412B-4FDB-BFE6-433434DF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C0B-95F8-4B25-94E9-90D48242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6B5-76BB-41E3-A61F-23DD01E4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High Penetration of renewables (e.g., solar, wind, hydro…)</a:t>
            </a:r>
          </a:p>
          <a:p>
            <a:r>
              <a:rPr lang="en-US" dirty="0"/>
              <a:t>Price-sensitive user behaviors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Stochastic pattern of renewables generation:</a:t>
            </a:r>
          </a:p>
          <a:p>
            <a:pPr marL="0" indent="0">
              <a:buNone/>
            </a:pPr>
            <a:r>
              <a:rPr lang="en-US" dirty="0"/>
              <a:t>How to </a:t>
            </a:r>
            <a:r>
              <a:rPr lang="en-US" dirty="0">
                <a:cs typeface="Calibri"/>
              </a:rPr>
              <a:t>predict the power generation?</a:t>
            </a:r>
            <a:endParaRPr lang="en-US" dirty="0"/>
          </a:p>
          <a:p>
            <a:r>
              <a:rPr lang="en-US" dirty="0"/>
              <a:t>Participation in the renewables-integrated market:</a:t>
            </a:r>
          </a:p>
          <a:p>
            <a:pPr marL="0" indent="0">
              <a:buNone/>
            </a:pPr>
            <a:r>
              <a:rPr lang="en-US" dirty="0"/>
              <a:t>Can we cut down the total cost by using renewables?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AAC57B-0746-4926-91E7-97FEBAC7D4D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FC19E-5872-44C3-AE76-2E3EBEBC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885825" cy="962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7EE2-CB1D-4C5D-809E-3592A3D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964A-AD2B-4718-B3C5-E161E147A5A8}" type="datetime1">
              <a:rPr lang="en-US" smtClean="0"/>
              <a:t>2/22/2018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993F47-CB92-4118-A466-F29650E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F2D679-2B47-49DD-B210-58088CF1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446B-148E-4290-BB4E-8A4D7D3C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95" y="514350"/>
            <a:ext cx="8383869" cy="877080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9B91-05DA-4550-B19E-6C1BCC4C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31" y="1171575"/>
            <a:ext cx="10515600" cy="4984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Learning to predict</a:t>
            </a:r>
          </a:p>
          <a:p>
            <a:pPr marL="0" indent="0">
              <a:buNone/>
            </a:pPr>
            <a:r>
              <a:rPr lang="en-US" dirty="0"/>
              <a:t>Given historical data, try to predict the future energy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3200" dirty="0"/>
              <a:t>Learning to make decision</a:t>
            </a:r>
          </a:p>
          <a:p>
            <a:pPr marL="0" indent="0">
              <a:buNone/>
            </a:pPr>
            <a:r>
              <a:rPr lang="en-US" dirty="0"/>
              <a:t>When/how to use electricity given energy/price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198FF-0BF9-4DE8-BE75-65D63028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41" y="2139706"/>
            <a:ext cx="3284172" cy="1677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B6C60-7277-43BD-AB41-D3C57C9D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08" y="4953000"/>
            <a:ext cx="5086316" cy="1825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4E31F-4562-45F3-8523-E2CBB57EE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400"/>
            <a:ext cx="885825" cy="9620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7003D-E118-420B-9BA5-032F887C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C9B6-6B11-4F87-B307-484FE392E184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12C7E-E842-441C-A8E1-D8E916AD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7DF9E-0C71-4196-9A84-FA0B5F37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2CCA77E-B68D-44B1-A189-AE500844E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700" y="2139706"/>
            <a:ext cx="4859338" cy="2289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0C0A54-321E-4082-B51D-3C4FC94EA604}"/>
              </a:ext>
            </a:extLst>
          </p:cNvPr>
          <p:cNvSpPr txBox="1"/>
          <p:nvPr/>
        </p:nvSpPr>
        <p:spPr>
          <a:xfrm>
            <a:off x="4722813" y="3491198"/>
            <a:ext cx="64839" cy="790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65EE3-75AC-4854-A6F6-800EAB2D9562}"/>
              </a:ext>
            </a:extLst>
          </p:cNvPr>
          <p:cNvSpPr txBox="1"/>
          <p:nvPr/>
        </p:nvSpPr>
        <p:spPr>
          <a:xfrm>
            <a:off x="5212444" y="0"/>
            <a:ext cx="69814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E75B5"/>
                </a:solidFill>
                <a:latin typeface="Calibri"/>
                <a:cs typeface="Calibri"/>
              </a:rPr>
              <a:t>National Renewable Energy Laboratory (NREL) Wind Integration Datasets</a:t>
            </a:r>
          </a:p>
          <a:p>
            <a:r>
              <a:rPr lang="en-US" i="1" dirty="0">
                <a:solidFill>
                  <a:srgbClr val="375623"/>
                </a:solidFill>
                <a:latin typeface="Calibri"/>
                <a:cs typeface="Calibri"/>
              </a:rPr>
              <a:t>PJM's Capacity Market, Reliability Pricing Model</a:t>
            </a:r>
          </a:p>
        </p:txBody>
      </p:sp>
    </p:spTree>
    <p:extLst>
      <p:ext uri="{BB962C8B-B14F-4D97-AF65-F5344CB8AC3E}">
        <p14:creationId xmlns:p14="http://schemas.microsoft.com/office/powerpoint/2010/main" val="8090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3" y="3281486"/>
            <a:ext cx="634706" cy="7825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406316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User Input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433796" y="1313501"/>
            <a:ext cx="2256755" cy="7468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Input Time Frame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(year, month, day)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42408" y="2520058"/>
            <a:ext cx="2248143" cy="4267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Select  Site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42406" y="3654752"/>
            <a:ext cx="2248145" cy="6989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Select interested time horizon  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419318" y="4966384"/>
            <a:ext cx="2248142" cy="3788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Input User Demand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667612" y="3090387"/>
            <a:ext cx="2484421" cy="961358"/>
          </a:xfrm>
          <a:prstGeom prst="ellipse">
            <a:avLst/>
          </a:prstGeom>
          <a:solidFill>
            <a:srgbClr val="E07C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Get  Power and Weather Data</a:t>
            </a: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40054" y="4394733"/>
            <a:ext cx="2484421" cy="896530"/>
          </a:xfrm>
          <a:prstGeom prst="ellipse">
            <a:avLst/>
          </a:prstGeom>
          <a:solidFill>
            <a:srgbClr val="E07C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Call Machine learning Model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76341D4D-2404-4EC0-8E1F-35C5CB91E1B8}"/>
              </a:ext>
            </a:extLst>
          </p:cNvPr>
          <p:cNvSpPr txBox="1"/>
          <p:nvPr/>
        </p:nvSpPr>
        <p:spPr>
          <a:xfrm>
            <a:off x="7398669" y="2831975"/>
            <a:ext cx="12961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Analysis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92947030-9723-4D6B-B27B-089F40EBAF97}"/>
              </a:ext>
            </a:extLst>
          </p:cNvPr>
          <p:cNvSpPr txBox="1"/>
          <p:nvPr/>
        </p:nvSpPr>
        <p:spPr>
          <a:xfrm>
            <a:off x="7389057" y="3840993"/>
            <a:ext cx="12961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4CC4D5C7-C86D-4826-BC2F-4ED25D57664E}"/>
              </a:ext>
            </a:extLst>
          </p:cNvPr>
          <p:cNvSpPr txBox="1"/>
          <p:nvPr/>
        </p:nvSpPr>
        <p:spPr>
          <a:xfrm>
            <a:off x="4319150" y="5752143"/>
            <a:ext cx="146435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Validation </a:t>
            </a: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0AE685AB-428E-463D-909E-16FA9D01700B}"/>
              </a:ext>
            </a:extLst>
          </p:cNvPr>
          <p:cNvSpPr txBox="1"/>
          <p:nvPr/>
        </p:nvSpPr>
        <p:spPr>
          <a:xfrm>
            <a:off x="5999406" y="5742331"/>
            <a:ext cx="1520302" cy="646331"/>
          </a:xfrm>
          <a:prstGeom prst="rect">
            <a:avLst/>
          </a:prstGeom>
          <a:solidFill>
            <a:srgbClr val="C9C9C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Visualization </a:t>
            </a:r>
          </a:p>
        </p:txBody>
      </p:sp>
      <p:cxnSp>
        <p:nvCxnSpPr>
          <p:cNvPr id="38" name="直线连接符 37"/>
          <p:cNvCxnSpPr>
            <a:endCxn id="19" idx="0"/>
          </p:cNvCxnSpPr>
          <p:nvPr/>
        </p:nvCxnSpPr>
        <p:spPr>
          <a:xfrm flipH="1">
            <a:off x="2566480" y="2036156"/>
            <a:ext cx="768" cy="48390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21" idx="0"/>
          </p:cNvCxnSpPr>
          <p:nvPr/>
        </p:nvCxnSpPr>
        <p:spPr>
          <a:xfrm>
            <a:off x="2558012" y="3019829"/>
            <a:ext cx="8467" cy="634923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>
            <a:off x="2516909" y="4364181"/>
            <a:ext cx="0" cy="57599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21" idx="3"/>
            <a:endCxn id="25" idx="2"/>
          </p:cNvCxnSpPr>
          <p:nvPr/>
        </p:nvCxnSpPr>
        <p:spPr>
          <a:xfrm flipV="1">
            <a:off x="3690551" y="3571066"/>
            <a:ext cx="977061" cy="433175"/>
          </a:xfrm>
          <a:prstGeom prst="line">
            <a:avLst/>
          </a:prstGeom>
          <a:ln w="38100" cmpd="sng"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V="1">
            <a:off x="3727497" y="4739466"/>
            <a:ext cx="977061" cy="433175"/>
          </a:xfrm>
          <a:prstGeom prst="line">
            <a:avLst/>
          </a:prstGeom>
          <a:ln w="38100" cmpd="sng"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endCxn id="27" idx="0"/>
          </p:cNvCxnSpPr>
          <p:nvPr/>
        </p:nvCxnSpPr>
        <p:spPr>
          <a:xfrm flipH="1">
            <a:off x="5882264" y="4087370"/>
            <a:ext cx="0" cy="307363"/>
          </a:xfrm>
          <a:prstGeom prst="line">
            <a:avLst/>
          </a:prstGeom>
          <a:ln w="38100" cmpd="sng"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燕尾形箭头 52"/>
          <p:cNvSpPr/>
          <p:nvPr/>
        </p:nvSpPr>
        <p:spPr>
          <a:xfrm>
            <a:off x="6954520" y="3398521"/>
            <a:ext cx="573116" cy="480752"/>
          </a:xfrm>
          <a:prstGeom prst="notchedRightArrow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56" name="燕尾形箭头 55"/>
          <p:cNvSpPr/>
          <p:nvPr/>
        </p:nvSpPr>
        <p:spPr>
          <a:xfrm rot="5400000">
            <a:off x="5534425" y="5164978"/>
            <a:ext cx="711665" cy="642388"/>
          </a:xfrm>
          <a:prstGeom prst="notchedRightArrow">
            <a:avLst/>
          </a:prstGeom>
          <a:solidFill>
            <a:srgbClr val="00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9506378" y="773174"/>
            <a:ext cx="2256755" cy="10279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Get Visual and Data about  Power Generation History</a:t>
            </a: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9289324" y="2657392"/>
            <a:ext cx="2694858" cy="10279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Get Visual and Data about  Future Power Generation Prediction</a:t>
            </a: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9557179" y="4518520"/>
            <a:ext cx="2126821" cy="7000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 Get User Power Usage Suggestion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任意形状 68"/>
          <p:cNvSpPr/>
          <p:nvPr/>
        </p:nvSpPr>
        <p:spPr>
          <a:xfrm>
            <a:off x="7158182" y="3786909"/>
            <a:ext cx="2770909" cy="1519661"/>
          </a:xfrm>
          <a:custGeom>
            <a:avLst/>
            <a:gdLst>
              <a:gd name="connsiteX0" fmla="*/ 0 w 2770909"/>
              <a:gd name="connsiteY0" fmla="*/ 1108364 h 1519661"/>
              <a:gd name="connsiteX1" fmla="*/ 762000 w 2770909"/>
              <a:gd name="connsiteY1" fmla="*/ 1500909 h 1519661"/>
              <a:gd name="connsiteX2" fmla="*/ 1870363 w 2770909"/>
              <a:gd name="connsiteY2" fmla="*/ 577273 h 1519661"/>
              <a:gd name="connsiteX3" fmla="*/ 2770909 w 2770909"/>
              <a:gd name="connsiteY3" fmla="*/ 0 h 151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909" h="1519661">
                <a:moveTo>
                  <a:pt x="0" y="1108364"/>
                </a:moveTo>
                <a:cubicBezTo>
                  <a:pt x="225136" y="1348894"/>
                  <a:pt x="450273" y="1589424"/>
                  <a:pt x="762000" y="1500909"/>
                </a:cubicBezTo>
                <a:cubicBezTo>
                  <a:pt x="1073727" y="1412394"/>
                  <a:pt x="1535545" y="827424"/>
                  <a:pt x="1870363" y="577273"/>
                </a:cubicBezTo>
                <a:cubicBezTo>
                  <a:pt x="2205181" y="327121"/>
                  <a:pt x="2501515" y="96212"/>
                  <a:pt x="2770909" y="0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任意形状 69"/>
          <p:cNvSpPr/>
          <p:nvPr/>
        </p:nvSpPr>
        <p:spPr>
          <a:xfrm>
            <a:off x="7135091" y="4941455"/>
            <a:ext cx="2886364" cy="1112229"/>
          </a:xfrm>
          <a:custGeom>
            <a:avLst/>
            <a:gdLst>
              <a:gd name="connsiteX0" fmla="*/ 0 w 2886364"/>
              <a:gd name="connsiteY0" fmla="*/ 0 h 1112229"/>
              <a:gd name="connsiteX1" fmla="*/ 1039091 w 2886364"/>
              <a:gd name="connsiteY1" fmla="*/ 1108363 h 1112229"/>
              <a:gd name="connsiteX2" fmla="*/ 2886364 w 2886364"/>
              <a:gd name="connsiteY2" fmla="*/ 369454 h 111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364" h="1112229">
                <a:moveTo>
                  <a:pt x="0" y="0"/>
                </a:moveTo>
                <a:cubicBezTo>
                  <a:pt x="279015" y="523393"/>
                  <a:pt x="558030" y="1046787"/>
                  <a:pt x="1039091" y="1108363"/>
                </a:cubicBezTo>
                <a:cubicBezTo>
                  <a:pt x="1520152" y="1169939"/>
                  <a:pt x="2501515" y="477212"/>
                  <a:pt x="2886364" y="369454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曲线连接符 71"/>
          <p:cNvCxnSpPr>
            <a:stCxn id="2" idx="0"/>
            <a:endCxn id="18" idx="1"/>
          </p:cNvCxnSpPr>
          <p:nvPr/>
        </p:nvCxnSpPr>
        <p:spPr>
          <a:xfrm rot="5400000" flipH="1" flipV="1">
            <a:off x="226602" y="2074292"/>
            <a:ext cx="1594538" cy="819850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2" idx="3"/>
            <a:endCxn id="19" idx="1"/>
          </p:cNvCxnSpPr>
          <p:nvPr/>
        </p:nvCxnSpPr>
        <p:spPr>
          <a:xfrm flipV="1">
            <a:off x="931299" y="2733451"/>
            <a:ext cx="511109" cy="939292"/>
          </a:xfrm>
          <a:prstGeom prst="curvedConnector3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endCxn id="21" idx="1"/>
          </p:cNvCxnSpPr>
          <p:nvPr/>
        </p:nvCxnSpPr>
        <p:spPr>
          <a:xfrm>
            <a:off x="854364" y="3810000"/>
            <a:ext cx="588042" cy="194241"/>
          </a:xfrm>
          <a:prstGeom prst="curvedConnector3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3" idx="2"/>
            <a:endCxn id="22" idx="1"/>
          </p:cNvCxnSpPr>
          <p:nvPr/>
        </p:nvCxnSpPr>
        <p:spPr>
          <a:xfrm rot="16200000" flipH="1">
            <a:off x="641028" y="4377529"/>
            <a:ext cx="723320" cy="833260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5">
            <a:extLst>
              <a:ext uri="{FF2B5EF4-FFF2-40B4-BE49-F238E27FC236}">
                <a16:creationId xmlns:a16="http://schemas.microsoft.com/office/drawing/2014/main" id="{82AFC19E-5872-44C3-AE76-2E3EBEBC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0188"/>
            <a:ext cx="885825" cy="962025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9C3EAC0B-95F8-4B25-94E9-90D482428263}"/>
              </a:ext>
            </a:extLst>
          </p:cNvPr>
          <p:cNvSpPr txBox="1">
            <a:spLocks/>
          </p:cNvSpPr>
          <p:nvPr/>
        </p:nvSpPr>
        <p:spPr>
          <a:xfrm>
            <a:off x="650044" y="271060"/>
            <a:ext cx="4195006" cy="8812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Use Case</a:t>
            </a:r>
          </a:p>
        </p:txBody>
      </p:sp>
      <p:sp>
        <p:nvSpPr>
          <p:cNvPr id="35" name="任意形状 34"/>
          <p:cNvSpPr/>
          <p:nvPr/>
        </p:nvSpPr>
        <p:spPr>
          <a:xfrm>
            <a:off x="3724063" y="1422264"/>
            <a:ext cx="2109584" cy="1655630"/>
          </a:xfrm>
          <a:custGeom>
            <a:avLst/>
            <a:gdLst>
              <a:gd name="connsiteX0" fmla="*/ 0 w 2109584"/>
              <a:gd name="connsiteY0" fmla="*/ 192016 h 1655630"/>
              <a:gd name="connsiteX1" fmla="*/ 925634 w 2109584"/>
              <a:gd name="connsiteY1" fmla="*/ 127445 h 1655630"/>
              <a:gd name="connsiteX2" fmla="*/ 2109584 w 2109584"/>
              <a:gd name="connsiteY2" fmla="*/ 1655630 h 165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9584" h="1655630">
                <a:moveTo>
                  <a:pt x="0" y="192016"/>
                </a:moveTo>
                <a:cubicBezTo>
                  <a:pt x="287018" y="37762"/>
                  <a:pt x="574037" y="-116491"/>
                  <a:pt x="925634" y="127445"/>
                </a:cubicBezTo>
                <a:cubicBezTo>
                  <a:pt x="1277231" y="371381"/>
                  <a:pt x="2109584" y="1655630"/>
                  <a:pt x="2109584" y="1655630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任意形状 40"/>
          <p:cNvSpPr/>
          <p:nvPr/>
        </p:nvSpPr>
        <p:spPr>
          <a:xfrm>
            <a:off x="6855213" y="1355995"/>
            <a:ext cx="2637918" cy="1829518"/>
          </a:xfrm>
          <a:custGeom>
            <a:avLst/>
            <a:gdLst>
              <a:gd name="connsiteX0" fmla="*/ 11700 w 2637918"/>
              <a:gd name="connsiteY0" fmla="*/ 1829518 h 1829518"/>
              <a:gd name="connsiteX1" fmla="*/ 399175 w 2637918"/>
              <a:gd name="connsiteY1" fmla="*/ 817902 h 1829518"/>
              <a:gd name="connsiteX2" fmla="*/ 2637918 w 2637918"/>
              <a:gd name="connsiteY2" fmla="*/ 0 h 182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7918" h="1829518">
                <a:moveTo>
                  <a:pt x="11700" y="1829518"/>
                </a:moveTo>
                <a:cubicBezTo>
                  <a:pt x="-13414" y="1476170"/>
                  <a:pt x="-38528" y="1122822"/>
                  <a:pt x="399175" y="817902"/>
                </a:cubicBezTo>
                <a:cubicBezTo>
                  <a:pt x="836878" y="512982"/>
                  <a:pt x="2164338" y="143491"/>
                  <a:pt x="2637918" y="0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3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6651-3432-493C-9947-BCF706CC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5263-CA87-4019-AD43-2167CF05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powered by conv2d, </a:t>
            </a:r>
            <a:r>
              <a:rPr lang="en-US" dirty="0" err="1"/>
              <a:t>simpleRNN</a:t>
            </a:r>
            <a:r>
              <a:rPr lang="en-US" dirty="0"/>
              <a:t>, </a:t>
            </a:r>
            <a:r>
              <a:rPr lang="en-US" dirty="0" err="1"/>
              <a:t>LSTMCell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Visualization: matplotlib, </a:t>
            </a:r>
            <a:r>
              <a:rPr lang="en-US" dirty="0" err="1"/>
              <a:t>Matlab</a:t>
            </a:r>
            <a:r>
              <a:rPr lang="en-US" dirty="0"/>
              <a:t>, Adobe Illustrator/PS</a:t>
            </a:r>
          </a:p>
          <a:p>
            <a:endParaRPr lang="en-US" dirty="0"/>
          </a:p>
          <a:p>
            <a:r>
              <a:rPr lang="en-US" dirty="0"/>
              <a:t>Data processing: Python(e.g.,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pandas) and </a:t>
            </a:r>
            <a:r>
              <a:rPr lang="en-US" dirty="0" err="1"/>
              <a:t>Matlab</a:t>
            </a:r>
            <a:r>
              <a:rPr lang="en-US" dirty="0"/>
              <a:t> (e.g., </a:t>
            </a:r>
            <a:r>
              <a:rPr lang="en-US" dirty="0" err="1"/>
              <a:t>corrcoef</a:t>
            </a:r>
            <a:r>
              <a:rPr lang="en-US" dirty="0"/>
              <a:t>, spectrogram)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A695-A108-4334-AF46-AB500502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0087-BBAE-4DC0-9B01-1CB57BB3E4F3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D072-60B2-43AD-9ED1-D778DE8D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D38F-2CEB-41E0-86D2-C741F0B1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0B64F-9554-4F97-AD1B-81531B28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8858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2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DECAD1-A310-48A8-A24B-EBAB20722D4D}"/>
              </a:ext>
            </a:extLst>
          </p:cNvPr>
          <p:cNvSpPr txBox="1"/>
          <p:nvPr/>
        </p:nvSpPr>
        <p:spPr>
          <a:xfrm>
            <a:off x="1524000" y="761999"/>
            <a:ext cx="810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Neural Networks-NNs</a:t>
            </a:r>
            <a:endParaRPr lang="zh-CN" altLang="en-US" sz="4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0C3C90-4F64-466A-9579-DA3E1ECB20D7}"/>
              </a:ext>
            </a:extLst>
          </p:cNvPr>
          <p:cNvSpPr/>
          <p:nvPr/>
        </p:nvSpPr>
        <p:spPr>
          <a:xfrm>
            <a:off x="1583267" y="1954369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inspired by the biological neural networks that constitute animal brains</a:t>
            </a:r>
          </a:p>
          <a:p>
            <a:endParaRPr lang="en-US" altLang="zh-CN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Components</a:t>
            </a:r>
          </a:p>
          <a:p>
            <a:endParaRPr lang="en-US" altLang="zh-CN" sz="2800" b="0" i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Connections and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Propagation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Learning Rule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AAA3AF-4687-4FEA-9A8F-D66A45A1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09" y="3500738"/>
            <a:ext cx="5346832" cy="2986965"/>
          </a:xfrm>
          <a:prstGeom prst="rect">
            <a:avLst/>
          </a:prstGeom>
        </p:spPr>
      </p:pic>
      <p:pic>
        <p:nvPicPr>
          <p:cNvPr id="1026" name="Picture 2" descr="https://cdn-images-1.medium.com/max/1600/1*0FlvitTZnPKh8qkJ7UPLeQ.png">
            <a:extLst>
              <a:ext uri="{FF2B5EF4-FFF2-40B4-BE49-F238E27FC236}">
                <a16:creationId xmlns:a16="http://schemas.microsoft.com/office/drawing/2014/main" id="{106C4B2A-907C-4D61-8890-0DBBD77D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495" y="-33866"/>
            <a:ext cx="2464505" cy="21124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1DBEF-9CE1-4B99-94CC-EAE290ED3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90" y="376237"/>
            <a:ext cx="885825" cy="9620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FC1D9-5EC2-45EB-8E23-819F474B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EB8D-198B-47C6-9BF2-511071C0322C}" type="datetime1">
              <a:rPr lang="en-US" smtClean="0"/>
              <a:t>2/22/2018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C5F89E-12C8-4658-8217-BCB26C0C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751DDF-AE87-4C12-A394-10F3552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0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47C9CE-8195-47E0-B987-572D55CAA60E}"/>
              </a:ext>
            </a:extLst>
          </p:cNvPr>
          <p:cNvSpPr txBox="1"/>
          <p:nvPr/>
        </p:nvSpPr>
        <p:spPr>
          <a:xfrm>
            <a:off x="1524000" y="761999"/>
            <a:ext cx="896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Recurrent Neural Networks-RNNs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5FD0F3-C01F-4644-AFE6-65D5486A779C}"/>
              </a:ext>
            </a:extLst>
          </p:cNvPr>
          <p:cNvSpPr txBox="1"/>
          <p:nvPr/>
        </p:nvSpPr>
        <p:spPr>
          <a:xfrm>
            <a:off x="1659467" y="2091267"/>
            <a:ext cx="6790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Feedback 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time-dependent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F505F3-109F-4EF3-9236-3E7A1B75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98" y="2924175"/>
            <a:ext cx="6053936" cy="2394269"/>
          </a:xfrm>
          <a:prstGeom prst="rect">
            <a:avLst/>
          </a:prstGeom>
        </p:spPr>
      </p:pic>
      <p:pic>
        <p:nvPicPr>
          <p:cNvPr id="5" name="Picture 2" descr="https://cdn-images-1.medium.com/max/1600/1*0FlvitTZnPKh8qkJ7UPLeQ.png">
            <a:extLst>
              <a:ext uri="{FF2B5EF4-FFF2-40B4-BE49-F238E27FC236}">
                <a16:creationId xmlns:a16="http://schemas.microsoft.com/office/drawing/2014/main" id="{1862D0ED-714D-4970-8488-8610B088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495" y="-33866"/>
            <a:ext cx="2464505" cy="21124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E16E-EA59-4BB9-B0DD-A5420075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90" y="376237"/>
            <a:ext cx="885825" cy="96202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BBE48F-A6B7-44AB-A90D-3EBB4EB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06EA-5460-4948-9F73-86EA0F62BF97}" type="datetime1">
              <a:rPr lang="en-US" smtClean="0"/>
              <a:t>2/22/2018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616AC17-F3BF-4D16-9C16-4285235C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DC0FC6-D94D-4E6C-B330-8895CB7C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718E6-254D-4B9E-AE5D-66331E38589B}"/>
              </a:ext>
            </a:extLst>
          </p:cNvPr>
          <p:cNvSpPr txBox="1"/>
          <p:nvPr/>
        </p:nvSpPr>
        <p:spPr>
          <a:xfrm>
            <a:off x="1661922" y="3811960"/>
            <a:ext cx="331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Tensorflow</a:t>
            </a:r>
            <a:r>
              <a:rPr lang="en-US" sz="2800" dirty="0"/>
              <a:t> for RNN</a:t>
            </a:r>
          </a:p>
        </p:txBody>
      </p:sp>
    </p:spTree>
    <p:extLst>
      <p:ext uri="{BB962C8B-B14F-4D97-AF65-F5344CB8AC3E}">
        <p14:creationId xmlns:p14="http://schemas.microsoft.com/office/powerpoint/2010/main" val="234051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36AA-641A-4FFA-AD34-1ED2EAB4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 neural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32DB8-261C-49FD-B437-969B3C26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669"/>
            <a:ext cx="7448550" cy="3429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AAB4-36B9-464B-80F9-A1853C32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0087-BBAE-4DC0-9B01-1CB57BB3E4F3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D831-8FAC-4190-AFDA-A63BD5CB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50ED-B82A-4F68-BB70-A317868B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C4199-3FF5-4677-9EAD-41B8D472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2" y="0"/>
            <a:ext cx="4448175" cy="2524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5CACF-541D-4255-8328-F3F708A3F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300037"/>
            <a:ext cx="8858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4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3D42-80AB-43AA-B1F8-518EBE3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the RNN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5577-D43D-4A76-B623-9DA75A61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A829-247C-4B0B-8E9B-46283AE7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0087-BBAE-4DC0-9B01-1CB57BB3E4F3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BC6D-11D2-4AAF-9919-80B9311E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Wind Chaser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A838-0D56-4C32-AE97-D56C798A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5B08-2D70-4472-8FCE-5E93331C564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D7480-AB2A-4C5B-A427-D1930AF2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166937"/>
            <a:ext cx="7762875" cy="3190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999655-7C68-4884-A593-383C4609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88"/>
            <a:ext cx="8858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466</Words>
  <Application>Microsoft Office PowerPoint</Application>
  <PresentationFormat>Widescreen</PresentationFormat>
  <Paragraphs>126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Wind Chaser Co-Learning of Renewables Forecasts and Demand Response  CEI Course Project</vt:lpstr>
      <vt:lpstr>Backgrounds</vt:lpstr>
      <vt:lpstr>Problem Formulation</vt:lpstr>
      <vt:lpstr>PowerPoint Presentation</vt:lpstr>
      <vt:lpstr>Software and Packages</vt:lpstr>
      <vt:lpstr>PowerPoint Presentation</vt:lpstr>
      <vt:lpstr>PowerPoint Presentation</vt:lpstr>
      <vt:lpstr>Initialize a neural network</vt:lpstr>
      <vt:lpstr>Build the RNN Graph</vt:lpstr>
      <vt:lpstr>Reinforcement Learning for Decision Making</vt:lpstr>
      <vt:lpstr>Reinforcement Learning for Decision Making</vt:lpstr>
      <vt:lpstr>Reinforcement Learning for Decision Making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Wind Chaser Co-Learning of Renewables Forecasts and Demand Response  CEI Course Project</dc:title>
  <dc:creator>yize</dc:creator>
  <cp:lastModifiedBy>xiao JIA</cp:lastModifiedBy>
  <cp:revision>96</cp:revision>
  <dcterms:created xsi:type="dcterms:W3CDTF">2018-02-22T18:00:54Z</dcterms:created>
  <dcterms:modified xsi:type="dcterms:W3CDTF">2018-02-22T22:21:43Z</dcterms:modified>
</cp:coreProperties>
</file>