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2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27" algn="l" defTabSz="219452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054" algn="l" defTabSz="219452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581" algn="l" defTabSz="219452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108" algn="l" defTabSz="219452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636" algn="l" defTabSz="219452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163" algn="l" defTabSz="219452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690" algn="l" defTabSz="219452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217" algn="l" defTabSz="219452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>
          <p15:clr>
            <a:srgbClr val="A4A3A4"/>
          </p15:clr>
        </p15:guide>
        <p15:guide id="2" pos="8640">
          <p15:clr>
            <a:srgbClr val="A4A3A4"/>
          </p15:clr>
        </p15:guide>
        <p15:guide id="3" orient="horz" pos="10368">
          <p15:clr>
            <a:srgbClr val="A4A3A4"/>
          </p15:clr>
        </p15:guide>
        <p15:guide id="4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im Pfaendtner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F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1060" autoAdjust="0"/>
  </p:normalViewPr>
  <p:slideViewPr>
    <p:cSldViewPr snapToGrid="0" snapToObjects="1">
      <p:cViewPr>
        <p:scale>
          <a:sx n="47" d="100"/>
          <a:sy n="47" d="100"/>
        </p:scale>
        <p:origin x="-2304" y="-965"/>
      </p:cViewPr>
      <p:guideLst>
        <p:guide orient="horz" pos="5760"/>
        <p:guide pos="8640"/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C6C6B-0BB3-3A4B-8367-D05470B4C95A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E0B9A-D5D6-4748-B474-18D7D404F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5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361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768096" algn="l" defTabSz="15361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536192" algn="l" defTabSz="15361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2304288" algn="l" defTabSz="15361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3072384" algn="l" defTabSz="15361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3840480" algn="l" defTabSz="15361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608576" algn="l" defTabSz="15361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5376672" algn="l" defTabSz="15361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6144768" algn="l" defTabSz="15361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E0B9A-D5D6-4748-B474-18D7D404F7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6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4"/>
            <a:ext cx="37307520" cy="70561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59BA-7C10-B347-8533-C7508E4DAC2B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9BCF-8B98-734B-9BFE-A92A26B2A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5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59BA-7C10-B347-8533-C7508E4DAC2B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9BCF-8B98-734B-9BFE-A92A26B2A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1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463360" y="3512825"/>
            <a:ext cx="29626560" cy="74904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83680" y="3512825"/>
            <a:ext cx="88148160" cy="74904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59BA-7C10-B347-8533-C7508E4DAC2B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9BCF-8B98-734B-9BFE-A92A26B2A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6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59BA-7C10-B347-8533-C7508E4DAC2B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9BCF-8B98-734B-9BFE-A92A26B2A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8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3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6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27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054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581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108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636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16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69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21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59BA-7C10-B347-8533-C7508E4DAC2B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9BCF-8B98-734B-9BFE-A92A26B2A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8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3680" y="20482563"/>
            <a:ext cx="58887360" cy="57934863"/>
          </a:xfrm>
        </p:spPr>
        <p:txBody>
          <a:bodyPr/>
          <a:lstStyle>
            <a:lvl1pPr>
              <a:defRPr sz="13400"/>
            </a:lvl1pPr>
            <a:lvl2pPr>
              <a:defRPr sz="116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02560" y="20482563"/>
            <a:ext cx="58887360" cy="57934863"/>
          </a:xfrm>
        </p:spPr>
        <p:txBody>
          <a:bodyPr/>
          <a:lstStyle>
            <a:lvl1pPr>
              <a:defRPr sz="13400"/>
            </a:lvl1pPr>
            <a:lvl2pPr>
              <a:defRPr sz="116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59BA-7C10-B347-8533-C7508E4DAC2B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9BCF-8B98-734B-9BFE-A92A26B2A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3"/>
            <a:ext cx="19392902" cy="3070858"/>
          </a:xfrm>
        </p:spPr>
        <p:txBody>
          <a:bodyPr anchor="b"/>
          <a:lstStyle>
            <a:lvl1pPr marL="0" indent="0">
              <a:buNone/>
              <a:defRPr sz="11600" b="1"/>
            </a:lvl1pPr>
            <a:lvl2pPr marL="2194527" indent="0">
              <a:buNone/>
              <a:defRPr sz="9600" b="1"/>
            </a:lvl2pPr>
            <a:lvl3pPr marL="4389054" indent="0">
              <a:buNone/>
              <a:defRPr sz="8600" b="1"/>
            </a:lvl3pPr>
            <a:lvl4pPr marL="6583581" indent="0">
              <a:buNone/>
              <a:defRPr sz="7700" b="1"/>
            </a:lvl4pPr>
            <a:lvl5pPr marL="8778108" indent="0">
              <a:buNone/>
              <a:defRPr sz="7700" b="1"/>
            </a:lvl5pPr>
            <a:lvl6pPr marL="10972636" indent="0">
              <a:buNone/>
              <a:defRPr sz="7700" b="1"/>
            </a:lvl6pPr>
            <a:lvl7pPr marL="13167163" indent="0">
              <a:buNone/>
              <a:defRPr sz="7700" b="1"/>
            </a:lvl7pPr>
            <a:lvl8pPr marL="15361690" indent="0">
              <a:buNone/>
              <a:defRPr sz="7700" b="1"/>
            </a:lvl8pPr>
            <a:lvl9pPr marL="17556217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1"/>
            <a:ext cx="19392902" cy="18966182"/>
          </a:xfrm>
        </p:spPr>
        <p:txBody>
          <a:bodyPr/>
          <a:lstStyle>
            <a:lvl1pPr>
              <a:defRPr sz="116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4" y="7368543"/>
            <a:ext cx="19400520" cy="3070858"/>
          </a:xfrm>
        </p:spPr>
        <p:txBody>
          <a:bodyPr anchor="b"/>
          <a:lstStyle>
            <a:lvl1pPr marL="0" indent="0">
              <a:buNone/>
              <a:defRPr sz="11600" b="1"/>
            </a:lvl1pPr>
            <a:lvl2pPr marL="2194527" indent="0">
              <a:buNone/>
              <a:defRPr sz="9600" b="1"/>
            </a:lvl2pPr>
            <a:lvl3pPr marL="4389054" indent="0">
              <a:buNone/>
              <a:defRPr sz="8600" b="1"/>
            </a:lvl3pPr>
            <a:lvl4pPr marL="6583581" indent="0">
              <a:buNone/>
              <a:defRPr sz="7700" b="1"/>
            </a:lvl4pPr>
            <a:lvl5pPr marL="8778108" indent="0">
              <a:buNone/>
              <a:defRPr sz="7700" b="1"/>
            </a:lvl5pPr>
            <a:lvl6pPr marL="10972636" indent="0">
              <a:buNone/>
              <a:defRPr sz="7700" b="1"/>
            </a:lvl6pPr>
            <a:lvl7pPr marL="13167163" indent="0">
              <a:buNone/>
              <a:defRPr sz="7700" b="1"/>
            </a:lvl7pPr>
            <a:lvl8pPr marL="15361690" indent="0">
              <a:buNone/>
              <a:defRPr sz="7700" b="1"/>
            </a:lvl8pPr>
            <a:lvl9pPr marL="17556217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4" y="10439401"/>
            <a:ext cx="19400520" cy="18966182"/>
          </a:xfrm>
        </p:spPr>
        <p:txBody>
          <a:bodyPr/>
          <a:lstStyle>
            <a:lvl1pPr>
              <a:defRPr sz="116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59BA-7C10-B347-8533-C7508E4DAC2B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9BCF-8B98-734B-9BFE-A92A26B2A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6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59BA-7C10-B347-8533-C7508E4DAC2B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9BCF-8B98-734B-9BFE-A92A26B2A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9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59BA-7C10-B347-8533-C7508E4DAC2B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9BCF-8B98-734B-9BFE-A92A26B2A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7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4" y="1310639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4"/>
            <a:ext cx="24536400" cy="28094942"/>
          </a:xfrm>
        </p:spPr>
        <p:txBody>
          <a:bodyPr/>
          <a:lstStyle>
            <a:lvl1pPr>
              <a:defRPr sz="15300"/>
            </a:lvl1pPr>
            <a:lvl2pPr>
              <a:defRPr sz="13400"/>
            </a:lvl2pPr>
            <a:lvl3pPr>
              <a:defRPr sz="116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4" y="6888484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27" indent="0">
              <a:buNone/>
              <a:defRPr sz="5700"/>
            </a:lvl2pPr>
            <a:lvl3pPr marL="4389054" indent="0">
              <a:buNone/>
              <a:defRPr sz="4900"/>
            </a:lvl3pPr>
            <a:lvl4pPr marL="6583581" indent="0">
              <a:buNone/>
              <a:defRPr sz="4400"/>
            </a:lvl4pPr>
            <a:lvl5pPr marL="8778108" indent="0">
              <a:buNone/>
              <a:defRPr sz="4400"/>
            </a:lvl5pPr>
            <a:lvl6pPr marL="10972636" indent="0">
              <a:buNone/>
              <a:defRPr sz="4400"/>
            </a:lvl6pPr>
            <a:lvl7pPr marL="13167163" indent="0">
              <a:buNone/>
              <a:defRPr sz="4400"/>
            </a:lvl7pPr>
            <a:lvl8pPr marL="15361690" indent="0">
              <a:buNone/>
              <a:defRPr sz="4400"/>
            </a:lvl8pPr>
            <a:lvl9pPr marL="17556217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59BA-7C10-B347-8533-C7508E4DAC2B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9BCF-8B98-734B-9BFE-A92A26B2A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1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1"/>
            <a:ext cx="26334720" cy="19751040"/>
          </a:xfrm>
        </p:spPr>
        <p:txBody>
          <a:bodyPr/>
          <a:lstStyle>
            <a:lvl1pPr marL="0" indent="0">
              <a:buNone/>
              <a:defRPr sz="15300"/>
            </a:lvl1pPr>
            <a:lvl2pPr marL="2194527" indent="0">
              <a:buNone/>
              <a:defRPr sz="13400"/>
            </a:lvl2pPr>
            <a:lvl3pPr marL="4389054" indent="0">
              <a:buNone/>
              <a:defRPr sz="11600"/>
            </a:lvl3pPr>
            <a:lvl4pPr marL="6583581" indent="0">
              <a:buNone/>
              <a:defRPr sz="9600"/>
            </a:lvl4pPr>
            <a:lvl5pPr marL="8778108" indent="0">
              <a:buNone/>
              <a:defRPr sz="9600"/>
            </a:lvl5pPr>
            <a:lvl6pPr marL="10972636" indent="0">
              <a:buNone/>
              <a:defRPr sz="9600"/>
            </a:lvl6pPr>
            <a:lvl7pPr marL="13167163" indent="0">
              <a:buNone/>
              <a:defRPr sz="9600"/>
            </a:lvl7pPr>
            <a:lvl8pPr marL="15361690" indent="0">
              <a:buNone/>
              <a:defRPr sz="9600"/>
            </a:lvl8pPr>
            <a:lvl9pPr marL="17556217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3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27" indent="0">
              <a:buNone/>
              <a:defRPr sz="5700"/>
            </a:lvl2pPr>
            <a:lvl3pPr marL="4389054" indent="0">
              <a:buNone/>
              <a:defRPr sz="4900"/>
            </a:lvl3pPr>
            <a:lvl4pPr marL="6583581" indent="0">
              <a:buNone/>
              <a:defRPr sz="4400"/>
            </a:lvl4pPr>
            <a:lvl5pPr marL="8778108" indent="0">
              <a:buNone/>
              <a:defRPr sz="4400"/>
            </a:lvl5pPr>
            <a:lvl6pPr marL="10972636" indent="0">
              <a:buNone/>
              <a:defRPr sz="4400"/>
            </a:lvl6pPr>
            <a:lvl7pPr marL="13167163" indent="0">
              <a:buNone/>
              <a:defRPr sz="4400"/>
            </a:lvl7pPr>
            <a:lvl8pPr marL="15361690" indent="0">
              <a:buNone/>
              <a:defRPr sz="4400"/>
            </a:lvl8pPr>
            <a:lvl9pPr marL="17556217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59BA-7C10-B347-8533-C7508E4DAC2B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9BCF-8B98-734B-9BFE-A92A26B2A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2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05" tIns="219453" rIns="438905" bIns="21945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3"/>
          </a:xfrm>
          <a:prstGeom prst="rect">
            <a:avLst/>
          </a:prstGeom>
        </p:spPr>
        <p:txBody>
          <a:bodyPr vert="horz" lIns="438905" tIns="219453" rIns="438905" bIns="21945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1"/>
          </a:xfrm>
          <a:prstGeom prst="rect">
            <a:avLst/>
          </a:prstGeom>
        </p:spPr>
        <p:txBody>
          <a:bodyPr vert="horz" lIns="438905" tIns="219453" rIns="438905" bIns="219453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F59BA-7C10-B347-8533-C7508E4DAC2B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1"/>
          </a:xfrm>
          <a:prstGeom prst="rect">
            <a:avLst/>
          </a:prstGeom>
        </p:spPr>
        <p:txBody>
          <a:bodyPr vert="horz" lIns="438905" tIns="219453" rIns="438905" bIns="219453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1"/>
          </a:xfrm>
          <a:prstGeom prst="rect">
            <a:avLst/>
          </a:prstGeom>
        </p:spPr>
        <p:txBody>
          <a:bodyPr vert="horz" lIns="438905" tIns="219453" rIns="438905" bIns="219453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A9BCF-8B98-734B-9BFE-A92A26B2A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5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27" rtl="0" eaLnBrk="1" latinLnBrk="0" hangingPunct="1">
        <a:spcBef>
          <a:spcPct val="0"/>
        </a:spcBef>
        <a:buNone/>
        <a:defRPr sz="21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896" indent="-1645896" algn="l" defTabSz="2194527" rtl="0" eaLnBrk="1" latinLnBrk="0" hangingPunct="1">
        <a:spcBef>
          <a:spcPct val="20000"/>
        </a:spcBef>
        <a:buFont typeface="Arial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06" indent="-1371579" algn="l" defTabSz="2194527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317" indent="-1097263" algn="l" defTabSz="2194527" rtl="0" eaLnBrk="1" latinLnBrk="0" hangingPunct="1">
        <a:spcBef>
          <a:spcPct val="20000"/>
        </a:spcBef>
        <a:buFont typeface="Arial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844" indent="-1097263" algn="l" defTabSz="2194527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373" indent="-1097263" algn="l" defTabSz="2194527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900" indent="-1097263" algn="l" defTabSz="2194527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426" indent="-1097263" algn="l" defTabSz="2194527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953" indent="-1097263" algn="l" defTabSz="2194527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480" indent="-1097263" algn="l" defTabSz="2194527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27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27" algn="l" defTabSz="2194527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054" algn="l" defTabSz="2194527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81" algn="l" defTabSz="2194527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108" algn="l" defTabSz="2194527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636" algn="l" defTabSz="2194527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163" algn="l" defTabSz="2194527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690" algn="l" defTabSz="2194527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217" algn="l" defTabSz="2194527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2.emf"/><Relationship Id="rId18" Type="http://schemas.openxmlformats.org/officeDocument/2006/relationships/image" Target="../media/image13.emf"/><Relationship Id="rId26" Type="http://schemas.openxmlformats.org/officeDocument/2006/relationships/image" Target="../media/image15.jpeg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2.bin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6.png"/><Relationship Id="rId20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24" Type="http://schemas.openxmlformats.org/officeDocument/2006/relationships/image" Target="../media/image3.wmf"/><Relationship Id="rId5" Type="http://schemas.openxmlformats.org/officeDocument/2006/relationships/image" Target="../media/image5.png"/><Relationship Id="rId23" Type="http://schemas.openxmlformats.org/officeDocument/2006/relationships/oleObject" Target="../embeddings/oleObject3.bin"/><Relationship Id="rId28" Type="http://schemas.openxmlformats.org/officeDocument/2006/relationships/image" Target="../media/image19.emf"/><Relationship Id="rId10" Type="http://schemas.openxmlformats.org/officeDocument/2006/relationships/image" Target="../media/image10.emf"/><Relationship Id="rId19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3.png"/><Relationship Id="rId22" Type="http://schemas.openxmlformats.org/officeDocument/2006/relationships/image" Target="../media/image2.wmf"/><Relationship Id="rId27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3891200" cy="32918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3619" tIns="76810" rIns="153619" bIns="76810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8223" y="705243"/>
            <a:ext cx="42261797" cy="4527999"/>
          </a:xfrm>
          <a:prstGeom prst="rect">
            <a:avLst/>
          </a:prstGeom>
          <a:solidFill>
            <a:schemeClr val="bg1"/>
          </a:solidFill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3619" tIns="76810" rIns="153619" bIns="76810"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218711" y="2660421"/>
            <a:ext cx="21131644" cy="2001780"/>
          </a:xfrm>
          <a:prstGeom prst="rect">
            <a:avLst/>
          </a:prstGeom>
          <a:noFill/>
        </p:spPr>
        <p:txBody>
          <a:bodyPr wrap="none" lIns="153619" tIns="76810" rIns="153619" bIns="76810" rtlCol="0">
            <a:spAutoFit/>
          </a:bodyPr>
          <a:lstStyle/>
          <a:p>
            <a:pPr algn="ctr"/>
            <a:r>
              <a:rPr lang="en-US" sz="4000" dirty="0" err="1">
                <a:latin typeface="Helvetica"/>
                <a:cs typeface="Helvetica"/>
              </a:rPr>
              <a:t>Yize</a:t>
            </a:r>
            <a:r>
              <a:rPr lang="en-US" sz="4000" dirty="0">
                <a:latin typeface="Helvetica"/>
                <a:cs typeface="Helvetica"/>
              </a:rPr>
              <a:t> Chen and Moke Mao</a:t>
            </a:r>
          </a:p>
          <a:p>
            <a:pPr algn="ctr"/>
            <a:r>
              <a:rPr lang="en-US" sz="4000" dirty="0">
                <a:latin typeface="Helvetica"/>
                <a:cs typeface="Helvetica"/>
              </a:rPr>
              <a:t>Department of Electrical Engineering and Department of Materials Science and Engineering</a:t>
            </a:r>
          </a:p>
          <a:p>
            <a:pPr algn="ctr"/>
            <a:r>
              <a:rPr lang="en-US" sz="4000" dirty="0">
                <a:latin typeface="Helvetica"/>
                <a:cs typeface="Helvetica"/>
              </a:rPr>
              <a:t>University of Washington, Seattle, WA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297" y="1175299"/>
            <a:ext cx="3431966" cy="34533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98257" y="1768611"/>
            <a:ext cx="4652596" cy="24156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86582" y="1175300"/>
            <a:ext cx="32513568" cy="1263116"/>
          </a:xfrm>
          <a:prstGeom prst="rect">
            <a:avLst/>
          </a:prstGeom>
          <a:noFill/>
        </p:spPr>
        <p:txBody>
          <a:bodyPr wrap="square" lIns="153619" tIns="76810" rIns="153619" bIns="76810" rtlCol="0">
            <a:spAutoFit/>
          </a:bodyPr>
          <a:lstStyle/>
          <a:p>
            <a:r>
              <a:rPr lang="en-US" sz="7200" b="1" dirty="0">
                <a:latin typeface="Helvetica"/>
                <a:cs typeface="Helvetica"/>
              </a:rPr>
              <a:t>Renewable Scenarios Generation Using Generative Adversarial Networks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9379" y="5611455"/>
            <a:ext cx="11472173" cy="10460610"/>
          </a:xfrm>
          <a:prstGeom prst="rect">
            <a:avLst/>
          </a:prstGeom>
          <a:solidFill>
            <a:schemeClr val="bg1"/>
          </a:solidFill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3619" tIns="76810" rIns="153619" bIns="76810" rtlCol="0" anchor="ctr"/>
          <a:lstStyle/>
          <a:p>
            <a:endParaRPr lang="en-US" sz="4000" dirty="0"/>
          </a:p>
        </p:txBody>
      </p:sp>
      <p:sp>
        <p:nvSpPr>
          <p:cNvPr id="13" name="Rectangle 12"/>
          <p:cNvSpPr/>
          <p:nvPr/>
        </p:nvSpPr>
        <p:spPr>
          <a:xfrm>
            <a:off x="12605531" y="21065873"/>
            <a:ext cx="20041025" cy="10996018"/>
          </a:xfrm>
          <a:prstGeom prst="rect">
            <a:avLst/>
          </a:prstGeom>
          <a:solidFill>
            <a:schemeClr val="bg1"/>
          </a:solidFill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3619" tIns="76810" rIns="153619" bIns="76810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69380" y="16326894"/>
            <a:ext cx="11472171" cy="15734997"/>
          </a:xfrm>
          <a:prstGeom prst="rect">
            <a:avLst/>
          </a:prstGeom>
          <a:solidFill>
            <a:schemeClr val="bg1"/>
          </a:solidFill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3619" tIns="76810" rIns="153619" bIns="76810"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605532" y="5656718"/>
            <a:ext cx="30434488" cy="14988283"/>
          </a:xfrm>
          <a:prstGeom prst="rect">
            <a:avLst/>
          </a:prstGeom>
          <a:solidFill>
            <a:schemeClr val="bg1"/>
          </a:solidFill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3619" tIns="76810" rIns="153619" bIns="76810"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827313" y="21045786"/>
            <a:ext cx="10212706" cy="10996018"/>
          </a:xfrm>
          <a:prstGeom prst="rect">
            <a:avLst/>
          </a:prstGeom>
          <a:solidFill>
            <a:schemeClr val="bg1"/>
          </a:solidFill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3619" tIns="76810" rIns="153619" bIns="76810"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3098677" y="21313611"/>
            <a:ext cx="9712290" cy="5250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3619" tIns="76810" rIns="153619" bIns="76810"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8019433" y="12776783"/>
            <a:ext cx="14734968" cy="7592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3619" tIns="76810" rIns="153619" bIns="76810"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175268" y="6897200"/>
            <a:ext cx="10745674" cy="4217771"/>
          </a:xfrm>
          <a:prstGeom prst="rect">
            <a:avLst/>
          </a:prstGeom>
          <a:noFill/>
        </p:spPr>
        <p:txBody>
          <a:bodyPr wrap="square" lIns="153619" tIns="76810" rIns="153619" bIns="76810" rtlCol="0">
            <a:spAutoFit/>
          </a:bodyPr>
          <a:lstStyle/>
          <a:p>
            <a:pPr algn="just"/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Background: </a:t>
            </a:r>
            <a:endParaRPr lang="en-US" sz="2400" b="1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 algn="just">
              <a:buFont typeface="Arial" charset="0"/>
              <a:buChar char="•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Growing needs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for analysis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of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renewables generation (e.g., wind, solar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) scenarios; prediction of future power generation profile;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Existence of “big data”: historical generation profiles; 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Previous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research on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scenario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generation: complicated statistical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methods; highly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dependent</a:t>
            </a:r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on data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volume</a:t>
            </a:r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statistical</a:t>
            </a:r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assumption.</a:t>
            </a:r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endParaRPr lang="en-US" altLang="zh-CN" sz="2400" dirty="0" smtClean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altLang="zh-CN" sz="2400" b="1" dirty="0" smtClean="0">
                <a:latin typeface="Arial" charset="0"/>
                <a:ea typeface="Arial" charset="0"/>
                <a:cs typeface="Arial" charset="0"/>
              </a:rPr>
              <a:t>Objective: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Pre-process data for renewables generation;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Analyze, introduce,  implement Generative Adversarial Networks(GANs)[3];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Realize GANs for renewables scenarios generation; future generation prediction; sensor data completion.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63545" y="12250826"/>
            <a:ext cx="10704122" cy="3848439"/>
          </a:xfrm>
          <a:prstGeom prst="rect">
            <a:avLst/>
          </a:prstGeom>
          <a:noFill/>
        </p:spPr>
        <p:txBody>
          <a:bodyPr wrap="square" lIns="153619" tIns="76810" rIns="153619" bIns="76810" rtlCol="0">
            <a:spAutoFit/>
          </a:bodyPr>
          <a:lstStyle/>
          <a:p>
            <a:pPr algn="just"/>
            <a:r>
              <a:rPr lang="en-US" sz="2400" b="1" dirty="0" smtClean="0">
                <a:latin typeface="Arial" charset="0"/>
                <a:ea typeface="Arial" charset="0"/>
                <a:cs typeface="Arial" charset="0"/>
              </a:rPr>
              <a:t>Datasets: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i="1" dirty="0">
                <a:latin typeface="Arial" charset="0"/>
                <a:ea typeface="Arial" charset="0"/>
                <a:cs typeface="Arial" charset="0"/>
              </a:rPr>
              <a:t>Wind Integration Dataset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 altLang="zh-CN" sz="2400" i="1" dirty="0">
                <a:latin typeface="Arial" charset="0"/>
                <a:ea typeface="Arial" charset="0"/>
                <a:cs typeface="Arial" charset="0"/>
              </a:rPr>
              <a:t>Solar Integration Dataset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by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National Renewable Energy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Laboratory (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NREL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). They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recorded the wind and solar power generation nationwide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endParaRPr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Original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datasets</a:t>
            </a:r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include</a:t>
            </a:r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power</a:t>
            </a:r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generation recorded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every</a:t>
            </a:r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5</a:t>
            </a:r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minutes</a:t>
            </a:r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3 years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from</a:t>
            </a:r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wind farms and large-scale solar panels (288 data points per day).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altLang="zh-CN" sz="2400" dirty="0" smtClean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altLang="zh-CN" sz="2400" b="1" dirty="0" smtClean="0">
                <a:latin typeface="Arial" charset="0"/>
                <a:ea typeface="Arial" charset="0"/>
                <a:cs typeface="Arial" charset="0"/>
              </a:rPr>
              <a:t>Data Processing: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Select wind farms and solar panels in WA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Rescale and resize each sample with total size 6188*576,  9484*576 respectively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context</a:t>
            </a:r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conditional</a:t>
            </a:r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GANs,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we</a:t>
            </a:r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add</a:t>
            </a:r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an</a:t>
            </a:r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extra</a:t>
            </a:r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testing</a:t>
            </a:r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set</a:t>
            </a:r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182</a:t>
            </a:r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*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576.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157081" y="27833940"/>
            <a:ext cx="9827928" cy="4463992"/>
          </a:xfrm>
          <a:prstGeom prst="rect">
            <a:avLst/>
          </a:prstGeom>
          <a:noFill/>
        </p:spPr>
        <p:txBody>
          <a:bodyPr wrap="square" lIns="153619" tIns="76810" rIns="153619" bIns="76810" rtlCol="0">
            <a:spAutoFit/>
          </a:bodyPr>
          <a:lstStyle/>
          <a:p>
            <a:r>
              <a:rPr lang="en-US" altLang="zh-CN" sz="2000" dirty="0"/>
              <a:t>[1] Radford, Alec, Luke Metz, and </a:t>
            </a:r>
            <a:r>
              <a:rPr lang="en-US" altLang="zh-CN" sz="2000" dirty="0" err="1"/>
              <a:t>Soumith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Chintala</a:t>
            </a:r>
            <a:r>
              <a:rPr lang="en-US" altLang="zh-CN" sz="2000" dirty="0"/>
              <a:t>. Unsupervised representation learning with deep convolutional generative adversarial networks. </a:t>
            </a:r>
            <a:r>
              <a:rPr lang="en-US" altLang="zh-CN" sz="2000" i="1" dirty="0" err="1"/>
              <a:t>arXiv</a:t>
            </a:r>
            <a:r>
              <a:rPr lang="en-US" altLang="zh-CN" sz="2000" i="1" dirty="0"/>
              <a:t> preprint arXiv:1511.06434</a:t>
            </a:r>
            <a:r>
              <a:rPr lang="en-US" altLang="zh-CN" sz="2000" dirty="0"/>
              <a:t> (2015).</a:t>
            </a:r>
          </a:p>
          <a:p>
            <a:r>
              <a:rPr lang="en-US" altLang="zh-CN" sz="2000" dirty="0"/>
              <a:t>[2] Morales J M, </a:t>
            </a:r>
            <a:r>
              <a:rPr lang="en-US" altLang="zh-CN" sz="2000" dirty="0" err="1"/>
              <a:t>Minguez</a:t>
            </a:r>
            <a:r>
              <a:rPr lang="en-US" altLang="zh-CN" sz="2000" dirty="0"/>
              <a:t> R, </a:t>
            </a:r>
            <a:r>
              <a:rPr lang="en-US" altLang="zh-CN" sz="2000" dirty="0" err="1"/>
              <a:t>Conejo</a:t>
            </a:r>
            <a:r>
              <a:rPr lang="en-US" altLang="zh-CN" sz="2000" dirty="0"/>
              <a:t> A J. A methodology to generate statistically dependent wind speed scenarios[J]. </a:t>
            </a:r>
            <a:r>
              <a:rPr lang="en-US" altLang="zh-CN" sz="2000" i="1" dirty="0"/>
              <a:t>Applied Energy, 2010, 87(3): 843-855.</a:t>
            </a:r>
            <a:endParaRPr lang="en-US" altLang="zh-CN" sz="2000" dirty="0"/>
          </a:p>
          <a:p>
            <a:r>
              <a:rPr lang="en-US" altLang="zh-CN" sz="2000" dirty="0"/>
              <a:t>[3] </a:t>
            </a:r>
            <a:r>
              <a:rPr lang="en-US" altLang="zh-CN" sz="2000" dirty="0" err="1"/>
              <a:t>Goodfellow</a:t>
            </a:r>
            <a:r>
              <a:rPr lang="en-US" altLang="zh-CN" sz="2000" dirty="0"/>
              <a:t> I, </a:t>
            </a:r>
            <a:r>
              <a:rPr lang="en-US" altLang="zh-CN" sz="2000" dirty="0" err="1"/>
              <a:t>Pouget-Abadie</a:t>
            </a:r>
            <a:r>
              <a:rPr lang="en-US" altLang="zh-CN" sz="2000" dirty="0"/>
              <a:t> J, Mirza M, et al. Generative adversarial nets[C] </a:t>
            </a:r>
            <a:r>
              <a:rPr lang="en-US" altLang="zh-CN" sz="2000" i="1" dirty="0"/>
              <a:t>Advances in neural information processing systems. 2014: 2672-2680.</a:t>
            </a:r>
            <a:endParaRPr lang="en-US" altLang="zh-CN" sz="2000" dirty="0"/>
          </a:p>
          <a:p>
            <a:r>
              <a:rPr lang="en-US" altLang="zh-CN" sz="2000" dirty="0"/>
              <a:t>[4] </a:t>
            </a:r>
            <a:r>
              <a:rPr lang="en-US" altLang="zh-CN" sz="2000" dirty="0" err="1"/>
              <a:t>Arjovsky</a:t>
            </a:r>
            <a:r>
              <a:rPr lang="en-US" altLang="zh-CN" sz="2000" dirty="0"/>
              <a:t> M, </a:t>
            </a:r>
            <a:r>
              <a:rPr lang="en-US" altLang="zh-CN" sz="2000" dirty="0" err="1"/>
              <a:t>Chintala</a:t>
            </a:r>
            <a:r>
              <a:rPr lang="en-US" altLang="zh-CN" sz="2000" dirty="0"/>
              <a:t> S, </a:t>
            </a:r>
            <a:r>
              <a:rPr lang="en-US" altLang="zh-CN" sz="2000" dirty="0" err="1"/>
              <a:t>Bottou</a:t>
            </a:r>
            <a:r>
              <a:rPr lang="en-US" altLang="zh-CN" sz="2000" dirty="0"/>
              <a:t> L. Wasserstein </a:t>
            </a:r>
            <a:r>
              <a:rPr lang="en-US" altLang="zh-CN" sz="2000" dirty="0" err="1"/>
              <a:t>gan</a:t>
            </a:r>
            <a:r>
              <a:rPr lang="en-US" altLang="zh-CN" sz="2000" dirty="0"/>
              <a:t>[J]. </a:t>
            </a:r>
            <a:r>
              <a:rPr lang="en-US" altLang="zh-CN" sz="2000" i="1" dirty="0" err="1"/>
              <a:t>arXiv</a:t>
            </a:r>
            <a:r>
              <a:rPr lang="en-US" altLang="zh-CN" sz="2000" i="1" dirty="0"/>
              <a:t> preprint arXiv:1701.07875, 2017.</a:t>
            </a:r>
            <a:endParaRPr lang="en-US" altLang="zh-CN" sz="2000" dirty="0"/>
          </a:p>
          <a:p>
            <a:r>
              <a:rPr lang="en-US" altLang="zh-CN" sz="2000" dirty="0"/>
              <a:t>[5] Denton E, Gross S, Fergus R. Semi-Supervised Learning with Context-Conditional Generative Adversarial Networks[J]. </a:t>
            </a:r>
            <a:r>
              <a:rPr lang="en-US" altLang="zh-CN" sz="2000" i="1" dirty="0" err="1"/>
              <a:t>arXiv</a:t>
            </a:r>
            <a:r>
              <a:rPr lang="en-US" altLang="zh-CN" sz="2000" i="1" dirty="0"/>
              <a:t> preprint arXiv:1611.06430, 2016</a:t>
            </a:r>
            <a:r>
              <a:rPr lang="en-US" altLang="zh-CN" sz="2000" i="1" dirty="0" smtClean="0"/>
              <a:t>.</a:t>
            </a:r>
          </a:p>
          <a:p>
            <a:r>
              <a:rPr lang="en-US" altLang="zh-CN" sz="2000" i="1" dirty="0" smtClean="0">
                <a:solidFill>
                  <a:schemeClr val="accent4"/>
                </a:solidFill>
              </a:rPr>
              <a:t>*We would like to thank Prof. </a:t>
            </a:r>
            <a:r>
              <a:rPr lang="en-US" altLang="zh-CN" sz="2000" i="1" dirty="0" err="1" smtClean="0">
                <a:solidFill>
                  <a:schemeClr val="accent4"/>
                </a:solidFill>
              </a:rPr>
              <a:t>Baosen</a:t>
            </a:r>
            <a:r>
              <a:rPr lang="en-US" altLang="zh-CN" sz="2000" i="1" dirty="0" smtClean="0">
                <a:solidFill>
                  <a:schemeClr val="accent4"/>
                </a:solidFill>
              </a:rPr>
              <a:t> Zhang, </a:t>
            </a:r>
            <a:r>
              <a:rPr lang="en-US" altLang="zh-CN" sz="2000" i="1" dirty="0" err="1" smtClean="0">
                <a:solidFill>
                  <a:schemeClr val="accent4"/>
                </a:solidFill>
              </a:rPr>
              <a:t>Yishen</a:t>
            </a:r>
            <a:r>
              <a:rPr lang="en-US" altLang="zh-CN" sz="2000" i="1" dirty="0" smtClean="0">
                <a:solidFill>
                  <a:schemeClr val="accent4"/>
                </a:solidFill>
              </a:rPr>
              <a:t> Wang for precious advice and discussions.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sz="2000" dirty="0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9687" y="22260846"/>
            <a:ext cx="12611270" cy="2144439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9405" y="25912955"/>
            <a:ext cx="12585027" cy="38419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966" y="13194801"/>
            <a:ext cx="6770043" cy="580892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92457" y="24994628"/>
            <a:ext cx="5449094" cy="2309556"/>
          </a:xfrm>
          <a:prstGeom prst="rect">
            <a:avLst/>
          </a:prstGeom>
          <a:noFill/>
        </p:spPr>
        <p:txBody>
          <a:bodyPr wrap="square" lIns="153619" tIns="76810" rIns="153619" bIns="76810" rtlCol="0">
            <a:spAutoFit/>
          </a:bodyPr>
          <a:lstStyle/>
          <a:p>
            <a:r>
              <a:rPr lang="en-US" altLang="zh-CN" sz="2000" b="1" dirty="0"/>
              <a:t>Figure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1.</a:t>
            </a:r>
            <a:r>
              <a:rPr lang="zh-CN" altLang="en-US" sz="2000" b="1" dirty="0"/>
              <a:t> </a:t>
            </a:r>
            <a:r>
              <a:rPr lang="en-US" altLang="zh-CN" sz="2000" dirty="0"/>
              <a:t>Architecture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our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GANs/CC-GAN.s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h2(128</a:t>
            </a:r>
            <a:r>
              <a:rPr lang="zh-CN" altLang="en-US" sz="2000" dirty="0"/>
              <a:t>*</a:t>
            </a:r>
            <a:r>
              <a:rPr lang="en-US" altLang="zh-CN" sz="2000" dirty="0"/>
              <a:t>6</a:t>
            </a:r>
            <a:r>
              <a:rPr lang="zh-CN" altLang="en-US" sz="2000" dirty="0"/>
              <a:t>*</a:t>
            </a:r>
            <a:r>
              <a:rPr lang="en-US" altLang="zh-CN" sz="2000" dirty="0"/>
              <a:t>6,2</a:t>
            </a:r>
            <a:r>
              <a:rPr lang="zh-CN" altLang="en-US" sz="2000" dirty="0"/>
              <a:t>*</a:t>
            </a:r>
            <a:r>
              <a:rPr lang="en-US" altLang="zh-CN" sz="2000" dirty="0"/>
              <a:t>2)</a:t>
            </a:r>
            <a:r>
              <a:rPr lang="zh-CN" altLang="en-US" sz="2000" dirty="0"/>
              <a:t> </a:t>
            </a:r>
            <a:r>
              <a:rPr lang="en-US" altLang="zh-CN" sz="2000" dirty="0"/>
              <a:t>denotes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second</a:t>
            </a:r>
            <a:r>
              <a:rPr lang="zh-CN" altLang="en-US" sz="2000" dirty="0"/>
              <a:t> </a:t>
            </a:r>
            <a:r>
              <a:rPr lang="en-US" altLang="zh-CN" sz="2000" dirty="0"/>
              <a:t>hidden</a:t>
            </a:r>
            <a:r>
              <a:rPr lang="zh-CN" altLang="en-US" sz="2000" dirty="0"/>
              <a:t> </a:t>
            </a:r>
            <a:r>
              <a:rPr lang="en-US" altLang="zh-CN" sz="2000" dirty="0"/>
              <a:t>layer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convolutional</a:t>
            </a:r>
            <a:r>
              <a:rPr lang="zh-CN" altLang="en-US" sz="2000" dirty="0"/>
              <a:t> </a:t>
            </a:r>
            <a:r>
              <a:rPr lang="en-US" altLang="zh-CN" sz="2000" dirty="0"/>
              <a:t>layer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128</a:t>
            </a:r>
            <a:r>
              <a:rPr lang="zh-CN" altLang="en-US" sz="2000" dirty="0"/>
              <a:t> </a:t>
            </a:r>
            <a:r>
              <a:rPr lang="en-US" altLang="zh-CN" sz="2000" dirty="0"/>
              <a:t>channels,</a:t>
            </a:r>
            <a:r>
              <a:rPr lang="zh-CN" altLang="en-US" sz="2000" dirty="0"/>
              <a:t> </a:t>
            </a:r>
            <a:r>
              <a:rPr lang="en-US" altLang="zh-CN" sz="2000" dirty="0"/>
              <a:t>6</a:t>
            </a:r>
            <a:r>
              <a:rPr lang="zh-CN" altLang="en-US" sz="2000" dirty="0"/>
              <a:t>*</a:t>
            </a:r>
            <a:r>
              <a:rPr lang="en-US" altLang="zh-CN" sz="2000" dirty="0"/>
              <a:t>6</a:t>
            </a:r>
            <a:r>
              <a:rPr lang="zh-CN" altLang="en-US" sz="2000" dirty="0"/>
              <a:t> </a:t>
            </a:r>
            <a:r>
              <a:rPr lang="en-US" altLang="zh-CN" sz="2000" dirty="0"/>
              <a:t>kernels,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stride</a:t>
            </a:r>
            <a:r>
              <a:rPr lang="zh-CN" altLang="en-US" sz="2000" dirty="0"/>
              <a:t> </a:t>
            </a:r>
            <a:r>
              <a:rPr lang="en-US" altLang="zh-CN" sz="2000" dirty="0"/>
              <a:t>2</a:t>
            </a:r>
            <a:r>
              <a:rPr lang="zh-CN" altLang="en-US" sz="2000" dirty="0"/>
              <a:t>*</a:t>
            </a:r>
            <a:r>
              <a:rPr lang="en-US" altLang="zh-CN" sz="2000" dirty="0"/>
              <a:t>2.</a:t>
            </a:r>
            <a:r>
              <a:rPr lang="zh-CN" altLang="en-US" sz="2000" dirty="0"/>
              <a:t> </a:t>
            </a:r>
            <a:r>
              <a:rPr lang="en-US" altLang="zh-CN" sz="2000" dirty="0"/>
              <a:t>h1(1024)</a:t>
            </a:r>
            <a:r>
              <a:rPr lang="zh-CN" altLang="en-US" sz="2000" dirty="0"/>
              <a:t> </a:t>
            </a:r>
            <a:r>
              <a:rPr lang="en-US" altLang="zh-CN" sz="2000" dirty="0"/>
              <a:t>denotes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normal</a:t>
            </a:r>
            <a:r>
              <a:rPr lang="zh-CN" altLang="en-US" sz="2000" dirty="0"/>
              <a:t> </a:t>
            </a:r>
            <a:r>
              <a:rPr lang="en-US" altLang="zh-CN" sz="2000" dirty="0"/>
              <a:t>layer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1028</a:t>
            </a:r>
            <a:r>
              <a:rPr lang="zh-CN" altLang="en-US" sz="2000" dirty="0"/>
              <a:t> </a:t>
            </a:r>
            <a:r>
              <a:rPr lang="en-US" altLang="zh-CN" sz="2000" dirty="0"/>
              <a:t>nodes.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convolutional</a:t>
            </a:r>
            <a:r>
              <a:rPr lang="zh-CN" altLang="en-US" sz="2000" dirty="0"/>
              <a:t> </a:t>
            </a:r>
            <a:r>
              <a:rPr lang="en-US" altLang="zh-CN" sz="2000" dirty="0"/>
              <a:t>layer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followed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batch</a:t>
            </a:r>
            <a:r>
              <a:rPr lang="zh-CN" altLang="en-US" sz="2000" dirty="0"/>
              <a:t> </a:t>
            </a:r>
            <a:r>
              <a:rPr lang="en-US" altLang="zh-CN" sz="2000" dirty="0"/>
              <a:t>normalization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 err="1"/>
              <a:t>relu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layer [1].</a:t>
            </a:r>
            <a:endParaRPr lang="en-US" sz="20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6897138" y="18229555"/>
            <a:ext cx="5070528" cy="6561723"/>
            <a:chOff x="3655487" y="9671281"/>
            <a:chExt cx="3430608" cy="4217002"/>
          </a:xfrm>
        </p:grpSpPr>
        <p:sp>
          <p:nvSpPr>
            <p:cNvPr id="3" name="TextBox 2"/>
            <p:cNvSpPr txBox="1"/>
            <p:nvPr/>
          </p:nvSpPr>
          <p:spPr>
            <a:xfrm>
              <a:off x="3700985" y="12137970"/>
              <a:ext cx="1145032" cy="20768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/>
                <a:t>h1(1024)</a:t>
              </a:r>
              <a:endParaRPr lang="en-US" sz="15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40102" y="11157051"/>
              <a:ext cx="1162350" cy="20768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/>
                <a:t>h1(64</a:t>
              </a:r>
              <a:r>
                <a:rPr lang="zh-CN" altLang="en-US" sz="1500" dirty="0"/>
                <a:t>*</a:t>
              </a:r>
              <a:r>
                <a:rPr lang="en-US" altLang="zh-CN" sz="1500" dirty="0"/>
                <a:t>12</a:t>
              </a:r>
              <a:r>
                <a:rPr lang="zh-CN" altLang="en-US" sz="1500" dirty="0"/>
                <a:t>*</a:t>
              </a:r>
              <a:r>
                <a:rPr lang="en-US" altLang="zh-CN" sz="1500" dirty="0"/>
                <a:t>12)</a:t>
              </a:r>
              <a:endParaRPr lang="en-US" sz="15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01820" y="11752839"/>
              <a:ext cx="1145032" cy="20768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/>
                <a:t>h2(128</a:t>
              </a:r>
              <a:r>
                <a:rPr lang="zh-CN" altLang="en-US" sz="1500" dirty="0"/>
                <a:t>*</a:t>
              </a:r>
              <a:r>
                <a:rPr lang="en-US" altLang="zh-CN" sz="1500" dirty="0"/>
                <a:t>6</a:t>
              </a:r>
              <a:r>
                <a:rPr lang="zh-CN" altLang="en-US" sz="1500" dirty="0"/>
                <a:t>*</a:t>
              </a:r>
              <a:r>
                <a:rPr lang="en-US" altLang="zh-CN" sz="1500" dirty="0"/>
                <a:t>6,</a:t>
              </a:r>
              <a:r>
                <a:rPr lang="zh-CN" altLang="en-US" sz="1500" dirty="0"/>
                <a:t> </a:t>
              </a:r>
              <a:r>
                <a:rPr lang="en-US" altLang="zh-CN" sz="1500" dirty="0"/>
                <a:t>2</a:t>
              </a:r>
              <a:r>
                <a:rPr lang="zh-CN" altLang="en-US" sz="1500" dirty="0"/>
                <a:t>*</a:t>
              </a:r>
              <a:r>
                <a:rPr lang="en-US" altLang="zh-CN" sz="1500" dirty="0"/>
                <a:t>2)</a:t>
              </a:r>
              <a:endParaRPr lang="en-US" sz="15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01820" y="11367708"/>
              <a:ext cx="1145032" cy="20768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/>
                <a:t>h3(64</a:t>
              </a:r>
              <a:r>
                <a:rPr lang="zh-CN" altLang="en-US" sz="1500" dirty="0"/>
                <a:t>*</a:t>
              </a:r>
              <a:r>
                <a:rPr lang="en-US" altLang="zh-CN" sz="1500" dirty="0"/>
                <a:t>12</a:t>
              </a:r>
              <a:r>
                <a:rPr lang="zh-CN" altLang="en-US" sz="1500" dirty="0"/>
                <a:t>*</a:t>
              </a:r>
              <a:r>
                <a:rPr lang="en-US" altLang="zh-CN" sz="1500" dirty="0"/>
                <a:t>12,</a:t>
              </a:r>
              <a:r>
                <a:rPr lang="zh-CN" altLang="en-US" sz="1500" dirty="0"/>
                <a:t> </a:t>
              </a:r>
              <a:r>
                <a:rPr lang="en-US" altLang="zh-CN" sz="1500" dirty="0"/>
                <a:t>2</a:t>
              </a:r>
              <a:r>
                <a:rPr lang="zh-CN" altLang="en-US" sz="1500" dirty="0"/>
                <a:t>*</a:t>
              </a:r>
              <a:r>
                <a:rPr lang="en-US" altLang="zh-CN" sz="1500" dirty="0"/>
                <a:t>2)</a:t>
              </a:r>
              <a:endParaRPr lang="en-US" sz="1500" dirty="0"/>
            </a:p>
          </p:txBody>
        </p:sp>
        <p:cxnSp>
          <p:nvCxnSpPr>
            <p:cNvPr id="12" name="Straight Arrow Connector 11"/>
            <p:cNvCxnSpPr>
              <a:stCxn id="86" idx="0"/>
              <a:endCxn id="3" idx="2"/>
            </p:cNvCxnSpPr>
            <p:nvPr/>
          </p:nvCxnSpPr>
          <p:spPr>
            <a:xfrm flipV="1">
              <a:off x="4264832" y="12345657"/>
              <a:ext cx="8669" cy="58835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87" y="9671281"/>
              <a:ext cx="1252235" cy="1048703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9897" y="11768830"/>
              <a:ext cx="800409" cy="670315"/>
            </a:xfrm>
            <a:prstGeom prst="rect">
              <a:avLst/>
            </a:prstGeom>
          </p:spPr>
        </p:pic>
        <p:cxnSp>
          <p:nvCxnSpPr>
            <p:cNvPr id="49" name="Elbow Connector 48"/>
            <p:cNvCxnSpPr>
              <a:stCxn id="29" idx="3"/>
              <a:endCxn id="53" idx="1"/>
            </p:cNvCxnSpPr>
            <p:nvPr/>
          </p:nvCxnSpPr>
          <p:spPr>
            <a:xfrm>
              <a:off x="4907722" y="10195633"/>
              <a:ext cx="232175" cy="1908355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53" idx="0"/>
              <a:endCxn id="31" idx="2"/>
            </p:cNvCxnSpPr>
            <p:nvPr/>
          </p:nvCxnSpPr>
          <p:spPr>
            <a:xfrm rot="5400000" flipH="1" flipV="1">
              <a:off x="5628643" y="11276196"/>
              <a:ext cx="404092" cy="58117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1248" y="11768830"/>
              <a:ext cx="764847" cy="670315"/>
            </a:xfrm>
            <a:prstGeom prst="rect">
              <a:avLst/>
            </a:prstGeom>
          </p:spPr>
        </p:pic>
        <p:cxnSp>
          <p:nvCxnSpPr>
            <p:cNvPr id="56" name="Elbow Connector 55"/>
            <p:cNvCxnSpPr>
              <a:stCxn id="52" idx="0"/>
              <a:endCxn id="31" idx="2"/>
            </p:cNvCxnSpPr>
            <p:nvPr/>
          </p:nvCxnSpPr>
          <p:spPr>
            <a:xfrm rot="16200000" flipV="1">
              <a:off x="6210428" y="11275587"/>
              <a:ext cx="404092" cy="58239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316401" y="12441298"/>
              <a:ext cx="462988" cy="187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" dirty="0"/>
                <a:t>G(Z)</a:t>
              </a:r>
              <a:endParaRPr lang="en-US" sz="13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471000" y="12439145"/>
              <a:ext cx="462988" cy="187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" dirty="0" err="1"/>
                <a:t>X_ori</a:t>
              </a:r>
              <a:endParaRPr lang="en-US" sz="13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701820" y="10977573"/>
              <a:ext cx="1145032" cy="20768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/>
                <a:t>h4(1</a:t>
              </a:r>
              <a:r>
                <a:rPr lang="zh-CN" altLang="en-US" sz="1500" dirty="0"/>
                <a:t>*</a:t>
              </a:r>
              <a:r>
                <a:rPr lang="en-US" altLang="zh-CN" sz="1500" dirty="0"/>
                <a:t>24</a:t>
              </a:r>
              <a:r>
                <a:rPr lang="zh-CN" altLang="en-US" sz="1500" dirty="0"/>
                <a:t>*</a:t>
              </a:r>
              <a:r>
                <a:rPr lang="en-US" altLang="zh-CN" sz="1500" dirty="0"/>
                <a:t>24,</a:t>
              </a:r>
              <a:r>
                <a:rPr lang="zh-CN" altLang="en-US" sz="1500" dirty="0"/>
                <a:t> </a:t>
              </a:r>
              <a:r>
                <a:rPr lang="en-US" altLang="zh-CN" sz="1500" dirty="0"/>
                <a:t>2</a:t>
              </a:r>
              <a:r>
                <a:rPr lang="zh-CN" altLang="en-US" sz="1500" dirty="0"/>
                <a:t>*</a:t>
              </a:r>
              <a:r>
                <a:rPr lang="en-US" altLang="zh-CN" sz="1500" dirty="0"/>
                <a:t>2)</a:t>
              </a:r>
              <a:endParaRPr lang="en-US" sz="15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540101" y="10760637"/>
              <a:ext cx="1162350" cy="20768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/>
                <a:t>h2(128</a:t>
              </a:r>
              <a:r>
                <a:rPr lang="zh-CN" altLang="en-US" sz="1500" dirty="0"/>
                <a:t>*</a:t>
              </a:r>
              <a:r>
                <a:rPr lang="en-US" altLang="zh-CN" sz="1500" dirty="0"/>
                <a:t>6</a:t>
              </a:r>
              <a:r>
                <a:rPr lang="zh-CN" altLang="en-US" sz="1500" dirty="0"/>
                <a:t>*</a:t>
              </a:r>
              <a:r>
                <a:rPr lang="en-US" altLang="zh-CN" sz="1500" dirty="0"/>
                <a:t>6)</a:t>
              </a:r>
              <a:endParaRPr lang="en-US" sz="15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540101" y="10364223"/>
              <a:ext cx="1162350" cy="20768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/>
                <a:t>h3(1024)</a:t>
              </a:r>
              <a:endParaRPr lang="en-US" sz="15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779388" y="9964801"/>
              <a:ext cx="691612" cy="20768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/>
                <a:t>D(G(Z))</a:t>
              </a:r>
              <a:endParaRPr lang="en-US" sz="1500" dirty="0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flipV="1">
              <a:off x="6121277" y="10193471"/>
              <a:ext cx="0" cy="1659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6121277" y="10589885"/>
              <a:ext cx="0" cy="1659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6123575" y="10990898"/>
              <a:ext cx="0" cy="1659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3686" y="12934008"/>
              <a:ext cx="962293" cy="762472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4036737" y="10670580"/>
              <a:ext cx="462988" cy="187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" dirty="0"/>
                <a:t>G(Z)</a:t>
              </a:r>
              <a:endParaRPr lang="en-US" sz="13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020552" y="13700375"/>
              <a:ext cx="462988" cy="187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"/>
                <a:t>Z</a:t>
              </a:r>
              <a:endParaRPr lang="en-US" sz="13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969800" y="12957985"/>
              <a:ext cx="865184" cy="652733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/>
                <a:t>(Optional)</a:t>
              </a:r>
            </a:p>
            <a:p>
              <a:pPr algn="ctr"/>
              <a:r>
                <a:rPr lang="en-US" altLang="zh-CN" sz="1500" dirty="0"/>
                <a:t>Class</a:t>
              </a:r>
              <a:r>
                <a:rPr lang="zh-CN" altLang="en-US" sz="1500" dirty="0"/>
                <a:t> </a:t>
              </a:r>
              <a:r>
                <a:rPr lang="en-US" altLang="zh-CN" sz="1500" dirty="0"/>
                <a:t>label</a:t>
              </a:r>
              <a:r>
                <a:rPr lang="zh-CN" altLang="en-US" sz="1500" dirty="0"/>
                <a:t> </a:t>
              </a:r>
              <a:r>
                <a:rPr lang="en-US" altLang="zh-CN" sz="1500" dirty="0"/>
                <a:t>Y</a:t>
              </a:r>
            </a:p>
            <a:p>
              <a:pPr algn="ctr"/>
              <a:r>
                <a:rPr lang="en-US" altLang="zh-CN" sz="1500" dirty="0"/>
                <a:t>/Conditional</a:t>
              </a:r>
              <a:r>
                <a:rPr lang="zh-CN" altLang="en-US" sz="1500" dirty="0"/>
                <a:t> </a:t>
              </a:r>
              <a:r>
                <a:rPr lang="en-US" altLang="zh-CN" sz="1500" dirty="0"/>
                <a:t>Context</a:t>
              </a:r>
              <a:endParaRPr lang="en-US" sz="1500" dirty="0"/>
            </a:p>
          </p:txBody>
        </p:sp>
        <p:cxnSp>
          <p:nvCxnSpPr>
            <p:cNvPr id="114" name="Elbow Connector 113"/>
            <p:cNvCxnSpPr>
              <a:stCxn id="99" idx="0"/>
              <a:endCxn id="3" idx="2"/>
            </p:cNvCxnSpPr>
            <p:nvPr/>
          </p:nvCxnSpPr>
          <p:spPr>
            <a:xfrm rot="16200000" flipV="1">
              <a:off x="4531783" y="12087375"/>
              <a:ext cx="612328" cy="11288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3" idx="0"/>
              <a:endCxn id="34" idx="2"/>
            </p:cNvCxnSpPr>
            <p:nvPr/>
          </p:nvCxnSpPr>
          <p:spPr>
            <a:xfrm flipV="1">
              <a:off x="4273501" y="11960526"/>
              <a:ext cx="835" cy="1774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34" idx="0"/>
              <a:endCxn id="35" idx="2"/>
            </p:cNvCxnSpPr>
            <p:nvPr/>
          </p:nvCxnSpPr>
          <p:spPr>
            <a:xfrm flipV="1">
              <a:off x="4274336" y="11575395"/>
              <a:ext cx="0" cy="1774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35" idx="0"/>
              <a:endCxn id="67" idx="2"/>
            </p:cNvCxnSpPr>
            <p:nvPr/>
          </p:nvCxnSpPr>
          <p:spPr>
            <a:xfrm flipV="1">
              <a:off x="4274336" y="11185260"/>
              <a:ext cx="0" cy="1824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67" idx="0"/>
            </p:cNvCxnSpPr>
            <p:nvPr/>
          </p:nvCxnSpPr>
          <p:spPr>
            <a:xfrm flipH="1" flipV="1">
              <a:off x="4268232" y="10847143"/>
              <a:ext cx="6104" cy="13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70108" y="17965742"/>
                <a:ext cx="5948787" cy="140577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53619" tIns="76810" rIns="153619" bIns="76810" rtlCol="0">
                <a:spAutoFit/>
              </a:bodyPr>
              <a:lstStyle/>
              <a:p>
                <a:pPr>
                  <a:spcBef>
                    <a:spcPts val="1008"/>
                  </a:spcBef>
                  <a:spcAft>
                    <a:spcPts val="8"/>
                  </a:spcAft>
                </a:pPr>
                <a:r>
                  <a:rPr lang="en-US" altLang="zh-CN" sz="2400" b="1" dirty="0" smtClean="0">
                    <a:latin typeface="Arial" charset="0"/>
                    <a:ea typeface="Arial" charset="0"/>
                    <a:cs typeface="Arial" charset="0"/>
                  </a:rPr>
                  <a:t>GANs with Wasserstein distance</a:t>
                </a:r>
                <a:endParaRPr lang="en-US" altLang="zh-CN" sz="2400" b="1" dirty="0">
                  <a:latin typeface="Arial" charset="0"/>
                  <a:ea typeface="Arial" charset="0"/>
                  <a:cs typeface="Arial" charset="0"/>
                </a:endParaRPr>
              </a:p>
              <a:p>
                <a:pPr algn="just">
                  <a:lnSpc>
                    <a:spcPts val="2880"/>
                  </a:lnSpc>
                  <a:spcBef>
                    <a:spcPts val="1008"/>
                  </a:spcBef>
                  <a:spcAft>
                    <a:spcPts val="8"/>
                  </a:spcAft>
                </a:pP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*Generator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i="1" dirty="0" smtClean="0">
                    <a:latin typeface="Arial" charset="0"/>
                    <a:ea typeface="Arial" charset="0"/>
                    <a:cs typeface="Arial" charset="0"/>
                  </a:rPr>
                  <a:t>G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: trained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synthesize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images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G(z)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resembling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given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distribution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X;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endParaRPr lang="en-US" altLang="zh-CN" sz="2400" dirty="0">
                  <a:latin typeface="Arial" charset="0"/>
                  <a:ea typeface="Arial" charset="0"/>
                  <a:cs typeface="Arial" charset="0"/>
                </a:endParaRPr>
              </a:p>
              <a:p>
                <a:pPr algn="just">
                  <a:lnSpc>
                    <a:spcPts val="2880"/>
                  </a:lnSpc>
                  <a:spcBef>
                    <a:spcPts val="1008"/>
                  </a:spcBef>
                  <a:spcAft>
                    <a:spcPts val="8"/>
                  </a:spcAft>
                </a:pP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*Discriminator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i="1" dirty="0" smtClean="0">
                    <a:latin typeface="Arial" charset="0"/>
                    <a:ea typeface="Arial" charset="0"/>
                    <a:cs typeface="Arial" charset="0"/>
                  </a:rPr>
                  <a:t>D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: trained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distinguish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between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sample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from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X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and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G(z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). </a:t>
                </a:r>
              </a:p>
              <a:p>
                <a:pPr algn="just">
                  <a:lnSpc>
                    <a:spcPts val="2880"/>
                  </a:lnSpc>
                  <a:spcBef>
                    <a:spcPts val="1008"/>
                  </a:spcBef>
                  <a:spcAft>
                    <a:spcPts val="8"/>
                  </a:spcAft>
                </a:pP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*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𝒳</m:t>
                    </m:r>
                    <m:r>
                      <a:rPr lang="en-US" altLang="zh-CN" sz="240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CN" sz="240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sz="24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x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n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 be a dataset of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time-series samples. </a:t>
                </a:r>
              </a:p>
              <a:p>
                <a:pPr algn="just">
                  <a:lnSpc>
                    <a:spcPts val="2880"/>
                  </a:lnSpc>
                  <a:spcBef>
                    <a:spcPts val="1008"/>
                  </a:spcBef>
                  <a:spcAft>
                    <a:spcPts val="8"/>
                  </a:spcAft>
                </a:pP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*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D(x): the discriminative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function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that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charset="0"/>
                        <a:ea typeface="Arial" charset="0"/>
                        <a:cs typeface="Arial" charset="0"/>
                      </a:rPr>
                      <m:t>𝑥</m:t>
                    </m:r>
                    <m:r>
                      <a:rPr lang="en-US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outputs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probability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charset="0"/>
                        <a:ea typeface="Arial" charset="0"/>
                        <a:cs typeface="Arial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being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real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sample.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endParaRPr lang="en-US" altLang="zh-CN" sz="2400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algn="just">
                  <a:lnSpc>
                    <a:spcPts val="2880"/>
                  </a:lnSpc>
                  <a:spcBef>
                    <a:spcPts val="1008"/>
                  </a:spcBef>
                  <a:spcAft>
                    <a:spcPts val="8"/>
                  </a:spcAft>
                </a:pP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*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G(z):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generative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function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that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takes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random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𝑧</m:t>
                    </m:r>
                    <m:r>
                      <a:rPr lang="en-US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sampled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from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prior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noise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𝑛𝑜𝑖𝑠𝑒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and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outputs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synthesized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image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G(z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). GANs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objective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is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given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with Wasserstein distance [4] by:</a:t>
                </a:r>
              </a:p>
              <a:p>
                <a:pPr algn="just">
                  <a:lnSpc>
                    <a:spcPts val="2880"/>
                  </a:lnSpc>
                  <a:spcBef>
                    <a:spcPts val="1008"/>
                  </a:spcBef>
                  <a:spcAft>
                    <a:spcPts val="8"/>
                  </a:spcAft>
                </a:pPr>
                <a:endParaRPr lang="en-US" altLang="zh-CN" sz="2400" dirty="0"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ts val="1008"/>
                  </a:spcBef>
                  <a:spcAft>
                    <a:spcPts val="8"/>
                  </a:spcAft>
                </a:pPr>
                <a:r>
                  <a:rPr lang="en-US" altLang="zh-CN" sz="2400" b="1" dirty="0" smtClean="0">
                    <a:latin typeface="Arial" charset="0"/>
                    <a:ea typeface="Arial" charset="0"/>
                    <a:cs typeface="Arial" charset="0"/>
                  </a:rPr>
                  <a:t>Conditional</a:t>
                </a:r>
                <a:r>
                  <a:rPr lang="zh-CN" altLang="en-US" sz="2400" b="1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b="1" dirty="0" smtClean="0">
                    <a:latin typeface="Arial" charset="0"/>
                    <a:ea typeface="Arial" charset="0"/>
                    <a:cs typeface="Arial" charset="0"/>
                  </a:rPr>
                  <a:t>GANs</a:t>
                </a:r>
                <a:r>
                  <a:rPr lang="en-US" altLang="zh-CN" sz="2400" b="1" baseline="30000" dirty="0" smtClean="0">
                    <a:latin typeface="Arial" charset="0"/>
                    <a:ea typeface="Arial" charset="0"/>
                    <a:cs typeface="Arial" charset="0"/>
                  </a:rPr>
                  <a:t>[3</a:t>
                </a:r>
                <a:r>
                  <a:rPr lang="en-US" altLang="zh-CN" sz="2400" b="1" baseline="30000" dirty="0">
                    <a:latin typeface="Arial" charset="0"/>
                    <a:ea typeface="Arial" charset="0"/>
                    <a:cs typeface="Arial" charset="0"/>
                  </a:rPr>
                  <a:t>]</a:t>
                </a:r>
                <a:endParaRPr lang="en-US" altLang="zh-CN" sz="2400" b="1" dirty="0">
                  <a:latin typeface="Arial" charset="0"/>
                  <a:ea typeface="Arial" charset="0"/>
                  <a:cs typeface="Arial" charset="0"/>
                </a:endParaRPr>
              </a:p>
              <a:p>
                <a:pPr algn="just">
                  <a:spcBef>
                    <a:spcPts val="1008"/>
                  </a:spcBef>
                  <a:spcAft>
                    <a:spcPts val="8"/>
                  </a:spcAft>
                </a:pP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As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an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extension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naïve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GANs,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conditional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GANs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gives extra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input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y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and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is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trained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generate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sample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resembles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certain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renewable class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.</a:t>
                </a:r>
              </a:p>
              <a:p>
                <a:pPr algn="just">
                  <a:spcBef>
                    <a:spcPts val="1008"/>
                  </a:spcBef>
                  <a:spcAft>
                    <a:spcPts val="8"/>
                  </a:spcAft>
                </a:pP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objective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is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given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by:</a:t>
                </a:r>
              </a:p>
              <a:p>
                <a:pPr algn="just">
                  <a:spcBef>
                    <a:spcPts val="1008"/>
                  </a:spcBef>
                  <a:spcAft>
                    <a:spcPts val="1008"/>
                  </a:spcAft>
                </a:pPr>
                <a:endParaRPr lang="en-US" altLang="zh-CN" sz="2400" b="1" dirty="0"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ts val="1008"/>
                  </a:spcBef>
                  <a:spcAft>
                    <a:spcPts val="8"/>
                  </a:spcAft>
                </a:pPr>
                <a:r>
                  <a:rPr lang="en-US" altLang="zh-CN" sz="2400" b="1" dirty="0">
                    <a:latin typeface="Arial" charset="0"/>
                    <a:ea typeface="Arial" charset="0"/>
                    <a:cs typeface="Arial" charset="0"/>
                  </a:rPr>
                  <a:t>Context-Conditional</a:t>
                </a:r>
                <a:r>
                  <a:rPr lang="zh-CN" altLang="en-US" sz="2400" b="1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b="1" dirty="0" smtClean="0">
                    <a:latin typeface="Arial" charset="0"/>
                    <a:ea typeface="Arial" charset="0"/>
                    <a:cs typeface="Arial" charset="0"/>
                  </a:rPr>
                  <a:t>GANs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[5]</a:t>
                </a:r>
                <a:endParaRPr lang="en-US" altLang="zh-CN" sz="2400" dirty="0">
                  <a:latin typeface="Arial" charset="0"/>
                  <a:ea typeface="Arial" charset="0"/>
                  <a:cs typeface="Arial" charset="0"/>
                </a:endParaRPr>
              </a:p>
              <a:p>
                <a:pPr algn="just">
                  <a:spcBef>
                    <a:spcPts val="1008"/>
                  </a:spcBef>
                  <a:spcAft>
                    <a:spcPts val="8"/>
                  </a:spcAft>
                </a:pP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Let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charset="0"/>
                        <a:ea typeface="Cambria Math" charset="0"/>
                        <a:cs typeface="Cambria Math" charset="0"/>
                      </a:rPr>
                      <m:t>m</m:t>
                    </m:r>
                    <m:r>
                      <a:rPr lang="en-US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denote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binary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mask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that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will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be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used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drop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out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specified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portion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an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image.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generator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receives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as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input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an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image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with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randomly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masked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out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patch,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denoted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as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input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charset="0"/>
                        <a:ea typeface="Cambria Math" charset="0"/>
                        <a:cs typeface="Cambria Math" charset="0"/>
                      </a:rPr>
                      <m:t>m</m:t>
                    </m:r>
                    <m:r>
                      <a:rPr lang="zh-CN" alt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⨀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charset="0"/>
                        <a:ea typeface="Cambria Math" charset="0"/>
                        <a:cs typeface="Cambria Math" charset="0"/>
                      </a:rPr>
                      <m:t>x</m:t>
                    </m:r>
                  </m:oMath>
                </a14:m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.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generator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outputs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charset="0"/>
                            <a:ea typeface="Arial" charset="0"/>
                            <a:cs typeface="Arial" charset="0"/>
                          </a:rPr>
                          <m:t>x</m:t>
                        </m:r>
                      </m:e>
                      <m:sub>
                        <m:r>
                          <a:rPr lang="en-US" altLang="zh-CN" sz="24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𝐺</m:t>
                        </m:r>
                      </m:sub>
                    </m:sSub>
                    <m:r>
                      <a:rPr lang="en-US" altLang="zh-CN" sz="2400" i="1">
                        <a:latin typeface="Cambria Math" charset="0"/>
                        <a:ea typeface="Arial" charset="0"/>
                        <a:cs typeface="Arial" charset="0"/>
                      </a:rPr>
                      <m:t>=</m:t>
                    </m:r>
                    <m:r>
                      <a:rPr lang="en-US" altLang="zh-CN" sz="2400" i="1">
                        <a:latin typeface="Cambria Math" charset="0"/>
                        <a:ea typeface="Arial" charset="0"/>
                        <a:cs typeface="Arial" charset="0"/>
                      </a:rPr>
                      <m:t>𝐺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m</m:t>
                        </m:r>
                        <m:r>
                          <a:rPr lang="zh-CN" alt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⨀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x</m:t>
                        </m:r>
                        <m:r>
                          <a:rPr lang="en-US" altLang="zh-CN" sz="24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, which will be processed for D.</a:t>
                </a:r>
                <a:endParaRPr lang="en-US" altLang="zh-CN" sz="18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08" y="17965742"/>
                <a:ext cx="5948787" cy="14057772"/>
              </a:xfrm>
              <a:prstGeom prst="rect">
                <a:avLst/>
              </a:prstGeom>
              <a:blipFill rotWithShape="1">
                <a:blip r:embed="rId12"/>
                <a:stretch>
                  <a:fillRect l="-512" t="-87" r="-5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33315426" y="22561724"/>
            <a:ext cx="9366712" cy="4340881"/>
          </a:xfrm>
          <a:prstGeom prst="rect">
            <a:avLst/>
          </a:prstGeom>
        </p:spPr>
        <p:txBody>
          <a:bodyPr wrap="square" lIns="153619" tIns="76810" rIns="153619" bIns="76810">
            <a:spAutoFit/>
          </a:bodyPr>
          <a:lstStyle/>
          <a:p>
            <a:pPr marL="576072" indent="-576072">
              <a:buFont typeface="Arial" panose="020B0604020202020204" pitchFamily="34" charset="0"/>
              <a:buChar char="•"/>
            </a:pPr>
            <a:r>
              <a:rPr lang="en-US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GAN </a:t>
            </a:r>
            <a:r>
              <a:rPr lang="en-US" sz="2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can be </a:t>
            </a:r>
            <a:r>
              <a:rPr lang="en-US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readily applied for scenarios generations for renewables sitting and </a:t>
            </a:r>
            <a:r>
              <a:rPr lang="en-US" sz="2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design;</a:t>
            </a:r>
            <a:endParaRPr lang="en-US" sz="2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576072" indent="-576072">
              <a:buFont typeface="Arial" panose="020B0604020202020204" pitchFamily="34" charset="0"/>
              <a:buChar char="•"/>
            </a:pPr>
            <a:r>
              <a:rPr lang="en-US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Incorporating labels and sample </a:t>
            </a:r>
            <a:r>
              <a:rPr lang="en-US" sz="2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in-painting </a:t>
            </a:r>
            <a:r>
              <a:rPr lang="en-US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would find applications in  </a:t>
            </a:r>
            <a:r>
              <a:rPr lang="en-US" sz="2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conditional time-series; generations, data completion and future prediction;</a:t>
            </a:r>
            <a:endParaRPr lang="en-US" sz="2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576072" indent="-576072">
              <a:buFont typeface="Arial" panose="020B0604020202020204" pitchFamily="34" charset="0"/>
              <a:buChar char="•"/>
            </a:pPr>
            <a:r>
              <a:rPr lang="en-US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Full evaluation and comparison of generated samples will be listed in final </a:t>
            </a:r>
            <a:r>
              <a:rPr lang="en-US" sz="2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reports;</a:t>
            </a:r>
            <a:endParaRPr lang="en-US" sz="2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576072" indent="-576072">
              <a:buFont typeface="Arial" panose="020B0604020202020204" pitchFamily="34" charset="0"/>
              <a:buChar char="•"/>
            </a:pPr>
            <a:r>
              <a:rPr lang="en-US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More applications: </a:t>
            </a:r>
            <a:r>
              <a:rPr lang="en-US" sz="2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temporal-spatial </a:t>
            </a:r>
            <a:r>
              <a:rPr lang="en-US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correlation, ...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710" y="7193792"/>
            <a:ext cx="17970432" cy="48458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3621833" y="12759559"/>
                <a:ext cx="13851672" cy="7885442"/>
              </a:xfrm>
              <a:prstGeom prst="rect">
                <a:avLst/>
              </a:prstGeom>
              <a:noFill/>
            </p:spPr>
            <p:txBody>
              <a:bodyPr wrap="square" lIns="153619" tIns="76810" rIns="153619" bIns="76810" rtlCol="0">
                <a:spAutoFit/>
              </a:bodyPr>
              <a:lstStyle/>
              <a:p>
                <a:pPr>
                  <a:spcBef>
                    <a:spcPts val="1008"/>
                  </a:spcBef>
                </a:pPr>
                <a:r>
                  <a:rPr lang="en-US" altLang="zh-CN" sz="3000" b="1" dirty="0" smtClean="0">
                    <a:latin typeface="Arial" charset="0"/>
                    <a:ea typeface="Arial" charset="0"/>
                    <a:cs typeface="Arial" charset="0"/>
                  </a:rPr>
                  <a:t>Model-Free Scenarios Generations</a:t>
                </a:r>
                <a:endParaRPr lang="en-US" sz="3000" dirty="0"/>
              </a:p>
              <a:p>
                <a:pPr algn="just">
                  <a:spcBef>
                    <a:spcPts val="1008"/>
                  </a:spcBef>
                </a:pP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The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architecture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in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Fig.1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is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used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in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all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3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models with some modifications.</a:t>
                </a:r>
                <a:r>
                  <a:rPr lang="zh-CN" altLang="en-US" sz="2400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In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naïve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GAN,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a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uniform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distribution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between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[-1,1]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is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used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as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charset="0"/>
                            <a:ea typeface="Arial" charset="0"/>
                            <a:cs typeface="Arial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>
                            <a:latin typeface="Cambria Math" charset="0"/>
                            <a:ea typeface="Arial" charset="0"/>
                            <a:cs typeface="Arial" charset="0"/>
                          </a:rPr>
                          <m:t>𝑛𝑜𝑖𝑠𝑒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.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And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random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integers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between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[1,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10]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was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used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as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y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vector.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The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model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was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trained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for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100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epochs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and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the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training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was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switching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between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2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steps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of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optimizing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D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and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1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step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of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optimizing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G.</a:t>
                </a:r>
              </a:p>
              <a:p>
                <a:pPr algn="just">
                  <a:spcBef>
                    <a:spcPts val="1008"/>
                  </a:spcBef>
                </a:pP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After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training for 100 epochs,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z</a:t>
                </a:r>
                <a:r>
                  <a:rPr lang="zh-CN" altLang="en-US" sz="2400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drawn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from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charset="0"/>
                            <a:ea typeface="Arial" charset="0"/>
                            <a:cs typeface="Arial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>
                            <a:latin typeface="Cambria Math" charset="0"/>
                            <a:ea typeface="Arial" charset="0"/>
                            <a:cs typeface="Arial" charset="0"/>
                          </a:rPr>
                          <m:t>𝑛𝑜𝑖𝑠𝑒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were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passed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into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G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to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synthesize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samples.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Generated</a:t>
                </a:r>
                <a:r>
                  <a:rPr lang="zh-CN" altLang="en-US" sz="2400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samples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are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shown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in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Fig.2.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Images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in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the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bottom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row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are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generated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by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G,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images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in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the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top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row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are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selected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from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original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dataset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to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compare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with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synthesized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sample.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endParaRPr lang="en-US" altLang="zh-CN" sz="24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:pPr algn="just">
                  <a:spcBef>
                    <a:spcPts val="1008"/>
                  </a:spcBef>
                </a:pPr>
                <a:r>
                  <a:rPr lang="en-US" altLang="zh-CN" sz="2400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* Generated samples exhibit diversity and possibility of future operations.</a:t>
                </a:r>
                <a:endParaRPr lang="en-US" altLang="zh-CN" sz="24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:pPr algn="just">
                  <a:spcBef>
                    <a:spcPts val="1008"/>
                  </a:spcBef>
                </a:pPr>
                <a:r>
                  <a:rPr lang="en-US" altLang="zh-CN" sz="2400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* Sample value distribution</a:t>
                </a:r>
                <a:r>
                  <a:rPr lang="zh-CN" altLang="en-US" sz="2400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of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the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original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data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and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generated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data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are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compared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in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Fig.3,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which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are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well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resembled.</a:t>
                </a:r>
              </a:p>
              <a:p>
                <a:pPr>
                  <a:spcBef>
                    <a:spcPts val="1008"/>
                  </a:spcBef>
                </a:pPr>
                <a:r>
                  <a:rPr lang="en-US" altLang="zh-CN" sz="3000" b="1" dirty="0">
                    <a:latin typeface="Arial" charset="0"/>
                    <a:ea typeface="Arial" charset="0"/>
                    <a:cs typeface="Arial" charset="0"/>
                  </a:rPr>
                  <a:t>Conditional</a:t>
                </a:r>
                <a:r>
                  <a:rPr lang="zh-CN" altLang="en-US" sz="3000" b="1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3000" b="1" dirty="0" smtClean="0">
                    <a:latin typeface="Arial" charset="0"/>
                    <a:ea typeface="Arial" charset="0"/>
                    <a:cs typeface="Arial" charset="0"/>
                  </a:rPr>
                  <a:t>GANs for Class Generations</a:t>
                </a:r>
                <a:endParaRPr lang="en-US" altLang="zh-CN" sz="3000" b="1" baseline="30000" dirty="0">
                  <a:latin typeface="Arial" charset="0"/>
                  <a:ea typeface="Arial" charset="0"/>
                  <a:cs typeface="Arial" charset="0"/>
                </a:endParaRPr>
              </a:p>
              <a:p>
                <a:pPr algn="just">
                  <a:spcBef>
                    <a:spcPts val="1008"/>
                  </a:spcBef>
                </a:pP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The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solar/wind</a:t>
                </a:r>
                <a:r>
                  <a:rPr lang="zh-CN" altLang="en-US" sz="240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datasets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were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separated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into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3/5</a:t>
                </a:r>
                <a:r>
                  <a:rPr lang="zh-CN" altLang="en-US" sz="2400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classes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based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on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the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mean/maximum values</a:t>
                </a:r>
                <a:r>
                  <a:rPr lang="zh-CN" altLang="en-US" sz="2400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of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time-series</a:t>
                </a:r>
                <a:r>
                  <a:rPr lang="zh-CN" altLang="en-US" sz="2400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and assign with labels Y.</a:t>
                </a:r>
                <a:r>
                  <a:rPr lang="zh-CN" altLang="en-US" sz="2400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These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labels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were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passed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into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generator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as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y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vector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along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with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z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to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generate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scenarios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resembles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to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specific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class.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endParaRPr lang="en-US" altLang="zh-CN" sz="24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:pPr algn="just">
                  <a:spcBef>
                    <a:spcPts val="1008"/>
                  </a:spcBef>
                </a:pPr>
                <a:r>
                  <a:rPr lang="en-US" altLang="zh-CN" sz="2400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Fig.4</a:t>
                </a:r>
                <a:r>
                  <a:rPr lang="zh-CN" altLang="en-US" sz="2400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shows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generated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samples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from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conditional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GAN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and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selected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images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from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the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correspondent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class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in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the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original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data.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Corresponding autocorrelation plot is shown to depict time-series dependency.</a:t>
                </a:r>
                <a:endParaRPr lang="en-US" sz="24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1833" y="12759559"/>
                <a:ext cx="13851672" cy="7885442"/>
              </a:xfrm>
              <a:prstGeom prst="rect">
                <a:avLst/>
              </a:prstGeom>
              <a:blipFill rotWithShape="0">
                <a:blip r:embed="rId14"/>
                <a:stretch>
                  <a:fillRect l="-616" t="-773" r="-220" b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5675954" y="22260846"/>
                <a:ext cx="6445173" cy="9475620"/>
              </a:xfrm>
              <a:prstGeom prst="rect">
                <a:avLst/>
              </a:prstGeom>
              <a:noFill/>
            </p:spPr>
            <p:txBody>
              <a:bodyPr wrap="square" lIns="153619" tIns="76810" rIns="153619" bIns="76810" rtlCol="0">
                <a:spAutoFit/>
              </a:bodyPr>
              <a:lstStyle/>
              <a:p>
                <a:pPr>
                  <a:spcBef>
                    <a:spcPts val="1008"/>
                  </a:spcBef>
                </a:pPr>
                <a:r>
                  <a:rPr lang="en-US" altLang="zh-CN" sz="3000" b="1" dirty="0" smtClean="0">
                    <a:latin typeface="Arial" charset="0"/>
                    <a:ea typeface="Arial" charset="0"/>
                    <a:cs typeface="Arial" charset="0"/>
                  </a:rPr>
                  <a:t>Context-Conditional</a:t>
                </a:r>
                <a:r>
                  <a:rPr lang="zh-CN" altLang="en-US" sz="3000" b="1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3000" b="1" dirty="0">
                    <a:latin typeface="Arial" charset="0"/>
                    <a:ea typeface="Arial" charset="0"/>
                    <a:cs typeface="Arial" charset="0"/>
                  </a:rPr>
                  <a:t>Generative</a:t>
                </a:r>
                <a:r>
                  <a:rPr lang="zh-CN" altLang="en-US" sz="3000" b="1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3000" b="1" dirty="0">
                    <a:latin typeface="Arial" charset="0"/>
                    <a:ea typeface="Arial" charset="0"/>
                    <a:cs typeface="Arial" charset="0"/>
                  </a:rPr>
                  <a:t>Adversarial</a:t>
                </a:r>
                <a:r>
                  <a:rPr lang="zh-CN" altLang="en-US" sz="3000" b="1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3000" b="1" dirty="0">
                    <a:latin typeface="Arial" charset="0"/>
                    <a:ea typeface="Arial" charset="0"/>
                    <a:cs typeface="Arial" charset="0"/>
                  </a:rPr>
                  <a:t>Networks</a:t>
                </a:r>
              </a:p>
              <a:p>
                <a:pPr>
                  <a:spcBef>
                    <a:spcPts val="1008"/>
                  </a:spcBef>
                </a:pPr>
                <a:r>
                  <a:rPr lang="en-US" altLang="zh-CN" sz="2400" b="1" dirty="0" smtClean="0">
                    <a:latin typeface="Arial" charset="0"/>
                    <a:ea typeface="Arial" charset="0"/>
                    <a:cs typeface="Arial" charset="0"/>
                  </a:rPr>
                  <a:t>Time-series completion: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incomplete sensor data; analysis for historical scenarios;</a:t>
                </a:r>
              </a:p>
              <a:p>
                <a:pPr>
                  <a:spcBef>
                    <a:spcPts val="1008"/>
                  </a:spcBef>
                </a:pPr>
                <a:r>
                  <a:rPr lang="en-US" altLang="zh-CN" sz="2400" b="1" dirty="0" smtClean="0">
                    <a:latin typeface="Arial" charset="0"/>
                    <a:ea typeface="Arial" charset="0"/>
                    <a:cs typeface="Arial" charset="0"/>
                  </a:rPr>
                  <a:t>Renewables prediction: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Model-free predictions based on past data records </a:t>
                </a:r>
              </a:p>
              <a:p>
                <a:pPr algn="just">
                  <a:spcBef>
                    <a:spcPts val="1008"/>
                  </a:spcBef>
                </a:pP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Masked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charset="0"/>
                        <a:ea typeface="Arial" charset="0"/>
                        <a:cs typeface="Arial" charset="0"/>
                      </a:rPr>
                      <m:t>m</m:t>
                    </m:r>
                    <m:r>
                      <a:rPr lang="en-US" altLang="zh-CN" sz="2400">
                        <a:latin typeface="Cambria Math" charset="0"/>
                        <a:ea typeface="Arial" charset="0"/>
                        <a:cs typeface="Arial" charset="0"/>
                      </a:rPr>
                      <m:t>⨀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charset="0"/>
                        <a:ea typeface="Arial" charset="0"/>
                        <a:cs typeface="Arial" charset="0"/>
                      </a:rPr>
                      <m:t>x</m:t>
                    </m:r>
                    <m:r>
                      <a:rPr lang="en-US" altLang="zh-CN" sz="2400" i="1"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/>
                        <a:ea typeface="Arial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were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passed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into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G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condition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output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. </a:t>
                </a:r>
                <a:endParaRPr lang="en-US" altLang="zh-CN" sz="2400" dirty="0">
                  <a:latin typeface="Arial" charset="0"/>
                  <a:ea typeface="Arial" charset="0"/>
                  <a:cs typeface="Arial" charset="0"/>
                </a:endParaRPr>
              </a:p>
              <a:p>
                <a:pPr algn="just">
                  <a:spcBef>
                    <a:spcPts val="1008"/>
                  </a:spcBef>
                </a:pP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In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the first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experiment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(Fig.5),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tail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end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time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series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with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various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length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were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“cut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off”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(blue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dash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line).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CC-GANs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is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implemented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“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predict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”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future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based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history.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From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Fig.5,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we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can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see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tail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generated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by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CC-GANs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are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continuous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and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similar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original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data.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Images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right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with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fewer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points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“cut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off”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has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better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prediction.</a:t>
                </a:r>
              </a:p>
              <a:p>
                <a:pPr algn="just">
                  <a:spcBef>
                    <a:spcPts val="1008"/>
                  </a:spcBef>
                </a:pP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In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”patching”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experiment (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Fig.6),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time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windows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in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random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position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were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masked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and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CC-GANs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is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implemented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retrieve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missing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part.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It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is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shown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that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patches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are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continuous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both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side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and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resemble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original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power records.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endParaRPr lang="en-US" sz="30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5954" y="22260846"/>
                <a:ext cx="6445173" cy="9475620"/>
              </a:xfrm>
              <a:prstGeom prst="rect">
                <a:avLst/>
              </a:prstGeom>
              <a:blipFill rotWithShape="1">
                <a:blip r:embed="rId16"/>
                <a:stretch>
                  <a:fillRect l="-1230" t="-515" r="-662" b="-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845930" y="27933307"/>
                <a:ext cx="5063683" cy="3258534"/>
              </a:xfrm>
              <a:prstGeom prst="rect">
                <a:avLst/>
              </a:prstGeom>
              <a:noFill/>
            </p:spPr>
            <p:txBody>
              <a:bodyPr wrap="square" lIns="153619" tIns="76810" rIns="153619" bIns="76810" rtlCol="0">
                <a:spAutoFit/>
              </a:bodyPr>
              <a:lstStyle/>
              <a:p>
                <a:pPr algn="just">
                  <a:spcBef>
                    <a:spcPts val="1008"/>
                  </a:spcBef>
                  <a:spcAft>
                    <a:spcPts val="1008"/>
                  </a:spcAft>
                </a:pPr>
                <a:r>
                  <a:rPr lang="en-US" altLang="zh-CN" sz="2400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We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fill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the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missing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patch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in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  <a:ea typeface="Arial" charset="0"/>
                        <a:cs typeface="Arial" charset="0"/>
                      </a:rPr>
                      <m:t>m</m:t>
                    </m:r>
                    <m:r>
                      <a:rPr lang="en-US" altLang="zh-CN" sz="2400">
                        <a:latin typeface="Cambria Math"/>
                        <a:ea typeface="Arial" charset="0"/>
                        <a:cs typeface="Arial" charset="0"/>
                      </a:rPr>
                      <m:t>⨀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  <a:ea typeface="Arial" charset="0"/>
                        <a:cs typeface="Arial" charset="0"/>
                      </a:rPr>
                      <m:t>x</m:t>
                    </m:r>
                  </m:oMath>
                </a14:m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with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the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patch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in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  <a:ea typeface="Arial" charset="0"/>
                            <a:cs typeface="Arial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  <a:ea typeface="Arial" charset="0"/>
                            <a:cs typeface="Arial" charset="0"/>
                          </a:rPr>
                          <m:t>G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and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pass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into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the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discriminator.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The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in-painted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image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  <a:ea typeface="Arial" charset="0"/>
                            <a:cs typeface="Arial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  <a:ea typeface="Arial" charset="0"/>
                            <a:cs typeface="Arial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is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given</a:t>
                </a:r>
                <a:r>
                  <a:rPr lang="zh-CN" altLang="en-US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by:</a:t>
                </a:r>
              </a:p>
              <a:p>
                <a:pPr algn="just">
                  <a:spcBef>
                    <a:spcPts val="1008"/>
                  </a:spcBef>
                  <a:spcAft>
                    <a:spcPts val="1008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zh-CN" sz="2000" b="1">
                              <a:solidFill>
                                <a:schemeClr val="tx1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2000" b="1">
                              <a:solidFill>
                                <a:schemeClr val="tx1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𝐈</m:t>
                          </m:r>
                        </m:sub>
                      </m:sSub>
                      <m:r>
                        <a:rPr lang="en-US" altLang="zh-CN" sz="2000" b="1">
                          <a:solidFill>
                            <a:schemeClr val="tx1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zh-CN" sz="2000" b="1">
                              <a:solidFill>
                                <a:schemeClr val="tx1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𝟏</m:t>
                          </m:r>
                          <m:r>
                            <a:rPr lang="en-US" altLang="zh-CN" sz="2000" b="1">
                              <a:solidFill>
                                <a:schemeClr val="tx1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−</m:t>
                          </m:r>
                          <m:r>
                            <a:rPr lang="en-US" altLang="zh-CN" sz="2000" b="1">
                              <a:solidFill>
                                <a:schemeClr val="tx1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𝐦</m:t>
                          </m:r>
                        </m:e>
                      </m:d>
                      <m:r>
                        <a:rPr lang="en-US" altLang="zh-CN" sz="2000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⨀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2000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𝐆</m:t>
                          </m:r>
                        </m:sub>
                      </m:sSub>
                      <m:r>
                        <a:rPr lang="en-US" altLang="zh-CN" sz="2000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altLang="zh-CN" sz="2000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𝐦</m:t>
                      </m:r>
                      <m:r>
                        <a:rPr lang="en-US" altLang="zh-CN" sz="2000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⨀</m:t>
                      </m:r>
                      <m:r>
                        <a:rPr lang="en-US" altLang="zh-CN" sz="2000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𝐱</m:t>
                      </m:r>
                    </m:oMath>
                  </m:oMathPara>
                </a14:m>
                <a:endParaRPr lang="en-US" altLang="zh-CN" sz="2000" b="1" dirty="0" smtClean="0">
                  <a:solidFill>
                    <a:schemeClr val="tx1"/>
                  </a:solidFill>
                  <a:latin typeface="Arial" charset="0"/>
                  <a:ea typeface="Cambria Math" charset="0"/>
                  <a:cs typeface="Cambria Math" charset="0"/>
                </a:endParaRPr>
              </a:p>
              <a:p>
                <a:pPr algn="just">
                  <a:spcBef>
                    <a:spcPts val="1008"/>
                  </a:spcBef>
                  <a:spcAft>
                    <a:spcPts val="1008"/>
                  </a:spcAft>
                </a:pP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CC-GANs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objective:</a:t>
                </a:r>
                <a:endParaRPr lang="en-US" altLang="zh-CN" sz="2400" dirty="0">
                  <a:latin typeface="Arial" charset="0"/>
                  <a:ea typeface="Arial" charset="0"/>
                  <a:cs typeface="Arial" charset="0"/>
                </a:endParaRPr>
              </a:p>
              <a:p>
                <a:pPr algn="just">
                  <a:spcBef>
                    <a:spcPts val="1008"/>
                  </a:spcBef>
                  <a:spcAft>
                    <a:spcPts val="1008"/>
                  </a:spcAft>
                </a:pP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930" y="27933307"/>
                <a:ext cx="5063683" cy="3258534"/>
              </a:xfrm>
              <a:prstGeom prst="rect">
                <a:avLst/>
              </a:prstGeom>
              <a:blipFill rotWithShape="1">
                <a:blip r:embed="rId17"/>
                <a:stretch>
                  <a:fillRect l="-602" t="-374" r="-6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15287798" y="12154644"/>
            <a:ext cx="13180168" cy="462897"/>
          </a:xfrm>
          <a:prstGeom prst="rect">
            <a:avLst/>
          </a:prstGeom>
          <a:noFill/>
        </p:spPr>
        <p:txBody>
          <a:bodyPr wrap="square" lIns="153619" tIns="76810" rIns="153619" bIns="76810" rtlCol="0">
            <a:spAutoFit/>
          </a:bodyPr>
          <a:lstStyle/>
          <a:p>
            <a:r>
              <a:rPr lang="en-US" altLang="zh-CN" sz="2000" b="1" dirty="0"/>
              <a:t>Figure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2.</a:t>
            </a:r>
            <a:r>
              <a:rPr lang="zh-CN" altLang="en-US" sz="2000" b="1" dirty="0"/>
              <a:t> </a:t>
            </a:r>
            <a:r>
              <a:rPr lang="en-US" altLang="zh-CN" sz="2000" dirty="0"/>
              <a:t>Wind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solar</a:t>
            </a:r>
            <a:r>
              <a:rPr lang="zh-CN" altLang="en-US" sz="2000" dirty="0"/>
              <a:t> </a:t>
            </a:r>
            <a:r>
              <a:rPr lang="en-US" altLang="zh-CN" sz="2000" dirty="0"/>
              <a:t>power</a:t>
            </a:r>
            <a:r>
              <a:rPr lang="zh-CN" altLang="en-US" sz="2000" dirty="0"/>
              <a:t> </a:t>
            </a:r>
            <a:r>
              <a:rPr lang="en-US" altLang="zh-CN" sz="2000" dirty="0"/>
              <a:t>generation</a:t>
            </a:r>
            <a:r>
              <a:rPr lang="zh-CN" altLang="en-US" sz="2000" dirty="0"/>
              <a:t> </a:t>
            </a:r>
            <a:r>
              <a:rPr lang="en-US" altLang="zh-CN" sz="2000" dirty="0"/>
              <a:t>scenarios</a:t>
            </a:r>
            <a:r>
              <a:rPr lang="zh-CN" altLang="en-US" sz="2000" dirty="0"/>
              <a:t> </a:t>
            </a:r>
            <a:r>
              <a:rPr lang="en-US" altLang="zh-CN" sz="2000" dirty="0"/>
              <a:t>synthesized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GANs. X-axis is </a:t>
            </a:r>
            <a:r>
              <a:rPr lang="en-US" altLang="zh-CN" sz="2000" dirty="0" err="1" smtClean="0"/>
              <a:t>timestep</a:t>
            </a:r>
            <a:r>
              <a:rPr lang="en-US" altLang="zh-CN" sz="2000" dirty="0" smtClean="0"/>
              <a:t> while y-axis is power strength.</a:t>
            </a:r>
            <a:r>
              <a:rPr lang="zh-CN" altLang="en-US" sz="2000" dirty="0" smtClean="0"/>
              <a:t>   </a:t>
            </a:r>
            <a:endParaRPr 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31313021" y="19043825"/>
            <a:ext cx="2074669" cy="462897"/>
          </a:xfrm>
          <a:prstGeom prst="rect">
            <a:avLst/>
          </a:prstGeom>
          <a:noFill/>
        </p:spPr>
        <p:txBody>
          <a:bodyPr wrap="square" lIns="153619" tIns="76810" rIns="153619" bIns="76810" rtlCol="0">
            <a:spAutoFit/>
          </a:bodyPr>
          <a:lstStyle/>
          <a:p>
            <a:r>
              <a:rPr lang="en-US" altLang="zh-CN" sz="2000" dirty="0"/>
              <a:t>(a)</a:t>
            </a:r>
            <a:r>
              <a:rPr lang="zh-CN" altLang="en-US" sz="2000" dirty="0"/>
              <a:t> </a:t>
            </a:r>
            <a:r>
              <a:rPr lang="en-US" altLang="zh-CN" sz="2000" dirty="0"/>
              <a:t>Solar</a:t>
            </a:r>
            <a:endParaRPr lang="en-US" sz="2000" dirty="0"/>
          </a:p>
        </p:txBody>
      </p:sp>
      <p:sp>
        <p:nvSpPr>
          <p:cNvPr id="81" name="TextBox 80"/>
          <p:cNvSpPr txBox="1"/>
          <p:nvPr/>
        </p:nvSpPr>
        <p:spPr>
          <a:xfrm>
            <a:off x="38531597" y="19003730"/>
            <a:ext cx="2074669" cy="462897"/>
          </a:xfrm>
          <a:prstGeom prst="rect">
            <a:avLst/>
          </a:prstGeom>
          <a:noFill/>
        </p:spPr>
        <p:txBody>
          <a:bodyPr wrap="square" lIns="153619" tIns="76810" rIns="153619" bIns="76810" rtlCol="0">
            <a:spAutoFit/>
          </a:bodyPr>
          <a:lstStyle/>
          <a:p>
            <a:r>
              <a:rPr lang="en-US" altLang="zh-CN" sz="2000" dirty="0"/>
              <a:t>(b)</a:t>
            </a:r>
            <a:r>
              <a:rPr lang="zh-CN" altLang="en-US" sz="2000" dirty="0"/>
              <a:t> </a:t>
            </a:r>
            <a:r>
              <a:rPr lang="en-US" altLang="zh-CN" sz="2000" dirty="0"/>
              <a:t>Wind</a:t>
            </a:r>
            <a:endParaRPr lang="en-US" sz="2000" dirty="0"/>
          </a:p>
        </p:txBody>
      </p:sp>
      <p:sp>
        <p:nvSpPr>
          <p:cNvPr id="88" name="TextBox 87"/>
          <p:cNvSpPr txBox="1"/>
          <p:nvPr/>
        </p:nvSpPr>
        <p:spPr>
          <a:xfrm>
            <a:off x="31313021" y="19517844"/>
            <a:ext cx="9966846" cy="770673"/>
          </a:xfrm>
          <a:prstGeom prst="rect">
            <a:avLst/>
          </a:prstGeom>
          <a:noFill/>
        </p:spPr>
        <p:txBody>
          <a:bodyPr wrap="square" lIns="153619" tIns="76810" rIns="153619" bIns="76810" rtlCol="0">
            <a:spAutoFit/>
          </a:bodyPr>
          <a:lstStyle/>
          <a:p>
            <a:r>
              <a:rPr lang="en-US" altLang="zh-CN" sz="2000" b="1" dirty="0"/>
              <a:t>Figure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4.</a:t>
            </a:r>
            <a:r>
              <a:rPr lang="zh-CN" altLang="en-US" sz="2000" b="1" dirty="0"/>
              <a:t> </a:t>
            </a:r>
            <a:r>
              <a:rPr lang="en-US" altLang="zh-CN" sz="2000" dirty="0"/>
              <a:t>Wind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solar</a:t>
            </a:r>
            <a:r>
              <a:rPr lang="zh-CN" altLang="en-US" sz="2000" dirty="0"/>
              <a:t> </a:t>
            </a:r>
            <a:r>
              <a:rPr lang="en-US" altLang="zh-CN" sz="2000" dirty="0"/>
              <a:t>power</a:t>
            </a:r>
            <a:r>
              <a:rPr lang="zh-CN" altLang="en-US" sz="2000" dirty="0"/>
              <a:t> </a:t>
            </a:r>
            <a:r>
              <a:rPr lang="en-US" altLang="zh-CN" sz="2000" dirty="0"/>
              <a:t>generation</a:t>
            </a:r>
            <a:r>
              <a:rPr lang="zh-CN" altLang="en-US" sz="2000" dirty="0"/>
              <a:t> </a:t>
            </a:r>
            <a:r>
              <a:rPr lang="en-US" altLang="zh-CN" sz="2000" dirty="0"/>
              <a:t>scenarios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conditional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GAN along with autocorrelation plot (x-axis the lag and y-axis the autocorrelation value)</a:t>
            </a:r>
            <a:r>
              <a:rPr lang="zh-CN" altLang="en-US" sz="2000" dirty="0" smtClean="0"/>
              <a:t> </a:t>
            </a:r>
            <a:endParaRPr lang="en-US" sz="2000" dirty="0"/>
          </a:p>
        </p:txBody>
      </p:sp>
      <p:sp>
        <p:nvSpPr>
          <p:cNvPr id="89" name="TextBox 88"/>
          <p:cNvSpPr txBox="1"/>
          <p:nvPr/>
        </p:nvSpPr>
        <p:spPr>
          <a:xfrm>
            <a:off x="14630401" y="24659704"/>
            <a:ext cx="9788792" cy="1078450"/>
          </a:xfrm>
          <a:prstGeom prst="rect">
            <a:avLst/>
          </a:prstGeom>
          <a:noFill/>
        </p:spPr>
        <p:txBody>
          <a:bodyPr wrap="square" lIns="153619" tIns="76810" rIns="153619" bIns="76810" rtlCol="0">
            <a:spAutoFit/>
          </a:bodyPr>
          <a:lstStyle/>
          <a:p>
            <a:pPr algn="just"/>
            <a:r>
              <a:rPr lang="en-US" altLang="zh-CN" sz="2000" b="1" dirty="0"/>
              <a:t>Figure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5.</a:t>
            </a:r>
            <a:r>
              <a:rPr lang="zh-CN" altLang="en-US" sz="2000" b="1" dirty="0"/>
              <a:t> </a:t>
            </a:r>
            <a:r>
              <a:rPr lang="en-US" altLang="zh-CN" sz="2000" dirty="0"/>
              <a:t>“Prediction</a:t>
            </a:r>
            <a:r>
              <a:rPr lang="zh-CN" altLang="en-US" sz="2000" dirty="0"/>
              <a:t> </a:t>
            </a:r>
            <a:r>
              <a:rPr lang="en-US" altLang="zh-CN" sz="2000" dirty="0"/>
              <a:t>experiment”</a:t>
            </a:r>
            <a:r>
              <a:rPr lang="zh-CN" altLang="en-US" sz="2000" dirty="0"/>
              <a:t> </a:t>
            </a:r>
            <a:r>
              <a:rPr lang="en-US" altLang="zh-CN" sz="2000" dirty="0"/>
              <a:t>Time</a:t>
            </a:r>
            <a:r>
              <a:rPr lang="zh-CN" altLang="en-US" sz="2000" dirty="0"/>
              <a:t> </a:t>
            </a:r>
            <a:r>
              <a:rPr lang="en-US" altLang="zh-CN" sz="2000" dirty="0"/>
              <a:t>series</a:t>
            </a:r>
            <a:r>
              <a:rPr lang="zh-CN" altLang="en-US" sz="2000" dirty="0"/>
              <a:t> </a:t>
            </a:r>
            <a:r>
              <a:rPr lang="en-US" altLang="zh-CN" sz="2000" dirty="0"/>
              <a:t>prediction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CC-GAN.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red</a:t>
            </a:r>
            <a:r>
              <a:rPr lang="zh-CN" altLang="en-US" sz="2000" dirty="0"/>
              <a:t> </a:t>
            </a:r>
            <a:r>
              <a:rPr lang="en-US" altLang="zh-CN" sz="2000" dirty="0"/>
              <a:t>line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original</a:t>
            </a:r>
            <a:r>
              <a:rPr lang="zh-CN" altLang="en-US" sz="2000" dirty="0"/>
              <a:t> </a:t>
            </a:r>
            <a:r>
              <a:rPr lang="en-US" altLang="zh-CN" sz="2000" dirty="0"/>
              <a:t>scenario,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region</a:t>
            </a:r>
            <a:r>
              <a:rPr lang="zh-CN" altLang="en-US" sz="2000" dirty="0"/>
              <a:t> </a:t>
            </a:r>
            <a:r>
              <a:rPr lang="en-US" altLang="zh-CN" sz="2000" dirty="0"/>
              <a:t>after</a:t>
            </a:r>
            <a:r>
              <a:rPr lang="zh-CN" altLang="en-US" sz="2000" dirty="0"/>
              <a:t> </a:t>
            </a:r>
            <a:r>
              <a:rPr lang="en-US" altLang="zh-CN" sz="2000" dirty="0"/>
              <a:t>dash</a:t>
            </a:r>
            <a:r>
              <a:rPr lang="zh-CN" altLang="en-US" sz="2000" dirty="0"/>
              <a:t> </a:t>
            </a:r>
            <a:r>
              <a:rPr lang="en-US" altLang="zh-CN" sz="2000" dirty="0"/>
              <a:t>line</a:t>
            </a:r>
            <a:r>
              <a:rPr lang="zh-CN" altLang="en-US" sz="2000" dirty="0"/>
              <a:t> </a:t>
            </a:r>
            <a:r>
              <a:rPr lang="en-US" altLang="zh-CN" sz="2000" dirty="0"/>
              <a:t>was</a:t>
            </a:r>
            <a:r>
              <a:rPr lang="zh-CN" altLang="en-US" sz="2000" dirty="0"/>
              <a:t> </a:t>
            </a:r>
            <a:r>
              <a:rPr lang="en-US" altLang="zh-CN" sz="2000" dirty="0"/>
              <a:t>dropped</a:t>
            </a:r>
            <a:r>
              <a:rPr lang="zh-CN" altLang="en-US" sz="2000" dirty="0"/>
              <a:t> </a:t>
            </a:r>
            <a:r>
              <a:rPr lang="en-US" altLang="zh-CN" sz="2000" dirty="0"/>
              <a:t>out.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blue</a:t>
            </a:r>
            <a:r>
              <a:rPr lang="zh-CN" altLang="en-US" sz="2000" dirty="0"/>
              <a:t> </a:t>
            </a:r>
            <a:r>
              <a:rPr lang="en-US" altLang="zh-CN" sz="2000" dirty="0"/>
              <a:t>line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scenario</a:t>
            </a:r>
            <a:r>
              <a:rPr lang="zh-CN" altLang="en-US" sz="2000" dirty="0"/>
              <a:t> </a:t>
            </a:r>
            <a:r>
              <a:rPr lang="en-US" altLang="zh-CN" sz="2000" dirty="0"/>
              <a:t>generated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CC-GAN.</a:t>
            </a:r>
            <a:endParaRPr lang="en-US" sz="2000" dirty="0"/>
          </a:p>
        </p:txBody>
      </p:sp>
      <p:sp>
        <p:nvSpPr>
          <p:cNvPr id="92" name="TextBox 91"/>
          <p:cNvSpPr txBox="1"/>
          <p:nvPr/>
        </p:nvSpPr>
        <p:spPr>
          <a:xfrm>
            <a:off x="14136320" y="30175797"/>
            <a:ext cx="10788886" cy="1078450"/>
          </a:xfrm>
          <a:prstGeom prst="rect">
            <a:avLst/>
          </a:prstGeom>
          <a:noFill/>
        </p:spPr>
        <p:txBody>
          <a:bodyPr wrap="square" lIns="153619" tIns="76810" rIns="153619" bIns="76810" rtlCol="0">
            <a:spAutoFit/>
          </a:bodyPr>
          <a:lstStyle/>
          <a:p>
            <a:pPr algn="just"/>
            <a:r>
              <a:rPr lang="en-US" altLang="zh-CN" sz="2000" b="1" dirty="0"/>
              <a:t>Figure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6.</a:t>
            </a:r>
            <a:r>
              <a:rPr lang="zh-CN" altLang="en-US" sz="2000" b="1" dirty="0"/>
              <a:t> </a:t>
            </a:r>
            <a:r>
              <a:rPr lang="en-US" altLang="zh-CN" sz="2000" dirty="0"/>
              <a:t>“Patching</a:t>
            </a:r>
            <a:r>
              <a:rPr lang="zh-CN" altLang="en-US" sz="2000" dirty="0"/>
              <a:t> </a:t>
            </a:r>
            <a:r>
              <a:rPr lang="en-US" altLang="zh-CN" sz="2000" dirty="0"/>
              <a:t>experiment”</a:t>
            </a:r>
            <a:r>
              <a:rPr lang="zh-CN" altLang="en-US" sz="2000" dirty="0"/>
              <a:t> </a:t>
            </a:r>
            <a:r>
              <a:rPr lang="en-US" altLang="zh-CN" sz="2000" dirty="0"/>
              <a:t>Wind</a:t>
            </a:r>
            <a:r>
              <a:rPr lang="zh-CN" altLang="en-US" sz="2000" dirty="0"/>
              <a:t> </a:t>
            </a:r>
            <a:r>
              <a:rPr lang="en-US" altLang="zh-CN" sz="2000" dirty="0"/>
              <a:t>power</a:t>
            </a:r>
            <a:r>
              <a:rPr lang="zh-CN" altLang="en-US" sz="2000" dirty="0"/>
              <a:t> </a:t>
            </a:r>
            <a:r>
              <a:rPr lang="en-US" altLang="zh-CN" sz="2000" dirty="0"/>
              <a:t>scenario</a:t>
            </a:r>
            <a:r>
              <a:rPr lang="zh-CN" altLang="en-US" sz="2000" dirty="0"/>
              <a:t> </a:t>
            </a:r>
            <a:r>
              <a:rPr lang="en-US" altLang="zh-CN" sz="2000" dirty="0"/>
              <a:t>in-painted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CC-GAN.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top</a:t>
            </a:r>
            <a:r>
              <a:rPr lang="zh-CN" altLang="en-US" sz="2000" dirty="0"/>
              <a:t> </a:t>
            </a:r>
            <a:r>
              <a:rPr lang="en-US" altLang="zh-CN" sz="2000" dirty="0"/>
              <a:t>row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original</a:t>
            </a:r>
            <a:r>
              <a:rPr lang="zh-CN" altLang="en-US" sz="2000" dirty="0"/>
              <a:t> </a:t>
            </a:r>
            <a:r>
              <a:rPr lang="en-US" altLang="zh-CN" sz="2000" dirty="0"/>
              <a:t>scenario,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grey</a:t>
            </a:r>
            <a:r>
              <a:rPr lang="zh-CN" altLang="en-US" sz="2000" dirty="0"/>
              <a:t> </a:t>
            </a:r>
            <a:r>
              <a:rPr lang="en-US" altLang="zh-CN" sz="2000" dirty="0"/>
              <a:t>region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randomly</a:t>
            </a:r>
            <a:r>
              <a:rPr lang="zh-CN" altLang="en-US" sz="2000" dirty="0"/>
              <a:t> </a:t>
            </a:r>
            <a:r>
              <a:rPr lang="en-US" altLang="zh-CN" sz="2000" dirty="0"/>
              <a:t>dropped.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bottom</a:t>
            </a:r>
            <a:r>
              <a:rPr lang="zh-CN" altLang="en-US" sz="2000" dirty="0"/>
              <a:t> </a:t>
            </a:r>
            <a:r>
              <a:rPr lang="en-US" altLang="zh-CN" sz="2000" dirty="0"/>
              <a:t>row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same</a:t>
            </a:r>
            <a:r>
              <a:rPr lang="zh-CN" altLang="en-US" sz="2000" dirty="0"/>
              <a:t> </a:t>
            </a:r>
            <a:r>
              <a:rPr lang="en-US" altLang="zh-CN" sz="2000" dirty="0"/>
              <a:t>scenario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dropped</a:t>
            </a:r>
            <a:r>
              <a:rPr lang="zh-CN" altLang="en-US" sz="2000" dirty="0"/>
              <a:t> </a:t>
            </a:r>
            <a:r>
              <a:rPr lang="en-US" altLang="zh-CN" sz="2000" dirty="0"/>
              <a:t>patch</a:t>
            </a:r>
            <a:r>
              <a:rPr lang="zh-CN" altLang="en-US" sz="2000" dirty="0"/>
              <a:t> </a:t>
            </a:r>
            <a:r>
              <a:rPr lang="en-US" altLang="zh-CN" sz="2000" dirty="0"/>
              <a:t>filled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 </a:t>
            </a:r>
            <a:r>
              <a:rPr lang="en-US" altLang="zh-CN" sz="2000" dirty="0"/>
              <a:t>CC-GAN.</a:t>
            </a:r>
            <a:endParaRPr lang="en-US" sz="20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378" y="7523013"/>
            <a:ext cx="11059474" cy="4132903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33460469" y="11923196"/>
            <a:ext cx="7891549" cy="462897"/>
          </a:xfrm>
          <a:prstGeom prst="rect">
            <a:avLst/>
          </a:prstGeom>
          <a:noFill/>
        </p:spPr>
        <p:txBody>
          <a:bodyPr wrap="square" lIns="153619" tIns="76810" rIns="153619" bIns="76810" rtlCol="0">
            <a:spAutoFit/>
          </a:bodyPr>
          <a:lstStyle/>
          <a:p>
            <a:r>
              <a:rPr lang="en-US" altLang="zh-CN" sz="2000" b="1" dirty="0"/>
              <a:t>Figure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3.</a:t>
            </a:r>
            <a:r>
              <a:rPr lang="zh-CN" altLang="en-US" sz="2000" b="1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distribution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original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generated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scenario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4209558" y="5880114"/>
            <a:ext cx="853582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Introduction</a:t>
            </a:r>
          </a:p>
          <a:p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778223" y="11168527"/>
            <a:ext cx="11463328" cy="9861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3373788" y="11109149"/>
            <a:ext cx="8535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 Description</a:t>
            </a:r>
            <a:endParaRPr lang="en-US" altLang="zh-CN" sz="6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778224" y="5911083"/>
            <a:ext cx="11463328" cy="9861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3830306" y="6024241"/>
            <a:ext cx="853582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Introduction</a:t>
            </a:r>
            <a:endParaRPr lang="en-US" altLang="zh-CN" sz="6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778389" y="16572925"/>
            <a:ext cx="11463328" cy="9861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460821" y="16543379"/>
            <a:ext cx="4663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Methods</a:t>
            </a:r>
            <a:endParaRPr lang="en-US" altLang="zh-CN" sz="6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351024"/>
              </p:ext>
            </p:extLst>
          </p:nvPr>
        </p:nvGraphicFramePr>
        <p:xfrm>
          <a:off x="857695" y="24684407"/>
          <a:ext cx="6138454" cy="581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19" imgW="3403440" imgH="291960" progId="Equation.DSMT4">
                  <p:embed/>
                </p:oleObj>
              </mc:Choice>
              <mc:Fallback>
                <p:oleObj name="Equation" r:id="rId19" imgW="34034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57695" y="24684407"/>
                        <a:ext cx="6138454" cy="58110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329862"/>
              </p:ext>
            </p:extLst>
          </p:nvPr>
        </p:nvGraphicFramePr>
        <p:xfrm>
          <a:off x="912612" y="27833940"/>
          <a:ext cx="59563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Equation" r:id="rId21" imgW="3301920" imgH="279360" progId="Equation.DSMT4">
                  <p:embed/>
                </p:oleObj>
              </mc:Choice>
              <mc:Fallback>
                <p:oleObj name="Equation" r:id="rId21" imgW="3301920" imgH="279360" progId="Equation.DSMT4">
                  <p:embed/>
                  <p:pic>
                    <p:nvPicPr>
                      <p:cNvPr id="0" name="对象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612" y="27833940"/>
                        <a:ext cx="5956300" cy="5572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201888"/>
              </p:ext>
            </p:extLst>
          </p:nvPr>
        </p:nvGraphicFramePr>
        <p:xfrm>
          <a:off x="6845930" y="30697034"/>
          <a:ext cx="5475287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quation" r:id="rId23" imgW="3035160" imgH="279360" progId="Equation.DSMT4">
                  <p:embed/>
                </p:oleObj>
              </mc:Choice>
              <mc:Fallback>
                <p:oleObj name="Equation" r:id="rId23" imgW="3035160" imgH="279360" progId="Equation.DSMT4">
                  <p:embed/>
                  <p:pic>
                    <p:nvPicPr>
                      <p:cNvPr id="0" name="对象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5930" y="30697034"/>
                        <a:ext cx="5475287" cy="5572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矩形 100"/>
          <p:cNvSpPr/>
          <p:nvPr/>
        </p:nvSpPr>
        <p:spPr>
          <a:xfrm>
            <a:off x="12605531" y="5911083"/>
            <a:ext cx="30434487" cy="9861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23205592" y="5896309"/>
            <a:ext cx="8535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Scenarios Generations</a:t>
            </a:r>
            <a:endParaRPr lang="en-US" altLang="zh-CN" sz="6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33098678" y="21359489"/>
            <a:ext cx="9712289" cy="9861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33371902" y="21390883"/>
            <a:ext cx="10256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Conclusions &amp; Future Work</a:t>
            </a:r>
            <a:endParaRPr lang="en-US" altLang="zh-CN" sz="54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3142637" y="26756552"/>
            <a:ext cx="9712289" cy="9861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32870535" y="26819339"/>
            <a:ext cx="10256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References</a:t>
            </a:r>
            <a:endParaRPr lang="en-US" altLang="zh-CN" sz="54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2605531" y="21229301"/>
            <a:ext cx="20041025" cy="9861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3907092" y="21207449"/>
            <a:ext cx="1821403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Missing Data Completion and Renewables Prediction</a:t>
            </a:r>
          </a:p>
          <a:p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74568" y="72342"/>
            <a:ext cx="21568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Final project for CSE547 </a:t>
            </a:r>
            <a:r>
              <a:rPr lang="en-US" altLang="zh-CN" sz="3200" i="1" dirty="0" smtClean="0">
                <a:solidFill>
                  <a:schemeClr val="bg1"/>
                </a:solidFill>
              </a:rPr>
              <a:t>Machine Learning for Big Data</a:t>
            </a:r>
            <a:r>
              <a:rPr lang="en-US" altLang="zh-CN" sz="3200" dirty="0" smtClean="0">
                <a:solidFill>
                  <a:schemeClr val="bg1"/>
                </a:solidFill>
              </a:rPr>
              <a:t>, Jun 2017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055" name="Picture 31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241" y="23142141"/>
            <a:ext cx="946474" cy="59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7" name="Picture 33" descr="“solar panel”的图片搜索结果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139" y="23142141"/>
            <a:ext cx="899569" cy="59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接箭头连接符 15"/>
          <p:cNvCxnSpPr>
            <a:endCxn id="64" idx="2"/>
          </p:cNvCxnSpPr>
          <p:nvPr/>
        </p:nvCxnSpPr>
        <p:spPr>
          <a:xfrm flipV="1">
            <a:off x="11400631" y="22828784"/>
            <a:ext cx="63" cy="327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0582685" y="23787985"/>
            <a:ext cx="1384981" cy="49366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628999" y="23879876"/>
            <a:ext cx="1528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Historical data</a:t>
            </a:r>
            <a:endParaRPr lang="zh-CN" altLang="en-US" sz="1600" dirty="0"/>
          </a:p>
        </p:txBody>
      </p:sp>
      <p:pic>
        <p:nvPicPr>
          <p:cNvPr id="1070" name="Picture 46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4911" y="18860551"/>
            <a:ext cx="904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1" name="Picture 47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4246" y="18789823"/>
            <a:ext cx="904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2" name="Picture 48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9480" y="24291912"/>
            <a:ext cx="904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3" name="Picture 49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9480" y="29776718"/>
            <a:ext cx="904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1767" y="12975498"/>
            <a:ext cx="7622970" cy="6027928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9404669" y="7242451"/>
            <a:ext cx="11430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wind</a:t>
            </a:r>
            <a:endParaRPr lang="zh-CN" altLang="en-US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28467966" y="7189220"/>
            <a:ext cx="72752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solar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809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10481</TotalTime>
  <Words>817</Words>
  <Application>Microsoft Office PowerPoint</Application>
  <PresentationFormat>自定义</PresentationFormat>
  <Paragraphs>95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 Unicode MS</vt:lpstr>
      <vt:lpstr>宋体</vt:lpstr>
      <vt:lpstr>Arial</vt:lpstr>
      <vt:lpstr>Calibri</vt:lpstr>
      <vt:lpstr>Cambria Math</vt:lpstr>
      <vt:lpstr>Helvetica</vt:lpstr>
      <vt:lpstr>Office Theme</vt:lpstr>
      <vt:lpstr>Equation</vt:lpstr>
      <vt:lpstr>PowerPoint 演示文稿</vt:lpstr>
    </vt:vector>
  </TitlesOfParts>
  <Manager/>
  <Company>University of Washington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Vance Jaeger</dc:creator>
  <cp:keywords/>
  <dc:description/>
  <cp:lastModifiedBy>yize</cp:lastModifiedBy>
  <cp:revision>155</cp:revision>
  <dcterms:created xsi:type="dcterms:W3CDTF">2012-07-06T22:22:57Z</dcterms:created>
  <dcterms:modified xsi:type="dcterms:W3CDTF">2017-06-01T21:10:47Z</dcterms:modified>
  <cp:category/>
</cp:coreProperties>
</file>