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2"/>
  </p:sldMasterIdLst>
  <p:notesMasterIdLst>
    <p:notesMasterId r:id="rId19"/>
  </p:notesMasterIdLst>
  <p:sldIdLst>
    <p:sldId id="256" r:id="rId3"/>
    <p:sldId id="257" r:id="rId4"/>
    <p:sldId id="321" r:id="rId5"/>
    <p:sldId id="322" r:id="rId6"/>
    <p:sldId id="258" r:id="rId7"/>
    <p:sldId id="325" r:id="rId8"/>
    <p:sldId id="266" r:id="rId9"/>
    <p:sldId id="323" r:id="rId10"/>
    <p:sldId id="324" r:id="rId11"/>
    <p:sldId id="327" r:id="rId12"/>
    <p:sldId id="329" r:id="rId13"/>
    <p:sldId id="330" r:id="rId14"/>
    <p:sldId id="332" r:id="rId15"/>
    <p:sldId id="270" r:id="rId16"/>
    <p:sldId id="267" r:id="rId17"/>
    <p:sldId id="283" r:id="rId1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7"/>
    <p:restoredTop sz="93659"/>
  </p:normalViewPr>
  <p:slideViewPr>
    <p:cSldViewPr snapToGrid="0" snapToObjects="1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242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01240" y="1315720"/>
            <a:ext cx="7589520" cy="1666240"/>
          </a:xfrm>
        </p:spPr>
        <p:txBody>
          <a:bodyPr/>
          <a:lstStyle/>
          <a:p>
            <a:r>
              <a:rPr kumimoji="1" lang="zh-CN" altLang="en-US" sz="4800" smtClean="0"/>
              <a:t>线性回归模型实验指导</a:t>
            </a:r>
            <a:endParaRPr kumimoji="1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mtClean="0"/>
              <a:t>实验步骤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5045" y="352425"/>
            <a:ext cx="328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三：数据预处理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43644" y="1409954"/>
            <a:ext cx="755294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1600"/>
              <a:t>对数据集</a:t>
            </a:r>
            <a:r>
              <a:rPr lang="en-US" altLang="zh-CN" sz="1600"/>
              <a:t>Folds5x2_pp.csv</a:t>
            </a:r>
            <a:r>
              <a:rPr lang="zh-CN" altLang="zh-CN" sz="1600"/>
              <a:t>进行处理，按</a:t>
            </a:r>
            <a:r>
              <a:rPr lang="en-US" altLang="zh-CN" sz="1600"/>
              <a:t>3:1</a:t>
            </a:r>
            <a:r>
              <a:rPr lang="zh-CN" altLang="zh-CN" sz="1600"/>
              <a:t>的比例划分为训练集和</a:t>
            </a:r>
            <a:r>
              <a:rPr lang="zh-CN" altLang="zh-CN" sz="1600" smtClean="0"/>
              <a:t>测试</a:t>
            </a:r>
            <a:r>
              <a:rPr lang="zh-CN" altLang="zh-CN" sz="1600"/>
              <a:t>集，</a:t>
            </a:r>
            <a:r>
              <a:rPr lang="en-US" altLang="zh-CN" sz="1600"/>
              <a:t>AT</a:t>
            </a:r>
            <a:r>
              <a:rPr lang="zh-CN" altLang="zh-CN" sz="1600"/>
              <a:t>、</a:t>
            </a:r>
            <a:r>
              <a:rPr lang="en-US" altLang="zh-CN" sz="1600"/>
              <a:t>V</a:t>
            </a:r>
            <a:r>
              <a:rPr lang="zh-CN" altLang="zh-CN" sz="1600"/>
              <a:t>、</a:t>
            </a:r>
            <a:r>
              <a:rPr lang="en-US" altLang="zh-CN" sz="1600"/>
              <a:t>AP</a:t>
            </a:r>
            <a:r>
              <a:rPr lang="zh-CN" altLang="zh-CN" sz="1600"/>
              <a:t>、</a:t>
            </a:r>
            <a:r>
              <a:rPr lang="en-US" altLang="zh-CN" sz="1600"/>
              <a:t>RH</a:t>
            </a:r>
            <a:r>
              <a:rPr lang="zh-CN" altLang="zh-CN" sz="1600"/>
              <a:t>这</a:t>
            </a:r>
            <a:r>
              <a:rPr lang="en-US" altLang="zh-CN" sz="1600"/>
              <a:t>4</a:t>
            </a:r>
            <a:r>
              <a:rPr lang="zh-CN" altLang="zh-CN" sz="1600"/>
              <a:t>列作为样本特征，</a:t>
            </a:r>
            <a:r>
              <a:rPr lang="en-US" altLang="zh-CN" sz="1600"/>
              <a:t>PE</a:t>
            </a:r>
            <a:r>
              <a:rPr lang="zh-CN" altLang="zh-CN" sz="1600"/>
              <a:t>作为样本输出标签。</a:t>
            </a:r>
          </a:p>
          <a:p>
            <a:pPr indent="0">
              <a:buFont typeface="+mj-lt"/>
              <a:buNone/>
            </a:pP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52" y="2240951"/>
            <a:ext cx="9731583" cy="2804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mtClean="0"/>
              <a:t>实验步骤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5045" y="352425"/>
            <a:ext cx="2430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四：模型训练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40064" y="1505331"/>
            <a:ext cx="953287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1600" smtClean="0"/>
              <a:t>建立</a:t>
            </a:r>
            <a:r>
              <a:rPr lang="zh-CN" altLang="zh-CN" sz="1600"/>
              <a:t>好一个未训练的</a:t>
            </a:r>
            <a:r>
              <a:rPr lang="en-US" altLang="zh-CN" sz="1600"/>
              <a:t>LinearRegression()</a:t>
            </a:r>
            <a:r>
              <a:rPr lang="zh-CN" altLang="zh-CN" sz="1600"/>
              <a:t>模型，然后，将</a:t>
            </a:r>
            <a:r>
              <a:rPr lang="zh-CN" altLang="zh-CN" sz="1600" smtClean="0"/>
              <a:t>训练样本</a:t>
            </a:r>
            <a:r>
              <a:rPr lang="zh-CN" altLang="zh-CN" sz="1600"/>
              <a:t>传给模型进行训练。</a:t>
            </a:r>
          </a:p>
          <a:p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83" y="2090106"/>
            <a:ext cx="6713802" cy="2987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mtClean="0"/>
              <a:t>实验步骤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5044" y="352425"/>
            <a:ext cx="339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五：评估模型性能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8362" y="1440688"/>
            <a:ext cx="733793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1600"/>
              <a:t>分别计算测试集真实值和预测值的均方误差和均方根误差，来评估模型性能。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80" y="2179693"/>
            <a:ext cx="9495343" cy="2400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mtClean="0"/>
              <a:t>实验步骤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5045" y="352425"/>
            <a:ext cx="2757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六：可视化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1594" y="1160413"/>
            <a:ext cx="1084797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1600"/>
              <a:t>利用</a:t>
            </a:r>
            <a:r>
              <a:rPr lang="en-US" altLang="zh-CN" sz="1600"/>
              <a:t>matplotlib</a:t>
            </a:r>
            <a:r>
              <a:rPr lang="zh-CN" altLang="zh-CN" sz="1600"/>
              <a:t>库绘制预测值和实际值之前的关系，预测值和实际值越接近黑色虚线，说明预测值和实际值的误差越小。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67" y="1685829"/>
            <a:ext cx="10044030" cy="16765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5" y="3391170"/>
            <a:ext cx="3977073" cy="3048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实验结果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实验结果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98440" y="336550"/>
            <a:ext cx="193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实验结果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85527" y="1034402"/>
            <a:ext cx="3095307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图像描绘了真实值和预测值之间的关系，离中间的直线</a:t>
            </a:r>
            <a:r>
              <a:rPr lang="en-US" altLang="zh-CN" sz="1600" smtClean="0">
                <a:latin typeface="微软雅黑" panose="020B0503020204020204" charset="-122"/>
                <a:ea typeface="微软雅黑" panose="020B0503020204020204" charset="-122"/>
              </a:rPr>
              <a:t>y=x</a:t>
            </a:r>
            <a:r>
              <a:rPr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越近的点代表真实值和预测值越接近，预测损失越低，由图可知，点基本集中在直线两侧，说明预测结果还是比较可靠的。</a:t>
            </a:r>
            <a:endParaRPr lang="en-US" altLang="zh-CN" sz="16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402" y="1034402"/>
            <a:ext cx="5014395" cy="45342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2" y="3137824"/>
            <a:ext cx="5654530" cy="2118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01095" y="2438933"/>
            <a:ext cx="7589808" cy="1032886"/>
          </a:xfrm>
        </p:spPr>
        <p:txBody>
          <a:bodyPr/>
          <a:lstStyle/>
          <a:p>
            <a:r>
              <a:rPr kumimoji="1" lang="en-US" altLang="zh-CN" dirty="0"/>
              <a:t>Thank you</a:t>
            </a:r>
            <a:r>
              <a:rPr kumimoji="1" lang="zh-CN" altLang="en-US" dirty="0"/>
              <a:t>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目录 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smtClean="0"/>
              <a:t>实验结果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mtClean="0"/>
              <a:t>线性回归模型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smtClean="0"/>
              <a:t>实验内容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zh-CN" altLang="en-US" smtClean="0"/>
              <a:t>实验步骤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线性回归模型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mtClean="0"/>
              <a:t>线性回归模型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85527" y="1591057"/>
            <a:ext cx="9866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/>
              <a:t>给定由</a:t>
            </a:r>
            <a:r>
              <a:rPr lang="en-US" altLang="zh-CN" smtClean="0"/>
              <a:t>d</a:t>
            </a:r>
            <a:r>
              <a:rPr lang="zh-CN" altLang="en-US" smtClean="0"/>
              <a:t>个属性描述的示例</a:t>
            </a:r>
            <a:r>
              <a:rPr lang="en-US" altLang="zh-CN" smtClean="0"/>
              <a:t>x=(x1,x2,....,xd),</a:t>
            </a:r>
            <a:r>
              <a:rPr lang="zh-CN" altLang="en-US" smtClean="0"/>
              <a:t>其中</a:t>
            </a:r>
            <a:r>
              <a:rPr lang="en-US" altLang="zh-CN" smtClean="0"/>
              <a:t>xi</a:t>
            </a:r>
            <a:r>
              <a:rPr lang="zh-CN" altLang="en-US" smtClean="0"/>
              <a:t>是</a:t>
            </a:r>
            <a:r>
              <a:rPr lang="en-US" altLang="zh-CN" smtClean="0"/>
              <a:t>x</a:t>
            </a:r>
            <a:r>
              <a:rPr lang="zh-CN" altLang="en-US" smtClean="0"/>
              <a:t>的第</a:t>
            </a:r>
            <a:r>
              <a:rPr lang="en-US" altLang="zh-CN" smtClean="0"/>
              <a:t>i</a:t>
            </a:r>
            <a:r>
              <a:rPr lang="zh-CN" altLang="en-US" smtClean="0"/>
              <a:t>个属性上的取值，线性模型（</a:t>
            </a:r>
            <a:r>
              <a:rPr lang="en-US" altLang="zh-CN" smtClean="0"/>
              <a:t>linear</a:t>
            </a:r>
            <a:r>
              <a:rPr lang="zh-CN" altLang="en-US" smtClean="0"/>
              <a:t>）试图学得一个通过属性的线性组合来进行预测的函数，即</a:t>
            </a:r>
            <a:endParaRPr lang="en-US" altLang="zh-CN" smtClean="0"/>
          </a:p>
          <a:p>
            <a:pPr algn="l"/>
            <a:r>
              <a:rPr lang="en-US" altLang="zh-CN" smtClean="0"/>
              <a:t>                                         f(x) = w1*x1+w2*x2+...+wd*xd+b</a:t>
            </a:r>
            <a:r>
              <a:rPr lang="zh-CN" altLang="en-US" smtClean="0"/>
              <a:t>，</a:t>
            </a:r>
            <a:endParaRPr lang="en-US" altLang="zh-CN" smtClean="0"/>
          </a:p>
          <a:p>
            <a:pPr algn="l"/>
            <a:r>
              <a:rPr lang="zh-CN" altLang="en-US" smtClean="0"/>
              <a:t>一般用向量形式写成：</a:t>
            </a:r>
            <a:endParaRPr lang="en-US" altLang="zh-CN" smtClean="0"/>
          </a:p>
          <a:p>
            <a:pPr algn="l"/>
            <a:r>
              <a:rPr lang="en-US" altLang="zh-CN" smtClean="0"/>
              <a:t>                                         f(x)=W</a:t>
            </a:r>
            <a:r>
              <a:rPr lang="en-US" altLang="zh-CN" baseline="30000" smtClean="0"/>
              <a:t>T</a:t>
            </a:r>
            <a:r>
              <a:rPr lang="en-US" altLang="zh-CN" smtClean="0"/>
              <a:t>X+b</a:t>
            </a:r>
          </a:p>
          <a:p>
            <a:pPr algn="l"/>
            <a:r>
              <a:rPr lang="zh-CN" altLang="en-US" smtClean="0"/>
              <a:t>其中</a:t>
            </a:r>
            <a:r>
              <a:rPr lang="en-US" altLang="zh-CN" smtClean="0"/>
              <a:t>W=(w1,w2,...,wd)</a:t>
            </a:r>
            <a:r>
              <a:rPr lang="zh-CN" altLang="en-US" smtClean="0"/>
              <a:t>，</a:t>
            </a:r>
            <a:r>
              <a:rPr lang="en-US" altLang="zh-CN" smtClean="0"/>
              <a:t>W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  <a:r>
              <a:rPr lang="zh-CN" altLang="en-US" smtClean="0"/>
              <a:t>学得之后，模型就确定了。</a:t>
            </a:r>
            <a:endParaRPr lang="en-US" altLang="zh-CN" smtClean="0"/>
          </a:p>
          <a:p>
            <a:pPr algn="l"/>
            <a:endParaRPr lang="en-US" altLang="zh-CN"/>
          </a:p>
          <a:p>
            <a:pPr algn="l"/>
            <a:r>
              <a:rPr lang="zh-CN" altLang="en-US" smtClean="0"/>
              <a:t>我们的任务是通过给定的数据集，通过构建线性回归模型，学习到</a:t>
            </a:r>
            <a:r>
              <a:rPr lang="en-US" altLang="zh-CN" smtClean="0"/>
              <a:t>W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  <a:r>
              <a:rPr lang="zh-CN" altLang="en-US" smtClean="0"/>
              <a:t>参数。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实验内容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mtClean="0"/>
              <a:t>实验内容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49424" y="1426464"/>
            <a:ext cx="8211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有如下数据集</a:t>
            </a:r>
            <a:r>
              <a:rPr lang="en-US" altLang="zh-CN"/>
              <a:t>Folds5x2_pp.csv</a:t>
            </a:r>
            <a:r>
              <a:rPr lang="zh-CN" altLang="zh-CN"/>
              <a:t>，共有</a:t>
            </a:r>
            <a:r>
              <a:rPr lang="en-US" altLang="zh-CN"/>
              <a:t>9568</a:t>
            </a:r>
            <a:r>
              <a:rPr lang="zh-CN" altLang="zh-CN"/>
              <a:t>个样本数据，每个数据有</a:t>
            </a:r>
            <a:r>
              <a:rPr lang="en-US" altLang="zh-CN"/>
              <a:t>5</a:t>
            </a:r>
            <a:r>
              <a:rPr lang="zh-CN" altLang="zh-CN"/>
              <a:t>列，分别是</a:t>
            </a:r>
            <a:r>
              <a:rPr lang="en-US" altLang="zh-CN"/>
              <a:t>:AT</a:t>
            </a:r>
            <a:r>
              <a:rPr lang="zh-CN" altLang="zh-CN"/>
              <a:t>（温度）</a:t>
            </a:r>
            <a:r>
              <a:rPr lang="en-US" altLang="zh-CN"/>
              <a:t>, V</a:t>
            </a:r>
            <a:r>
              <a:rPr lang="zh-CN" altLang="zh-CN"/>
              <a:t>（压力）</a:t>
            </a:r>
            <a:r>
              <a:rPr lang="en-US" altLang="zh-CN"/>
              <a:t>, AP</a:t>
            </a:r>
            <a:r>
              <a:rPr lang="zh-CN" altLang="zh-CN"/>
              <a:t>（湿度）</a:t>
            </a:r>
            <a:r>
              <a:rPr lang="en-US" altLang="zh-CN"/>
              <a:t>, RH</a:t>
            </a:r>
            <a:r>
              <a:rPr lang="zh-CN" altLang="zh-CN"/>
              <a:t>（压强）</a:t>
            </a:r>
            <a:r>
              <a:rPr lang="en-US" altLang="zh-CN"/>
              <a:t>, PE</a:t>
            </a:r>
            <a:r>
              <a:rPr lang="zh-CN" altLang="zh-CN"/>
              <a:t>（输出电力</a:t>
            </a:r>
            <a:r>
              <a:rPr lang="en-US" altLang="zh-CN"/>
              <a:t>)</a:t>
            </a:r>
            <a:r>
              <a:rPr lang="zh-CN" altLang="zh-CN"/>
              <a:t>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221" y="2259248"/>
            <a:ext cx="3383573" cy="188230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49424" y="4431792"/>
            <a:ext cx="8211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其中</a:t>
            </a:r>
            <a:r>
              <a:rPr lang="en-US" altLang="zh-CN" smtClean="0"/>
              <a:t>AT</a:t>
            </a:r>
            <a:r>
              <a:rPr lang="zh-CN" altLang="zh-CN"/>
              <a:t>、</a:t>
            </a:r>
            <a:r>
              <a:rPr lang="en-US" altLang="zh-CN"/>
              <a:t>V</a:t>
            </a:r>
            <a:r>
              <a:rPr lang="zh-CN" altLang="zh-CN"/>
              <a:t>、</a:t>
            </a:r>
            <a:r>
              <a:rPr lang="en-US" altLang="zh-CN"/>
              <a:t>AP</a:t>
            </a:r>
            <a:r>
              <a:rPr lang="zh-CN" altLang="zh-CN"/>
              <a:t>、</a:t>
            </a:r>
            <a:r>
              <a:rPr lang="en-US" altLang="zh-CN"/>
              <a:t>RH</a:t>
            </a:r>
            <a:r>
              <a:rPr lang="zh-CN" altLang="zh-CN"/>
              <a:t>这</a:t>
            </a:r>
            <a:r>
              <a:rPr lang="en-US" altLang="zh-CN"/>
              <a:t>4</a:t>
            </a:r>
            <a:r>
              <a:rPr lang="zh-CN" altLang="zh-CN"/>
              <a:t>列作为样本特征，</a:t>
            </a:r>
            <a:r>
              <a:rPr lang="en-US" altLang="zh-CN"/>
              <a:t>PE</a:t>
            </a:r>
            <a:r>
              <a:rPr lang="zh-CN" altLang="zh-CN"/>
              <a:t>作为样本输出</a:t>
            </a:r>
            <a:r>
              <a:rPr lang="zh-CN" altLang="zh-CN" smtClean="0"/>
              <a:t>标签</a:t>
            </a:r>
            <a:r>
              <a:rPr lang="zh-CN" altLang="en-US" smtClean="0"/>
              <a:t>，我们试图通过如上数据学习到线性回归模型，也即：</a:t>
            </a:r>
            <a:endParaRPr lang="en-US" altLang="zh-CN" smtClean="0"/>
          </a:p>
          <a:p>
            <a:endParaRPr lang="en-US" altLang="zh-CN" i="1" smtClean="0"/>
          </a:p>
          <a:p>
            <a:r>
              <a:rPr lang="en-US" altLang="zh-CN" i="1"/>
              <a:t> </a:t>
            </a:r>
            <a:r>
              <a:rPr lang="en-US" altLang="zh-CN" i="1" smtClean="0"/>
              <a:t>                             PE</a:t>
            </a:r>
            <a:r>
              <a:rPr lang="en-US" altLang="zh-CN" smtClean="0"/>
              <a:t>=</a:t>
            </a:r>
            <a:r>
              <a:rPr lang="en-US" altLang="zh-CN" i="1" smtClean="0"/>
              <a:t>θ</a:t>
            </a:r>
            <a:r>
              <a:rPr lang="en-US" altLang="zh-CN" smtClean="0"/>
              <a:t>0+</a:t>
            </a:r>
            <a:r>
              <a:rPr lang="en-US" altLang="zh-CN" i="1" smtClean="0"/>
              <a:t>θ</a:t>
            </a:r>
            <a:r>
              <a:rPr lang="en-US" altLang="zh-CN" smtClean="0"/>
              <a:t>1</a:t>
            </a:r>
            <a:r>
              <a:rPr lang="en-US" altLang="zh-CN"/>
              <a:t>∗</a:t>
            </a:r>
            <a:r>
              <a:rPr lang="en-US" altLang="zh-CN" i="1"/>
              <a:t>AT</a:t>
            </a:r>
            <a:r>
              <a:rPr lang="en-US" altLang="zh-CN"/>
              <a:t>+</a:t>
            </a:r>
            <a:r>
              <a:rPr lang="en-US" altLang="zh-CN" i="1"/>
              <a:t>θ</a:t>
            </a:r>
            <a:r>
              <a:rPr lang="en-US" altLang="zh-CN"/>
              <a:t>2∗</a:t>
            </a:r>
            <a:r>
              <a:rPr lang="en-US" altLang="zh-CN" i="1"/>
              <a:t>V</a:t>
            </a:r>
            <a:r>
              <a:rPr lang="en-US" altLang="zh-CN"/>
              <a:t>+</a:t>
            </a:r>
            <a:r>
              <a:rPr lang="en-US" altLang="zh-CN" i="1"/>
              <a:t>θ</a:t>
            </a:r>
            <a:r>
              <a:rPr lang="en-US" altLang="zh-CN"/>
              <a:t>3∗</a:t>
            </a:r>
            <a:r>
              <a:rPr lang="en-US" altLang="zh-CN" i="1"/>
              <a:t>AP</a:t>
            </a:r>
            <a:r>
              <a:rPr lang="en-US" altLang="zh-CN"/>
              <a:t>+</a:t>
            </a:r>
            <a:r>
              <a:rPr lang="en-US" altLang="zh-CN" i="1"/>
              <a:t>θ</a:t>
            </a:r>
            <a:r>
              <a:rPr lang="en-US" altLang="zh-CN"/>
              <a:t>4∗</a:t>
            </a:r>
            <a:r>
              <a:rPr lang="en-US" altLang="zh-CN" i="1"/>
              <a:t>RH</a:t>
            </a:r>
            <a:endParaRPr lang="zh-CN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实验步骤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mtClean="0"/>
              <a:t>实验步骤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5200" y="352425"/>
            <a:ext cx="2430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/>
              <a:t>一：环境搭建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527048" y="1089451"/>
            <a:ext cx="8794369" cy="32316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smtClean="0">
                <a:latin typeface="+mn-ea"/>
              </a:rPr>
              <a:t>环境要求：</a:t>
            </a:r>
            <a:endParaRPr lang="en-US" altLang="zh-CN" sz="2400" smtClean="0">
              <a:latin typeface="+mn-ea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mtClean="0">
                <a:latin typeface="+mn-ea"/>
              </a:rPr>
              <a:t>系统</a:t>
            </a:r>
            <a:r>
              <a:rPr lang="zh-CN" altLang="zh-CN">
                <a:latin typeface="+mn-ea"/>
              </a:rPr>
              <a:t>：</a:t>
            </a:r>
            <a:r>
              <a:rPr lang="en-US" altLang="zh-CN">
                <a:latin typeface="+mn-ea"/>
              </a:rPr>
              <a:t>window7</a:t>
            </a:r>
            <a:endParaRPr lang="zh-CN" altLang="zh-CN">
              <a:latin typeface="+mn-ea"/>
            </a:endParaRPr>
          </a:p>
          <a:p>
            <a:r>
              <a:rPr lang="en-US" altLang="zh-CN" smtClean="0">
                <a:latin typeface="+mn-ea"/>
              </a:rPr>
              <a:t>     </a:t>
            </a:r>
            <a:r>
              <a:rPr lang="zh-CN" altLang="zh-CN" smtClean="0">
                <a:latin typeface="+mn-ea"/>
              </a:rPr>
              <a:t>软件</a:t>
            </a:r>
            <a:r>
              <a:rPr lang="zh-CN" altLang="zh-CN">
                <a:latin typeface="+mn-ea"/>
              </a:rPr>
              <a:t>：</a:t>
            </a:r>
            <a:r>
              <a:rPr lang="en-US" altLang="zh-CN">
                <a:latin typeface="+mn-ea"/>
              </a:rPr>
              <a:t>PyCharm</a:t>
            </a:r>
            <a:endParaRPr lang="zh-CN" altLang="zh-CN">
              <a:latin typeface="+mn-ea"/>
            </a:endParaRPr>
          </a:p>
          <a:p>
            <a:r>
              <a:rPr lang="en-US" altLang="zh-CN" smtClean="0">
                <a:latin typeface="+mn-ea"/>
              </a:rPr>
              <a:t>     </a:t>
            </a:r>
            <a:r>
              <a:rPr lang="zh-CN" altLang="zh-CN" smtClean="0">
                <a:latin typeface="+mn-ea"/>
              </a:rPr>
              <a:t>需要</a:t>
            </a:r>
            <a:r>
              <a:rPr lang="zh-CN" altLang="zh-CN">
                <a:latin typeface="+mn-ea"/>
              </a:rPr>
              <a:t>安装的库：</a:t>
            </a:r>
          </a:p>
          <a:p>
            <a:pPr lvl="0"/>
            <a:r>
              <a:rPr lang="en-US" altLang="zh-CN" smtClean="0">
                <a:latin typeface="+mn-ea"/>
              </a:rPr>
              <a:t>       1.python2.7</a:t>
            </a:r>
            <a:endParaRPr lang="zh-CN" altLang="zh-CN">
              <a:latin typeface="+mn-ea"/>
            </a:endParaRPr>
          </a:p>
          <a:p>
            <a:pPr lvl="0"/>
            <a:r>
              <a:rPr lang="en-US" altLang="zh-CN" smtClean="0">
                <a:latin typeface="+mn-ea"/>
              </a:rPr>
              <a:t>       2.numpy</a:t>
            </a:r>
            <a:endParaRPr lang="zh-CN" altLang="zh-CN">
              <a:latin typeface="+mn-ea"/>
            </a:endParaRPr>
          </a:p>
          <a:p>
            <a:pPr lvl="0"/>
            <a:r>
              <a:rPr lang="en-US" altLang="zh-CN" smtClean="0">
                <a:latin typeface="+mn-ea"/>
              </a:rPr>
              <a:t>       3.pandas</a:t>
            </a:r>
            <a:endParaRPr lang="zh-CN" altLang="zh-CN">
              <a:latin typeface="+mn-ea"/>
            </a:endParaRPr>
          </a:p>
          <a:p>
            <a:pPr lvl="0"/>
            <a:r>
              <a:rPr lang="en-US" altLang="zh-CN" smtClean="0">
                <a:latin typeface="+mn-ea"/>
              </a:rPr>
              <a:t>       4.matplotlib</a:t>
            </a:r>
            <a:endParaRPr lang="zh-CN" altLang="zh-CN">
              <a:latin typeface="+mn-ea"/>
            </a:endParaRPr>
          </a:p>
          <a:p>
            <a:pPr lvl="0"/>
            <a:r>
              <a:rPr lang="en-US" altLang="zh-CN" smtClean="0">
                <a:latin typeface="+mn-ea"/>
              </a:rPr>
              <a:t>       5.scikit-learn </a:t>
            </a:r>
            <a:r>
              <a:rPr lang="en-US" altLang="zh-CN">
                <a:latin typeface="+mn-ea"/>
              </a:rPr>
              <a:t>&gt;=</a:t>
            </a:r>
            <a:r>
              <a:rPr lang="en-US" altLang="zh-CN" smtClean="0">
                <a:latin typeface="+mn-ea"/>
              </a:rPr>
              <a:t>0.18</a:t>
            </a:r>
          </a:p>
          <a:p>
            <a:pPr lvl="0"/>
            <a:endParaRPr lang="en-US" altLang="zh-CN" smtClean="0">
              <a:latin typeface="+mn-ea"/>
            </a:endParaRPr>
          </a:p>
          <a:p>
            <a:pPr lvl="0"/>
            <a:r>
              <a:rPr lang="en-US" altLang="zh-CN" smtClean="0">
                <a:latin typeface="+mn-ea"/>
              </a:rPr>
              <a:t>Python2.7</a:t>
            </a:r>
            <a:r>
              <a:rPr lang="zh-CN" altLang="en-US" smtClean="0">
                <a:latin typeface="+mn-ea"/>
              </a:rPr>
              <a:t>安装好后，命令行通过</a:t>
            </a:r>
            <a:r>
              <a:rPr lang="en-US" altLang="zh-CN" smtClean="0">
                <a:latin typeface="+mn-ea"/>
              </a:rPr>
              <a:t>pip</a:t>
            </a:r>
            <a:r>
              <a:rPr lang="zh-CN" altLang="en-US" smtClean="0">
                <a:latin typeface="+mn-ea"/>
              </a:rPr>
              <a:t>命令安装相应的库</a:t>
            </a:r>
            <a:endParaRPr lang="zh-CN" altLang="zh-CN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630" y="4659659"/>
            <a:ext cx="6363251" cy="89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mtClean="0"/>
              <a:t>实验步骤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95520" y="367665"/>
            <a:ext cx="2430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/>
              <a:t>二：项目构建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27" y="1422507"/>
            <a:ext cx="3377329" cy="33911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94960" y="1563624"/>
            <a:ext cx="5696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Pycharm</a:t>
            </a:r>
            <a:r>
              <a:rPr lang="zh-CN" altLang="en-US" smtClean="0"/>
              <a:t>中新建一个</a:t>
            </a:r>
            <a:r>
              <a:rPr lang="en-US" altLang="zh-CN" smtClean="0"/>
              <a:t>python</a:t>
            </a:r>
            <a:r>
              <a:rPr lang="zh-CN" altLang="en-US" smtClean="0"/>
              <a:t>项目，项目名称为</a:t>
            </a:r>
            <a:r>
              <a:rPr lang="en-US" altLang="zh-CN" smtClean="0"/>
              <a:t>LinearRegression</a:t>
            </a:r>
            <a:r>
              <a:rPr lang="zh-CN" altLang="en-US" smtClean="0"/>
              <a:t>，并在</a:t>
            </a:r>
            <a:r>
              <a:rPr lang="en-US" altLang="zh-CN" smtClean="0"/>
              <a:t>LinearRegression</a:t>
            </a:r>
            <a:r>
              <a:rPr lang="zh-CN" altLang="en-US" smtClean="0"/>
              <a:t>下新建</a:t>
            </a:r>
            <a:r>
              <a:rPr lang="en-US" altLang="zh-CN" smtClean="0"/>
              <a:t>Data</a:t>
            </a:r>
            <a:r>
              <a:rPr lang="zh-CN" altLang="en-US" smtClean="0"/>
              <a:t>文件夹，用于保存数据集，将数据集</a:t>
            </a:r>
            <a:r>
              <a:rPr lang="en-US" altLang="zh-CN" smtClean="0"/>
              <a:t>Folds5x2_pp.csv</a:t>
            </a:r>
            <a:r>
              <a:rPr lang="zh-CN" altLang="en-US" smtClean="0"/>
              <a:t>文件导入到</a:t>
            </a:r>
            <a:r>
              <a:rPr lang="en-US" altLang="zh-CN" smtClean="0"/>
              <a:t>Data</a:t>
            </a:r>
            <a:r>
              <a:rPr lang="zh-CN" altLang="en-US" smtClean="0"/>
              <a:t>文件夹下。</a:t>
            </a:r>
            <a:endParaRPr lang="en-US" altLang="zh-CN" smtClean="0"/>
          </a:p>
          <a:p>
            <a:r>
              <a:rPr lang="en-US" altLang="zh-CN" smtClean="0"/>
              <a:t>LinearRegression.py</a:t>
            </a:r>
            <a:r>
              <a:rPr lang="zh-CN" altLang="en-US" smtClean="0"/>
              <a:t>为我们的程序源码。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534</Words>
  <Application>Microsoft Office PowerPoint</Application>
  <PresentationFormat>宽屏</PresentationFormat>
  <Paragraphs>73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alvincat</cp:lastModifiedBy>
  <cp:revision>100</cp:revision>
  <dcterms:created xsi:type="dcterms:W3CDTF">2015-08-18T02:51:00Z</dcterms:created>
  <dcterms:modified xsi:type="dcterms:W3CDTF">2017-10-19T05:00:29Z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