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25"/>
  </p:notesMasterIdLst>
  <p:sldIdLst>
    <p:sldId id="256" r:id="rId4"/>
    <p:sldId id="257" r:id="rId5"/>
    <p:sldId id="321" r:id="rId6"/>
    <p:sldId id="322" r:id="rId7"/>
    <p:sldId id="258" r:id="rId8"/>
    <p:sldId id="325" r:id="rId9"/>
    <p:sldId id="308" r:id="rId10"/>
    <p:sldId id="266" r:id="rId11"/>
    <p:sldId id="323" r:id="rId12"/>
    <p:sldId id="324" r:id="rId13"/>
    <p:sldId id="327" r:id="rId14"/>
    <p:sldId id="329" r:id="rId15"/>
    <p:sldId id="330" r:id="rId16"/>
    <p:sldId id="332" r:id="rId17"/>
    <p:sldId id="333" r:id="rId18"/>
    <p:sldId id="334" r:id="rId19"/>
    <p:sldId id="328" r:id="rId20"/>
    <p:sldId id="270" r:id="rId21"/>
    <p:sldId id="267" r:id="rId22"/>
    <p:sldId id="326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7"/>
    <p:restoredTop sz="93659"/>
  </p:normalViewPr>
  <p:slideViewPr>
    <p:cSldViewPr snapToGrid="0" snapToObjects="1">
      <p:cViewPr>
        <p:scale>
          <a:sx n="81" d="100"/>
          <a:sy n="81" d="100"/>
        </p:scale>
        <p:origin x="6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240" y="1315720"/>
            <a:ext cx="7589520" cy="1666240"/>
          </a:xfrm>
        </p:spPr>
        <p:txBody>
          <a:bodyPr/>
          <a:lstStyle/>
          <a:p>
            <a:r>
              <a:rPr kumimoji="1" lang="zh-CN" sz="4800" dirty="0"/>
              <a:t>基于</a:t>
            </a:r>
            <a:r>
              <a:rPr kumimoji="1" sz="4800" dirty="0"/>
              <a:t>TensorFlow实现</a:t>
            </a:r>
            <a:r>
              <a:rPr kumimoji="1" lang="en-US" sz="4800" dirty="0"/>
              <a:t>CNN</a:t>
            </a:r>
            <a:r>
              <a:rPr kumimoji="1" sz="4800" dirty="0"/>
              <a:t>文本分类</a:t>
            </a:r>
            <a:endParaRPr kumimoji="1" sz="4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李雪松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95520" y="367665"/>
            <a:ext cx="2430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数据集预处理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2308225" y="1554480"/>
            <a:ext cx="78486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+mj-lt"/>
              <a:buAutoNum type="alphaLcParenR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从原始数据文件中，导入正样本和负样本数据。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将每个句子填充到最大句子长度，也就是数据集中最长的那个句子的长度，这里是59。我们填充的特殊标记是 &lt;PAD&gt; ，将句子填充到相同长度是非常有用的，因为它能帮助我们进行有效的批处理，因为在批处理中的每个例子都必须有相同的长度。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构建词汇索引表，将每个单词映射到 0 ~ 18765 之间（18765是词汇量大小），那么每个句子就变成了一个整数的向量。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5045" y="352425"/>
            <a:ext cx="2430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实现文本分类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2885" y="1766570"/>
            <a:ext cx="55422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实现文本分类的原理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600"/>
              <a:t>NLP任务的输入不是像素点，是以矩阵表示的句子或者文档。</a:t>
            </a:r>
            <a:endParaRPr lang="zh-CN" altLang="en-US" sz="1600"/>
          </a:p>
          <a:p>
            <a:pPr marL="342900" indent="-342900">
              <a:buFont typeface="+mj-lt"/>
              <a:buAutoNum type="alphaLcPeriod"/>
            </a:pPr>
            <a:r>
              <a:rPr lang="zh-CN" altLang="en-US" sz="1600"/>
              <a:t>矩阵的每一行对应于一个分词元素，一般是一个单词或者一个字符，即每一行是表示一个单词的向量。</a:t>
            </a:r>
            <a:endParaRPr lang="zh-CN" altLang="en-US" sz="1600"/>
          </a:p>
          <a:p>
            <a:pPr marL="342900" indent="-342900">
              <a:buFont typeface="+mj-lt"/>
              <a:buAutoNum type="alphaLcPeriod"/>
            </a:pPr>
            <a:r>
              <a:rPr lang="zh-CN" altLang="en-US" sz="1600"/>
              <a:t>单词向量是以word embeddings（一种底维度表示）的形式表示，即根据词在词表中的索引。</a:t>
            </a:r>
            <a:endParaRPr lang="zh-CN" altLang="en-US" sz="1600"/>
          </a:p>
          <a:p>
            <a:pPr marL="342900" indent="-342900">
              <a:buFont typeface="+mj-lt"/>
              <a:buAutoNum type="alphaLcPeriod"/>
            </a:pPr>
            <a:r>
              <a:rPr lang="zh-CN" altLang="en-US" sz="1600"/>
              <a:t>若100维的词向量表示一句10个单词的句子，我们将得到一个10x100维的矩阵作为输入。这个矩阵相当于是一幅“图像”。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5045" y="352425"/>
            <a:ext cx="2430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参数配置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QQ截图201707221038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040" y="1550035"/>
            <a:ext cx="5829935" cy="2247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750" y="1468755"/>
            <a:ext cx="5579745" cy="3815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实例化类，需要传递以下参数到类中：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 sz="1600">
                <a:solidFill>
                  <a:schemeClr val="accent2">
                    <a:lumMod val="75000"/>
                  </a:schemeClr>
                </a:solidFill>
              </a:rPr>
              <a:t>sequence_length</a:t>
            </a:r>
            <a:r>
              <a:rPr lang="zh-CN" altLang="en-US" sz="1600"/>
              <a:t>：句子的长度。通过添加特殊标记，使得所欲的句子都拥有了相同的长度（本数据集是59）。</a:t>
            </a:r>
            <a:endParaRPr lang="zh-CN" altLang="en-US" sz="1600"/>
          </a:p>
          <a:p>
            <a:pPr indent="0">
              <a:buFont typeface="+mj-lt"/>
              <a:buNone/>
            </a:pPr>
            <a:r>
              <a:rPr lang="zh-CN" altLang="en-US" sz="1600">
                <a:solidFill>
                  <a:schemeClr val="accent2">
                    <a:lumMod val="75000"/>
                  </a:schemeClr>
                </a:solidFill>
              </a:rPr>
              <a:t>num_classes</a:t>
            </a:r>
            <a:r>
              <a:rPr lang="zh-CN" altLang="en-US" sz="1600"/>
              <a:t>：最后一层分类的数目，我们进行二分类（正向评论和负向评论）。</a:t>
            </a:r>
            <a:endParaRPr lang="zh-CN" altLang="en-US" sz="1600"/>
          </a:p>
          <a:p>
            <a:pPr indent="0">
              <a:buFont typeface="+mj-lt"/>
              <a:buNone/>
            </a:pPr>
            <a:r>
              <a:rPr lang="zh-CN" altLang="en-US" sz="1600"/>
              <a:t>vocab_size：词汇量的大小。这个参数是为了确定我们词向量嵌入层的大小，最终的总词向量维度是 [vocab_size,embedding_size] 。</a:t>
            </a:r>
            <a:endParaRPr lang="zh-CN" altLang="en-US" sz="1600"/>
          </a:p>
          <a:p>
            <a:pPr indent="0">
              <a:buFont typeface="+mj-lt"/>
              <a:buNone/>
            </a:pPr>
            <a:r>
              <a:rPr lang="zh-CN" altLang="en-US" sz="1600">
                <a:solidFill>
                  <a:schemeClr val="accent2">
                    <a:lumMod val="75000"/>
                  </a:schemeClr>
                </a:solidFill>
              </a:rPr>
              <a:t>embeddign_size</a:t>
            </a:r>
            <a:r>
              <a:rPr lang="zh-CN" altLang="en-US" sz="1600"/>
              <a:t>：每个单词的词向量的长度。</a:t>
            </a:r>
            <a:endParaRPr lang="zh-CN" altLang="en-US" sz="1600"/>
          </a:p>
          <a:p>
            <a:pPr indent="0">
              <a:buFont typeface="+mj-lt"/>
              <a:buNone/>
            </a:pPr>
            <a:r>
              <a:rPr lang="zh-CN" altLang="en-US" sz="1600">
                <a:solidFill>
                  <a:schemeClr val="accent2">
                    <a:lumMod val="75000"/>
                  </a:schemeClr>
                </a:solidFill>
              </a:rPr>
              <a:t>filter_sizes</a:t>
            </a:r>
            <a:r>
              <a:rPr lang="zh-CN" altLang="en-US" sz="1600"/>
              <a:t>：指卷积核每次覆盖几个单词。对于每个卷积核，我们都将有 num_filters 个。比如，filter_sizes = [3, 4, 5] , 这就意味着，卷积核一共有三种类型，分别是每次覆盖3个单词的卷积核，每次覆盖4个单词的卷积核和每次覆盖5个单词的卷积核。卷积核一共的数量是 3 * num_filters 个。</a:t>
            </a:r>
            <a:endParaRPr lang="zh-CN" altLang="en-US" sz="1600"/>
          </a:p>
          <a:p>
            <a:pPr indent="0">
              <a:buFont typeface="+mj-lt"/>
              <a:buNone/>
            </a:pPr>
            <a:r>
              <a:rPr lang="zh-CN" altLang="en-US" sz="1600">
                <a:solidFill>
                  <a:schemeClr val="accent2">
                    <a:lumMod val="75000"/>
                  </a:schemeClr>
                </a:solidFill>
              </a:rPr>
              <a:t>num_filters </a:t>
            </a:r>
            <a:r>
              <a:rPr lang="zh-CN" altLang="en-US" sz="1600"/>
              <a:t>：每个卷积核的数量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5045" y="352425"/>
            <a:ext cx="2757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构建卷积层和池化层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445" y="1513840"/>
            <a:ext cx="218567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由于我们使用的卷积核是不同尺寸的，所以每个卷积核经过卷积操作之后产生的张量是不同维度的，所有我们需要为每一个卷积核创建一层网络，最后再把这些卷积之后的结果合并成一个大的特征向量</a:t>
            </a:r>
            <a:endParaRPr lang="zh-CN" altLang="en-US" sz="1600"/>
          </a:p>
        </p:txBody>
      </p:sp>
      <p:pic>
        <p:nvPicPr>
          <p:cNvPr id="6" name="图片 5" descr="QQ截图201707221059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860" y="1513840"/>
            <a:ext cx="9086215" cy="4291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5045" y="352425"/>
            <a:ext cx="2757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Dropout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8105" y="3341370"/>
            <a:ext cx="90462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Dropout 是来正则化卷积神经网络最流行的方法。思想十分简单，就是按照一定的概率来“禁用”一些神经元的发放。这种方法可以防止神经元共同适应一个特征，而迫使它们单独学习有用的特征。神经元激活的概率，我们从参数 dropout_keep_prob 中得到。我们在训练阶段将其设置为 0.5，在测试阶段将其设置为 1.0（即所有神经元都被激活）。</a:t>
            </a:r>
            <a:endParaRPr lang="zh-CN" altLang="en-US" sz="1600"/>
          </a:p>
          <a:p>
            <a:r>
              <a:rPr lang="zh-CN" altLang="en-US" sz="1600">
                <a:solidFill>
                  <a:schemeClr val="accent2">
                    <a:lumMod val="75000"/>
                  </a:schemeClr>
                </a:solidFill>
                <a:sym typeface="+mn-ea"/>
              </a:rPr>
              <a:t>dropout_keep_prob：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获取神经元激活概率；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 descr="QQ截图20170722110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1814195"/>
            <a:ext cx="9045575" cy="1043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5045" y="352425"/>
            <a:ext cx="2757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分数和预测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37510" y="3913505"/>
            <a:ext cx="59899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使用来自池化层的特征向量（经过Dropout），然后通过全连接层，得到一个分数最高的类别。</a:t>
            </a:r>
            <a:endParaRPr lang="zh-CN" altLang="en-US" sz="1600"/>
          </a:p>
        </p:txBody>
      </p:sp>
      <p:pic>
        <p:nvPicPr>
          <p:cNvPr id="8" name="图片 7" descr="QQ截图201707221106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7510" y="1350010"/>
            <a:ext cx="5989955" cy="2156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5045" y="352425"/>
            <a:ext cx="2757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损失函数和正确率</a:t>
            </a:r>
            <a:endParaRPr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19020" y="3857625"/>
            <a:ext cx="640842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使用我们上面求得的分数，我们可以定义损失函数。损失值是对模型所造成的误差的度量，我们的目标是最小化这个损失值。分类问题的标准损失函数是交叉熵损失函数。</a:t>
            </a:r>
            <a:endParaRPr lang="zh-CN" altLang="en-US" sz="1600"/>
          </a:p>
          <a:p>
            <a:r>
              <a:rPr lang="zh-CN" altLang="en-US" sz="1600"/>
              <a:t>我们还定义了一个正确率的函数，它的作用就是在训练阶段和测试阶段来跟踪模型的性能。</a:t>
            </a:r>
            <a:endParaRPr lang="zh-CN" altLang="en-US" sz="1600"/>
          </a:p>
        </p:txBody>
      </p:sp>
      <p:pic>
        <p:nvPicPr>
          <p:cNvPr id="8" name="图片 7" descr="QQ截图201707221108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1687830"/>
            <a:ext cx="7125335" cy="1805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62170" y="352425"/>
            <a:ext cx="2430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实验运行</a:t>
            </a:r>
            <a:endParaRPr lang="zh-CN" altLang="en-US" sz="2000"/>
          </a:p>
        </p:txBody>
      </p:sp>
      <p:pic>
        <p:nvPicPr>
          <p:cNvPr id="5" name="图片 4" descr="QQ截图201707221000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1531620"/>
            <a:ext cx="5822315" cy="3345180"/>
          </a:xfrm>
          <a:prstGeom prst="rect">
            <a:avLst/>
          </a:prstGeom>
        </p:spPr>
      </p:pic>
      <p:pic>
        <p:nvPicPr>
          <p:cNvPr id="6" name="图片 5" descr="QQ截图201707221000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45" y="1531620"/>
            <a:ext cx="5593715" cy="2255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实验总结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98440" y="336550"/>
            <a:ext cx="193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实验结果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-11430" y="1703705"/>
            <a:ext cx="26790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蓝色是训练数据，红色是10%的交叉验证数据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defTabSz="914400" fontAlgn="auto">
              <a:lnSpc>
                <a:spcPts val="2280"/>
              </a:lnSpc>
              <a:buFont typeface="+mj-lt"/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由于使用的批处理太小，训练的指标有些平滑；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defTabSz="914400" fontAlgn="auto">
              <a:lnSpc>
                <a:spcPts val="2280"/>
              </a:lnSpc>
              <a:buFont typeface="+mj-lt"/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交叉测试集的正确率显著高于训练集的正确率，这可能是因为我们的数据集过于小的原因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defTabSz="914400" fontAlgn="auto">
              <a:lnSpc>
                <a:spcPts val="2280"/>
              </a:lnSpc>
              <a:buFont typeface="+mj-lt"/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训练阶段的损失值和正确率显著低于交叉验证时，这是因为使用了 Dropout 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QQ截图201707220929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8270" y="920750"/>
            <a:ext cx="9456420" cy="5358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研究背景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模型构造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89450" y="368935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参考文献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185545" y="1670050"/>
            <a:ext cx="8747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[1] Kim, Y. (2014). Convolutional Neural Networks for Sentence Classification. Proceedings of the 2014 Conference on Empirical Methods in Natural Language Processing (EMNLP 2014), 1746–1751.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095" y="2438933"/>
            <a:ext cx="7589808" cy="1032886"/>
          </a:xfrm>
        </p:spPr>
        <p:txBody>
          <a:bodyPr/>
          <a:lstStyle/>
          <a:p>
            <a:r>
              <a:rPr kumimoji="1" lang="en-US" altLang="zh-CN" dirty="0"/>
              <a:t>Thank you</a:t>
            </a:r>
            <a:r>
              <a:rPr kumimoji="1" lang="zh-CN" altLang="en-US" dirty="0"/>
              <a:t>！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研究背景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87420" y="1891665"/>
            <a:ext cx="57785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</a:t>
            </a:r>
            <a:r>
              <a:rPr lang="zh-CN" altLang="en-US"/>
              <a:t>随着计算能力的大幅提升，深度学习的局限被解除，越来越多的人开始进行深度学习研究。文本分类问题成了人们研究的重点对象之一，文本分类主要应用于垃圾邮件等。</a:t>
            </a:r>
            <a:endParaRPr lang="zh-CN" altLang="en-US"/>
          </a:p>
          <a:p>
            <a:pPr algn="l"/>
            <a:r>
              <a:rPr lang="zh-CN" altLang="en-US"/>
              <a:t>    目前文本分类问题主要使用的</a:t>
            </a:r>
            <a:r>
              <a:rPr lang="en-US" altLang="zh-CN"/>
              <a:t>RNN/LSTM</a:t>
            </a:r>
            <a:r>
              <a:rPr lang="zh-CN" altLang="en-US"/>
              <a:t>，但是本身具有时序性强、速度慢等局限性。而</a:t>
            </a:r>
            <a:r>
              <a:rPr lang="en-US" altLang="zh-CN"/>
              <a:t>CNN</a:t>
            </a:r>
            <a:r>
              <a:rPr lang="zh-CN" altLang="en-US"/>
              <a:t>的主要特点是速度快，主要用于计算机图像的核心部分</a:t>
            </a:r>
            <a:r>
              <a:rPr lang="en-US" altLang="zh-CN"/>
              <a:t>GPU</a:t>
            </a:r>
            <a:r>
              <a:rPr lang="zh-CN" altLang="en-US"/>
              <a:t>的硬件层实现。</a:t>
            </a:r>
            <a:endParaRPr lang="zh-CN" altLang="en-US"/>
          </a:p>
          <a:p>
            <a:pPr algn="l"/>
            <a:r>
              <a:rPr lang="zh-CN" altLang="en-US"/>
              <a:t>    于是我们将</a:t>
            </a:r>
            <a:r>
              <a:rPr lang="en-US" altLang="zh-CN"/>
              <a:t>CNN</a:t>
            </a:r>
            <a:r>
              <a:rPr lang="zh-CN" altLang="en-US"/>
              <a:t>用于文本分类问题，并用</a:t>
            </a:r>
            <a:r>
              <a:rPr lang="en-US" altLang="zh-CN"/>
              <a:t>tensorflow</a:t>
            </a:r>
            <a:r>
              <a:rPr lang="zh-CN" altLang="en-US"/>
              <a:t>实现。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模型构造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模型构造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47135" y="336550"/>
            <a:ext cx="4309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卷积神经网络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46300" y="1942465"/>
            <a:ext cx="751014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卷积神经网络是一种特殊的深层的神经网络模型，它的特殊性体现在两个方面：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它的神经元间的连接是非全连接的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同一层中某些神经元之间的连接的权重是共享的（即相同的）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+mj-lt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的非全连接和权值共享的网络结构使之更类似于生物神经网络，降低了网络模型的复杂度，减少了权值的数量，避免了数据的复杂前期预处理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模型构造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47135" y="336550"/>
            <a:ext cx="4309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模型构造</a:t>
            </a:r>
            <a:endParaRPr lang="zh-CN" altLang="en-US" sz="2000"/>
          </a:p>
        </p:txBody>
      </p:sp>
      <p:pic>
        <p:nvPicPr>
          <p:cNvPr id="4" name="图片 3" descr="Screen-Shot-2015-11-06-at-8.03.47-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72515"/>
            <a:ext cx="10058400" cy="4058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8605" y="4993005"/>
            <a:ext cx="8287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一层网络将词向量嵌入到一个低维的向量中。下一层网络就是利用多个卷积核在前一层网络上进行卷积操作。比如，每次滑动3个，4个或者5个单词。第三层网络是一个max-pool层，从而得到一个长向量，并且添加上 dropout 正则项。最后，我们使用softmax函数对进行分类。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5200" y="352425"/>
            <a:ext cx="2430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数据集获取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2308225" y="1554480"/>
            <a:ext cx="78486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+mj-lt"/>
              <a:buAutoNum type="alphaLcParenR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使用的数据集是 Movie Review data from Rotten Tomatoes 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数据集包含 10662 个评论样本，其中一半是正向评论，一半是负向评论。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数据集总共大约有2万个词。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由于数据集没有帮分离训练数据集和测试数据集。因此，我们需要预处理。在这里，我们把10%的数据作为交叉验证集。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5" y="3241675"/>
            <a:ext cx="7590155" cy="1478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2429</Words>
  <Application>WPS 演示</Application>
  <PresentationFormat>宽屏</PresentationFormat>
  <Paragraphs>175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Century Gothic</vt:lpstr>
      <vt:lpstr>Century</vt:lpstr>
      <vt:lpstr>Calibri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CQHH</cp:lastModifiedBy>
  <cp:revision>91</cp:revision>
  <dcterms:created xsi:type="dcterms:W3CDTF">2015-08-18T02:51:00Z</dcterms:created>
  <dcterms:modified xsi:type="dcterms:W3CDTF">2017-07-22T09:26:24Z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