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182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03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9401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12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66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124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8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2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94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92E5-3742-438B-89D9-22E2C4B5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26" y="466165"/>
            <a:ext cx="8825658" cy="3329581"/>
          </a:xfrm>
        </p:spPr>
        <p:txBody>
          <a:bodyPr>
            <a:noAutofit/>
          </a:bodyPr>
          <a:lstStyle/>
          <a:p>
            <a:pPr fontAlgn="base"/>
            <a:r>
              <a:rPr lang="en-US" sz="6000" b="1" dirty="0">
                <a:solidFill>
                  <a:schemeClr val="tx1"/>
                </a:solidFill>
              </a:rPr>
              <a:t>Ghost Job Analysis</a:t>
            </a:r>
            <a:br>
              <a:rPr lang="en-US" sz="6000" b="1" dirty="0">
                <a:solidFill>
                  <a:schemeClr val="tx1"/>
                </a:solidFill>
              </a:rPr>
            </a:b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C3B7B-A881-4C9C-8A97-80378F09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1483" y="4894729"/>
            <a:ext cx="5378824" cy="1497106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solidFill>
                  <a:schemeClr val="tx1"/>
                </a:solidFill>
              </a:rPr>
              <a:t>Presented By: Anjesh Sahani</a:t>
            </a:r>
          </a:p>
          <a:p>
            <a:r>
              <a:rPr lang="en-US" sz="2800" b="1" cap="none" dirty="0">
                <a:solidFill>
                  <a:schemeClr val="tx1"/>
                </a:solidFill>
              </a:rPr>
              <a:t>Date: 10/13/2024</a:t>
            </a:r>
          </a:p>
        </p:txBody>
      </p:sp>
    </p:spTree>
    <p:extLst>
      <p:ext uri="{BB962C8B-B14F-4D97-AF65-F5344CB8AC3E}">
        <p14:creationId xmlns:p14="http://schemas.microsoft.com/office/powerpoint/2010/main" val="98065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252-1F91-400B-A56D-67874EA9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464A-D1A8-43CA-A938-1B9F9F521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6425"/>
            <a:ext cx="8946541" cy="4419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This dataset contains 18K job descriptions out of which about 800 are fake. The data consists of both textual information and meta-information about the jobs. like:  </a:t>
            </a:r>
            <a:r>
              <a:rPr lang="en-US" sz="1800" b="1" i="1" dirty="0"/>
              <a:t>title, description, salary range, location, company name, logo, etc.</a:t>
            </a:r>
          </a:p>
          <a:p>
            <a:pPr fontAlgn="base"/>
            <a:r>
              <a:rPr lang="en-US" dirty="0"/>
              <a:t>The dataset is very valuable as it can be used to answer the following questions:</a:t>
            </a:r>
          </a:p>
          <a:p>
            <a:pPr fontAlgn="base"/>
            <a:r>
              <a:rPr lang="en-US" dirty="0"/>
              <a:t>Create a classification model that uses text data features and meta-features and predict which job description are fraudulent or real.</a:t>
            </a:r>
          </a:p>
          <a:p>
            <a:pPr fontAlgn="base"/>
            <a:r>
              <a:rPr lang="en-US" dirty="0"/>
              <a:t>Identify key features (words, entities, phrases) of job descriptions which are fraudulent in nature.</a:t>
            </a:r>
          </a:p>
          <a:p>
            <a:pPr fontAlgn="base"/>
            <a:r>
              <a:rPr lang="en-US" dirty="0"/>
              <a:t>Run a contextual embedding model to identify the most similar job descriptions.</a:t>
            </a:r>
          </a:p>
          <a:p>
            <a:pPr fontAlgn="base"/>
            <a:r>
              <a:rPr lang="en-US" dirty="0"/>
              <a:t>Perform Exploratory Data Analysis on the dataset to identify interesting insights from this dataset.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35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A821-31B5-4713-B903-10FF7BC1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29" y="345142"/>
            <a:ext cx="9404723" cy="1400530"/>
          </a:xfrm>
        </p:spPr>
        <p:txBody>
          <a:bodyPr/>
          <a:lstStyle/>
          <a:p>
            <a:r>
              <a:rPr lang="en-US" b="1" u="sng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BC08-3F68-4550-9782-EC133ED5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29" y="1222513"/>
            <a:ext cx="10003959" cy="4918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Real or Fake! </a:t>
            </a:r>
            <a:r>
              <a:rPr lang="en-US" sz="3200" b="1" dirty="0"/>
              <a:t>Predicting</a:t>
            </a:r>
            <a:r>
              <a:rPr lang="en-US" sz="3200" dirty="0"/>
              <a:t> Fake Job Descriptions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b="1" dirty="0"/>
              <a:t>Problem</a:t>
            </a:r>
            <a:r>
              <a:rPr lang="en-US" sz="3600" dirty="0"/>
              <a:t> </a:t>
            </a:r>
            <a:r>
              <a:rPr lang="en-US" sz="3200" b="1" dirty="0"/>
              <a:t>Statement</a:t>
            </a:r>
            <a:r>
              <a:rPr lang="en-US" sz="3200" dirty="0"/>
              <a:t>: The rapid increase in numbers of fake job postings online poses a significant threat to job seekers.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b="1" dirty="0"/>
              <a:t>Objective</a:t>
            </a:r>
            <a:r>
              <a:rPr lang="en-US" sz="3600" dirty="0"/>
              <a:t>: </a:t>
            </a:r>
            <a:r>
              <a:rPr lang="en-US" sz="3200" dirty="0"/>
              <a:t>Develop a model to accurately identify fraudulent job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663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61AA-342B-4C73-B864-D00F2D5B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br>
              <a:rPr lang="en-US" b="1" dirty="0"/>
            </a:br>
            <a:r>
              <a:rPr lang="en-US" b="1" dirty="0"/>
              <a:t> </a:t>
            </a:r>
            <a:endParaRPr lang="en-US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4D7A-22AF-4795-B9CD-599B95F2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6547"/>
            <a:ext cx="8946541" cy="420444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In this step, </a:t>
            </a:r>
            <a:r>
              <a:rPr lang="en-US" sz="2400" dirty="0"/>
              <a:t>Identify all the NULL values present in different columns, and replace with appropriate one.</a:t>
            </a:r>
          </a:p>
          <a:p>
            <a:r>
              <a:rPr lang="en-US" sz="2400" b="1" dirty="0"/>
              <a:t>Then used </a:t>
            </a:r>
            <a:r>
              <a:rPr lang="en-US" sz="2400" dirty="0"/>
              <a:t>Text preprocessing function to convert text description into Lowercases, Removes numbers, Removes extra spaces, Removes punctuation and special symbols.</a:t>
            </a:r>
          </a:p>
          <a:p>
            <a:r>
              <a:rPr lang="en-US" sz="2400" b="1" dirty="0"/>
              <a:t>After this, </a:t>
            </a:r>
            <a:r>
              <a:rPr lang="en-US" sz="2400" dirty="0"/>
              <a:t>applied this pre-process method on whole dataset.</a:t>
            </a:r>
          </a:p>
          <a:p>
            <a:r>
              <a:rPr lang="en-US" sz="2400" b="1" dirty="0"/>
              <a:t>Then</a:t>
            </a:r>
            <a:r>
              <a:rPr lang="en-US" sz="2400" dirty="0"/>
              <a:t> used different method to find out the repeating word, and other measure to identify key terms between fake / original job.</a:t>
            </a:r>
          </a:p>
        </p:txBody>
      </p:sp>
    </p:spTree>
    <p:extLst>
      <p:ext uri="{BB962C8B-B14F-4D97-AF65-F5344CB8AC3E}">
        <p14:creationId xmlns:p14="http://schemas.microsoft.com/office/powerpoint/2010/main" val="17270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B1AE-C4DC-4BF2-81B2-88DFE888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 and Training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65AC-62D8-4BD7-9970-C37672F2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have used three different model to identify the trend.</a:t>
            </a:r>
          </a:p>
          <a:p>
            <a:r>
              <a:rPr lang="en-US" sz="2400" dirty="0"/>
              <a:t>TF-IDF, Confusion matrix, Multinomial Naive Bayes analysis,</a:t>
            </a:r>
          </a:p>
          <a:p>
            <a:r>
              <a:rPr lang="en-US" sz="2400" dirty="0"/>
              <a:t>Correlation, ROC Curve</a:t>
            </a:r>
          </a:p>
          <a:p>
            <a:r>
              <a:rPr lang="fr-FR" sz="2400" dirty="0"/>
              <a:t>Confusion Matrix: </a:t>
            </a:r>
            <a:r>
              <a:rPr lang="fr-FR" sz="2400" b="1" dirty="0" err="1"/>
              <a:t>True</a:t>
            </a:r>
            <a:r>
              <a:rPr lang="fr-FR" sz="2400" b="1" dirty="0"/>
              <a:t> Positive: 3395 0 </a:t>
            </a:r>
            <a:r>
              <a:rPr lang="fr-FR" sz="2400" b="1" dirty="0" err="1"/>
              <a:t>True</a:t>
            </a:r>
            <a:r>
              <a:rPr lang="fr-FR" sz="2400" b="1" dirty="0"/>
              <a:t> </a:t>
            </a:r>
            <a:r>
              <a:rPr lang="fr-FR" sz="2400" b="1" dirty="0" err="1"/>
              <a:t>Negative</a:t>
            </a:r>
            <a:r>
              <a:rPr lang="fr-FR" sz="2400" b="1" dirty="0"/>
              <a:t>: 123 58</a:t>
            </a:r>
          </a:p>
          <a:p>
            <a:r>
              <a:rPr lang="fr-FR" sz="2400" dirty="0"/>
              <a:t>ROC AUC Score: </a:t>
            </a:r>
            <a:r>
              <a:rPr lang="fr-FR" sz="2400" b="1" dirty="0"/>
              <a:t>0.9394576033979121</a:t>
            </a:r>
          </a:p>
          <a:p>
            <a:r>
              <a:rPr lang="en-US" sz="2400" dirty="0"/>
              <a:t>The model shows a good balance between detecting true positives and minimizing false positives.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65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9107-AD5F-46FF-B1B5-727B9959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725A-19B7-441F-A15D-7D56BBDCE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 Words in Fraudulent Job Postings</a:t>
            </a:r>
            <a:endParaRPr lang="en-US" dirty="0"/>
          </a:p>
          <a:p>
            <a:r>
              <a:rPr lang="en-US" dirty="0"/>
              <a:t>Work: The most frequent word, appearing over 1,600 times.</a:t>
            </a:r>
          </a:p>
          <a:p>
            <a:r>
              <a:rPr lang="en-US" dirty="0"/>
              <a:t>Experience: Commonly mentioned, indicating an emphasis on prior job experience.</a:t>
            </a:r>
          </a:p>
          <a:p>
            <a:r>
              <a:rPr lang="en-US" dirty="0"/>
              <a:t>Skills: Highlighting the necessity of particular abilities.</a:t>
            </a:r>
          </a:p>
          <a:p>
            <a:r>
              <a:rPr lang="en-US" dirty="0"/>
              <a:t>Amp: Likely due to formatting issues in the dataset.</a:t>
            </a:r>
          </a:p>
          <a:p>
            <a:r>
              <a:rPr lang="en-US" dirty="0"/>
              <a:t>Team: Stressing the importance of team dynamics.</a:t>
            </a:r>
          </a:p>
          <a:p>
            <a:r>
              <a:rPr lang="en-US" dirty="0"/>
              <a:t>Other notable words include company, management, business, service, customer, position, time, engineering, data, project, services, new, ability, years, and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6AAF-162E-4B87-8683-F66FF6A7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6651-E768-4C30-B3E7-6888A80A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09165"/>
            <a:ext cx="8946541" cy="4195481"/>
          </a:xfrm>
        </p:spPr>
        <p:txBody>
          <a:bodyPr>
            <a:noAutofit/>
          </a:bodyPr>
          <a:lstStyle/>
          <a:p>
            <a:r>
              <a:rPr lang="en-US" b="1"/>
              <a:t> </a:t>
            </a:r>
            <a:r>
              <a:rPr lang="en-US" b="1" dirty="0"/>
              <a:t>Top Words in Non-Fraudulent Job Postings</a:t>
            </a:r>
            <a:endParaRPr lang="en-US" dirty="0"/>
          </a:p>
          <a:p>
            <a:r>
              <a:rPr lang="en-US" dirty="0"/>
              <a:t>Work: Also the most frequent word, appearing over 35,000 times.</a:t>
            </a:r>
          </a:p>
          <a:p>
            <a:r>
              <a:rPr lang="en-US" dirty="0"/>
              <a:t>Experience: Similarly emphasized, appearing frequently.</a:t>
            </a:r>
          </a:p>
          <a:p>
            <a:r>
              <a:rPr lang="en-US" dirty="0"/>
              <a:t>Team: Suggesting a focus on collaborative work environments.</a:t>
            </a:r>
          </a:p>
          <a:p>
            <a:r>
              <a:rPr lang="en-US" dirty="0"/>
              <a:t>Business: Indicative of a professional and corporate setting.</a:t>
            </a:r>
          </a:p>
          <a:p>
            <a:r>
              <a:rPr lang="en-US" dirty="0"/>
              <a:t>Company: Mentioned frequently, likely referring to the hiring organization.</a:t>
            </a:r>
          </a:p>
          <a:p>
            <a:r>
              <a:rPr lang="en-US" dirty="0"/>
              <a:t>Other significant words include new, customer, skills, sales, management, development, working, services, amp, service, years, people, looking, marketing, and us.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937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CD38-F4E9-4061-AB9D-35CEB0BE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AAEB-98E9-4508-91D6-60598C33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Both</a:t>
            </a:r>
            <a:r>
              <a:rPr lang="en-US" sz="2800" dirty="0"/>
              <a:t> fraudulent and non-fraudulent job postings frequently use terms like work, experience, team, and skills. </a:t>
            </a:r>
          </a:p>
          <a:p>
            <a:r>
              <a:rPr lang="en-US" sz="2800" b="1" dirty="0"/>
              <a:t>However</a:t>
            </a:r>
            <a:r>
              <a:rPr lang="en-US" sz="2800" dirty="0"/>
              <a:t>, non-fraudulent postings have a higher emphasis on business-related terms like company, business, customer, sales, and management.</a:t>
            </a:r>
          </a:p>
          <a:p>
            <a:r>
              <a:rPr lang="en-US" sz="2800" dirty="0"/>
              <a:t> </a:t>
            </a:r>
            <a:r>
              <a:rPr lang="en-US" sz="2800" b="1" dirty="0"/>
              <a:t>Fraudulent</a:t>
            </a:r>
            <a:r>
              <a:rPr lang="en-US" sz="2800" dirty="0"/>
              <a:t> postings, on the other hand, show a diverse range of terms with a slight focus on management, service, position, and engineering.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441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1207</TotalTime>
  <Words>596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Ghost Job Analysis </vt:lpstr>
      <vt:lpstr>Introduction</vt:lpstr>
      <vt:lpstr>Purpose</vt:lpstr>
      <vt:lpstr>Feature Engineering  </vt:lpstr>
      <vt:lpstr>Model Selection and Training</vt:lpstr>
      <vt:lpstr>Model Evaluation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Context and Choosing Effective Visual in Data Storytelling</dc:title>
  <dc:creator>Anjesh Sahani</dc:creator>
  <cp:lastModifiedBy>Anjesh Sahani</cp:lastModifiedBy>
  <cp:revision>36</cp:revision>
  <dcterms:created xsi:type="dcterms:W3CDTF">2024-09-19T04:35:02Z</dcterms:created>
  <dcterms:modified xsi:type="dcterms:W3CDTF">2024-10-13T22:41:16Z</dcterms:modified>
</cp:coreProperties>
</file>