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59" r:id="rId5"/>
    <p:sldId id="262"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23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13174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89255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81514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59265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t>10/10/2024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0400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t>10/10/2024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6684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4287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872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981CDE-9BE7-C544-8ACB-7077DFC4270F}"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24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407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89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10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5A2352-D7AC-F242-9256-A4477BCBF354}" type="datetimeFigureOut">
              <a:rPr lang="en-US" smtClean="0"/>
              <a:t>10/10/2024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436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FCFC6A-9AE6-404D-9FDD-168B477B9C90}" type="datetimeFigureOut">
              <a:rPr lang="en-US" smtClean="0"/>
              <a:t>10/10/2024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245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1CFCDFD-B4CF-A241-8D71-E814B10BEAF4}" type="datetimeFigureOut">
              <a:rPr lang="en-US" smtClean="0"/>
              <a:t>10/10/2024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497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166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D8A92E-5FF9-8143-81B3-CCB531513398}" type="datetimeFigureOut">
              <a:rPr lang="en-US" smtClean="0"/>
              <a:t>10/10/2024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243297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92E5-3742-438B-89D9-22E2C4B55E97}"/>
              </a:ext>
            </a:extLst>
          </p:cNvPr>
          <p:cNvSpPr>
            <a:spLocks noGrp="1"/>
          </p:cNvSpPr>
          <p:nvPr>
            <p:ph type="ctrTitle"/>
          </p:nvPr>
        </p:nvSpPr>
        <p:spPr>
          <a:xfrm>
            <a:off x="527426" y="466165"/>
            <a:ext cx="8825658" cy="3329581"/>
          </a:xfrm>
        </p:spPr>
        <p:txBody>
          <a:bodyPr>
            <a:noAutofit/>
          </a:bodyPr>
          <a:lstStyle/>
          <a:p>
            <a:pPr fontAlgn="base"/>
            <a:r>
              <a:rPr lang="en-US" sz="6000" b="1" dirty="0">
                <a:solidFill>
                  <a:schemeClr val="tx1"/>
                </a:solidFill>
              </a:rPr>
              <a:t>House Prices Prediction Advanced Regression Analysis</a:t>
            </a:r>
          </a:p>
        </p:txBody>
      </p:sp>
      <p:sp>
        <p:nvSpPr>
          <p:cNvPr id="3" name="Subtitle 2">
            <a:extLst>
              <a:ext uri="{FF2B5EF4-FFF2-40B4-BE49-F238E27FC236}">
                <a16:creationId xmlns:a16="http://schemas.microsoft.com/office/drawing/2014/main" id="{F11C3B7B-A881-4C9C-8A97-80378F092A9A}"/>
              </a:ext>
            </a:extLst>
          </p:cNvPr>
          <p:cNvSpPr>
            <a:spLocks noGrp="1"/>
          </p:cNvSpPr>
          <p:nvPr>
            <p:ph type="subTitle" idx="1"/>
          </p:nvPr>
        </p:nvSpPr>
        <p:spPr>
          <a:xfrm>
            <a:off x="6481483" y="4894729"/>
            <a:ext cx="5378824" cy="1497106"/>
          </a:xfrm>
        </p:spPr>
        <p:txBody>
          <a:bodyPr>
            <a:noAutofit/>
          </a:bodyPr>
          <a:lstStyle/>
          <a:p>
            <a:r>
              <a:rPr lang="en-US" sz="2800" b="1" cap="none" dirty="0">
                <a:solidFill>
                  <a:schemeClr val="tx1"/>
                </a:solidFill>
              </a:rPr>
              <a:t>Presented By: Anjesh Sahani</a:t>
            </a:r>
          </a:p>
          <a:p>
            <a:r>
              <a:rPr lang="en-US" sz="2800" b="1" cap="none" dirty="0">
                <a:solidFill>
                  <a:schemeClr val="tx1"/>
                </a:solidFill>
              </a:rPr>
              <a:t>Date: 10/10/2024</a:t>
            </a:r>
          </a:p>
        </p:txBody>
      </p:sp>
    </p:spTree>
    <p:extLst>
      <p:ext uri="{BB962C8B-B14F-4D97-AF65-F5344CB8AC3E}">
        <p14:creationId xmlns:p14="http://schemas.microsoft.com/office/powerpoint/2010/main" val="98065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A252-1F91-400B-A56D-67874EA9FACA}"/>
              </a:ext>
            </a:extLst>
          </p:cNvPr>
          <p:cNvSpPr>
            <a:spLocks noGrp="1"/>
          </p:cNvSpPr>
          <p:nvPr>
            <p:ph type="title"/>
          </p:nvPr>
        </p:nvSpPr>
        <p:spPr/>
        <p:txBody>
          <a:bodyPr/>
          <a:lstStyle/>
          <a:p>
            <a:r>
              <a:rPr lang="en-US" b="1" u="sng" dirty="0"/>
              <a:t>Introduction</a:t>
            </a:r>
          </a:p>
        </p:txBody>
      </p:sp>
      <p:sp>
        <p:nvSpPr>
          <p:cNvPr id="3" name="Content Placeholder 2">
            <a:extLst>
              <a:ext uri="{FF2B5EF4-FFF2-40B4-BE49-F238E27FC236}">
                <a16:creationId xmlns:a16="http://schemas.microsoft.com/office/drawing/2014/main" id="{8826464A-D1A8-43CA-A938-1B9F9F5210C1}"/>
              </a:ext>
            </a:extLst>
          </p:cNvPr>
          <p:cNvSpPr>
            <a:spLocks noGrp="1"/>
          </p:cNvSpPr>
          <p:nvPr>
            <p:ph idx="1"/>
          </p:nvPr>
        </p:nvSpPr>
        <p:spPr>
          <a:xfrm>
            <a:off x="646111" y="1640541"/>
            <a:ext cx="8946541" cy="4195481"/>
          </a:xfrm>
        </p:spPr>
        <p:txBody>
          <a:bodyPr>
            <a:noAutofit/>
          </a:bodyPr>
          <a:lstStyle/>
          <a:p>
            <a:pPr marL="0" indent="0">
              <a:buNone/>
            </a:pPr>
            <a:r>
              <a:rPr lang="en-US" sz="3600" b="1" dirty="0"/>
              <a:t>Predicting the sale price of a house is a complex task influenced by numerous factors. While traditional real estate metrics like the number of bedrooms and bathrooms play a role, this competition delves deeper into the intricate details that truly impact pricing</a:t>
            </a:r>
          </a:p>
        </p:txBody>
      </p:sp>
    </p:spTree>
    <p:extLst>
      <p:ext uri="{BB962C8B-B14F-4D97-AF65-F5344CB8AC3E}">
        <p14:creationId xmlns:p14="http://schemas.microsoft.com/office/powerpoint/2010/main" val="127358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A821-31B5-4713-B903-10FF7BC16E1F}"/>
              </a:ext>
            </a:extLst>
          </p:cNvPr>
          <p:cNvSpPr>
            <a:spLocks noGrp="1"/>
          </p:cNvSpPr>
          <p:nvPr>
            <p:ph type="title"/>
          </p:nvPr>
        </p:nvSpPr>
        <p:spPr>
          <a:xfrm>
            <a:off x="717829" y="345142"/>
            <a:ext cx="9404723" cy="1400530"/>
          </a:xfrm>
        </p:spPr>
        <p:txBody>
          <a:bodyPr/>
          <a:lstStyle/>
          <a:p>
            <a:r>
              <a:rPr lang="en-US" b="1" u="sng" dirty="0"/>
              <a:t>Purpose of Dissecting Model Visual</a:t>
            </a:r>
          </a:p>
        </p:txBody>
      </p:sp>
      <p:sp>
        <p:nvSpPr>
          <p:cNvPr id="3" name="Content Placeholder 2">
            <a:extLst>
              <a:ext uri="{FF2B5EF4-FFF2-40B4-BE49-F238E27FC236}">
                <a16:creationId xmlns:a16="http://schemas.microsoft.com/office/drawing/2014/main" id="{BFFABC08-3F68-4550-9782-EC133ED560FA}"/>
              </a:ext>
            </a:extLst>
          </p:cNvPr>
          <p:cNvSpPr>
            <a:spLocks noGrp="1"/>
          </p:cNvSpPr>
          <p:nvPr>
            <p:ph idx="1"/>
          </p:nvPr>
        </p:nvSpPr>
        <p:spPr>
          <a:xfrm>
            <a:off x="717829" y="1515036"/>
            <a:ext cx="10003959" cy="4625788"/>
          </a:xfrm>
        </p:spPr>
        <p:txBody>
          <a:bodyPr>
            <a:noAutofit/>
          </a:bodyPr>
          <a:lstStyle/>
          <a:p>
            <a:pPr marL="0" indent="0">
              <a:buNone/>
            </a:pPr>
            <a:r>
              <a:rPr lang="en-US" sz="3600" b="1" dirty="0"/>
              <a:t>My objective is to develop a predictive model capable of accurately estimating the sale price for each house in the test set. By understanding the intricate interplay between these variables, we aim to create a powerful tool for real estate professionals and homebuyers alike.</a:t>
            </a:r>
          </a:p>
        </p:txBody>
      </p:sp>
    </p:spTree>
    <p:extLst>
      <p:ext uri="{BB962C8B-B14F-4D97-AF65-F5344CB8AC3E}">
        <p14:creationId xmlns:p14="http://schemas.microsoft.com/office/powerpoint/2010/main" val="1663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61AA-342B-4C73-B864-D00F2D5B0D82}"/>
              </a:ext>
            </a:extLst>
          </p:cNvPr>
          <p:cNvSpPr>
            <a:spLocks noGrp="1"/>
          </p:cNvSpPr>
          <p:nvPr>
            <p:ph type="title"/>
          </p:nvPr>
        </p:nvSpPr>
        <p:spPr/>
        <p:txBody>
          <a:bodyPr/>
          <a:lstStyle/>
          <a:p>
            <a:r>
              <a:rPr lang="en-US" b="1" dirty="0"/>
              <a:t>The Approach: </a:t>
            </a:r>
            <a:r>
              <a:rPr lang="en-US" sz="2000" b="1" dirty="0"/>
              <a:t>This presentation will outline our methodology for tackling this challenging problem. We will explore various machine learning techniques, feature engineering strategies, and model evaluation metrics to identify the most effective approach</a:t>
            </a:r>
            <a:br>
              <a:rPr lang="en-US" sz="2000" b="1" dirty="0"/>
            </a:br>
            <a:endParaRPr lang="en-US" sz="2000" b="1" u="sng" dirty="0"/>
          </a:p>
        </p:txBody>
      </p:sp>
      <p:sp>
        <p:nvSpPr>
          <p:cNvPr id="3" name="Content Placeholder 2">
            <a:extLst>
              <a:ext uri="{FF2B5EF4-FFF2-40B4-BE49-F238E27FC236}">
                <a16:creationId xmlns:a16="http://schemas.microsoft.com/office/drawing/2014/main" id="{58044D7A-22AF-4795-B9CD-599B95F2AC73}"/>
              </a:ext>
            </a:extLst>
          </p:cNvPr>
          <p:cNvSpPr>
            <a:spLocks noGrp="1"/>
          </p:cNvSpPr>
          <p:nvPr>
            <p:ph idx="1"/>
          </p:nvPr>
        </p:nvSpPr>
        <p:spPr>
          <a:xfrm>
            <a:off x="645130" y="2321860"/>
            <a:ext cx="8946541" cy="4204446"/>
          </a:xfrm>
        </p:spPr>
        <p:txBody>
          <a:bodyPr>
            <a:normAutofit/>
          </a:bodyPr>
          <a:lstStyle/>
          <a:p>
            <a:r>
              <a:rPr lang="en-US" sz="2400" b="1" dirty="0"/>
              <a:t>Key Questions:</a:t>
            </a:r>
          </a:p>
          <a:p>
            <a:r>
              <a:rPr lang="en-US" sz="2400" b="1" dirty="0"/>
              <a:t>Which features are most influential in determining house prices?</a:t>
            </a:r>
          </a:p>
          <a:p>
            <a:r>
              <a:rPr lang="en-US" sz="2400" b="1" dirty="0"/>
              <a:t>Can we identify non-linear relationships between variables?</a:t>
            </a:r>
          </a:p>
          <a:p>
            <a:r>
              <a:rPr lang="en-US" sz="2400" b="1" dirty="0"/>
              <a:t>How can we handle missing data and outliers to ensure model accuracy?</a:t>
            </a:r>
          </a:p>
          <a:p>
            <a:r>
              <a:rPr lang="en-US" sz="2400" b="1" dirty="0"/>
              <a:t>What evaluation metrics will we use to assess our model's performance?</a:t>
            </a:r>
          </a:p>
          <a:p>
            <a:endParaRPr lang="en-US" sz="2400" b="1" dirty="0"/>
          </a:p>
        </p:txBody>
      </p:sp>
    </p:spTree>
    <p:extLst>
      <p:ext uri="{BB962C8B-B14F-4D97-AF65-F5344CB8AC3E}">
        <p14:creationId xmlns:p14="http://schemas.microsoft.com/office/powerpoint/2010/main" val="17270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B1AE-C4DC-4BF2-81B2-88DFE888EC38}"/>
              </a:ext>
            </a:extLst>
          </p:cNvPr>
          <p:cNvSpPr>
            <a:spLocks noGrp="1"/>
          </p:cNvSpPr>
          <p:nvPr>
            <p:ph type="title"/>
          </p:nvPr>
        </p:nvSpPr>
        <p:spPr/>
        <p:txBody>
          <a:bodyPr/>
          <a:lstStyle/>
          <a:p>
            <a:r>
              <a:rPr lang="en-US" b="1" u="sng" dirty="0"/>
              <a:t>Benefits of Using Dissecting data visual</a:t>
            </a:r>
          </a:p>
        </p:txBody>
      </p:sp>
      <p:sp>
        <p:nvSpPr>
          <p:cNvPr id="3" name="Content Placeholder 2">
            <a:extLst>
              <a:ext uri="{FF2B5EF4-FFF2-40B4-BE49-F238E27FC236}">
                <a16:creationId xmlns:a16="http://schemas.microsoft.com/office/drawing/2014/main" id="{CFC465AC-62D8-4BD7-9970-C37672F2C6E9}"/>
              </a:ext>
            </a:extLst>
          </p:cNvPr>
          <p:cNvSpPr>
            <a:spLocks noGrp="1"/>
          </p:cNvSpPr>
          <p:nvPr>
            <p:ph idx="1"/>
          </p:nvPr>
        </p:nvSpPr>
        <p:spPr/>
        <p:txBody>
          <a:bodyPr>
            <a:normAutofit/>
          </a:bodyPr>
          <a:lstStyle/>
          <a:p>
            <a:r>
              <a:rPr lang="en-US" sz="2800" b="1" dirty="0"/>
              <a:t>Provide </a:t>
            </a:r>
            <a:r>
              <a:rPr lang="en-US" sz="2800" dirty="0"/>
              <a:t>more </a:t>
            </a:r>
            <a:r>
              <a:rPr lang="en-US" sz="2800" b="1" dirty="0"/>
              <a:t>control</a:t>
            </a:r>
            <a:r>
              <a:rPr lang="en-US" sz="2800" dirty="0"/>
              <a:t> over data to draw more attention to detail visualization.</a:t>
            </a:r>
          </a:p>
          <a:p>
            <a:r>
              <a:rPr lang="en-US" sz="2800" b="1" dirty="0"/>
              <a:t>Encourages Exploration</a:t>
            </a:r>
            <a:r>
              <a:rPr lang="en-US" sz="2800" dirty="0"/>
              <a:t>: We can easily explore various factors influencing a metric, uncovering insights they might have missed otherwise.</a:t>
            </a:r>
          </a:p>
          <a:p>
            <a:r>
              <a:rPr lang="en-US" sz="2800" b="1" dirty="0"/>
              <a:t>Facilitates Communication</a:t>
            </a:r>
            <a:r>
              <a:rPr lang="en-US" sz="2800" dirty="0"/>
              <a:t>: Dissecting visual can help communicate findings to stakeholders, allowing for informed decision-making.</a:t>
            </a:r>
          </a:p>
          <a:p>
            <a:pPr marL="0" indent="0">
              <a:buNone/>
            </a:pPr>
            <a:endParaRPr lang="en-US" sz="2400" dirty="0"/>
          </a:p>
        </p:txBody>
      </p:sp>
    </p:spTree>
    <p:extLst>
      <p:ext uri="{BB962C8B-B14F-4D97-AF65-F5344CB8AC3E}">
        <p14:creationId xmlns:p14="http://schemas.microsoft.com/office/powerpoint/2010/main" val="241665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6AAF-162E-4B87-8683-F66FF6A73E80}"/>
              </a:ext>
            </a:extLst>
          </p:cNvPr>
          <p:cNvSpPr>
            <a:spLocks noGrp="1"/>
          </p:cNvSpPr>
          <p:nvPr>
            <p:ph type="title"/>
          </p:nvPr>
        </p:nvSpPr>
        <p:spPr/>
        <p:txBody>
          <a:bodyPr/>
          <a:lstStyle/>
          <a:p>
            <a:r>
              <a:rPr lang="en-US" b="1" u="sng" dirty="0"/>
              <a:t>Best Practices</a:t>
            </a:r>
          </a:p>
        </p:txBody>
      </p:sp>
      <p:sp>
        <p:nvSpPr>
          <p:cNvPr id="3" name="Content Placeholder 2">
            <a:extLst>
              <a:ext uri="{FF2B5EF4-FFF2-40B4-BE49-F238E27FC236}">
                <a16:creationId xmlns:a16="http://schemas.microsoft.com/office/drawing/2014/main" id="{EE286651-E768-4C30-B3E7-6888A80ADB19}"/>
              </a:ext>
            </a:extLst>
          </p:cNvPr>
          <p:cNvSpPr>
            <a:spLocks noGrp="1"/>
          </p:cNvSpPr>
          <p:nvPr>
            <p:ph idx="1"/>
          </p:nvPr>
        </p:nvSpPr>
        <p:spPr>
          <a:xfrm>
            <a:off x="646111" y="1609165"/>
            <a:ext cx="8946541" cy="4195481"/>
          </a:xfrm>
        </p:spPr>
        <p:txBody>
          <a:bodyPr>
            <a:noAutofit/>
          </a:bodyPr>
          <a:lstStyle/>
          <a:p>
            <a:r>
              <a:rPr lang="en-US" sz="2800" dirty="0"/>
              <a:t>To make the most out of decomposition trees, consider these best practices:</a:t>
            </a:r>
          </a:p>
          <a:p>
            <a:r>
              <a:rPr lang="en-US" sz="2800" b="1" dirty="0"/>
              <a:t>Keep it Simple</a:t>
            </a:r>
            <a:r>
              <a:rPr lang="en-US" sz="2800" dirty="0"/>
              <a:t>: Avoid data inconsistency with too many branches; clarity is key.</a:t>
            </a:r>
          </a:p>
          <a:p>
            <a:r>
              <a:rPr lang="en-US" sz="2800" b="1" dirty="0"/>
              <a:t>Ensure Clarity</a:t>
            </a:r>
            <a:r>
              <a:rPr lang="en-US" sz="2800" dirty="0"/>
              <a:t>: Create multiple model, training, testing clear labels and consistent scales to avoid confusion.</a:t>
            </a:r>
          </a:p>
          <a:p>
            <a:r>
              <a:rPr lang="en-US" sz="2800" b="1" dirty="0"/>
              <a:t>Focus on Actionable Insights</a:t>
            </a:r>
            <a:r>
              <a:rPr lang="en-US" sz="2800" dirty="0"/>
              <a:t>: Aim to highlight key findings that can lead to actionable decisions</a:t>
            </a:r>
          </a:p>
          <a:p>
            <a:endParaRPr lang="en-US" sz="2800" dirty="0"/>
          </a:p>
        </p:txBody>
      </p:sp>
    </p:spTree>
    <p:extLst>
      <p:ext uri="{BB962C8B-B14F-4D97-AF65-F5344CB8AC3E}">
        <p14:creationId xmlns:p14="http://schemas.microsoft.com/office/powerpoint/2010/main" val="141937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CD38-F4E9-4061-AB9D-35CEB0BE33F6}"/>
              </a:ext>
            </a:extLst>
          </p:cNvPr>
          <p:cNvSpPr>
            <a:spLocks noGrp="1"/>
          </p:cNvSpPr>
          <p:nvPr>
            <p:ph type="title"/>
          </p:nvPr>
        </p:nvSpPr>
        <p:spPr/>
        <p:txBody>
          <a:bodyPr/>
          <a:lstStyle/>
          <a:p>
            <a:r>
              <a:rPr lang="en-US" b="1" u="sng" dirty="0"/>
              <a:t>Conclusion</a:t>
            </a:r>
          </a:p>
        </p:txBody>
      </p:sp>
      <p:sp>
        <p:nvSpPr>
          <p:cNvPr id="3" name="Content Placeholder 2">
            <a:extLst>
              <a:ext uri="{FF2B5EF4-FFF2-40B4-BE49-F238E27FC236}">
                <a16:creationId xmlns:a16="http://schemas.microsoft.com/office/drawing/2014/main" id="{4BA7AAEB-98E9-4508-91D6-60598C33C5FF}"/>
              </a:ext>
            </a:extLst>
          </p:cNvPr>
          <p:cNvSpPr>
            <a:spLocks noGrp="1"/>
          </p:cNvSpPr>
          <p:nvPr>
            <p:ph idx="1"/>
          </p:nvPr>
        </p:nvSpPr>
        <p:spPr/>
        <p:txBody>
          <a:bodyPr>
            <a:normAutofit/>
          </a:bodyPr>
          <a:lstStyle/>
          <a:p>
            <a:r>
              <a:rPr lang="en-US" sz="2800" dirty="0"/>
              <a:t>In conclusion, After using various technique and model to predict Sales Price of house with minimum error margin, And I have build best model that only shows 0.0012 % error margin.</a:t>
            </a:r>
          </a:p>
          <a:p>
            <a:r>
              <a:rPr lang="en-US" sz="2800" dirty="0"/>
              <a:t>The majority of sale prices are between 100,000 and 200,000 $. The distribution is right-skewed, meaning that there are more sale prices at the lower end of the range than at the higher</a:t>
            </a:r>
          </a:p>
          <a:p>
            <a:endParaRPr lang="en-US" sz="2800" dirty="0"/>
          </a:p>
        </p:txBody>
      </p:sp>
    </p:spTree>
    <p:extLst>
      <p:ext uri="{BB962C8B-B14F-4D97-AF65-F5344CB8AC3E}">
        <p14:creationId xmlns:p14="http://schemas.microsoft.com/office/powerpoint/2010/main" val="213144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1133</TotalTime>
  <Words>388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House Prices Prediction Advanced Regression Analysis</vt:lpstr>
      <vt:lpstr>Introduction</vt:lpstr>
      <vt:lpstr>Purpose of Dissecting Model Visual</vt:lpstr>
      <vt:lpstr>The Approach: This presentation will outline our methodology for tackling this challenging problem. We will explore various machine learning techniques, feature engineering strategies, and model evaluation metrics to identify the most effective approach </vt:lpstr>
      <vt:lpstr>Benefits of Using Dissecting data visual</vt:lpstr>
      <vt:lpstr>Best Practices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Context and Choosing Effective Visual in Data Storytelling</dc:title>
  <dc:creator>Anjesh Sahani</dc:creator>
  <cp:lastModifiedBy>Anjesh Sahani</cp:lastModifiedBy>
  <cp:revision>26</cp:revision>
  <dcterms:created xsi:type="dcterms:W3CDTF">2024-09-19T04:35:02Z</dcterms:created>
  <dcterms:modified xsi:type="dcterms:W3CDTF">2024-10-10T06:28:38Z</dcterms:modified>
</cp:coreProperties>
</file>