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August 2,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1865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August 2,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0441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August 2,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31341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August 2,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6075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August 2,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6148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August 2,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4020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August 2,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2639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August 2,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112478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August 2,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07377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August 2,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6277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August 2,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86236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August 2,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37660000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itecheuropa.eu/agricultural-robots/90608/"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d/3.0/"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p3"/><Relationship Id="rId1" Type="http://schemas.microsoft.com/office/2007/relationships/media" Target="../media/media6.mp3"/><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p3"/><Relationship Id="rId1" Type="http://schemas.microsoft.com/office/2007/relationships/media" Target="../media/media7.mp3"/><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FF092-319E-8FF7-2E75-583C10DD1224}"/>
              </a:ext>
            </a:extLst>
          </p:cNvPr>
          <p:cNvSpPr>
            <a:spLocks noGrp="1"/>
          </p:cNvSpPr>
          <p:nvPr>
            <p:ph type="ctrTitle"/>
          </p:nvPr>
        </p:nvSpPr>
        <p:spPr>
          <a:xfrm>
            <a:off x="550863" y="549275"/>
            <a:ext cx="5437187" cy="2986234"/>
          </a:xfrm>
        </p:spPr>
        <p:txBody>
          <a:bodyPr anchor="b">
            <a:normAutofit/>
          </a:bodyPr>
          <a:lstStyle/>
          <a:p>
            <a:r>
              <a:rPr lang="en-GB"/>
              <a:t>Agricultural Detection</a:t>
            </a:r>
            <a:endParaRPr lang="en-ZA"/>
          </a:p>
        </p:txBody>
      </p:sp>
      <p:sp>
        <p:nvSpPr>
          <p:cNvPr id="3" name="Subtitle 2">
            <a:extLst>
              <a:ext uri="{FF2B5EF4-FFF2-40B4-BE49-F238E27FC236}">
                <a16:creationId xmlns:a16="http://schemas.microsoft.com/office/drawing/2014/main" id="{CA725850-3B27-5DF8-7AF7-71E46F5A5882}"/>
              </a:ext>
            </a:extLst>
          </p:cNvPr>
          <p:cNvSpPr>
            <a:spLocks noGrp="1"/>
          </p:cNvSpPr>
          <p:nvPr>
            <p:ph type="subTitle" idx="1"/>
          </p:nvPr>
        </p:nvSpPr>
        <p:spPr>
          <a:xfrm>
            <a:off x="550863" y="3827610"/>
            <a:ext cx="5437187" cy="2265216"/>
          </a:xfrm>
        </p:spPr>
        <p:txBody>
          <a:bodyPr>
            <a:normAutofit/>
          </a:bodyPr>
          <a:lstStyle/>
          <a:p>
            <a:r>
              <a:rPr lang="en-GB">
                <a:solidFill>
                  <a:schemeClr val="tx1">
                    <a:alpha val="60000"/>
                  </a:schemeClr>
                </a:solidFill>
              </a:rPr>
              <a:t>Double A projects</a:t>
            </a:r>
            <a:endParaRPr lang="en-ZA">
              <a:solidFill>
                <a:schemeClr val="tx1">
                  <a:alpha val="60000"/>
                </a:schemeClr>
              </a:solidFill>
            </a:endParaRPr>
          </a:p>
        </p:txBody>
      </p:sp>
      <p:sp>
        <p:nvSpPr>
          <p:cNvPr id="50" name="Oval 49">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Shape 50">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7" name="Freeform: Shape 46">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a:extLst>
              <a:ext uri="{FF2B5EF4-FFF2-40B4-BE49-F238E27FC236}">
                <a16:creationId xmlns:a16="http://schemas.microsoft.com/office/drawing/2014/main" id="{73B36D82-CCD1-7092-04B9-5BF9F03CD051}"/>
              </a:ext>
            </a:extLst>
          </p:cNvPr>
          <p:cNvPicPr>
            <a:picLocks noChangeAspect="1"/>
          </p:cNvPicPr>
          <p:nvPr/>
        </p:nvPicPr>
        <p:blipFill>
          <a:blip r:embed="rId2">
            <a:extLst>
              <a:ext uri="{28A0092B-C50C-407E-A947-70E740481C1C}">
                <a14:useLocalDpi xmlns:a14="http://schemas.microsoft.com/office/drawing/2010/main" val="0"/>
              </a:ext>
            </a:extLst>
          </a:blip>
          <a:srcRect l="13097" r="37734" b="-1"/>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49" name="Oval 48">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BC5A55ED-A5B5-462D-D770-B2640ADD0234}"/>
              </a:ext>
            </a:extLst>
          </p:cNvPr>
          <p:cNvSpPr txBox="1"/>
          <p:nvPr/>
        </p:nvSpPr>
        <p:spPr>
          <a:xfrm>
            <a:off x="9562754" y="6870700"/>
            <a:ext cx="2629246" cy="200055"/>
          </a:xfrm>
          <a:prstGeom prst="rect">
            <a:avLst/>
          </a:prstGeom>
          <a:solidFill>
            <a:srgbClr val="000000"/>
          </a:solidFill>
        </p:spPr>
        <p:txBody>
          <a:bodyPr wrap="none" rtlCol="0">
            <a:spAutoFit/>
          </a:bodyPr>
          <a:lstStyle/>
          <a:p>
            <a:pPr algn="r">
              <a:spcAft>
                <a:spcPts val="600"/>
              </a:spcAft>
            </a:pPr>
            <a:r>
              <a:rPr lang="en-ZA" sz="700">
                <a:solidFill>
                  <a:srgbClr val="FFFFFF"/>
                </a:solidFill>
                <a:hlinkClick r:id="rId3" tooltip="https://www.scitecheuropa.eu/agricultural-robots/90608/">
                  <a:extLst>
                    <a:ext uri="{A12FA001-AC4F-418D-AE19-62706E023703}">
                      <ahyp:hlinkClr xmlns:ahyp="http://schemas.microsoft.com/office/drawing/2018/hyperlinkcolor" val="tx"/>
                    </a:ext>
                  </a:extLst>
                </a:hlinkClick>
              </a:rPr>
              <a:t>This Photo</a:t>
            </a:r>
            <a:r>
              <a:rPr lang="en-ZA" sz="700">
                <a:solidFill>
                  <a:srgbClr val="FFFFFF"/>
                </a:solidFill>
              </a:rPr>
              <a:t> by Unknown Author is licensed under </a:t>
            </a:r>
            <a:r>
              <a:rPr lang="en-ZA" sz="700">
                <a:solidFill>
                  <a:srgbClr val="FFFFFF"/>
                </a:solidFill>
                <a:hlinkClick r:id="rId4" tooltip="https://creativecommons.org/licenses/by-nd/3.0/">
                  <a:extLst>
                    <a:ext uri="{A12FA001-AC4F-418D-AE19-62706E023703}">
                      <ahyp:hlinkClr xmlns:ahyp="http://schemas.microsoft.com/office/drawing/2018/hyperlinkcolor" val="tx"/>
                    </a:ext>
                  </a:extLst>
                </a:hlinkClick>
              </a:rPr>
              <a:t>CC BY-ND</a:t>
            </a:r>
            <a:endParaRPr lang="en-ZA" sz="700">
              <a:solidFill>
                <a:srgbClr val="FFFFFF"/>
              </a:solidFill>
            </a:endParaRPr>
          </a:p>
        </p:txBody>
      </p:sp>
    </p:spTree>
    <p:extLst>
      <p:ext uri="{BB962C8B-B14F-4D97-AF65-F5344CB8AC3E}">
        <p14:creationId xmlns:p14="http://schemas.microsoft.com/office/powerpoint/2010/main" val="391245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EA83-A0E0-E198-F148-2DF2493C2C3F}"/>
              </a:ext>
            </a:extLst>
          </p:cNvPr>
          <p:cNvSpPr>
            <a:spLocks noGrp="1"/>
          </p:cNvSpPr>
          <p:nvPr>
            <p:ph type="title"/>
          </p:nvPr>
        </p:nvSpPr>
        <p:spPr/>
        <p:txBody>
          <a:bodyPr/>
          <a:lstStyle/>
          <a:p>
            <a:r>
              <a:rPr lang="en-GB" dirty="0"/>
              <a:t>Introduction</a:t>
            </a:r>
            <a:endParaRPr lang="en-ZA" dirty="0"/>
          </a:p>
        </p:txBody>
      </p:sp>
      <p:sp>
        <p:nvSpPr>
          <p:cNvPr id="3" name="Content Placeholder 2">
            <a:extLst>
              <a:ext uri="{FF2B5EF4-FFF2-40B4-BE49-F238E27FC236}">
                <a16:creationId xmlns:a16="http://schemas.microsoft.com/office/drawing/2014/main" id="{7BBCF5AE-72F3-3600-4D76-C85E00584277}"/>
              </a:ext>
            </a:extLst>
          </p:cNvPr>
          <p:cNvSpPr>
            <a:spLocks noGrp="1"/>
          </p:cNvSpPr>
          <p:nvPr>
            <p:ph idx="1"/>
          </p:nvPr>
        </p:nvSpPr>
        <p:spPr/>
        <p:txBody>
          <a:bodyPr/>
          <a:lstStyle/>
          <a:p>
            <a:r>
              <a:rPr lang="en-GB" dirty="0"/>
              <a:t>hi this is the Double A project </a:t>
            </a:r>
          </a:p>
          <a:p>
            <a:r>
              <a:rPr lang="en-GB" dirty="0"/>
              <a:t>the program is meant to assist in agriculture, our aims or goal of this project is to create an AI application that will be used for farming.</a:t>
            </a:r>
          </a:p>
          <a:p>
            <a:r>
              <a:rPr lang="en-GB" dirty="0"/>
              <a:t>AN innovative AI-powered farming solution that leverages machine learning and computer vision to optimize crop yields, reduce waste, and promote sustainable farming practices. Our mission is to empower farmers with data-driven insights, enabling them to make informed decisions and increase their productivity.</a:t>
            </a:r>
            <a:endParaRPr lang="en-ZA" dirty="0"/>
          </a:p>
        </p:txBody>
      </p:sp>
      <p:pic>
        <p:nvPicPr>
          <p:cNvPr id="5" name="object 1">
            <a:hlinkClick r:id="" action="ppaction://media"/>
            <a:extLst>
              <a:ext uri="{FF2B5EF4-FFF2-40B4-BE49-F238E27FC236}">
                <a16:creationId xmlns:a16="http://schemas.microsoft.com/office/drawing/2014/main" id="{B5BAFA52-81C0-863C-7FD8-EF871C37CC3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3774" y="317351"/>
            <a:ext cx="487363" cy="487363"/>
          </a:xfrm>
          <a:prstGeom prst="rect">
            <a:avLst/>
          </a:prstGeom>
        </p:spPr>
      </p:pic>
    </p:spTree>
    <p:extLst>
      <p:ext uri="{BB962C8B-B14F-4D97-AF65-F5344CB8AC3E}">
        <p14:creationId xmlns:p14="http://schemas.microsoft.com/office/powerpoint/2010/main" val="367581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11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B441-3540-3E25-C708-C2EEA73ADA63}"/>
              </a:ext>
            </a:extLst>
          </p:cNvPr>
          <p:cNvSpPr>
            <a:spLocks noGrp="1"/>
          </p:cNvSpPr>
          <p:nvPr>
            <p:ph type="title"/>
          </p:nvPr>
        </p:nvSpPr>
        <p:spPr/>
        <p:txBody>
          <a:bodyPr>
            <a:normAutofit fontScale="90000"/>
          </a:bodyPr>
          <a:lstStyle/>
          <a:p>
            <a:r>
              <a:rPr lang="en-GB" dirty="0"/>
              <a:t>Problem Statement:</a:t>
            </a:r>
            <a:br>
              <a:rPr lang="en-GB" dirty="0"/>
            </a:br>
            <a:endParaRPr lang="en-ZA" dirty="0"/>
          </a:p>
        </p:txBody>
      </p:sp>
      <p:sp>
        <p:nvSpPr>
          <p:cNvPr id="3" name="Content Placeholder 2">
            <a:extLst>
              <a:ext uri="{FF2B5EF4-FFF2-40B4-BE49-F238E27FC236}">
                <a16:creationId xmlns:a16="http://schemas.microsoft.com/office/drawing/2014/main" id="{B8F0639E-5409-D40A-801D-CBEA8457BBC7}"/>
              </a:ext>
            </a:extLst>
          </p:cNvPr>
          <p:cNvSpPr>
            <a:spLocks noGrp="1"/>
          </p:cNvSpPr>
          <p:nvPr>
            <p:ph idx="1"/>
          </p:nvPr>
        </p:nvSpPr>
        <p:spPr/>
        <p:txBody>
          <a:bodyPr>
            <a:normAutofit/>
          </a:bodyPr>
          <a:lstStyle/>
          <a:p>
            <a:r>
              <a:rPr lang="en-GB" dirty="0"/>
              <a:t>Traditional farming methods rely on manual observations, leading to inaccurate predictions and inefficient resource allocation.</a:t>
            </a:r>
          </a:p>
          <a:p>
            <a:r>
              <a:rPr lang="en-GB" dirty="0"/>
              <a:t>Climate change, soil degradation, and pests/diseases pose significant threats to global food security.</a:t>
            </a:r>
          </a:p>
          <a:p>
            <a:r>
              <a:rPr lang="en-GB" dirty="0"/>
              <a:t>Farmers lack access to timely and accurate data, hindering their ability to respond to changing conditions.</a:t>
            </a:r>
          </a:p>
        </p:txBody>
      </p:sp>
      <p:pic>
        <p:nvPicPr>
          <p:cNvPr id="5" name="object 2">
            <a:hlinkClick r:id="" action="ppaction://media"/>
            <a:extLst>
              <a:ext uri="{FF2B5EF4-FFF2-40B4-BE49-F238E27FC236}">
                <a16:creationId xmlns:a16="http://schemas.microsoft.com/office/drawing/2014/main" id="{3F25B033-1777-C1D9-AC56-EBE4CEC2E36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3774" y="320245"/>
            <a:ext cx="487363" cy="487363"/>
          </a:xfrm>
          <a:prstGeom prst="rect">
            <a:avLst/>
          </a:prstGeom>
        </p:spPr>
      </p:pic>
    </p:spTree>
    <p:extLst>
      <p:ext uri="{BB962C8B-B14F-4D97-AF65-F5344CB8AC3E}">
        <p14:creationId xmlns:p14="http://schemas.microsoft.com/office/powerpoint/2010/main" val="386040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11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190B-6ED5-F2FA-5A2E-F47B93F4E755}"/>
              </a:ext>
            </a:extLst>
          </p:cNvPr>
          <p:cNvSpPr>
            <a:spLocks noGrp="1"/>
          </p:cNvSpPr>
          <p:nvPr>
            <p:ph type="title"/>
          </p:nvPr>
        </p:nvSpPr>
        <p:spPr/>
        <p:txBody>
          <a:bodyPr>
            <a:normAutofit fontScale="90000"/>
          </a:bodyPr>
          <a:lstStyle/>
          <a:p>
            <a:r>
              <a:rPr lang="en-GB" dirty="0"/>
              <a:t>Solution:</a:t>
            </a:r>
            <a:br>
              <a:rPr lang="en-GB" dirty="0"/>
            </a:br>
            <a:endParaRPr lang="en-ZA" dirty="0"/>
          </a:p>
        </p:txBody>
      </p:sp>
      <p:sp>
        <p:nvSpPr>
          <p:cNvPr id="3" name="Content Placeholder 2">
            <a:extLst>
              <a:ext uri="{FF2B5EF4-FFF2-40B4-BE49-F238E27FC236}">
                <a16:creationId xmlns:a16="http://schemas.microsoft.com/office/drawing/2014/main" id="{B2BA9528-3FB6-BB6F-59A6-F2766B3029CD}"/>
              </a:ext>
            </a:extLst>
          </p:cNvPr>
          <p:cNvSpPr>
            <a:spLocks noGrp="1"/>
          </p:cNvSpPr>
          <p:nvPr>
            <p:ph idx="1"/>
          </p:nvPr>
        </p:nvSpPr>
        <p:spPr/>
        <p:txBody>
          <a:bodyPr>
            <a:normAutofit lnSpcReduction="10000"/>
          </a:bodyPr>
          <a:lstStyle/>
          <a:p>
            <a:pPr marL="0" indent="0">
              <a:buNone/>
            </a:pPr>
            <a:endParaRPr lang="en-GB" dirty="0"/>
          </a:p>
          <a:p>
            <a:r>
              <a:rPr lang="en-GB" dirty="0"/>
              <a:t>Our AI-powered farming application aims to:</a:t>
            </a:r>
          </a:p>
          <a:p>
            <a:endParaRPr lang="en-GB" dirty="0"/>
          </a:p>
          <a:p>
            <a:r>
              <a:rPr lang="en-GB" dirty="0"/>
              <a:t>Crop Monitoring: Utilizing computer vision and machine learning algorithms to analyse satellite and drone imagery, detecting early signs of stress, disease, and pests.</a:t>
            </a:r>
          </a:p>
          <a:p>
            <a:r>
              <a:rPr lang="en-GB" dirty="0"/>
              <a:t>Predictive Analytics: Providing farmers with accurate forecasts of weather patterns, soil moisture, and crop yields, enabling data-driven decision-making.</a:t>
            </a:r>
            <a:endParaRPr lang="en-ZA" dirty="0"/>
          </a:p>
        </p:txBody>
      </p:sp>
      <p:pic>
        <p:nvPicPr>
          <p:cNvPr id="4" name="object 3">
            <a:hlinkClick r:id="" action="ppaction://media"/>
            <a:extLst>
              <a:ext uri="{FF2B5EF4-FFF2-40B4-BE49-F238E27FC236}">
                <a16:creationId xmlns:a16="http://schemas.microsoft.com/office/drawing/2014/main" id="{83F295AC-C046-4853-9E5D-4559F988228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3774" y="327005"/>
            <a:ext cx="487363" cy="487363"/>
          </a:xfrm>
          <a:prstGeom prst="rect">
            <a:avLst/>
          </a:prstGeom>
        </p:spPr>
      </p:pic>
    </p:spTree>
    <p:extLst>
      <p:ext uri="{BB962C8B-B14F-4D97-AF65-F5344CB8AC3E}">
        <p14:creationId xmlns:p14="http://schemas.microsoft.com/office/powerpoint/2010/main" val="357999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11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928B-600C-B822-FD9A-70B00AFE495B}"/>
              </a:ext>
            </a:extLst>
          </p:cNvPr>
          <p:cNvSpPr>
            <a:spLocks noGrp="1"/>
          </p:cNvSpPr>
          <p:nvPr>
            <p:ph type="title"/>
          </p:nvPr>
        </p:nvSpPr>
        <p:spPr/>
        <p:txBody>
          <a:bodyPr/>
          <a:lstStyle/>
          <a:p>
            <a:r>
              <a:rPr lang="en-ZA" dirty="0"/>
              <a:t>Target market:</a:t>
            </a:r>
          </a:p>
        </p:txBody>
      </p:sp>
      <p:sp>
        <p:nvSpPr>
          <p:cNvPr id="3" name="Content Placeholder 2">
            <a:extLst>
              <a:ext uri="{FF2B5EF4-FFF2-40B4-BE49-F238E27FC236}">
                <a16:creationId xmlns:a16="http://schemas.microsoft.com/office/drawing/2014/main" id="{F0F60C85-3C09-4173-8290-0349B9B5B2DE}"/>
              </a:ext>
            </a:extLst>
          </p:cNvPr>
          <p:cNvSpPr>
            <a:spLocks noGrp="1"/>
          </p:cNvSpPr>
          <p:nvPr>
            <p:ph idx="1"/>
          </p:nvPr>
        </p:nvSpPr>
        <p:spPr/>
        <p:txBody>
          <a:bodyPr/>
          <a:lstStyle/>
          <a:p>
            <a:r>
              <a:rPr lang="en-GB" dirty="0"/>
              <a:t>Small-scale farmers</a:t>
            </a:r>
          </a:p>
          <a:p>
            <a:r>
              <a:rPr lang="en-GB" dirty="0"/>
              <a:t>Large-scale commercial farms</a:t>
            </a:r>
          </a:p>
          <a:p>
            <a:r>
              <a:rPr lang="en-GB" dirty="0"/>
              <a:t>Agricultural cooperatives</a:t>
            </a:r>
          </a:p>
          <a:p>
            <a:r>
              <a:rPr lang="en-GB" dirty="0"/>
              <a:t>Government agencies and research institutions</a:t>
            </a:r>
            <a:endParaRPr lang="en-ZA" dirty="0"/>
          </a:p>
        </p:txBody>
      </p:sp>
      <p:pic>
        <p:nvPicPr>
          <p:cNvPr id="4" name="target market">
            <a:hlinkClick r:id="" action="ppaction://media"/>
            <a:extLst>
              <a:ext uri="{FF2B5EF4-FFF2-40B4-BE49-F238E27FC236}">
                <a16:creationId xmlns:a16="http://schemas.microsoft.com/office/drawing/2014/main" id="{75F3F3B7-DE27-9510-38AD-2004537CF8F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3774" y="305593"/>
            <a:ext cx="487363" cy="487363"/>
          </a:xfrm>
          <a:prstGeom prst="rect">
            <a:avLst/>
          </a:prstGeom>
        </p:spPr>
      </p:pic>
    </p:spTree>
    <p:extLst>
      <p:ext uri="{BB962C8B-B14F-4D97-AF65-F5344CB8AC3E}">
        <p14:creationId xmlns:p14="http://schemas.microsoft.com/office/powerpoint/2010/main" val="413190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7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64B1-10C8-785A-0B8D-CA440635375F}"/>
              </a:ext>
            </a:extLst>
          </p:cNvPr>
          <p:cNvSpPr>
            <a:spLocks noGrp="1"/>
          </p:cNvSpPr>
          <p:nvPr>
            <p:ph type="title"/>
          </p:nvPr>
        </p:nvSpPr>
        <p:spPr/>
        <p:txBody>
          <a:bodyPr/>
          <a:lstStyle/>
          <a:p>
            <a:r>
              <a:rPr lang="en-ZA" dirty="0"/>
              <a:t>Competitive Advantage:</a:t>
            </a:r>
          </a:p>
        </p:txBody>
      </p:sp>
      <p:sp>
        <p:nvSpPr>
          <p:cNvPr id="3" name="Content Placeholder 2">
            <a:extLst>
              <a:ext uri="{FF2B5EF4-FFF2-40B4-BE49-F238E27FC236}">
                <a16:creationId xmlns:a16="http://schemas.microsoft.com/office/drawing/2014/main" id="{3EC1A92E-A9CC-869E-C493-D0376CF4CB51}"/>
              </a:ext>
            </a:extLst>
          </p:cNvPr>
          <p:cNvSpPr>
            <a:spLocks noGrp="1"/>
          </p:cNvSpPr>
          <p:nvPr>
            <p:ph idx="1"/>
          </p:nvPr>
        </p:nvSpPr>
        <p:spPr/>
        <p:txBody>
          <a:bodyPr/>
          <a:lstStyle/>
          <a:p>
            <a:r>
              <a:rPr lang="en-GB" dirty="0"/>
              <a:t>Increased crop yields and reduced waste</a:t>
            </a:r>
          </a:p>
          <a:p>
            <a:r>
              <a:rPr lang="en-GB" dirty="0"/>
              <a:t>Improved resource allocation and reduced labour costs</a:t>
            </a:r>
          </a:p>
          <a:p>
            <a:r>
              <a:rPr lang="en-GB" dirty="0"/>
              <a:t>Enhanced decision-making capabilities for farmers</a:t>
            </a:r>
          </a:p>
          <a:p>
            <a:r>
              <a:rPr lang="en-GB" dirty="0"/>
              <a:t>Promotion of sustainable farming practices and reduced environmental impact</a:t>
            </a:r>
            <a:endParaRPr lang="en-ZA" dirty="0"/>
          </a:p>
        </p:txBody>
      </p:sp>
      <p:pic>
        <p:nvPicPr>
          <p:cNvPr id="4" name="compititative advantages">
            <a:hlinkClick r:id="" action="ppaction://media"/>
            <a:extLst>
              <a:ext uri="{FF2B5EF4-FFF2-40B4-BE49-F238E27FC236}">
                <a16:creationId xmlns:a16="http://schemas.microsoft.com/office/drawing/2014/main" id="{6182323B-A084-4B63-B65C-1F5306A65F5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3774" y="315431"/>
            <a:ext cx="487363" cy="487363"/>
          </a:xfrm>
          <a:prstGeom prst="rect">
            <a:avLst/>
          </a:prstGeom>
        </p:spPr>
      </p:pic>
    </p:spTree>
    <p:extLst>
      <p:ext uri="{BB962C8B-B14F-4D97-AF65-F5344CB8AC3E}">
        <p14:creationId xmlns:p14="http://schemas.microsoft.com/office/powerpoint/2010/main" val="392185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63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2C91-61DA-6A63-98DE-F66D1F3627E6}"/>
              </a:ext>
            </a:extLst>
          </p:cNvPr>
          <p:cNvSpPr>
            <a:spLocks noGrp="1"/>
          </p:cNvSpPr>
          <p:nvPr>
            <p:ph type="title"/>
          </p:nvPr>
        </p:nvSpPr>
        <p:spPr/>
        <p:txBody>
          <a:bodyPr/>
          <a:lstStyle/>
          <a:p>
            <a:r>
              <a:rPr lang="en-GB" dirty="0"/>
              <a:t>Design</a:t>
            </a:r>
            <a:endParaRPr lang="en-ZA" dirty="0"/>
          </a:p>
        </p:txBody>
      </p:sp>
      <p:sp>
        <p:nvSpPr>
          <p:cNvPr id="3" name="Content Placeholder 2">
            <a:extLst>
              <a:ext uri="{FF2B5EF4-FFF2-40B4-BE49-F238E27FC236}">
                <a16:creationId xmlns:a16="http://schemas.microsoft.com/office/drawing/2014/main" id="{0CA35E90-D88D-EC26-077A-140D9BB934BC}"/>
              </a:ext>
            </a:extLst>
          </p:cNvPr>
          <p:cNvSpPr>
            <a:spLocks noGrp="1"/>
          </p:cNvSpPr>
          <p:nvPr>
            <p:ph idx="1"/>
          </p:nvPr>
        </p:nvSpPr>
        <p:spPr/>
        <p:txBody>
          <a:bodyPr/>
          <a:lstStyle/>
          <a:p>
            <a:r>
              <a:rPr lang="en-GB" dirty="0"/>
              <a:t>Application design, we went with a simple design, we used flutter on android studio, to program an object detection application which we then programmed to detect things using live camera visuals. with the help of teachable machine, we created a tflite model to test the application to see if it meets our requirements. we gathered videos and images of different types of crops and weeds from different sources.</a:t>
            </a:r>
            <a:endParaRPr lang="en-ZA" dirty="0"/>
          </a:p>
        </p:txBody>
      </p:sp>
      <p:pic>
        <p:nvPicPr>
          <p:cNvPr id="4" name="object 4">
            <a:hlinkClick r:id="" action="ppaction://media"/>
            <a:extLst>
              <a:ext uri="{FF2B5EF4-FFF2-40B4-BE49-F238E27FC236}">
                <a16:creationId xmlns:a16="http://schemas.microsoft.com/office/drawing/2014/main" id="{5F4C8C4F-DA6F-BF98-6EAB-07E395E0280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3774" y="331819"/>
            <a:ext cx="487363" cy="487363"/>
          </a:xfrm>
          <a:prstGeom prst="rect">
            <a:avLst/>
          </a:prstGeom>
        </p:spPr>
      </p:pic>
    </p:spTree>
    <p:extLst>
      <p:ext uri="{BB962C8B-B14F-4D97-AF65-F5344CB8AC3E}">
        <p14:creationId xmlns:p14="http://schemas.microsoft.com/office/powerpoint/2010/main" val="16189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11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FAC5-11B4-5829-0C91-5966BAA6F168}"/>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5206A720-1C1C-4A36-B24E-3E6AB1248A29}"/>
              </a:ext>
            </a:extLst>
          </p:cNvPr>
          <p:cNvSpPr>
            <a:spLocks noGrp="1"/>
          </p:cNvSpPr>
          <p:nvPr>
            <p:ph idx="1"/>
          </p:nvPr>
        </p:nvSpPr>
        <p:spPr/>
        <p:txBody>
          <a:bodyPr/>
          <a:lstStyle/>
          <a:p>
            <a:r>
              <a:rPr lang="en-GB" dirty="0"/>
              <a:t>unfortunately, we couldn't load our trained model to our project, due to some technical issues that we faced and time-slot, our devices were not compatible with certain IDE plugins which delayed us a lot and our project was 80-90% done.</a:t>
            </a:r>
            <a:endParaRPr lang="en-ZA" dirty="0"/>
          </a:p>
        </p:txBody>
      </p:sp>
      <p:pic>
        <p:nvPicPr>
          <p:cNvPr id="4" name="ending">
            <a:hlinkClick r:id="" action="ppaction://media"/>
            <a:extLst>
              <a:ext uri="{FF2B5EF4-FFF2-40B4-BE49-F238E27FC236}">
                <a16:creationId xmlns:a16="http://schemas.microsoft.com/office/drawing/2014/main" id="{D8EF0179-A23E-706D-BBD0-98741EE1250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53774" y="277813"/>
            <a:ext cx="487363" cy="487363"/>
          </a:xfrm>
          <a:prstGeom prst="rect">
            <a:avLst/>
          </a:prstGeom>
        </p:spPr>
      </p:pic>
    </p:spTree>
    <p:extLst>
      <p:ext uri="{BB962C8B-B14F-4D97-AF65-F5344CB8AC3E}">
        <p14:creationId xmlns:p14="http://schemas.microsoft.com/office/powerpoint/2010/main" val="134625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56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66</TotalTime>
  <Words>383</Words>
  <Application>Microsoft Office PowerPoint</Application>
  <PresentationFormat>Widescreen</PresentationFormat>
  <Paragraphs>30</Paragraphs>
  <Slides>8</Slides>
  <Notes>0</Notes>
  <HiddenSlides>0</HiddenSlides>
  <MMClips>7</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Avenir Next LT Pro</vt:lpstr>
      <vt:lpstr>3DFloatVTI</vt:lpstr>
      <vt:lpstr>Agricultural Detection</vt:lpstr>
      <vt:lpstr>Introduction</vt:lpstr>
      <vt:lpstr>Problem Statement: </vt:lpstr>
      <vt:lpstr>Solution: </vt:lpstr>
      <vt:lpstr>Target market:</vt:lpstr>
      <vt:lpstr>Competitive Advantage:</vt:lpstr>
      <vt:lpstr>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Mbofholowo Achmant  Makhado</dc:creator>
  <cp:lastModifiedBy>Mbofholowo Achmant  Makhado</cp:lastModifiedBy>
  <cp:revision>3</cp:revision>
  <dcterms:created xsi:type="dcterms:W3CDTF">2024-08-02T15:26:17Z</dcterms:created>
  <dcterms:modified xsi:type="dcterms:W3CDTF">2024-08-02T16:35:22Z</dcterms:modified>
</cp:coreProperties>
</file>