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99">
          <p15:clr>
            <a:srgbClr val="A4A3A4"/>
          </p15:clr>
        </p15:guide>
        <p15:guide id="2" pos="5385">
          <p15:clr>
            <a:srgbClr val="A4A3A4"/>
          </p15:clr>
        </p15:guide>
        <p15:guide id="3" pos="32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99" orient="horz"/>
        <p:guide pos="5385"/>
        <p:guide pos="32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efa063e3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fa063e3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 Goodlett</a:t>
            </a:r>
            <a:endParaRPr/>
          </a:p>
          <a:p>
            <a:pPr indent="-298450" lvl="0" marL="457200" rtl="0" algn="l">
              <a:spcBef>
                <a:spcPts val="0"/>
              </a:spcBef>
              <a:spcAft>
                <a:spcPts val="0"/>
              </a:spcAft>
              <a:buSzPts val="1100"/>
              <a:buChar char="-"/>
            </a:pPr>
            <a:r>
              <a:rPr lang="en"/>
              <a:t>During the design review it was recommended that we add the ability to filter search results. In an actual implementation of this we would intend to include filtering features to searching.</a:t>
            </a:r>
            <a:endParaRPr/>
          </a:p>
          <a:p>
            <a:pPr indent="-298450" lvl="0" marL="457200" rtl="0" algn="l">
              <a:spcBef>
                <a:spcPts val="0"/>
              </a:spcBef>
              <a:spcAft>
                <a:spcPts val="0"/>
              </a:spcAft>
              <a:buSzPts val="1100"/>
              <a:buChar char="-"/>
            </a:pPr>
            <a:r>
              <a:rPr lang="en"/>
              <a:t>Our implementation of the search filtering would include filtering by author, rating, diet restriction (ex, no peanuts), etc.</a:t>
            </a:r>
            <a:endParaRPr/>
          </a:p>
          <a:p>
            <a:pPr indent="-298450" lvl="0" marL="457200" rtl="0" algn="l">
              <a:spcBef>
                <a:spcPts val="0"/>
              </a:spcBef>
              <a:spcAft>
                <a:spcPts val="0"/>
              </a:spcAft>
              <a:buSzPts val="1100"/>
              <a:buChar char="-"/>
            </a:pPr>
            <a:r>
              <a:rPr lang="en"/>
              <a:t>The IPFS functionality (view hash on recipe page, hashes on thumbnails) was confusing people because they were not sure what it meant. To fix this confusion without removing the functionality, we created a toggle for displaying hash information and set it to off by default. This would allow the website to reach a wider audience while allowing more advanced users to access the underlying technology of the website.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efa063e3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efa063e3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efa063e3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efa063e3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AJ</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efa063e3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efa063e3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efa063e35_3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efa063e35_3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a:t>Steven</a:t>
            </a:r>
            <a:endParaRPr/>
          </a:p>
          <a:p>
            <a:pPr indent="0" lvl="0" marL="0" rtl="0" algn="l">
              <a:lnSpc>
                <a:spcPct val="115000"/>
              </a:lnSpc>
              <a:spcBef>
                <a:spcPts val="0"/>
              </a:spcBef>
              <a:spcAft>
                <a:spcPts val="0"/>
              </a:spcAft>
              <a:buNone/>
            </a:pPr>
            <a:r>
              <a:t/>
            </a:r>
            <a:endParaRPr sz="1800">
              <a:solidFill>
                <a:schemeClr val="accent3"/>
              </a:solidFill>
              <a:latin typeface="Average"/>
              <a:ea typeface="Average"/>
              <a:cs typeface="Average"/>
              <a:sym typeface="Average"/>
            </a:endParaRPr>
          </a:p>
          <a:p>
            <a:pPr indent="-342900" lvl="0" marL="457200" rtl="0" algn="l">
              <a:lnSpc>
                <a:spcPct val="115000"/>
              </a:lnSpc>
              <a:spcBef>
                <a:spcPts val="16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Given the ever increasing growth of the human population, the need for acquiring ways to create and have access to cooking recipes has increased. Our team’s goal was the development of a Recipe site that allowed for user(s) to not only obtain a specific recipe with easy usability, but also have ways of creating and posting their very own recipe.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efa063e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efa063e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efa063e3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efa063e3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efa063e3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fa063e3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efa063e35_3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fa063e35_3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a:p>
            <a:pPr indent="0" lvl="0" marL="0" rtl="0" algn="l">
              <a:spcBef>
                <a:spcPts val="0"/>
              </a:spcBef>
              <a:spcAft>
                <a:spcPts val="0"/>
              </a:spcAft>
              <a:buNone/>
            </a:pPr>
            <a:r>
              <a:rPr lang="en"/>
              <a:t>This allows the user to have a clear method of clicking each recipe.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efa063e35_3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efa063e35_3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a:p>
            <a:pPr indent="0" lvl="0" marL="0" rtl="0" algn="l">
              <a:spcBef>
                <a:spcPts val="0"/>
              </a:spcBef>
              <a:spcAft>
                <a:spcPts val="0"/>
              </a:spcAft>
              <a:buNone/>
            </a:pPr>
            <a:r>
              <a:rPr lang="en"/>
              <a:t>Internal consistency, not external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efa063e35_3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efa063e35_3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efa063e35_3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efa063e35_3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Brad Goodlett</a:t>
            </a:r>
            <a:endParaRPr/>
          </a:p>
          <a:p>
            <a:pPr indent="-298450" lvl="0" marL="457200" rtl="0" algn="l">
              <a:spcBef>
                <a:spcPts val="0"/>
              </a:spcBef>
              <a:spcAft>
                <a:spcPts val="0"/>
              </a:spcAft>
              <a:buSzPts val="1100"/>
              <a:buChar char="-"/>
            </a:pPr>
            <a:r>
              <a:rPr lang="en"/>
              <a:t>There is a minimum data requirement before a user is allowed to post a recipe. All of the statically sized fields such as recipe name, description, etc. are required to be filled out before a user can submit the recipe. This ensures that only complete recipes can be uploaded to the site for viewing. The ingredients field is a bit different because it is a list of fields that can be expanded, so for them we would just check that there is at least one filled out because you can’t have a recipe with 0 ingredients.</a:t>
            </a:r>
            <a:endParaRPr/>
          </a:p>
          <a:p>
            <a:pPr indent="-298450" lvl="0" marL="457200" rtl="0" algn="l">
              <a:spcBef>
                <a:spcPts val="0"/>
              </a:spcBef>
              <a:spcAft>
                <a:spcPts val="0"/>
              </a:spcAft>
              <a:buSzPts val="1100"/>
              <a:buChar char="-"/>
            </a:pPr>
            <a:r>
              <a:rPr lang="en"/>
              <a:t>No user sign up or log in page right now, but these would also include constraints such as requiring a username and password</a:t>
            </a:r>
            <a:endParaRPr/>
          </a:p>
          <a:p>
            <a:pPr indent="-298450" lvl="0" marL="457200" rtl="0" algn="l">
              <a:spcBef>
                <a:spcPts val="0"/>
              </a:spcBef>
              <a:spcAft>
                <a:spcPts val="0"/>
              </a:spcAft>
              <a:buSzPts val="1100"/>
              <a:buChar char="-"/>
            </a:pPr>
            <a:r>
              <a:rPr lang="en"/>
              <a:t>Create recipe page forces users to enter their data in a specific format. This ensures that the recipes on the site are always in the same.</a:t>
            </a:r>
            <a:endParaRPr/>
          </a:p>
          <a:p>
            <a:pPr indent="-298450" lvl="0" marL="457200" rtl="0" algn="l">
              <a:spcBef>
                <a:spcPts val="0"/>
              </a:spcBef>
              <a:spcAft>
                <a:spcPts val="0"/>
              </a:spcAft>
              <a:buSzPts val="1100"/>
              <a:buChar char="-"/>
            </a:pPr>
            <a:r>
              <a:rPr lang="en"/>
              <a:t>Hash display is disabled by default to avoid confusion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201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Recipe UI</a:t>
            </a:r>
            <a:endParaRPr b="1" sz="6000"/>
          </a:p>
          <a:p>
            <a:pPr indent="0" lvl="0" marL="0" rtl="0" algn="ctr">
              <a:spcBef>
                <a:spcPts val="0"/>
              </a:spcBef>
              <a:spcAft>
                <a:spcPts val="0"/>
              </a:spcAft>
              <a:buNone/>
            </a:pPr>
            <a:r>
              <a:rPr b="1" lang="en" sz="2400"/>
              <a:t>Team 7</a:t>
            </a:r>
            <a:endParaRPr b="1" sz="24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BY: Casey Nord, Steven Phillips, Matthew Insley, Adrian Protzel, Bradley Goodlett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prior Feedback</a:t>
            </a:r>
            <a:endParaRPr/>
          </a:p>
        </p:txBody>
      </p:sp>
      <p:sp>
        <p:nvSpPr>
          <p:cNvPr id="131" name="Google Shape;131;p22"/>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F</a:t>
            </a:r>
            <a:r>
              <a:rPr b="1" lang="en"/>
              <a:t>ilters will be included for fine tuning searches.  This will include categories like author, rating, diet restriction, etc. </a:t>
            </a:r>
            <a:endParaRPr b="1"/>
          </a:p>
          <a:p>
            <a:pPr indent="-342900" lvl="0" marL="457200" rtl="0" algn="l">
              <a:spcBef>
                <a:spcPts val="0"/>
              </a:spcBef>
              <a:spcAft>
                <a:spcPts val="0"/>
              </a:spcAft>
              <a:buSzPts val="1800"/>
              <a:buChar char="●"/>
            </a:pPr>
            <a:r>
              <a:rPr b="1" lang="en"/>
              <a:t>Buttons and other UI elements have been made consistent across all pages.</a:t>
            </a:r>
            <a:endParaRPr b="1"/>
          </a:p>
          <a:p>
            <a:pPr indent="-342900" lvl="0" marL="457200" rtl="0" algn="l">
              <a:spcBef>
                <a:spcPts val="0"/>
              </a:spcBef>
              <a:spcAft>
                <a:spcPts val="0"/>
              </a:spcAft>
              <a:buSzPts val="1800"/>
              <a:buChar char="●"/>
            </a:pPr>
            <a:r>
              <a:rPr b="1" lang="en"/>
              <a:t>IPFS functionality is opt-in so as not to confuse less </a:t>
            </a:r>
            <a:r>
              <a:rPr b="1" lang="en"/>
              <a:t>technologically</a:t>
            </a:r>
            <a:r>
              <a:rPr b="1" lang="en"/>
              <a:t> experienced users.</a:t>
            </a:r>
            <a:endParaRPr b="1"/>
          </a:p>
          <a:p>
            <a:pPr indent="-342900" lvl="0" marL="457200" rtl="0" algn="l">
              <a:spcBef>
                <a:spcPts val="0"/>
              </a:spcBef>
              <a:spcAft>
                <a:spcPts val="0"/>
              </a:spcAft>
              <a:buSzPts val="1800"/>
              <a:buChar char="●"/>
            </a:pPr>
            <a:r>
              <a:rPr b="1" lang="en"/>
              <a:t>Removed redundant “My Favs” options and pages to improve overall usability.</a:t>
            </a:r>
            <a:endParaRPr b="1"/>
          </a:p>
          <a:p>
            <a:pPr indent="0" lvl="0" marL="0" rtl="0" algn="l">
              <a:spcBef>
                <a:spcPts val="16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Justification: Heuristic Evaluation (Nielsen’s)</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A standardized footer has been added to relevant pages to provide better navigation and memory-recognition.</a:t>
            </a:r>
            <a:endParaRPr b="1"/>
          </a:p>
          <a:p>
            <a:pPr indent="-342900" lvl="0" marL="457200" rtl="0" algn="l">
              <a:lnSpc>
                <a:spcPct val="100000"/>
              </a:lnSpc>
              <a:spcBef>
                <a:spcPts val="0"/>
              </a:spcBef>
              <a:spcAft>
                <a:spcPts val="0"/>
              </a:spcAft>
              <a:buSzPts val="1800"/>
              <a:buChar char="●"/>
            </a:pPr>
            <a:r>
              <a:rPr b="1" lang="en"/>
              <a:t>A FAQ page has been added to help teach users about advanced functions to provide documentation.</a:t>
            </a:r>
            <a:endParaRPr b="1"/>
          </a:p>
          <a:p>
            <a:pPr indent="-342900" lvl="0" marL="457200" rtl="0" algn="l">
              <a:lnSpc>
                <a:spcPct val="100000"/>
              </a:lnSpc>
              <a:spcBef>
                <a:spcPts val="0"/>
              </a:spcBef>
              <a:spcAft>
                <a:spcPts val="0"/>
              </a:spcAft>
              <a:buSzPts val="1800"/>
              <a:buChar char="●"/>
            </a:pPr>
            <a:r>
              <a:rPr b="1" lang="en"/>
              <a:t>Help buttons have been included throughout to provide more focused assistance.  This helps to create more focused documentation and enhances memory-recognition and efficiency.</a:t>
            </a:r>
            <a:endParaRPr b="1"/>
          </a:p>
          <a:p>
            <a:pPr indent="-342900" lvl="0" marL="457200" rtl="0" algn="l">
              <a:lnSpc>
                <a:spcPct val="100000"/>
              </a:lnSpc>
              <a:spcBef>
                <a:spcPts val="0"/>
              </a:spcBef>
              <a:spcAft>
                <a:spcPts val="0"/>
              </a:spcAft>
              <a:buSzPts val="1800"/>
              <a:buChar char="●"/>
            </a:pPr>
            <a:r>
              <a:rPr b="1" lang="en"/>
              <a:t>Links to hash identifiers have been added directly on thumbnails.  This prevents them from being nested in only one location.</a:t>
            </a:r>
            <a:endParaRPr b="1"/>
          </a:p>
          <a:p>
            <a:pPr indent="-342900" lvl="0" marL="457200" rtl="0" algn="l">
              <a:lnSpc>
                <a:spcPct val="100000"/>
              </a:lnSpc>
              <a:spcBef>
                <a:spcPts val="0"/>
              </a:spcBef>
              <a:spcAft>
                <a:spcPts val="0"/>
              </a:spcAft>
              <a:buSzPts val="1800"/>
              <a:buChar char="●"/>
            </a:pPr>
            <a:r>
              <a:rPr b="1" lang="en"/>
              <a:t>A final product could include custom error pages to provide better error handling.</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Justification: </a:t>
            </a:r>
            <a:r>
              <a:rPr lang="en"/>
              <a:t>User Evaluation</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Users reported that they preferred having the r</a:t>
            </a:r>
            <a:r>
              <a:rPr b="1" lang="en"/>
              <a:t>ecipe view page limited to a single screen.  Feedback reported easier readability &amp; less having to interact with page while preparing recipes with dirty hands.</a:t>
            </a:r>
            <a:endParaRPr b="1"/>
          </a:p>
          <a:p>
            <a:pPr indent="-342900" lvl="0" marL="457200" rtl="0" algn="l">
              <a:spcBef>
                <a:spcPts val="0"/>
              </a:spcBef>
              <a:spcAft>
                <a:spcPts val="0"/>
              </a:spcAft>
              <a:buSzPts val="1800"/>
              <a:buChar char="●"/>
            </a:pPr>
            <a:r>
              <a:rPr b="1" lang="en"/>
              <a:t>Users found our UI easy to </a:t>
            </a:r>
            <a:r>
              <a:rPr b="1" lang="en"/>
              <a:t>navigate and found multiple ways to complete a single task.</a:t>
            </a:r>
            <a:endParaRPr b="1"/>
          </a:p>
          <a:p>
            <a:pPr indent="-342900" lvl="0" marL="457200" rtl="0" algn="l">
              <a:spcBef>
                <a:spcPts val="0"/>
              </a:spcBef>
              <a:spcAft>
                <a:spcPts val="0"/>
              </a:spcAft>
              <a:buSzPts val="1800"/>
              <a:buChar char="●"/>
            </a:pPr>
            <a:r>
              <a:rPr b="1" lang="en"/>
              <a:t>Hash IDs were confusing for some users, so has been made toggleable and disabled by default.</a:t>
            </a:r>
            <a:endParaRPr b="1"/>
          </a:p>
          <a:p>
            <a:pPr indent="-342900" lvl="0" marL="457200" rtl="0" algn="l">
              <a:lnSpc>
                <a:spcPct val="100000"/>
              </a:lnSpc>
              <a:spcBef>
                <a:spcPts val="0"/>
              </a:spcBef>
              <a:spcAft>
                <a:spcPts val="0"/>
              </a:spcAft>
              <a:buSzPts val="1800"/>
              <a:buChar char="●"/>
            </a:pPr>
            <a:r>
              <a:rPr b="1" lang="en"/>
              <a:t>A final product could include an alternate create recipe form, as well as different recipe views.</a:t>
            </a:r>
            <a:endParaRPr b="1"/>
          </a:p>
          <a:p>
            <a:pPr indent="0" lvl="0" marL="457200" rtl="0" algn="l">
              <a:spcBef>
                <a:spcPts val="0"/>
              </a:spcBef>
              <a:spcAft>
                <a:spcPts val="160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&amp; Users</a:t>
            </a:r>
            <a:endParaRPr/>
          </a:p>
        </p:txBody>
      </p:sp>
      <p:sp>
        <p:nvSpPr>
          <p:cNvPr id="66" name="Google Shape;66;p14"/>
          <p:cNvSpPr txBox="1"/>
          <p:nvPr>
            <p:ph idx="1" type="body"/>
          </p:nvPr>
        </p:nvSpPr>
        <p:spPr>
          <a:xfrm>
            <a:off x="311700" y="1152475"/>
            <a:ext cx="8520600" cy="36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t>
            </a:r>
            <a:r>
              <a:rPr b="1" lang="en"/>
              <a:t>iven the ever increasing growth of the human population, the need for good UI for simple tasks like creating and accessing cooking recipes has increased. Our team’s goal was to develop a recipe site that allows for user(s) to not only obtain a specific recipe with easy usability, but also to have ways of creating and posting their own recipes.</a:t>
            </a:r>
            <a:endParaRPr b="1" sz="2100"/>
          </a:p>
          <a:p>
            <a:pPr indent="0" lvl="0" marL="0" rtl="0" algn="l">
              <a:spcBef>
                <a:spcPts val="1600"/>
              </a:spcBef>
              <a:spcAft>
                <a:spcPts val="0"/>
              </a:spcAft>
              <a:buNone/>
            </a:pPr>
            <a:r>
              <a:rPr b="1" lang="en" u="sng"/>
              <a:t>Users:</a:t>
            </a:r>
            <a:endParaRPr b="1" u="sng"/>
          </a:p>
          <a:p>
            <a:pPr indent="-342900" lvl="0" marL="457200" rtl="0" algn="l">
              <a:lnSpc>
                <a:spcPct val="100000"/>
              </a:lnSpc>
              <a:spcBef>
                <a:spcPts val="1600"/>
              </a:spcBef>
              <a:spcAft>
                <a:spcPts val="0"/>
              </a:spcAft>
              <a:buSzPts val="1800"/>
              <a:buChar char="●"/>
            </a:pPr>
            <a:r>
              <a:rPr b="1" lang="en"/>
              <a:t>People in need of better online recipe UI.</a:t>
            </a:r>
            <a:endParaRPr b="1"/>
          </a:p>
          <a:p>
            <a:pPr indent="-342900" lvl="0" marL="457200" rtl="0" algn="l">
              <a:lnSpc>
                <a:spcPct val="100000"/>
              </a:lnSpc>
              <a:spcBef>
                <a:spcPts val="1000"/>
              </a:spcBef>
              <a:spcAft>
                <a:spcPts val="0"/>
              </a:spcAft>
              <a:buSzPts val="1800"/>
              <a:buChar char="●"/>
            </a:pPr>
            <a:r>
              <a:rPr b="1" lang="en"/>
              <a:t>People looking for a specific recipe to cook.</a:t>
            </a:r>
            <a:endParaRPr b="1"/>
          </a:p>
          <a:p>
            <a:pPr indent="-342900" lvl="0" marL="457200" rtl="0" algn="l">
              <a:lnSpc>
                <a:spcPct val="100000"/>
              </a:lnSpc>
              <a:spcBef>
                <a:spcPts val="1000"/>
              </a:spcBef>
              <a:spcAft>
                <a:spcPts val="0"/>
              </a:spcAft>
              <a:buSzPts val="1800"/>
              <a:buChar char="●"/>
            </a:pPr>
            <a:r>
              <a:rPr b="1" lang="en"/>
              <a:t>IPFS researcher.</a:t>
            </a:r>
            <a:endParaRPr b="1"/>
          </a:p>
          <a:p>
            <a:pPr indent="0" lvl="0" marL="0" rtl="0" algn="l">
              <a:spcBef>
                <a:spcPts val="1000"/>
              </a:spcBef>
              <a:spcAft>
                <a:spcPts val="0"/>
              </a:spcAft>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2" name="Google Shape;72;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b="1" lang="en" sz="1700"/>
              <a:t>Modern recipe sites are very cluttered.</a:t>
            </a:r>
            <a:endParaRPr b="1" sz="1700"/>
          </a:p>
          <a:p>
            <a:pPr indent="-336550" lvl="0" marL="457200" rtl="0" algn="l">
              <a:lnSpc>
                <a:spcPct val="100000"/>
              </a:lnSpc>
              <a:spcBef>
                <a:spcPts val="1000"/>
              </a:spcBef>
              <a:spcAft>
                <a:spcPts val="0"/>
              </a:spcAft>
              <a:buSzPts val="1700"/>
              <a:buChar char="●"/>
            </a:pPr>
            <a:r>
              <a:rPr b="1" lang="en" sz="1700"/>
              <a:t>Lack of info (nutrients, allergies).</a:t>
            </a:r>
            <a:endParaRPr b="1" sz="1700"/>
          </a:p>
          <a:p>
            <a:pPr indent="-336550" lvl="0" marL="457200" rtl="0" algn="l">
              <a:lnSpc>
                <a:spcPct val="100000"/>
              </a:lnSpc>
              <a:spcBef>
                <a:spcPts val="1000"/>
              </a:spcBef>
              <a:spcAft>
                <a:spcPts val="1000"/>
              </a:spcAft>
              <a:buSzPts val="1700"/>
              <a:buChar char="●"/>
            </a:pPr>
            <a:r>
              <a:rPr b="1" lang="en" sz="1700"/>
              <a:t>Most app data is centralized (lack of cross compatibility).</a:t>
            </a:r>
            <a:endParaRPr b="1" sz="1700" u="sng"/>
          </a:p>
        </p:txBody>
      </p:sp>
      <p:pic>
        <p:nvPicPr>
          <p:cNvPr id="73" name="Google Shape;73;p15"/>
          <p:cNvPicPr preferRelativeResize="0"/>
          <p:nvPr/>
        </p:nvPicPr>
        <p:blipFill>
          <a:blip r:embed="rId3">
            <a:alphaModFix/>
          </a:blip>
          <a:stretch>
            <a:fillRect/>
          </a:stretch>
        </p:blipFill>
        <p:spPr>
          <a:xfrm>
            <a:off x="4572000" y="445025"/>
            <a:ext cx="4370302" cy="4123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Prototype Demo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Principles - Visibility</a:t>
            </a:r>
            <a:endParaRPr/>
          </a:p>
        </p:txBody>
      </p:sp>
      <p:sp>
        <p:nvSpPr>
          <p:cNvPr id="84" name="Google Shape;84;p17"/>
          <p:cNvSpPr txBox="1"/>
          <p:nvPr>
            <p:ph idx="1" type="body"/>
          </p:nvPr>
        </p:nvSpPr>
        <p:spPr>
          <a:xfrm>
            <a:off x="311700" y="847675"/>
            <a:ext cx="42603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n"/>
              <a:t>All the information a user would need is displayed without needing to go to multiple pages.</a:t>
            </a:r>
            <a:endParaRPr b="1"/>
          </a:p>
          <a:p>
            <a:pPr indent="-342900" lvl="0" marL="457200" rtl="0" algn="l">
              <a:lnSpc>
                <a:spcPct val="100000"/>
              </a:lnSpc>
              <a:spcBef>
                <a:spcPts val="1000"/>
              </a:spcBef>
              <a:spcAft>
                <a:spcPts val="0"/>
              </a:spcAft>
              <a:buSzPts val="1800"/>
              <a:buChar char="●"/>
            </a:pPr>
            <a:r>
              <a:rPr b="1" lang="en"/>
              <a:t>Recipes are grouped into sortable categories.</a:t>
            </a:r>
            <a:endParaRPr b="1"/>
          </a:p>
          <a:p>
            <a:pPr indent="-342900" lvl="0" marL="457200" rtl="0" algn="l">
              <a:lnSpc>
                <a:spcPct val="100000"/>
              </a:lnSpc>
              <a:spcBef>
                <a:spcPts val="1000"/>
              </a:spcBef>
              <a:spcAft>
                <a:spcPts val="0"/>
              </a:spcAft>
              <a:buSzPts val="1800"/>
              <a:buChar char="●"/>
            </a:pPr>
            <a:r>
              <a:rPr b="1" lang="en"/>
              <a:t>Each recipe has a title with and a thumbnail photo.</a:t>
            </a:r>
            <a:endParaRPr b="1"/>
          </a:p>
          <a:p>
            <a:pPr indent="-342900" lvl="0" marL="457200" rtl="0" algn="l">
              <a:lnSpc>
                <a:spcPct val="100000"/>
              </a:lnSpc>
              <a:spcBef>
                <a:spcPts val="1000"/>
              </a:spcBef>
              <a:spcAft>
                <a:spcPts val="0"/>
              </a:spcAft>
              <a:buSzPts val="1800"/>
              <a:buChar char="●"/>
            </a:pPr>
            <a:r>
              <a:rPr b="1" lang="en"/>
              <a:t>Categories can be expanded and collapsed without navigating away from the main page.</a:t>
            </a:r>
            <a:endParaRPr b="1"/>
          </a:p>
          <a:p>
            <a:pPr indent="-342900" lvl="0" marL="457200" rtl="0" algn="l">
              <a:lnSpc>
                <a:spcPct val="100000"/>
              </a:lnSpc>
              <a:spcBef>
                <a:spcPts val="1000"/>
              </a:spcBef>
              <a:spcAft>
                <a:spcPts val="1000"/>
              </a:spcAft>
              <a:buSzPts val="1800"/>
              <a:buChar char="●"/>
            </a:pPr>
            <a:r>
              <a:t/>
            </a:r>
            <a:endParaRPr b="1"/>
          </a:p>
        </p:txBody>
      </p:sp>
      <p:pic>
        <p:nvPicPr>
          <p:cNvPr id="85" name="Google Shape;85;p17"/>
          <p:cNvPicPr preferRelativeResize="0"/>
          <p:nvPr/>
        </p:nvPicPr>
        <p:blipFill>
          <a:blip r:embed="rId3">
            <a:alphaModFix/>
          </a:blip>
          <a:stretch>
            <a:fillRect/>
          </a:stretch>
        </p:blipFill>
        <p:spPr>
          <a:xfrm>
            <a:off x="6217348" y="270969"/>
            <a:ext cx="2331720" cy="2267713"/>
          </a:xfrm>
          <a:prstGeom prst="rect">
            <a:avLst/>
          </a:prstGeom>
          <a:noFill/>
          <a:ln>
            <a:noFill/>
          </a:ln>
        </p:spPr>
      </p:pic>
      <p:pic>
        <p:nvPicPr>
          <p:cNvPr id="86" name="Google Shape;86;p17"/>
          <p:cNvPicPr preferRelativeResize="0"/>
          <p:nvPr/>
        </p:nvPicPr>
        <p:blipFill>
          <a:blip r:embed="rId4">
            <a:alphaModFix/>
          </a:blip>
          <a:stretch>
            <a:fillRect/>
          </a:stretch>
        </p:blipFill>
        <p:spPr>
          <a:xfrm>
            <a:off x="5181600" y="2538663"/>
            <a:ext cx="2333400" cy="22669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Principles - Affordability</a:t>
            </a:r>
            <a:endParaRPr/>
          </a:p>
          <a:p>
            <a:pPr indent="0" lvl="0" marL="0" rtl="0" algn="l">
              <a:spcBef>
                <a:spcPts val="0"/>
              </a:spcBef>
              <a:spcAft>
                <a:spcPts val="0"/>
              </a:spcAft>
              <a:buNone/>
            </a:pPr>
            <a:r>
              <a:t/>
            </a:r>
            <a:endParaRPr/>
          </a:p>
        </p:txBody>
      </p:sp>
      <p:sp>
        <p:nvSpPr>
          <p:cNvPr id="92" name="Google Shape;92;p18"/>
          <p:cNvSpPr txBox="1"/>
          <p:nvPr>
            <p:ph idx="1" type="body"/>
          </p:nvPr>
        </p:nvSpPr>
        <p:spPr>
          <a:xfrm>
            <a:off x="311700" y="8476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Scrollbars and buttons are utilized strategically to make app functionality clear and intuitive.</a:t>
            </a:r>
            <a:endParaRPr b="1"/>
          </a:p>
          <a:p>
            <a:pPr indent="-342900" lvl="0" marL="457200" rtl="0" algn="l">
              <a:spcBef>
                <a:spcPts val="0"/>
              </a:spcBef>
              <a:spcAft>
                <a:spcPts val="0"/>
              </a:spcAft>
              <a:buSzPts val="1800"/>
              <a:buChar char="●"/>
            </a:pPr>
            <a:r>
              <a:rPr b="1" lang="en"/>
              <a:t>Each recipe thumbnail is clickable to take the user to the recipe view page.</a:t>
            </a:r>
            <a:endParaRPr b="1"/>
          </a:p>
          <a:p>
            <a:pPr indent="-342900" lvl="0" marL="457200" rtl="0" algn="l">
              <a:spcBef>
                <a:spcPts val="0"/>
              </a:spcBef>
              <a:spcAft>
                <a:spcPts val="0"/>
              </a:spcAft>
              <a:buSzPts val="1800"/>
              <a:buChar char="●"/>
            </a:pPr>
            <a:r>
              <a:rPr b="1" lang="en"/>
              <a:t>User recipes and searchable recipes have a different styling to make them distinct.</a:t>
            </a:r>
            <a:endParaRPr b="1"/>
          </a:p>
          <a:p>
            <a:pPr indent="-342900" lvl="0" marL="457200" rtl="0" algn="l">
              <a:spcBef>
                <a:spcPts val="0"/>
              </a:spcBef>
              <a:spcAft>
                <a:spcPts val="0"/>
              </a:spcAft>
              <a:buSzPts val="1800"/>
              <a:buChar char="●"/>
            </a:pPr>
            <a:r>
              <a:rPr b="1" lang="en"/>
              <a:t>The app title in the header functions as a link to the home page.</a:t>
            </a:r>
            <a:endParaRPr b="1"/>
          </a:p>
          <a:p>
            <a:pPr indent="-342900" lvl="0" marL="457200" rtl="0" algn="l">
              <a:spcBef>
                <a:spcPts val="0"/>
              </a:spcBef>
              <a:spcAft>
                <a:spcPts val="0"/>
              </a:spcAft>
              <a:buSzPts val="1800"/>
              <a:buChar char="●"/>
            </a:pPr>
            <a:r>
              <a:rPr b="1" lang="en"/>
              <a:t>Hash ID visibility can be toggled allowing advanced users to see more information.</a:t>
            </a:r>
            <a:endParaRPr b="1"/>
          </a:p>
          <a:p>
            <a:pPr indent="0" lvl="0" marL="457200" rtl="0" algn="l">
              <a:spcBef>
                <a:spcPts val="1600"/>
              </a:spcBef>
              <a:spcAft>
                <a:spcPts val="1600"/>
              </a:spcAft>
              <a:buNone/>
            </a:pPr>
            <a:r>
              <a:t/>
            </a:r>
            <a:endParaRPr b="1"/>
          </a:p>
        </p:txBody>
      </p:sp>
      <p:pic>
        <p:nvPicPr>
          <p:cNvPr id="93" name="Google Shape;93;p18"/>
          <p:cNvPicPr preferRelativeResize="0"/>
          <p:nvPr/>
        </p:nvPicPr>
        <p:blipFill>
          <a:blip r:embed="rId3">
            <a:alphaModFix/>
          </a:blip>
          <a:stretch>
            <a:fillRect/>
          </a:stretch>
        </p:blipFill>
        <p:spPr>
          <a:xfrm>
            <a:off x="6217355" y="273350"/>
            <a:ext cx="2331724" cy="2265331"/>
          </a:xfrm>
          <a:prstGeom prst="rect">
            <a:avLst/>
          </a:prstGeom>
          <a:noFill/>
          <a:ln>
            <a:noFill/>
          </a:ln>
        </p:spPr>
      </p:pic>
      <p:pic>
        <p:nvPicPr>
          <p:cNvPr id="94" name="Google Shape;94;p18"/>
          <p:cNvPicPr preferRelativeResize="0"/>
          <p:nvPr/>
        </p:nvPicPr>
        <p:blipFill>
          <a:blip r:embed="rId4">
            <a:alphaModFix/>
          </a:blip>
          <a:stretch>
            <a:fillRect/>
          </a:stretch>
        </p:blipFill>
        <p:spPr>
          <a:xfrm>
            <a:off x="5181605" y="2538669"/>
            <a:ext cx="2331724" cy="2265331"/>
          </a:xfrm>
          <a:prstGeom prst="rect">
            <a:avLst/>
          </a:prstGeom>
          <a:noFill/>
          <a:ln>
            <a:noFill/>
          </a:ln>
        </p:spPr>
      </p:pic>
      <p:pic>
        <p:nvPicPr>
          <p:cNvPr id="95" name="Google Shape;95;p18"/>
          <p:cNvPicPr preferRelativeResize="0"/>
          <p:nvPr/>
        </p:nvPicPr>
        <p:blipFill>
          <a:blip r:embed="rId5">
            <a:alphaModFix/>
          </a:blip>
          <a:stretch>
            <a:fillRect/>
          </a:stretch>
        </p:blipFill>
        <p:spPr>
          <a:xfrm>
            <a:off x="5181600" y="2538677"/>
            <a:ext cx="2331720" cy="2267713"/>
          </a:xfrm>
          <a:prstGeom prst="rect">
            <a:avLst/>
          </a:prstGeom>
          <a:noFill/>
          <a:ln>
            <a:noFill/>
          </a:ln>
        </p:spPr>
      </p:pic>
      <p:pic>
        <p:nvPicPr>
          <p:cNvPr id="96" name="Google Shape;96;p18"/>
          <p:cNvPicPr preferRelativeResize="0"/>
          <p:nvPr/>
        </p:nvPicPr>
        <p:blipFill>
          <a:blip r:embed="rId6">
            <a:alphaModFix/>
          </a:blip>
          <a:stretch>
            <a:fillRect/>
          </a:stretch>
        </p:blipFill>
        <p:spPr>
          <a:xfrm>
            <a:off x="6216513" y="272531"/>
            <a:ext cx="2333407" cy="2266957"/>
          </a:xfrm>
          <a:prstGeom prst="rect">
            <a:avLst/>
          </a:prstGeom>
          <a:noFill/>
          <a:ln>
            <a:noFill/>
          </a:ln>
        </p:spPr>
      </p:pic>
      <p:pic>
        <p:nvPicPr>
          <p:cNvPr id="97" name="Google Shape;97;p18"/>
          <p:cNvPicPr preferRelativeResize="0"/>
          <p:nvPr/>
        </p:nvPicPr>
        <p:blipFill>
          <a:blip r:embed="rId7">
            <a:alphaModFix/>
          </a:blip>
          <a:stretch>
            <a:fillRect/>
          </a:stretch>
        </p:blipFill>
        <p:spPr>
          <a:xfrm>
            <a:off x="6217348" y="270969"/>
            <a:ext cx="2331720" cy="2267713"/>
          </a:xfrm>
          <a:prstGeom prst="rect">
            <a:avLst/>
          </a:prstGeom>
          <a:noFill/>
          <a:ln>
            <a:noFill/>
          </a:ln>
        </p:spPr>
      </p:pic>
      <p:pic>
        <p:nvPicPr>
          <p:cNvPr id="98" name="Google Shape;98;p18"/>
          <p:cNvPicPr preferRelativeResize="0"/>
          <p:nvPr/>
        </p:nvPicPr>
        <p:blipFill>
          <a:blip r:embed="rId8">
            <a:alphaModFix/>
          </a:blip>
          <a:stretch>
            <a:fillRect/>
          </a:stretch>
        </p:blipFill>
        <p:spPr>
          <a:xfrm>
            <a:off x="6217350" y="273353"/>
            <a:ext cx="2331724" cy="22653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Principles - Consistency</a:t>
            </a:r>
            <a:endParaRPr/>
          </a:p>
          <a:p>
            <a:pPr indent="0" lvl="0" marL="0" rtl="0" algn="l">
              <a:spcBef>
                <a:spcPts val="0"/>
              </a:spcBef>
              <a:spcAft>
                <a:spcPts val="0"/>
              </a:spcAft>
              <a:buNone/>
            </a:pPr>
            <a:r>
              <a:t/>
            </a:r>
            <a:endParaRPr/>
          </a:p>
        </p:txBody>
      </p:sp>
      <p:sp>
        <p:nvSpPr>
          <p:cNvPr id="104" name="Google Shape;104;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Recipes</a:t>
            </a:r>
            <a:r>
              <a:rPr b="1" lang="en"/>
              <a:t> are displayed similarly in a box, with a title.</a:t>
            </a:r>
            <a:endParaRPr b="1"/>
          </a:p>
          <a:p>
            <a:pPr indent="-342900" lvl="0" marL="457200" rtl="0" algn="l">
              <a:spcBef>
                <a:spcPts val="0"/>
              </a:spcBef>
              <a:spcAft>
                <a:spcPts val="0"/>
              </a:spcAft>
              <a:buSzPts val="1800"/>
              <a:buChar char="●"/>
            </a:pPr>
            <a:r>
              <a:rPr b="1" lang="en"/>
              <a:t>User recipes and home page buttons are always in the same place.</a:t>
            </a:r>
            <a:endParaRPr b="1"/>
          </a:p>
          <a:p>
            <a:pPr indent="-342900" lvl="0" marL="457200" rtl="0" algn="l">
              <a:spcBef>
                <a:spcPts val="0"/>
              </a:spcBef>
              <a:spcAft>
                <a:spcPts val="0"/>
              </a:spcAft>
              <a:buSzPts val="1800"/>
              <a:buChar char="●"/>
            </a:pPr>
            <a:r>
              <a:rPr b="1" lang="en"/>
              <a:t>Navbar and footer are consistent across all pages only changing where necessary.</a:t>
            </a:r>
            <a:endParaRPr b="1"/>
          </a:p>
          <a:p>
            <a:pPr indent="-342900" lvl="0" marL="457200" rtl="0" algn="l">
              <a:spcBef>
                <a:spcPts val="0"/>
              </a:spcBef>
              <a:spcAft>
                <a:spcPts val="0"/>
              </a:spcAft>
              <a:buSzPts val="1800"/>
              <a:buChar char="●"/>
            </a:pPr>
            <a:r>
              <a:rPr b="1" lang="en"/>
              <a:t>Each </a:t>
            </a:r>
            <a:r>
              <a:rPr b="1" lang="en"/>
              <a:t>recipe</a:t>
            </a:r>
            <a:r>
              <a:rPr b="1" lang="en"/>
              <a:t> has a minimum </a:t>
            </a:r>
            <a:r>
              <a:rPr b="1" lang="en"/>
              <a:t>requirement</a:t>
            </a:r>
            <a:r>
              <a:rPr b="1" lang="en"/>
              <a:t> of a title, image, process, and ingredients.</a:t>
            </a:r>
            <a:endParaRPr b="1"/>
          </a:p>
        </p:txBody>
      </p:sp>
      <p:pic>
        <p:nvPicPr>
          <p:cNvPr id="105" name="Google Shape;105;p19"/>
          <p:cNvPicPr preferRelativeResize="0"/>
          <p:nvPr/>
        </p:nvPicPr>
        <p:blipFill>
          <a:blip r:embed="rId3">
            <a:alphaModFix/>
          </a:blip>
          <a:stretch>
            <a:fillRect/>
          </a:stretch>
        </p:blipFill>
        <p:spPr>
          <a:xfrm>
            <a:off x="6217350" y="270950"/>
            <a:ext cx="2331720" cy="2267713"/>
          </a:xfrm>
          <a:prstGeom prst="rect">
            <a:avLst/>
          </a:prstGeom>
          <a:noFill/>
          <a:ln>
            <a:noFill/>
          </a:ln>
        </p:spPr>
      </p:pic>
      <p:pic>
        <p:nvPicPr>
          <p:cNvPr id="106" name="Google Shape;106;p19"/>
          <p:cNvPicPr preferRelativeResize="0"/>
          <p:nvPr/>
        </p:nvPicPr>
        <p:blipFill>
          <a:blip r:embed="rId4">
            <a:alphaModFix/>
          </a:blip>
          <a:stretch>
            <a:fillRect/>
          </a:stretch>
        </p:blipFill>
        <p:spPr>
          <a:xfrm>
            <a:off x="5181600" y="2538677"/>
            <a:ext cx="2331720" cy="2267713"/>
          </a:xfrm>
          <a:prstGeom prst="rect">
            <a:avLst/>
          </a:prstGeom>
          <a:noFill/>
          <a:ln>
            <a:noFill/>
          </a:ln>
        </p:spPr>
      </p:pic>
      <p:pic>
        <p:nvPicPr>
          <p:cNvPr id="107" name="Google Shape;107;p19"/>
          <p:cNvPicPr preferRelativeResize="0"/>
          <p:nvPr/>
        </p:nvPicPr>
        <p:blipFill>
          <a:blip r:embed="rId5">
            <a:alphaModFix/>
          </a:blip>
          <a:stretch>
            <a:fillRect/>
          </a:stretch>
        </p:blipFill>
        <p:spPr>
          <a:xfrm>
            <a:off x="6217351" y="270950"/>
            <a:ext cx="2331724" cy="2265340"/>
          </a:xfrm>
          <a:prstGeom prst="rect">
            <a:avLst/>
          </a:prstGeom>
          <a:noFill/>
          <a:ln>
            <a:noFill/>
          </a:ln>
        </p:spPr>
      </p:pic>
      <p:pic>
        <p:nvPicPr>
          <p:cNvPr id="108" name="Google Shape;108;p19"/>
          <p:cNvPicPr preferRelativeResize="0"/>
          <p:nvPr/>
        </p:nvPicPr>
        <p:blipFill>
          <a:blip r:embed="rId6">
            <a:alphaModFix/>
          </a:blip>
          <a:stretch>
            <a:fillRect/>
          </a:stretch>
        </p:blipFill>
        <p:spPr>
          <a:xfrm>
            <a:off x="5181601" y="2704519"/>
            <a:ext cx="2331724" cy="21018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Principles - Feedback</a:t>
            </a:r>
            <a:endParaRPr/>
          </a:p>
          <a:p>
            <a:pPr indent="0" lvl="0" marL="0" rtl="0" algn="l">
              <a:spcBef>
                <a:spcPts val="0"/>
              </a:spcBef>
              <a:spcAft>
                <a:spcPts val="0"/>
              </a:spcAft>
              <a:buNone/>
            </a:pPr>
            <a:r>
              <a:t/>
            </a:r>
            <a:endParaRPr/>
          </a:p>
        </p:txBody>
      </p:sp>
      <p:sp>
        <p:nvSpPr>
          <p:cNvPr id="114" name="Google Shape;114;p20"/>
          <p:cNvSpPr txBox="1"/>
          <p:nvPr>
            <p:ph idx="1" type="body"/>
          </p:nvPr>
        </p:nvSpPr>
        <p:spPr>
          <a:xfrm>
            <a:off x="311700" y="1152475"/>
            <a:ext cx="4869900" cy="38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Expanding/collapsing pages can be animated to provide a better visual experience.</a:t>
            </a:r>
            <a:endParaRPr b="1"/>
          </a:p>
          <a:p>
            <a:pPr indent="-342900" lvl="0" marL="457200" rtl="0" algn="l">
              <a:spcBef>
                <a:spcPts val="0"/>
              </a:spcBef>
              <a:spcAft>
                <a:spcPts val="0"/>
              </a:spcAft>
              <a:buSzPts val="1800"/>
              <a:buChar char="●"/>
            </a:pPr>
            <a:r>
              <a:rPr b="1" lang="en"/>
              <a:t>Prompts are displayed for events such as adding and cancelling recipes.</a:t>
            </a:r>
            <a:endParaRPr b="1"/>
          </a:p>
          <a:p>
            <a:pPr indent="-342900" lvl="0" marL="457200" rtl="0" algn="l">
              <a:spcBef>
                <a:spcPts val="0"/>
              </a:spcBef>
              <a:spcAft>
                <a:spcPts val="0"/>
              </a:spcAft>
              <a:buSzPts val="1800"/>
              <a:buChar char="●"/>
            </a:pPr>
            <a:r>
              <a:rPr b="1" lang="en"/>
              <a:t>IPFS hashes are displayed if enabled for advanced users.</a:t>
            </a:r>
            <a:endParaRPr b="1"/>
          </a:p>
          <a:p>
            <a:pPr indent="-342900" lvl="0" marL="457200" rtl="0" algn="l">
              <a:spcBef>
                <a:spcPts val="0"/>
              </a:spcBef>
              <a:spcAft>
                <a:spcPts val="0"/>
              </a:spcAft>
              <a:buSzPts val="1800"/>
              <a:buChar char="●"/>
            </a:pPr>
            <a:r>
              <a:rPr b="1" lang="en"/>
              <a:t>Mouseover tooltips and and hover based interaction will give better interactivity.</a:t>
            </a:r>
            <a:endParaRPr b="1"/>
          </a:p>
        </p:txBody>
      </p:sp>
      <p:pic>
        <p:nvPicPr>
          <p:cNvPr id="115" name="Google Shape;115;p20"/>
          <p:cNvPicPr preferRelativeResize="0"/>
          <p:nvPr/>
        </p:nvPicPr>
        <p:blipFill>
          <a:blip r:embed="rId3">
            <a:alphaModFix/>
          </a:blip>
          <a:stretch>
            <a:fillRect/>
          </a:stretch>
        </p:blipFill>
        <p:spPr>
          <a:xfrm>
            <a:off x="6217350" y="270950"/>
            <a:ext cx="2331720" cy="2267713"/>
          </a:xfrm>
          <a:prstGeom prst="rect">
            <a:avLst/>
          </a:prstGeom>
          <a:noFill/>
          <a:ln>
            <a:noFill/>
          </a:ln>
        </p:spPr>
      </p:pic>
      <p:pic>
        <p:nvPicPr>
          <p:cNvPr id="116" name="Google Shape;116;p20"/>
          <p:cNvPicPr preferRelativeResize="0"/>
          <p:nvPr/>
        </p:nvPicPr>
        <p:blipFill>
          <a:blip r:embed="rId4">
            <a:alphaModFix/>
          </a:blip>
          <a:stretch>
            <a:fillRect/>
          </a:stretch>
        </p:blipFill>
        <p:spPr>
          <a:xfrm>
            <a:off x="5181600" y="2538677"/>
            <a:ext cx="2331720" cy="2267713"/>
          </a:xfrm>
          <a:prstGeom prst="rect">
            <a:avLst/>
          </a:prstGeom>
          <a:noFill/>
          <a:ln>
            <a:noFill/>
          </a:ln>
        </p:spPr>
      </p:pic>
      <p:pic>
        <p:nvPicPr>
          <p:cNvPr id="117" name="Google Shape;117;p20"/>
          <p:cNvPicPr preferRelativeResize="0"/>
          <p:nvPr/>
        </p:nvPicPr>
        <p:blipFill>
          <a:blip r:embed="rId5">
            <a:alphaModFix/>
          </a:blip>
          <a:stretch>
            <a:fillRect/>
          </a:stretch>
        </p:blipFill>
        <p:spPr>
          <a:xfrm>
            <a:off x="4997626" y="2538675"/>
            <a:ext cx="2515701" cy="226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Principles - Constraints</a:t>
            </a:r>
            <a:endParaRPr/>
          </a:p>
          <a:p>
            <a:pPr indent="0" lvl="0" marL="0" rtl="0" algn="l">
              <a:spcBef>
                <a:spcPts val="0"/>
              </a:spcBef>
              <a:spcAft>
                <a:spcPts val="0"/>
              </a:spcAft>
              <a:buNone/>
            </a:pPr>
            <a:r>
              <a:t/>
            </a:r>
            <a:endParaRPr/>
          </a:p>
        </p:txBody>
      </p:sp>
      <p:sp>
        <p:nvSpPr>
          <p:cNvPr id="123" name="Google Shape;123;p21"/>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Each recipe has a minimum requirements before posting</a:t>
            </a:r>
            <a:endParaRPr b="1"/>
          </a:p>
          <a:p>
            <a:pPr indent="-342900" lvl="0" marL="457200" rtl="0" algn="l">
              <a:spcBef>
                <a:spcPts val="0"/>
              </a:spcBef>
              <a:spcAft>
                <a:spcPts val="0"/>
              </a:spcAft>
              <a:buSzPts val="1800"/>
              <a:buChar char="●"/>
            </a:pPr>
            <a:r>
              <a:rPr b="1" lang="en"/>
              <a:t>The create recipes page uses forms to help enforce proper formatting and data structures.</a:t>
            </a:r>
            <a:endParaRPr b="1"/>
          </a:p>
          <a:p>
            <a:pPr indent="-342900" lvl="0" marL="457200" rtl="0" algn="l">
              <a:spcBef>
                <a:spcPts val="0"/>
              </a:spcBef>
              <a:spcAft>
                <a:spcPts val="0"/>
              </a:spcAft>
              <a:buSzPts val="1800"/>
              <a:buChar char="●"/>
            </a:pPr>
            <a:r>
              <a:rPr b="1" lang="en"/>
              <a:t>Hash display is initially turned off in profile settings.</a:t>
            </a:r>
            <a:endParaRPr b="1"/>
          </a:p>
        </p:txBody>
      </p:sp>
      <p:pic>
        <p:nvPicPr>
          <p:cNvPr id="124" name="Google Shape;124;p21"/>
          <p:cNvPicPr preferRelativeResize="0"/>
          <p:nvPr/>
        </p:nvPicPr>
        <p:blipFill>
          <a:blip r:embed="rId3">
            <a:alphaModFix/>
          </a:blip>
          <a:stretch>
            <a:fillRect/>
          </a:stretch>
        </p:blipFill>
        <p:spPr>
          <a:xfrm>
            <a:off x="6217364" y="270950"/>
            <a:ext cx="2331720" cy="2267713"/>
          </a:xfrm>
          <a:prstGeom prst="rect">
            <a:avLst/>
          </a:prstGeom>
          <a:noFill/>
          <a:ln>
            <a:noFill/>
          </a:ln>
        </p:spPr>
      </p:pic>
      <p:pic>
        <p:nvPicPr>
          <p:cNvPr id="125" name="Google Shape;125;p21"/>
          <p:cNvPicPr preferRelativeResize="0"/>
          <p:nvPr/>
        </p:nvPicPr>
        <p:blipFill>
          <a:blip r:embed="rId4">
            <a:alphaModFix/>
          </a:blip>
          <a:stretch>
            <a:fillRect/>
          </a:stretch>
        </p:blipFill>
        <p:spPr>
          <a:xfrm>
            <a:off x="5181591" y="2538675"/>
            <a:ext cx="2331720" cy="22677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