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Fira Sans SemiBold"/>
      <p:regular r:id="rId17"/>
      <p:bold r:id="rId18"/>
      <p:italic r:id="rId19"/>
      <p:boldItalic r:id="rId20"/>
    </p:embeddedFont>
    <p:embeddedFont>
      <p:font typeface="Fira Sans"/>
      <p:regular r:id="rId21"/>
      <p:bold r:id="rId22"/>
      <p:italic r:id="rId23"/>
      <p:boldItalic r:id="rId24"/>
    </p:embeddedFont>
    <p:embeddedFont>
      <p:font typeface="Fira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488C38-8287-4EFC-8DBD-11BEC67930B4}">
  <a:tblStyle styleId="{54488C38-8287-4EFC-8DBD-11BEC67930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SemiBold-boldItalic.fntdata"/><Relationship Id="rId22" Type="http://schemas.openxmlformats.org/officeDocument/2006/relationships/font" Target="fonts/FiraSans-bold.fntdata"/><Relationship Id="rId21" Type="http://schemas.openxmlformats.org/officeDocument/2006/relationships/font" Target="fonts/FiraSans-regular.fntdata"/><Relationship Id="rId24" Type="http://schemas.openxmlformats.org/officeDocument/2006/relationships/font" Target="fonts/FiraSans-boldItalic.fntdata"/><Relationship Id="rId23" Type="http://schemas.openxmlformats.org/officeDocument/2006/relationships/font" Target="fonts/Fira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Light-bold.fntdata"/><Relationship Id="rId25" Type="http://schemas.openxmlformats.org/officeDocument/2006/relationships/font" Target="fonts/FiraSansLight-regular.fntdata"/><Relationship Id="rId28" Type="http://schemas.openxmlformats.org/officeDocument/2006/relationships/font" Target="fonts/FiraSansLight-boldItalic.fntdata"/><Relationship Id="rId27" Type="http://schemas.openxmlformats.org/officeDocument/2006/relationships/font" Target="fonts/Fira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FiraSansSemiBold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FiraSansSemiBold-italic.fntdata"/><Relationship Id="rId18" Type="http://schemas.openxmlformats.org/officeDocument/2006/relationships/font" Target="fonts/Fira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13570ad7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13570a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qualtrics, hand-off user feedback to design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d13570ad7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d13570ad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d13570ad7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d13570ad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TM1 - adrien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TM2- ben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TM3- erick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TM4 - me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13570ad7_0_3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13570ad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TM1 - adrien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TM2- ben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TM3- erick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TM4 - me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d13570ad7_0_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d13570ad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TM1 - adrien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TM2- ben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TM3- erick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TM4 - me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13570ad7_0_3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13570ad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51500" y="751925"/>
            <a:ext cx="3426900" cy="36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92600" y="4392000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FFFFFF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4632" name="adj1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" name="Google Shape;80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1" name="Google Shape;81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 rot="-5400000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749500" y="1761875"/>
            <a:ext cx="4350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49500" y="3018575"/>
            <a:ext cx="4350300" cy="36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8392600" y="4392000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690625" y="751550"/>
            <a:ext cx="2702100" cy="3640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285750" rotWithShape="0" algn="bl" dir="2760000" dist="190500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FFFFFF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2283500" y="-25"/>
            <a:ext cx="6860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035000" y="751500"/>
            <a:ext cx="5357400" cy="3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FFFFFF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2D3B45"/>
              </a:buClr>
              <a:buSzPts val="2200"/>
              <a:buChar char="▪"/>
              <a:defRPr>
                <a:solidFill>
                  <a:srgbClr val="2D3B45"/>
                </a:solidFill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▫"/>
              <a:defRPr>
                <a:solidFill>
                  <a:srgbClr val="2D3B45"/>
                </a:solidFill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▫"/>
              <a:defRPr>
                <a:solidFill>
                  <a:srgbClr val="2D3B45"/>
                </a:solidFill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▫"/>
              <a:defRPr>
                <a:solidFill>
                  <a:srgbClr val="2D3B45"/>
                </a:solidFill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○"/>
              <a:defRPr>
                <a:solidFill>
                  <a:srgbClr val="2D3B45"/>
                </a:solidFill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■"/>
              <a:defRPr>
                <a:solidFill>
                  <a:srgbClr val="2D3B45"/>
                </a:solidFill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●"/>
              <a:defRPr>
                <a:solidFill>
                  <a:srgbClr val="2D3B45"/>
                </a:solidFill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○"/>
              <a:defRPr>
                <a:solidFill>
                  <a:srgbClr val="2D3B45"/>
                </a:solidFill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Char char="■"/>
              <a:defRPr>
                <a:solidFill>
                  <a:srgbClr val="2D3B4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51500" y="1664175"/>
            <a:ext cx="2098500" cy="27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144470" y="1664175"/>
            <a:ext cx="2098500" cy="27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title only">
  <p:cSld name="TITLE_ONL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751500" y="751550"/>
            <a:ext cx="7641300" cy="3640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2760000" dist="190500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51500" y="4482500"/>
            <a:ext cx="7641300" cy="3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 algn="ctr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www.figma.com/proto/wPZFPptglJKb00VovjLseN/Honors-College-App-V1.1?node-id=4%3A11316&amp;scaling=min-zoom&amp;page-id=4%3A11315&amp;starting-point-node-id=4%3A11316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s://www.figma.com/proto/dCvYGVkZ8vDBJELLzoaKbX/Admin-View?node-id=3%3A288&amp;scaling=min-zoom&amp;page-id=0%3A1&amp;starting-point-node-id=3%3A288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s://www.figma.com/proto/dCvYGVkZ8vDBJELLzoaKbX/Admin-View?node-id=3%3A288&amp;scaling=min-zoom&amp;page-id=0%3A1&amp;starting-point-node-id=3%3A288" TargetMode="External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97825" y="403100"/>
            <a:ext cx="3426900" cy="36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Honors College </a:t>
            </a:r>
            <a:endParaRPr sz="5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App</a:t>
            </a:r>
            <a:endParaRPr sz="57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>
            <a:off x="4973925" y="1146975"/>
            <a:ext cx="3825501" cy="21518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760000" dist="190500">
              <a:schemeClr val="dk1">
                <a:alpha val="35000"/>
              </a:schemeClr>
            </a:outerShdw>
          </a:effectLst>
        </p:spPr>
      </p:pic>
      <p:sp>
        <p:nvSpPr>
          <p:cNvPr id="94" name="Google Shape;94;p14"/>
          <p:cNvSpPr txBox="1"/>
          <p:nvPr/>
        </p:nvSpPr>
        <p:spPr>
          <a:xfrm>
            <a:off x="619075" y="3364025"/>
            <a:ext cx="3584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Adrien Protzel, Benjamin Hutkoff, </a:t>
            </a:r>
            <a:r>
              <a:rPr lang="en" sz="25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Chitali Buge, and</a:t>
            </a:r>
            <a:endParaRPr sz="25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Erick Branner</a:t>
            </a:r>
            <a:endParaRPr sz="25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25" y="0"/>
            <a:ext cx="1521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26470" l="0" r="0" t="0"/>
          <a:stretch/>
        </p:blipFill>
        <p:spPr>
          <a:xfrm>
            <a:off x="3028525" y="497638"/>
            <a:ext cx="5265749" cy="4148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>
            <a:stCxn id="100" idx="3"/>
          </p:cNvCxnSpPr>
          <p:nvPr/>
        </p:nvCxnSpPr>
        <p:spPr>
          <a:xfrm flipH="1" rot="10800000">
            <a:off x="2277625" y="506550"/>
            <a:ext cx="760800" cy="2065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0" idx="3"/>
          </p:cNvCxnSpPr>
          <p:nvPr/>
        </p:nvCxnSpPr>
        <p:spPr>
          <a:xfrm>
            <a:off x="2277625" y="2571750"/>
            <a:ext cx="760800" cy="2045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37106" l="17776" r="18916" t="0"/>
          <a:stretch/>
        </p:blipFill>
        <p:spPr>
          <a:xfrm>
            <a:off x="102625" y="129075"/>
            <a:ext cx="503074" cy="52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206350" y="-18750"/>
            <a:ext cx="54183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D3B45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Existing Solution</a:t>
            </a:r>
            <a:endParaRPr sz="2800">
              <a:solidFill>
                <a:srgbClr val="2D3B45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036475" y="944050"/>
            <a:ext cx="7641300" cy="3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Breakdown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1676088" y="130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{54488C38-8287-4EFC-8DBD-11BEC67930B4}</a:tableStyleId>
              </a:tblPr>
              <a:tblGrid>
                <a:gridCol w="740150"/>
                <a:gridCol w="4333050"/>
                <a:gridCol w="718625"/>
              </a:tblGrid>
              <a:tr h="28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Sprint</a:t>
                      </a:r>
                      <a:endParaRPr b="1" sz="11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Task Title</a:t>
                      </a:r>
                      <a:endParaRPr b="1" sz="11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Time (wk)</a:t>
                      </a:r>
                      <a:endParaRPr b="1" sz="11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7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1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Medium Fidelity Prototype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2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Research (Creating Persona, incorporating existing app designs)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High-fidelity Prototype Draft 1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4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User Testing Round 1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5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High-fidelity Prototype Draft 2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6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User Testing Round 2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7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High-fidelity Prototype Draft 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8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High-fidelity Admin Prototype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9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High-fidelity Prototype Final Draft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10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Project Wrap Up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19050" marB="19050" marR="28575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37106" l="17776" r="18916" t="0"/>
          <a:stretch/>
        </p:blipFill>
        <p:spPr>
          <a:xfrm>
            <a:off x="102625" y="129075"/>
            <a:ext cx="503074" cy="5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036475" y="944050"/>
            <a:ext cx="7641300" cy="3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Prototype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37106" l="17776" r="18916" t="0"/>
          <a:stretch/>
        </p:blipFill>
        <p:spPr>
          <a:xfrm>
            <a:off x="102625" y="129075"/>
            <a:ext cx="503074" cy="5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2121" l="2663" r="2197" t="3172"/>
          <a:stretch/>
        </p:blipFill>
        <p:spPr>
          <a:xfrm>
            <a:off x="1004600" y="1338825"/>
            <a:ext cx="7134800" cy="2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036475" y="944050"/>
            <a:ext cx="7641300" cy="3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Web </a:t>
            </a:r>
            <a:r>
              <a:rPr lang="en"/>
              <a:t>Prototype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37106" l="17776" r="18916" t="0"/>
          <a:stretch/>
        </p:blipFill>
        <p:spPr>
          <a:xfrm>
            <a:off x="102625" y="129075"/>
            <a:ext cx="503074" cy="5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302" l="0" r="0" t="773"/>
          <a:stretch/>
        </p:blipFill>
        <p:spPr>
          <a:xfrm>
            <a:off x="981375" y="1451825"/>
            <a:ext cx="3490520" cy="220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586" r="0" t="1019"/>
          <a:stretch/>
        </p:blipFill>
        <p:spPr>
          <a:xfrm>
            <a:off x="4744800" y="1466667"/>
            <a:ext cx="3381174" cy="218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>
            <a:off x="749500" y="1761875"/>
            <a:ext cx="4350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49500" y="3018575"/>
            <a:ext cx="4350300" cy="36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5694900" y="750375"/>
            <a:ext cx="2693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0">
                <a:latin typeface="Fira Sans SemiBold"/>
                <a:ea typeface="Fira Sans SemiBold"/>
                <a:cs typeface="Fira Sans SemiBold"/>
                <a:sym typeface="Fira Sans SemiBold"/>
              </a:rPr>
              <a:t>?</a:t>
            </a:r>
            <a:endParaRPr sz="224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