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3" r:id="rId10"/>
    <p:sldId id="264" r:id="rId11"/>
    <p:sldId id="268" r:id="rId12"/>
    <p:sldId id="262" r:id="rId13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82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948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340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492384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5796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919951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530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9486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5072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511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311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491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288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306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022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077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035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752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342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397305BB-CA64-4C41-AB06-C5032C27AC2F}"/>
              </a:ext>
            </a:extLst>
          </p:cNvPr>
          <p:cNvSpPr txBox="1"/>
          <p:nvPr/>
        </p:nvSpPr>
        <p:spPr>
          <a:xfrm>
            <a:off x="3520772" y="400040"/>
            <a:ext cx="71463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FIREFOX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EB8935C-3531-427E-9613-25F9EF2D6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416" y="2592178"/>
            <a:ext cx="7635425" cy="34104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308040" y="891988"/>
            <a:ext cx="4405654" cy="775447"/>
          </a:xfrm>
        </p:spPr>
        <p:txBody>
          <a:bodyPr>
            <a:normAutofit/>
          </a:bodyPr>
          <a:lstStyle/>
          <a:p>
            <a:r>
              <a:rPr lang="es-ES" sz="4400" dirty="0" err="1" smtClean="0">
                <a:solidFill>
                  <a:schemeClr val="tx1"/>
                </a:solidFill>
              </a:rPr>
              <a:t>Fontanello</a:t>
            </a:r>
            <a:endParaRPr lang="es-ES" sz="4400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sz="2400" dirty="0" smtClean="0"/>
              <a:t>Con esta herramienta podremos saber el tipo de fuente que está usando cualquier web para así implementarla en la nuestra.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Para acceder a esta herramienta nos las descargaremos desde:</a:t>
            </a:r>
          </a:p>
          <a:p>
            <a:pPr>
              <a:buNone/>
            </a:pPr>
            <a:endParaRPr lang="es-ES" sz="2400" dirty="0" smtClean="0"/>
          </a:p>
          <a:p>
            <a:pPr algn="ctr">
              <a:buNone/>
            </a:pPr>
            <a:r>
              <a:rPr lang="es-ES" sz="2400" dirty="0" smtClean="0"/>
              <a:t>Menú &gt; Desarrollador Web &gt; Obtener mas herramientas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xmlns="" val="23988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61075" y="1026459"/>
            <a:ext cx="3437466" cy="802341"/>
          </a:xfrm>
        </p:spPr>
        <p:txBody>
          <a:bodyPr/>
          <a:lstStyle/>
          <a:p>
            <a:r>
              <a:rPr lang="es-ES" sz="4400" dirty="0" smtClean="0">
                <a:solidFill>
                  <a:schemeClr val="tx1"/>
                </a:solidFill>
              </a:rPr>
              <a:t>Red</a:t>
            </a:r>
            <a:endParaRPr lang="es-ES" sz="4400" dirty="0">
              <a:solidFill>
                <a:schemeClr val="tx1"/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sz="2400" dirty="0" smtClean="0"/>
              <a:t>Con esta herramienta podremos observar las respuestas de contenido HTML, es decir, con esta herramienta podremos pre visualizar las redirecciones y comprobar si existe información importante.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Para acceder a esta herramienta nos iremos a:</a:t>
            </a:r>
          </a:p>
          <a:p>
            <a:pPr>
              <a:buNone/>
            </a:pPr>
            <a:endParaRPr lang="es-ES" sz="2400" dirty="0" smtClean="0"/>
          </a:p>
          <a:p>
            <a:pPr algn="ctr">
              <a:buNone/>
            </a:pPr>
            <a:r>
              <a:rPr lang="es-ES" sz="2400" dirty="0" smtClean="0"/>
              <a:t>Menú &gt; Desarrollador Web &gt; Red</a:t>
            </a:r>
            <a:endParaRPr lang="es-E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3CC46D76-A122-490D-A880-7D18F5B2658D}"/>
              </a:ext>
            </a:extLst>
          </p:cNvPr>
          <p:cNvSpPr txBox="1"/>
          <p:nvPr/>
        </p:nvSpPr>
        <p:spPr>
          <a:xfrm>
            <a:off x="4600136" y="5316806"/>
            <a:ext cx="7146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ACTIVIDAD REALIZADA POR LORENA MARTÍNEZ, ANTONIO JESÚS ROJAS, JAVIER MACHUCA, MAXIMO MADRONA Y ÁLVARO MANSO.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6F2DFEE7-3526-4874-98FB-122B4E47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71" y="216878"/>
            <a:ext cx="4764258" cy="47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779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AC0AD40C-C09F-4B00-96A6-6A95BC620B48}"/>
              </a:ext>
            </a:extLst>
          </p:cNvPr>
          <p:cNvSpPr txBox="1"/>
          <p:nvPr/>
        </p:nvSpPr>
        <p:spPr>
          <a:xfrm>
            <a:off x="914400" y="647114"/>
            <a:ext cx="8032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USABILIDAD Y FUNCIONALIDADES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1E09F530-D084-4403-9DE7-3144DA9F54C1}"/>
              </a:ext>
            </a:extLst>
          </p:cNvPr>
          <p:cNvSpPr txBox="1"/>
          <p:nvPr/>
        </p:nvSpPr>
        <p:spPr>
          <a:xfrm>
            <a:off x="1167619" y="2236763"/>
            <a:ext cx="2897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Barra de direcciones. inteligente</a:t>
            </a:r>
          </a:p>
          <a:p>
            <a:pPr marL="285750" indent="-285750">
              <a:buFontTx/>
              <a:buChar char="-"/>
            </a:pPr>
            <a:r>
              <a:rPr lang="es-ES" dirty="0"/>
              <a:t>Interfaz de usuario simplificada. </a:t>
            </a:r>
          </a:p>
          <a:p>
            <a:pPr marL="285750" indent="-285750">
              <a:buFontTx/>
              <a:buChar char="-"/>
            </a:pPr>
            <a:r>
              <a:rPr lang="es-ES" dirty="0"/>
              <a:t>Cambiar fácilmente de una pestaña a otra. </a:t>
            </a:r>
          </a:p>
          <a:p>
            <a:pPr marL="285750" indent="-285750">
              <a:buFontTx/>
              <a:buChar char="-"/>
            </a:pPr>
            <a:r>
              <a:rPr lang="es-ES" dirty="0"/>
              <a:t>Seguridad del usuario.</a:t>
            </a:r>
          </a:p>
          <a:p>
            <a:pPr marL="285750" indent="-285750">
              <a:buFontTx/>
              <a:buChar char="-"/>
            </a:pPr>
            <a:r>
              <a:rPr lang="es-ES" dirty="0"/>
              <a:t>Tiempos de carga</a:t>
            </a:r>
            <a:r>
              <a:rPr lang="es-ES" b="1" dirty="0"/>
              <a:t> </a:t>
            </a:r>
            <a:r>
              <a:rPr lang="es-ES" dirty="0"/>
              <a:t>cortos y alta velocidad. 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300A6863-AA62-4478-BBC8-487F8A25686F}"/>
              </a:ext>
            </a:extLst>
          </p:cNvPr>
          <p:cNvSpPr txBox="1"/>
          <p:nvPr/>
        </p:nvSpPr>
        <p:spPr>
          <a:xfrm>
            <a:off x="4740812" y="2236763"/>
            <a:ext cx="45860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s-ES" dirty="0"/>
              <a:t>Sincronización de contraseñas,</a:t>
            </a:r>
          </a:p>
          <a:p>
            <a:pPr lvl="0"/>
            <a:r>
              <a:rPr lang="es-ES" dirty="0"/>
              <a:t>     marcadores, etc.</a:t>
            </a:r>
          </a:p>
          <a:p>
            <a:pPr lvl="0"/>
            <a:r>
              <a:rPr lang="es-ES" dirty="0"/>
              <a:t>-   Gestor de contraseñas.</a:t>
            </a:r>
          </a:p>
          <a:p>
            <a:pPr lvl="0"/>
            <a:r>
              <a:rPr lang="es-ES" dirty="0"/>
              <a:t>-   Autocompletar formularios.</a:t>
            </a:r>
          </a:p>
          <a:p>
            <a:pPr lvl="0"/>
            <a:r>
              <a:rPr lang="es-ES" dirty="0"/>
              <a:t>-   Funciones de búsqueda simplificadas.</a:t>
            </a:r>
          </a:p>
          <a:p>
            <a:pPr marL="285750" lvl="0" indent="-285750">
              <a:buFontTx/>
              <a:buChar char="-"/>
            </a:pPr>
            <a:r>
              <a:rPr lang="es-ES" dirty="0"/>
              <a:t>Corrector ortográfico. </a:t>
            </a:r>
          </a:p>
          <a:p>
            <a:pPr lvl="0"/>
            <a:r>
              <a:rPr lang="es-ES" dirty="0"/>
              <a:t>-   Sistema de marcadores con un solo clic.</a:t>
            </a:r>
          </a:p>
          <a:p>
            <a:pPr marL="285750" lvl="0" indent="-285750">
              <a:buFontTx/>
              <a:buChar char="-"/>
            </a:pPr>
            <a:r>
              <a:rPr lang="es-ES" dirty="0"/>
              <a:t>Marcadores dinámicos que se</a:t>
            </a:r>
          </a:p>
          <a:p>
            <a:pPr lvl="0"/>
            <a:r>
              <a:rPr lang="es-ES" dirty="0"/>
              <a:t>     actualizan durante el inicio del</a:t>
            </a:r>
          </a:p>
          <a:p>
            <a:r>
              <a:rPr lang="es-ES" dirty="0"/>
              <a:t>     navegador automáticamente a través</a:t>
            </a:r>
          </a:p>
          <a:p>
            <a:r>
              <a:rPr lang="es-ES" dirty="0"/>
              <a:t>     de RSS.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011A2C1C-9305-4363-9A7A-A1C5F978F2D5}"/>
              </a:ext>
            </a:extLst>
          </p:cNvPr>
          <p:cNvSpPr txBox="1"/>
          <p:nvPr/>
        </p:nvSpPr>
        <p:spPr>
          <a:xfrm>
            <a:off x="1603716" y="506436"/>
            <a:ext cx="761062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pPr algn="ctr"/>
            <a:r>
              <a:rPr lang="es-ES" sz="4400" i="1" dirty="0">
                <a:latin typeface="Arial" panose="020B0604020202020204" pitchFamily="34" charset="0"/>
                <a:cs typeface="Arial" panose="020B0604020202020204" pitchFamily="34" charset="0"/>
              </a:rPr>
              <a:t>VELOCIDAD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sz="2400" dirty="0"/>
              <a:t>Firefox empezará a ejecutar los motores de </a:t>
            </a:r>
          </a:p>
          <a:p>
            <a:r>
              <a:rPr lang="es-ES" sz="2400" dirty="0"/>
              <a:t>renderización del navegador, y el propio Shell, </a:t>
            </a:r>
          </a:p>
          <a:p>
            <a:r>
              <a:rPr lang="es-ES" sz="2400" dirty="0"/>
              <a:t>como procesos separados. Además, esto también </a:t>
            </a:r>
          </a:p>
          <a:p>
            <a:r>
              <a:rPr lang="es-ES" sz="2400" dirty="0"/>
              <a:t>implicará que si contamos con varias pestañas </a:t>
            </a:r>
          </a:p>
          <a:p>
            <a:r>
              <a:rPr lang="es-ES" sz="2400" dirty="0"/>
              <a:t>abiertas y una de ellas sufre un error o se queda </a:t>
            </a:r>
          </a:p>
          <a:p>
            <a:r>
              <a:rPr lang="es-ES" sz="2400" dirty="0"/>
              <a:t>colgada, no afectará a todo el navegador.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CB2C85AD-D539-4D73-8770-CC9922E71AB7}"/>
              </a:ext>
            </a:extLst>
          </p:cNvPr>
          <p:cNvSpPr txBox="1"/>
          <p:nvPr/>
        </p:nvSpPr>
        <p:spPr>
          <a:xfrm>
            <a:off x="4389120" y="423817"/>
            <a:ext cx="62460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INTERFAZ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9B7EECBE-6CEA-4BF9-BCEF-106EEB1B96F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97715" y="1741316"/>
            <a:ext cx="4832414" cy="2544047"/>
          </a:xfrm>
          <a:prstGeom prst="rect">
            <a:avLst/>
          </a:prstGeom>
          <a:ln>
            <a:noFill/>
          </a:ln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xmlns="" id="{BD540CB9-B43D-4207-A2E1-8835F4D73ED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096000" y="1741316"/>
            <a:ext cx="4736124" cy="2544047"/>
          </a:xfrm>
          <a:prstGeom prst="rect">
            <a:avLst/>
          </a:prstGeom>
          <a:ln>
            <a:noFill/>
          </a:ln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41BDBA68-63CB-45F1-8D9E-49FDBF664092}"/>
              </a:ext>
            </a:extLst>
          </p:cNvPr>
          <p:cNvSpPr/>
          <p:nvPr/>
        </p:nvSpPr>
        <p:spPr>
          <a:xfrm>
            <a:off x="597715" y="4833421"/>
            <a:ext cx="4000237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Interfaz amigable, viendo las paginas mas visitadas normalmente.</a:t>
            </a:r>
            <a:endParaRPr lang="es-ES" spc="-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F1774D73-19F9-4D68-AF13-08BE8697246D}"/>
              </a:ext>
            </a:extLst>
          </p:cNvPr>
          <p:cNvSpPr/>
          <p:nvPr/>
        </p:nvSpPr>
        <p:spPr>
          <a:xfrm>
            <a:off x="6096000" y="4749516"/>
            <a:ext cx="3902178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Vemos de forma sencilla los marcadores y podemos configurar los que queremos que aparezca en la barra principal.</a:t>
            </a:r>
            <a:endParaRPr lang="es-ES" spc="-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410826" y="4240394"/>
            <a:ext cx="3957756" cy="11180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Así se desplegarían todas las demás opciones tales como borrar historial personalizar la interfaz o añadir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plugins</a:t>
            </a:r>
            <a:r>
              <a:rPr lang="es-ES" spc="-1" dirty="0">
                <a:solidFill>
                  <a:srgbClr val="000000"/>
                </a:solidFill>
                <a:latin typeface="Calibri"/>
              </a:rPr>
              <a:t>.</a:t>
            </a:r>
            <a:endParaRPr lang="es-ES" sz="1800" b="0" strike="noStrike" spc="-1" dirty="0">
              <a:latin typeface="Arial"/>
            </a:endParaRPr>
          </a:p>
        </p:txBody>
      </p:sp>
      <p:pic>
        <p:nvPicPr>
          <p:cNvPr id="85" name="Marcador de contenido 4"/>
          <p:cNvPicPr/>
          <p:nvPr/>
        </p:nvPicPr>
        <p:blipFill>
          <a:blip r:embed="rId2"/>
          <a:stretch/>
        </p:blipFill>
        <p:spPr>
          <a:xfrm>
            <a:off x="6521982" y="1298322"/>
            <a:ext cx="3846600" cy="2472178"/>
          </a:xfrm>
          <a:prstGeom prst="rect">
            <a:avLst/>
          </a:prstGeom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97EA0877-622C-41FB-8A14-CD8C6A6665C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147" y="1298322"/>
            <a:ext cx="4395564" cy="247217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295288A7-7DD5-44AF-A730-6E15779FC3D7}"/>
              </a:ext>
            </a:extLst>
          </p:cNvPr>
          <p:cNvSpPr/>
          <p:nvPr/>
        </p:nvSpPr>
        <p:spPr>
          <a:xfrm>
            <a:off x="605147" y="4435086"/>
            <a:ext cx="44385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s-ES" spc="-1" dirty="0">
                <a:solidFill>
                  <a:srgbClr val="000000"/>
                </a:solidFill>
                <a:latin typeface="Calibri"/>
              </a:rPr>
              <a:t>Facilita el trabajo conectando todos nuestros dispositivos para tener los marcadores en todos ellos.</a:t>
            </a:r>
            <a:endParaRPr lang="es-ES" spc="-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2039" y="690282"/>
            <a:ext cx="6960595" cy="950259"/>
          </a:xfrm>
        </p:spPr>
        <p:txBody>
          <a:bodyPr>
            <a:normAutofit/>
          </a:bodyPr>
          <a:lstStyle/>
          <a:p>
            <a:r>
              <a:rPr lang="es-ES" sz="4400" dirty="0" smtClean="0">
                <a:solidFill>
                  <a:schemeClr val="tx1"/>
                </a:solidFill>
              </a:rPr>
              <a:t>Herramientas desarrollo</a:t>
            </a:r>
            <a:endParaRPr lang="es-ES" sz="4400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53851" y="2147142"/>
            <a:ext cx="8596668" cy="3880773"/>
          </a:xfrm>
        </p:spPr>
        <p:txBody>
          <a:bodyPr/>
          <a:lstStyle/>
          <a:p>
            <a:pPr>
              <a:buNone/>
            </a:pPr>
            <a:r>
              <a:rPr lang="es-ES" sz="2400" dirty="0" smtClean="0"/>
              <a:t>Es el navegador elegido por la mayoría de desarrolladores:</a:t>
            </a:r>
          </a:p>
          <a:p>
            <a:pPr>
              <a:buNone/>
            </a:pPr>
            <a:endParaRPr lang="es-ES" sz="2400" dirty="0" smtClean="0"/>
          </a:p>
          <a:p>
            <a:pPr lvl="1">
              <a:buNone/>
            </a:pPr>
            <a:r>
              <a:rPr lang="es-ES" sz="2400" dirty="0" smtClean="0"/>
              <a:t>- Diferentes </a:t>
            </a:r>
            <a:r>
              <a:rPr lang="es-ES" sz="2400" dirty="0" smtClean="0"/>
              <a:t>tipos de herramientas de desarrollo</a:t>
            </a:r>
          </a:p>
          <a:p>
            <a:pPr lvl="1">
              <a:buNone/>
            </a:pPr>
            <a:r>
              <a:rPr lang="es-ES" sz="2400" dirty="0" smtClean="0"/>
              <a:t>- Rápido</a:t>
            </a:r>
            <a:r>
              <a:rPr lang="es-ES" sz="2400" dirty="0" smtClean="0"/>
              <a:t>, estable y fácil de usar</a:t>
            </a:r>
          </a:p>
          <a:p>
            <a:pPr lvl="1">
              <a:buNone/>
            </a:pPr>
            <a:r>
              <a:rPr lang="es-ES" sz="2400" dirty="0" smtClean="0"/>
              <a:t>- Cambios </a:t>
            </a:r>
            <a:r>
              <a:rPr lang="es-ES" sz="2400" dirty="0" smtClean="0"/>
              <a:t>in situ</a:t>
            </a:r>
          </a:p>
          <a:p>
            <a:pPr lvl="1">
              <a:buNone/>
            </a:pPr>
            <a:r>
              <a:rPr lang="es-ES" sz="2400" dirty="0" smtClean="0"/>
              <a:t>- Pruebas</a:t>
            </a:r>
            <a:endParaRPr lang="es-ES" sz="2400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3988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15216" y="2160589"/>
            <a:ext cx="8596668" cy="3880773"/>
          </a:xfrm>
        </p:spPr>
        <p:txBody>
          <a:bodyPr/>
          <a:lstStyle/>
          <a:p>
            <a:pPr>
              <a:buNone/>
            </a:pPr>
            <a:r>
              <a:rPr lang="es-ES" sz="2400" dirty="0" err="1" smtClean="0"/>
              <a:t>Firefox</a:t>
            </a:r>
            <a:r>
              <a:rPr lang="es-ES" sz="2400" dirty="0" smtClean="0"/>
              <a:t> tiene una extensa variedad de herramientas para desarrolladores de las cuales veremos unos </a:t>
            </a:r>
            <a:r>
              <a:rPr lang="es-ES" sz="2400" dirty="0" smtClean="0"/>
              <a:t>ejemplos: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	- Borrador</a:t>
            </a:r>
          </a:p>
          <a:p>
            <a:pPr>
              <a:buNone/>
            </a:pPr>
            <a:r>
              <a:rPr lang="es-ES" sz="2400" dirty="0" smtClean="0"/>
              <a:t>	</a:t>
            </a:r>
            <a:r>
              <a:rPr lang="es-ES" sz="2400" dirty="0" smtClean="0"/>
              <a:t>- Editor de Estilos</a:t>
            </a:r>
          </a:p>
          <a:p>
            <a:pPr>
              <a:buNone/>
            </a:pPr>
            <a:r>
              <a:rPr lang="es-ES" sz="2400" dirty="0" smtClean="0"/>
              <a:t>	</a:t>
            </a:r>
            <a:r>
              <a:rPr lang="es-ES" sz="2400" dirty="0" smtClean="0"/>
              <a:t>- </a:t>
            </a:r>
            <a:r>
              <a:rPr lang="es-ES" sz="2400" dirty="0" err="1" smtClean="0"/>
              <a:t>Fontanello</a:t>
            </a: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	</a:t>
            </a:r>
            <a:r>
              <a:rPr lang="es-ES" sz="2400" dirty="0" smtClean="0"/>
              <a:t>- Red</a:t>
            </a:r>
            <a:endParaRPr lang="es-ES" sz="2400" dirty="0" smtClean="0"/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3988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73569" y="784412"/>
            <a:ext cx="3585384" cy="1004047"/>
          </a:xfrm>
        </p:spPr>
        <p:txBody>
          <a:bodyPr>
            <a:normAutofit/>
          </a:bodyPr>
          <a:lstStyle/>
          <a:p>
            <a:r>
              <a:rPr lang="es-ES" sz="4400" dirty="0" smtClean="0">
                <a:solidFill>
                  <a:schemeClr val="tx1"/>
                </a:solidFill>
              </a:rPr>
              <a:t>Borrador</a:t>
            </a:r>
            <a:endParaRPr lang="es-ES" sz="4400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67298" y="2416085"/>
            <a:ext cx="8601137" cy="196765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" dirty="0" smtClean="0"/>
              <a:t>	</a:t>
            </a:r>
            <a:r>
              <a:rPr lang="es-ES" sz="2400" dirty="0" smtClean="0"/>
              <a:t>Esta </a:t>
            </a:r>
            <a:r>
              <a:rPr lang="es-ES" sz="2400" dirty="0" smtClean="0"/>
              <a:t>herramienta te permite editar grandes trozos de código </a:t>
            </a:r>
            <a:r>
              <a:rPr lang="es-ES" sz="2400" dirty="0" err="1" smtClean="0"/>
              <a:t>JavaScript</a:t>
            </a:r>
            <a:r>
              <a:rPr lang="es-ES" sz="2400" dirty="0" smtClean="0"/>
              <a:t> </a:t>
            </a:r>
            <a:r>
              <a:rPr lang="es-ES" sz="2400" dirty="0" smtClean="0"/>
              <a:t>para luego </a:t>
            </a:r>
            <a:r>
              <a:rPr lang="es-ES" sz="2400" dirty="0" smtClean="0"/>
              <a:t>ejecutarlo de varias formas dependiendo de cómo desees utilizar el resultado.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	</a:t>
            </a:r>
            <a:r>
              <a:rPr lang="es-ES" sz="2400" dirty="0" smtClean="0"/>
              <a:t>	Menú </a:t>
            </a:r>
            <a:r>
              <a:rPr lang="es-ES" sz="2400" dirty="0" smtClean="0"/>
              <a:t>&gt; Desarrollador Web &gt; Borrador</a:t>
            </a:r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3988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18828" y="865094"/>
            <a:ext cx="5871384" cy="788894"/>
          </a:xfrm>
        </p:spPr>
        <p:txBody>
          <a:bodyPr>
            <a:normAutofit/>
          </a:bodyPr>
          <a:lstStyle/>
          <a:p>
            <a:r>
              <a:rPr lang="es-ES" sz="4400" dirty="0" smtClean="0">
                <a:solidFill>
                  <a:schemeClr val="tx1"/>
                </a:solidFill>
              </a:rPr>
              <a:t>Editor de Estilos</a:t>
            </a:r>
            <a:endParaRPr lang="es-ES" sz="4400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sz="2400" dirty="0" smtClean="0"/>
              <a:t>El editor de estilos permite:</a:t>
            </a:r>
          </a:p>
          <a:p>
            <a:pPr lvl="1"/>
            <a:endParaRPr lang="es-ES" sz="2400" dirty="0" smtClean="0"/>
          </a:p>
          <a:p>
            <a:pPr lvl="1">
              <a:buNone/>
            </a:pPr>
            <a:r>
              <a:rPr lang="es-ES" sz="2400" dirty="0" smtClean="0"/>
              <a:t>- Ver </a:t>
            </a:r>
            <a:r>
              <a:rPr lang="es-ES" sz="2400" dirty="0" smtClean="0"/>
              <a:t>y editar todas las hojas de estilo asociadas con una página.</a:t>
            </a:r>
          </a:p>
          <a:p>
            <a:pPr lvl="1">
              <a:buNone/>
            </a:pPr>
            <a:r>
              <a:rPr lang="es-ES" sz="2400" dirty="0" smtClean="0"/>
              <a:t>- Crear </a:t>
            </a:r>
            <a:r>
              <a:rPr lang="es-ES" sz="2400" dirty="0" smtClean="0"/>
              <a:t>nuevas hojas de estilo y aplicarlas a una página.</a:t>
            </a:r>
          </a:p>
          <a:p>
            <a:pPr lvl="1">
              <a:buNone/>
            </a:pPr>
            <a:r>
              <a:rPr lang="es-ES" sz="2400" dirty="0" smtClean="0"/>
              <a:t>- Importar </a:t>
            </a:r>
            <a:r>
              <a:rPr lang="es-ES" sz="2400" dirty="0" smtClean="0"/>
              <a:t>hojas de estilo existentes y aplicarlas en la página.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398801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401</Words>
  <Application>Microsoft Office PowerPoint</Application>
  <PresentationFormat>Personalizado</PresentationFormat>
  <Paragraphs>72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Faceta</vt:lpstr>
      <vt:lpstr>Diapositiva 1</vt:lpstr>
      <vt:lpstr>Diapositiva 2</vt:lpstr>
      <vt:lpstr>Diapositiva 3</vt:lpstr>
      <vt:lpstr>Diapositiva 4</vt:lpstr>
      <vt:lpstr>Diapositiva 5</vt:lpstr>
      <vt:lpstr>Herramientas desarrollo</vt:lpstr>
      <vt:lpstr>Diapositiva 7</vt:lpstr>
      <vt:lpstr>Borrador</vt:lpstr>
      <vt:lpstr>Editor de Estilos</vt:lpstr>
      <vt:lpstr>Fontanello</vt:lpstr>
      <vt:lpstr>Red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Interfaz</dc:title>
  <dc:subject/>
  <dc:creator>AlumnoDAW</dc:creator>
  <dc:description/>
  <cp:lastModifiedBy>Rojas</cp:lastModifiedBy>
  <cp:revision>16</cp:revision>
  <dcterms:created xsi:type="dcterms:W3CDTF">2019-09-23T17:50:12Z</dcterms:created>
  <dcterms:modified xsi:type="dcterms:W3CDTF">2019-09-29T16:53:40Z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