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8.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 id="2147483750" r:id="rId3"/>
    <p:sldMasterId id="2147483774" r:id="rId4"/>
    <p:sldMasterId id="2147483786" r:id="rId5"/>
  </p:sldMasterIdLst>
  <p:sldIdLst>
    <p:sldId id="256" r:id="rId6"/>
    <p:sldId id="257" r:id="rId7"/>
    <p:sldId id="258" r:id="rId8"/>
    <p:sldId id="264" r:id="rId9"/>
    <p:sldId id="259" r:id="rId10"/>
    <p:sldId id="260" r:id="rId11"/>
    <p:sldId id="261" r:id="rId12"/>
    <p:sldId id="262" r:id="rId13"/>
    <p:sldId id="263"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86" d="100"/>
          <a:sy n="86" d="100"/>
        </p:scale>
        <p:origin x="3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ataScience\DS%20Board%20infinity%20Summer%20Training\Project\Book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_____Microsoft_Excel6.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_____Microsoft_Excel7.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_____Microsoft_Excel8.xlsx"/></Relationships>
</file>

<file path=ppt/charts/_rels/chart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D:\DataScience\DS%20Board%20infinity%20Summer%20Training\Project\Book1.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_____Microsoft_Excel.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_____Microsoft_Excel1.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_____Microsoft_Excel2.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_____Microsoft_Excel3.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_____Microsoft_Excel4.xlsx"/></Relationships>
</file>

<file path=ppt/charts/_rels/chart8.xml.rels><?xml version="1.0" encoding="UTF-8" standalone="yes"?>
<Relationships xmlns="http://schemas.openxmlformats.org/package/2006/relationships"><Relationship Id="rId3" Type="http://schemas.openxmlformats.org/officeDocument/2006/relationships/oleObject" Target="file:///D:\DataScience\DS%20Board%20infinity%20Summer%20Training\Project\Book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_____Microsoft_Excel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a:t>Most Sold Product </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Total</c:v>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Lit>
              <c:ptCount val="19"/>
              <c:pt idx="0">
                <c:v>Accessories</c:v>
              </c:pt>
              <c:pt idx="1">
                <c:v>Art &amp; Sculpture</c:v>
              </c:pt>
              <c:pt idx="2">
                <c:v>Basket</c:v>
              </c:pt>
              <c:pt idx="3">
                <c:v>Christmas</c:v>
              </c:pt>
              <c:pt idx="4">
                <c:v>Easter</c:v>
              </c:pt>
              <c:pt idx="5">
                <c:v>Fair Trade Gifts</c:v>
              </c:pt>
              <c:pt idx="6">
                <c:v>Furniture</c:v>
              </c:pt>
              <c:pt idx="7">
                <c:v>Gift Baskets</c:v>
              </c:pt>
              <c:pt idx="8">
                <c:v>Home Decor</c:v>
              </c:pt>
              <c:pt idx="9">
                <c:v>Jewelry</c:v>
              </c:pt>
              <c:pt idx="10">
                <c:v>Kids</c:v>
              </c:pt>
              <c:pt idx="11">
                <c:v>Kitchen</c:v>
              </c:pt>
              <c:pt idx="12">
                <c:v>Music</c:v>
              </c:pt>
              <c:pt idx="13">
                <c:v>One-of-a-Kind</c:v>
              </c:pt>
              <c:pt idx="14">
                <c:v>Recycled Art</c:v>
              </c:pt>
              <c:pt idx="15">
                <c:v>Skin Care</c:v>
              </c:pt>
              <c:pt idx="16">
                <c:v>Soapstone</c:v>
              </c:pt>
              <c:pt idx="17">
                <c:v>Textiles</c:v>
              </c:pt>
              <c:pt idx="18">
                <c:v>Other</c:v>
              </c:pt>
            </c:strLit>
          </c:cat>
          <c:val>
            <c:numLit>
              <c:formatCode>General</c:formatCode>
              <c:ptCount val="19"/>
              <c:pt idx="0">
                <c:v>84</c:v>
              </c:pt>
              <c:pt idx="1">
                <c:v>1427</c:v>
              </c:pt>
              <c:pt idx="2">
                <c:v>1461</c:v>
              </c:pt>
              <c:pt idx="3">
                <c:v>575</c:v>
              </c:pt>
              <c:pt idx="4">
                <c:v>1</c:v>
              </c:pt>
              <c:pt idx="5">
                <c:v>110</c:v>
              </c:pt>
              <c:pt idx="6">
                <c:v>27</c:v>
              </c:pt>
              <c:pt idx="7">
                <c:v>1</c:v>
              </c:pt>
              <c:pt idx="8">
                <c:v>404</c:v>
              </c:pt>
              <c:pt idx="9">
                <c:v>991</c:v>
              </c:pt>
              <c:pt idx="10">
                <c:v>140</c:v>
              </c:pt>
              <c:pt idx="11">
                <c:v>809</c:v>
              </c:pt>
              <c:pt idx="12">
                <c:v>98</c:v>
              </c:pt>
              <c:pt idx="13">
                <c:v>12</c:v>
              </c:pt>
              <c:pt idx="14">
                <c:v>99</c:v>
              </c:pt>
              <c:pt idx="15">
                <c:v>101</c:v>
              </c:pt>
              <c:pt idx="16">
                <c:v>199</c:v>
              </c:pt>
              <c:pt idx="17">
                <c:v>43</c:v>
              </c:pt>
              <c:pt idx="18">
                <c:v>8</c:v>
              </c:pt>
            </c:numLit>
          </c:val>
          <c:extLst>
            <c:ext xmlns:c16="http://schemas.microsoft.com/office/drawing/2014/chart" uri="{C3380CC4-5D6E-409C-BE32-E72D297353CC}">
              <c16:uniqueId val="{00000000-56D3-463B-840C-A2E999D86BAE}"/>
            </c:ext>
          </c:extLst>
        </c:ser>
        <c:dLbls>
          <c:showLegendKey val="0"/>
          <c:showVal val="1"/>
          <c:showCatName val="0"/>
          <c:showSerName val="0"/>
          <c:showPercent val="0"/>
          <c:showBubbleSize val="0"/>
        </c:dLbls>
        <c:gapWidth val="84"/>
        <c:gapDepth val="53"/>
        <c:shape val="box"/>
        <c:axId val="882197263"/>
        <c:axId val="882194351"/>
        <c:axId val="0"/>
      </c:bar3DChart>
      <c:catAx>
        <c:axId val="882197263"/>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IN"/>
                  <a:t>Types of products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82194351"/>
        <c:crosses val="autoZero"/>
        <c:auto val="1"/>
        <c:lblAlgn val="ctr"/>
        <c:lblOffset val="100"/>
        <c:noMultiLvlLbl val="0"/>
      </c:catAx>
      <c:valAx>
        <c:axId val="882194351"/>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IN"/>
                  <a:t>Number of Product sold</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crossAx val="8821972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[Book1.xlsx]pivot 3!PivotTable2</c:name>
    <c:fmtId val="9"/>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'pivot 3'!$B$3:$B$4</c:f>
              <c:strCache>
                <c:ptCount val="1"/>
                <c:pt idx="0">
                  <c:v>2017</c:v>
                </c:pt>
              </c:strCache>
            </c:strRef>
          </c:tx>
          <c:spPr>
            <a:solidFill>
              <a:schemeClr val="accent1"/>
            </a:solidFill>
            <a:ln>
              <a:noFill/>
            </a:ln>
            <a:effectLst/>
          </c:spPr>
          <c:invertIfNegative val="0"/>
          <c:cat>
            <c:strRef>
              <c:f>'pivot 3'!$A$5:$A$17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 3'!$B$5:$B$17</c:f>
              <c:numCache>
                <c:formatCode>General</c:formatCode>
                <c:ptCount val="12"/>
                <c:pt idx="0">
                  <c:v>9371.9500000000007</c:v>
                </c:pt>
                <c:pt idx="1">
                  <c:v>7280.05</c:v>
                </c:pt>
                <c:pt idx="2">
                  <c:v>5296.53</c:v>
                </c:pt>
                <c:pt idx="3">
                  <c:v>9600.9</c:v>
                </c:pt>
                <c:pt idx="4">
                  <c:v>7103.91</c:v>
                </c:pt>
                <c:pt idx="5">
                  <c:v>10573.87</c:v>
                </c:pt>
                <c:pt idx="6">
                  <c:v>6766.66</c:v>
                </c:pt>
                <c:pt idx="7">
                  <c:v>8583.56</c:v>
                </c:pt>
                <c:pt idx="8">
                  <c:v>7639.62</c:v>
                </c:pt>
                <c:pt idx="9">
                  <c:v>6022.42</c:v>
                </c:pt>
                <c:pt idx="10">
                  <c:v>14124.95</c:v>
                </c:pt>
                <c:pt idx="11">
                  <c:v>11132.85</c:v>
                </c:pt>
              </c:numCache>
            </c:numRef>
          </c:val>
          <c:extLst>
            <c:ext xmlns:c16="http://schemas.microsoft.com/office/drawing/2014/chart" uri="{C3380CC4-5D6E-409C-BE32-E72D297353CC}">
              <c16:uniqueId val="{00000000-9167-44A8-BA7A-07CED01E74B1}"/>
            </c:ext>
          </c:extLst>
        </c:ser>
        <c:ser>
          <c:idx val="1"/>
          <c:order val="1"/>
          <c:tx>
            <c:strRef>
              <c:f>'pivot 3'!$C$3:$C$4</c:f>
              <c:strCache>
                <c:ptCount val="1"/>
                <c:pt idx="0">
                  <c:v>2018</c:v>
                </c:pt>
              </c:strCache>
            </c:strRef>
          </c:tx>
          <c:spPr>
            <a:solidFill>
              <a:schemeClr val="accent2"/>
            </a:solidFill>
            <a:ln>
              <a:noFill/>
            </a:ln>
            <a:effectLst/>
          </c:spPr>
          <c:invertIfNegative val="0"/>
          <c:cat>
            <c:strRef>
              <c:f>'pivot 3'!$A$5:$A$17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 3'!$C$5:$C$17</c:f>
              <c:numCache>
                <c:formatCode>General</c:formatCode>
                <c:ptCount val="12"/>
                <c:pt idx="0">
                  <c:v>9859.83</c:v>
                </c:pt>
                <c:pt idx="1">
                  <c:v>7158.61</c:v>
                </c:pt>
                <c:pt idx="2">
                  <c:v>8434</c:v>
                </c:pt>
                <c:pt idx="3">
                  <c:v>10521.63</c:v>
                </c:pt>
                <c:pt idx="4">
                  <c:v>7059.58</c:v>
                </c:pt>
                <c:pt idx="5">
                  <c:v>13543.36</c:v>
                </c:pt>
                <c:pt idx="6">
                  <c:v>9974.1299999999992</c:v>
                </c:pt>
                <c:pt idx="7">
                  <c:v>8764.81</c:v>
                </c:pt>
                <c:pt idx="8">
                  <c:v>11941.03</c:v>
                </c:pt>
                <c:pt idx="9">
                  <c:v>7704.25</c:v>
                </c:pt>
                <c:pt idx="10">
                  <c:v>13670.9</c:v>
                </c:pt>
                <c:pt idx="11">
                  <c:v>14936.15</c:v>
                </c:pt>
              </c:numCache>
            </c:numRef>
          </c:val>
          <c:extLst>
            <c:ext xmlns:c16="http://schemas.microsoft.com/office/drawing/2014/chart" uri="{C3380CC4-5D6E-409C-BE32-E72D297353CC}">
              <c16:uniqueId val="{00000001-9167-44A8-BA7A-07CED01E74B1}"/>
            </c:ext>
          </c:extLst>
        </c:ser>
        <c:dLbls>
          <c:showLegendKey val="0"/>
          <c:showVal val="0"/>
          <c:showCatName val="0"/>
          <c:showSerName val="0"/>
          <c:showPercent val="0"/>
          <c:showBubbleSize val="0"/>
        </c:dLbls>
        <c:gapWidth val="150"/>
        <c:axId val="1101042176"/>
        <c:axId val="1101037184"/>
      </c:barChart>
      <c:lineChart>
        <c:grouping val="standard"/>
        <c:varyColors val="0"/>
        <c:ser>
          <c:idx val="2"/>
          <c:order val="2"/>
          <c:tx>
            <c:strRef>
              <c:f>'pivot 3'!$D$3:$D$4</c:f>
              <c:strCache>
                <c:ptCount val="1"/>
                <c:pt idx="0">
                  <c:v>2019</c:v>
                </c:pt>
              </c:strCache>
            </c:strRef>
          </c:tx>
          <c:spPr>
            <a:ln w="28575" cap="rnd">
              <a:solidFill>
                <a:schemeClr val="accent3"/>
              </a:solidFill>
              <a:round/>
            </a:ln>
            <a:effectLst/>
          </c:spPr>
          <c:marker>
            <c:symbol val="none"/>
          </c:marker>
          <c:cat>
            <c:strRef>
              <c:f>'pivot 3'!$A$5:$A$17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 3'!$D$5:$D$17</c:f>
              <c:numCache>
                <c:formatCode>General</c:formatCode>
                <c:ptCount val="12"/>
                <c:pt idx="0">
                  <c:v>7615.91</c:v>
                </c:pt>
                <c:pt idx="1">
                  <c:v>7318.15</c:v>
                </c:pt>
                <c:pt idx="2">
                  <c:v>13769.75</c:v>
                </c:pt>
                <c:pt idx="3">
                  <c:v>8024.05</c:v>
                </c:pt>
                <c:pt idx="4">
                  <c:v>11216.2</c:v>
                </c:pt>
                <c:pt idx="5">
                  <c:v>8327.1299999999992</c:v>
                </c:pt>
                <c:pt idx="6">
                  <c:v>10014.780000000001</c:v>
                </c:pt>
                <c:pt idx="7">
                  <c:v>10278.209999999999</c:v>
                </c:pt>
                <c:pt idx="8">
                  <c:v>9436.86</c:v>
                </c:pt>
                <c:pt idx="9">
                  <c:v>8911.5300000000007</c:v>
                </c:pt>
                <c:pt idx="10">
                  <c:v>27681.3</c:v>
                </c:pt>
                <c:pt idx="11">
                  <c:v>33306.46</c:v>
                </c:pt>
              </c:numCache>
            </c:numRef>
          </c:val>
          <c:smooth val="0"/>
          <c:extLst>
            <c:ext xmlns:c16="http://schemas.microsoft.com/office/drawing/2014/chart" uri="{C3380CC4-5D6E-409C-BE32-E72D297353CC}">
              <c16:uniqueId val="{00000002-9167-44A8-BA7A-07CED01E74B1}"/>
            </c:ext>
          </c:extLst>
        </c:ser>
        <c:dLbls>
          <c:showLegendKey val="0"/>
          <c:showVal val="0"/>
          <c:showCatName val="0"/>
          <c:showSerName val="0"/>
          <c:showPercent val="0"/>
          <c:showBubbleSize val="0"/>
        </c:dLbls>
        <c:marker val="1"/>
        <c:smooth val="0"/>
        <c:axId val="1101032192"/>
        <c:axId val="1101027616"/>
      </c:lineChart>
      <c:catAx>
        <c:axId val="110104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037184"/>
        <c:crosses val="autoZero"/>
        <c:auto val="1"/>
        <c:lblAlgn val="ctr"/>
        <c:lblOffset val="100"/>
        <c:noMultiLvlLbl val="0"/>
      </c:catAx>
      <c:valAx>
        <c:axId val="1101037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042176"/>
        <c:crosses val="autoZero"/>
        <c:crossBetween val="between"/>
      </c:valAx>
      <c:valAx>
        <c:axId val="1101027616"/>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032192"/>
        <c:crosses val="max"/>
        <c:crossBetween val="between"/>
      </c:valAx>
      <c:catAx>
        <c:axId val="1101032192"/>
        <c:scaling>
          <c:orientation val="minMax"/>
        </c:scaling>
        <c:delete val="1"/>
        <c:axPos val="b"/>
        <c:numFmt formatCode="General" sourceLinked="1"/>
        <c:majorTickMark val="none"/>
        <c:minorTickMark val="none"/>
        <c:tickLblPos val="nextTo"/>
        <c:crossAx val="1101027616"/>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[Book1.xlsx]pivot4!PivotTable3</c:name>
    <c:fmtId val="3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pivot4!$B$3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pivot4!$A$4:$A$23</c:f>
              <c:strCache>
                <c:ptCount val="19"/>
                <c:pt idx="0">
                  <c:v>Accessories</c:v>
                </c:pt>
                <c:pt idx="1">
                  <c:v>Art &amp; Sculpture</c:v>
                </c:pt>
                <c:pt idx="2">
                  <c:v>Basket</c:v>
                </c:pt>
                <c:pt idx="3">
                  <c:v>Christmas</c:v>
                </c:pt>
                <c:pt idx="4">
                  <c:v>Easter</c:v>
                </c:pt>
                <c:pt idx="5">
                  <c:v>Fair Trade Gifts</c:v>
                </c:pt>
                <c:pt idx="6">
                  <c:v>Furniture</c:v>
                </c:pt>
                <c:pt idx="7">
                  <c:v>Gift Baskets</c:v>
                </c:pt>
                <c:pt idx="8">
                  <c:v>Home Decor</c:v>
                </c:pt>
                <c:pt idx="9">
                  <c:v>Jewelry</c:v>
                </c:pt>
                <c:pt idx="10">
                  <c:v>Kids</c:v>
                </c:pt>
                <c:pt idx="11">
                  <c:v>Kitchen</c:v>
                </c:pt>
                <c:pt idx="12">
                  <c:v>Music</c:v>
                </c:pt>
                <c:pt idx="13">
                  <c:v>One-of-a-Kind</c:v>
                </c:pt>
                <c:pt idx="14">
                  <c:v>Recycled Art</c:v>
                </c:pt>
                <c:pt idx="15">
                  <c:v>Skin Care</c:v>
                </c:pt>
                <c:pt idx="16">
                  <c:v>Soapstone</c:v>
                </c:pt>
                <c:pt idx="17">
                  <c:v>Textiles</c:v>
                </c:pt>
                <c:pt idx="18">
                  <c:v>other</c:v>
                </c:pt>
              </c:strCache>
            </c:strRef>
          </c:cat>
          <c:val>
            <c:numRef>
              <c:f>pivot4!$B$4:$B$23</c:f>
              <c:numCache>
                <c:formatCode>General</c:formatCode>
                <c:ptCount val="19"/>
                <c:pt idx="0">
                  <c:v>84</c:v>
                </c:pt>
                <c:pt idx="1">
                  <c:v>1427</c:v>
                </c:pt>
                <c:pt idx="2">
                  <c:v>1461</c:v>
                </c:pt>
                <c:pt idx="3">
                  <c:v>575</c:v>
                </c:pt>
                <c:pt idx="4">
                  <c:v>1</c:v>
                </c:pt>
                <c:pt idx="5">
                  <c:v>110</c:v>
                </c:pt>
                <c:pt idx="6">
                  <c:v>27</c:v>
                </c:pt>
                <c:pt idx="7">
                  <c:v>1</c:v>
                </c:pt>
                <c:pt idx="8">
                  <c:v>404</c:v>
                </c:pt>
                <c:pt idx="9">
                  <c:v>991</c:v>
                </c:pt>
                <c:pt idx="10">
                  <c:v>140</c:v>
                </c:pt>
                <c:pt idx="11">
                  <c:v>809</c:v>
                </c:pt>
                <c:pt idx="12">
                  <c:v>98</c:v>
                </c:pt>
                <c:pt idx="13">
                  <c:v>12</c:v>
                </c:pt>
                <c:pt idx="14">
                  <c:v>99</c:v>
                </c:pt>
                <c:pt idx="15">
                  <c:v>101</c:v>
                </c:pt>
                <c:pt idx="16">
                  <c:v>199</c:v>
                </c:pt>
                <c:pt idx="17">
                  <c:v>43</c:v>
                </c:pt>
                <c:pt idx="18">
                  <c:v>8</c:v>
                </c:pt>
              </c:numCache>
            </c:numRef>
          </c:val>
          <c:extLst>
            <c:ext xmlns:c16="http://schemas.microsoft.com/office/drawing/2014/chart" uri="{C3380CC4-5D6E-409C-BE32-E72D297353CC}">
              <c16:uniqueId val="{00000000-1050-47FB-A085-D694762DA6DD}"/>
            </c:ext>
          </c:extLst>
        </c:ser>
        <c:dLbls>
          <c:showLegendKey val="0"/>
          <c:showVal val="1"/>
          <c:showCatName val="0"/>
          <c:showSerName val="0"/>
          <c:showPercent val="0"/>
          <c:showBubbleSize val="0"/>
        </c:dLbls>
        <c:gapWidth val="150"/>
        <c:shape val="box"/>
        <c:axId val="1101043840"/>
        <c:axId val="1101052992"/>
        <c:axId val="0"/>
      </c:bar3DChart>
      <c:catAx>
        <c:axId val="11010438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052992"/>
        <c:crosses val="autoZero"/>
        <c:auto val="1"/>
        <c:lblAlgn val="ctr"/>
        <c:lblOffset val="100"/>
        <c:noMultiLvlLbl val="0"/>
      </c:catAx>
      <c:valAx>
        <c:axId val="1101052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043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[Book1.xlsx]pivot2!PivotTable2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Orders(Year)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s>
    <c:plotArea>
      <c:layout/>
      <c:pieChart>
        <c:varyColors val="1"/>
        <c:ser>
          <c:idx val="0"/>
          <c:order val="0"/>
          <c:tx>
            <c:strRef>
              <c:f>pivot2!$H$3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67A-4238-8A85-E0BD18008D7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67A-4238-8A85-E0BD18008D7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67A-4238-8A85-E0BD18008D7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pivot2!$G$4:$G$7</c:f>
              <c:strCache>
                <c:ptCount val="3"/>
                <c:pt idx="0">
                  <c:v>2017</c:v>
                </c:pt>
                <c:pt idx="1">
                  <c:v>2018</c:v>
                </c:pt>
                <c:pt idx="2">
                  <c:v>2019</c:v>
                </c:pt>
              </c:strCache>
            </c:strRef>
          </c:cat>
          <c:val>
            <c:numRef>
              <c:f>pivot2!$H$4:$H$7</c:f>
              <c:numCache>
                <c:formatCode>General</c:formatCode>
                <c:ptCount val="3"/>
                <c:pt idx="0">
                  <c:v>836</c:v>
                </c:pt>
                <c:pt idx="1">
                  <c:v>1141</c:v>
                </c:pt>
                <c:pt idx="2">
                  <c:v>1520</c:v>
                </c:pt>
              </c:numCache>
            </c:numRef>
          </c:val>
          <c:extLst>
            <c:ext xmlns:c16="http://schemas.microsoft.com/office/drawing/2014/chart" uri="{C3380CC4-5D6E-409C-BE32-E72D297353CC}">
              <c16:uniqueId val="{00000006-D67A-4238-8A85-E0BD18008D7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[Book1.xlsx]pivot1!PivotTable9</c:name>
    <c:fmtId val="5"/>
  </c:pivotSource>
  <c:chart>
    <c:title>
      <c:tx>
        <c:rich>
          <a:bodyPr rot="0" spcFirstLastPara="1" vertOverflow="ellipsis" vert="horz" wrap="square" anchor="ctr" anchorCtr="1"/>
          <a:lstStyle/>
          <a:p>
            <a:pPr>
              <a:defRPr sz="1400" b="0" i="0" u="none" strike="noStrike" kern="1200" spc="0" baseline="0">
                <a:ln>
                  <a:noFill/>
                </a:ln>
                <a:solidFill>
                  <a:schemeClr val="tx1"/>
                </a:solidFill>
                <a:latin typeface="+mn-lt"/>
                <a:ea typeface="+mn-ea"/>
                <a:cs typeface="+mn-cs"/>
              </a:defRPr>
            </a:pPr>
            <a:r>
              <a:rPr lang="en-US"/>
              <a:t>Product Discount</a:t>
            </a:r>
          </a:p>
        </c:rich>
      </c:tx>
      <c:layout>
        <c:manualLayout>
          <c:xMode val="edge"/>
          <c:yMode val="edge"/>
          <c:x val="0.59482117704774595"/>
          <c:y val="3.0900083545796753E-2"/>
        </c:manualLayout>
      </c:layout>
      <c:overlay val="0"/>
      <c:spPr>
        <a:noFill/>
        <a:ln>
          <a:noFill/>
        </a:ln>
        <a:effectLst/>
      </c:spPr>
      <c:txPr>
        <a:bodyPr rot="0" spcFirstLastPara="1" vertOverflow="ellipsis" vert="horz" wrap="square" anchor="ctr" anchorCtr="1"/>
        <a:lstStyle/>
        <a:p>
          <a:pPr>
            <a:defRPr sz="1400" b="0" i="0" u="none" strike="noStrike" kern="1200" spc="0" baseline="0">
              <a:ln>
                <a:noFill/>
              </a:ln>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s>
    <c:plotArea>
      <c:layout/>
      <c:pieChart>
        <c:varyColors val="1"/>
        <c:ser>
          <c:idx val="0"/>
          <c:order val="0"/>
          <c:tx>
            <c:strRef>
              <c:f>pivot1!$F$3</c:f>
              <c:strCache>
                <c:ptCount val="1"/>
                <c:pt idx="0">
                  <c:v>Total</c:v>
                </c:pt>
              </c:strCache>
            </c:strRef>
          </c:tx>
          <c:dPt>
            <c:idx val="0"/>
            <c:bubble3D val="0"/>
            <c:spPr>
              <a:noFill/>
              <a:ln w="19050">
                <a:noFill/>
              </a:ln>
              <a:effectLst/>
            </c:spPr>
            <c:extLst>
              <c:ext xmlns:c16="http://schemas.microsoft.com/office/drawing/2014/chart" uri="{C3380CC4-5D6E-409C-BE32-E72D297353CC}">
                <c16:uniqueId val="{00000001-B55A-4067-8D79-728216E9050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55A-4067-8D79-728216E9050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55A-4067-8D79-728216E9050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55A-4067-8D79-728216E9050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55A-4067-8D79-728216E9050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55A-4067-8D79-728216E9050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55A-4067-8D79-728216E9050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55A-4067-8D79-728216E9050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55A-4067-8D79-728216E9050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55A-4067-8D79-728216E90509}"/>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55A-4067-8D79-728216E90509}"/>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B55A-4067-8D79-728216E90509}"/>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B55A-4067-8D79-728216E90509}"/>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B55A-4067-8D79-728216E90509}"/>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B55A-4067-8D79-728216E90509}"/>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B55A-4067-8D79-728216E90509}"/>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B55A-4067-8D79-728216E90509}"/>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B55A-4067-8D79-728216E90509}"/>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B55A-4067-8D79-728216E9050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pivot1!$E$4:$E$23</c:f>
              <c:strCache>
                <c:ptCount val="19"/>
                <c:pt idx="0">
                  <c:v>Accessories</c:v>
                </c:pt>
                <c:pt idx="1">
                  <c:v>Art &amp; Sculpture</c:v>
                </c:pt>
                <c:pt idx="2">
                  <c:v>Basket</c:v>
                </c:pt>
                <c:pt idx="3">
                  <c:v>Christmas</c:v>
                </c:pt>
                <c:pt idx="4">
                  <c:v>Easter</c:v>
                </c:pt>
                <c:pt idx="5">
                  <c:v>Fair Trade Gifts</c:v>
                </c:pt>
                <c:pt idx="6">
                  <c:v>Furniture</c:v>
                </c:pt>
                <c:pt idx="7">
                  <c:v>Gift Baskets</c:v>
                </c:pt>
                <c:pt idx="8">
                  <c:v>Home Decor</c:v>
                </c:pt>
                <c:pt idx="9">
                  <c:v>Jewelry</c:v>
                </c:pt>
                <c:pt idx="10">
                  <c:v>Kids</c:v>
                </c:pt>
                <c:pt idx="11">
                  <c:v>Kitchen</c:v>
                </c:pt>
                <c:pt idx="12">
                  <c:v>Music</c:v>
                </c:pt>
                <c:pt idx="13">
                  <c:v>One-of-a-Kind</c:v>
                </c:pt>
                <c:pt idx="14">
                  <c:v>Recycled Art</c:v>
                </c:pt>
                <c:pt idx="15">
                  <c:v>Skin Care</c:v>
                </c:pt>
                <c:pt idx="16">
                  <c:v>Soapstone</c:v>
                </c:pt>
                <c:pt idx="17">
                  <c:v>Textiles</c:v>
                </c:pt>
                <c:pt idx="18">
                  <c:v>Other</c:v>
                </c:pt>
              </c:strCache>
            </c:strRef>
          </c:cat>
          <c:val>
            <c:numRef>
              <c:f>pivot1!$F$4:$F$23</c:f>
              <c:numCache>
                <c:formatCode>General</c:formatCode>
                <c:ptCount val="19"/>
                <c:pt idx="0">
                  <c:v>107.02</c:v>
                </c:pt>
                <c:pt idx="1">
                  <c:v>2955.820000000002</c:v>
                </c:pt>
                <c:pt idx="2">
                  <c:v>4584.4200000000046</c:v>
                </c:pt>
                <c:pt idx="3">
                  <c:v>345.19000000000005</c:v>
                </c:pt>
                <c:pt idx="4">
                  <c:v>3.8</c:v>
                </c:pt>
                <c:pt idx="5">
                  <c:v>53.33</c:v>
                </c:pt>
                <c:pt idx="6">
                  <c:v>169.04000000000002</c:v>
                </c:pt>
                <c:pt idx="7">
                  <c:v>0</c:v>
                </c:pt>
                <c:pt idx="8">
                  <c:v>991.20999999999935</c:v>
                </c:pt>
                <c:pt idx="9">
                  <c:v>965.84999999999968</c:v>
                </c:pt>
                <c:pt idx="10">
                  <c:v>116.66000000000001</c:v>
                </c:pt>
                <c:pt idx="11">
                  <c:v>431.11000000000013</c:v>
                </c:pt>
                <c:pt idx="12">
                  <c:v>82.19</c:v>
                </c:pt>
                <c:pt idx="13">
                  <c:v>71.990000000000009</c:v>
                </c:pt>
                <c:pt idx="14">
                  <c:v>88.64</c:v>
                </c:pt>
                <c:pt idx="15">
                  <c:v>37.70000000000001</c:v>
                </c:pt>
                <c:pt idx="16">
                  <c:v>96.91</c:v>
                </c:pt>
                <c:pt idx="17">
                  <c:v>112.9</c:v>
                </c:pt>
                <c:pt idx="18">
                  <c:v>0</c:v>
                </c:pt>
              </c:numCache>
            </c:numRef>
          </c:val>
          <c:extLst>
            <c:ext xmlns:c16="http://schemas.microsoft.com/office/drawing/2014/chart" uri="{C3380CC4-5D6E-409C-BE32-E72D297353CC}">
              <c16:uniqueId val="{00000026-B55A-4067-8D79-728216E905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8707142765987317"/>
          <c:y val="0.11528293122136134"/>
          <c:w val="0.30320409908242829"/>
          <c:h val="0.83166983041904907"/>
        </c:manualLayout>
      </c:layout>
      <c:overlay val="0"/>
      <c:spPr>
        <a:noFill/>
        <a:ln>
          <a:noFill/>
        </a:ln>
        <a:effectLst/>
      </c:spPr>
      <c:txPr>
        <a:bodyPr rot="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legend>
    <c:plotVisOnly val="1"/>
    <c:dispBlanksAs val="gap"/>
    <c:showDLblsOverMax val="0"/>
  </c:chart>
  <c:spPr>
    <a:blipFill dpi="0" rotWithShape="1">
      <a:blip xmlns:r="http://schemas.openxmlformats.org/officeDocument/2006/relationships" r:embed="rId3">
        <a:alphaModFix amt="82000"/>
      </a:blip>
      <a:srcRect/>
      <a:tile tx="0" ty="0" sx="100000" sy="100000" flip="none" algn="tl"/>
    </a:blipFill>
    <a:ln w="9525" cap="flat" cmpd="sng" algn="ctr">
      <a:gradFill>
        <a:gsLst>
          <a:gs pos="10000">
            <a:srgbClr val="DDEAF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a:lstStyle/>
    <a:p>
      <a:pPr>
        <a:defRPr>
          <a:ln>
            <a:noFill/>
          </a:ln>
          <a:solidFill>
            <a:schemeClr val="tx1"/>
          </a:solidFill>
        </a:defRPr>
      </a:pPr>
      <a:endParaRPr lang="en-US"/>
    </a:p>
  </c:txPr>
  <c:externalData r:id="rId4">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[Book1.xlsx]pivot2!PivotTable3</c:name>
    <c:fmtId val="24"/>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a:t>Most Discount(Month)</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barChart>
        <c:barDir val="col"/>
        <c:grouping val="clustered"/>
        <c:varyColors val="0"/>
        <c:ser>
          <c:idx val="0"/>
          <c:order val="0"/>
          <c:tx>
            <c:strRef>
              <c:f>pivot2!$B$19:$B$20</c:f>
              <c:strCache>
                <c:ptCount val="1"/>
                <c:pt idx="0">
                  <c:v>2017</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pivot2!$A$21:$A$33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pivot2!$B$21:$B$33</c:f>
              <c:numCache>
                <c:formatCode>General</c:formatCode>
                <c:ptCount val="12"/>
                <c:pt idx="0">
                  <c:v>129.4</c:v>
                </c:pt>
                <c:pt idx="1">
                  <c:v>104.7</c:v>
                </c:pt>
                <c:pt idx="2">
                  <c:v>172.2</c:v>
                </c:pt>
                <c:pt idx="3">
                  <c:v>281.39999999999998</c:v>
                </c:pt>
                <c:pt idx="4">
                  <c:v>185.75</c:v>
                </c:pt>
                <c:pt idx="5">
                  <c:v>234.45</c:v>
                </c:pt>
                <c:pt idx="6">
                  <c:v>51.5</c:v>
                </c:pt>
                <c:pt idx="7">
                  <c:v>258.89999999999998</c:v>
                </c:pt>
                <c:pt idx="8">
                  <c:v>61.7</c:v>
                </c:pt>
                <c:pt idx="9">
                  <c:v>88</c:v>
                </c:pt>
                <c:pt idx="10">
                  <c:v>131.30000000000001</c:v>
                </c:pt>
                <c:pt idx="11">
                  <c:v>149.85</c:v>
                </c:pt>
              </c:numCache>
            </c:numRef>
          </c:val>
          <c:extLst>
            <c:ext xmlns:c16="http://schemas.microsoft.com/office/drawing/2014/chart" uri="{C3380CC4-5D6E-409C-BE32-E72D297353CC}">
              <c16:uniqueId val="{00000000-260E-4809-94F8-2813E07A2B72}"/>
            </c:ext>
          </c:extLst>
        </c:ser>
        <c:ser>
          <c:idx val="1"/>
          <c:order val="1"/>
          <c:tx>
            <c:strRef>
              <c:f>pivot2!$C$19:$C$20</c:f>
              <c:strCache>
                <c:ptCount val="1"/>
                <c:pt idx="0">
                  <c:v>2018</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pivot2!$A$21:$A$33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pivot2!$C$21:$C$33</c:f>
              <c:numCache>
                <c:formatCode>General</c:formatCode>
                <c:ptCount val="12"/>
                <c:pt idx="0">
                  <c:v>217.1</c:v>
                </c:pt>
                <c:pt idx="1">
                  <c:v>161.35</c:v>
                </c:pt>
                <c:pt idx="2">
                  <c:v>226.82</c:v>
                </c:pt>
                <c:pt idx="3">
                  <c:v>232.28</c:v>
                </c:pt>
                <c:pt idx="4">
                  <c:v>221.25</c:v>
                </c:pt>
                <c:pt idx="5">
                  <c:v>335.4</c:v>
                </c:pt>
                <c:pt idx="6">
                  <c:v>237.87</c:v>
                </c:pt>
                <c:pt idx="7">
                  <c:v>140.57</c:v>
                </c:pt>
                <c:pt idx="8">
                  <c:v>276.14999999999998</c:v>
                </c:pt>
                <c:pt idx="9">
                  <c:v>277.95</c:v>
                </c:pt>
                <c:pt idx="10">
                  <c:v>414.45</c:v>
                </c:pt>
                <c:pt idx="11">
                  <c:v>371.2</c:v>
                </c:pt>
              </c:numCache>
            </c:numRef>
          </c:val>
          <c:extLst>
            <c:ext xmlns:c16="http://schemas.microsoft.com/office/drawing/2014/chart" uri="{C3380CC4-5D6E-409C-BE32-E72D297353CC}">
              <c16:uniqueId val="{00000001-260E-4809-94F8-2813E07A2B72}"/>
            </c:ext>
          </c:extLst>
        </c:ser>
        <c:ser>
          <c:idx val="2"/>
          <c:order val="2"/>
          <c:tx>
            <c:strRef>
              <c:f>pivot2!$D$19:$D$20</c:f>
              <c:strCache>
                <c:ptCount val="1"/>
                <c:pt idx="0">
                  <c:v>2019</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pivot2!$A$21:$A$33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pivot2!$D$21:$D$33</c:f>
              <c:numCache>
                <c:formatCode>General</c:formatCode>
                <c:ptCount val="12"/>
                <c:pt idx="0">
                  <c:v>261.97000000000003</c:v>
                </c:pt>
                <c:pt idx="1">
                  <c:v>288.7</c:v>
                </c:pt>
                <c:pt idx="2">
                  <c:v>439.85</c:v>
                </c:pt>
                <c:pt idx="3">
                  <c:v>285.39999999999998</c:v>
                </c:pt>
                <c:pt idx="4">
                  <c:v>460.9</c:v>
                </c:pt>
                <c:pt idx="5">
                  <c:v>186.02</c:v>
                </c:pt>
                <c:pt idx="6">
                  <c:v>447.07</c:v>
                </c:pt>
                <c:pt idx="7">
                  <c:v>201.67</c:v>
                </c:pt>
                <c:pt idx="8">
                  <c:v>354.89</c:v>
                </c:pt>
                <c:pt idx="9">
                  <c:v>279.42</c:v>
                </c:pt>
                <c:pt idx="10">
                  <c:v>776.84</c:v>
                </c:pt>
                <c:pt idx="11">
                  <c:v>2269.5100000000002</c:v>
                </c:pt>
              </c:numCache>
            </c:numRef>
          </c:val>
          <c:extLst>
            <c:ext xmlns:c16="http://schemas.microsoft.com/office/drawing/2014/chart" uri="{C3380CC4-5D6E-409C-BE32-E72D297353CC}">
              <c16:uniqueId val="{00000002-260E-4809-94F8-2813E07A2B72}"/>
            </c:ext>
          </c:extLst>
        </c:ser>
        <c:dLbls>
          <c:showLegendKey val="0"/>
          <c:showVal val="0"/>
          <c:showCatName val="0"/>
          <c:showSerName val="0"/>
          <c:showPercent val="0"/>
          <c:showBubbleSize val="0"/>
        </c:dLbls>
        <c:gapWidth val="164"/>
        <c:overlap val="-22"/>
        <c:axId val="83854623"/>
        <c:axId val="83858783"/>
      </c:barChart>
      <c:catAx>
        <c:axId val="8385462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858783"/>
        <c:crosses val="autoZero"/>
        <c:auto val="1"/>
        <c:lblAlgn val="ctr"/>
        <c:lblOffset val="100"/>
        <c:noMultiLvlLbl val="0"/>
      </c:catAx>
      <c:valAx>
        <c:axId val="838587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8546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[Book1.xlsx]pivot1!PivotTable11</c:name>
    <c:fmtId val="17"/>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Most Returns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pivotFmt>
      <c:pivotFmt>
        <c:idx val="1"/>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257813482420793E-2"/>
          <c:y val="0.1701375056062098"/>
          <c:w val="0.85549322089098734"/>
          <c:h val="0.60808401730329686"/>
        </c:manualLayout>
      </c:layout>
      <c:bar3DChart>
        <c:barDir val="col"/>
        <c:grouping val="standard"/>
        <c:varyColors val="0"/>
        <c:ser>
          <c:idx val="0"/>
          <c:order val="0"/>
          <c:tx>
            <c:strRef>
              <c:f>pivot1!$I$3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pivot1!$H$4:$H$23</c:f>
              <c:strCache>
                <c:ptCount val="19"/>
                <c:pt idx="0">
                  <c:v>Accessories</c:v>
                </c:pt>
                <c:pt idx="1">
                  <c:v>Art &amp; Sculpture</c:v>
                </c:pt>
                <c:pt idx="2">
                  <c:v>Basket</c:v>
                </c:pt>
                <c:pt idx="3">
                  <c:v>Christmas</c:v>
                </c:pt>
                <c:pt idx="4">
                  <c:v>Easter</c:v>
                </c:pt>
                <c:pt idx="5">
                  <c:v>Fair Trade Gifts</c:v>
                </c:pt>
                <c:pt idx="6">
                  <c:v>Furniture</c:v>
                </c:pt>
                <c:pt idx="7">
                  <c:v>Gift Baskets</c:v>
                </c:pt>
                <c:pt idx="8">
                  <c:v>Home Decor</c:v>
                </c:pt>
                <c:pt idx="9">
                  <c:v>Jewelry</c:v>
                </c:pt>
                <c:pt idx="10">
                  <c:v>Kids</c:v>
                </c:pt>
                <c:pt idx="11">
                  <c:v>Kitchen</c:v>
                </c:pt>
                <c:pt idx="12">
                  <c:v>Music</c:v>
                </c:pt>
                <c:pt idx="13">
                  <c:v>One-of-a-Kind</c:v>
                </c:pt>
                <c:pt idx="14">
                  <c:v>Recycled Art</c:v>
                </c:pt>
                <c:pt idx="15">
                  <c:v>Skin Care</c:v>
                </c:pt>
                <c:pt idx="16">
                  <c:v>Soapstone</c:v>
                </c:pt>
                <c:pt idx="17">
                  <c:v>Textiles</c:v>
                </c:pt>
                <c:pt idx="18">
                  <c:v>Other</c:v>
                </c:pt>
              </c:strCache>
            </c:strRef>
          </c:cat>
          <c:val>
            <c:numRef>
              <c:f>pivot1!$I$4:$I$23</c:f>
              <c:numCache>
                <c:formatCode>General</c:formatCode>
                <c:ptCount val="19"/>
                <c:pt idx="0">
                  <c:v>0</c:v>
                </c:pt>
                <c:pt idx="1">
                  <c:v>2879.93</c:v>
                </c:pt>
                <c:pt idx="2">
                  <c:v>4439.6900000000005</c:v>
                </c:pt>
                <c:pt idx="3">
                  <c:v>670</c:v>
                </c:pt>
                <c:pt idx="4">
                  <c:v>0</c:v>
                </c:pt>
                <c:pt idx="5">
                  <c:v>0</c:v>
                </c:pt>
                <c:pt idx="6">
                  <c:v>0</c:v>
                </c:pt>
                <c:pt idx="7">
                  <c:v>0</c:v>
                </c:pt>
                <c:pt idx="8">
                  <c:v>423.35</c:v>
                </c:pt>
                <c:pt idx="9">
                  <c:v>509.2</c:v>
                </c:pt>
                <c:pt idx="10">
                  <c:v>0</c:v>
                </c:pt>
                <c:pt idx="11">
                  <c:v>328.07</c:v>
                </c:pt>
                <c:pt idx="12">
                  <c:v>142.41</c:v>
                </c:pt>
                <c:pt idx="13">
                  <c:v>0</c:v>
                </c:pt>
                <c:pt idx="14">
                  <c:v>0</c:v>
                </c:pt>
                <c:pt idx="15">
                  <c:v>0</c:v>
                </c:pt>
                <c:pt idx="16">
                  <c:v>69.5</c:v>
                </c:pt>
                <c:pt idx="17">
                  <c:v>97</c:v>
                </c:pt>
                <c:pt idx="18">
                  <c:v>0</c:v>
                </c:pt>
              </c:numCache>
            </c:numRef>
          </c:val>
          <c:extLst>
            <c:ext xmlns:c16="http://schemas.microsoft.com/office/drawing/2014/chart" uri="{C3380CC4-5D6E-409C-BE32-E72D297353CC}">
              <c16:uniqueId val="{00000000-E504-4363-B2B3-E82D5F71B2D9}"/>
            </c:ext>
          </c:extLst>
        </c:ser>
        <c:dLbls>
          <c:showLegendKey val="0"/>
          <c:showVal val="1"/>
          <c:showCatName val="0"/>
          <c:showSerName val="0"/>
          <c:showPercent val="0"/>
          <c:showBubbleSize val="0"/>
        </c:dLbls>
        <c:gapWidth val="150"/>
        <c:shape val="box"/>
        <c:axId val="972032687"/>
        <c:axId val="972033103"/>
        <c:axId val="659283535"/>
      </c:bar3DChart>
      <c:catAx>
        <c:axId val="97203268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972033103"/>
        <c:crosses val="autoZero"/>
        <c:auto val="1"/>
        <c:lblAlgn val="ctr"/>
        <c:lblOffset val="100"/>
        <c:noMultiLvlLbl val="0"/>
      </c:catAx>
      <c:valAx>
        <c:axId val="972033103"/>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972032687"/>
        <c:crosses val="autoZero"/>
        <c:crossBetween val="between"/>
      </c:valAx>
      <c:serAx>
        <c:axId val="659283535"/>
        <c:scaling>
          <c:orientation val="minMax"/>
        </c:scaling>
        <c:delete val="0"/>
        <c:axPos val="b"/>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972033103"/>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8936154855643043"/>
          <c:y val="0.16245370370370371"/>
          <c:w val="0.36016601049868768"/>
          <c:h val="0.60027668416447943"/>
        </c:manualLayout>
      </c:layout>
      <c:pieChart>
        <c:varyColors val="1"/>
        <c:ser>
          <c:idx val="0"/>
          <c:order val="0"/>
          <c:tx>
            <c:strRef>
              <c:f>Analyze!$B$2</c:f>
              <c:strCache>
                <c:ptCount val="1"/>
                <c:pt idx="0">
                  <c:v>Returns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C2E-409E-AD6C-4EC23081BAF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C2E-409E-AD6C-4EC23081BAF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C2E-409E-AD6C-4EC23081BAF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C2E-409E-AD6C-4EC23081BAF5}"/>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3C2E-409E-AD6C-4EC23081BAF5}"/>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3C2E-409E-AD6C-4EC23081BAF5}"/>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3C2E-409E-AD6C-4EC23081BAF5}"/>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3C2E-409E-AD6C-4EC23081BAF5}"/>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3C2E-409E-AD6C-4EC23081BAF5}"/>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3C2E-409E-AD6C-4EC23081BAF5}"/>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3C2E-409E-AD6C-4EC23081BAF5}"/>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3C2E-409E-AD6C-4EC23081BAF5}"/>
              </c:ext>
            </c:extLst>
          </c:dPt>
          <c:dLbls>
            <c:dLbl>
              <c:idx val="0"/>
              <c:layout>
                <c:manualLayout>
                  <c:x val="-5.1049868766404202E-2"/>
                  <c:y val="0.1340711905393848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C2E-409E-AD6C-4EC23081BAF5}"/>
                </c:ext>
              </c:extLst>
            </c:dLbl>
            <c:dLbl>
              <c:idx val="1"/>
              <c:layout>
                <c:manualLayout>
                  <c:x val="-5.3866775273780435E-2"/>
                  <c:y val="0.1006137013772154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C2E-409E-AD6C-4EC23081BAF5}"/>
                </c:ext>
              </c:extLst>
            </c:dLbl>
            <c:dLbl>
              <c:idx val="2"/>
              <c:layout>
                <c:manualLayout>
                  <c:x val="-9.050194587745497E-2"/>
                  <c:y val="6.608746940340315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C2E-409E-AD6C-4EC23081BAF5}"/>
                </c:ext>
              </c:extLst>
            </c:dLbl>
            <c:dLbl>
              <c:idx val="3"/>
              <c:layout>
                <c:manualLayout>
                  <c:x val="-6.5523033758711283E-2"/>
                  <c:y val="-6.4584623551269569E-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C2E-409E-AD6C-4EC23081BAF5}"/>
                </c:ext>
              </c:extLst>
            </c:dLbl>
            <c:dLbl>
              <c:idx val="4"/>
              <c:layout>
                <c:manualLayout>
                  <c:x val="-9.4512444565119022E-2"/>
                  <c:y val="-3.911380459465038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3C2E-409E-AD6C-4EC23081BAF5}"/>
                </c:ext>
              </c:extLst>
            </c:dLbl>
            <c:dLbl>
              <c:idx val="5"/>
              <c:layout>
                <c:manualLayout>
                  <c:x val="-6.7121911485202287E-2"/>
                  <c:y val="-0.1192762983278776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3C2E-409E-AD6C-4EC23081BAF5}"/>
                </c:ext>
              </c:extLst>
            </c:dLbl>
            <c:dLbl>
              <c:idx val="6"/>
              <c:layout>
                <c:manualLayout>
                  <c:x val="8.6917784998839717E-3"/>
                  <c:y val="-0.1027629074668822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3C2E-409E-AD6C-4EC23081BAF5}"/>
                </c:ext>
              </c:extLst>
            </c:dLbl>
            <c:dLbl>
              <c:idx val="8"/>
              <c:layout>
                <c:manualLayout>
                  <c:x val="5.2369807222373069E-2"/>
                  <c:y val="-7.7131440030670323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1-3C2E-409E-AD6C-4EC23081BAF5}"/>
                </c:ext>
              </c:extLst>
            </c:dLbl>
            <c:dLbl>
              <c:idx val="9"/>
              <c:layout>
                <c:manualLayout>
                  <c:x val="6.3954747035930848E-2"/>
                  <c:y val="-6.607478840425845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3-3C2E-409E-AD6C-4EC23081BAF5}"/>
                </c:ext>
              </c:extLst>
            </c:dLbl>
            <c:dLbl>
              <c:idx val="11"/>
              <c:layout>
                <c:manualLayout>
                  <c:x val="5.0045058764793197E-2"/>
                  <c:y val="0.1217848902066918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7-3C2E-409E-AD6C-4EC23081BAF5}"/>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Analyze!$A$3:$A$14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Analyze!$B$3:$B$14</c:f>
              <c:numCache>
                <c:formatCode>General</c:formatCode>
                <c:ptCount val="12"/>
                <c:pt idx="0">
                  <c:v>1725.05</c:v>
                </c:pt>
                <c:pt idx="1">
                  <c:v>573.05000000000007</c:v>
                </c:pt>
                <c:pt idx="2">
                  <c:v>2007</c:v>
                </c:pt>
                <c:pt idx="3">
                  <c:v>50</c:v>
                </c:pt>
                <c:pt idx="4">
                  <c:v>1875.1699999999998</c:v>
                </c:pt>
                <c:pt idx="5">
                  <c:v>1689.43</c:v>
                </c:pt>
                <c:pt idx="6">
                  <c:v>2067.9300000000003</c:v>
                </c:pt>
                <c:pt idx="7">
                  <c:v>307.72000000000003</c:v>
                </c:pt>
                <c:pt idx="8">
                  <c:v>1134.3499999999999</c:v>
                </c:pt>
                <c:pt idx="9">
                  <c:v>2172.3000000000002</c:v>
                </c:pt>
                <c:pt idx="10">
                  <c:v>842.76</c:v>
                </c:pt>
                <c:pt idx="11">
                  <c:v>2653.73</c:v>
                </c:pt>
              </c:numCache>
            </c:numRef>
          </c:val>
          <c:extLst>
            <c:ext xmlns:c16="http://schemas.microsoft.com/office/drawing/2014/chart" uri="{C3380CC4-5D6E-409C-BE32-E72D297353CC}">
              <c16:uniqueId val="{00000018-3C2E-409E-AD6C-4EC23081BAF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[Book1.xlsx]pivot2!PivotTable5</c:name>
    <c:fmtId val="2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Shipping Charge(Month)</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pivot2!$H$9:$H$10</c:f>
              <c:strCache>
                <c:ptCount val="1"/>
                <c:pt idx="0">
                  <c:v>2017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pivot2!$G$11:$G$23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pivot2!$H$11:$H$23</c:f>
              <c:numCache>
                <c:formatCode>General</c:formatCode>
                <c:ptCount val="12"/>
                <c:pt idx="0">
                  <c:v>1088.3</c:v>
                </c:pt>
                <c:pt idx="1">
                  <c:v>892.45</c:v>
                </c:pt>
                <c:pt idx="2">
                  <c:v>707.43</c:v>
                </c:pt>
                <c:pt idx="3">
                  <c:v>1068.3</c:v>
                </c:pt>
                <c:pt idx="4">
                  <c:v>866.46</c:v>
                </c:pt>
                <c:pt idx="5">
                  <c:v>1204.32</c:v>
                </c:pt>
                <c:pt idx="6">
                  <c:v>807.36</c:v>
                </c:pt>
                <c:pt idx="7">
                  <c:v>843.46</c:v>
                </c:pt>
                <c:pt idx="8">
                  <c:v>907.32</c:v>
                </c:pt>
                <c:pt idx="9">
                  <c:v>695.42</c:v>
                </c:pt>
                <c:pt idx="10">
                  <c:v>1555.1</c:v>
                </c:pt>
                <c:pt idx="11">
                  <c:v>1340.85</c:v>
                </c:pt>
              </c:numCache>
            </c:numRef>
          </c:val>
          <c:extLst>
            <c:ext xmlns:c16="http://schemas.microsoft.com/office/drawing/2014/chart" uri="{C3380CC4-5D6E-409C-BE32-E72D297353CC}">
              <c16:uniqueId val="{00000000-6429-4C01-904B-8E6E2B5995B3}"/>
            </c:ext>
          </c:extLst>
        </c:ser>
        <c:ser>
          <c:idx val="1"/>
          <c:order val="1"/>
          <c:tx>
            <c:strRef>
              <c:f>pivot2!$I$9:$I$10</c:f>
              <c:strCache>
                <c:ptCount val="1"/>
                <c:pt idx="0">
                  <c:v>2018</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pivot2!$G$11:$G$23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pivot2!$I$11:$I$23</c:f>
              <c:numCache>
                <c:formatCode>General</c:formatCode>
                <c:ptCount val="12"/>
                <c:pt idx="0">
                  <c:v>1180.18</c:v>
                </c:pt>
                <c:pt idx="1">
                  <c:v>908.91</c:v>
                </c:pt>
                <c:pt idx="2">
                  <c:v>1226.92</c:v>
                </c:pt>
                <c:pt idx="3">
                  <c:v>1387.56</c:v>
                </c:pt>
                <c:pt idx="4">
                  <c:v>1234.95</c:v>
                </c:pt>
                <c:pt idx="5">
                  <c:v>2124.4899999999998</c:v>
                </c:pt>
                <c:pt idx="6">
                  <c:v>1627.03</c:v>
                </c:pt>
                <c:pt idx="7">
                  <c:v>1404.03</c:v>
                </c:pt>
                <c:pt idx="8">
                  <c:v>1634.33</c:v>
                </c:pt>
                <c:pt idx="9">
                  <c:v>1262.45</c:v>
                </c:pt>
                <c:pt idx="10">
                  <c:v>2237.0500000000002</c:v>
                </c:pt>
                <c:pt idx="11">
                  <c:v>2552.1999999999998</c:v>
                </c:pt>
              </c:numCache>
            </c:numRef>
          </c:val>
          <c:extLst>
            <c:ext xmlns:c16="http://schemas.microsoft.com/office/drawing/2014/chart" uri="{C3380CC4-5D6E-409C-BE32-E72D297353CC}">
              <c16:uniqueId val="{00000001-6429-4C01-904B-8E6E2B5995B3}"/>
            </c:ext>
          </c:extLst>
        </c:ser>
        <c:ser>
          <c:idx val="2"/>
          <c:order val="2"/>
          <c:tx>
            <c:strRef>
              <c:f>pivot2!$J$9:$J$10</c:f>
              <c:strCache>
                <c:ptCount val="1"/>
                <c:pt idx="0">
                  <c:v>2019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pivot2!$G$11:$G$23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pivot2!$J$11:$J$23</c:f>
              <c:numCache>
                <c:formatCode>General</c:formatCode>
                <c:ptCount val="12"/>
                <c:pt idx="0">
                  <c:v>1313.78</c:v>
                </c:pt>
                <c:pt idx="1">
                  <c:v>1121.8499999999999</c:v>
                </c:pt>
                <c:pt idx="2">
                  <c:v>2115.1</c:v>
                </c:pt>
                <c:pt idx="3">
                  <c:v>1342.45</c:v>
                </c:pt>
                <c:pt idx="4">
                  <c:v>1768.2</c:v>
                </c:pt>
                <c:pt idx="5">
                  <c:v>1356.8</c:v>
                </c:pt>
                <c:pt idx="6">
                  <c:v>1631.4</c:v>
                </c:pt>
                <c:pt idx="7">
                  <c:v>1724.75</c:v>
                </c:pt>
                <c:pt idx="8">
                  <c:v>1567.65</c:v>
                </c:pt>
                <c:pt idx="9">
                  <c:v>1631.25</c:v>
                </c:pt>
                <c:pt idx="10">
                  <c:v>4824.75</c:v>
                </c:pt>
                <c:pt idx="11">
                  <c:v>5703.25</c:v>
                </c:pt>
              </c:numCache>
            </c:numRef>
          </c:val>
          <c:extLst>
            <c:ext xmlns:c16="http://schemas.microsoft.com/office/drawing/2014/chart" uri="{C3380CC4-5D6E-409C-BE32-E72D297353CC}">
              <c16:uniqueId val="{00000002-6429-4C01-904B-8E6E2B5995B3}"/>
            </c:ext>
          </c:extLst>
        </c:ser>
        <c:dLbls>
          <c:showLegendKey val="0"/>
          <c:showVal val="1"/>
          <c:showCatName val="0"/>
          <c:showSerName val="0"/>
          <c:showPercent val="0"/>
          <c:showBubbleSize val="0"/>
        </c:dLbls>
        <c:gapWidth val="150"/>
        <c:shape val="box"/>
        <c:axId val="242839391"/>
        <c:axId val="242846879"/>
        <c:axId val="0"/>
      </c:bar3DChart>
      <c:catAx>
        <c:axId val="24283939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2846879"/>
        <c:crosses val="autoZero"/>
        <c:auto val="1"/>
        <c:lblAlgn val="ctr"/>
        <c:lblOffset val="100"/>
        <c:noMultiLvlLbl val="0"/>
      </c:catAx>
      <c:valAx>
        <c:axId val="24284687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28393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[Book1.xlsx]pivot2!PivotTable1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Most</a:t>
            </a:r>
            <a:r>
              <a:rPr lang="en-IN" baseline="0"/>
              <a:t> Number Of Order(Month)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stacked"/>
        <c:varyColors val="0"/>
        <c:ser>
          <c:idx val="0"/>
          <c:order val="0"/>
          <c:tx>
            <c:strRef>
              <c:f>pivot2!$B$3:$B$4</c:f>
              <c:strCache>
                <c:ptCount val="1"/>
                <c:pt idx="0">
                  <c:v>2017</c:v>
                </c:pt>
              </c:strCache>
            </c:strRef>
          </c:tx>
          <c:spPr>
            <a:solidFill>
              <a:schemeClr val="accent1"/>
            </a:solidFill>
            <a:ln>
              <a:noFill/>
            </a:ln>
            <a:effectLst/>
          </c:spPr>
          <c:invertIfNegative val="0"/>
          <c:cat>
            <c:strRef>
              <c:f>pivot2!$A$5:$A$17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pivot2!$B$5:$B$17</c:f>
              <c:numCache>
                <c:formatCode>General</c:formatCode>
                <c:ptCount val="12"/>
                <c:pt idx="0">
                  <c:v>73</c:v>
                </c:pt>
                <c:pt idx="1">
                  <c:v>56</c:v>
                </c:pt>
                <c:pt idx="2">
                  <c:v>60</c:v>
                </c:pt>
                <c:pt idx="3">
                  <c:v>70</c:v>
                </c:pt>
                <c:pt idx="4">
                  <c:v>54</c:v>
                </c:pt>
                <c:pt idx="5">
                  <c:v>68</c:v>
                </c:pt>
                <c:pt idx="6">
                  <c:v>66</c:v>
                </c:pt>
                <c:pt idx="7">
                  <c:v>55</c:v>
                </c:pt>
                <c:pt idx="8">
                  <c:v>68</c:v>
                </c:pt>
                <c:pt idx="9">
                  <c:v>59</c:v>
                </c:pt>
                <c:pt idx="10">
                  <c:v>91</c:v>
                </c:pt>
                <c:pt idx="11">
                  <c:v>116</c:v>
                </c:pt>
              </c:numCache>
            </c:numRef>
          </c:val>
          <c:extLst>
            <c:ext xmlns:c16="http://schemas.microsoft.com/office/drawing/2014/chart" uri="{C3380CC4-5D6E-409C-BE32-E72D297353CC}">
              <c16:uniqueId val="{00000000-EE6F-4A5D-8946-DBDDA105C104}"/>
            </c:ext>
          </c:extLst>
        </c:ser>
        <c:ser>
          <c:idx val="1"/>
          <c:order val="1"/>
          <c:tx>
            <c:strRef>
              <c:f>pivot2!$C$3:$C$4</c:f>
              <c:strCache>
                <c:ptCount val="1"/>
                <c:pt idx="0">
                  <c:v>2018</c:v>
                </c:pt>
              </c:strCache>
            </c:strRef>
          </c:tx>
          <c:spPr>
            <a:solidFill>
              <a:schemeClr val="accent2"/>
            </a:solidFill>
            <a:ln>
              <a:noFill/>
            </a:ln>
            <a:effectLst/>
          </c:spPr>
          <c:invertIfNegative val="0"/>
          <c:cat>
            <c:strRef>
              <c:f>pivot2!$A$5:$A$17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pivot2!$C$5:$C$17</c:f>
              <c:numCache>
                <c:formatCode>General</c:formatCode>
                <c:ptCount val="12"/>
                <c:pt idx="0">
                  <c:v>83</c:v>
                </c:pt>
                <c:pt idx="1">
                  <c:v>69</c:v>
                </c:pt>
                <c:pt idx="2">
                  <c:v>64</c:v>
                </c:pt>
                <c:pt idx="3">
                  <c:v>81</c:v>
                </c:pt>
                <c:pt idx="4">
                  <c:v>82</c:v>
                </c:pt>
                <c:pt idx="5">
                  <c:v>124</c:v>
                </c:pt>
                <c:pt idx="6">
                  <c:v>102</c:v>
                </c:pt>
                <c:pt idx="7">
                  <c:v>82</c:v>
                </c:pt>
                <c:pt idx="8">
                  <c:v>79</c:v>
                </c:pt>
                <c:pt idx="9">
                  <c:v>71</c:v>
                </c:pt>
                <c:pt idx="10">
                  <c:v>140</c:v>
                </c:pt>
                <c:pt idx="11">
                  <c:v>164</c:v>
                </c:pt>
              </c:numCache>
            </c:numRef>
          </c:val>
          <c:extLst>
            <c:ext xmlns:c16="http://schemas.microsoft.com/office/drawing/2014/chart" uri="{C3380CC4-5D6E-409C-BE32-E72D297353CC}">
              <c16:uniqueId val="{00000001-EE6F-4A5D-8946-DBDDA105C104}"/>
            </c:ext>
          </c:extLst>
        </c:ser>
        <c:ser>
          <c:idx val="2"/>
          <c:order val="2"/>
          <c:tx>
            <c:strRef>
              <c:f>pivot2!$D$3:$D$4</c:f>
              <c:strCache>
                <c:ptCount val="1"/>
                <c:pt idx="0">
                  <c:v>2019</c:v>
                </c:pt>
              </c:strCache>
            </c:strRef>
          </c:tx>
          <c:spPr>
            <a:solidFill>
              <a:schemeClr val="accent3"/>
            </a:solidFill>
            <a:ln>
              <a:noFill/>
            </a:ln>
            <a:effectLst/>
          </c:spPr>
          <c:invertIfNegative val="0"/>
          <c:cat>
            <c:strRef>
              <c:f>pivot2!$A$5:$A$17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pivot2!$D$5:$D$17</c:f>
              <c:numCache>
                <c:formatCode>General</c:formatCode>
                <c:ptCount val="12"/>
                <c:pt idx="0">
                  <c:v>87</c:v>
                </c:pt>
                <c:pt idx="1">
                  <c:v>63</c:v>
                </c:pt>
                <c:pt idx="2">
                  <c:v>99</c:v>
                </c:pt>
                <c:pt idx="3">
                  <c:v>92</c:v>
                </c:pt>
                <c:pt idx="4">
                  <c:v>96</c:v>
                </c:pt>
                <c:pt idx="5">
                  <c:v>85</c:v>
                </c:pt>
                <c:pt idx="6">
                  <c:v>94</c:v>
                </c:pt>
                <c:pt idx="7">
                  <c:v>105</c:v>
                </c:pt>
                <c:pt idx="8">
                  <c:v>88</c:v>
                </c:pt>
                <c:pt idx="9">
                  <c:v>97</c:v>
                </c:pt>
                <c:pt idx="10">
                  <c:v>272</c:v>
                </c:pt>
                <c:pt idx="11">
                  <c:v>342</c:v>
                </c:pt>
              </c:numCache>
            </c:numRef>
          </c:val>
          <c:extLst>
            <c:ext xmlns:c16="http://schemas.microsoft.com/office/drawing/2014/chart" uri="{C3380CC4-5D6E-409C-BE32-E72D297353CC}">
              <c16:uniqueId val="{00000002-EE6F-4A5D-8946-DBDDA105C104}"/>
            </c:ext>
          </c:extLst>
        </c:ser>
        <c:dLbls>
          <c:showLegendKey val="0"/>
          <c:showVal val="0"/>
          <c:showCatName val="0"/>
          <c:showSerName val="0"/>
          <c:showPercent val="0"/>
          <c:showBubbleSize val="0"/>
        </c:dLbls>
        <c:gapWidth val="150"/>
        <c:overlap val="100"/>
        <c:axId val="185425023"/>
        <c:axId val="185421695"/>
      </c:barChart>
      <c:catAx>
        <c:axId val="185425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421695"/>
        <c:crosses val="autoZero"/>
        <c:auto val="1"/>
        <c:lblAlgn val="ctr"/>
        <c:lblOffset val="100"/>
        <c:noMultiLvlLbl val="0"/>
      </c:catAx>
      <c:valAx>
        <c:axId val="185421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4250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8936154855643043"/>
          <c:y val="0.16245370370370371"/>
          <c:w val="0.36016601049868768"/>
          <c:h val="0.60027668416447943"/>
        </c:manualLayout>
      </c:layout>
      <c:pieChart>
        <c:varyColors val="1"/>
        <c:ser>
          <c:idx val="0"/>
          <c:order val="0"/>
          <c:tx>
            <c:strRef>
              <c:f>Analyze!$B$2</c:f>
              <c:strCache>
                <c:ptCount val="1"/>
                <c:pt idx="0">
                  <c:v>Discounts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7D4-45CE-9F3B-FDB8939B296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7D4-45CE-9F3B-FDB8939B296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7D4-45CE-9F3B-FDB8939B296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7D4-45CE-9F3B-FDB8939B296B}"/>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7D4-45CE-9F3B-FDB8939B296B}"/>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07D4-45CE-9F3B-FDB8939B296B}"/>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07D4-45CE-9F3B-FDB8939B296B}"/>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07D4-45CE-9F3B-FDB8939B296B}"/>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07D4-45CE-9F3B-FDB8939B296B}"/>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07D4-45CE-9F3B-FDB8939B296B}"/>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07D4-45CE-9F3B-FDB8939B296B}"/>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07D4-45CE-9F3B-FDB8939B296B}"/>
              </c:ext>
            </c:extLst>
          </c:dPt>
          <c:dLbls>
            <c:dLbl>
              <c:idx val="0"/>
              <c:layout>
                <c:manualLayout>
                  <c:x val="-2.5322245882392624E-2"/>
                  <c:y val="2.715297380280293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7D4-45CE-9F3B-FDB8939B296B}"/>
                </c:ext>
              </c:extLst>
            </c:dLbl>
            <c:dLbl>
              <c:idx val="1"/>
              <c:layout>
                <c:manualLayout>
                  <c:x val="-5.3866775273780435E-2"/>
                  <c:y val="0.1006137013772154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7D4-45CE-9F3B-FDB8939B296B}"/>
                </c:ext>
              </c:extLst>
            </c:dLbl>
            <c:dLbl>
              <c:idx val="2"/>
              <c:layout>
                <c:manualLayout>
                  <c:x val="-0.10465210855470303"/>
                  <c:y val="0.11954662506809284"/>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7D4-45CE-9F3B-FDB8939B296B}"/>
                </c:ext>
              </c:extLst>
            </c:dLbl>
            <c:dLbl>
              <c:idx val="3"/>
              <c:layout>
                <c:manualLayout>
                  <c:x val="-6.5523033758711283E-2"/>
                  <c:y val="-6.4584623551269569E-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7D4-45CE-9F3B-FDB8939B296B}"/>
                </c:ext>
              </c:extLst>
            </c:dLbl>
            <c:dLbl>
              <c:idx val="4"/>
              <c:layout>
                <c:manualLayout>
                  <c:x val="-9.4512444565119022E-2"/>
                  <c:y val="-3.911380459465038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07D4-45CE-9F3B-FDB8939B296B}"/>
                </c:ext>
              </c:extLst>
            </c:dLbl>
            <c:dLbl>
              <c:idx val="5"/>
              <c:layout>
                <c:manualLayout>
                  <c:x val="-6.7121911485202287E-2"/>
                  <c:y val="-0.1192762983278776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07D4-45CE-9F3B-FDB8939B296B}"/>
                </c:ext>
              </c:extLst>
            </c:dLbl>
            <c:dLbl>
              <c:idx val="6"/>
              <c:layout>
                <c:manualLayout>
                  <c:x val="-3.5045162458141009E-2"/>
                  <c:y val="-0.1027629832787756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07D4-45CE-9F3B-FDB8939B296B}"/>
                </c:ext>
              </c:extLst>
            </c:dLbl>
            <c:dLbl>
              <c:idx val="8"/>
              <c:layout>
                <c:manualLayout>
                  <c:x val="5.2369807222373069E-2"/>
                  <c:y val="-7.713144003067032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07D4-45CE-9F3B-FDB8939B296B}"/>
                </c:ext>
              </c:extLst>
            </c:dLbl>
            <c:dLbl>
              <c:idx val="9"/>
              <c:layout>
                <c:manualLayout>
                  <c:x val="6.3954747035930848E-2"/>
                  <c:y val="-6.607478840425845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07D4-45CE-9F3B-FDB8939B296B}"/>
                </c:ext>
              </c:extLst>
            </c:dLbl>
            <c:dLbl>
              <c:idx val="11"/>
              <c:layout>
                <c:manualLayout>
                  <c:x val="6.9340754819440589E-2"/>
                  <c:y val="0.1272455690229732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07D4-45CE-9F3B-FDB8939B296B}"/>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Analyze!$A$3:$A$14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Analyze!$B$3:$B$14</c:f>
              <c:numCache>
                <c:formatCode>General</c:formatCode>
                <c:ptCount val="12"/>
                <c:pt idx="0">
                  <c:v>608.47</c:v>
                </c:pt>
                <c:pt idx="1">
                  <c:v>554.75</c:v>
                </c:pt>
                <c:pt idx="2">
                  <c:v>838.87</c:v>
                </c:pt>
                <c:pt idx="3">
                  <c:v>799.07999999999993</c:v>
                </c:pt>
                <c:pt idx="4">
                  <c:v>867.9</c:v>
                </c:pt>
                <c:pt idx="5">
                  <c:v>755.86999999999989</c:v>
                </c:pt>
                <c:pt idx="6">
                  <c:v>736.44</c:v>
                </c:pt>
                <c:pt idx="7">
                  <c:v>601.14</c:v>
                </c:pt>
                <c:pt idx="8">
                  <c:v>692.74</c:v>
                </c:pt>
                <c:pt idx="9">
                  <c:v>645.37</c:v>
                </c:pt>
                <c:pt idx="10">
                  <c:v>1322.5900000000001</c:v>
                </c:pt>
                <c:pt idx="11">
                  <c:v>2790.5600000000004</c:v>
                </c:pt>
              </c:numCache>
            </c:numRef>
          </c:val>
          <c:extLst>
            <c:ext xmlns:c16="http://schemas.microsoft.com/office/drawing/2014/chart" uri="{C3380CC4-5D6E-409C-BE32-E72D297353CC}">
              <c16:uniqueId val="{00000018-07D4-45CE-9F3B-FDB8939B296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8936154855643043"/>
          <c:y val="0.16245370370370371"/>
          <c:w val="0.36016601049868768"/>
          <c:h val="0.60027668416447943"/>
        </c:manualLayout>
      </c:layout>
      <c:pieChart>
        <c:varyColors val="1"/>
        <c:ser>
          <c:idx val="0"/>
          <c:order val="0"/>
          <c:tx>
            <c:strRef>
              <c:f>Analyze!$B$2</c:f>
              <c:strCache>
                <c:ptCount val="1"/>
                <c:pt idx="0">
                  <c:v>Discounts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4E0-4A0C-B32A-4D2A8F4C86C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4E0-4A0C-B32A-4D2A8F4C86C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4E0-4A0C-B32A-4D2A8F4C86C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4E0-4A0C-B32A-4D2A8F4C86C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4E0-4A0C-B32A-4D2A8F4C86C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4E0-4A0C-B32A-4D2A8F4C86C0}"/>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D4E0-4A0C-B32A-4D2A8F4C86C0}"/>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D4E0-4A0C-B32A-4D2A8F4C86C0}"/>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D4E0-4A0C-B32A-4D2A8F4C86C0}"/>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D4E0-4A0C-B32A-4D2A8F4C86C0}"/>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D4E0-4A0C-B32A-4D2A8F4C86C0}"/>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D4E0-4A0C-B32A-4D2A8F4C86C0}"/>
              </c:ext>
            </c:extLst>
          </c:dPt>
          <c:dLbls>
            <c:dLbl>
              <c:idx val="0"/>
              <c:layout>
                <c:manualLayout>
                  <c:x val="-5.1049868766404202E-2"/>
                  <c:y val="0.1340711905393848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4E0-4A0C-B32A-4D2A8F4C86C0}"/>
                </c:ext>
              </c:extLst>
            </c:dLbl>
            <c:dLbl>
              <c:idx val="1"/>
              <c:layout>
                <c:manualLayout>
                  <c:x val="-5.3866775273780435E-2"/>
                  <c:y val="0.1006137013772154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4E0-4A0C-B32A-4D2A8F4C86C0}"/>
                </c:ext>
              </c:extLst>
            </c:dLbl>
            <c:dLbl>
              <c:idx val="2"/>
              <c:layout>
                <c:manualLayout>
                  <c:x val="-8.5356402826674019E-2"/>
                  <c:y val="0.1447038577724954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4E0-4A0C-B32A-4D2A8F4C86C0}"/>
                </c:ext>
              </c:extLst>
            </c:dLbl>
            <c:dLbl>
              <c:idx val="3"/>
              <c:layout>
                <c:manualLayout>
                  <c:x val="-6.5523033758711283E-2"/>
                  <c:y val="-6.4584623551269569E-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4E0-4A0C-B32A-4D2A8F4C86C0}"/>
                </c:ext>
              </c:extLst>
            </c:dLbl>
            <c:dLbl>
              <c:idx val="4"/>
              <c:layout>
                <c:manualLayout>
                  <c:x val="-9.4512444565119022E-2"/>
                  <c:y val="-3.911380459465038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4E0-4A0C-B32A-4D2A8F4C86C0}"/>
                </c:ext>
              </c:extLst>
            </c:dLbl>
            <c:dLbl>
              <c:idx val="5"/>
              <c:layout>
                <c:manualLayout>
                  <c:x val="-6.7121911485202287E-2"/>
                  <c:y val="-0.1192762983278776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D4E0-4A0C-B32A-4D2A8F4C86C0}"/>
                </c:ext>
              </c:extLst>
            </c:dLbl>
            <c:dLbl>
              <c:idx val="6"/>
              <c:layout>
                <c:manualLayout>
                  <c:x val="-3.5045162458141009E-2"/>
                  <c:y val="-0.1027629832787756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D4E0-4A0C-B32A-4D2A8F4C86C0}"/>
                </c:ext>
              </c:extLst>
            </c:dLbl>
            <c:dLbl>
              <c:idx val="8"/>
              <c:layout>
                <c:manualLayout>
                  <c:x val="5.2369807222373069E-2"/>
                  <c:y val="-7.713144003067032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D4E0-4A0C-B32A-4D2A8F4C86C0}"/>
                </c:ext>
              </c:extLst>
            </c:dLbl>
            <c:dLbl>
              <c:idx val="9"/>
              <c:layout>
                <c:manualLayout>
                  <c:x val="6.3954747035930848E-2"/>
                  <c:y val="-6.607478840425845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D4E0-4A0C-B32A-4D2A8F4C86C0}"/>
                </c:ext>
              </c:extLst>
            </c:dLbl>
            <c:dLbl>
              <c:idx val="11"/>
              <c:layout>
                <c:manualLayout>
                  <c:x val="6.9340754819440589E-2"/>
                  <c:y val="0.1272455690229732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D4E0-4A0C-B32A-4D2A8F4C86C0}"/>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Analyze!$A$3:$A$14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Analyze!$B$3:$B$14</c:f>
              <c:numCache>
                <c:formatCode>General</c:formatCode>
                <c:ptCount val="12"/>
                <c:pt idx="0">
                  <c:v>608.47</c:v>
                </c:pt>
                <c:pt idx="1">
                  <c:v>554.75</c:v>
                </c:pt>
                <c:pt idx="2">
                  <c:v>838.87</c:v>
                </c:pt>
                <c:pt idx="3">
                  <c:v>799.07999999999993</c:v>
                </c:pt>
                <c:pt idx="4">
                  <c:v>867.9</c:v>
                </c:pt>
                <c:pt idx="5">
                  <c:v>755.86999999999989</c:v>
                </c:pt>
                <c:pt idx="6">
                  <c:v>736.44</c:v>
                </c:pt>
                <c:pt idx="7">
                  <c:v>601.14</c:v>
                </c:pt>
                <c:pt idx="8">
                  <c:v>692.74</c:v>
                </c:pt>
                <c:pt idx="9">
                  <c:v>645.37</c:v>
                </c:pt>
                <c:pt idx="10">
                  <c:v>1322.5900000000001</c:v>
                </c:pt>
                <c:pt idx="11">
                  <c:v>2790.5600000000004</c:v>
                </c:pt>
              </c:numCache>
            </c:numRef>
          </c:val>
          <c:extLst>
            <c:ext xmlns:c16="http://schemas.microsoft.com/office/drawing/2014/chart" uri="{C3380CC4-5D6E-409C-BE32-E72D297353CC}">
              <c16:uniqueId val="{00000018-D4E0-4A0C-B32A-4D2A8F4C86C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13598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6305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337968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03420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45938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023586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67015757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5AF443-100E-4BDB-A8E6-DB5DBE1F4D2F}"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59071500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5AF443-100E-4BDB-A8E6-DB5DBE1F4D2F}" type="datetimeFigureOut">
              <a:rPr lang="en-IN" smtClean="0"/>
              <a:t>15-05-2020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044007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AF443-100E-4BDB-A8E6-DB5DBE1F4D2F}" type="datetimeFigureOut">
              <a:rPr lang="en-IN" smtClean="0"/>
              <a:t>15-05-2020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380981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6104984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478245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71766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40242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247383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02081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85483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0341587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288715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1658190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702401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00E535B-BA0D-4B31-82B2-F85D36ACB1B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86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4766991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1780171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3087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98366568"/>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5AF443-100E-4BDB-A8E6-DB5DBE1F4D2F}"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52511707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5AF443-100E-4BDB-A8E6-DB5DBE1F4D2F}" type="datetimeFigureOut">
              <a:rPr lang="en-IN" smtClean="0"/>
              <a:t>15-05-2020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691401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AF443-100E-4BDB-A8E6-DB5DBE1F4D2F}" type="datetimeFigureOut">
              <a:rPr lang="en-IN" smtClean="0"/>
              <a:t>15-05-2020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8647428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06918650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044590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690400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401974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54143386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D5AF443-100E-4BDB-A8E6-DB5DBE1F4D2F}"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577554831"/>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5AF443-100E-4BDB-A8E6-DB5DBE1F4D2F}"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0544958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FD5AF443-100E-4BDB-A8E6-DB5DBE1F4D2F}"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96565811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FD5AF443-100E-4BDB-A8E6-DB5DBE1F4D2F}" type="datetimeFigureOut">
              <a:rPr lang="en-IN" smtClean="0"/>
              <a:t>15-05-2020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505507575"/>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FD5AF443-100E-4BDB-A8E6-DB5DBE1F4D2F}"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0E535B-BA0D-4B31-82B2-F85D36ACB1B0}"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2502335"/>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5AF443-100E-4BDB-A8E6-DB5DBE1F4D2F}" type="datetimeFigureOut">
              <a:rPr lang="en-IN" smtClean="0"/>
              <a:t>15-05-2020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0071773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AF443-100E-4BDB-A8E6-DB5DBE1F4D2F}" type="datetimeFigureOut">
              <a:rPr lang="en-IN" smtClean="0"/>
              <a:t>15-05-2020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9256607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FD5AF443-100E-4BDB-A8E6-DB5DBE1F4D2F}" type="datetimeFigureOut">
              <a:rPr lang="en-IN" smtClean="0"/>
              <a:t>15-05-2020</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483222492"/>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5AF443-100E-4BDB-A8E6-DB5DBE1F4D2F}" type="datetimeFigureOut">
              <a:rPr lang="en-IN" smtClean="0"/>
              <a:t>15-05-2020</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3477704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76248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5AF443-100E-4BDB-A8E6-DB5DBE1F4D2F}"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81336998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5704951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00E535B-BA0D-4B31-82B2-F85D36ACB1B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4877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7314155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7632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48024738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5AF443-100E-4BDB-A8E6-DB5DBE1F4D2F}"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558770895"/>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5AF443-100E-4BDB-A8E6-DB5DBE1F4D2F}" type="datetimeFigureOut">
              <a:rPr lang="en-IN" smtClean="0"/>
              <a:t>15-05-2020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772610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AF443-100E-4BDB-A8E6-DB5DBE1F4D2F}" type="datetimeFigureOut">
              <a:rPr lang="en-IN" smtClean="0"/>
              <a:t>15-05-2020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6274762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1253805151"/>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407058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5AF443-100E-4BDB-A8E6-DB5DBE1F4D2F}" type="datetimeFigureOut">
              <a:rPr lang="en-IN" smtClean="0"/>
              <a:t>15-05-2020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4219038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24294024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5AF443-100E-4BDB-A8E6-DB5DBE1F4D2F}"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42731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AF443-100E-4BDB-A8E6-DB5DBE1F4D2F}" type="datetimeFigureOut">
              <a:rPr lang="en-IN" smtClean="0"/>
              <a:t>15-05-2020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41562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312282019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5AF443-100E-4BDB-A8E6-DB5DBE1F4D2F}"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E535B-BA0D-4B31-82B2-F85D36ACB1B0}" type="slidenum">
              <a:rPr lang="en-IN" smtClean="0"/>
              <a:t>‹#›</a:t>
            </a:fld>
            <a:endParaRPr lang="en-IN"/>
          </a:p>
        </p:txBody>
      </p:sp>
    </p:spTree>
    <p:extLst>
      <p:ext uri="{BB962C8B-B14F-4D97-AF65-F5344CB8AC3E}">
        <p14:creationId xmlns:p14="http://schemas.microsoft.com/office/powerpoint/2010/main" val="424107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AF443-100E-4BDB-A8E6-DB5DBE1F4D2F}" type="datetimeFigureOut">
              <a:rPr lang="en-IN" smtClean="0"/>
              <a:t>15-05-2020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E535B-BA0D-4B31-82B2-F85D36ACB1B0}" type="slidenum">
              <a:rPr lang="en-IN" smtClean="0"/>
              <a:t>‹#›</a:t>
            </a:fld>
            <a:endParaRPr lang="en-IN"/>
          </a:p>
        </p:txBody>
      </p:sp>
    </p:spTree>
    <p:extLst>
      <p:ext uri="{BB962C8B-B14F-4D97-AF65-F5344CB8AC3E}">
        <p14:creationId xmlns:p14="http://schemas.microsoft.com/office/powerpoint/2010/main" val="342669130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5AF443-100E-4BDB-A8E6-DB5DBE1F4D2F}" type="datetimeFigureOut">
              <a:rPr lang="en-IN" smtClean="0"/>
              <a:t>15-05-2020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0E535B-BA0D-4B31-82B2-F85D36ACB1B0}" type="slidenum">
              <a:rPr lang="en-IN" smtClean="0"/>
              <a:t>‹#›</a:t>
            </a:fld>
            <a:endParaRPr lang="en-IN"/>
          </a:p>
        </p:txBody>
      </p:sp>
    </p:spTree>
    <p:extLst>
      <p:ext uri="{BB962C8B-B14F-4D97-AF65-F5344CB8AC3E}">
        <p14:creationId xmlns:p14="http://schemas.microsoft.com/office/powerpoint/2010/main" val="372284148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D5AF443-100E-4BDB-A8E6-DB5DBE1F4D2F}" type="datetimeFigureOut">
              <a:rPr lang="en-IN" smtClean="0"/>
              <a:t>15-05-2020</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00E535B-BA0D-4B31-82B2-F85D36ACB1B0}" type="slidenum">
              <a:rPr lang="en-IN" smtClean="0"/>
              <a:t>‹#›</a:t>
            </a:fld>
            <a:endParaRPr lang="en-IN"/>
          </a:p>
        </p:txBody>
      </p:sp>
    </p:spTree>
    <p:extLst>
      <p:ext uri="{BB962C8B-B14F-4D97-AF65-F5344CB8AC3E}">
        <p14:creationId xmlns:p14="http://schemas.microsoft.com/office/powerpoint/2010/main" val="339423449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5AF443-100E-4BDB-A8E6-DB5DBE1F4D2F}" type="datetimeFigureOut">
              <a:rPr lang="en-IN" smtClean="0"/>
              <a:t>15-05-2020</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00E535B-BA0D-4B31-82B2-F85D36ACB1B0}" type="slidenum">
              <a:rPr lang="en-IN" smtClean="0"/>
              <a:t>‹#›</a:t>
            </a:fld>
            <a:endParaRPr lang="en-IN"/>
          </a:p>
        </p:txBody>
      </p:sp>
    </p:spTree>
    <p:extLst>
      <p:ext uri="{BB962C8B-B14F-4D97-AF65-F5344CB8AC3E}">
        <p14:creationId xmlns:p14="http://schemas.microsoft.com/office/powerpoint/2010/main" val="227039038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D5AF443-100E-4BDB-A8E6-DB5DBE1F4D2F}" type="datetimeFigureOut">
              <a:rPr lang="en-IN" smtClean="0"/>
              <a:t>15-05-2020</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00E535B-BA0D-4B31-82B2-F85D36ACB1B0}" type="slidenum">
              <a:rPr lang="en-IN" smtClean="0"/>
              <a:t>‹#›</a:t>
            </a:fld>
            <a:endParaRPr lang="en-IN"/>
          </a:p>
        </p:txBody>
      </p:sp>
    </p:spTree>
    <p:extLst>
      <p:ext uri="{BB962C8B-B14F-4D97-AF65-F5344CB8AC3E}">
        <p14:creationId xmlns:p14="http://schemas.microsoft.com/office/powerpoint/2010/main" val="393107572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kaggle.com/" TargetMode="External"/><Relationship Id="rId1" Type="http://schemas.openxmlformats.org/officeDocument/2006/relationships/slideLayout" Target="../slideLayouts/slideLayout52.xml"/><Relationship Id="rId4" Type="http://schemas.openxmlformats.org/officeDocument/2006/relationships/hyperlink" Target="http://www.youtub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69154" y="591330"/>
            <a:ext cx="756014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Summer Training Project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5"/>
          <p:cNvSpPr/>
          <p:nvPr/>
        </p:nvSpPr>
        <p:spPr>
          <a:xfrm>
            <a:off x="1769229" y="2438905"/>
            <a:ext cx="10304551" cy="830997"/>
          </a:xfrm>
          <a:prstGeom prst="rect">
            <a:avLst/>
          </a:prstGeom>
          <a:noFill/>
        </p:spPr>
        <p:txBody>
          <a:bodyPr wrap="none" lIns="91440" tIns="45720" rIns="91440" bIns="45720">
            <a:spAutoFit/>
          </a:bodyPr>
          <a:lstStyle/>
          <a:p>
            <a:pPr algn="ctr"/>
            <a:r>
              <a:rPr lang="en-US" sz="4800" b="1" dirty="0" smtClean="0">
                <a:ln w="9525">
                  <a:solidFill>
                    <a:schemeClr val="bg1"/>
                  </a:solidFill>
                  <a:prstDash val="solid"/>
                </a:ln>
                <a:effectLst>
                  <a:outerShdw blurRad="12700" dist="38100" dir="2700000" algn="tl" rotWithShape="0">
                    <a:schemeClr val="bg1">
                      <a:lumMod val="50000"/>
                    </a:schemeClr>
                  </a:outerShdw>
                </a:effectLst>
              </a:rPr>
              <a:t>Topic: Online Business Sale 2017-2019  </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angle 6"/>
          <p:cNvSpPr/>
          <p:nvPr/>
        </p:nvSpPr>
        <p:spPr>
          <a:xfrm>
            <a:off x="6050640" y="4421761"/>
            <a:ext cx="6141360" cy="2246769"/>
          </a:xfrm>
          <a:prstGeom prst="rect">
            <a:avLst/>
          </a:prstGeom>
          <a:noFill/>
        </p:spPr>
        <p:txBody>
          <a:bodyPr wrap="none" lIns="91440" tIns="45720" rIns="91440" bIns="45720">
            <a:spAutoFit/>
          </a:bodyPr>
          <a:lstStyle/>
          <a:p>
            <a:pPr algn="ctr"/>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By: </a:t>
            </a:r>
          </a:p>
          <a:p>
            <a:pPr algn="ctr"/>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MOHAMMED AMJAD</a:t>
            </a:r>
          </a:p>
          <a:p>
            <a:pPr algn="ctr"/>
            <a:r>
              <a:rPr lang="en-US" sz="2800" b="1" dirty="0" smtClean="0">
                <a:ln w="9525">
                  <a:solidFill>
                    <a:schemeClr val="bg1"/>
                  </a:solidFill>
                  <a:prstDash val="solid"/>
                </a:ln>
                <a:effectLst>
                  <a:outerShdw blurRad="12700" dist="38100" dir="2700000" algn="tl" rotWithShape="0">
                    <a:schemeClr val="bg1">
                      <a:lumMod val="50000"/>
                    </a:schemeClr>
                  </a:outerShdw>
                </a:effectLst>
              </a:rPr>
              <a:t>LOVELY PROFESSIONAL UNIVERSITY</a:t>
            </a:r>
          </a:p>
          <a:p>
            <a:pPr algn="ctr"/>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amjadkooriyad@gmail.com</a:t>
            </a:r>
            <a:r>
              <a:rPr lang="en-US" sz="2800" b="1" dirty="0" smtClean="0">
                <a:ln w="9525">
                  <a:solidFill>
                    <a:schemeClr val="bg1"/>
                  </a:solidFill>
                  <a:prstDash val="solid"/>
                </a:ln>
                <a:effectLst>
                  <a:outerShdw blurRad="12700" dist="38100" dir="2700000" algn="tl" rotWithShape="0">
                    <a:schemeClr val="bg1">
                      <a:lumMod val="50000"/>
                    </a:schemeClr>
                  </a:outerShdw>
                </a:effectLst>
              </a:rPr>
              <a:t> </a:t>
            </a:r>
          </a:p>
          <a:p>
            <a:pPr algn="ctr"/>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9567025475</a:t>
            </a:r>
          </a:p>
        </p:txBody>
      </p:sp>
    </p:spTree>
    <p:extLst>
      <p:ext uri="{BB962C8B-B14F-4D97-AF65-F5344CB8AC3E}">
        <p14:creationId xmlns:p14="http://schemas.microsoft.com/office/powerpoint/2010/main" val="1152940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870" y="516835"/>
            <a:ext cx="9875520" cy="1356360"/>
          </a:xfrm>
        </p:spPr>
        <p:txBody>
          <a:bodyPr/>
          <a:lstStyle/>
          <a:p>
            <a:r>
              <a:rPr lang="en-US" b="1" dirty="0">
                <a:solidFill>
                  <a:srgbClr val="7030A0"/>
                </a:solidFill>
              </a:rPr>
              <a:t>Total Shipping cost of each </a:t>
            </a:r>
            <a:r>
              <a:rPr lang="en-US" b="1" dirty="0" smtClean="0">
                <a:solidFill>
                  <a:srgbClr val="7030A0"/>
                </a:solidFill>
              </a:rPr>
              <a:t>month?</a:t>
            </a:r>
            <a:r>
              <a:rPr lang="en-US" b="1" dirty="0"/>
              <a:t/>
            </a:r>
            <a:br>
              <a:rPr lang="en-US"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3505740"/>
              </p:ext>
            </p:extLst>
          </p:nvPr>
        </p:nvGraphicFramePr>
        <p:xfrm>
          <a:off x="970721" y="1447800"/>
          <a:ext cx="10651436"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3086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Which month have highest number of order ?</a:t>
            </a:r>
            <a:br>
              <a:rPr lang="en-US" b="1" dirty="0">
                <a:solidFill>
                  <a:srgbClr val="7030A0"/>
                </a:solidFill>
              </a:rPr>
            </a:br>
            <a:endParaRPr lang="en-IN"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1380049"/>
              </p:ext>
            </p:extLst>
          </p:nvPr>
        </p:nvGraphicFramePr>
        <p:xfrm>
          <a:off x="1143000" y="1673087"/>
          <a:ext cx="9872663" cy="4038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610679" y="5817705"/>
            <a:ext cx="8070573" cy="369332"/>
          </a:xfrm>
          <a:prstGeom prst="rect">
            <a:avLst/>
          </a:prstGeom>
          <a:noFill/>
        </p:spPr>
        <p:txBody>
          <a:bodyPr wrap="square" rtlCol="0">
            <a:spAutoFit/>
          </a:bodyPr>
          <a:lstStyle/>
          <a:p>
            <a:r>
              <a:rPr lang="en-IN" dirty="0" smtClean="0"/>
              <a:t>From 2017-2019 </a:t>
            </a:r>
            <a:r>
              <a:rPr lang="en-IN" b="1" dirty="0" smtClean="0"/>
              <a:t>December</a:t>
            </a:r>
            <a:r>
              <a:rPr lang="en-IN" dirty="0" smtClean="0"/>
              <a:t> have highest number of order</a:t>
            </a:r>
            <a:endParaRPr lang="en-IN" dirty="0"/>
          </a:p>
        </p:txBody>
      </p:sp>
    </p:spTree>
    <p:extLst>
      <p:ext uri="{BB962C8B-B14F-4D97-AF65-F5344CB8AC3E}">
        <p14:creationId xmlns:p14="http://schemas.microsoft.com/office/powerpoint/2010/main" val="749373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Which Month have minimum shipping cost?</a:t>
            </a:r>
            <a:br>
              <a:rPr lang="en-US" b="1" dirty="0">
                <a:solidFill>
                  <a:srgbClr val="7030A0"/>
                </a:solidFill>
              </a:rPr>
            </a:br>
            <a:endParaRPr lang="en-IN"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7665179"/>
              </p:ext>
            </p:extLst>
          </p:nvPr>
        </p:nvGraphicFramePr>
        <p:xfrm>
          <a:off x="1036983" y="1580322"/>
          <a:ext cx="9872663" cy="4038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918586" y="5804452"/>
            <a:ext cx="7991060" cy="369332"/>
          </a:xfrm>
          <a:prstGeom prst="rect">
            <a:avLst/>
          </a:prstGeom>
          <a:noFill/>
        </p:spPr>
        <p:txBody>
          <a:bodyPr wrap="square" rtlCol="0">
            <a:spAutoFit/>
          </a:bodyPr>
          <a:lstStyle/>
          <a:p>
            <a:r>
              <a:rPr lang="en-IN" b="1" dirty="0" smtClean="0"/>
              <a:t>February</a:t>
            </a:r>
            <a:r>
              <a:rPr lang="en-IN" dirty="0" smtClean="0"/>
              <a:t> have minimum shipping cost</a:t>
            </a:r>
            <a:endParaRPr lang="en-IN" dirty="0"/>
          </a:p>
        </p:txBody>
      </p:sp>
    </p:spTree>
    <p:extLst>
      <p:ext uri="{BB962C8B-B14F-4D97-AF65-F5344CB8AC3E}">
        <p14:creationId xmlns:p14="http://schemas.microsoft.com/office/powerpoint/2010/main" val="2058004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Which month have maximum Discount sale happened ?</a:t>
            </a:r>
            <a:r>
              <a:rPr lang="en-US" b="1" dirty="0"/>
              <a:t/>
            </a:r>
            <a:br>
              <a:rPr lang="en-US" b="1"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89196705"/>
              </p:ext>
            </p:extLst>
          </p:nvPr>
        </p:nvGraphicFramePr>
        <p:xfrm>
          <a:off x="877957" y="1699592"/>
          <a:ext cx="9872663" cy="4038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763617" y="5923722"/>
            <a:ext cx="6811618" cy="369332"/>
          </a:xfrm>
          <a:prstGeom prst="rect">
            <a:avLst/>
          </a:prstGeom>
          <a:noFill/>
        </p:spPr>
        <p:txBody>
          <a:bodyPr wrap="square" rtlCol="0">
            <a:spAutoFit/>
          </a:bodyPr>
          <a:lstStyle/>
          <a:p>
            <a:r>
              <a:rPr lang="en-IN" b="1" dirty="0" smtClean="0"/>
              <a:t>December</a:t>
            </a:r>
            <a:r>
              <a:rPr lang="en-IN" dirty="0" smtClean="0"/>
              <a:t> have maximum discount scale</a:t>
            </a:r>
            <a:endParaRPr lang="en-IN" dirty="0"/>
          </a:p>
        </p:txBody>
      </p:sp>
    </p:spTree>
    <p:extLst>
      <p:ext uri="{BB962C8B-B14F-4D97-AF65-F5344CB8AC3E}">
        <p14:creationId xmlns:p14="http://schemas.microsoft.com/office/powerpoint/2010/main" val="305657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77078"/>
            <a:ext cx="9875520" cy="1356360"/>
          </a:xfrm>
        </p:spPr>
        <p:txBody>
          <a:bodyPr>
            <a:normAutofit fontScale="90000"/>
          </a:bodyPr>
          <a:lstStyle/>
          <a:p>
            <a:r>
              <a:rPr lang="en-US" b="1" dirty="0">
                <a:solidFill>
                  <a:srgbClr val="7030A0"/>
                </a:solidFill>
              </a:rPr>
              <a:t>What is Sum of Total sale of each month?</a:t>
            </a:r>
            <a:br>
              <a:rPr lang="en-US" b="1" dirty="0">
                <a:solidFill>
                  <a:srgbClr val="7030A0"/>
                </a:solidFill>
              </a:rPr>
            </a:br>
            <a:endParaRPr lang="en-IN"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8843878"/>
              </p:ext>
            </p:extLst>
          </p:nvPr>
        </p:nvGraphicFramePr>
        <p:xfrm>
          <a:off x="1143000" y="1328530"/>
          <a:ext cx="9872663" cy="4038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03513" y="5565913"/>
            <a:ext cx="8574157" cy="923330"/>
          </a:xfrm>
          <a:prstGeom prst="rect">
            <a:avLst/>
          </a:prstGeom>
          <a:noFill/>
        </p:spPr>
        <p:txBody>
          <a:bodyPr wrap="square" rtlCol="0">
            <a:spAutoFit/>
          </a:bodyPr>
          <a:lstStyle/>
          <a:p>
            <a:r>
              <a:rPr lang="en-IN" dirty="0" smtClean="0"/>
              <a:t>Maximum sum of total sale in each year: </a:t>
            </a:r>
            <a:r>
              <a:rPr lang="en-IN" b="1" dirty="0" smtClean="0"/>
              <a:t>2017-November</a:t>
            </a:r>
          </a:p>
          <a:p>
            <a:r>
              <a:rPr lang="en-IN" b="1" dirty="0"/>
              <a:t> </a:t>
            </a:r>
            <a:r>
              <a:rPr lang="en-IN" b="1" dirty="0" smtClean="0"/>
              <a:t>                                                                               2018-December</a:t>
            </a:r>
          </a:p>
          <a:p>
            <a:r>
              <a:rPr lang="en-IN" b="1" dirty="0"/>
              <a:t> </a:t>
            </a:r>
            <a:r>
              <a:rPr lang="en-IN" b="1" dirty="0" smtClean="0"/>
              <a:t>                                                                               2019-December</a:t>
            </a:r>
            <a:endParaRPr lang="en-IN" b="1" dirty="0"/>
          </a:p>
        </p:txBody>
      </p:sp>
    </p:spTree>
    <p:extLst>
      <p:ext uri="{BB962C8B-B14F-4D97-AF65-F5344CB8AC3E}">
        <p14:creationId xmlns:p14="http://schemas.microsoft.com/office/powerpoint/2010/main" val="411034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is the net quantity of each item?</a:t>
            </a:r>
            <a:endParaRPr lang="en-IN" dirty="0">
              <a:solidFill>
                <a:srgbClr val="7030A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43717001"/>
              </p:ext>
            </p:extLst>
          </p:nvPr>
        </p:nvGraphicFramePr>
        <p:xfrm>
          <a:off x="1143000" y="2057400"/>
          <a:ext cx="9872663" cy="43566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0652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Percentage of orders in each year?</a:t>
            </a:r>
            <a:endParaRPr lang="en-IN"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9006168"/>
              </p:ext>
            </p:extLst>
          </p:nvPr>
        </p:nvGraphicFramePr>
        <p:xfrm>
          <a:off x="891209" y="1965960"/>
          <a:ext cx="9872663"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5946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solidFill>
                  <a:schemeClr val="tx1">
                    <a:lumMod val="65000"/>
                    <a:lumOff val="35000"/>
                  </a:schemeClr>
                </a:solidFill>
              </a:rPr>
              <a:t>From the analysis we get that basket is most sold item as well as it have  high discount rate. When checking for the better shipping rate we can see that different year there are different month. But from 2017-2019 we can say that December have minimum shipping rate and December have the most discount sale. Highest number of order is happen in December but we can see there is lot of returns also happened in December in this month most of the items were baskets that mean when we buying basket we want assure quality. From 2017-2019 we see that there is a drastic change in online purchasing . Every year the amount of customers is increasing which mean world is moving to platform of e-commerce. From the data we see that household item are more trending were customer trust is patched on it.</a:t>
            </a:r>
            <a:endParaRPr lang="en-IN" dirty="0">
              <a:solidFill>
                <a:schemeClr val="tx1">
                  <a:lumMod val="65000"/>
                  <a:lumOff val="35000"/>
                </a:schemeClr>
              </a:solidFill>
            </a:endParaRPr>
          </a:p>
        </p:txBody>
      </p:sp>
      <p:sp>
        <p:nvSpPr>
          <p:cNvPr id="4" name="Rectangle 3"/>
          <p:cNvSpPr/>
          <p:nvPr/>
        </p:nvSpPr>
        <p:spPr>
          <a:xfrm>
            <a:off x="3624393" y="518160"/>
            <a:ext cx="4536819" cy="1200329"/>
          </a:xfrm>
          <a:prstGeom prst="rect">
            <a:avLst/>
          </a:prstGeom>
          <a:noFill/>
        </p:spPr>
        <p:txBody>
          <a:bodyPr wrap="none" lIns="91440" tIns="45720" rIns="91440" bIns="45720">
            <a:spAutoFit/>
          </a:bodyPr>
          <a:lstStyle/>
          <a:p>
            <a:pPr algn="ctr"/>
            <a:r>
              <a:rPr lang="en-US" sz="7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endPar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476193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65000"/>
                    <a:lumOff val="35000"/>
                  </a:schemeClr>
                </a:solidFill>
              </a:rPr>
              <a:t>Reference :</a:t>
            </a:r>
            <a:endParaRPr lang="en-IN" dirty="0">
              <a:solidFill>
                <a:schemeClr val="tx1">
                  <a:lumMod val="65000"/>
                  <a:lumOff val="35000"/>
                </a:schemeClr>
              </a:solidFill>
            </a:endParaRPr>
          </a:p>
        </p:txBody>
      </p:sp>
      <p:sp>
        <p:nvSpPr>
          <p:cNvPr id="3" name="Content Placeholder 2"/>
          <p:cNvSpPr>
            <a:spLocks noGrp="1"/>
          </p:cNvSpPr>
          <p:nvPr>
            <p:ph idx="1"/>
          </p:nvPr>
        </p:nvSpPr>
        <p:spPr/>
        <p:txBody>
          <a:bodyPr/>
          <a:lstStyle/>
          <a:p>
            <a:r>
              <a:rPr lang="en-IN" dirty="0" smtClean="0">
                <a:solidFill>
                  <a:schemeClr val="bg2">
                    <a:lumMod val="50000"/>
                  </a:schemeClr>
                </a:solidFill>
              </a:rPr>
              <a:t>Data : Online Business Sale 2011-2019 – </a:t>
            </a:r>
            <a:r>
              <a:rPr lang="en-IN" dirty="0" smtClean="0">
                <a:solidFill>
                  <a:schemeClr val="bg2">
                    <a:lumMod val="50000"/>
                  </a:schemeClr>
                </a:solidFill>
                <a:hlinkClick r:id="rId2"/>
              </a:rPr>
              <a:t>www.kaggle.com</a:t>
            </a:r>
            <a:endParaRPr lang="en-IN" dirty="0" smtClean="0">
              <a:solidFill>
                <a:schemeClr val="bg2">
                  <a:lumMod val="50000"/>
                </a:schemeClr>
              </a:solidFill>
            </a:endParaRPr>
          </a:p>
          <a:p>
            <a:r>
              <a:rPr lang="en-IN" dirty="0" smtClean="0">
                <a:solidFill>
                  <a:schemeClr val="bg2">
                    <a:lumMod val="50000"/>
                  </a:schemeClr>
                </a:solidFill>
                <a:hlinkClick r:id="rId3"/>
              </a:rPr>
              <a:t>www.google.com</a:t>
            </a:r>
            <a:endParaRPr lang="en-IN" dirty="0" smtClean="0">
              <a:solidFill>
                <a:schemeClr val="bg2">
                  <a:lumMod val="50000"/>
                </a:schemeClr>
              </a:solidFill>
            </a:endParaRPr>
          </a:p>
          <a:p>
            <a:r>
              <a:rPr lang="en-IN" dirty="0" smtClean="0">
                <a:solidFill>
                  <a:schemeClr val="bg2">
                    <a:lumMod val="50000"/>
                  </a:schemeClr>
                </a:solidFill>
                <a:hlinkClick r:id="rId4"/>
              </a:rPr>
              <a:t>www.youtube.com</a:t>
            </a:r>
            <a:endParaRPr lang="en-IN" dirty="0" smtClean="0">
              <a:solidFill>
                <a:schemeClr val="bg2">
                  <a:lumMod val="50000"/>
                </a:schemeClr>
              </a:solidFill>
            </a:endParaRPr>
          </a:p>
          <a:p>
            <a:endParaRPr lang="en-IN" dirty="0">
              <a:solidFill>
                <a:schemeClr val="bg2">
                  <a:lumMod val="50000"/>
                </a:schemeClr>
              </a:solidFill>
            </a:endParaRPr>
          </a:p>
          <a:p>
            <a:r>
              <a:rPr lang="en-IN" b="1" dirty="0" smtClean="0">
                <a:solidFill>
                  <a:schemeClr val="tx1"/>
                </a:solidFill>
                <a:latin typeface="Arial" panose="020B0604020202020204" pitchFamily="34" charset="0"/>
                <a:cs typeface="Arial" panose="020B0604020202020204" pitchFamily="34" charset="0"/>
              </a:rPr>
              <a:t>Project video:</a:t>
            </a:r>
            <a:endParaRPr lang="en-IN" b="1" dirty="0">
              <a:solidFill>
                <a:schemeClr val="tx1"/>
              </a:solidFill>
              <a:latin typeface="Arial" panose="020B0604020202020204" pitchFamily="34" charset="0"/>
              <a:cs typeface="Arial" panose="020B0604020202020204" pitchFamily="34" charset="0"/>
            </a:endParaRPr>
          </a:p>
        </p:txBody>
      </p:sp>
      <p:sp>
        <p:nvSpPr>
          <p:cNvPr id="4" name="Title 1"/>
          <p:cNvSpPr txBox="1">
            <a:spLocks/>
          </p:cNvSpPr>
          <p:nvPr/>
        </p:nvSpPr>
        <p:spPr>
          <a:xfrm>
            <a:off x="1455234" y="3944929"/>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2800" dirty="0" smtClean="0">
                <a:solidFill>
                  <a:srgbClr val="FF0000"/>
                </a:solidFill>
              </a:rPr>
              <a:t>YouTube video link: </a:t>
            </a:r>
            <a:r>
              <a:rPr lang="en-IN" sz="2400" dirty="0">
                <a:solidFill>
                  <a:schemeClr val="tx1"/>
                </a:solidFill>
                <a:latin typeface="+mn-lt"/>
              </a:rPr>
              <a:t>https://youtu.be/VqjPSlDx6_s</a:t>
            </a:r>
          </a:p>
        </p:txBody>
      </p:sp>
    </p:spTree>
    <p:extLst>
      <p:ext uri="{BB962C8B-B14F-4D97-AF65-F5344CB8AC3E}">
        <p14:creationId xmlns:p14="http://schemas.microsoft.com/office/powerpoint/2010/main" val="233201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ounded Rectangle 3"/>
          <p:cNvSpPr/>
          <p:nvPr/>
        </p:nvSpPr>
        <p:spPr>
          <a:xfrm>
            <a:off x="198784" y="106017"/>
            <a:ext cx="11873946" cy="675198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sp>
        <p:nvSpPr>
          <p:cNvPr id="5" name="TextBox 4"/>
          <p:cNvSpPr txBox="1"/>
          <p:nvPr/>
        </p:nvSpPr>
        <p:spPr>
          <a:xfrm>
            <a:off x="2519569" y="501505"/>
            <a:ext cx="9912626" cy="1200329"/>
          </a:xfrm>
          <a:prstGeom prst="rect">
            <a:avLst/>
          </a:prstGeom>
          <a:noFill/>
        </p:spPr>
        <p:txBody>
          <a:bodyPr wrap="square" rtlCol="0">
            <a:spAutoFit/>
          </a:bodyPr>
          <a:lstStyle/>
          <a:p>
            <a:r>
              <a:rPr lang="en-US" dirty="0" smtClean="0"/>
              <a:t>                        </a:t>
            </a:r>
            <a:r>
              <a:rPr lang="en-US" sz="7200" dirty="0">
                <a:latin typeface="Bahnschrift Condensed" panose="020B0502040204020203" pitchFamily="34" charset="0"/>
              </a:rPr>
              <a:t>I</a:t>
            </a:r>
            <a:r>
              <a:rPr lang="en-US" sz="7200" dirty="0" smtClean="0">
                <a:latin typeface="Bahnschrift Condensed" panose="020B0502040204020203" pitchFamily="34" charset="0"/>
              </a:rPr>
              <a:t>ntroduction</a:t>
            </a:r>
            <a:endParaRPr lang="en-IN" sz="1200" dirty="0">
              <a:latin typeface="Bahnschrift Condensed" panose="020B0502040204020203" pitchFamily="34" charset="0"/>
            </a:endParaRPr>
          </a:p>
        </p:txBody>
      </p:sp>
      <p:sp>
        <p:nvSpPr>
          <p:cNvPr id="6" name="TextBox 5"/>
          <p:cNvSpPr txBox="1"/>
          <p:nvPr/>
        </p:nvSpPr>
        <p:spPr>
          <a:xfrm>
            <a:off x="1139687" y="1738796"/>
            <a:ext cx="9912626" cy="4401205"/>
          </a:xfrm>
          <a:prstGeom prst="rect">
            <a:avLst/>
          </a:prstGeom>
          <a:noFill/>
        </p:spPr>
        <p:txBody>
          <a:bodyPr wrap="square" rtlCol="0">
            <a:spAutoFit/>
          </a:bodyPr>
          <a:lstStyle/>
          <a:p>
            <a:r>
              <a:rPr lang="en-US" dirty="0" smtClean="0"/>
              <a:t> </a:t>
            </a:r>
            <a:r>
              <a:rPr lang="en-US" sz="2800" dirty="0" smtClean="0"/>
              <a:t>This project give the information about the online Business sale in a period of  2017-2019 .From the data we analyze about the product details that we sold with all the information regarding it . By taking monthly ways consideration in each year we will analyze its order details, total number of orders , discounts of each month , returns happened in each month. Likewise taking all such data we gone to find solution for a customer problem to find which month have high discount and minimum shipping fee and also find the details about the sale happened for each product in a particular month</a:t>
            </a:r>
            <a:r>
              <a:rPr lang="en-US" sz="2800" dirty="0" smtClean="0">
                <a:latin typeface="+mj-lt"/>
              </a:rPr>
              <a:t>. </a:t>
            </a:r>
            <a:endParaRPr lang="en-IN" sz="2800" dirty="0">
              <a:latin typeface="Algerian" panose="04020705040A02060702" pitchFamily="82" charset="0"/>
            </a:endParaRPr>
          </a:p>
        </p:txBody>
      </p:sp>
    </p:spTree>
    <p:extLst>
      <p:ext uri="{BB962C8B-B14F-4D97-AF65-F5344CB8AC3E}">
        <p14:creationId xmlns:p14="http://schemas.microsoft.com/office/powerpoint/2010/main" val="3897858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ound Diagonal Corner Rectangle 3"/>
          <p:cNvSpPr/>
          <p:nvPr/>
        </p:nvSpPr>
        <p:spPr>
          <a:xfrm>
            <a:off x="119268" y="126586"/>
            <a:ext cx="11648661" cy="6605518"/>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Rectangle 4"/>
          <p:cNvSpPr/>
          <p:nvPr/>
        </p:nvSpPr>
        <p:spPr>
          <a:xfrm>
            <a:off x="2468716" y="352801"/>
            <a:ext cx="5955861"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Problem Statement: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ound Diagonal Corner Rectangle 6"/>
          <p:cNvSpPr/>
          <p:nvPr/>
        </p:nvSpPr>
        <p:spPr>
          <a:xfrm>
            <a:off x="271669" y="140952"/>
            <a:ext cx="11648661" cy="6605518"/>
          </a:xfrm>
          <a:prstGeom prst="round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Rectangle 7"/>
          <p:cNvSpPr/>
          <p:nvPr/>
        </p:nvSpPr>
        <p:spPr>
          <a:xfrm>
            <a:off x="2468716" y="387947"/>
            <a:ext cx="5955861"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Problem Statement: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TextBox 9"/>
          <p:cNvSpPr txBox="1"/>
          <p:nvPr/>
        </p:nvSpPr>
        <p:spPr>
          <a:xfrm>
            <a:off x="937259" y="1527292"/>
            <a:ext cx="10317480" cy="4801314"/>
          </a:xfrm>
          <a:prstGeom prst="rect">
            <a:avLst/>
          </a:prstGeom>
          <a:noFill/>
        </p:spPr>
        <p:txBody>
          <a:bodyPr wrap="square" rtlCol="0">
            <a:spAutoFit/>
          </a:bodyPr>
          <a:lstStyle/>
          <a:p>
            <a:r>
              <a:rPr lang="en-US" dirty="0" smtClean="0"/>
              <a:t>A customer want to find which month have high discount and minimum shipping charge. For that a customer want to analyze all the details from the data set. For that different type of question are taken as problem statement to solve and to analyze it perfectly:</a:t>
            </a:r>
          </a:p>
          <a:p>
            <a:endParaRPr lang="en-US" dirty="0"/>
          </a:p>
          <a:p>
            <a:r>
              <a:rPr lang="en-US" b="1" dirty="0" smtClean="0"/>
              <a:t>1.Most sold </a:t>
            </a:r>
            <a:r>
              <a:rPr lang="en-US" b="1" dirty="0"/>
              <a:t>p</a:t>
            </a:r>
            <a:r>
              <a:rPr lang="en-US" b="1" dirty="0" smtClean="0"/>
              <a:t>roduct or customer </a:t>
            </a:r>
            <a:r>
              <a:rPr lang="en-US" b="1" dirty="0"/>
              <a:t>m</a:t>
            </a:r>
            <a:r>
              <a:rPr lang="en-US" b="1" dirty="0" smtClean="0"/>
              <a:t>ost bought product?</a:t>
            </a:r>
          </a:p>
          <a:p>
            <a:r>
              <a:rPr lang="en-US" b="1" dirty="0" smtClean="0"/>
              <a:t>2.Which product have high discount?</a:t>
            </a:r>
          </a:p>
          <a:p>
            <a:r>
              <a:rPr lang="en-US" b="1" dirty="0" smtClean="0"/>
              <a:t>3.Which month in each year the most discount sale had happen?</a:t>
            </a:r>
          </a:p>
          <a:p>
            <a:r>
              <a:rPr lang="en-US" b="1" dirty="0" smtClean="0"/>
              <a:t>4.Which product have most returns?</a:t>
            </a:r>
          </a:p>
          <a:p>
            <a:r>
              <a:rPr lang="en-US" b="1" dirty="0" smtClean="0"/>
              <a:t>5.Which month most returns take place?</a:t>
            </a:r>
          </a:p>
          <a:p>
            <a:r>
              <a:rPr lang="en-US" b="1" dirty="0" smtClean="0"/>
              <a:t>6.Total Shipping cost of each month?</a:t>
            </a:r>
          </a:p>
          <a:p>
            <a:r>
              <a:rPr lang="en-US" b="1" dirty="0"/>
              <a:t>7</a:t>
            </a:r>
            <a:r>
              <a:rPr lang="en-US" b="1" dirty="0" smtClean="0"/>
              <a:t>.Which month have highest number of order ?</a:t>
            </a:r>
          </a:p>
          <a:p>
            <a:r>
              <a:rPr lang="en-US" b="1" dirty="0"/>
              <a:t>8</a:t>
            </a:r>
            <a:r>
              <a:rPr lang="en-US" b="1" dirty="0" smtClean="0"/>
              <a:t>.Which Month have minimum shipping cost?</a:t>
            </a:r>
          </a:p>
          <a:p>
            <a:r>
              <a:rPr lang="en-US" b="1" dirty="0"/>
              <a:t>9</a:t>
            </a:r>
            <a:r>
              <a:rPr lang="en-US" b="1" dirty="0" smtClean="0"/>
              <a:t>.Which month have maximum Discount sale happened ?</a:t>
            </a:r>
          </a:p>
          <a:p>
            <a:r>
              <a:rPr lang="en-US" b="1" dirty="0" smtClean="0"/>
              <a:t>10. What is Sum of Total sale of each month?</a:t>
            </a:r>
          </a:p>
          <a:p>
            <a:r>
              <a:rPr lang="en-US" b="1" dirty="0" smtClean="0"/>
              <a:t>11. What is the net quantity of each item?</a:t>
            </a:r>
          </a:p>
          <a:p>
            <a:r>
              <a:rPr lang="en-US" b="1" dirty="0" smtClean="0"/>
              <a:t>12. Percentage of orders in each year?  </a:t>
            </a:r>
          </a:p>
          <a:p>
            <a:endParaRPr lang="en-US" dirty="0" smtClean="0"/>
          </a:p>
        </p:txBody>
      </p:sp>
      <p:sp>
        <p:nvSpPr>
          <p:cNvPr id="11" name="Rectangle 10"/>
          <p:cNvSpPr/>
          <p:nvPr/>
        </p:nvSpPr>
        <p:spPr>
          <a:xfrm rot="1042108">
            <a:off x="8846604" y="2273300"/>
            <a:ext cx="1783296" cy="3165691"/>
          </a:xfrm>
          <a:prstGeom prst="rect">
            <a:avLst/>
          </a:prstGeom>
          <a:noFill/>
        </p:spPr>
        <p:txBody>
          <a:bodyPr wrap="square" lIns="91440" tIns="45720" rIns="91440" bIns="45720">
            <a:spAutoFit/>
          </a:bodyPr>
          <a:lstStyle/>
          <a:p>
            <a:pPr algn="ctr"/>
            <a:r>
              <a:rPr lang="en-US" sz="20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Rounded MT Bold" panose="020F0704030504030204" pitchFamily="34" charset="0"/>
              </a:rPr>
              <a:t>?</a:t>
            </a:r>
            <a:endParaRPr lang="en-US" sz="20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2448989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635000"/>
            <a:ext cx="10089654" cy="5321299"/>
          </a:xfrm>
        </p:spPr>
        <p:txBody>
          <a:bodyPr>
            <a:normAutofit/>
          </a:bodyPr>
          <a:lstStyle/>
          <a:p>
            <a:r>
              <a:rPr lang="en-US" sz="4400" dirty="0" smtClean="0"/>
              <a:t>Solution for problem statement:</a:t>
            </a:r>
            <a:r>
              <a:rPr lang="en-US" sz="8000" dirty="0" smtClean="0"/>
              <a:t/>
            </a:r>
            <a:br>
              <a:rPr lang="en-US" sz="8000" dirty="0" smtClean="0"/>
            </a:br>
            <a:r>
              <a:rPr lang="en-US" sz="8000" dirty="0" smtClean="0"/>
              <a:t>Analyzed report</a:t>
            </a:r>
            <a:r>
              <a:rPr lang="en-US" dirty="0" smtClean="0"/>
              <a:t/>
            </a:r>
            <a:br>
              <a:rPr lang="en-US" dirty="0" smtClean="0"/>
            </a:br>
            <a:endParaRPr lang="en-IN" dirty="0"/>
          </a:p>
        </p:txBody>
      </p:sp>
    </p:spTree>
    <p:extLst>
      <p:ext uri="{BB962C8B-B14F-4D97-AF65-F5344CB8AC3E}">
        <p14:creationId xmlns:p14="http://schemas.microsoft.com/office/powerpoint/2010/main" val="1056904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31800"/>
            <a:ext cx="9875520" cy="1356360"/>
          </a:xfrm>
        </p:spPr>
        <p:txBody>
          <a:bodyPr>
            <a:normAutofit fontScale="90000"/>
          </a:bodyPr>
          <a:lstStyle/>
          <a:p>
            <a:r>
              <a:rPr lang="en-US" b="1" dirty="0">
                <a:solidFill>
                  <a:srgbClr val="7030A0"/>
                </a:solidFill>
              </a:rPr>
              <a:t>1.Most sold product or customer most bought product?</a:t>
            </a:r>
            <a:r>
              <a:rPr lang="en-US" dirty="0"/>
              <a:t/>
            </a:r>
            <a:br>
              <a:rPr lang="en-US" dirty="0"/>
            </a:br>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008893724"/>
              </p:ext>
            </p:extLst>
          </p:nvPr>
        </p:nvGraphicFramePr>
        <p:xfrm>
          <a:off x="640601" y="1597793"/>
          <a:ext cx="10687799" cy="316470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186180" y="5054600"/>
            <a:ext cx="10142220" cy="369332"/>
          </a:xfrm>
          <a:prstGeom prst="rect">
            <a:avLst/>
          </a:prstGeom>
          <a:noFill/>
        </p:spPr>
        <p:txBody>
          <a:bodyPr wrap="square" rtlCol="0">
            <a:spAutoFit/>
          </a:bodyPr>
          <a:lstStyle/>
          <a:p>
            <a:r>
              <a:rPr lang="en-US" dirty="0" smtClean="0"/>
              <a:t>From the chart it is clear that </a:t>
            </a:r>
            <a:r>
              <a:rPr lang="en-US" b="1" dirty="0" smtClean="0"/>
              <a:t>Basket (</a:t>
            </a:r>
            <a:r>
              <a:rPr lang="en-US" b="1" dirty="0" smtClean="0">
                <a:latin typeface="Agency FB" panose="020B0503020202020204" pitchFamily="34" charset="0"/>
              </a:rPr>
              <a:t>1461) </a:t>
            </a:r>
            <a:r>
              <a:rPr lang="en-US" dirty="0" smtClean="0">
                <a:latin typeface="+mj-lt"/>
              </a:rPr>
              <a:t>and </a:t>
            </a:r>
            <a:r>
              <a:rPr lang="en-US" b="1" dirty="0" smtClean="0">
                <a:latin typeface="+mj-lt"/>
              </a:rPr>
              <a:t>Art &amp; Sculpture (1427</a:t>
            </a:r>
            <a:r>
              <a:rPr lang="en-US" dirty="0" smtClean="0">
                <a:latin typeface="+mj-lt"/>
              </a:rPr>
              <a:t>) is the most sold product.</a:t>
            </a:r>
            <a:endParaRPr lang="en-IN" dirty="0"/>
          </a:p>
        </p:txBody>
      </p:sp>
    </p:spTree>
    <p:extLst>
      <p:ext uri="{BB962C8B-B14F-4D97-AF65-F5344CB8AC3E}">
        <p14:creationId xmlns:p14="http://schemas.microsoft.com/office/powerpoint/2010/main" val="2008375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Which product have high discount?</a:t>
            </a:r>
            <a:r>
              <a:rPr lang="en-US" b="1" dirty="0"/>
              <a:t/>
            </a:r>
            <a:br>
              <a:rPr lang="en-US"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5075482"/>
              </p:ext>
            </p:extLst>
          </p:nvPr>
        </p:nvGraphicFramePr>
        <p:xfrm>
          <a:off x="1879601" y="1440180"/>
          <a:ext cx="7835900" cy="34874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426226" y="5208104"/>
            <a:ext cx="9541565" cy="369332"/>
          </a:xfrm>
          <a:prstGeom prst="rect">
            <a:avLst/>
          </a:prstGeom>
          <a:noFill/>
        </p:spPr>
        <p:txBody>
          <a:bodyPr wrap="square" rtlCol="0">
            <a:spAutoFit/>
          </a:bodyPr>
          <a:lstStyle/>
          <a:p>
            <a:r>
              <a:rPr lang="en-IN" b="1" dirty="0" smtClean="0"/>
              <a:t>Basket</a:t>
            </a:r>
            <a:r>
              <a:rPr lang="en-IN" dirty="0" smtClean="0"/>
              <a:t> have high discount</a:t>
            </a:r>
            <a:endParaRPr lang="en-IN" dirty="0"/>
          </a:p>
        </p:txBody>
      </p:sp>
    </p:spTree>
    <p:extLst>
      <p:ext uri="{BB962C8B-B14F-4D97-AF65-F5344CB8AC3E}">
        <p14:creationId xmlns:p14="http://schemas.microsoft.com/office/powerpoint/2010/main" val="3823249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37322"/>
            <a:ext cx="9875520" cy="1356360"/>
          </a:xfrm>
        </p:spPr>
        <p:txBody>
          <a:bodyPr>
            <a:normAutofit fontScale="90000"/>
          </a:bodyPr>
          <a:lstStyle/>
          <a:p>
            <a:r>
              <a:rPr lang="en-US" b="1" dirty="0">
                <a:solidFill>
                  <a:srgbClr val="7030A0"/>
                </a:solidFill>
              </a:rPr>
              <a:t>Which month in each year the most discount sale had happen?</a:t>
            </a:r>
            <a:r>
              <a:rPr lang="en-US" b="1" dirty="0"/>
              <a:t/>
            </a:r>
            <a:br>
              <a:rPr lang="en-US" b="1" dirty="0"/>
            </a:b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12623382"/>
              </p:ext>
            </p:extLst>
          </p:nvPr>
        </p:nvGraphicFramePr>
        <p:xfrm>
          <a:off x="1281485" y="1510748"/>
          <a:ext cx="9737035" cy="357808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339548" y="5238931"/>
            <a:ext cx="9971598" cy="923330"/>
          </a:xfrm>
          <a:prstGeom prst="rect">
            <a:avLst/>
          </a:prstGeom>
          <a:noFill/>
        </p:spPr>
        <p:txBody>
          <a:bodyPr wrap="square" rtlCol="0">
            <a:spAutoFit/>
          </a:bodyPr>
          <a:lstStyle/>
          <a:p>
            <a:r>
              <a:rPr lang="en-IN" b="1" dirty="0" smtClean="0">
                <a:latin typeface="Arial" panose="020B0604020202020204" pitchFamily="34" charset="0"/>
                <a:cs typeface="Arial" panose="020B0604020202020204" pitchFamily="34" charset="0"/>
              </a:rPr>
              <a:t>Discount sale :2017:August</a:t>
            </a:r>
          </a:p>
          <a:p>
            <a:r>
              <a:rPr lang="en-IN" b="1" dirty="0" smtClean="0">
                <a:latin typeface="Arial" panose="020B0604020202020204" pitchFamily="34" charset="0"/>
                <a:cs typeface="Arial" panose="020B0604020202020204" pitchFamily="34" charset="0"/>
              </a:rPr>
              <a:t>                         2018:November</a:t>
            </a:r>
          </a:p>
          <a:p>
            <a:r>
              <a:rPr lang="en-IN" b="1" dirty="0" smtClean="0">
                <a:latin typeface="Arial" panose="020B0604020202020204" pitchFamily="34" charset="0"/>
                <a:cs typeface="Arial" panose="020B0604020202020204" pitchFamily="34" charset="0"/>
              </a:rPr>
              <a:t>                         2019:December</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9344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018" y="516835"/>
            <a:ext cx="9875520" cy="1356360"/>
          </a:xfrm>
        </p:spPr>
        <p:txBody>
          <a:bodyPr/>
          <a:lstStyle/>
          <a:p>
            <a:r>
              <a:rPr lang="en-US" b="1" dirty="0">
                <a:solidFill>
                  <a:srgbClr val="7030A0"/>
                </a:solidFill>
              </a:rPr>
              <a:t>Which product have most returns?</a:t>
            </a:r>
            <a:br>
              <a:rPr lang="en-US" b="1" dirty="0">
                <a:solidFill>
                  <a:srgbClr val="7030A0"/>
                </a:solidFill>
              </a:rPr>
            </a:br>
            <a:endParaRPr lang="en-IN"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6873872"/>
              </p:ext>
            </p:extLst>
          </p:nvPr>
        </p:nvGraphicFramePr>
        <p:xfrm>
          <a:off x="957470" y="1195015"/>
          <a:ext cx="9872663" cy="4038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151037" y="5048949"/>
            <a:ext cx="6679096" cy="369332"/>
          </a:xfrm>
          <a:prstGeom prst="rect">
            <a:avLst/>
          </a:prstGeom>
          <a:noFill/>
        </p:spPr>
        <p:txBody>
          <a:bodyPr wrap="square" rtlCol="0">
            <a:spAutoFit/>
          </a:bodyPr>
          <a:lstStyle/>
          <a:p>
            <a:r>
              <a:rPr lang="en-IN" b="1" dirty="0" smtClean="0"/>
              <a:t>Basket </a:t>
            </a:r>
            <a:r>
              <a:rPr lang="en-IN" dirty="0" smtClean="0"/>
              <a:t>have most returns</a:t>
            </a:r>
            <a:endParaRPr lang="en-IN" dirty="0"/>
          </a:p>
        </p:txBody>
      </p:sp>
    </p:spTree>
    <p:extLst>
      <p:ext uri="{BB962C8B-B14F-4D97-AF65-F5344CB8AC3E}">
        <p14:creationId xmlns:p14="http://schemas.microsoft.com/office/powerpoint/2010/main" val="2573895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1" y="357809"/>
            <a:ext cx="9875520" cy="1356360"/>
          </a:xfrm>
        </p:spPr>
        <p:txBody>
          <a:bodyPr/>
          <a:lstStyle/>
          <a:p>
            <a:r>
              <a:rPr lang="en-US" b="1" dirty="0">
                <a:solidFill>
                  <a:srgbClr val="7030A0"/>
                </a:solidFill>
              </a:rPr>
              <a:t>Which month most returns take place?</a:t>
            </a:r>
            <a:br>
              <a:rPr lang="en-US" b="1" dirty="0">
                <a:solidFill>
                  <a:srgbClr val="7030A0"/>
                </a:solidFill>
              </a:rPr>
            </a:br>
            <a:endParaRPr lang="en-IN" dirty="0">
              <a:solidFill>
                <a:srgbClr val="7030A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95288948"/>
              </p:ext>
            </p:extLst>
          </p:nvPr>
        </p:nvGraphicFramePr>
        <p:xfrm>
          <a:off x="997226" y="1258957"/>
          <a:ext cx="9872663" cy="386963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4320209" y="5406887"/>
            <a:ext cx="8256104" cy="369332"/>
          </a:xfrm>
          <a:prstGeom prst="rect">
            <a:avLst/>
          </a:prstGeom>
          <a:noFill/>
        </p:spPr>
        <p:txBody>
          <a:bodyPr wrap="square" rtlCol="0">
            <a:spAutoFit/>
          </a:bodyPr>
          <a:lstStyle/>
          <a:p>
            <a:r>
              <a:rPr lang="en-IN" b="1" dirty="0" smtClean="0"/>
              <a:t>December</a:t>
            </a:r>
            <a:r>
              <a:rPr lang="en-IN" dirty="0" smtClean="0"/>
              <a:t> have most returns</a:t>
            </a:r>
            <a:endParaRPr lang="en-IN" dirty="0"/>
          </a:p>
        </p:txBody>
      </p:sp>
    </p:spTree>
    <p:extLst>
      <p:ext uri="{BB962C8B-B14F-4D97-AF65-F5344CB8AC3E}">
        <p14:creationId xmlns:p14="http://schemas.microsoft.com/office/powerpoint/2010/main" val="150612490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4.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5.xml><?xml version="1.0" encoding="utf-8"?>
<a:theme xmlns:a="http://schemas.openxmlformats.org/drawingml/2006/main" name="1_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TM10001115[[fn=Parcel]]</Template>
  <TotalTime>469</TotalTime>
  <Words>672</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18</vt:i4>
      </vt:variant>
    </vt:vector>
  </HeadingPairs>
  <TitlesOfParts>
    <vt:vector size="32" baseType="lpstr">
      <vt:lpstr>Agency FB</vt:lpstr>
      <vt:lpstr>Algerian</vt:lpstr>
      <vt:lpstr>Arial</vt:lpstr>
      <vt:lpstr>Arial Rounded MT Bold</vt:lpstr>
      <vt:lpstr>Bahnschrift Condensed</vt:lpstr>
      <vt:lpstr>Calibri</vt:lpstr>
      <vt:lpstr>Calibri Light</vt:lpstr>
      <vt:lpstr>Corbel</vt:lpstr>
      <vt:lpstr>Gill Sans MT</vt:lpstr>
      <vt:lpstr>Office Theme</vt:lpstr>
      <vt:lpstr>Parallax</vt:lpstr>
      <vt:lpstr>Basis</vt:lpstr>
      <vt:lpstr>Parcel</vt:lpstr>
      <vt:lpstr>1_Basis</vt:lpstr>
      <vt:lpstr>PowerPoint Presentation</vt:lpstr>
      <vt:lpstr>PowerPoint Presentation</vt:lpstr>
      <vt:lpstr>PowerPoint Presentation</vt:lpstr>
      <vt:lpstr>Solution for problem statement: Analyzed report </vt:lpstr>
      <vt:lpstr>1.Most sold product or customer most bought product? </vt:lpstr>
      <vt:lpstr>Which product have high discount? </vt:lpstr>
      <vt:lpstr>Which month in each year the most discount sale had happen? </vt:lpstr>
      <vt:lpstr>Which product have most returns? </vt:lpstr>
      <vt:lpstr>Which month most returns take place? </vt:lpstr>
      <vt:lpstr>Total Shipping cost of each month? </vt:lpstr>
      <vt:lpstr>Which month have highest number of order ? </vt:lpstr>
      <vt:lpstr>Which Month have minimum shipping cost? </vt:lpstr>
      <vt:lpstr>Which month have maximum Discount sale happened ? </vt:lpstr>
      <vt:lpstr>What is Sum of Total sale of each month? </vt:lpstr>
      <vt:lpstr>What is the net quantity of each item?</vt:lpstr>
      <vt:lpstr>Percentage of orders in each year?</vt:lpstr>
      <vt:lpstr>PowerPoint Presentation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Aj10</dc:creator>
  <cp:lastModifiedBy>Aj10</cp:lastModifiedBy>
  <cp:revision>30</cp:revision>
  <dcterms:created xsi:type="dcterms:W3CDTF">2020-05-14T11:29:17Z</dcterms:created>
  <dcterms:modified xsi:type="dcterms:W3CDTF">2020-05-15T12:07:40Z</dcterms:modified>
</cp:coreProperties>
</file>