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257" r:id="rId3"/>
    <p:sldId id="295" r:id="rId4"/>
    <p:sldId id="260" r:id="rId5"/>
    <p:sldId id="296" r:id="rId6"/>
    <p:sldId id="294" r:id="rId7"/>
  </p:sldIdLst>
  <p:sldSz cx="9144000" cy="5143500" type="screen16x9"/>
  <p:notesSz cx="6858000" cy="9144000"/>
  <p:embeddedFontLst>
    <p:embeddedFont>
      <p:font typeface="Montserrat" panose="020B0604020202020204" charset="0"/>
      <p:regular r:id="rId9"/>
      <p:bold r:id="rId10"/>
      <p:italic r:id="rId11"/>
      <p:boldItalic r:id="rId12"/>
    </p:embeddedFont>
    <p:embeddedFont>
      <p:font typeface="News Cycle" panose="020B0604020202020204" charset="2"/>
      <p:regular r:id="rId13"/>
      <p:bold r:id="rId14"/>
    </p:embeddedFont>
    <p:embeddedFont>
      <p:font typeface="Oswald" panose="020B0604020202020204" charset="0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91C5936-8043-4B8F-BA0B-D1E8DAC400EC}">
          <p14:sldIdLst>
            <p14:sldId id="256"/>
            <p14:sldId id="257"/>
            <p14:sldId id="295"/>
            <p14:sldId id="260"/>
            <p14:sldId id="296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5681E7-3F6B-493A-A081-50176DB923CF}">
  <a:tblStyle styleId="{6B5681E7-3F6B-493A-A081-50176DB923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51EFF09-86D4-41D1-8CD3-602A2CEEB6E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18" autoAdjust="0"/>
    <p:restoredTop sz="94660"/>
  </p:normalViewPr>
  <p:slideViewPr>
    <p:cSldViewPr snapToGrid="0">
      <p:cViewPr varScale="1">
        <p:scale>
          <a:sx n="93" d="100"/>
          <a:sy n="93" d="100"/>
        </p:scale>
        <p:origin x="8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751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627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6" name="Google Shape;1436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50500" y="2435625"/>
            <a:ext cx="3638700" cy="224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813106" y="0"/>
            <a:ext cx="892296" cy="3225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795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650209" y="0"/>
            <a:ext cx="563814" cy="169970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0304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4359415" y="609095"/>
            <a:ext cx="1314792" cy="211917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9177"/>
                </a:lnTo>
                <a:lnTo>
                  <a:pt x="21600" y="0"/>
                </a:lnTo>
                <a:lnTo>
                  <a:pt x="0" y="242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5821031" y="991483"/>
            <a:ext cx="1845234" cy="41594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173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4359415" y="2643735"/>
            <a:ext cx="1314792" cy="25101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046"/>
                </a:lnTo>
                <a:lnTo>
                  <a:pt x="0" y="21600"/>
                </a:lnTo>
                <a:close/>
              </a:path>
            </a:pathLst>
          </a:custGeom>
          <a:solidFill>
            <a:srgbClr val="002035">
              <a:alpha val="1732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7813106" y="306930"/>
            <a:ext cx="892296" cy="2977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0429"/>
                </a:lnTo>
                <a:lnTo>
                  <a:pt x="21600" y="0"/>
                </a:lnTo>
                <a:lnTo>
                  <a:pt x="0" y="1171"/>
                </a:lnTo>
                <a:lnTo>
                  <a:pt x="0" y="21600"/>
                </a:lnTo>
                <a:close/>
              </a:path>
            </a:pathLst>
          </a:custGeom>
          <a:solidFill>
            <a:srgbClr val="002035">
              <a:alpha val="1732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5821031" y="0"/>
            <a:ext cx="1845234" cy="116105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5393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7813106" y="3277330"/>
            <a:ext cx="892296" cy="11659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611"/>
                </a:lnTo>
                <a:lnTo>
                  <a:pt x="21600" y="0"/>
                </a:lnTo>
                <a:lnTo>
                  <a:pt x="0" y="2989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228589" y="1362238"/>
            <a:ext cx="624618" cy="7565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3233"/>
                </a:lnTo>
                <a:lnTo>
                  <a:pt x="0" y="21600"/>
                </a:lnTo>
                <a:lnTo>
                  <a:pt x="21600" y="18367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228589" y="876"/>
            <a:ext cx="624618" cy="137235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19818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8520705" y="4146351"/>
            <a:ext cx="394686" cy="9980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1549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1030663" y="1529125"/>
            <a:ext cx="4879500" cy="29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/>
          <p:nvPr/>
        </p:nvSpPr>
        <p:spPr>
          <a:xfrm>
            <a:off x="346977" y="1296229"/>
            <a:ext cx="582000" cy="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rPr>
              <a:t>“</a:t>
            </a:r>
            <a:endParaRPr sz="10400">
              <a:solidFill>
                <a:schemeClr val="lt1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8520650" y="4688650"/>
            <a:ext cx="3948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7497540" y="3233808"/>
            <a:ext cx="920376" cy="14875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423"/>
                </a:lnTo>
                <a:lnTo>
                  <a:pt x="0" y="21600"/>
                </a:lnTo>
                <a:lnTo>
                  <a:pt x="21600" y="19177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6103018" y="876"/>
            <a:ext cx="1291734" cy="249879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19575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7497540" y="875"/>
            <a:ext cx="920376" cy="329632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0506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6103018" y="2373413"/>
            <a:ext cx="1291734" cy="27710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826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1"/>
          </p:nvPr>
        </p:nvSpPr>
        <p:spPr>
          <a:xfrm>
            <a:off x="550500" y="1353950"/>
            <a:ext cx="2853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2"/>
          </p:nvPr>
        </p:nvSpPr>
        <p:spPr>
          <a:xfrm>
            <a:off x="3804472" y="1353950"/>
            <a:ext cx="2853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9" name="Google Shape;69;p7"/>
          <p:cNvGrpSpPr/>
          <p:nvPr/>
        </p:nvGrpSpPr>
        <p:grpSpPr>
          <a:xfrm>
            <a:off x="6963076" y="0"/>
            <a:ext cx="1952316" cy="5143493"/>
            <a:chOff x="6963076" y="0"/>
            <a:chExt cx="1952316" cy="5143493"/>
          </a:xfrm>
        </p:grpSpPr>
        <p:sp>
          <p:nvSpPr>
            <p:cNvPr id="70" name="Google Shape;70;p7"/>
            <p:cNvSpPr/>
            <p:nvPr/>
          </p:nvSpPr>
          <p:spPr>
            <a:xfrm>
              <a:off x="6963076" y="3274552"/>
              <a:ext cx="359208" cy="18689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753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6963076" y="977835"/>
              <a:ext cx="359208" cy="43999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8401"/>
                  </a:lnTo>
                  <a:lnTo>
                    <a:pt x="21600" y="0"/>
                  </a:lnTo>
                  <a:lnTo>
                    <a:pt x="0" y="319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6963076" y="1"/>
              <a:ext cx="359208" cy="9541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012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7415771" y="1034367"/>
              <a:ext cx="837702" cy="296254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1107"/>
                  </a:lnTo>
                  <a:lnTo>
                    <a:pt x="0" y="21600"/>
                  </a:lnTo>
                  <a:lnTo>
                    <a:pt x="21600" y="2049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7415771" y="0"/>
              <a:ext cx="837702" cy="1092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8596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8346880" y="1552004"/>
              <a:ext cx="568512" cy="114021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9647"/>
                  </a:lnTo>
                  <a:lnTo>
                    <a:pt x="21600" y="0"/>
                  </a:lnTo>
                  <a:lnTo>
                    <a:pt x="0" y="1953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8346880" y="4574477"/>
              <a:ext cx="568512" cy="56899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3912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8346880" y="2682241"/>
              <a:ext cx="568512" cy="190225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1170"/>
                  </a:lnTo>
                  <a:lnTo>
                    <a:pt x="0" y="21600"/>
                  </a:lnTo>
                  <a:lnTo>
                    <a:pt x="21600" y="2042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 flipH="1">
            <a:off x="8556137" y="3512673"/>
            <a:ext cx="359208" cy="1630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863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1"/>
          <p:cNvSpPr txBox="1">
            <a:spLocks noGrp="1"/>
          </p:cNvSpPr>
          <p:nvPr>
            <p:ph type="sldNum" idx="12"/>
          </p:nvPr>
        </p:nvSpPr>
        <p:spPr>
          <a:xfrm>
            <a:off x="8556125" y="4688650"/>
            <a:ext cx="35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1"/>
          <p:cNvSpPr/>
          <p:nvPr/>
        </p:nvSpPr>
        <p:spPr>
          <a:xfrm flipH="1">
            <a:off x="8556137" y="977835"/>
            <a:ext cx="359208" cy="96384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0140"/>
                </a:lnTo>
                <a:lnTo>
                  <a:pt x="21600" y="0"/>
                </a:lnTo>
                <a:lnTo>
                  <a:pt x="0" y="146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1"/>
          <p:cNvSpPr/>
          <p:nvPr/>
        </p:nvSpPr>
        <p:spPr>
          <a:xfrm flipH="1">
            <a:off x="8556137" y="0"/>
            <a:ext cx="359208" cy="9541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0125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1"/>
          <p:cNvSpPr/>
          <p:nvPr/>
        </p:nvSpPr>
        <p:spPr>
          <a:xfrm flipH="1">
            <a:off x="7896852" y="456628"/>
            <a:ext cx="568512" cy="71161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470"/>
                </a:lnTo>
                <a:lnTo>
                  <a:pt x="21600" y="0"/>
                </a:lnTo>
                <a:lnTo>
                  <a:pt x="0" y="313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1"/>
          <p:cNvSpPr/>
          <p:nvPr/>
        </p:nvSpPr>
        <p:spPr>
          <a:xfrm flipH="1">
            <a:off x="7896852" y="4574472"/>
            <a:ext cx="568512" cy="5690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3912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1"/>
          <p:cNvSpPr/>
          <p:nvPr/>
        </p:nvSpPr>
        <p:spPr>
          <a:xfrm flipH="1">
            <a:off x="7896852" y="1158238"/>
            <a:ext cx="568512" cy="342624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650"/>
                </a:lnTo>
                <a:lnTo>
                  <a:pt x="0" y="21600"/>
                </a:lnTo>
                <a:lnTo>
                  <a:pt x="21600" y="2095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50500" y="1353948"/>
            <a:ext cx="61077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ews Cycle"/>
              <a:buChar char="▸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ews Cycle"/>
              <a:buChar char="▹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●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●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2"/>
          <p:cNvPicPr preferRelativeResize="0"/>
          <p:nvPr/>
        </p:nvPicPr>
        <p:blipFill rotWithShape="1">
          <a:blip r:embed="rId3">
            <a:alphaModFix amt="77000"/>
          </a:blip>
          <a:srcRect l="6585" t="22310" b="9773"/>
          <a:stretch/>
        </p:blipFill>
        <p:spPr>
          <a:xfrm>
            <a:off x="3651758" y="0"/>
            <a:ext cx="5053644" cy="51435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7154"/>
                </a:lnTo>
                <a:lnTo>
                  <a:pt x="2410" y="6725"/>
                </a:lnTo>
                <a:lnTo>
                  <a:pt x="2410" y="0"/>
                </a:lnTo>
                <a:lnTo>
                  <a:pt x="0" y="0"/>
                </a:lnTo>
                <a:close/>
                <a:moveTo>
                  <a:pt x="9278" y="0"/>
                </a:moveTo>
                <a:lnTo>
                  <a:pt x="9278" y="4888"/>
                </a:lnTo>
                <a:lnTo>
                  <a:pt x="17160" y="3482"/>
                </a:lnTo>
                <a:lnTo>
                  <a:pt x="17160" y="0"/>
                </a:lnTo>
                <a:lnTo>
                  <a:pt x="9278" y="0"/>
                </a:lnTo>
                <a:close/>
                <a:moveTo>
                  <a:pt x="17788" y="0"/>
                </a:moveTo>
                <a:lnTo>
                  <a:pt x="17788" y="1358"/>
                </a:lnTo>
                <a:lnTo>
                  <a:pt x="21600" y="679"/>
                </a:lnTo>
                <a:lnTo>
                  <a:pt x="21600" y="0"/>
                </a:lnTo>
                <a:lnTo>
                  <a:pt x="17788" y="0"/>
                </a:lnTo>
                <a:close/>
                <a:moveTo>
                  <a:pt x="21600" y="1291"/>
                </a:moveTo>
                <a:lnTo>
                  <a:pt x="17790" y="1971"/>
                </a:lnTo>
                <a:lnTo>
                  <a:pt x="17788" y="13824"/>
                </a:lnTo>
                <a:lnTo>
                  <a:pt x="21600" y="13144"/>
                </a:lnTo>
                <a:lnTo>
                  <a:pt x="21600" y="1291"/>
                </a:lnTo>
                <a:close/>
                <a:moveTo>
                  <a:pt x="8652" y="2564"/>
                </a:moveTo>
                <a:lnTo>
                  <a:pt x="3036" y="3564"/>
                </a:lnTo>
                <a:lnTo>
                  <a:pt x="3036" y="11482"/>
                </a:lnTo>
                <a:lnTo>
                  <a:pt x="8652" y="10482"/>
                </a:lnTo>
                <a:lnTo>
                  <a:pt x="8652" y="2564"/>
                </a:lnTo>
                <a:close/>
                <a:moveTo>
                  <a:pt x="17160" y="4161"/>
                </a:moveTo>
                <a:lnTo>
                  <a:pt x="9278" y="5565"/>
                </a:lnTo>
                <a:lnTo>
                  <a:pt x="9278" y="21600"/>
                </a:lnTo>
                <a:lnTo>
                  <a:pt x="17160" y="21600"/>
                </a:lnTo>
                <a:lnTo>
                  <a:pt x="17160" y="4161"/>
                </a:lnTo>
                <a:close/>
                <a:moveTo>
                  <a:pt x="8651" y="11102"/>
                </a:moveTo>
                <a:lnTo>
                  <a:pt x="3036" y="12104"/>
                </a:lnTo>
                <a:lnTo>
                  <a:pt x="3036" y="21600"/>
                </a:lnTo>
                <a:lnTo>
                  <a:pt x="8651" y="21600"/>
                </a:lnTo>
                <a:lnTo>
                  <a:pt x="8651" y="11102"/>
                </a:lnTo>
                <a:close/>
                <a:moveTo>
                  <a:pt x="21600" y="13758"/>
                </a:moveTo>
                <a:lnTo>
                  <a:pt x="17788" y="14436"/>
                </a:lnTo>
                <a:lnTo>
                  <a:pt x="17788" y="18665"/>
                </a:lnTo>
                <a:lnTo>
                  <a:pt x="21600" y="17985"/>
                </a:lnTo>
                <a:lnTo>
                  <a:pt x="21600" y="13758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0" name="Google Shape;130;p12"/>
          <p:cNvSpPr/>
          <p:nvPr/>
        </p:nvSpPr>
        <p:spPr>
          <a:xfrm>
            <a:off x="7813106" y="3277330"/>
            <a:ext cx="892296" cy="11659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611"/>
                </a:lnTo>
                <a:lnTo>
                  <a:pt x="21600" y="0"/>
                </a:lnTo>
                <a:lnTo>
                  <a:pt x="0" y="2989"/>
                </a:lnTo>
                <a:lnTo>
                  <a:pt x="0" y="21600"/>
                </a:lnTo>
                <a:close/>
              </a:path>
            </a:pathLst>
          </a:custGeom>
          <a:solidFill>
            <a:srgbClr val="FFD104">
              <a:alpha val="4860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2"/>
          <p:cNvSpPr/>
          <p:nvPr/>
        </p:nvSpPr>
        <p:spPr>
          <a:xfrm>
            <a:off x="7813106" y="306930"/>
            <a:ext cx="892296" cy="2977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0429"/>
                </a:lnTo>
                <a:lnTo>
                  <a:pt x="21600" y="0"/>
                </a:lnTo>
                <a:lnTo>
                  <a:pt x="0" y="1171"/>
                </a:lnTo>
                <a:lnTo>
                  <a:pt x="0" y="21600"/>
                </a:lnTo>
                <a:close/>
              </a:path>
            </a:pathLst>
          </a:custGeom>
          <a:solidFill>
            <a:srgbClr val="0DB8CC">
              <a:alpha val="4358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6;p12"/>
          <p:cNvSpPr txBox="1">
            <a:spLocks/>
          </p:cNvSpPr>
          <p:nvPr/>
        </p:nvSpPr>
        <p:spPr>
          <a:xfrm>
            <a:off x="717041" y="393861"/>
            <a:ext cx="4150759" cy="378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sz="5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sz="5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sz="5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sz="5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sz="5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sz="5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sz="5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sz="5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sz="5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dirty="0" smtClean="0"/>
              <a:t>The Spark Foundation</a:t>
            </a:r>
            <a:endParaRPr lang="en-US" sz="2000" dirty="0"/>
          </a:p>
        </p:txBody>
      </p:sp>
      <p:sp>
        <p:nvSpPr>
          <p:cNvPr id="10" name="Google Shape;126;p12"/>
          <p:cNvSpPr txBox="1">
            <a:spLocks/>
          </p:cNvSpPr>
          <p:nvPr/>
        </p:nvSpPr>
        <p:spPr>
          <a:xfrm>
            <a:off x="85986" y="3742267"/>
            <a:ext cx="8314984" cy="345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sz="5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sz="5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sz="5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sz="5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sz="5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sz="5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sz="5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sz="5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sz="5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dirty="0" smtClean="0"/>
              <a:t>By: Mohammed Amjad</a:t>
            </a:r>
          </a:p>
        </p:txBody>
      </p:sp>
      <p:sp>
        <p:nvSpPr>
          <p:cNvPr id="126" name="Google Shape;126;p12"/>
          <p:cNvSpPr txBox="1">
            <a:spLocks noGrp="1"/>
          </p:cNvSpPr>
          <p:nvPr>
            <p:ph type="ctrTitle"/>
          </p:nvPr>
        </p:nvSpPr>
        <p:spPr>
          <a:xfrm>
            <a:off x="132014" y="886789"/>
            <a:ext cx="4058704" cy="168496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 smtClean="0"/>
              <a:t>Data Science and Business analyst internship</a:t>
            </a:r>
            <a:endParaRPr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14" y="127908"/>
            <a:ext cx="574438" cy="715883"/>
          </a:xfrm>
          <a:prstGeom prst="rect">
            <a:avLst/>
          </a:prstGeom>
        </p:spPr>
      </p:pic>
      <p:sp>
        <p:nvSpPr>
          <p:cNvPr id="12" name="Google Shape;126;p12"/>
          <p:cNvSpPr txBox="1">
            <a:spLocks/>
          </p:cNvSpPr>
          <p:nvPr/>
        </p:nvSpPr>
        <p:spPr>
          <a:xfrm>
            <a:off x="85986" y="3436066"/>
            <a:ext cx="4150759" cy="378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sz="5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sz="5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sz="5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sz="5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sz="5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sz="5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sz="5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sz="5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sz="5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dirty="0" smtClean="0"/>
              <a:t>Task 3  :</a:t>
            </a:r>
            <a:r>
              <a:rPr lang="en-IN" sz="2000" dirty="0"/>
              <a:t>Exploratory Data Analysis - Retail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96598" y="3215556"/>
            <a:ext cx="6107700" cy="67978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Tools using: </a:t>
            </a:r>
            <a:r>
              <a:rPr lang="e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Tableau</a:t>
            </a:r>
            <a:endParaRPr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0" name="Google Shape;140;p13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04897" y="931558"/>
            <a:ext cx="5999401" cy="2176059"/>
          </a:xfrm>
        </p:spPr>
        <p:txBody>
          <a:bodyPr/>
          <a:lstStyle/>
          <a:p>
            <a:r>
              <a:rPr lang="en-US" dirty="0"/>
              <a:t>Perform ‘Exploratory Data Analysis’ on dataset </a:t>
            </a:r>
            <a:r>
              <a:rPr lang="en-US" dirty="0" smtClean="0"/>
              <a:t>‘Sample Superstore’</a:t>
            </a:r>
          </a:p>
          <a:p>
            <a:r>
              <a:rPr lang="en-US" dirty="0"/>
              <a:t>As a business manager, try to find out the weak areas where you </a:t>
            </a:r>
            <a:r>
              <a:rPr lang="en-US" dirty="0" smtClean="0"/>
              <a:t>can work </a:t>
            </a:r>
            <a:r>
              <a:rPr lang="en-US" dirty="0"/>
              <a:t>to make more profit</a:t>
            </a:r>
            <a:r>
              <a:rPr lang="en-US" dirty="0" smtClean="0"/>
              <a:t>.</a:t>
            </a:r>
          </a:p>
          <a:p>
            <a:r>
              <a:rPr lang="en-US" dirty="0"/>
              <a:t>What all business problems you can derive by exploring the data?</a:t>
            </a:r>
            <a:endParaRPr lang="en-US" dirty="0" smtClean="0"/>
          </a:p>
        </p:txBody>
      </p:sp>
      <p:sp>
        <p:nvSpPr>
          <p:cNvPr id="8" name="Google Shape;136;p13"/>
          <p:cNvSpPr txBox="1">
            <a:spLocks/>
          </p:cNvSpPr>
          <p:nvPr/>
        </p:nvSpPr>
        <p:spPr>
          <a:xfrm>
            <a:off x="96598" y="174406"/>
            <a:ext cx="6107700" cy="679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IN" sz="4000" smtClean="0"/>
              <a:t>Task</a:t>
            </a:r>
            <a:endParaRPr lang="en-I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94504" y="213795"/>
            <a:ext cx="6107700" cy="47235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Objectives to solve to get conclusion:</a:t>
            </a:r>
            <a:endParaRPr dirty="0"/>
          </a:p>
        </p:txBody>
      </p:sp>
      <p:sp>
        <p:nvSpPr>
          <p:cNvPr id="140" name="Google Shape;140;p13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0" y="850725"/>
            <a:ext cx="5892830" cy="3639081"/>
          </a:xfrm>
        </p:spPr>
        <p:txBody>
          <a:bodyPr/>
          <a:lstStyle/>
          <a:p>
            <a:r>
              <a:rPr lang="en-US" dirty="0"/>
              <a:t>More Discounts more Sales</a:t>
            </a:r>
            <a:r>
              <a:rPr lang="en-US" dirty="0" smtClean="0"/>
              <a:t>?</a:t>
            </a:r>
          </a:p>
          <a:p>
            <a:r>
              <a:rPr lang="en-US" dirty="0"/>
              <a:t>More discount more profit</a:t>
            </a:r>
            <a:r>
              <a:rPr lang="en-US" dirty="0" smtClean="0"/>
              <a:t>?</a:t>
            </a:r>
          </a:p>
          <a:p>
            <a:r>
              <a:rPr lang="en-US" dirty="0"/>
              <a:t>Does number of </a:t>
            </a:r>
            <a:r>
              <a:rPr lang="en-US" dirty="0" smtClean="0"/>
              <a:t>quantity </a:t>
            </a:r>
            <a:r>
              <a:rPr lang="en-US" dirty="0"/>
              <a:t>play any role in sales and profit</a:t>
            </a:r>
            <a:r>
              <a:rPr lang="en-US" dirty="0" smtClean="0"/>
              <a:t>?</a:t>
            </a:r>
          </a:p>
          <a:p>
            <a:r>
              <a:rPr lang="en-US" dirty="0"/>
              <a:t>in which segment have highest number of sales happen</a:t>
            </a:r>
            <a:r>
              <a:rPr lang="en-US" dirty="0" smtClean="0"/>
              <a:t>?</a:t>
            </a:r>
          </a:p>
          <a:p>
            <a:r>
              <a:rPr lang="en-US" dirty="0"/>
              <a:t>which are the top n cities with most sales in US</a:t>
            </a:r>
            <a:r>
              <a:rPr lang="en-US" dirty="0" smtClean="0"/>
              <a:t>?</a:t>
            </a:r>
          </a:p>
          <a:p>
            <a:r>
              <a:rPr lang="en-US" dirty="0" smtClean="0"/>
              <a:t>Difference b/w </a:t>
            </a:r>
            <a:r>
              <a:rPr lang="en-US" dirty="0"/>
              <a:t>ship mode vs profit vs </a:t>
            </a:r>
            <a:r>
              <a:rPr lang="en-US" dirty="0" smtClean="0"/>
              <a:t>sales</a:t>
            </a:r>
          </a:p>
          <a:p>
            <a:r>
              <a:rPr lang="en-US" dirty="0"/>
              <a:t>in which state in US have highest amount of sales happen?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582031" y="378372"/>
            <a:ext cx="62759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3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>
            <a:spLocks noGrp="1"/>
          </p:cNvSpPr>
          <p:nvPr>
            <p:ph type="sldNum" idx="12"/>
          </p:nvPr>
        </p:nvSpPr>
        <p:spPr>
          <a:xfrm>
            <a:off x="8520650" y="4688650"/>
            <a:ext cx="3948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61039" y="732317"/>
            <a:ext cx="546102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Oswald" panose="020B0604020202020204" charset="0"/>
              </a:rPr>
              <a:t>Business problems: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Oswald" panose="020B0604020202020204" charset="0"/>
              </a:rPr>
              <a:t>Some items having high sales ended with negative profit e.g. Tables, bookcases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Oswald" panose="020B0604020202020204" charset="0"/>
              </a:rPr>
              <a:t>Discount didn’t play big roles in furniture 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Oswald" panose="020B0604020202020204" charset="0"/>
              </a:rPr>
              <a:t>Even given more Discount to technology items sales and profit are not in high expectation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Oswald" panose="020B0604020202020204" charset="0"/>
              </a:rPr>
              <a:t>In segment , home office lowest sales happen there must be done a deep study on it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Oswald" panose="020B0604020202020204" charset="0"/>
              </a:rPr>
              <a:t>Same in Ship mode, even high payment is done on same day and first class profit is very low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Oswald" panose="020B0604020202020204" charset="0"/>
              </a:rPr>
              <a:t>When coming to quantity sold , there is no mutual connection between </a:t>
            </a:r>
            <a:r>
              <a:rPr lang="en-US" sz="2000" dirty="0" err="1" smtClean="0">
                <a:solidFill>
                  <a:schemeClr val="bg1"/>
                </a:solidFill>
                <a:latin typeface="Oswald" panose="020B0604020202020204" charset="0"/>
              </a:rPr>
              <a:t>sales,profit</a:t>
            </a:r>
            <a:r>
              <a:rPr lang="en-US" sz="2000" dirty="0" smtClean="0">
                <a:solidFill>
                  <a:schemeClr val="bg1"/>
                </a:solidFill>
                <a:latin typeface="Oswald" panose="020B0604020202020204" charset="0"/>
              </a:rPr>
              <a:t> and quantity so it must be checked because uneven discount is given to some items. </a:t>
            </a:r>
          </a:p>
          <a:p>
            <a:endParaRPr lang="en-US" sz="2000" dirty="0" smtClean="0">
              <a:solidFill>
                <a:schemeClr val="bg1"/>
              </a:solidFill>
              <a:latin typeface="Oswald" panose="020B0604020202020204" charset="0"/>
            </a:endParaRPr>
          </a:p>
          <a:p>
            <a:pPr marL="457200" indent="-457200">
              <a:buAutoNum type="arabicPeriod"/>
            </a:pPr>
            <a:endParaRPr lang="en-US" sz="2000" dirty="0" smtClean="0">
              <a:solidFill>
                <a:schemeClr val="bg1"/>
              </a:solidFill>
              <a:latin typeface="Oswald" panose="020B0604020202020204" charset="0"/>
            </a:endParaRPr>
          </a:p>
          <a:p>
            <a:pPr marL="457200" indent="-457200">
              <a:buAutoNum type="arabicPeriod"/>
            </a:pPr>
            <a:endParaRPr lang="en-IN" sz="2000" dirty="0">
              <a:solidFill>
                <a:schemeClr val="bg1"/>
              </a:solidFill>
              <a:latin typeface="Oswald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1039" y="147542"/>
            <a:ext cx="5461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Oswald" panose="020B0604020202020204" charset="0"/>
              </a:rPr>
              <a:t>Conclusion:</a:t>
            </a:r>
            <a:endParaRPr lang="en-IN" sz="3200" dirty="0">
              <a:solidFill>
                <a:schemeClr val="bg1"/>
              </a:solidFill>
              <a:latin typeface="Oswald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>
            <a:spLocks noGrp="1"/>
          </p:cNvSpPr>
          <p:nvPr>
            <p:ph type="sldNum" idx="12"/>
          </p:nvPr>
        </p:nvSpPr>
        <p:spPr>
          <a:xfrm>
            <a:off x="8520650" y="4688650"/>
            <a:ext cx="3948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61039" y="732317"/>
            <a:ext cx="546102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Oswald" panose="020B0604020202020204" charset="0"/>
              </a:rPr>
              <a:t>To increase profit: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Oswald" panose="020B0604020202020204" charset="0"/>
              </a:rPr>
              <a:t>1. First of all want to concentrate on region were more sales are happening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Oswald" panose="020B0604020202020204" charset="0"/>
              </a:rPr>
              <a:t>Cities </a:t>
            </a:r>
            <a:r>
              <a:rPr lang="en-US" sz="2000" dirty="0">
                <a:solidFill>
                  <a:schemeClr val="bg1"/>
                </a:solidFill>
                <a:latin typeface="Oswald" panose="020B0604020202020204" charset="0"/>
              </a:rPr>
              <a:t>: New </a:t>
            </a:r>
            <a:r>
              <a:rPr lang="en-US" sz="2000" dirty="0" smtClean="0">
                <a:solidFill>
                  <a:schemeClr val="bg1"/>
                </a:solidFill>
                <a:latin typeface="Oswald" panose="020B0604020202020204" charset="0"/>
              </a:rPr>
              <a:t>York </a:t>
            </a:r>
            <a:r>
              <a:rPr lang="en-US" sz="2000" dirty="0">
                <a:solidFill>
                  <a:schemeClr val="bg1"/>
                </a:solidFill>
                <a:latin typeface="Oswald" panose="020B0604020202020204" charset="0"/>
              </a:rPr>
              <a:t>City </a:t>
            </a:r>
            <a:r>
              <a:rPr lang="en-US" sz="2000" dirty="0" smtClean="0">
                <a:solidFill>
                  <a:schemeClr val="bg1"/>
                </a:solidFill>
                <a:latin typeface="Oswald" panose="020B0604020202020204" charset="0"/>
              </a:rPr>
              <a:t>,Los </a:t>
            </a:r>
            <a:r>
              <a:rPr lang="en-US" sz="2000" dirty="0">
                <a:solidFill>
                  <a:schemeClr val="bg1"/>
                </a:solidFill>
                <a:latin typeface="Oswald" panose="020B0604020202020204" charset="0"/>
              </a:rPr>
              <a:t>Angeles </a:t>
            </a:r>
            <a:r>
              <a:rPr lang="en-US" sz="2000" dirty="0" smtClean="0">
                <a:solidFill>
                  <a:schemeClr val="bg1"/>
                </a:solidFill>
                <a:latin typeface="Oswald" panose="020B0604020202020204" charset="0"/>
              </a:rPr>
              <a:t>,Seattle, San Francisco, Philadelphia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Oswald" panose="020B0604020202020204" charset="0"/>
              </a:rPr>
              <a:t>States: California , Texas ,Washington</a:t>
            </a:r>
          </a:p>
          <a:p>
            <a:endParaRPr lang="en-US" sz="2000" dirty="0">
              <a:solidFill>
                <a:schemeClr val="bg1"/>
              </a:solidFill>
              <a:latin typeface="Oswald" panose="020B060402020202020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Oswald" panose="020B0604020202020204" charset="0"/>
              </a:rPr>
              <a:t>2. When come to segment consumer play big role in business so the services given to them must be need to increased</a:t>
            </a:r>
          </a:p>
          <a:p>
            <a:endParaRPr lang="en-US" sz="2000" dirty="0" smtClean="0">
              <a:solidFill>
                <a:schemeClr val="bg1"/>
              </a:solidFill>
              <a:latin typeface="Oswald" panose="020B060402020202020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Oswald" panose="020B0604020202020204" charset="0"/>
              </a:rPr>
              <a:t>3. Same for standard class ship mode </a:t>
            </a:r>
          </a:p>
          <a:p>
            <a:pPr marL="457200" indent="-457200">
              <a:buAutoNum type="arabicPeriod"/>
            </a:pPr>
            <a:endParaRPr lang="en-IN" sz="2000" dirty="0">
              <a:solidFill>
                <a:schemeClr val="bg1"/>
              </a:solidFill>
              <a:latin typeface="Oswald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1039" y="147542"/>
            <a:ext cx="5461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Oswald" panose="020B0604020202020204" charset="0"/>
              </a:rPr>
              <a:t>Conclusion:</a:t>
            </a:r>
            <a:endParaRPr lang="en-IN" sz="3200" dirty="0">
              <a:solidFill>
                <a:schemeClr val="bg1"/>
              </a:solidFill>
              <a:latin typeface="Oswa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97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50"/>
          <p:cNvSpPr txBox="1"/>
          <p:nvPr/>
        </p:nvSpPr>
        <p:spPr>
          <a:xfrm>
            <a:off x="572457" y="2242666"/>
            <a:ext cx="6931800" cy="113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72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7" name="Google Shape;1277;p48"/>
          <p:cNvGrpSpPr/>
          <p:nvPr/>
        </p:nvGrpSpPr>
        <p:grpSpPr>
          <a:xfrm>
            <a:off x="3146615" y="673154"/>
            <a:ext cx="1783483" cy="1484975"/>
            <a:chOff x="-1463701" y="1131887"/>
            <a:chExt cx="5137150" cy="4619626"/>
          </a:xfrm>
        </p:grpSpPr>
        <p:sp>
          <p:nvSpPr>
            <p:cNvPr id="68" name="Google Shape;1278;p48"/>
            <p:cNvSpPr/>
            <p:nvPr/>
          </p:nvSpPr>
          <p:spPr>
            <a:xfrm>
              <a:off x="-1463701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279;p48"/>
            <p:cNvSpPr/>
            <p:nvPr/>
          </p:nvSpPr>
          <p:spPr>
            <a:xfrm>
              <a:off x="6324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280;p48"/>
            <p:cNvSpPr/>
            <p:nvPr/>
          </p:nvSpPr>
          <p:spPr>
            <a:xfrm>
              <a:off x="-161951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essica template">
  <a:themeElements>
    <a:clrScheme name="Custom 347">
      <a:dk1>
        <a:srgbClr val="062133"/>
      </a:dk1>
      <a:lt1>
        <a:srgbClr val="FFFFFF"/>
      </a:lt1>
      <a:dk2>
        <a:srgbClr val="878E92"/>
      </a:dk2>
      <a:lt2>
        <a:srgbClr val="E9EEF0"/>
      </a:lt2>
      <a:accent1>
        <a:srgbClr val="0DB8CC"/>
      </a:accent1>
      <a:accent2>
        <a:srgbClr val="FFA604"/>
      </a:accent2>
      <a:accent3>
        <a:srgbClr val="00799E"/>
      </a:accent3>
      <a:accent4>
        <a:srgbClr val="32E4C8"/>
      </a:accent4>
      <a:accent5>
        <a:srgbClr val="FFD104"/>
      </a:accent5>
      <a:accent6>
        <a:srgbClr val="2EC9FF"/>
      </a:accent6>
      <a:hlink>
        <a:srgbClr val="00799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330</Words>
  <Application>Microsoft Office PowerPoint</Application>
  <PresentationFormat>On-screen Show (16:9)</PresentationFormat>
  <Paragraphs>41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Montserrat</vt:lpstr>
      <vt:lpstr>News Cycle</vt:lpstr>
      <vt:lpstr>Oswald</vt:lpstr>
      <vt:lpstr>Calibri</vt:lpstr>
      <vt:lpstr>Jessica template</vt:lpstr>
      <vt:lpstr>Data Science and Business analyst internship</vt:lpstr>
      <vt:lpstr>Tools using: Tableau</vt:lpstr>
      <vt:lpstr>Objectives to solve to get conclusion: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Labs</dc:title>
  <dc:creator>Aj10</dc:creator>
  <cp:lastModifiedBy>Aj10</cp:lastModifiedBy>
  <cp:revision>28</cp:revision>
  <dcterms:modified xsi:type="dcterms:W3CDTF">2021-05-17T09:32:51Z</dcterms:modified>
</cp:coreProperties>
</file>