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16" r:id="rId3"/>
    <p:sldId id="417" r:id="rId4"/>
    <p:sldId id="452" r:id="rId5"/>
    <p:sldId id="454" r:id="rId6"/>
    <p:sldId id="453" r:id="rId7"/>
    <p:sldId id="455" r:id="rId8"/>
    <p:sldId id="443" r:id="rId9"/>
  </p:sldIdLst>
  <p:sldSz cx="9144000" cy="5143500" type="screen16x9"/>
  <p:notesSz cx="6858000" cy="9144000"/>
  <p:embeddedFontLst>
    <p:embeddedFont>
      <p:font typeface="Open Sans" panose="020B0606030504020204" charset="0"/>
      <p:regular r:id="rId16"/>
      <p:bold r:id="rId17"/>
    </p:embeddedFont>
    <p:embeddedFont>
      <p:font typeface="Philosopher" panose="00000500000000000000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44" userDrawn="1">
          <p15:clr>
            <a:srgbClr val="A4A3A4"/>
          </p15:clr>
        </p15:guide>
        <p15:guide id="2" pos="3083" userDrawn="1">
          <p15:clr>
            <a:srgbClr val="A4A3A4"/>
          </p15:clr>
        </p15:guide>
        <p15:guide id="3" orient="horz" pos="3087" userDrawn="1">
          <p15:clr>
            <a:srgbClr val="A4A3A4"/>
          </p15:clr>
        </p15:guide>
        <p15:guide id="4" orient="horz" pos="446" userDrawn="1">
          <p15:clr>
            <a:srgbClr val="A4A3A4"/>
          </p15:clr>
        </p15:guide>
        <p15:guide id="5" orient="horz" pos="2850" userDrawn="1">
          <p15:clr>
            <a:srgbClr val="A4A3A4"/>
          </p15:clr>
        </p15:guide>
        <p15:guide id="6" orient="horz" pos="2735" userDrawn="1">
          <p15:clr>
            <a:srgbClr val="A4A3A4"/>
          </p15:clr>
        </p15:guide>
        <p15:guide id="7" pos="2873" userDrawn="1">
          <p15:clr>
            <a:srgbClr val="A4A3A4"/>
          </p15:clr>
        </p15:guide>
        <p15:guide id="8" orient="horz" pos="1620" userDrawn="1">
          <p15:clr>
            <a:srgbClr val="A4A3A4"/>
          </p15:clr>
        </p15:guide>
        <p15:guide id="9" orient="horz" pos="698" userDrawn="1">
          <p15:clr>
            <a:srgbClr val="A4A3A4"/>
          </p15:clr>
        </p15:guide>
        <p15:guide id="10" pos="3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哒哒 熊猫" initials="哒哒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C6AF92"/>
    <a:srgbClr val="1D1D1E"/>
    <a:srgbClr val="1C1C1E"/>
    <a:srgbClr val="181718"/>
    <a:srgbClr val="FCC896"/>
    <a:srgbClr val="2B2B2B"/>
    <a:srgbClr val="0B0B0B"/>
    <a:srgbClr val="CC9868"/>
    <a:srgbClr val="FCC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5244" autoAdjust="0"/>
  </p:normalViewPr>
  <p:slideViewPr>
    <p:cSldViewPr snapToGrid="0" showGuides="1">
      <p:cViewPr>
        <p:scale>
          <a:sx n="96" d="100"/>
          <a:sy n="96" d="100"/>
        </p:scale>
        <p:origin x="1325" y="274"/>
      </p:cViewPr>
      <p:guideLst>
        <p:guide pos="144"/>
        <p:guide pos="3083"/>
        <p:guide orient="horz" pos="3087"/>
        <p:guide orient="horz" pos="446"/>
        <p:guide orient="horz" pos="2850"/>
        <p:guide orient="horz" pos="2735"/>
        <p:guide pos="2873"/>
        <p:guide orient="horz" pos="1620"/>
        <p:guide orient="horz" pos="698"/>
        <p:guide pos="3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0.xml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Philosopher" panose="000005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rPr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Philosopher" panose="000005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Philosopher" panose="000005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rPr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Philosopher" panose="000005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Philosopher" panose="000005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Philosopher" panose="000005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Philosopher" panose="000005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Philosopher" panose="000005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Philosopher" panose="000005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3" name="图片占位符 4"/>
          <p:cNvSpPr>
            <a:spLocks noGrp="1"/>
          </p:cNvSpPr>
          <p:nvPr>
            <p:ph type="pic" sz="quarter" idx="11"/>
          </p:nvPr>
        </p:nvSpPr>
        <p:spPr>
          <a:xfrm>
            <a:off x="228600" y="1095067"/>
            <a:ext cx="8686800" cy="178989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1305017"/>
            <a:ext cx="9144000" cy="1376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3" name="图片占位符 4"/>
          <p:cNvSpPr>
            <a:spLocks noGrp="1"/>
          </p:cNvSpPr>
          <p:nvPr>
            <p:ph type="pic" sz="quarter" idx="11"/>
          </p:nvPr>
        </p:nvSpPr>
        <p:spPr>
          <a:xfrm>
            <a:off x="228600" y="1095067"/>
            <a:ext cx="2745419" cy="1789899"/>
          </a:xfrm>
          <a:prstGeom prst="roundRect">
            <a:avLst>
              <a:gd name="adj" fmla="val 4464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2"/>
          </p:nvPr>
        </p:nvSpPr>
        <p:spPr>
          <a:xfrm>
            <a:off x="3199290" y="1095067"/>
            <a:ext cx="2745419" cy="1789899"/>
          </a:xfrm>
          <a:prstGeom prst="roundRect">
            <a:avLst>
              <a:gd name="adj" fmla="val 4464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3"/>
          </p:nvPr>
        </p:nvSpPr>
        <p:spPr>
          <a:xfrm>
            <a:off x="6169981" y="1095067"/>
            <a:ext cx="2745419" cy="1789899"/>
          </a:xfrm>
          <a:prstGeom prst="roundRect">
            <a:avLst>
              <a:gd name="adj" fmla="val 4464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3" name="图片占位符 4"/>
          <p:cNvSpPr>
            <a:spLocks noGrp="1"/>
          </p:cNvSpPr>
          <p:nvPr>
            <p:ph type="pic" sz="quarter" idx="11"/>
          </p:nvPr>
        </p:nvSpPr>
        <p:spPr>
          <a:xfrm>
            <a:off x="228600" y="1374461"/>
            <a:ext cx="3889744" cy="2884967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3778103" y="1753689"/>
            <a:ext cx="666307" cy="2126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8915400" y="1375144"/>
            <a:ext cx="228600" cy="288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4" name="图片占位符 4"/>
          <p:cNvSpPr>
            <a:spLocks noGrp="1"/>
          </p:cNvSpPr>
          <p:nvPr>
            <p:ph type="pic" sz="quarter" idx="11"/>
          </p:nvPr>
        </p:nvSpPr>
        <p:spPr>
          <a:xfrm>
            <a:off x="299484" y="1137598"/>
            <a:ext cx="2642191" cy="1598514"/>
          </a:xfrm>
          <a:prstGeom prst="roundRect">
            <a:avLst>
              <a:gd name="adj" fmla="val 4027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2"/>
          </p:nvPr>
        </p:nvSpPr>
        <p:spPr>
          <a:xfrm>
            <a:off x="3237615" y="1137598"/>
            <a:ext cx="2642191" cy="1598514"/>
          </a:xfrm>
          <a:prstGeom prst="roundRect">
            <a:avLst>
              <a:gd name="adj" fmla="val 4027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3"/>
          </p:nvPr>
        </p:nvSpPr>
        <p:spPr>
          <a:xfrm>
            <a:off x="6175745" y="1137598"/>
            <a:ext cx="2642191" cy="1598514"/>
          </a:xfrm>
          <a:prstGeom prst="roundRect">
            <a:avLst>
              <a:gd name="adj" fmla="val 4027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0B0B"/>
            </a:gs>
            <a:gs pos="100000">
              <a:srgbClr val="2B2B2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defRPr>
            </a:lvl1pPr>
          </a:lstStyle>
          <a:p>
            <a:fld id="{D955F040-ED43-464F-96F2-927121FE6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defRPr>
            </a:lvl1pPr>
          </a:lstStyle>
          <a:p>
            <a:fld id="{C95CE31C-667C-455E-B312-3B73BAEC61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Open Sans" panose="020B0606030504020204" charset="0"/>
          <a:ea typeface="Philosopher" panose="00000500000000000000" charset="0"/>
          <a:cs typeface="Philosopher" panose="0000050000000000000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Philosopher" panose="0000050000000000000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Philosopher" panose="0000050000000000000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Philosopher" panose="0000050000000000000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Philosopher" panose="0000050000000000000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Philosopher" panose="0000050000000000000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80"/>
          <p:cNvPicPr>
            <a:picLocks noChangeAspect="1"/>
          </p:cNvPicPr>
          <p:nvPr/>
        </p:nvPicPr>
        <p:blipFill rotWithShape="1">
          <a:blip r:embed="rId1"/>
          <a:srcRect t="11284" b="11844"/>
          <a:stretch>
            <a:fillRect/>
          </a:stretch>
        </p:blipFill>
        <p:spPr>
          <a:xfrm flipH="1" flipV="1">
            <a:off x="3806952" y="0"/>
            <a:ext cx="5010912" cy="5143500"/>
          </a:xfrm>
          <a:prstGeom prst="rect">
            <a:avLst/>
          </a:prstGeom>
        </p:spPr>
      </p:pic>
      <p:sp>
        <p:nvSpPr>
          <p:cNvPr id="109" name="文本框 108"/>
          <p:cNvSpPr txBox="1"/>
          <p:nvPr/>
        </p:nvSpPr>
        <p:spPr>
          <a:xfrm>
            <a:off x="132504" y="95682"/>
            <a:ext cx="7651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spc="-150">
                <a:ln w="38100">
                  <a:noFill/>
                </a:ln>
                <a:solidFill>
                  <a:srgbClr val="D53D2A"/>
                </a:solidFill>
                <a:effectLst>
                  <a:outerShdw blurRad="127000" dist="127000" dir="5400000" algn="t" rotWithShape="0">
                    <a:srgbClr val="D53D2A">
                      <a:alpha val="20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altLang="zh-CN" sz="1400" spc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Philosopher" panose="00000500000000000000" charset="0"/>
                <a:sym typeface="Open Sans" panose="020B0606030504020204" charset="0"/>
              </a:rPr>
              <a:t>YOUR</a:t>
            </a:r>
            <a:endParaRPr lang="en-US" altLang="zh-CN" sz="1400" spc="0">
              <a:solidFill>
                <a:schemeClr val="tx1">
                  <a:lumMod val="65000"/>
                  <a:lumOff val="35000"/>
                </a:schemeClr>
              </a:solidFill>
              <a:effectLst/>
              <a:cs typeface="Philosopher" panose="00000500000000000000" charset="0"/>
              <a:sym typeface="Open Sans" panose="020B0606030504020204" charset="0"/>
            </a:endParaRPr>
          </a:p>
          <a:p>
            <a:r>
              <a:rPr lang="en-US" altLang="zh-CN" sz="1400" spc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Philosopher" panose="00000500000000000000" charset="0"/>
                <a:sym typeface="Open Sans" panose="020B0606030504020204" charset="0"/>
              </a:rPr>
              <a:t>LOGO</a:t>
            </a:r>
            <a:endParaRPr lang="en-US" altLang="zh-CN" sz="1400" spc="0">
              <a:solidFill>
                <a:schemeClr val="tx1">
                  <a:lumMod val="65000"/>
                  <a:lumOff val="35000"/>
                </a:schemeClr>
              </a:solidFill>
              <a:effectLst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761747" y="4524599"/>
            <a:ext cx="2262472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defTabSz="457200"/>
            <a:r>
              <a:rPr lang="en-US" altLang="zh-CN" sz="1400">
                <a:ln w="381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Philosopher" panose="00000500000000000000" charset="0"/>
                <a:sym typeface="Open Sans" panose="020B0606030504020204" charset="0"/>
              </a:rPr>
              <a:t> Presentations are communication tools.</a:t>
            </a:r>
            <a:endParaRPr lang="en-US" altLang="zh-CN" sz="1400">
              <a:ln w="381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42379" y="1608651"/>
            <a:ext cx="41630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b="1">
                <a:solidFill>
                  <a:srgbClr val="FCC896"/>
                </a:solidFill>
                <a:latin typeface="Philosopher" panose="00000500000000000000" charset="0"/>
                <a:ea typeface="+mj-ea"/>
                <a:cs typeface="Philosopher" panose="00000500000000000000" charset="0"/>
              </a:rPr>
              <a:t>C&amp;K SOLUTION</a:t>
            </a:r>
            <a:endParaRPr lang="en-US" sz="4400" b="1">
              <a:solidFill>
                <a:srgbClr val="FCC896"/>
              </a:solidFill>
              <a:latin typeface="Philosopher" panose="00000500000000000000" charset="0"/>
              <a:ea typeface="+mj-ea"/>
              <a:cs typeface="Philosopher" panose="00000500000000000000" charset="0"/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754380" y="3715385"/>
            <a:ext cx="1222375" cy="287020"/>
          </a:xfrm>
          <a:prstGeom prst="roundRect">
            <a:avLst>
              <a:gd name="adj" fmla="val 50000"/>
            </a:avLst>
          </a:prstGeom>
          <a:solidFill>
            <a:srgbClr val="FCC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cs typeface="Philosopher" panose="00000500000000000000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53745" y="3750945"/>
            <a:ext cx="1223010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spc="-150">
                <a:ln w="38100">
                  <a:noFill/>
                </a:ln>
                <a:solidFill>
                  <a:srgbClr val="D53D2A"/>
                </a:solidFill>
                <a:effectLst>
                  <a:outerShdw blurRad="127000" dist="127000" dir="5400000" algn="t" rotWithShape="0">
                    <a:srgbClr val="D53D2A">
                      <a:alpha val="20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Philosopher" panose="00000500000000000000" charset="0"/>
                <a:ea typeface="Philosopher" panose="00000500000000000000" charset="0"/>
                <a:cs typeface="Philosopher" panose="00000500000000000000" charset="0"/>
                <a:sym typeface="Open Sans" panose="020B0606030504020204" charset="0"/>
              </a:rPr>
              <a:t>Aman Jain</a:t>
            </a:r>
            <a:endParaRPr kumimoji="0" lang="en-US" sz="900" b="0" i="0" u="none" strike="noStrike" kern="1200" cap="none" spc="0" normalizeH="0" baseline="0" noProof="0">
              <a:ln w="3810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Philosopher" panose="00000500000000000000" charset="0"/>
              <a:ea typeface="Philosopher" panose="00000500000000000000" charset="0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78787" y="1279385"/>
            <a:ext cx="3557458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rPr>
              <a:t>C&amp;K SOLUTION</a:t>
            </a:r>
            <a:endParaRPr lang="en-US" altLang="zh-CN" sz="3200" b="1">
              <a:ln w="3175">
                <a:gradFill>
                  <a:gsLst>
                    <a:gs pos="0">
                      <a:srgbClr val="FAD0B5"/>
                    </a:gs>
                    <a:gs pos="70000">
                      <a:srgbClr val="F7E7E1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Open Sans" panose="020B0606030504020204" charset="0"/>
              <a:ea typeface="Open Sans" panose="020B0606030504020204" charset="0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4342" y="3037112"/>
            <a:ext cx="4345162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US" altLang="zh-CN" sz="900">
                <a:solidFill>
                  <a:schemeClr val="bg1"/>
                </a:solidFill>
                <a:cs typeface="+mn-ea"/>
              </a:rPr>
              <a:t>C&amp;K Solution is a developement team specializing in user-centered solutions that improve travel planning.</a:t>
            </a:r>
            <a:endParaRPr lang="en-US" altLang="zh-CN" sz="900">
              <a:solidFill>
                <a:schemeClr val="bg1"/>
              </a:solidFill>
              <a:cs typeface="+mn-ea"/>
            </a:endParaRPr>
          </a:p>
        </p:txBody>
      </p:sp>
      <p:sp>
        <p:nvSpPr>
          <p:cNvPr id="3" name="矩形: 圆角 53"/>
          <p:cNvSpPr/>
          <p:nvPr/>
        </p:nvSpPr>
        <p:spPr>
          <a:xfrm>
            <a:off x="754380" y="4097020"/>
            <a:ext cx="1222375" cy="287020"/>
          </a:xfrm>
          <a:prstGeom prst="roundRect">
            <a:avLst>
              <a:gd name="adj" fmla="val 50000"/>
            </a:avLst>
          </a:prstGeom>
          <a:solidFill>
            <a:srgbClr val="FCC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00">
              <a:cs typeface="Philosopher" panose="00000500000000000000" charset="0"/>
            </a:endParaRPr>
          </a:p>
        </p:txBody>
      </p:sp>
      <p:sp>
        <p:nvSpPr>
          <p:cNvPr id="4" name="文本框 56"/>
          <p:cNvSpPr txBox="1"/>
          <p:nvPr/>
        </p:nvSpPr>
        <p:spPr>
          <a:xfrm>
            <a:off x="754380" y="4112895"/>
            <a:ext cx="1223010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spc="-150">
                <a:ln w="38100">
                  <a:noFill/>
                </a:ln>
                <a:solidFill>
                  <a:srgbClr val="D53D2A"/>
                </a:solidFill>
                <a:effectLst>
                  <a:outerShdw blurRad="127000" dist="127000" dir="5400000" algn="t" rotWithShape="0">
                    <a:srgbClr val="D53D2A">
                      <a:alpha val="20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Philosopher" panose="00000500000000000000" charset="0"/>
                <a:ea typeface="Philosopher" panose="00000500000000000000" charset="0"/>
                <a:cs typeface="Philosopher" panose="00000500000000000000" charset="0"/>
                <a:sym typeface="Open Sans" panose="020B0606030504020204" charset="0"/>
              </a:rPr>
              <a:t>Nicolay Anderson</a:t>
            </a:r>
            <a:endParaRPr kumimoji="0" lang="en-US" sz="900" b="0" i="0" u="none" strike="noStrike" kern="1200" cap="none" spc="0" normalizeH="0" baseline="0" noProof="0">
              <a:ln w="3810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Philosopher" panose="00000500000000000000" charset="0"/>
              <a:ea typeface="Philosopher" panose="00000500000000000000" charset="0"/>
              <a:cs typeface="Philosopher" panose="00000500000000000000" charset="0"/>
              <a:sym typeface="Open Sans" panose="020B0606030504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片 97"/>
          <p:cNvPicPr>
            <a:picLocks noChangeAspect="1"/>
          </p:cNvPicPr>
          <p:nvPr/>
        </p:nvPicPr>
        <p:blipFill rotWithShape="1">
          <a:blip r:embed="rId1"/>
          <a:srcRect t="11284" b="11844"/>
          <a:stretch>
            <a:fillRect/>
          </a:stretch>
        </p:blipFill>
        <p:spPr>
          <a:xfrm>
            <a:off x="228600" y="0"/>
            <a:ext cx="5010912" cy="5143500"/>
          </a:xfrm>
          <a:prstGeom prst="rect">
            <a:avLst/>
          </a:prstGeom>
        </p:spPr>
      </p:pic>
      <p:sp>
        <p:nvSpPr>
          <p:cNvPr id="82" name="矩形 81"/>
          <p:cNvSpPr/>
          <p:nvPr/>
        </p:nvSpPr>
        <p:spPr>
          <a:xfrm>
            <a:off x="5705475" y="1056640"/>
            <a:ext cx="251714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+mn-lt"/>
              </a:rPr>
              <a:t>Problem Statement</a:t>
            </a:r>
            <a:endParaRPr lang="en-US" altLang="zh-CN" sz="2000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157089" y="1107979"/>
            <a:ext cx="569888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2000" spc="-300">
                <a:ln w="38100">
                  <a:noFill/>
                </a:ln>
                <a:solidFill>
                  <a:srgbClr val="D53D2A"/>
                </a:solidFill>
                <a:effectLst>
                  <a:outerShdw blurRad="127000" dist="127000" dir="5400000" algn="t" rotWithShape="0">
                    <a:srgbClr val="D53D2A">
                      <a:alpha val="20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spc="0"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effectLst/>
                <a:cs typeface="Philosopher" panose="00000500000000000000" charset="0"/>
              </a:rPr>
              <a:t>01</a:t>
            </a:r>
            <a:endParaRPr lang="zh-CN" altLang="en-US" spc="0"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effectLst/>
              <a:cs typeface="Philosopher" panose="00000500000000000000" charset="0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5698812" y="1249462"/>
            <a:ext cx="0" cy="129745"/>
          </a:xfrm>
          <a:prstGeom prst="line">
            <a:avLst/>
          </a:prstGeom>
          <a:ln w="19050">
            <a:solidFill>
              <a:srgbClr val="FCC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5725795" y="1967865"/>
            <a:ext cx="251714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+mn-lt"/>
              </a:rPr>
              <a:t>Proposed Solution</a:t>
            </a:r>
            <a:endParaRPr lang="en-US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157089" y="1985650"/>
            <a:ext cx="569888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2000" spc="-300">
                <a:ln w="38100">
                  <a:noFill/>
                </a:ln>
                <a:solidFill>
                  <a:srgbClr val="D53D2A"/>
                </a:solidFill>
                <a:effectLst>
                  <a:outerShdw blurRad="127000" dist="127000" dir="5400000" algn="t" rotWithShape="0">
                    <a:srgbClr val="D53D2A">
                      <a:alpha val="20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spc="0"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effectLst/>
                <a:cs typeface="Philosopher" panose="00000500000000000000" charset="0"/>
              </a:rPr>
              <a:t>02</a:t>
            </a:r>
            <a:endParaRPr lang="zh-CN" altLang="en-US" spc="0"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effectLst/>
              <a:cs typeface="Philosopher" panose="00000500000000000000" charset="0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5698812" y="2127134"/>
            <a:ext cx="0" cy="129745"/>
          </a:xfrm>
          <a:prstGeom prst="line">
            <a:avLst/>
          </a:prstGeom>
          <a:ln w="19050">
            <a:solidFill>
              <a:srgbClr val="FCC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5725795" y="2845435"/>
            <a:ext cx="251714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+mn-lt"/>
              </a:rPr>
              <a:t>Features &amp; Benefits</a:t>
            </a:r>
            <a:endParaRPr lang="en-US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157089" y="2863322"/>
            <a:ext cx="569888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2000" spc="-300">
                <a:ln w="38100">
                  <a:noFill/>
                </a:ln>
                <a:solidFill>
                  <a:srgbClr val="D53D2A"/>
                </a:solidFill>
                <a:effectLst>
                  <a:outerShdw blurRad="127000" dist="127000" dir="5400000" algn="t" rotWithShape="0">
                    <a:srgbClr val="D53D2A">
                      <a:alpha val="20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spc="0"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effectLst/>
                <a:cs typeface="Philosopher" panose="00000500000000000000" charset="0"/>
              </a:rPr>
              <a:t>03</a:t>
            </a:r>
            <a:endParaRPr lang="zh-CN" altLang="en-US" spc="0"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effectLst/>
              <a:cs typeface="Philosopher" panose="00000500000000000000" charset="0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5698812" y="3004806"/>
            <a:ext cx="0" cy="129745"/>
          </a:xfrm>
          <a:prstGeom prst="line">
            <a:avLst/>
          </a:prstGeom>
          <a:ln w="19050">
            <a:solidFill>
              <a:srgbClr val="FCC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5725795" y="3723005"/>
            <a:ext cx="249682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+mn-lt"/>
              </a:rPr>
              <a:t>Future Enhancements</a:t>
            </a:r>
            <a:endParaRPr lang="en-US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157089" y="3740994"/>
            <a:ext cx="569888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2000" spc="-300">
                <a:ln w="38100">
                  <a:noFill/>
                </a:ln>
                <a:solidFill>
                  <a:srgbClr val="D53D2A"/>
                </a:solidFill>
                <a:effectLst>
                  <a:outerShdw blurRad="127000" dist="127000" dir="5400000" algn="t" rotWithShape="0">
                    <a:srgbClr val="D53D2A">
                      <a:alpha val="20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spc="0"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effectLst/>
                <a:cs typeface="Philosopher" panose="00000500000000000000" charset="0"/>
              </a:rPr>
              <a:t>04</a:t>
            </a:r>
            <a:endParaRPr lang="zh-CN" altLang="en-US" spc="0"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effectLst/>
              <a:cs typeface="Philosopher" panose="00000500000000000000" charset="0"/>
            </a:endParaRPr>
          </a:p>
        </p:txBody>
      </p:sp>
      <p:cxnSp>
        <p:nvCxnSpPr>
          <p:cNvPr id="97" name="直接连接符 96"/>
          <p:cNvCxnSpPr/>
          <p:nvPr/>
        </p:nvCxnSpPr>
        <p:spPr>
          <a:xfrm>
            <a:off x="5698812" y="3882477"/>
            <a:ext cx="0" cy="129745"/>
          </a:xfrm>
          <a:prstGeom prst="line">
            <a:avLst/>
          </a:prstGeom>
          <a:ln w="19050">
            <a:solidFill>
              <a:srgbClr val="FCC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 bwMode="auto">
          <a:xfrm>
            <a:off x="1156970" y="2008505"/>
            <a:ext cx="340360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4800" b="1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Open Sans" panose="020B0606030504020204" charset="0"/>
              </a:rPr>
              <a:t>CONTENTS</a:t>
            </a:r>
            <a:endParaRPr lang="zh-CN" altLang="en-US" sz="4800" b="1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32504" y="95682"/>
            <a:ext cx="765162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spc="-150">
                <a:ln w="38100">
                  <a:noFill/>
                </a:ln>
                <a:solidFill>
                  <a:srgbClr val="D53D2A"/>
                </a:solidFill>
                <a:effectLst>
                  <a:outerShdw blurRad="127000" dist="127000" dir="5400000" algn="t" rotWithShape="0">
                    <a:srgbClr val="D53D2A">
                      <a:alpha val="20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altLang="zh-CN" sz="1400" spc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Philosopher" panose="00000500000000000000" charset="0"/>
                <a:sym typeface="Open Sans" panose="020B0606030504020204" charset="0"/>
              </a:rPr>
              <a:t>YOUR</a:t>
            </a:r>
            <a:endParaRPr lang="en-US" altLang="zh-CN" sz="1400" spc="0">
              <a:solidFill>
                <a:schemeClr val="tx1">
                  <a:lumMod val="65000"/>
                  <a:lumOff val="35000"/>
                </a:schemeClr>
              </a:solidFill>
              <a:effectLst/>
              <a:cs typeface="Philosopher" panose="00000500000000000000" charset="0"/>
              <a:sym typeface="Open Sans" panose="020B0606030504020204" charset="0"/>
            </a:endParaRPr>
          </a:p>
          <a:p>
            <a:r>
              <a:rPr lang="en-US" altLang="zh-CN" sz="1400" spc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Philosopher" panose="00000500000000000000" charset="0"/>
                <a:sym typeface="Open Sans" panose="020B0606030504020204" charset="0"/>
              </a:rPr>
              <a:t>LOGO</a:t>
            </a:r>
            <a:endParaRPr lang="en-US" altLang="zh-CN" sz="1400" spc="0">
              <a:solidFill>
                <a:schemeClr val="tx1">
                  <a:lumMod val="65000"/>
                  <a:lumOff val="35000"/>
                </a:schemeClr>
              </a:solidFill>
              <a:effectLst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761747" y="4524599"/>
            <a:ext cx="2262472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defTabSz="457200"/>
            <a:r>
              <a:rPr lang="en-US" altLang="zh-CN" sz="1400">
                <a:ln w="381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Philosopher" panose="00000500000000000000" charset="0"/>
                <a:sym typeface="Open Sans" panose="020B0606030504020204" charset="0"/>
              </a:rPr>
              <a:t>Briefly elaborate on what you want to discuss. </a:t>
            </a:r>
            <a:endParaRPr lang="en-US" altLang="zh-CN" sz="1400">
              <a:ln w="381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Philosopher" panose="00000500000000000000" charset="0"/>
              <a:sym typeface="Open Sans" panose="020B0606030504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048607" y="2620107"/>
            <a:ext cx="5046785" cy="2534110"/>
            <a:chOff x="2048607" y="2620107"/>
            <a:chExt cx="5046785" cy="2534110"/>
          </a:xfrm>
        </p:grpSpPr>
        <p:sp>
          <p:nvSpPr>
            <p:cNvPr id="17" name="任意多边形: 形状 16"/>
            <p:cNvSpPr/>
            <p:nvPr/>
          </p:nvSpPr>
          <p:spPr>
            <a:xfrm>
              <a:off x="2048607" y="2620107"/>
              <a:ext cx="5046785" cy="2523393"/>
            </a:xfrm>
            <a:custGeom>
              <a:avLst/>
              <a:gdLst>
                <a:gd name="connsiteX0" fmla="*/ 2523393 w 5046785"/>
                <a:gd name="connsiteY0" fmla="*/ 0 h 2523393"/>
                <a:gd name="connsiteX1" fmla="*/ 5046785 w 5046785"/>
                <a:gd name="connsiteY1" fmla="*/ 2523393 h 2523393"/>
                <a:gd name="connsiteX2" fmla="*/ 0 w 5046785"/>
                <a:gd name="connsiteY2" fmla="*/ 2523393 h 252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6785" h="2523393">
                  <a:moveTo>
                    <a:pt x="2523393" y="0"/>
                  </a:moveTo>
                  <a:lnTo>
                    <a:pt x="5046785" y="2523393"/>
                  </a:lnTo>
                  <a:lnTo>
                    <a:pt x="0" y="2523393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Philosopher" panose="00000500000000000000" charset="0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0" t="1852" r="596" b="65440"/>
            <a:stretch>
              <a:fillRect/>
            </a:stretch>
          </p:blipFill>
          <p:spPr>
            <a:xfrm>
              <a:off x="2565796" y="3148013"/>
              <a:ext cx="4012408" cy="2006204"/>
            </a:xfrm>
            <a:custGeom>
              <a:avLst/>
              <a:gdLst>
                <a:gd name="connsiteX0" fmla="*/ 2006204 w 4012408"/>
                <a:gd name="connsiteY0" fmla="*/ 0 h 2006204"/>
                <a:gd name="connsiteX1" fmla="*/ 4012408 w 4012408"/>
                <a:gd name="connsiteY1" fmla="*/ 2006204 h 2006204"/>
                <a:gd name="connsiteX2" fmla="*/ 0 w 4012408"/>
                <a:gd name="connsiteY2" fmla="*/ 2006204 h 2006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2408" h="2006204">
                  <a:moveTo>
                    <a:pt x="2006204" y="0"/>
                  </a:moveTo>
                  <a:lnTo>
                    <a:pt x="4012408" y="2006204"/>
                  </a:lnTo>
                  <a:lnTo>
                    <a:pt x="0" y="2006204"/>
                  </a:lnTo>
                  <a:close/>
                </a:path>
              </a:pathLst>
            </a:custGeom>
          </p:spPr>
        </p:pic>
      </p:grpSp>
      <p:grpSp>
        <p:nvGrpSpPr>
          <p:cNvPr id="19" name="组合 18"/>
          <p:cNvGrpSpPr/>
          <p:nvPr/>
        </p:nvGrpSpPr>
        <p:grpSpPr>
          <a:xfrm>
            <a:off x="228600" y="3064656"/>
            <a:ext cx="2710357" cy="1196894"/>
            <a:chOff x="296713" y="3148013"/>
            <a:chExt cx="2710357" cy="1196894"/>
          </a:xfrm>
        </p:grpSpPr>
        <p:sp>
          <p:nvSpPr>
            <p:cNvPr id="20" name="文本框 19"/>
            <p:cNvSpPr txBox="1"/>
            <p:nvPr/>
          </p:nvSpPr>
          <p:spPr>
            <a:xfrm>
              <a:off x="357165" y="3768962"/>
              <a:ext cx="2589452" cy="57594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defRPr>
              </a:lvl1pPr>
            </a:lstStyle>
            <a:p>
              <a:pPr algn="ctr">
                <a:buClr>
                  <a:schemeClr val="accent2"/>
                </a:buClr>
              </a:pPr>
              <a:r>
                <a:rPr lang="en-US" altLang="zh-CN">
                  <a:solidFill>
                    <a:schemeClr val="bg1"/>
                  </a:solidFill>
                  <a:sym typeface="Open Sans" panose="020B0606030504020204" charset="0"/>
                </a:rPr>
                <a:t>Limited options for planning future journeys based on expected traffic.</a:t>
              </a:r>
              <a:endParaRPr lang="en-US" altLang="zh-CN">
                <a:solidFill>
                  <a:schemeClr val="bg1"/>
                </a:solidFill>
                <a:sym typeface="Open Sans" panose="020B060603050402020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6713" y="3440401"/>
              <a:ext cx="2710357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ln w="38100">
                    <a:noFill/>
                  </a:ln>
                  <a:gradFill>
                    <a:gsLst>
                      <a:gs pos="0">
                        <a:srgbClr val="FCC490"/>
                      </a:gs>
                      <a:gs pos="100000">
                        <a:srgbClr val="FCC896"/>
                      </a:gs>
                    </a:gsLst>
                    <a:lin ang="0" scaled="1"/>
                  </a:gradFill>
                  <a:latin typeface="+mj-ea"/>
                  <a:ea typeface="+mj-ea"/>
                </a:defRPr>
              </a:lvl1pPr>
              <a:lvl2pPr defTabSz="914400"/>
              <a:lvl3pPr defTabSz="914400"/>
              <a:lvl4pPr defTabSz="914400"/>
              <a:lvl5pPr defTabSz="914400"/>
              <a:lvl6pPr defTabSz="914400"/>
              <a:lvl7pPr defTabSz="914400"/>
              <a:lvl8pPr defTabSz="914400"/>
              <a:lvl9pPr defTabSz="914400"/>
            </a:lstStyle>
            <a:p>
              <a:pPr algn="ctr"/>
              <a:r>
                <a:rPr lang="en-US" altLang="zh-CN" sz="1600">
                  <a:cs typeface="Philosopher" panose="00000500000000000000" charset="0"/>
                </a:rPr>
                <a:t>Lack of Predictive Planning</a:t>
              </a:r>
              <a:endParaRPr lang="en-US" altLang="zh-CN" sz="1600">
                <a:cs typeface="Philosopher" panose="00000500000000000000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158401" y="3148013"/>
              <a:ext cx="98698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3200" b="1">
                  <a:ln w="3175">
                    <a:gradFill>
                      <a:gsLst>
                        <a:gs pos="0">
                          <a:srgbClr val="FAD0B5"/>
                        </a:gs>
                        <a:gs pos="70000">
                          <a:srgbClr val="F7E7E1">
                            <a:alpha val="0"/>
                          </a:srgbClr>
                        </a:gs>
                      </a:gsLst>
                      <a:lin ang="5400000" scaled="1"/>
                    </a:gradFill>
                  </a:ln>
                  <a:noFill/>
                  <a:latin typeface="Open Sans" panose="020B0606030504020204" charset="0"/>
                  <a:ea typeface="Open Sans" panose="020B0606030504020204" charset="0"/>
                  <a:cs typeface="Philosopher" panose="00000500000000000000" charset="0"/>
                  <a:sym typeface="Open Sans" panose="020B0606030504020204" charset="0"/>
                </a:rPr>
                <a:t>01</a:t>
              </a:r>
              <a:endPara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705708" y="1188963"/>
            <a:ext cx="2710357" cy="1439464"/>
            <a:chOff x="296713" y="3148013"/>
            <a:chExt cx="2710357" cy="1439464"/>
          </a:xfrm>
        </p:grpSpPr>
        <p:sp>
          <p:nvSpPr>
            <p:cNvPr id="24" name="文本框 23"/>
            <p:cNvSpPr txBox="1"/>
            <p:nvPr/>
          </p:nvSpPr>
          <p:spPr>
            <a:xfrm>
              <a:off x="357165" y="3768962"/>
              <a:ext cx="2589452" cy="81851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defRPr>
              </a:lvl1pPr>
            </a:lstStyle>
            <a:p>
              <a:pPr algn="ctr">
                <a:buClr>
                  <a:schemeClr val="accent2"/>
                </a:buClr>
              </a:pPr>
              <a:r>
                <a:rPr lang="en-US" altLang="zh-CN">
                  <a:solidFill>
                    <a:schemeClr val="bg1"/>
                  </a:solidFill>
                  <a:sym typeface="Open Sans" panose="020B0606030504020204" charset="0"/>
                </a:rPr>
                <a:t>Inability to tailor routes to specific needs (e.g, minimal traffic or shortest travel time)</a:t>
              </a:r>
              <a:endParaRPr lang="en-US" altLang="zh-CN">
                <a:solidFill>
                  <a:schemeClr val="bg1"/>
                </a:solidFill>
                <a:sym typeface="Open Sans" panose="020B060603050402020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6713" y="3440401"/>
              <a:ext cx="2710357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ln w="38100">
                    <a:noFill/>
                  </a:ln>
                  <a:gradFill>
                    <a:gsLst>
                      <a:gs pos="0">
                        <a:srgbClr val="FCC490"/>
                      </a:gs>
                      <a:gs pos="100000">
                        <a:srgbClr val="FCC896"/>
                      </a:gs>
                    </a:gsLst>
                    <a:lin ang="0" scaled="1"/>
                  </a:gradFill>
                  <a:latin typeface="+mj-ea"/>
                  <a:ea typeface="+mj-ea"/>
                </a:defRPr>
              </a:lvl1pPr>
              <a:lvl2pPr defTabSz="914400"/>
              <a:lvl3pPr defTabSz="914400"/>
              <a:lvl4pPr defTabSz="914400"/>
              <a:lvl5pPr defTabSz="914400"/>
              <a:lvl6pPr defTabSz="914400"/>
              <a:lvl7pPr defTabSz="914400"/>
              <a:lvl8pPr defTabSz="914400"/>
              <a:lvl9pPr defTabSz="914400"/>
            </a:lstStyle>
            <a:p>
              <a:pPr algn="ctr"/>
              <a:r>
                <a:rPr lang="en-US" altLang="zh-CN" sz="1600">
                  <a:cs typeface="Philosopher" panose="00000500000000000000" charset="0"/>
                </a:rPr>
                <a:t>Limited Journey Opt</a:t>
              </a:r>
              <a:endParaRPr lang="en-US" altLang="zh-CN" sz="1600">
                <a:cs typeface="Philosopher" panose="00000500000000000000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58401" y="3148013"/>
              <a:ext cx="98698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3200" b="1">
                  <a:ln w="3175">
                    <a:gradFill>
                      <a:gsLst>
                        <a:gs pos="0">
                          <a:srgbClr val="FAD0B5"/>
                        </a:gs>
                        <a:gs pos="70000">
                          <a:srgbClr val="F7E7E1">
                            <a:alpha val="0"/>
                          </a:srgbClr>
                        </a:gs>
                      </a:gsLst>
                      <a:lin ang="5400000" scaled="1"/>
                    </a:gradFill>
                  </a:ln>
                  <a:noFill/>
                  <a:latin typeface="Open Sans" panose="020B0606030504020204" charset="0"/>
                  <a:ea typeface="Open Sans" panose="020B0606030504020204" charset="0"/>
                  <a:cs typeface="Philosopher" panose="00000500000000000000" charset="0"/>
                  <a:sym typeface="Open Sans" panose="020B0606030504020204" charset="0"/>
                </a:rPr>
                <a:t>02</a:t>
              </a:r>
              <a:endPara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070232" y="1200686"/>
            <a:ext cx="2710357" cy="1439464"/>
            <a:chOff x="296713" y="3148013"/>
            <a:chExt cx="2710357" cy="1439464"/>
          </a:xfrm>
        </p:grpSpPr>
        <p:sp>
          <p:nvSpPr>
            <p:cNvPr id="28" name="文本框 27"/>
            <p:cNvSpPr txBox="1"/>
            <p:nvPr/>
          </p:nvSpPr>
          <p:spPr>
            <a:xfrm>
              <a:off x="357165" y="3768962"/>
              <a:ext cx="2589452" cy="81851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defRPr>
              </a:lvl1pPr>
            </a:lstStyle>
            <a:p>
              <a:pPr algn="ctr">
                <a:buClr>
                  <a:schemeClr val="accent2"/>
                </a:buClr>
              </a:pPr>
              <a:r>
                <a:rPr lang="en-US" altLang="zh-CN">
                  <a:solidFill>
                    <a:schemeClr val="bg1"/>
                  </a:solidFill>
                  <a:sym typeface="Open Sans" panose="020B0606030504020204" charset="0"/>
                </a:rPr>
                <a:t>Missed chances to avoid common traffic congestion by using histroical data.</a:t>
              </a:r>
              <a:endParaRPr lang="en-US" altLang="zh-CN">
                <a:solidFill>
                  <a:schemeClr val="bg1"/>
                </a:solidFill>
                <a:sym typeface="Open Sans" panose="020B060603050402020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96713" y="3440401"/>
              <a:ext cx="2710357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ln w="38100">
                    <a:noFill/>
                  </a:ln>
                  <a:gradFill>
                    <a:gsLst>
                      <a:gs pos="0">
                        <a:srgbClr val="FCC490"/>
                      </a:gs>
                      <a:gs pos="100000">
                        <a:srgbClr val="FCC896"/>
                      </a:gs>
                    </a:gsLst>
                    <a:lin ang="0" scaled="1"/>
                  </a:gradFill>
                  <a:latin typeface="+mj-ea"/>
                  <a:ea typeface="+mj-ea"/>
                </a:defRPr>
              </a:lvl1pPr>
              <a:lvl2pPr defTabSz="914400"/>
              <a:lvl3pPr defTabSz="914400"/>
              <a:lvl4pPr defTabSz="914400"/>
              <a:lvl5pPr defTabSz="914400"/>
              <a:lvl6pPr defTabSz="914400"/>
              <a:lvl7pPr defTabSz="914400"/>
              <a:lvl8pPr defTabSz="914400"/>
              <a:lvl9pPr defTabSz="914400"/>
            </a:lstStyle>
            <a:p>
              <a:pPr algn="ctr"/>
              <a:r>
                <a:rPr lang="en-US" altLang="zh-CN" sz="1600">
                  <a:cs typeface="Philosopher" panose="00000500000000000000" charset="0"/>
                </a:rPr>
                <a:t>No Historical Data Use</a:t>
              </a:r>
              <a:endParaRPr lang="en-US" altLang="zh-CN" sz="1600">
                <a:cs typeface="Philosopher" panose="00000500000000000000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58401" y="3148013"/>
              <a:ext cx="98698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3200" b="1">
                  <a:ln w="3175">
                    <a:gradFill>
                      <a:gsLst>
                        <a:gs pos="0">
                          <a:srgbClr val="FAD0B5"/>
                        </a:gs>
                        <a:gs pos="70000">
                          <a:srgbClr val="F7E7E1">
                            <a:alpha val="0"/>
                          </a:srgbClr>
                        </a:gs>
                      </a:gsLst>
                      <a:lin ang="5400000" scaled="1"/>
                    </a:gradFill>
                  </a:ln>
                  <a:noFill/>
                  <a:latin typeface="Open Sans" panose="020B0606030504020204" charset="0"/>
                  <a:ea typeface="Open Sans" panose="020B0606030504020204" charset="0"/>
                  <a:cs typeface="Philosopher" panose="00000500000000000000" charset="0"/>
                  <a:sym typeface="Open Sans" panose="020B0606030504020204" charset="0"/>
                </a:rPr>
                <a:t>03</a:t>
              </a:r>
              <a:endPara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324601" y="3064656"/>
            <a:ext cx="2710357" cy="1439464"/>
            <a:chOff x="296713" y="3148013"/>
            <a:chExt cx="2710357" cy="1439464"/>
          </a:xfrm>
        </p:grpSpPr>
        <p:sp>
          <p:nvSpPr>
            <p:cNvPr id="32" name="文本框 31"/>
            <p:cNvSpPr txBox="1"/>
            <p:nvPr/>
          </p:nvSpPr>
          <p:spPr>
            <a:xfrm>
              <a:off x="357165" y="3768962"/>
              <a:ext cx="2589452" cy="81851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defRPr>
              </a:lvl1pPr>
            </a:lstStyle>
            <a:p>
              <a:pPr algn="ctr">
                <a:buClr>
                  <a:schemeClr val="accent2"/>
                </a:buClr>
              </a:pPr>
              <a:r>
                <a:rPr lang="en-US" altLang="zh-CN">
                  <a:solidFill>
                    <a:schemeClr val="bg1"/>
                  </a:solidFill>
                  <a:sym typeface="Open Sans" panose="020B0606030504020204" charset="0"/>
                </a:rPr>
                <a:t>User face unexpected delays and schedule disruptions, creating stress and unreliability</a:t>
              </a:r>
              <a:endParaRPr lang="en-US" altLang="zh-CN">
                <a:solidFill>
                  <a:schemeClr val="bg1"/>
                </a:solidFill>
                <a:sym typeface="Open Sans" panose="020B060603050402020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96713" y="3440401"/>
              <a:ext cx="2710357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ln w="38100">
                    <a:noFill/>
                  </a:ln>
                  <a:gradFill>
                    <a:gsLst>
                      <a:gs pos="0">
                        <a:srgbClr val="FCC490"/>
                      </a:gs>
                      <a:gs pos="100000">
                        <a:srgbClr val="FCC896"/>
                      </a:gs>
                    </a:gsLst>
                    <a:lin ang="0" scaled="1"/>
                  </a:gradFill>
                  <a:latin typeface="+mj-ea"/>
                  <a:ea typeface="+mj-ea"/>
                </a:defRPr>
              </a:lvl1pPr>
              <a:lvl2pPr defTabSz="914400"/>
              <a:lvl3pPr defTabSz="914400"/>
              <a:lvl4pPr defTabSz="914400"/>
              <a:lvl5pPr defTabSz="914400"/>
              <a:lvl6pPr defTabSz="914400"/>
              <a:lvl7pPr defTabSz="914400"/>
              <a:lvl8pPr defTabSz="914400"/>
              <a:lvl9pPr defTabSz="914400"/>
            </a:lstStyle>
            <a:p>
              <a:pPr algn="ctr"/>
              <a:r>
                <a:rPr lang="en-US" altLang="zh-CN" sz="1600">
                  <a:cs typeface="Philosopher" panose="00000500000000000000" charset="0"/>
                </a:rPr>
                <a:t>User Frustration</a:t>
              </a:r>
              <a:endParaRPr lang="en-US" altLang="zh-CN" sz="1600">
                <a:cs typeface="Philosopher" panose="00000500000000000000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58401" y="3148013"/>
              <a:ext cx="98698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3200" b="1">
                  <a:ln w="3175">
                    <a:gradFill>
                      <a:gsLst>
                        <a:gs pos="0">
                          <a:srgbClr val="FAD0B5"/>
                        </a:gs>
                        <a:gs pos="70000">
                          <a:srgbClr val="F7E7E1">
                            <a:alpha val="0"/>
                          </a:srgbClr>
                        </a:gs>
                      </a:gsLst>
                      <a:lin ang="5400000" scaled="1"/>
                    </a:gradFill>
                  </a:ln>
                  <a:noFill/>
                  <a:latin typeface="Open Sans" panose="020B0606030504020204" charset="0"/>
                  <a:ea typeface="Open Sans" panose="020B0606030504020204" charset="0"/>
                  <a:cs typeface="Philosopher" panose="00000500000000000000" charset="0"/>
                  <a:sym typeface="Open Sans" panose="020B0606030504020204" charset="0"/>
                </a:rPr>
                <a:t>04</a:t>
              </a:r>
              <a:endPara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endParaRPr>
            </a:p>
          </p:txBody>
        </p:sp>
      </p:grpSp>
      <p:grpSp>
        <p:nvGrpSpPr>
          <p:cNvPr id="35" name="组合 34" descr="e7d195523061f1c09e9d68d7cf438b91ef959ecb14fc25d26BBA7F7DBC18E55DFF4014AF651F0BF2569D4B6C1DA7F1A4683A481403BD872FC687266AD13265C1DE7C373772FD8728ABDD69ADD03BFF5BE2862BC891DBB79EE2A6E30E6FE81194330FB21A2231439EF5CF32DEC90DA5442C90092A2E639AD15262983E6029078C5D1C2FCBFA81BD5DA4E401C4A75218BD"/>
          <p:cNvGrpSpPr/>
          <p:nvPr/>
        </p:nvGrpSpPr>
        <p:grpSpPr>
          <a:xfrm>
            <a:off x="8433087" y="255838"/>
            <a:ext cx="474292" cy="136733"/>
            <a:chOff x="5516310" y="1016950"/>
            <a:chExt cx="474292" cy="136733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5516310" y="1016950"/>
              <a:ext cx="474292" cy="0"/>
            </a:xfrm>
            <a:prstGeom prst="line">
              <a:avLst/>
            </a:prstGeom>
            <a:ln w="38100" cap="rnd">
              <a:solidFill>
                <a:srgbClr val="FCC8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734228" y="1153683"/>
              <a:ext cx="256374" cy="0"/>
            </a:xfrm>
            <a:prstGeom prst="line">
              <a:avLst/>
            </a:prstGeom>
            <a:ln w="38100" cap="rnd">
              <a:solidFill>
                <a:srgbClr val="FCC8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/>
          <p:cNvSpPr/>
          <p:nvPr>
            <p:custDataLst>
              <p:tags r:id="rId2"/>
            </p:custDataLst>
          </p:nvPr>
        </p:nvSpPr>
        <p:spPr>
          <a:xfrm>
            <a:off x="404495" y="146685"/>
            <a:ext cx="284099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+mn-lt"/>
              </a:rPr>
              <a:t>Problem Statement</a:t>
            </a:r>
            <a:endParaRPr lang="en-US" altLang="zh-CN" sz="2400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25199" y="260215"/>
            <a:ext cx="0" cy="447472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" b="1110"/>
          <a:stretch>
            <a:fillRect/>
          </a:stretch>
        </p:blipFill>
        <p:spPr/>
      </p:pic>
      <p:pic>
        <p:nvPicPr>
          <p:cNvPr id="9" name="图片占位符 8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" b="1142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" b="1113"/>
          <a:stretch>
            <a:fillRect/>
          </a:stretch>
        </p:blipFill>
        <p:spPr/>
      </p:pic>
      <p:grpSp>
        <p:nvGrpSpPr>
          <p:cNvPr id="5" name="组合 4"/>
          <p:cNvGrpSpPr/>
          <p:nvPr/>
        </p:nvGrpSpPr>
        <p:grpSpPr>
          <a:xfrm>
            <a:off x="296713" y="3148013"/>
            <a:ext cx="2710357" cy="1439464"/>
            <a:chOff x="296713" y="3148013"/>
            <a:chExt cx="2710357" cy="1439464"/>
          </a:xfrm>
        </p:grpSpPr>
        <p:sp>
          <p:nvSpPr>
            <p:cNvPr id="11" name="文本框 10"/>
            <p:cNvSpPr txBox="1"/>
            <p:nvPr/>
          </p:nvSpPr>
          <p:spPr>
            <a:xfrm>
              <a:off x="357165" y="3768962"/>
              <a:ext cx="2589452" cy="81851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defRPr>
              </a:lvl1pPr>
            </a:lstStyle>
            <a:p>
              <a:pPr algn="ctr">
                <a:buClr>
                  <a:schemeClr val="accent2"/>
                </a:buClr>
              </a:pPr>
              <a:r>
                <a:rPr lang="en-US" altLang="zh-CN">
                  <a:solidFill>
                    <a:schemeClr val="bg1"/>
                  </a:solidFill>
                  <a:sym typeface="Open Sans" panose="020B0606030504020204" charset="0"/>
                </a:rPr>
                <a:t>A website that predicts future traffic conditions by integrating historical data.</a:t>
              </a:r>
              <a:endParaRPr lang="en-US" altLang="zh-CN">
                <a:solidFill>
                  <a:schemeClr val="bg1"/>
                </a:solidFill>
                <a:sym typeface="Open Sans" panose="020B060603050402020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96713" y="3440401"/>
              <a:ext cx="2710357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ln w="38100">
                    <a:noFill/>
                  </a:ln>
                  <a:gradFill>
                    <a:gsLst>
                      <a:gs pos="0">
                        <a:srgbClr val="FCC490"/>
                      </a:gs>
                      <a:gs pos="100000">
                        <a:srgbClr val="FCC896"/>
                      </a:gs>
                    </a:gsLst>
                    <a:lin ang="0" scaled="1"/>
                  </a:gradFill>
                  <a:latin typeface="+mj-ea"/>
                  <a:ea typeface="+mj-ea"/>
                </a:defRPr>
              </a:lvl1pPr>
              <a:lvl2pPr defTabSz="914400"/>
              <a:lvl3pPr defTabSz="914400"/>
              <a:lvl4pPr defTabSz="914400"/>
              <a:lvl5pPr defTabSz="914400"/>
              <a:lvl6pPr defTabSz="914400"/>
              <a:lvl7pPr defTabSz="914400"/>
              <a:lvl8pPr defTabSz="914400"/>
              <a:lvl9pPr defTabSz="914400"/>
            </a:lstStyle>
            <a:p>
              <a:pPr algn="ctr"/>
              <a:r>
                <a:rPr lang="en-US" altLang="zh-CN" sz="1600">
                  <a:cs typeface="Philosopher" panose="00000500000000000000" charset="0"/>
                </a:rPr>
                <a:t> </a:t>
              </a:r>
              <a:endParaRPr lang="en-US" altLang="zh-CN" sz="1600">
                <a:cs typeface="Philosopher" panose="00000500000000000000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58401" y="3148013"/>
              <a:ext cx="98698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3200" b="1">
                  <a:ln w="3175">
                    <a:gradFill>
                      <a:gsLst>
                        <a:gs pos="0">
                          <a:srgbClr val="FAD0B5"/>
                        </a:gs>
                        <a:gs pos="70000">
                          <a:srgbClr val="F7E7E1">
                            <a:alpha val="0"/>
                          </a:srgbClr>
                        </a:gs>
                      </a:gsLst>
                      <a:lin ang="5400000" scaled="1"/>
                    </a:gradFill>
                  </a:ln>
                  <a:noFill/>
                  <a:latin typeface="Open Sans" panose="020B0606030504020204" charset="0"/>
                  <a:ea typeface="Open Sans" panose="020B0606030504020204" charset="0"/>
                  <a:cs typeface="Philosopher" panose="00000500000000000000" charset="0"/>
                  <a:sym typeface="Open Sans" panose="020B0606030504020204" charset="0"/>
                </a:rPr>
                <a:t>01</a:t>
              </a:r>
              <a:endPara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216821" y="3174184"/>
            <a:ext cx="2710357" cy="1439464"/>
            <a:chOff x="296713" y="3148013"/>
            <a:chExt cx="2710357" cy="1439464"/>
          </a:xfrm>
        </p:grpSpPr>
        <p:sp>
          <p:nvSpPr>
            <p:cNvPr id="16" name="文本框 15"/>
            <p:cNvSpPr txBox="1"/>
            <p:nvPr/>
          </p:nvSpPr>
          <p:spPr>
            <a:xfrm>
              <a:off x="357165" y="3768962"/>
              <a:ext cx="2589452" cy="81851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defRPr>
              </a:lvl1pPr>
            </a:lstStyle>
            <a:p>
              <a:pPr algn="ctr">
                <a:buClr>
                  <a:schemeClr val="accent2"/>
                </a:buClr>
              </a:pPr>
              <a:r>
                <a:rPr lang="en-US" altLang="zh-CN">
                  <a:solidFill>
                    <a:schemeClr val="bg1"/>
                  </a:solidFill>
                  <a:sym typeface="Open Sans" panose="020B0606030504020204" charset="0"/>
                </a:rPr>
                <a:t>Provide options to customize journeys based on user preferences for optimal route planning.</a:t>
              </a:r>
              <a:endParaRPr lang="en-US" altLang="zh-CN">
                <a:solidFill>
                  <a:schemeClr val="bg1"/>
                </a:solidFill>
                <a:sym typeface="Open Sans" panose="020B06060305040202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6713" y="3440401"/>
              <a:ext cx="2710357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ln w="38100">
                    <a:noFill/>
                  </a:ln>
                  <a:gradFill>
                    <a:gsLst>
                      <a:gs pos="0">
                        <a:srgbClr val="FCC490"/>
                      </a:gs>
                      <a:gs pos="100000">
                        <a:srgbClr val="FCC896"/>
                      </a:gs>
                    </a:gsLst>
                    <a:lin ang="0" scaled="1"/>
                  </a:gradFill>
                  <a:latin typeface="+mj-ea"/>
                  <a:ea typeface="+mj-ea"/>
                </a:defRPr>
              </a:lvl1pPr>
              <a:lvl2pPr defTabSz="914400"/>
              <a:lvl3pPr defTabSz="914400"/>
              <a:lvl4pPr defTabSz="914400"/>
              <a:lvl5pPr defTabSz="914400"/>
              <a:lvl6pPr defTabSz="914400"/>
              <a:lvl7pPr defTabSz="914400"/>
              <a:lvl8pPr defTabSz="914400"/>
              <a:lvl9pPr defTabSz="914400"/>
            </a:lstStyle>
            <a:p>
              <a:pPr algn="ctr"/>
              <a:r>
                <a:rPr lang="en-US" altLang="zh-CN" sz="1600">
                  <a:cs typeface="Philosopher" panose="00000500000000000000" charset="0"/>
                </a:rPr>
                <a:t> </a:t>
              </a:r>
              <a:endParaRPr lang="en-US" altLang="zh-CN" sz="1600">
                <a:cs typeface="Philosopher" panose="00000500000000000000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58401" y="3148013"/>
              <a:ext cx="98698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3200" b="1">
                  <a:ln w="3175">
                    <a:gradFill>
                      <a:gsLst>
                        <a:gs pos="0">
                          <a:srgbClr val="FAD0B5"/>
                        </a:gs>
                        <a:gs pos="70000">
                          <a:srgbClr val="F7E7E1">
                            <a:alpha val="0"/>
                          </a:srgbClr>
                        </a:gs>
                      </a:gsLst>
                      <a:lin ang="5400000" scaled="1"/>
                    </a:gradFill>
                  </a:ln>
                  <a:noFill/>
                  <a:latin typeface="Open Sans" panose="020B0606030504020204" charset="0"/>
                  <a:ea typeface="Open Sans" panose="020B0606030504020204" charset="0"/>
                  <a:cs typeface="Philosopher" panose="00000500000000000000" charset="0"/>
                  <a:sym typeface="Open Sans" panose="020B0606030504020204" charset="0"/>
                </a:rPr>
                <a:t>02</a:t>
              </a:r>
              <a:endPara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05043" y="3148013"/>
            <a:ext cx="2710357" cy="1439464"/>
            <a:chOff x="296713" y="3148013"/>
            <a:chExt cx="2710357" cy="1439464"/>
          </a:xfrm>
        </p:grpSpPr>
        <p:sp>
          <p:nvSpPr>
            <p:cNvPr id="20" name="文本框 19"/>
            <p:cNvSpPr txBox="1"/>
            <p:nvPr/>
          </p:nvSpPr>
          <p:spPr>
            <a:xfrm>
              <a:off x="357165" y="3768962"/>
              <a:ext cx="2589452" cy="81851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defRPr>
              </a:lvl1pPr>
            </a:lstStyle>
            <a:p>
              <a:pPr algn="ctr">
                <a:buClr>
                  <a:schemeClr val="accent2"/>
                </a:buClr>
              </a:pPr>
              <a:r>
                <a:rPr lang="en-US" altLang="zh-CN">
                  <a:solidFill>
                    <a:schemeClr val="bg1"/>
                  </a:solidFill>
                  <a:sym typeface="Open Sans" panose="020B0606030504020204" charset="0"/>
                </a:rPr>
                <a:t>Designed for easy online access, making advanced journey planning available anytime, anywhere.</a:t>
              </a:r>
              <a:endParaRPr lang="en-US" altLang="zh-CN">
                <a:solidFill>
                  <a:schemeClr val="bg1"/>
                </a:solidFill>
                <a:sym typeface="Open Sans" panose="020B060603050402020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6713" y="3440401"/>
              <a:ext cx="2710357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ln w="38100">
                    <a:noFill/>
                  </a:ln>
                  <a:gradFill>
                    <a:gsLst>
                      <a:gs pos="0">
                        <a:srgbClr val="FCC490"/>
                      </a:gs>
                      <a:gs pos="100000">
                        <a:srgbClr val="FCC896"/>
                      </a:gs>
                    </a:gsLst>
                    <a:lin ang="0" scaled="1"/>
                  </a:gradFill>
                  <a:latin typeface="+mj-ea"/>
                  <a:ea typeface="+mj-ea"/>
                </a:defRPr>
              </a:lvl1pPr>
              <a:lvl2pPr defTabSz="914400"/>
              <a:lvl3pPr defTabSz="914400"/>
              <a:lvl4pPr defTabSz="914400"/>
              <a:lvl5pPr defTabSz="914400"/>
              <a:lvl6pPr defTabSz="914400"/>
              <a:lvl7pPr defTabSz="914400"/>
              <a:lvl8pPr defTabSz="914400"/>
              <a:lvl9pPr defTabSz="914400"/>
            </a:lstStyle>
            <a:p>
              <a:pPr algn="ctr"/>
              <a:r>
                <a:rPr lang="en-US" altLang="zh-CN" sz="1600">
                  <a:cs typeface="Philosopher" panose="00000500000000000000" charset="0"/>
                </a:rPr>
                <a:t> </a:t>
              </a:r>
              <a:endParaRPr lang="en-US" altLang="zh-CN" sz="1600">
                <a:cs typeface="Philosopher" panose="00000500000000000000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158401" y="3148013"/>
              <a:ext cx="98698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3200" b="1">
                  <a:ln w="3175">
                    <a:gradFill>
                      <a:gsLst>
                        <a:gs pos="0">
                          <a:srgbClr val="FAD0B5"/>
                        </a:gs>
                        <a:gs pos="70000">
                          <a:srgbClr val="F7E7E1">
                            <a:alpha val="0"/>
                          </a:srgbClr>
                        </a:gs>
                      </a:gsLst>
                      <a:lin ang="5400000" scaled="1"/>
                    </a:gradFill>
                  </a:ln>
                  <a:noFill/>
                  <a:latin typeface="Open Sans" panose="020B0606030504020204" charset="0"/>
                  <a:ea typeface="Open Sans" panose="020B0606030504020204" charset="0"/>
                  <a:cs typeface="Philosopher" panose="00000500000000000000" charset="0"/>
                  <a:sym typeface="Open Sans" panose="020B0606030504020204" charset="0"/>
                </a:rPr>
                <a:t>03</a:t>
              </a:r>
              <a:endPara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endParaRPr>
            </a:p>
          </p:txBody>
        </p:sp>
      </p:grpSp>
      <p:grpSp>
        <p:nvGrpSpPr>
          <p:cNvPr id="23" name="组合 22" descr="e7d195523061f1c09e9d68d7cf438b91ef959ecb14fc25d26BBA7F7DBC18E55DFF4014AF651F0BF2569D4B6C1DA7F1A4683A481403BD872FC687266AD13265C1DE7C373772FD8728ABDD69ADD03BFF5BE2862BC891DBB79EE2A6E30E6FE81194330FB21A2231439EF5CF32DEC90DA5442C90092A2E639AD15262983E6029078C5D1C2FCBFA81BD5DA4E401C4A75218BD"/>
          <p:cNvGrpSpPr/>
          <p:nvPr/>
        </p:nvGrpSpPr>
        <p:grpSpPr>
          <a:xfrm>
            <a:off x="8433087" y="255838"/>
            <a:ext cx="474292" cy="136733"/>
            <a:chOff x="5516310" y="1016950"/>
            <a:chExt cx="474292" cy="136733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5516310" y="1016950"/>
              <a:ext cx="474292" cy="0"/>
            </a:xfrm>
            <a:prstGeom prst="line">
              <a:avLst/>
            </a:prstGeom>
            <a:ln w="38100" cap="rnd">
              <a:solidFill>
                <a:srgbClr val="FCC8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734228" y="1153683"/>
              <a:ext cx="256374" cy="0"/>
            </a:xfrm>
            <a:prstGeom prst="line">
              <a:avLst/>
            </a:prstGeom>
            <a:ln w="38100" cap="rnd">
              <a:solidFill>
                <a:srgbClr val="FCC8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/>
          <p:cNvSpPr/>
          <p:nvPr>
            <p:custDataLst>
              <p:tags r:id="rId4"/>
            </p:custDataLst>
          </p:nvPr>
        </p:nvSpPr>
        <p:spPr>
          <a:xfrm>
            <a:off x="404495" y="146685"/>
            <a:ext cx="284099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+mn-lt"/>
              </a:rPr>
              <a:t>Proposed Solution</a:t>
            </a:r>
            <a:endParaRPr lang="en-US" altLang="zh-CN" sz="2400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sp>
        <p:nvSpPr>
          <p:cNvPr id="47" name="文本框 46"/>
          <p:cNvSpPr txBox="1"/>
          <p:nvPr>
            <p:custDataLst>
              <p:tags r:id="rId5"/>
            </p:custDataLst>
          </p:nvPr>
        </p:nvSpPr>
        <p:spPr>
          <a:xfrm>
            <a:off x="428401" y="558800"/>
            <a:ext cx="1999313" cy="229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</a:defRPr>
            </a:lvl1pPr>
          </a:lstStyle>
          <a:p>
            <a:r>
              <a:rPr lang="en-US" altLang="zh-CN" sz="900">
                <a:cs typeface="Philosopher" panose="00000500000000000000" charset="0"/>
              </a:rPr>
              <a:t>Way Smoother</a:t>
            </a:r>
            <a:endParaRPr lang="en-US" altLang="zh-CN" sz="900">
              <a:cs typeface="Philosopher" panose="00000500000000000000" charset="0"/>
            </a:endParaRPr>
          </a:p>
        </p:txBody>
      </p: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225199" y="260215"/>
            <a:ext cx="0" cy="447472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d"/>
      </p:transition>
    </mc:Choice>
    <mc:Fallback>
      <p:transition spd="slow">
        <p:wipe dir="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4" b="17358"/>
          <a:stretch>
            <a:fillRect/>
          </a:stretch>
        </p:blipFill>
        <p:spPr>
          <a:xfrm>
            <a:off x="0" y="953232"/>
            <a:ext cx="9144000" cy="2227386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228600" y="2169587"/>
            <a:ext cx="4145872" cy="1251752"/>
          </a:xfrm>
          <a:prstGeom prst="roundRect">
            <a:avLst>
              <a:gd name="adj" fmla="val 10284"/>
            </a:avLst>
          </a:prstGeom>
          <a:solidFill>
            <a:srgbClr val="1C1C1E"/>
          </a:solidFill>
          <a:ln w="12700">
            <a:solidFill>
              <a:srgbClr val="FCC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70908" y="2190553"/>
            <a:ext cx="9869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rPr>
              <a:t>01</a:t>
            </a:r>
            <a:endParaRPr lang="en-US" altLang="zh-CN" sz="3200" b="1">
              <a:ln w="3175">
                <a:gradFill>
                  <a:gsLst>
                    <a:gs pos="0">
                      <a:srgbClr val="FAD0B5"/>
                    </a:gs>
                    <a:gs pos="70000">
                      <a:srgbClr val="F7E7E1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Open Sans" panose="020B0606030504020204" charset="0"/>
              <a:ea typeface="Open Sans" panose="020B0606030504020204" charset="0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4702946" y="2160709"/>
            <a:ext cx="4145872" cy="1251752"/>
          </a:xfrm>
          <a:prstGeom prst="roundRect">
            <a:avLst>
              <a:gd name="adj" fmla="val 10284"/>
            </a:avLst>
          </a:prstGeom>
          <a:solidFill>
            <a:srgbClr val="1C1C1E"/>
          </a:solidFill>
          <a:ln w="12700">
            <a:solidFill>
              <a:srgbClr val="FCC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45254" y="2181675"/>
            <a:ext cx="9869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rPr>
              <a:t>02</a:t>
            </a:r>
            <a:endParaRPr lang="en-US" altLang="zh-CN" sz="3200" b="1">
              <a:ln w="3175">
                <a:gradFill>
                  <a:gsLst>
                    <a:gs pos="0">
                      <a:srgbClr val="FAD0B5"/>
                    </a:gs>
                    <a:gs pos="70000">
                      <a:srgbClr val="F7E7E1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Open Sans" panose="020B0606030504020204" charset="0"/>
              <a:ea typeface="Open Sans" panose="020B0606030504020204" charset="0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4711824" y="3556401"/>
            <a:ext cx="4145872" cy="1251752"/>
          </a:xfrm>
          <a:prstGeom prst="roundRect">
            <a:avLst>
              <a:gd name="adj" fmla="val 10284"/>
            </a:avLst>
          </a:prstGeom>
          <a:solidFill>
            <a:srgbClr val="1C1C1E"/>
          </a:solidFill>
          <a:ln w="12700">
            <a:solidFill>
              <a:srgbClr val="FCC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237478" y="3565279"/>
            <a:ext cx="4145872" cy="1251752"/>
          </a:xfrm>
          <a:prstGeom prst="roundRect">
            <a:avLst>
              <a:gd name="adj" fmla="val 10284"/>
            </a:avLst>
          </a:prstGeom>
          <a:solidFill>
            <a:srgbClr val="1C1C1E"/>
          </a:solidFill>
          <a:ln w="12700">
            <a:solidFill>
              <a:srgbClr val="FCC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34191" y="3983450"/>
            <a:ext cx="3485174" cy="8185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pPr>
              <a:buClr>
                <a:schemeClr val="accent2"/>
              </a:buClr>
            </a:pPr>
            <a:r>
              <a:rPr lang="en-US" altLang="zh-CN">
                <a:solidFill>
                  <a:schemeClr val="bg1"/>
                </a:solidFill>
                <a:sym typeface="Open Sans" panose="020B0606030504020204" charset="0"/>
              </a:rPr>
              <a:t>Simple, responsive UI with clear route summaries and map integration for a seamless planning experience.</a:t>
            </a:r>
            <a:endParaRPr lang="en-US" altLang="zh-CN">
              <a:solidFill>
                <a:schemeClr val="bg1"/>
              </a:solidFill>
              <a:sym typeface="Open Sans" panose="020B06060305040202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34191" y="3728561"/>
            <a:ext cx="2710357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en-US" altLang="zh-CN" sz="1600">
                <a:cs typeface="Philosopher" panose="00000500000000000000" charset="0"/>
              </a:rPr>
              <a:t>User-friendly Web Interface</a:t>
            </a:r>
            <a:endParaRPr lang="en-US" altLang="zh-CN" sz="1600">
              <a:cs typeface="Philosopher" panose="00000500000000000000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79786" y="3586245"/>
            <a:ext cx="9869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rPr>
              <a:t>03</a:t>
            </a:r>
            <a:endParaRPr lang="en-US" altLang="zh-CN" sz="3200" b="1">
              <a:ln w="3175">
                <a:gradFill>
                  <a:gsLst>
                    <a:gs pos="0">
                      <a:srgbClr val="FAD0B5"/>
                    </a:gs>
                    <a:gs pos="70000">
                      <a:srgbClr val="F7E7E1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Open Sans" panose="020B0606030504020204" charset="0"/>
              <a:ea typeface="Open Sans" panose="020B0606030504020204" charset="0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008537" y="4057122"/>
            <a:ext cx="3485174" cy="575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pPr>
              <a:buClr>
                <a:schemeClr val="accent2"/>
              </a:buClr>
            </a:pPr>
            <a:r>
              <a:rPr lang="en-US" altLang="zh-CN">
                <a:solidFill>
                  <a:schemeClr val="bg1"/>
                </a:solidFill>
                <a:sym typeface="Open Sans" panose="020B0606030504020204" charset="0"/>
              </a:rPr>
              <a:t>Optimized route planning reduces travel time and emissions, promoting eco-conscious travel.</a:t>
            </a:r>
            <a:endParaRPr lang="en-US" altLang="zh-CN">
              <a:solidFill>
                <a:schemeClr val="bg1"/>
              </a:solidFill>
              <a:sym typeface="Open Sans" panose="020B06060305040202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008537" y="3728561"/>
            <a:ext cx="2710357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en-US" altLang="zh-CN" sz="1600">
                <a:cs typeface="Philosopher" panose="00000500000000000000" charset="0"/>
              </a:rPr>
              <a:t>Enviromental Benefits</a:t>
            </a:r>
            <a:endParaRPr lang="en-US" altLang="zh-CN" sz="1600">
              <a:cs typeface="Philosopher" panose="00000500000000000000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054132" y="3577367"/>
            <a:ext cx="9869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rPr>
              <a:t>04</a:t>
            </a:r>
            <a:endParaRPr lang="en-US" altLang="zh-CN" sz="3200" b="1">
              <a:ln w="3175">
                <a:gradFill>
                  <a:gsLst>
                    <a:gs pos="0">
                      <a:srgbClr val="FAD0B5"/>
                    </a:gs>
                    <a:gs pos="70000">
                      <a:srgbClr val="F7E7E1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Open Sans" panose="020B0606030504020204" charset="0"/>
              <a:ea typeface="Open Sans" panose="020B0606030504020204" charset="0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25313" y="2670308"/>
            <a:ext cx="3485174" cy="575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pPr>
              <a:buClr>
                <a:schemeClr val="accent2"/>
              </a:buClr>
            </a:pPr>
            <a:r>
              <a:rPr lang="en-US" altLang="zh-CN">
                <a:solidFill>
                  <a:schemeClr val="bg1"/>
                </a:solidFill>
                <a:sym typeface="Open Sans" panose="020B0606030504020204" charset="0"/>
              </a:rPr>
              <a:t>Users can set travel plans for upcoming dates with data-driven insights on anticipated traffic.</a:t>
            </a:r>
            <a:endParaRPr lang="en-US" altLang="zh-CN">
              <a:solidFill>
                <a:schemeClr val="bg1"/>
              </a:solidFill>
              <a:sym typeface="Open Sans" panose="020B060603050402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5313" y="2341747"/>
            <a:ext cx="2710357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en-US" altLang="zh-CN" sz="1600">
                <a:cs typeface="Philosopher" panose="00000500000000000000" charset="0"/>
              </a:rPr>
              <a:t>Future Date Planning</a:t>
            </a:r>
            <a:endParaRPr lang="en-US" altLang="zh-CN" sz="1600">
              <a:cs typeface="Philosopher" panose="00000500000000000000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99659" y="2661430"/>
            <a:ext cx="3485174" cy="575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pPr>
              <a:buClr>
                <a:schemeClr val="accent2"/>
              </a:buClr>
            </a:pPr>
            <a:r>
              <a:rPr lang="en-US" altLang="zh-CN">
                <a:solidFill>
                  <a:schemeClr val="bg1"/>
                </a:solidFill>
                <a:sym typeface="Open Sans" panose="020B0606030504020204" charset="0"/>
              </a:rPr>
              <a:t>Flexible journey settings for either shortest travel time or minimal traffic.</a:t>
            </a:r>
            <a:endParaRPr lang="en-US" altLang="zh-CN">
              <a:solidFill>
                <a:schemeClr val="bg1"/>
              </a:solidFill>
              <a:sym typeface="Open Sans" panose="020B06060305040202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999659" y="2332869"/>
            <a:ext cx="2710357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en-US" altLang="zh-CN" sz="1600">
                <a:cs typeface="Philosopher" panose="00000500000000000000" charset="0"/>
              </a:rPr>
              <a:t>Priority-Based Route</a:t>
            </a:r>
            <a:endParaRPr lang="en-US" altLang="zh-CN" sz="1600">
              <a:cs typeface="Philosopher" panose="00000500000000000000" charset="0"/>
            </a:endParaRPr>
          </a:p>
        </p:txBody>
      </p:sp>
      <p:grpSp>
        <p:nvGrpSpPr>
          <p:cNvPr id="26" name="组合 25" descr="e7d195523061f1c09e9d68d7cf438b91ef959ecb14fc25d26BBA7F7DBC18E55DFF4014AF651F0BF2569D4B6C1DA7F1A4683A481403BD872FC687266AD13265C1DE7C373772FD8728ABDD69ADD03BFF5BE2862BC891DBB79EE2A6E30E6FE81194330FB21A2231439EF5CF32DEC90DA5442C90092A2E639AD15262983E6029078C5D1C2FCBFA81BD5DA4E401C4A75218BD"/>
          <p:cNvGrpSpPr/>
          <p:nvPr/>
        </p:nvGrpSpPr>
        <p:grpSpPr>
          <a:xfrm>
            <a:off x="8433087" y="255838"/>
            <a:ext cx="474292" cy="136733"/>
            <a:chOff x="5516310" y="1016950"/>
            <a:chExt cx="474292" cy="136733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516310" y="1016950"/>
              <a:ext cx="474292" cy="0"/>
            </a:xfrm>
            <a:prstGeom prst="line">
              <a:avLst/>
            </a:prstGeom>
            <a:ln w="38100" cap="rnd">
              <a:solidFill>
                <a:srgbClr val="FCC8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734228" y="1153683"/>
              <a:ext cx="256374" cy="0"/>
            </a:xfrm>
            <a:prstGeom prst="line">
              <a:avLst/>
            </a:prstGeom>
            <a:ln w="38100" cap="rnd">
              <a:solidFill>
                <a:srgbClr val="FCC8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/>
          <p:cNvSpPr/>
          <p:nvPr>
            <p:custDataLst>
              <p:tags r:id="rId2"/>
            </p:custDataLst>
          </p:nvPr>
        </p:nvSpPr>
        <p:spPr>
          <a:xfrm>
            <a:off x="404495" y="146685"/>
            <a:ext cx="284099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+mn-lt"/>
              </a:rPr>
              <a:t>Features &amp; Benefits</a:t>
            </a:r>
            <a:endParaRPr lang="en-US" altLang="zh-CN" sz="2400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225199" y="260215"/>
            <a:ext cx="0" cy="447472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箭头连接符 34"/>
          <p:cNvCxnSpPr/>
          <p:nvPr/>
        </p:nvCxnSpPr>
        <p:spPr>
          <a:xfrm>
            <a:off x="-496111" y="2676805"/>
            <a:ext cx="9411511" cy="0"/>
          </a:xfrm>
          <a:prstGeom prst="straightConnector1">
            <a:avLst/>
          </a:prstGeom>
          <a:ln w="28575">
            <a:gradFill flip="none" rotWithShape="1">
              <a:gsLst>
                <a:gs pos="0">
                  <a:srgbClr val="FCC896"/>
                </a:gs>
                <a:gs pos="100000">
                  <a:srgbClr val="F7E7E1">
                    <a:alpha val="0"/>
                  </a:srgbClr>
                </a:gs>
              </a:gsLst>
              <a:lin ang="108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21209" y="2533809"/>
            <a:ext cx="269455" cy="269455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349891" y="2562992"/>
            <a:ext cx="269455" cy="269455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278573" y="2543537"/>
            <a:ext cx="269455" cy="269455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207255" y="2543537"/>
            <a:ext cx="269455" cy="269455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544749" y="2939451"/>
            <a:ext cx="0" cy="1128409"/>
          </a:xfrm>
          <a:prstGeom prst="line">
            <a:avLst/>
          </a:prstGeom>
          <a:ln w="28575">
            <a:gradFill flip="none" rotWithShape="1">
              <a:gsLst>
                <a:gs pos="0">
                  <a:srgbClr val="FCC896"/>
                </a:gs>
                <a:gs pos="100000">
                  <a:srgbClr val="F7E7E1">
                    <a:alpha val="0"/>
                  </a:srgbClr>
                </a:gs>
              </a:gsLst>
              <a:lin ang="16200000" scaled="1"/>
              <a:tileRect/>
            </a:gra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17706" y="3443231"/>
            <a:ext cx="2475690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kern="0">
                <a:solidFill>
                  <a:schemeClr val="bg1"/>
                </a:solidFill>
                <a:latin typeface="Open Sans" panose="020B0606030504020204" charset="0"/>
                <a:cs typeface="Philosopher" panose="00000500000000000000" charset="0"/>
                <a:sym typeface="Open Sans" panose="020B0606030504020204" charset="0"/>
              </a:rPr>
              <a:t>Ensuring complatibility across all devices, including mobile and desktop.</a:t>
            </a:r>
            <a:endParaRPr lang="en-US" altLang="zh-CN" sz="1050" kern="0">
              <a:solidFill>
                <a:schemeClr val="bg1"/>
              </a:solidFill>
              <a:latin typeface="Open Sans" panose="020B0606030504020204" charset="0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9350" y="3136262"/>
            <a:ext cx="226082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600">
                <a:ln w="19050">
                  <a:noFill/>
                </a:ln>
                <a:solidFill>
                  <a:schemeClr val="accent1"/>
                </a:solidFill>
                <a:latin typeface="+mj-ea"/>
                <a:ea typeface="+mj-ea"/>
                <a:cs typeface="Philosopher" panose="00000500000000000000" charset="0"/>
                <a:sym typeface="+mn-lt"/>
              </a:rPr>
              <a:t>Responsive Design</a:t>
            </a:r>
            <a:endParaRPr lang="en-US" altLang="zh-CN" sz="1600">
              <a:ln w="19050">
                <a:noFill/>
              </a:ln>
              <a:solidFill>
                <a:schemeClr val="accent1"/>
              </a:soli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17706" y="2910370"/>
            <a:ext cx="697509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ctr"/>
            <a:r>
              <a:rPr lang="en-US" altLang="zh-CN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rPr>
              <a:t>01</a:t>
            </a:r>
            <a:endParaRPr lang="zh-CN" altLang="en-US">
              <a:latin typeface="Open Sans" panose="020B0606030504020204" charset="0"/>
              <a:ea typeface="Open Sans" panose="020B0606030504020204" charset="0"/>
              <a:cs typeface="Philosopher" panose="00000500000000000000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2480552" y="1308041"/>
            <a:ext cx="0" cy="1128409"/>
          </a:xfrm>
          <a:prstGeom prst="line">
            <a:avLst/>
          </a:prstGeom>
          <a:ln w="28575">
            <a:gradFill flip="none" rotWithShape="1">
              <a:gsLst>
                <a:gs pos="0">
                  <a:srgbClr val="FCC896"/>
                </a:gs>
                <a:gs pos="100000">
                  <a:srgbClr val="F7E7E1">
                    <a:alpha val="0"/>
                  </a:srgbClr>
                </a:gs>
              </a:gsLst>
              <a:lin ang="16200000" scaled="1"/>
              <a:tileRect/>
            </a:gra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611876" y="1451053"/>
            <a:ext cx="2475690" cy="5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kern="0">
                <a:solidFill>
                  <a:schemeClr val="bg1"/>
                </a:solidFill>
                <a:latin typeface="Open Sans" panose="020B0606030504020204" charset="0"/>
                <a:cs typeface="Philosopher" panose="00000500000000000000" charset="0"/>
                <a:sym typeface="Open Sans" panose="020B0606030504020204" charset="0"/>
              </a:rPr>
              <a:t>Personalized journey history and saved settings for frequent users.</a:t>
            </a:r>
            <a:endParaRPr lang="en-US" altLang="zh-CN" sz="1050" kern="0">
              <a:solidFill>
                <a:schemeClr val="bg1"/>
              </a:solidFill>
              <a:latin typeface="Open Sans" panose="020B0606030504020204" charset="0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633345" y="1144270"/>
            <a:ext cx="295402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600">
                <a:ln w="19050">
                  <a:noFill/>
                </a:ln>
                <a:solidFill>
                  <a:schemeClr val="accent1"/>
                </a:solidFill>
                <a:latin typeface="+mj-ea"/>
                <a:ea typeface="+mj-ea"/>
                <a:cs typeface="Philosopher" panose="00000500000000000000" charset="0"/>
                <a:sym typeface="+mn-lt"/>
              </a:rPr>
              <a:t>User Accounts &amp; Dashboards</a:t>
            </a:r>
            <a:endParaRPr lang="en-US" altLang="zh-CN" sz="1600">
              <a:ln w="19050">
                <a:noFill/>
              </a:ln>
              <a:solidFill>
                <a:schemeClr val="accent1"/>
              </a:soli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11876" y="918192"/>
            <a:ext cx="697509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ctr"/>
            <a:r>
              <a:rPr lang="en-US" altLang="zh-CN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rPr>
              <a:t>02</a:t>
            </a:r>
            <a:endParaRPr lang="zh-CN" altLang="en-US">
              <a:latin typeface="Open Sans" panose="020B0606030504020204" charset="0"/>
              <a:ea typeface="Open Sans" panose="020B0606030504020204" charset="0"/>
              <a:cs typeface="Philosopher" panose="00000500000000000000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4372583" y="2939451"/>
            <a:ext cx="0" cy="1128409"/>
          </a:xfrm>
          <a:prstGeom prst="line">
            <a:avLst/>
          </a:prstGeom>
          <a:ln w="28575">
            <a:gradFill flip="none" rotWithShape="1">
              <a:gsLst>
                <a:gs pos="0">
                  <a:srgbClr val="FCC896"/>
                </a:gs>
                <a:gs pos="100000">
                  <a:srgbClr val="F7E7E1">
                    <a:alpha val="0"/>
                  </a:srgbClr>
                </a:gs>
              </a:gsLst>
              <a:lin ang="16200000" scaled="1"/>
              <a:tileRect/>
            </a:gra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445540" y="3610898"/>
            <a:ext cx="2475690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kern="0">
                <a:solidFill>
                  <a:schemeClr val="bg1"/>
                </a:solidFill>
                <a:latin typeface="Open Sans" panose="020B0606030504020204" charset="0"/>
                <a:cs typeface="Philosopher" panose="00000500000000000000" charset="0"/>
                <a:sym typeface="Open Sans" panose="020B0606030504020204" charset="0"/>
              </a:rPr>
              <a:t>Combining real-time public transit options and weather forecasts for comprehensive travel planning.</a:t>
            </a:r>
            <a:endParaRPr lang="en-US" altLang="zh-CN" sz="1050" kern="0">
              <a:solidFill>
                <a:schemeClr val="bg1"/>
              </a:solidFill>
              <a:latin typeface="Open Sans" panose="020B0606030504020204" charset="0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67225" y="3107055"/>
            <a:ext cx="31121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600">
                <a:ln w="19050">
                  <a:noFill/>
                </a:ln>
                <a:solidFill>
                  <a:schemeClr val="accent1"/>
                </a:solidFill>
                <a:latin typeface="+mj-ea"/>
                <a:ea typeface="+mj-ea"/>
                <a:cs typeface="Philosopher" panose="00000500000000000000" charset="0"/>
                <a:sym typeface="+mn-lt"/>
              </a:rPr>
              <a:t>Integration with Public Transport &amp; Weather Updates</a:t>
            </a:r>
            <a:endParaRPr lang="en-US" altLang="zh-CN" sz="1600">
              <a:ln w="19050">
                <a:noFill/>
              </a:ln>
              <a:solidFill>
                <a:schemeClr val="accent1"/>
              </a:soli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445540" y="2881187"/>
            <a:ext cx="697509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ctr"/>
            <a:r>
              <a:rPr lang="en-US" altLang="zh-CN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rPr>
              <a:t>03</a:t>
            </a:r>
            <a:endParaRPr lang="zh-CN" altLang="en-US">
              <a:latin typeface="Open Sans" panose="020B0606030504020204" charset="0"/>
              <a:ea typeface="Open Sans" panose="020B0606030504020204" charset="0"/>
              <a:cs typeface="Philosopher" panose="00000500000000000000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6308386" y="1308041"/>
            <a:ext cx="0" cy="1128409"/>
          </a:xfrm>
          <a:prstGeom prst="line">
            <a:avLst/>
          </a:prstGeom>
          <a:ln w="28575">
            <a:gradFill flip="none" rotWithShape="1">
              <a:gsLst>
                <a:gs pos="0">
                  <a:srgbClr val="FCC896"/>
                </a:gs>
                <a:gs pos="100000">
                  <a:srgbClr val="F7E7E1">
                    <a:alpha val="0"/>
                  </a:srgbClr>
                </a:gs>
              </a:gsLst>
              <a:lin ang="16200000" scaled="1"/>
              <a:tileRect/>
            </a:gra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439710" y="1451053"/>
            <a:ext cx="247569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kern="0">
                <a:solidFill>
                  <a:schemeClr val="bg1"/>
                </a:solidFill>
                <a:latin typeface="Open Sans" panose="020B0606030504020204" charset="0"/>
                <a:cs typeface="Philosopher" panose="00000500000000000000" charset="0"/>
                <a:sym typeface="Open Sans" panose="020B0606030504020204" charset="0"/>
              </a:rPr>
              <a:t>Allow users to add planned journeys directly to their online calendars with notifications for timely departures.</a:t>
            </a:r>
            <a:endParaRPr lang="en-US" altLang="zh-CN" sz="1050" kern="0">
              <a:solidFill>
                <a:schemeClr val="bg1"/>
              </a:solidFill>
              <a:latin typeface="Open Sans" panose="020B0606030504020204" charset="0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61354" y="1144084"/>
            <a:ext cx="226082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600">
                <a:ln w="19050">
                  <a:noFill/>
                </a:ln>
                <a:solidFill>
                  <a:schemeClr val="accent1"/>
                </a:solidFill>
                <a:latin typeface="+mj-ea"/>
                <a:ea typeface="+mj-ea"/>
                <a:cs typeface="Philosopher" panose="00000500000000000000" charset="0"/>
                <a:sym typeface="+mn-lt"/>
              </a:rPr>
              <a:t>Calendar Syncing</a:t>
            </a:r>
            <a:endParaRPr lang="en-US" altLang="zh-CN" sz="1600">
              <a:ln w="19050">
                <a:noFill/>
              </a:ln>
              <a:solidFill>
                <a:schemeClr val="accent1"/>
              </a:soli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439710" y="918192"/>
            <a:ext cx="697509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ctr"/>
            <a:r>
              <a:rPr lang="en-US" altLang="zh-CN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rPr>
              <a:t>04</a:t>
            </a:r>
            <a:endParaRPr lang="zh-CN" altLang="en-US">
              <a:latin typeface="Open Sans" panose="020B0606030504020204" charset="0"/>
              <a:ea typeface="Open Sans" panose="020B0606030504020204" charset="0"/>
              <a:cs typeface="Philosopher" panose="00000500000000000000" charset="0"/>
            </a:endParaRPr>
          </a:p>
        </p:txBody>
      </p:sp>
      <p:grpSp>
        <p:nvGrpSpPr>
          <p:cNvPr id="29" name="组合 28" descr="e7d195523061f1c09e9d68d7cf438b91ef959ecb14fc25d26BBA7F7DBC18E55DFF4014AF651F0BF2569D4B6C1DA7F1A4683A481403BD872FC687266AD13265C1DE7C373772FD8728ABDD69ADD03BFF5BE2862BC891DBB79EE2A6E30E6FE81194330FB21A2231439EF5CF32DEC90DA5442C90092A2E639AD15262983E6029078C5D1C2FCBFA81BD5DA4E401C4A75218BD"/>
          <p:cNvGrpSpPr/>
          <p:nvPr/>
        </p:nvGrpSpPr>
        <p:grpSpPr>
          <a:xfrm>
            <a:off x="8433087" y="255838"/>
            <a:ext cx="474292" cy="136733"/>
            <a:chOff x="5516310" y="1016950"/>
            <a:chExt cx="474292" cy="136733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516310" y="1016950"/>
              <a:ext cx="474292" cy="0"/>
            </a:xfrm>
            <a:prstGeom prst="line">
              <a:avLst/>
            </a:prstGeom>
            <a:ln w="38100" cap="rnd">
              <a:solidFill>
                <a:srgbClr val="FCC8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734228" y="1153683"/>
              <a:ext cx="256374" cy="0"/>
            </a:xfrm>
            <a:prstGeom prst="line">
              <a:avLst/>
            </a:prstGeom>
            <a:ln w="38100" cap="rnd">
              <a:solidFill>
                <a:srgbClr val="FCC8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404495" y="146685"/>
            <a:ext cx="331978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+mn-lt"/>
              </a:rPr>
              <a:t>Future Enhancements</a:t>
            </a:r>
            <a:endParaRPr lang="en-US" altLang="zh-CN" sz="2400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+mn-lt"/>
            </a:endParaRPr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225199" y="260215"/>
            <a:ext cx="0" cy="447472"/>
          </a:xfrm>
          <a:prstGeom prst="line">
            <a:avLst/>
          </a:prstGeom>
          <a:ln>
            <a:solidFill>
              <a:schemeClr val="accent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80"/>
          <p:cNvPicPr>
            <a:picLocks noChangeAspect="1"/>
          </p:cNvPicPr>
          <p:nvPr/>
        </p:nvPicPr>
        <p:blipFill rotWithShape="1">
          <a:blip r:embed="rId1"/>
          <a:srcRect t="11284" b="11844"/>
          <a:stretch>
            <a:fillRect/>
          </a:stretch>
        </p:blipFill>
        <p:spPr>
          <a:xfrm flipH="1" flipV="1">
            <a:off x="3806952" y="0"/>
            <a:ext cx="5010912" cy="5143500"/>
          </a:xfrm>
          <a:prstGeom prst="rect">
            <a:avLst/>
          </a:prstGeom>
        </p:spPr>
      </p:pic>
      <p:sp>
        <p:nvSpPr>
          <p:cNvPr id="109" name="文本框 108"/>
          <p:cNvSpPr txBox="1"/>
          <p:nvPr/>
        </p:nvSpPr>
        <p:spPr>
          <a:xfrm>
            <a:off x="132504" y="95682"/>
            <a:ext cx="7651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spc="-150">
                <a:ln w="38100">
                  <a:noFill/>
                </a:ln>
                <a:solidFill>
                  <a:srgbClr val="D53D2A"/>
                </a:solidFill>
                <a:effectLst>
                  <a:outerShdw blurRad="127000" dist="127000" dir="5400000" algn="t" rotWithShape="0">
                    <a:srgbClr val="D53D2A">
                      <a:alpha val="20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altLang="zh-CN" sz="1400" spc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Philosopher" panose="00000500000000000000" charset="0"/>
                <a:sym typeface="Open Sans" panose="020B0606030504020204" charset="0"/>
              </a:rPr>
              <a:t>YOUR</a:t>
            </a:r>
            <a:endParaRPr lang="en-US" altLang="zh-CN" sz="1400" spc="0">
              <a:solidFill>
                <a:schemeClr val="tx1">
                  <a:lumMod val="65000"/>
                  <a:lumOff val="35000"/>
                </a:schemeClr>
              </a:solidFill>
              <a:effectLst/>
              <a:cs typeface="Philosopher" panose="00000500000000000000" charset="0"/>
              <a:sym typeface="Open Sans" panose="020B0606030504020204" charset="0"/>
            </a:endParaRPr>
          </a:p>
          <a:p>
            <a:r>
              <a:rPr lang="en-US" altLang="zh-CN" sz="1400" spc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Philosopher" panose="00000500000000000000" charset="0"/>
                <a:sym typeface="Open Sans" panose="020B0606030504020204" charset="0"/>
              </a:rPr>
              <a:t>LOGO</a:t>
            </a:r>
            <a:endParaRPr lang="en-US" altLang="zh-CN" sz="1400" spc="0">
              <a:solidFill>
                <a:schemeClr val="tx1">
                  <a:lumMod val="65000"/>
                  <a:lumOff val="35000"/>
                </a:schemeClr>
              </a:solidFill>
              <a:effectLst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42379" y="1608651"/>
            <a:ext cx="333565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b="1">
                <a:solidFill>
                  <a:srgbClr val="FCC896"/>
                </a:solidFill>
                <a:latin typeface="Philosopher" panose="00000500000000000000" charset="0"/>
                <a:ea typeface="+mj-ea"/>
                <a:cs typeface="Philosopher" panose="00000500000000000000" charset="0"/>
              </a:rPr>
              <a:t>THANK YOU</a:t>
            </a:r>
            <a:endParaRPr lang="en-US" sz="4400" b="1">
              <a:solidFill>
                <a:srgbClr val="FCC896"/>
              </a:solidFill>
              <a:latin typeface="Philosopher" panose="00000500000000000000" charset="0"/>
              <a:ea typeface="+mj-ea"/>
              <a:cs typeface="Philosopher" panose="00000500000000000000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78787" y="1279385"/>
            <a:ext cx="3557458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3200" b="1">
                <a:ln w="3175">
                  <a:gradFill>
                    <a:gsLst>
                      <a:gs pos="0">
                        <a:srgbClr val="FAD0B5"/>
                      </a:gs>
                      <a:gs pos="70000">
                        <a:srgbClr val="F7E7E1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  <a:sym typeface="Open Sans" panose="020B0606030504020204" charset="0"/>
              </a:rPr>
              <a:t>THANK YOU</a:t>
            </a:r>
            <a:endParaRPr lang="en-US" altLang="zh-CN" sz="3200" b="1">
              <a:ln w="3175">
                <a:gradFill>
                  <a:gsLst>
                    <a:gs pos="0">
                      <a:srgbClr val="FAD0B5"/>
                    </a:gs>
                    <a:gs pos="70000">
                      <a:srgbClr val="F7E7E1">
                        <a:alpha val="0"/>
                      </a:srgbClr>
                    </a:gs>
                  </a:gsLst>
                  <a:lin ang="5400000" scaled="1"/>
                </a:gradFill>
              </a:ln>
              <a:noFill/>
              <a:latin typeface="Open Sans" panose="020B0606030504020204" charset="0"/>
              <a:ea typeface="Open Sans" panose="020B0606030504020204" charset="0"/>
              <a:cs typeface="Philosopher" panose="00000500000000000000" charset="0"/>
              <a:sym typeface="Open Sans" panose="020B0606030504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ISLIDE.GUIDESSETTING" val="{&quot;Id&quot;:&quot;GuidesStyle_Narrow&quot;,&quot;Name&quot;:&quot;较窄&quot;,&quot;Kind&quot;:&quot;System&quot;,&quot;OldGuidesSetting&quot;:{&quot;HeaderHeight&quot;:10.0,&quot;FooterHeight&quot;:5.0,&quot;SideMargin&quot;:2.5,&quot;TopMargin&quot;:0.0,&quot;BottomMargin&quot;:0.0,&quot;IntervalMargin&quot;:1.0}}"/>
  <p:tag name="COMMONDATA" val="eyJoZGlkIjoiMmNmYmEwOWQ4Y2Q0M2IxMGZkNjI4ZjhkZDQyNzg1OTYifQ=="/>
  <p:tag name="KSO_WPP_MARK_KEY" val="aa8c7646-61de-48a2-bdbc-d3e5c7c21b55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自定义 95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FCC896"/>
      </a:accent1>
      <a:accent2>
        <a:srgbClr val="E0A366"/>
      </a:accent2>
      <a:accent3>
        <a:srgbClr val="3F3F3F"/>
      </a:accent3>
      <a:accent4>
        <a:srgbClr val="595959"/>
      </a:accent4>
      <a:accent5>
        <a:srgbClr val="5F5F5F"/>
      </a:accent5>
      <a:accent6>
        <a:srgbClr val="4D4D4D"/>
      </a:accent6>
      <a:hlink>
        <a:srgbClr val="000000"/>
      </a:hlink>
      <a:folHlink>
        <a:srgbClr val="919191"/>
      </a:folHlink>
    </a:clrScheme>
    <a:fontScheme name="2022采购宋体思源宋体 CN Heavy">
      <a:majorFont>
        <a:latin typeface="Open Sans"/>
        <a:ea typeface="Philosopher"/>
        <a:cs typeface=""/>
      </a:majorFont>
      <a:minorFont>
        <a:latin typeface="Open Sans"/>
        <a:ea typeface="Open Sans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Philosopher"/>
        <a:font script="Hebr" typeface="Philosoph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hilosoph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Philosopher"/>
        <a:font script="Hebr" typeface="Philosoph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hilosoph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商务风通用营销策划模板</Template>
  <TotalTime>0</TotalTime>
  <Words>2077</Words>
  <Application>WPS Presentation</Application>
  <PresentationFormat>全屏显示(16:9)</PresentationFormat>
  <Paragraphs>145</Paragraphs>
  <Slides>7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SimSun</vt:lpstr>
      <vt:lpstr>Wingdings</vt:lpstr>
      <vt:lpstr>Open Sans</vt:lpstr>
      <vt:lpstr>Philosopher</vt:lpstr>
      <vt:lpstr>Oswald</vt:lpstr>
      <vt:lpstr>Segoe Print</vt:lpstr>
      <vt:lpstr>等线</vt:lpstr>
      <vt:lpstr>Aharoni</vt:lpstr>
      <vt:lpstr>Yu Gothic UI Semibold</vt:lpstr>
      <vt:lpstr>思源黑体 CN Heavy</vt:lpstr>
      <vt:lpstr>汉仪旗黑-50S</vt:lpstr>
      <vt:lpstr>Microsoft YaHei</vt:lpstr>
      <vt:lpstr>Arial Unicode MS</vt:lpstr>
      <vt:lpstr>Wingdings</vt:lpstr>
      <vt:lpstr>Lato</vt:lpstr>
      <vt:lpstr>Manrope ExtraBold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Nico Anderson</cp:lastModifiedBy>
  <cp:revision>17</cp:revision>
  <dcterms:created xsi:type="dcterms:W3CDTF">2022-06-22T06:53:00Z</dcterms:created>
  <dcterms:modified xsi:type="dcterms:W3CDTF">2024-10-29T00:41:21Z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E024A928EB524C4F990CECEEC5B2DE8B_11</vt:lpwstr>
  </property>
  <property fmtid="{D5CDD505-2E9C-101B-9397-08002B2CF9AE}" pid="3" name="KSOProductBuildVer">
    <vt:lpwstr>1033-12.2.0.18607</vt:lpwstr>
  </property>
</Properties>
</file>