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Search for 3D Models" id="{6844172C-9703-4DC7-908A-C23538616A3C}">
          <p14:sldIdLst>
            <p14:sldId id="258"/>
            <p14:sldId id="259"/>
          </p14:sldIdLst>
        </p14:section>
        <p14:section name="Insert a 3D Model from a File" id="{66737F24-1C36-4DF4-A00F-927A3F1468AC}">
          <p14:sldIdLst>
            <p14:sldId id="260"/>
          </p14:sldIdLst>
        </p14:section>
        <p14:section name="Position and Rotate Your 3D Model" id="{A08F0015-E7F5-4E26-BBAF-AEE4F9A16AD2}">
          <p14:sldIdLst>
            <p14:sldId id="261"/>
            <p14:sldId id="262"/>
          </p14:sldIdLst>
        </p14:section>
        <p14:section name="Animate Your 3D Model" id="{B62868DA-F525-4AC5-9E3E-39ECA0154BBD}">
          <p14:sldIdLst>
            <p14:sldId id="263"/>
            <p14:sldId id="264"/>
            <p14:sldId id="265"/>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4/19/2023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4/19/2023</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524000" y="1333500"/>
            <a:ext cx="9144000" cy="1008647"/>
          </a:xfrm>
        </p:spPr>
        <p:txBody>
          <a:bodyPr/>
          <a:lstStyle/>
          <a:p>
            <a:r>
              <a:rPr lang="en-US" dirty="0">
                <a:latin typeface="Lucida Bright" panose="02040602050505020304" pitchFamily="18" charset="0"/>
                <a:cs typeface="Dubai Medium" panose="020B0603030403030204" pitchFamily="34" charset="-78"/>
              </a:rPr>
              <a:t>SMART STICK</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524000" y="2502367"/>
            <a:ext cx="9144000" cy="1287675"/>
          </a:xfrm>
        </p:spPr>
        <p:txBody>
          <a:bodyPr/>
          <a:lstStyle/>
          <a:p>
            <a:r>
              <a:rPr lang="en-US" dirty="0">
                <a:latin typeface="Georgia" panose="02040502050405020303" pitchFamily="18" charset="0"/>
              </a:rPr>
              <a:t>AJAY .K</a:t>
            </a:r>
          </a:p>
          <a:p>
            <a:r>
              <a:rPr lang="en-US" dirty="0">
                <a:latin typeface="Georgia" panose="02040502050405020303" pitchFamily="18" charset="0"/>
              </a:rPr>
              <a:t>HARISH .R</a:t>
            </a:r>
          </a:p>
          <a:p>
            <a:r>
              <a:rPr lang="en-US" dirty="0">
                <a:latin typeface="Georgia" panose="02040502050405020303" pitchFamily="18" charset="0"/>
              </a:rPr>
              <a:t>JEEVA .A.M</a:t>
            </a:r>
          </a:p>
          <a:p>
            <a:endParaRPr lang="en-US" dirty="0">
              <a:latin typeface="Georgia" panose="02040502050405020303" pitchFamily="18" charset="0"/>
            </a:endParaRPr>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5DA53-2DA4-ABD9-16D5-9594556A86BF}"/>
              </a:ext>
            </a:extLst>
          </p:cNvPr>
          <p:cNvSpPr>
            <a:spLocks noGrp="1"/>
          </p:cNvSpPr>
          <p:nvPr>
            <p:ph type="ctrTitle"/>
          </p:nvPr>
        </p:nvSpPr>
        <p:spPr>
          <a:xfrm>
            <a:off x="1524000" y="2376236"/>
            <a:ext cx="9144000" cy="1790700"/>
          </a:xfrm>
        </p:spPr>
        <p:txBody>
          <a:bodyPr/>
          <a:lstStyle/>
          <a:p>
            <a:pPr algn="ctr"/>
            <a:r>
              <a:rPr lang="en-US" dirty="0">
                <a:latin typeface="Lucida Bright" panose="02040602050505020304" pitchFamily="18" charset="0"/>
              </a:rPr>
              <a:t>THANK YOU</a:t>
            </a:r>
            <a:endParaRPr lang="en-IN" dirty="0">
              <a:latin typeface="Lucida Bright" panose="02040602050505020304" pitchFamily="18" charset="0"/>
            </a:endParaRPr>
          </a:p>
        </p:txBody>
      </p:sp>
    </p:spTree>
    <p:extLst>
      <p:ext uri="{BB962C8B-B14F-4D97-AF65-F5344CB8AC3E}">
        <p14:creationId xmlns:p14="http://schemas.microsoft.com/office/powerpoint/2010/main" val="100120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latin typeface="Lucida Bright" panose="02040602050505020304" pitchFamily="18" charset="0"/>
              </a:rPr>
              <a:t>OBJECTIVE</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23630" y="1257183"/>
            <a:ext cx="6326226" cy="5152189"/>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Blind stick is an innovative stick designed for visually disabled people for improved navigation. We here propose an advanced blind stick that allows visually challenged people to navigate with ease using advanced technology. The blind stick is integrated with ultrasonic sensor along with motors. Our proposed project first uses ultrasonic sensors to detect obstacles ahead using ultrasonic waves. On sensing obstacles the sensor passes this data to the microcontroller. The microcontroller then processes this data and calculates if the obstacle is close enough. If the obstacle is not that close the circuit does nothing. If the obstacle is close the microcontroller sends a signal to start the motor to indicate some obstacle is near to the person. At the same time the buzzer will activate along with speaker module.</a:t>
            </a:r>
          </a:p>
          <a:p>
            <a:pPr marL="0" indent="0" algn="ctr">
              <a:buNone/>
            </a:pPr>
            <a:endParaRPr lang="en-US" sz="1800" dirty="0">
              <a:latin typeface="+mj-lt"/>
              <a:ea typeface="+mj-ea"/>
              <a:cs typeface="+mj-cs"/>
            </a:endParaRP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694985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800" dirty="0">
              <a:latin typeface="+mj-lt"/>
              <a:ea typeface="+mj-ea"/>
              <a:cs typeface="+mj-cs"/>
            </a:endParaRP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27143" y="2570364"/>
            <a:ext cx="5896604" cy="3030452"/>
          </a:xfrm>
          <a:prstGeom prst="rect">
            <a:avLst/>
          </a:prstGeom>
        </p:spPr>
      </p:pic>
      <p:pic>
        <p:nvPicPr>
          <p:cNvPr id="1026" name="Picture 2" descr="188 Smart Blind Stick Using Arduino">
            <a:extLst>
              <a:ext uri="{FF2B5EF4-FFF2-40B4-BE49-F238E27FC236}">
                <a16:creationId xmlns:a16="http://schemas.microsoft.com/office/drawing/2014/main" id="{D727E336-12A9-50CB-D258-8D4E9586F6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9856" y="2134018"/>
            <a:ext cx="4564248" cy="3201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dirty="0">
                <a:latin typeface="Lucida Bright" panose="02040602050505020304" pitchFamily="18" charset="0"/>
              </a:rPr>
              <a:t>BLOCK DIAGRAM</a:t>
            </a:r>
          </a:p>
        </p:txBody>
      </p:sp>
      <p:sp>
        <p:nvSpPr>
          <p:cNvPr id="9" name="Rectangle 8">
            <a:extLst>
              <a:ext uri="{FF2B5EF4-FFF2-40B4-BE49-F238E27FC236}">
                <a16:creationId xmlns:a16="http://schemas.microsoft.com/office/drawing/2014/main" id="{6F2CB048-AEE7-5255-4CBB-6FDA57B14C97}"/>
              </a:ext>
            </a:extLst>
          </p:cNvPr>
          <p:cNvSpPr/>
          <p:nvPr/>
        </p:nvSpPr>
        <p:spPr>
          <a:xfrm>
            <a:off x="4316723" y="2792647"/>
            <a:ext cx="1364974" cy="2160105"/>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dirty="0"/>
              <a:t>Arduino</a:t>
            </a:r>
          </a:p>
          <a:p>
            <a:pPr algn="ctr"/>
            <a:r>
              <a:rPr lang="en-US" dirty="0"/>
              <a:t>Nano</a:t>
            </a:r>
          </a:p>
        </p:txBody>
      </p:sp>
      <p:sp>
        <p:nvSpPr>
          <p:cNvPr id="10" name="Rectangle 9">
            <a:extLst>
              <a:ext uri="{FF2B5EF4-FFF2-40B4-BE49-F238E27FC236}">
                <a16:creationId xmlns:a16="http://schemas.microsoft.com/office/drawing/2014/main" id="{499397C8-446F-474C-5A23-D44535797C59}"/>
              </a:ext>
            </a:extLst>
          </p:cNvPr>
          <p:cNvSpPr/>
          <p:nvPr/>
        </p:nvSpPr>
        <p:spPr>
          <a:xfrm>
            <a:off x="2130113" y="3123952"/>
            <a:ext cx="1550505" cy="54333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dirty="0"/>
              <a:t>Ultrasonic Sensor</a:t>
            </a:r>
          </a:p>
        </p:txBody>
      </p:sp>
      <p:cxnSp>
        <p:nvCxnSpPr>
          <p:cNvPr id="11" name="Straight Arrow Connector 10">
            <a:extLst>
              <a:ext uri="{FF2B5EF4-FFF2-40B4-BE49-F238E27FC236}">
                <a16:creationId xmlns:a16="http://schemas.microsoft.com/office/drawing/2014/main" id="{03C9E885-A6AC-5428-25B5-6D17281E6FF6}"/>
              </a:ext>
            </a:extLst>
          </p:cNvPr>
          <p:cNvCxnSpPr/>
          <p:nvPr/>
        </p:nvCxnSpPr>
        <p:spPr>
          <a:xfrm>
            <a:off x="3680618" y="3375743"/>
            <a:ext cx="636105"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2" name="Rectangle 11">
            <a:extLst>
              <a:ext uri="{FF2B5EF4-FFF2-40B4-BE49-F238E27FC236}">
                <a16:creationId xmlns:a16="http://schemas.microsoft.com/office/drawing/2014/main" id="{276EC0F1-F9C0-FBCC-538F-8F3130EC9B65}"/>
              </a:ext>
            </a:extLst>
          </p:cNvPr>
          <p:cNvSpPr/>
          <p:nvPr/>
        </p:nvSpPr>
        <p:spPr>
          <a:xfrm>
            <a:off x="8318879" y="2804059"/>
            <a:ext cx="1550505" cy="54333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dirty="0"/>
              <a:t>Speaker</a:t>
            </a:r>
          </a:p>
        </p:txBody>
      </p:sp>
      <p:cxnSp>
        <p:nvCxnSpPr>
          <p:cNvPr id="13" name="Straight Arrow Connector 12">
            <a:extLst>
              <a:ext uri="{FF2B5EF4-FFF2-40B4-BE49-F238E27FC236}">
                <a16:creationId xmlns:a16="http://schemas.microsoft.com/office/drawing/2014/main" id="{BF583DD8-665C-A6CD-5AD1-647CABE66EA1}"/>
              </a:ext>
            </a:extLst>
          </p:cNvPr>
          <p:cNvCxnSpPr/>
          <p:nvPr/>
        </p:nvCxnSpPr>
        <p:spPr>
          <a:xfrm>
            <a:off x="7689401" y="3123952"/>
            <a:ext cx="636105"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4" name="Rectangle 13">
            <a:extLst>
              <a:ext uri="{FF2B5EF4-FFF2-40B4-BE49-F238E27FC236}">
                <a16:creationId xmlns:a16="http://schemas.microsoft.com/office/drawing/2014/main" id="{6744C6F9-7A66-AAE3-78BD-8AD775CCA7BE}"/>
              </a:ext>
            </a:extLst>
          </p:cNvPr>
          <p:cNvSpPr/>
          <p:nvPr/>
        </p:nvSpPr>
        <p:spPr>
          <a:xfrm>
            <a:off x="4341557" y="1905249"/>
            <a:ext cx="1364974" cy="54333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dirty="0"/>
              <a:t>Power Supply</a:t>
            </a:r>
          </a:p>
        </p:txBody>
      </p:sp>
      <p:cxnSp>
        <p:nvCxnSpPr>
          <p:cNvPr id="15" name="Straight Arrow Connector 14">
            <a:extLst>
              <a:ext uri="{FF2B5EF4-FFF2-40B4-BE49-F238E27FC236}">
                <a16:creationId xmlns:a16="http://schemas.microsoft.com/office/drawing/2014/main" id="{9A712CD3-F2FD-7DC3-BA68-7A1FAC2CB491}"/>
              </a:ext>
            </a:extLst>
          </p:cNvPr>
          <p:cNvCxnSpPr>
            <a:cxnSpLocks/>
            <a:endCxn id="9" idx="0"/>
          </p:cNvCxnSpPr>
          <p:nvPr/>
        </p:nvCxnSpPr>
        <p:spPr>
          <a:xfrm rot="5400000">
            <a:off x="4831577" y="2616221"/>
            <a:ext cx="344059" cy="879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6" name="Rectangle 15">
            <a:extLst>
              <a:ext uri="{FF2B5EF4-FFF2-40B4-BE49-F238E27FC236}">
                <a16:creationId xmlns:a16="http://schemas.microsoft.com/office/drawing/2014/main" id="{F58AF139-6ED1-F8DD-28FC-DE7D50181738}"/>
              </a:ext>
            </a:extLst>
          </p:cNvPr>
          <p:cNvSpPr/>
          <p:nvPr/>
        </p:nvSpPr>
        <p:spPr>
          <a:xfrm>
            <a:off x="6317801" y="2876946"/>
            <a:ext cx="1364974" cy="54333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dirty="0"/>
              <a:t>APR9600 Module</a:t>
            </a:r>
          </a:p>
        </p:txBody>
      </p:sp>
      <p:cxnSp>
        <p:nvCxnSpPr>
          <p:cNvPr id="17" name="Straight Arrow Connector 16">
            <a:extLst>
              <a:ext uri="{FF2B5EF4-FFF2-40B4-BE49-F238E27FC236}">
                <a16:creationId xmlns:a16="http://schemas.microsoft.com/office/drawing/2014/main" id="{14458F9C-9215-96D2-DB3A-89B6C4163D1A}"/>
              </a:ext>
            </a:extLst>
          </p:cNvPr>
          <p:cNvCxnSpPr/>
          <p:nvPr/>
        </p:nvCxnSpPr>
        <p:spPr>
          <a:xfrm>
            <a:off x="5681696" y="3148616"/>
            <a:ext cx="636105"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8" name="Straight Arrow Connector 17">
            <a:extLst>
              <a:ext uri="{FF2B5EF4-FFF2-40B4-BE49-F238E27FC236}">
                <a16:creationId xmlns:a16="http://schemas.microsoft.com/office/drawing/2014/main" id="{6E7884FD-93EB-F805-1A3C-FB840EC0501C}"/>
              </a:ext>
            </a:extLst>
          </p:cNvPr>
          <p:cNvCxnSpPr/>
          <p:nvPr/>
        </p:nvCxnSpPr>
        <p:spPr>
          <a:xfrm>
            <a:off x="5688322" y="3872699"/>
            <a:ext cx="636105"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9" name="Rectangle 18">
            <a:extLst>
              <a:ext uri="{FF2B5EF4-FFF2-40B4-BE49-F238E27FC236}">
                <a16:creationId xmlns:a16="http://schemas.microsoft.com/office/drawing/2014/main" id="{82FBACBE-9371-A8C3-A5CE-EE288FB44ED1}"/>
              </a:ext>
            </a:extLst>
          </p:cNvPr>
          <p:cNvSpPr/>
          <p:nvPr/>
        </p:nvSpPr>
        <p:spPr>
          <a:xfrm>
            <a:off x="6324427" y="3601029"/>
            <a:ext cx="1364974" cy="54333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dirty="0"/>
              <a:t>Vibration Motor</a:t>
            </a:r>
          </a:p>
        </p:txBody>
      </p:sp>
      <p:cxnSp>
        <p:nvCxnSpPr>
          <p:cNvPr id="20" name="Straight Arrow Connector 19">
            <a:extLst>
              <a:ext uri="{FF2B5EF4-FFF2-40B4-BE49-F238E27FC236}">
                <a16:creationId xmlns:a16="http://schemas.microsoft.com/office/drawing/2014/main" id="{3EF62E49-518F-E331-C720-77979C8DD97C}"/>
              </a:ext>
            </a:extLst>
          </p:cNvPr>
          <p:cNvCxnSpPr/>
          <p:nvPr/>
        </p:nvCxnSpPr>
        <p:spPr>
          <a:xfrm>
            <a:off x="5688322" y="4540094"/>
            <a:ext cx="636105"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21" name="Rectangle 20">
            <a:extLst>
              <a:ext uri="{FF2B5EF4-FFF2-40B4-BE49-F238E27FC236}">
                <a16:creationId xmlns:a16="http://schemas.microsoft.com/office/drawing/2014/main" id="{6F545D83-5E52-F363-8B99-6E06B27D68E5}"/>
              </a:ext>
            </a:extLst>
          </p:cNvPr>
          <p:cNvSpPr/>
          <p:nvPr/>
        </p:nvSpPr>
        <p:spPr>
          <a:xfrm>
            <a:off x="6317801" y="4325112"/>
            <a:ext cx="1364974" cy="54333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dirty="0"/>
              <a:t>Buzzer</a:t>
            </a:r>
          </a:p>
        </p:txBody>
      </p:sp>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latin typeface="Lucida Bright" panose="02040602050505020304" pitchFamily="18" charset="0"/>
              </a:rPr>
              <a:t>APPLICATIONS</a:t>
            </a:r>
          </a:p>
        </p:txBody>
      </p:sp>
      <p:sp>
        <p:nvSpPr>
          <p:cNvPr id="15" name="TextBox 14">
            <a:extLst>
              <a:ext uri="{FF2B5EF4-FFF2-40B4-BE49-F238E27FC236}">
                <a16:creationId xmlns:a16="http://schemas.microsoft.com/office/drawing/2014/main" id="{8174038B-306E-4FB7-D489-58246B9FC7ED}"/>
              </a:ext>
            </a:extLst>
          </p:cNvPr>
          <p:cNvSpPr txBox="1"/>
          <p:nvPr/>
        </p:nvSpPr>
        <p:spPr>
          <a:xfrm>
            <a:off x="604434" y="1418513"/>
            <a:ext cx="3438178" cy="2189446"/>
          </a:xfrm>
          <a:prstGeom prst="rect">
            <a:avLst/>
          </a:prstGeom>
          <a:noFill/>
        </p:spPr>
        <p:txBody>
          <a:bodyPr wrap="square">
            <a:spAutoFit/>
          </a:bodyPr>
          <a:lstStyle/>
          <a:p>
            <a:pPr marL="342900" marR="0" lvl="0" indent="-342900" algn="just">
              <a:lnSpc>
                <a:spcPct val="150000"/>
              </a:lnSpc>
              <a:spcBef>
                <a:spcPts val="0"/>
              </a:spcBef>
              <a:spcAft>
                <a:spcPts val="800"/>
              </a:spcAft>
              <a:buFont typeface="Arial" panose="020B0604020202020204" pitchFamily="34" charset="0"/>
              <a:buChar char="•"/>
              <a:tabLst>
                <a:tab pos="457200" algn="l"/>
              </a:tabLst>
            </a:pPr>
            <a:r>
              <a:rPr lang="en-US" sz="2000" dirty="0">
                <a:ea typeface="Calibri" panose="020F0502020204030204" pitchFamily="34" charset="0"/>
                <a:cs typeface="Times New Roman" panose="02020603050405020304" pitchFamily="18" charset="0"/>
              </a:rPr>
              <a:t>Blind peoples</a:t>
            </a:r>
          </a:p>
          <a:p>
            <a:pPr marL="342900" marR="0" lvl="0" indent="-342900" algn="just">
              <a:lnSpc>
                <a:spcPct val="150000"/>
              </a:lnSpc>
              <a:spcBef>
                <a:spcPts val="0"/>
              </a:spcBef>
              <a:spcAft>
                <a:spcPts val="800"/>
              </a:spcAft>
              <a:buFont typeface="Arial" panose="020B0604020202020204" pitchFamily="34" charset="0"/>
              <a:buChar char="•"/>
              <a:tabLst>
                <a:tab pos="457200" algn="l"/>
              </a:tabLst>
            </a:pPr>
            <a:r>
              <a:rPr lang="en-US" sz="2000" dirty="0">
                <a:ea typeface="Calibri" panose="020F0502020204030204" pitchFamily="34" charset="0"/>
                <a:cs typeface="Times New Roman" panose="02020603050405020304" pitchFamily="18" charset="0"/>
              </a:rPr>
              <a:t>Deaf peoples</a:t>
            </a:r>
          </a:p>
          <a:p>
            <a:pPr marL="342900" marR="0" lvl="0" indent="-342900" algn="just">
              <a:lnSpc>
                <a:spcPct val="150000"/>
              </a:lnSpc>
              <a:spcBef>
                <a:spcPts val="0"/>
              </a:spcBef>
              <a:spcAft>
                <a:spcPts val="800"/>
              </a:spcAft>
              <a:buFont typeface="Arial" panose="020B0604020202020204" pitchFamily="34" charset="0"/>
              <a:buChar char="•"/>
              <a:tabLst>
                <a:tab pos="457200" algn="l"/>
              </a:tabLst>
            </a:pPr>
            <a:r>
              <a:rPr lang="en-US" sz="2000" dirty="0">
                <a:ea typeface="Calibri" panose="020F0502020204030204" pitchFamily="34" charset="0"/>
                <a:cs typeface="Times New Roman" panose="02020603050405020304" pitchFamily="18" charset="0"/>
              </a:rPr>
              <a:t>Old aged person</a:t>
            </a:r>
          </a:p>
          <a:p>
            <a:pPr marL="342900" marR="0" lvl="0" indent="-342900" algn="just">
              <a:lnSpc>
                <a:spcPct val="150000"/>
              </a:lnSpc>
              <a:spcBef>
                <a:spcPts val="0"/>
              </a:spcBef>
              <a:spcAft>
                <a:spcPts val="800"/>
              </a:spcAft>
              <a:buFont typeface="Arial" panose="020B0604020202020204" pitchFamily="34" charset="0"/>
              <a:buChar char="•"/>
              <a:tabLst>
                <a:tab pos="457200" algn="l"/>
              </a:tabLst>
            </a:pPr>
            <a:r>
              <a:rPr lang="en-US" sz="2000" dirty="0">
                <a:ea typeface="Calibri" panose="020F0502020204030204" pitchFamily="34" charset="0"/>
                <a:cs typeface="Times New Roman" panose="02020603050405020304" pitchFamily="18" charset="0"/>
              </a:rPr>
              <a:t>Patients</a:t>
            </a:r>
          </a:p>
        </p:txBody>
      </p:sp>
      <p:pic>
        <p:nvPicPr>
          <p:cNvPr id="2050" name="Picture 2" descr="Implementation and Design of Smart Blind Stick for Obstacle Detection and  Navigation System">
            <a:extLst>
              <a:ext uri="{FF2B5EF4-FFF2-40B4-BE49-F238E27FC236}">
                <a16:creationId xmlns:a16="http://schemas.microsoft.com/office/drawing/2014/main" id="{15CFD496-767D-B1C5-2112-4D4D5042AC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3903" y="1370487"/>
            <a:ext cx="4236118" cy="23722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SSISTIVE SMART STICK FOR BLIND PEOPLE">
            <a:extLst>
              <a:ext uri="{FF2B5EF4-FFF2-40B4-BE49-F238E27FC236}">
                <a16:creationId xmlns:a16="http://schemas.microsoft.com/office/drawing/2014/main" id="{DD616705-6D0E-B049-13B0-F5A301CC7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1972" y="3974559"/>
            <a:ext cx="4460871" cy="2237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latin typeface="Lucida Bright" panose="02040602050505020304" pitchFamily="18" charset="0"/>
              </a:rPr>
              <a:t>EXISTING METHOD</a:t>
            </a:r>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3"/>
            <a:ext cx="10716927" cy="15675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800"/>
              </a:lnSpc>
              <a:spcAft>
                <a:spcPts val="600"/>
              </a:spcAft>
            </a:pPr>
            <a:r>
              <a:rPr lang="en-US" sz="2000" dirty="0">
                <a:ea typeface="Calibri" panose="020F0502020204030204" pitchFamily="34" charset="0"/>
                <a:cs typeface="Times New Roman" panose="02020603050405020304" pitchFamily="18" charset="0"/>
              </a:rPr>
              <a:t>The existing system consists of the devices or the supports like white cane for helping them to detect the obstacles and travel to places, pet dogs, and smart devices like vision a torch for blinds. But, there were many limitations and problems in this existing systems like in the white cane, it may easily break or crack. The white cane may get stuck at the pavement cracks of the different objects. </a:t>
            </a: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3074" name="Picture 2" descr="EECE498 - Electrical Engineering Senior Design Project Final Report Spring  2013">
            <a:extLst>
              <a:ext uri="{FF2B5EF4-FFF2-40B4-BE49-F238E27FC236}">
                <a16:creationId xmlns:a16="http://schemas.microsoft.com/office/drawing/2014/main" id="{157F3EAF-B749-2113-C2D8-5B50AC984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4285" y="2616821"/>
            <a:ext cx="3727676" cy="3727676"/>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D39B58C0-4B77-7578-4749-56995C23D093}"/>
              </a:ext>
            </a:extLst>
          </p:cNvPr>
          <p:cNvCxnSpPr>
            <a:cxnSpLocks/>
          </p:cNvCxnSpPr>
          <p:nvPr/>
        </p:nvCxnSpPr>
        <p:spPr>
          <a:xfrm>
            <a:off x="533459" y="3037114"/>
            <a:ext cx="4245152" cy="0"/>
          </a:xfrm>
          <a:prstGeom prst="line">
            <a:avLst/>
          </a:prstGeom>
          <a:ln>
            <a:solidFill>
              <a:schemeClr val="accent2"/>
            </a:solidFill>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2F6C2961-04BB-3B8B-CF11-523E93A6CD54}"/>
              </a:ext>
            </a:extLst>
          </p:cNvPr>
          <p:cNvSpPr txBox="1"/>
          <p:nvPr/>
        </p:nvSpPr>
        <p:spPr>
          <a:xfrm>
            <a:off x="459606" y="3128213"/>
            <a:ext cx="4718036" cy="2590133"/>
          </a:xfrm>
          <a:prstGeom prst="rect">
            <a:avLst/>
          </a:prstGeom>
          <a:noFill/>
        </p:spPr>
        <p:txBody>
          <a:bodyPr wrap="square">
            <a:spAutoFit/>
          </a:bodyPr>
          <a:lstStyle/>
          <a:p>
            <a:r>
              <a:rPr lang="en-US" sz="2400" dirty="0">
                <a:latin typeface="Lucida Bright" panose="02040602050505020304" pitchFamily="18" charset="0"/>
                <a:ea typeface="Calibri" panose="020F0502020204030204" pitchFamily="34" charset="0"/>
                <a:cs typeface="Times New Roman" panose="02020603050405020304" pitchFamily="18" charset="0"/>
              </a:rPr>
              <a:t>Drawbacks</a:t>
            </a:r>
            <a:endParaRPr lang="en-US" sz="2000" u="sng" dirty="0">
              <a:latin typeface="Lucida Bright" panose="02040602050505020304" pitchFamily="18"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en-US" dirty="0">
                <a:ea typeface="Calibri" panose="020F0502020204030204" pitchFamily="34" charset="0"/>
                <a:cs typeface="Times New Roman" panose="02020603050405020304" pitchFamily="18" charset="0"/>
              </a:rPr>
              <a:t>White cane, it may easily break or crack. The white cane may get stuck at the pavement cracks of the different objects.</a:t>
            </a:r>
          </a:p>
          <a:p>
            <a:pPr marL="342900" indent="-342900" algn="just">
              <a:lnSpc>
                <a:spcPct val="150000"/>
              </a:lnSpc>
              <a:spcAft>
                <a:spcPts val="800"/>
              </a:spcAft>
              <a:buFont typeface="Arial" panose="020B0604020202020204" pitchFamily="34" charset="0"/>
              <a:buChar char="•"/>
            </a:pPr>
            <a:r>
              <a:rPr lang="en-US" dirty="0">
                <a:ea typeface="Calibri" panose="020F0502020204030204" pitchFamily="34" charset="0"/>
                <a:cs typeface="Times New Roman" panose="02020603050405020304" pitchFamily="18" charset="0"/>
              </a:rPr>
              <a:t>Whereas the pet dogs cost is huge and need a lot of training</a:t>
            </a:r>
            <a:endParaRPr lang="en-US" u="sng"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latin typeface="Lucida Bright" panose="02040602050505020304" pitchFamily="18" charset="0"/>
              </a:rPr>
              <a:t>PROPOSED SYSTEM</a:t>
            </a:r>
          </a:p>
        </p:txBody>
      </p:sp>
      <p:sp>
        <p:nvSpPr>
          <p:cNvPr id="13" name="Step 1 Text" descr="Click on your 3D Model: Click and hold on the 3D control to rotate or tilt your 3D model up, down, left, and right.">
            <a:extLst>
              <a:ext uri="{FF2B5EF4-FFF2-40B4-BE49-F238E27FC236}">
                <a16:creationId xmlns:a16="http://schemas.microsoft.com/office/drawing/2014/main" id="{5294FC26-E2BF-454F-B123-404EA194A3E3}"/>
              </a:ext>
            </a:extLst>
          </p:cNvPr>
          <p:cNvSpPr txBox="1">
            <a:spLocks/>
          </p:cNvSpPr>
          <p:nvPr/>
        </p:nvSpPr>
        <p:spPr>
          <a:xfrm>
            <a:off x="604435" y="1638912"/>
            <a:ext cx="6357840" cy="431270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The working behind this blind stick is that it is used for special purpose as a sensing device for the blind people. It is used widely to detect objects using Ultrasonic sensor. If any object is present, the ultrasonic sensor detects the object by measuring the distance between the object and the user and sends the data to the Arduino. To determine the distance of an object, calculate the distance between sending the signal and receiving back the signal.</a:t>
            </a:r>
            <a:endParaRPr lang="en-US" sz="2000" dirty="0"/>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4098" name="Picture 2" descr="Arduino smart cane for the visually impaired">
            <a:extLst>
              <a:ext uri="{FF2B5EF4-FFF2-40B4-BE49-F238E27FC236}">
                <a16:creationId xmlns:a16="http://schemas.microsoft.com/office/drawing/2014/main" id="{8317C4A3-745A-DFFF-F3A7-73C39A611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5664" y="3317117"/>
            <a:ext cx="5895474" cy="31909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mart Stick for Blind By Rakshit | Tinkercad">
            <a:extLst>
              <a:ext uri="{FF2B5EF4-FFF2-40B4-BE49-F238E27FC236}">
                <a16:creationId xmlns:a16="http://schemas.microsoft.com/office/drawing/2014/main" id="{1B342B33-54BA-B7DA-9E73-28FE70C053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34" y="3658460"/>
            <a:ext cx="4014286" cy="2508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lstStyle/>
          <a:p>
            <a:r>
              <a:rPr lang="en-US" dirty="0">
                <a:latin typeface="Lucida Bright" panose="02040602050505020304" pitchFamily="18" charset="0"/>
              </a:rPr>
              <a:t>HARDWARE COMPONENTS</a:t>
            </a:r>
          </a:p>
        </p:txBody>
      </p:sp>
      <p:sp>
        <p:nvSpPr>
          <p:cNvPr id="7"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a16="http://schemas.microsoft.com/office/drawing/2014/main" id="{3EE46009-9B31-417A-AB61-8C70009004B3}"/>
              </a:ext>
            </a:extLst>
          </p:cNvPr>
          <p:cNvSpPr txBox="1">
            <a:spLocks/>
          </p:cNvSpPr>
          <p:nvPr/>
        </p:nvSpPr>
        <p:spPr>
          <a:xfrm>
            <a:off x="604434" y="1629900"/>
            <a:ext cx="3726934" cy="44661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pPr>
            <a:r>
              <a:rPr lang="en-US" sz="2000" dirty="0" err="1">
                <a:solidFill>
                  <a:prstClr val="black">
                    <a:lumMod val="75000"/>
                    <a:lumOff val="25000"/>
                  </a:prstClr>
                </a:solidFill>
                <a:latin typeface="Segoe UI" panose="020B0502040204020203" pitchFamily="34" charset="0"/>
                <a:cs typeface="Segoe UI" panose="020B0502040204020203" pitchFamily="34" charset="0"/>
              </a:rPr>
              <a:t>Ardunio</a:t>
            </a:r>
            <a:r>
              <a:rPr lang="en-US" sz="2000" dirty="0">
                <a:solidFill>
                  <a:prstClr val="black">
                    <a:lumMod val="75000"/>
                    <a:lumOff val="25000"/>
                  </a:prstClr>
                </a:solidFill>
                <a:latin typeface="Segoe UI" panose="020B0502040204020203" pitchFamily="34" charset="0"/>
                <a:cs typeface="Segoe UI" panose="020B0502040204020203" pitchFamily="34" charset="0"/>
              </a:rPr>
              <a:t> </a:t>
            </a:r>
          </a:p>
          <a:p>
            <a:pPr>
              <a:spcAft>
                <a:spcPts val="2000"/>
              </a:spcAft>
            </a:pPr>
            <a:r>
              <a:rPr lang="en-US" sz="2000" dirty="0">
                <a:solidFill>
                  <a:prstClr val="black">
                    <a:lumMod val="75000"/>
                    <a:lumOff val="25000"/>
                  </a:prstClr>
                </a:solidFill>
                <a:latin typeface="Segoe UI" panose="020B0502040204020203" pitchFamily="34" charset="0"/>
                <a:cs typeface="Segoe UI" panose="020B0502040204020203" pitchFamily="34" charset="0"/>
              </a:rPr>
              <a:t>Buzzer</a:t>
            </a:r>
          </a:p>
          <a:p>
            <a:pPr>
              <a:spcAft>
                <a:spcPts val="2000"/>
              </a:spcAft>
            </a:pPr>
            <a:r>
              <a:rPr lang="en-US" sz="2000" dirty="0">
                <a:solidFill>
                  <a:prstClr val="black">
                    <a:lumMod val="75000"/>
                    <a:lumOff val="25000"/>
                  </a:prstClr>
                </a:solidFill>
                <a:latin typeface="Segoe UI" panose="020B0502040204020203" pitchFamily="34" charset="0"/>
                <a:cs typeface="Segoe UI" panose="020B0502040204020203" pitchFamily="34" charset="0"/>
              </a:rPr>
              <a:t>Ultrasonic sensor</a:t>
            </a:r>
          </a:p>
          <a:p>
            <a:pPr>
              <a:spcAft>
                <a:spcPts val="2000"/>
              </a:spcAft>
            </a:pPr>
            <a:r>
              <a:rPr lang="en-US" sz="2000" dirty="0">
                <a:solidFill>
                  <a:prstClr val="black">
                    <a:lumMod val="75000"/>
                    <a:lumOff val="25000"/>
                  </a:prstClr>
                </a:solidFill>
                <a:latin typeface="Segoe UI" panose="020B0502040204020203" pitchFamily="34" charset="0"/>
                <a:cs typeface="Segoe UI" panose="020B0502040204020203" pitchFamily="34" charset="0"/>
              </a:rPr>
              <a:t>APR9600 Module</a:t>
            </a:r>
          </a:p>
          <a:p>
            <a:pPr>
              <a:spcAft>
                <a:spcPts val="2000"/>
              </a:spcAft>
            </a:pPr>
            <a:r>
              <a:rPr lang="en-US" sz="2000" dirty="0">
                <a:solidFill>
                  <a:prstClr val="black">
                    <a:lumMod val="75000"/>
                    <a:lumOff val="25000"/>
                  </a:prstClr>
                </a:solidFill>
                <a:latin typeface="Segoe UI" panose="020B0502040204020203" pitchFamily="34" charset="0"/>
                <a:cs typeface="Segoe UI" panose="020B0502040204020203" pitchFamily="34" charset="0"/>
              </a:rPr>
              <a:t>Vibrator motor</a:t>
            </a:r>
          </a:p>
          <a:p>
            <a:pPr>
              <a:spcAft>
                <a:spcPts val="2000"/>
              </a:spcAft>
            </a:pPr>
            <a:r>
              <a:rPr lang="en-US" sz="2000" dirty="0">
                <a:solidFill>
                  <a:prstClr val="black">
                    <a:lumMod val="75000"/>
                    <a:lumOff val="25000"/>
                  </a:prstClr>
                </a:solidFill>
                <a:latin typeface="Segoe UI" panose="020B0502040204020203" pitchFamily="34" charset="0"/>
                <a:cs typeface="Segoe UI" panose="020B0502040204020203" pitchFamily="34" charset="0"/>
              </a:rPr>
              <a:t>Buzzer</a:t>
            </a:r>
          </a:p>
          <a:p>
            <a:pPr>
              <a:spcAft>
                <a:spcPts val="2000"/>
              </a:spcAft>
            </a:pPr>
            <a:r>
              <a:rPr lang="en-US" sz="2000" dirty="0">
                <a:solidFill>
                  <a:prstClr val="black">
                    <a:lumMod val="75000"/>
                    <a:lumOff val="25000"/>
                  </a:prstClr>
                </a:solidFill>
                <a:latin typeface="Segoe UI" panose="020B0502040204020203" pitchFamily="34" charset="0"/>
                <a:cs typeface="Segoe UI" panose="020B0502040204020203" pitchFamily="34" charset="0"/>
              </a:rPr>
              <a:t>Speaker</a:t>
            </a:r>
          </a:p>
        </p:txBody>
      </p:sp>
      <p:pic>
        <p:nvPicPr>
          <p:cNvPr id="5122" name="Picture 2" descr="Technical hut DIY Smart Blind Stick Arduino Uno Science Project Kit For  Students at Rs 999/kit in Indore">
            <a:extLst>
              <a:ext uri="{FF2B5EF4-FFF2-40B4-BE49-F238E27FC236}">
                <a16:creationId xmlns:a16="http://schemas.microsoft.com/office/drawing/2014/main" id="{C9C581C1-7176-543D-3EDD-0EAD10A74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7465" y="1771548"/>
            <a:ext cx="7065545" cy="4182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lstStyle/>
          <a:p>
            <a:r>
              <a:rPr lang="en-US" dirty="0">
                <a:latin typeface="Lucida Bright" panose="02040602050505020304" pitchFamily="18" charset="0"/>
              </a:rPr>
              <a:t>IMPLEMENTATION</a:t>
            </a:r>
          </a:p>
        </p:txBody>
      </p:sp>
      <p:sp>
        <p:nvSpPr>
          <p:cNvPr id="7" name="Content Placeholder 17" descr="Duplicate this slide: Right-click the slide thumbnail and select Duplicate Slide.">
            <a:extLst>
              <a:ext uri="{FF2B5EF4-FFF2-40B4-BE49-F238E27FC236}">
                <a16:creationId xmlns:a16="http://schemas.microsoft.com/office/drawing/2014/main" id="{A5D11E1A-550F-4E54-82BE-B2019638DC80}"/>
              </a:ext>
            </a:extLst>
          </p:cNvPr>
          <p:cNvSpPr txBox="1">
            <a:spLocks/>
          </p:cNvSpPr>
          <p:nvPr/>
        </p:nvSpPr>
        <p:spPr>
          <a:xfrm>
            <a:off x="604433" y="1500211"/>
            <a:ext cx="10983131" cy="477225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sz="2000" dirty="0"/>
              <a:t>Take Arduino Nano, Buzzer, Ultrasonic sensor, Vibrating motor, battery, switch, and a wooden stick or plastic pipe.</a:t>
            </a:r>
          </a:p>
          <a:p>
            <a:r>
              <a:rPr lang="en-US" sz="2000" dirty="0"/>
              <a:t> Take stick and place ultrasonic sensor on it. Connect the Jumper wires on it.</a:t>
            </a:r>
          </a:p>
          <a:p>
            <a:r>
              <a:rPr lang="en-US" sz="2000" dirty="0"/>
              <a:t> Then place Buzzer and Vibrating motor on the stick.</a:t>
            </a:r>
          </a:p>
          <a:p>
            <a:pPr marL="342900" indent="-342900"/>
            <a:r>
              <a:rPr lang="en-US" sz="2000" dirty="0"/>
              <a:t>Connect the jumper wires to buzzer and Vibrating motor.</a:t>
            </a:r>
          </a:p>
          <a:p>
            <a:pPr marL="342900" indent="-342900"/>
            <a:r>
              <a:rPr lang="en-US" sz="2000" dirty="0"/>
              <a:t>Do connections from circuit diagram.</a:t>
            </a:r>
          </a:p>
          <a:p>
            <a:pPr marL="342900" indent="-342900"/>
            <a:r>
              <a:rPr lang="en-US" sz="2000" dirty="0"/>
              <a:t>Place the Arduino Nano, Battery and switch on the stick.</a:t>
            </a:r>
          </a:p>
          <a:p>
            <a:r>
              <a:rPr lang="en-US" sz="2000" dirty="0"/>
              <a:t>Upload the code</a:t>
            </a:r>
          </a:p>
          <a:p>
            <a:r>
              <a:rPr lang="en-US" sz="2000" dirty="0"/>
              <a:t>After Uploading now check for the Blind stick.</a:t>
            </a: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4910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dirty="0">
                <a:latin typeface="Lucida Bright" panose="02040602050505020304" pitchFamily="18" charset="0"/>
              </a:rPr>
              <a:t>CONCLUSION</a:t>
            </a:r>
          </a:p>
        </p:txBody>
      </p:sp>
      <p:sp>
        <p:nvSpPr>
          <p:cNvPr id="4" name="Try It Text" descr="Try it yourself with the parrot on the right:">
            <a:extLst>
              <a:ext uri="{FF2B5EF4-FFF2-40B4-BE49-F238E27FC236}">
                <a16:creationId xmlns:a16="http://schemas.microsoft.com/office/drawing/2014/main" id="{0D42AC0C-5EE6-42C4-91EE-07F7C9599947}"/>
              </a:ext>
            </a:extLst>
          </p:cNvPr>
          <p:cNvSpPr txBox="1">
            <a:spLocks/>
          </p:cNvSpPr>
          <p:nvPr/>
        </p:nvSpPr>
        <p:spPr>
          <a:xfrm>
            <a:off x="604434" y="1535701"/>
            <a:ext cx="10196916" cy="23461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stick presented here is making the life of visually impaired people much easier than before. It makes them independent and also mobile. Moreover its cost effectiveness would never be a hindrance to them in purchasing this device. With this the visually impaired person will be more mobile and hence independent</a:t>
            </a:r>
          </a:p>
          <a:p>
            <a:pPr marL="0" indent="0">
              <a:spcAft>
                <a:spcPts val="2000"/>
              </a:spcAft>
              <a:buNone/>
            </a:pPr>
            <a:endParaRPr lang="en-US"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424314166"/>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{FC9C77BB-1354-413E-AE75-5A9A3841AD05}tf16411177_win32</Template>
  <TotalTime>76</TotalTime>
  <Words>543</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Georgia</vt:lpstr>
      <vt:lpstr>Lucida Bright</vt:lpstr>
      <vt:lpstr>Segoe UI</vt:lpstr>
      <vt:lpstr>Segoe UI Light</vt:lpstr>
      <vt:lpstr>Segoe UI Semibold</vt:lpstr>
      <vt:lpstr>Times New Roman</vt:lpstr>
      <vt:lpstr>Get Started with 3D</vt:lpstr>
      <vt:lpstr>SMART STICK</vt:lpstr>
      <vt:lpstr>OBJECTIVE</vt:lpstr>
      <vt:lpstr>BLOCK DIAGRAM</vt:lpstr>
      <vt:lpstr>APPLICATIONS</vt:lpstr>
      <vt:lpstr>EXISTING METHOD</vt:lpstr>
      <vt:lpstr>PROPOSED SYSTEM</vt:lpstr>
      <vt:lpstr>HARDWARE COMPONENTS</vt:lpstr>
      <vt:lpstr>IMPLEMENTATION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STICK</dc:title>
  <dc:creator>Jeeva .</dc:creator>
  <cp:lastModifiedBy>Ajay K</cp:lastModifiedBy>
  <cp:revision>4</cp:revision>
  <dcterms:created xsi:type="dcterms:W3CDTF">2023-02-16T12:55:49Z</dcterms:created>
  <dcterms:modified xsi:type="dcterms:W3CDTF">2023-04-19T10:57:09Z</dcterms:modified>
</cp:coreProperties>
</file>