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2918400" cy="21945600"/>
  <p:notesSz cx="9144000" cy="6858000"/>
  <p:defaultTextStyle>
    <a:defPPr>
      <a:defRPr lang="en-US"/>
    </a:defPPr>
    <a:lvl1pPr marL="0" algn="l" defTabSz="2632524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262" algn="l" defTabSz="2632524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2524" algn="l" defTabSz="2632524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8786" algn="l" defTabSz="2632524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5048" algn="l" defTabSz="2632524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1310" algn="l" defTabSz="2632524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7572" algn="l" defTabSz="2632524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3834" algn="l" defTabSz="2632524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0096" algn="l" defTabSz="2632524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9" autoAdjust="0"/>
    <p:restoredTop sz="94660"/>
  </p:normalViewPr>
  <p:slideViewPr>
    <p:cSldViewPr snapToGrid="0">
      <p:cViewPr>
        <p:scale>
          <a:sx n="33" d="100"/>
          <a:sy n="33" d="100"/>
        </p:scale>
        <p:origin x="942" y="324"/>
      </p:cViewPr>
      <p:guideLst>
        <p:guide orient="horz" pos="6912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AEFD3-1E7B-48DF-9742-42C9428B9D66}" type="datetimeFigureOut">
              <a:rPr lang="es-US" smtClean="0"/>
              <a:t>10/14/2019</a:t>
            </a:fld>
            <a:endParaRPr lang="es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6863" y="857250"/>
            <a:ext cx="3470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2654F-BE4C-45DA-BD90-72CDA3364F4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9219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2907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454" algn="l" defTabSz="652907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2907" algn="l" defTabSz="652907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362" algn="l" defTabSz="652907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5816" algn="l" defTabSz="652907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269" algn="l" defTabSz="652907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8723" algn="l" defTabSz="652907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176" algn="l" defTabSz="652907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1631" algn="l" defTabSz="652907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36863" y="857250"/>
            <a:ext cx="3470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654F-BE4C-45DA-BD90-72CDA3364F46}" type="slidenum">
              <a:rPr lang="es-US" smtClean="0"/>
              <a:t>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0253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7" y="6817180"/>
            <a:ext cx="27981275" cy="4703990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12435569"/>
            <a:ext cx="23044150" cy="5608864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8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6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26222"/>
            <a:ext cx="32918400" cy="683522"/>
          </a:xfrm>
          <a:prstGeom prst="rect">
            <a:avLst/>
          </a:prstGeom>
          <a:solidFill>
            <a:srgbClr val="B53443"/>
          </a:solidFill>
          <a:ln>
            <a:noFill/>
          </a:ln>
          <a:effectLst>
            <a:outerShdw blurRad="1270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20" tIns="35560" rIns="71120" bIns="35560" spcCol="0" rtlCol="0" anchor="ctr"/>
          <a:lstStyle/>
          <a:p>
            <a:pPr algn="ctr"/>
            <a:endParaRPr lang="en-US" sz="3072" dirty="0"/>
          </a:p>
        </p:txBody>
      </p:sp>
      <p:sp>
        <p:nvSpPr>
          <p:cNvPr id="3" name="Rectangle 2"/>
          <p:cNvSpPr/>
          <p:nvPr/>
        </p:nvSpPr>
        <p:spPr>
          <a:xfrm>
            <a:off x="0" y="3023122"/>
            <a:ext cx="32918400" cy="203103"/>
          </a:xfrm>
          <a:prstGeom prst="rect">
            <a:avLst/>
          </a:prstGeom>
          <a:solidFill>
            <a:srgbClr val="FAAA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20" tIns="35560" rIns="71120" bIns="35560" spcCol="0" rtlCol="0" anchor="ctr"/>
          <a:lstStyle/>
          <a:p>
            <a:pPr algn="ctr"/>
            <a:endParaRPr lang="en-US" sz="3072" dirty="0"/>
          </a:p>
        </p:txBody>
      </p:sp>
      <p:sp>
        <p:nvSpPr>
          <p:cNvPr id="7" name="Rectangle 6"/>
          <p:cNvSpPr/>
          <p:nvPr/>
        </p:nvSpPr>
        <p:spPr>
          <a:xfrm>
            <a:off x="0" y="2"/>
            <a:ext cx="32918400" cy="3023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20" tIns="35560" rIns="71120" bIns="35560" spcCol="0" rtlCol="0" anchor="ctr"/>
          <a:lstStyle/>
          <a:p>
            <a:pPr algn="ctr"/>
            <a:endParaRPr lang="en-US" sz="3072" dirty="0"/>
          </a:p>
        </p:txBody>
      </p:sp>
      <p:sp>
        <p:nvSpPr>
          <p:cNvPr id="4" name="Rectangle 3"/>
          <p:cNvSpPr/>
          <p:nvPr/>
        </p:nvSpPr>
        <p:spPr>
          <a:xfrm>
            <a:off x="0" y="3216546"/>
            <a:ext cx="32918400" cy="683522"/>
          </a:xfrm>
          <a:prstGeom prst="rect">
            <a:avLst/>
          </a:prstGeom>
          <a:solidFill>
            <a:srgbClr val="C4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72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" y="-1048989"/>
            <a:ext cx="7543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8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1300562" rtl="0" eaLnBrk="1" fontAlgn="base" hangingPunct="1">
        <a:spcBef>
          <a:spcPct val="0"/>
        </a:spcBef>
        <a:spcAft>
          <a:spcPct val="0"/>
        </a:spcAft>
        <a:defRPr sz="12505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300562" rtl="0" eaLnBrk="1" fontAlgn="base" hangingPunct="1">
        <a:spcBef>
          <a:spcPct val="0"/>
        </a:spcBef>
        <a:spcAft>
          <a:spcPct val="0"/>
        </a:spcAft>
        <a:defRPr sz="12505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300562" rtl="0" eaLnBrk="1" fontAlgn="base" hangingPunct="1">
        <a:spcBef>
          <a:spcPct val="0"/>
        </a:spcBef>
        <a:spcAft>
          <a:spcPct val="0"/>
        </a:spcAft>
        <a:defRPr sz="12505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300562" rtl="0" eaLnBrk="1" fontAlgn="base" hangingPunct="1">
        <a:spcBef>
          <a:spcPct val="0"/>
        </a:spcBef>
        <a:spcAft>
          <a:spcPct val="0"/>
        </a:spcAft>
        <a:defRPr sz="12505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300562" rtl="0" eaLnBrk="1" fontAlgn="base" hangingPunct="1">
        <a:spcBef>
          <a:spcPct val="0"/>
        </a:spcBef>
        <a:spcAft>
          <a:spcPct val="0"/>
        </a:spcAft>
        <a:defRPr sz="12505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300562" algn="ctr" defTabSz="1300562" rtl="0" eaLnBrk="1" fontAlgn="base" hangingPunct="1">
        <a:spcBef>
          <a:spcPct val="0"/>
        </a:spcBef>
        <a:spcAft>
          <a:spcPct val="0"/>
        </a:spcAft>
        <a:defRPr sz="12505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601125" algn="ctr" defTabSz="1300562" rtl="0" eaLnBrk="1" fontAlgn="base" hangingPunct="1">
        <a:spcBef>
          <a:spcPct val="0"/>
        </a:spcBef>
        <a:spcAft>
          <a:spcPct val="0"/>
        </a:spcAft>
        <a:defRPr sz="12505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901686" algn="ctr" defTabSz="1300562" rtl="0" eaLnBrk="1" fontAlgn="base" hangingPunct="1">
        <a:spcBef>
          <a:spcPct val="0"/>
        </a:spcBef>
        <a:spcAft>
          <a:spcPct val="0"/>
        </a:spcAft>
        <a:defRPr sz="12505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5202249" algn="ctr" defTabSz="1300562" rtl="0" eaLnBrk="1" fontAlgn="base" hangingPunct="1">
        <a:spcBef>
          <a:spcPct val="0"/>
        </a:spcBef>
        <a:spcAft>
          <a:spcPct val="0"/>
        </a:spcAft>
        <a:defRPr sz="12505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975421" indent="-975421" algn="l" defTabSz="130056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9126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113414" indent="-812851" algn="l" defTabSz="130056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7942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251406" indent="-650281" algn="l" defTabSz="130056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687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551967" indent="-650281" algn="l" defTabSz="130056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689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5852531" indent="-650281" algn="l" defTabSz="130056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5689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7153092" indent="-650281" algn="l" defTabSz="1300562" rtl="0" eaLnBrk="1" latinLnBrk="0" hangingPunct="1">
        <a:spcBef>
          <a:spcPct val="20000"/>
        </a:spcBef>
        <a:buFont typeface="Arial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8453655" indent="-650281" algn="l" defTabSz="1300562" rtl="0" eaLnBrk="1" latinLnBrk="0" hangingPunct="1">
        <a:spcBef>
          <a:spcPct val="20000"/>
        </a:spcBef>
        <a:buFont typeface="Arial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9754217" indent="-650281" algn="l" defTabSz="1300562" rtl="0" eaLnBrk="1" latinLnBrk="0" hangingPunct="1">
        <a:spcBef>
          <a:spcPct val="20000"/>
        </a:spcBef>
        <a:buFont typeface="Arial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1054779" indent="-650281" algn="l" defTabSz="1300562" rtl="0" eaLnBrk="1" latinLnBrk="0" hangingPunct="1">
        <a:spcBef>
          <a:spcPct val="20000"/>
        </a:spcBef>
        <a:buFont typeface="Arial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562" rtl="0" eaLnBrk="1" latinLnBrk="0" hangingPunct="1">
        <a:defRPr sz="5156" kern="1200">
          <a:solidFill>
            <a:schemeClr val="tx1"/>
          </a:solidFill>
          <a:latin typeface="+mn-lt"/>
          <a:ea typeface="+mn-ea"/>
          <a:cs typeface="+mn-cs"/>
        </a:defRPr>
      </a:lvl1pPr>
      <a:lvl2pPr marL="1300562" algn="l" defTabSz="1300562" rtl="0" eaLnBrk="1" latinLnBrk="0" hangingPunct="1">
        <a:defRPr sz="5156" kern="1200">
          <a:solidFill>
            <a:schemeClr val="tx1"/>
          </a:solidFill>
          <a:latin typeface="+mn-lt"/>
          <a:ea typeface="+mn-ea"/>
          <a:cs typeface="+mn-cs"/>
        </a:defRPr>
      </a:lvl2pPr>
      <a:lvl3pPr marL="2601125" algn="l" defTabSz="1300562" rtl="0" eaLnBrk="1" latinLnBrk="0" hangingPunct="1">
        <a:defRPr sz="5156" kern="1200">
          <a:solidFill>
            <a:schemeClr val="tx1"/>
          </a:solidFill>
          <a:latin typeface="+mn-lt"/>
          <a:ea typeface="+mn-ea"/>
          <a:cs typeface="+mn-cs"/>
        </a:defRPr>
      </a:lvl3pPr>
      <a:lvl4pPr marL="3901686" algn="l" defTabSz="1300562" rtl="0" eaLnBrk="1" latinLnBrk="0" hangingPunct="1">
        <a:defRPr sz="5156" kern="1200">
          <a:solidFill>
            <a:schemeClr val="tx1"/>
          </a:solidFill>
          <a:latin typeface="+mn-lt"/>
          <a:ea typeface="+mn-ea"/>
          <a:cs typeface="+mn-cs"/>
        </a:defRPr>
      </a:lvl4pPr>
      <a:lvl5pPr marL="5202249" algn="l" defTabSz="1300562" rtl="0" eaLnBrk="1" latinLnBrk="0" hangingPunct="1">
        <a:defRPr sz="5156" kern="1200">
          <a:solidFill>
            <a:schemeClr val="tx1"/>
          </a:solidFill>
          <a:latin typeface="+mn-lt"/>
          <a:ea typeface="+mn-ea"/>
          <a:cs typeface="+mn-cs"/>
        </a:defRPr>
      </a:lvl5pPr>
      <a:lvl6pPr marL="6502811" algn="l" defTabSz="1300562" rtl="0" eaLnBrk="1" latinLnBrk="0" hangingPunct="1">
        <a:defRPr sz="5156" kern="1200">
          <a:solidFill>
            <a:schemeClr val="tx1"/>
          </a:solidFill>
          <a:latin typeface="+mn-lt"/>
          <a:ea typeface="+mn-ea"/>
          <a:cs typeface="+mn-cs"/>
        </a:defRPr>
      </a:lvl6pPr>
      <a:lvl7pPr marL="7803373" algn="l" defTabSz="1300562" rtl="0" eaLnBrk="1" latinLnBrk="0" hangingPunct="1">
        <a:defRPr sz="5156" kern="1200">
          <a:solidFill>
            <a:schemeClr val="tx1"/>
          </a:solidFill>
          <a:latin typeface="+mn-lt"/>
          <a:ea typeface="+mn-ea"/>
          <a:cs typeface="+mn-cs"/>
        </a:defRPr>
      </a:lvl7pPr>
      <a:lvl8pPr marL="9103936" algn="l" defTabSz="1300562" rtl="0" eaLnBrk="1" latinLnBrk="0" hangingPunct="1">
        <a:defRPr sz="5156" kern="1200">
          <a:solidFill>
            <a:schemeClr val="tx1"/>
          </a:solidFill>
          <a:latin typeface="+mn-lt"/>
          <a:ea typeface="+mn-ea"/>
          <a:cs typeface="+mn-cs"/>
        </a:defRPr>
      </a:lvl8pPr>
      <a:lvl9pPr marL="10404498" algn="l" defTabSz="1300562" rtl="0" eaLnBrk="1" latinLnBrk="0" hangingPunct="1">
        <a:defRPr sz="51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272712" y="164060"/>
            <a:ext cx="26263599" cy="409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680" tIns="53341" rIns="106680" bIns="53341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Within-hand Manipulation Planning and Control Approaches for Variable Friction Fingers</a:t>
            </a:r>
          </a:p>
          <a:p>
            <a:pPr algn="ctr"/>
            <a:endParaRPr lang="en-US" sz="1422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Gokul Narayanan(RBE), Joshua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Amrith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raj(RBE), Abhinav Gandhi(RBE), Aditya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A.Gupte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(RBE)</a:t>
            </a:r>
            <a:endParaRPr lang="en-US" sz="177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Advisors: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Profs. Berk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Calli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Adam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J.Spiers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8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5391" y="4111963"/>
            <a:ext cx="10259162" cy="3783117"/>
            <a:chOff x="259549" y="6167940"/>
            <a:chExt cx="13807440" cy="5674675"/>
          </a:xfrm>
        </p:grpSpPr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259549" y="6167940"/>
              <a:ext cx="13807440" cy="5674675"/>
            </a:xfrm>
            <a:prstGeom prst="roundRect">
              <a:avLst>
                <a:gd name="adj" fmla="val 526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 anchor="ctr"/>
            <a:lstStyle/>
            <a:p>
              <a:pPr algn="ctr" defTabSz="3900584"/>
              <a:endParaRPr lang="en-US" sz="3734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605900" y="6390229"/>
              <a:ext cx="12942276" cy="518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32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Abstract</a:t>
              </a:r>
            </a:p>
            <a:p>
              <a:pPr algn="ctr"/>
              <a:endParaRPr lang="en-US" sz="2933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4152" y="8020205"/>
            <a:ext cx="10259162" cy="4894890"/>
            <a:chOff x="242691" y="12078429"/>
            <a:chExt cx="13807440" cy="7307709"/>
          </a:xfrm>
        </p:grpSpPr>
        <p:sp>
          <p:nvSpPr>
            <p:cNvPr id="10" name="AutoShape 20"/>
            <p:cNvSpPr>
              <a:spLocks noChangeArrowheads="1"/>
            </p:cNvSpPr>
            <p:nvPr/>
          </p:nvSpPr>
          <p:spPr bwMode="auto">
            <a:xfrm>
              <a:off x="242691" y="12078429"/>
              <a:ext cx="13807440" cy="7307709"/>
            </a:xfrm>
            <a:prstGeom prst="roundRect">
              <a:avLst>
                <a:gd name="adj" fmla="val 261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 anchor="ctr"/>
            <a:lstStyle/>
            <a:p>
              <a:pPr algn="ctr" defTabSz="3900584"/>
              <a:endParaRPr lang="en-US" sz="3734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89042" y="12408939"/>
              <a:ext cx="12942276" cy="6763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32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Background</a:t>
              </a:r>
            </a:p>
            <a:p>
              <a:pPr algn="ctr"/>
              <a:endParaRPr lang="en-US" sz="2667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algn="just"/>
              <a:endPara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31067" y="13038299"/>
            <a:ext cx="10302246" cy="2683482"/>
            <a:chOff x="259549" y="19703293"/>
            <a:chExt cx="13761455" cy="2941024"/>
          </a:xfrm>
        </p:grpSpPr>
        <p:sp>
          <p:nvSpPr>
            <p:cNvPr id="12" name="AutoShape 23"/>
            <p:cNvSpPr>
              <a:spLocks noChangeArrowheads="1"/>
            </p:cNvSpPr>
            <p:nvPr/>
          </p:nvSpPr>
          <p:spPr bwMode="auto">
            <a:xfrm>
              <a:off x="259549" y="19703293"/>
              <a:ext cx="13761455" cy="2671497"/>
            </a:xfrm>
            <a:prstGeom prst="roundRect">
              <a:avLst>
                <a:gd name="adj" fmla="val 892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 anchor="ctr"/>
            <a:lstStyle/>
            <a:p>
              <a:pPr algn="ctr" defTabSz="3900584"/>
              <a:endParaRPr lang="en-US" sz="3734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605902" y="19836213"/>
              <a:ext cx="12834413" cy="2808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32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Project Objectives</a:t>
              </a:r>
            </a:p>
            <a:p>
              <a:pPr algn="ctr"/>
              <a:endParaRPr lang="en-US" sz="1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514350" indent="-514350">
                <a:buClr>
                  <a:schemeClr val="tx1"/>
                </a:buClr>
                <a:buFont typeface="+mj-lt"/>
                <a:buAutoNum type="arabicPeriod"/>
              </a:pPr>
              <a:r>
                <a:rPr lang="en-US" sz="2667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Develop methods to solve within hand manipulation task. </a:t>
              </a:r>
            </a:p>
            <a:p>
              <a:pPr marL="514350" indent="-514350">
                <a:buClr>
                  <a:schemeClr val="tx1"/>
                </a:buClr>
                <a:buFont typeface="+mj-lt"/>
                <a:buAutoNum type="arabicPeriod"/>
              </a:pPr>
              <a:r>
                <a:rPr lang="en-US" sz="2667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Evaluate the methods based on path smoothness, accuracy and efficiency by testing on VF Finger Gripper system.</a:t>
              </a:r>
            </a:p>
            <a:p>
              <a:pPr>
                <a:buClr>
                  <a:srgbClr val="00B0F0"/>
                </a:buClr>
              </a:pPr>
              <a:endParaRPr lang="en-US" sz="2667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1926121" y="13182601"/>
            <a:ext cx="10531715" cy="3932476"/>
            <a:chOff x="29663225" y="27791950"/>
            <a:chExt cx="13898880" cy="4481367"/>
          </a:xfrm>
        </p:grpSpPr>
        <p:sp>
          <p:nvSpPr>
            <p:cNvPr id="18" name="AutoShape 36"/>
            <p:cNvSpPr>
              <a:spLocks noChangeArrowheads="1"/>
            </p:cNvSpPr>
            <p:nvPr/>
          </p:nvSpPr>
          <p:spPr bwMode="auto">
            <a:xfrm>
              <a:off x="29663225" y="27791950"/>
              <a:ext cx="13898880" cy="4481367"/>
            </a:xfrm>
            <a:prstGeom prst="roundRect">
              <a:avLst>
                <a:gd name="adj" fmla="val 465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 anchor="ctr"/>
            <a:lstStyle/>
            <a:p>
              <a:pPr algn="ctr" defTabSz="3900584"/>
              <a:endParaRPr lang="en-US" sz="3734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30191744" y="28047299"/>
              <a:ext cx="12841840" cy="4067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32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Conclusion and Future directions</a:t>
              </a:r>
            </a:p>
            <a:p>
              <a:pPr algn="ctr"/>
              <a:endParaRPr lang="en-US" sz="105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en-US" sz="2667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Hybrid Method performs faster and gives smoother paths even with inaccurate models of the system as it combines the advantages of the pre-defined path from motion planner and online error correction from visual servoing.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667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In our future work, we propose to learn the policies to manipulate any object without modelling them explicitly.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4151" y="15578450"/>
            <a:ext cx="10259162" cy="6176491"/>
            <a:chOff x="242690" y="19253025"/>
            <a:chExt cx="13807440" cy="13246646"/>
          </a:xfrm>
        </p:grpSpPr>
        <p:sp>
          <p:nvSpPr>
            <p:cNvPr id="7" name="AutoShape 25"/>
            <p:cNvSpPr>
              <a:spLocks noChangeArrowheads="1"/>
            </p:cNvSpPr>
            <p:nvPr/>
          </p:nvSpPr>
          <p:spPr bwMode="auto">
            <a:xfrm>
              <a:off x="242690" y="19253025"/>
              <a:ext cx="13807440" cy="13246646"/>
            </a:xfrm>
            <a:prstGeom prst="roundRect">
              <a:avLst>
                <a:gd name="adj" fmla="val 236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 anchor="ctr"/>
            <a:lstStyle/>
            <a:p>
              <a:pPr algn="ctr" defTabSz="3900584"/>
              <a:endParaRPr lang="en-US" sz="4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277210" y="19463915"/>
              <a:ext cx="11747408" cy="940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32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Methodology</a:t>
              </a:r>
              <a:endParaRPr lang="en-US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lvl="1" algn="just"/>
              <a:r>
                <a:rPr lang="en-US" sz="40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 </a:t>
              </a:r>
            </a:p>
            <a:p>
              <a:pPr lvl="1" algn="just"/>
              <a:endParaRPr lang="en-US" sz="4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21864170" y="4111963"/>
            <a:ext cx="10531715" cy="8926338"/>
          </a:xfrm>
          <a:prstGeom prst="roundRect">
            <a:avLst>
              <a:gd name="adj" fmla="val 16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680" tIns="53341" rIns="106680" bIns="53341" anchor="ctr"/>
          <a:lstStyle/>
          <a:p>
            <a:pPr algn="ctr" defTabSz="3900584"/>
            <a:endParaRPr lang="en-US" sz="3734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1034279" y="13182600"/>
            <a:ext cx="10708944" cy="8598940"/>
            <a:chOff x="14384444" y="26288706"/>
            <a:chExt cx="15087600" cy="6145532"/>
          </a:xfrm>
        </p:grpSpPr>
        <p:sp>
          <p:nvSpPr>
            <p:cNvPr id="79" name="AutoShape 17"/>
            <p:cNvSpPr>
              <a:spLocks noChangeArrowheads="1"/>
            </p:cNvSpPr>
            <p:nvPr/>
          </p:nvSpPr>
          <p:spPr bwMode="auto">
            <a:xfrm>
              <a:off x="14384444" y="26288706"/>
              <a:ext cx="15087600" cy="6145532"/>
            </a:xfrm>
            <a:prstGeom prst="roundRect">
              <a:avLst>
                <a:gd name="adj" fmla="val 526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 anchor="ctr"/>
            <a:lstStyle/>
            <a:p>
              <a:pPr algn="ctr" defTabSz="3900584"/>
              <a:endParaRPr lang="en-US" sz="3734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14753106" y="27093491"/>
              <a:ext cx="6812554" cy="5239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/>
              <a:r>
                <a:rPr lang="en-US" sz="2667" dirty="0"/>
                <a:t>Each method was tested on 3</a:t>
              </a:r>
            </a:p>
            <a:p>
              <a:pPr algn="just"/>
              <a:r>
                <a:rPr lang="en-US" sz="2667" dirty="0"/>
                <a:t>different tasks and 5 different start and goal positions.</a:t>
              </a:r>
            </a:p>
            <a:p>
              <a:pPr algn="just"/>
              <a:endParaRPr lang="en-US" sz="1050" dirty="0"/>
            </a:p>
            <a:p>
              <a:pPr algn="just"/>
              <a:r>
                <a:rPr lang="en-US" sz="2667" u="sng" dirty="0"/>
                <a:t>Tasks: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2667" dirty="0"/>
                <a:t>Perform only position correction.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2667" dirty="0"/>
                <a:t>Perform both position and orientation correction.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2667" dirty="0"/>
                <a:t>Perform Position and orientation correction with modelling inaccuracy.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US" sz="1050" dirty="0"/>
            </a:p>
            <a:p>
              <a:pPr algn="just"/>
              <a:r>
                <a:rPr lang="en-US" sz="2667" u="sng" dirty="0"/>
                <a:t>Evaluation Metrics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2667" dirty="0"/>
                <a:t>Accuracy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2667" dirty="0"/>
                <a:t>Time taken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2667" dirty="0"/>
                <a:t>Path length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2667" dirty="0"/>
                <a:t>Path smoothness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297530" y="26539792"/>
              <a:ext cx="9510093" cy="430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020606" y="4074698"/>
            <a:ext cx="10556273" cy="8955834"/>
            <a:chOff x="14307973" y="9683841"/>
            <a:chExt cx="15087600" cy="16239584"/>
          </a:xfrm>
        </p:grpSpPr>
        <p:sp>
          <p:nvSpPr>
            <p:cNvPr id="87" name="AutoShape 36"/>
            <p:cNvSpPr>
              <a:spLocks noChangeArrowheads="1"/>
            </p:cNvSpPr>
            <p:nvPr/>
          </p:nvSpPr>
          <p:spPr bwMode="auto">
            <a:xfrm>
              <a:off x="14307973" y="9683841"/>
              <a:ext cx="15087600" cy="16239584"/>
            </a:xfrm>
            <a:prstGeom prst="roundRect">
              <a:avLst>
                <a:gd name="adj" fmla="val 169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 anchor="ctr"/>
            <a:lstStyle/>
            <a:p>
              <a:pPr algn="ctr" defTabSz="3900584"/>
              <a:endParaRPr lang="en-US" sz="3734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16252012" y="10031384"/>
              <a:ext cx="11747408" cy="919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32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Modelling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11295950" y="4750623"/>
                <a:ext cx="10087352" cy="8366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6680" tIns="53341" rIns="106680" bIns="53341"/>
              <a:lstStyle>
                <a:lvl1pPr defTabSz="3343275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defTabSz="3343275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defTabSz="3343275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defTabSz="3343275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defTabSz="3343275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defTabSz="33432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defTabSz="33432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defTabSz="33432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defTabSz="33432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/>
                <a:r>
                  <a:rPr lang="en-US" sz="2670" b="1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Visual Servoing: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7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67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67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𝑟𝑒𝑓</m:t>
                          </m:r>
                        </m:sub>
                      </m:sSub>
                      <m:r>
                        <a:rPr lang="en-US" sz="267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sz="267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λ</m:t>
                      </m:r>
                      <m:sSubSup>
                        <m:sSubSupPr>
                          <m:ctrlPr>
                            <a:rPr lang="el-GR" sz="267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67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𝐽</m:t>
                          </m:r>
                        </m:e>
                        <m:sub>
                          <m:r>
                            <a:rPr lang="en-US" sz="267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l-GR" sz="267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sz="267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𝑒</m:t>
                      </m:r>
                    </m:oMath>
                  </m:oMathPara>
                </a14:m>
                <a:endParaRPr lang="en-US" sz="267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7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7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67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7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7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7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func>
                                  <m:funcPr>
                                    <m:ctrl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7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+(</m:t>
                                    </m:r>
                                    <m:f>
                                      <m:f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267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7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func>
                                  <m:funcPr>
                                    <m:ctrl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func>
                                      <m:func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67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fName>
                                  <m:e>
                                    <m: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f>
                                          <m:fPr>
                                            <m:ctrlP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670" i="1">
                                                    <a:latin typeface="Cambria Math" panose="02040503050406030204" pitchFamily="18" charset="0"/>
                                                    <a:ea typeface="Verdana" panose="020B060403050404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670" i="1">
                                                    <a:latin typeface="Cambria Math" panose="02040503050406030204" pitchFamily="18" charset="0"/>
                                                    <a:ea typeface="Verdana" panose="020B060403050404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670" i="1">
                                                    <a:latin typeface="Cambria Math" panose="02040503050406030204" pitchFamily="18" charset="0"/>
                                                    <a:ea typeface="Verdana" panose="020B060403050404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670" i="1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Arial" panose="020B0604020202020204" pitchFamily="34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2670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en-US" sz="2670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7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670" i="1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US" sz="267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7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7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7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67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sz="2667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667" b="1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Motion Planner:</a:t>
                </a:r>
              </a:p>
              <a:p>
                <a:pPr algn="just"/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Modified A* search</a:t>
                </a:r>
              </a:p>
              <a:p>
                <a:pPr algn="just"/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Cost Function Design: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67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US" sz="2667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667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667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2667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667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sz="2667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667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2667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667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2667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667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667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2667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667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  </a:t>
                </a:r>
                <a:endParaRPr lang="en-US" sz="105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endParaRPr lang="en-US" sz="2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US" sz="2667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667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h𝑎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67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𝑤h𝑒𝑟𝑒</m:t>
                      </m:r>
                    </m:oMath>
                  </m:oMathPara>
                </a14:m>
                <a:endParaRPr lang="en-US" sz="2667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667" i="1" baseline="-2500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𝑎</m:t>
                    </m:r>
                    <m:d>
                      <m:dPr>
                        <m:ctrlPr>
                          <a:rPr lang="en-US" sz="2667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667" i="1" baseline="-2500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𝑝𝑜𝑠𝑖𝑡𝑖𝑜𝑛</m:t>
                    </m:r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667" i="1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667" i="1" baseline="-2500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𝑜𝑟𝑖𝑒𝑛𝑡𝑎𝑡𝑟𝑖𝑜𝑛</m:t>
                    </m:r>
                  </m:oMath>
                </a14:m>
                <a:endParaRPr lang="en-US" sz="2667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r>
                  <a:rPr lang="en-US" sz="9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endParaRPr lang="en-US" sz="900" i="1" dirty="0">
                  <a:latin typeface="Cambria Math" panose="02040503050406030204" pitchFamily="18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    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667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0&lt;</m:t>
                    </m:r>
                    <m:r>
                      <a:rPr lang="en-US" sz="266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sz="266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&lt;1,   </m:t>
                    </m:r>
                    <m:r>
                      <a:rPr lang="en-US" sz="266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𝑖𝑓</m:t>
                    </m:r>
                    <m:r>
                      <a:rPr lang="en-US" sz="266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66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66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==</m:t>
                    </m:r>
                    <m:r>
                      <a:rPr lang="en-US" sz="266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𝑃𝑎</m:t>
                    </m:r>
                  </m:oMath>
                </a14:m>
                <a:endParaRPr lang="en-US" sz="2667" baseline="-250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r>
                  <a:rPr lang="en-US" sz="2667" baseline="-250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1,             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𝑜𝑡h𝑒𝑟𝑤𝑖𝑠𝑒</m:t>
                    </m:r>
                  </m:oMath>
                </a14:m>
                <a:endParaRPr lang="en-US" sz="2667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67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                 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 →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𝑐𝑢𝑟𝑟𝑒𝑛𝑡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𝑎𝑐𝑡𝑖𝑜𝑛</m:t>
                    </m:r>
                  </m:oMath>
                </a14:m>
                <a:endParaRPr lang="en-US" sz="2667" b="0" i="1" dirty="0">
                  <a:latin typeface="Cambria Math" panose="02040503050406030204" pitchFamily="18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r>
                  <a:rPr lang="en-US" sz="2667" b="0" dirty="0">
                    <a:ea typeface="Verdana" panose="020B0604030504040204" pitchFamily="34" charset="0"/>
                    <a:cs typeface="Arial" panose="020B0604020202020204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667" b="0" i="1" baseline="-2500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 →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𝑃𝑎𝑟𝑒𝑛𝑡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𝑎𝑐𝑡𝑖𝑜𝑛</m:t>
                    </m:r>
                    <m:r>
                      <a:rPr lang="en-US" sz="2667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   </a:t>
                </a:r>
                <a:endParaRPr lang="en-US" sz="2667" b="0" i="1" dirty="0">
                  <a:latin typeface="Cambria Math" panose="02040503050406030204" pitchFamily="18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67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  </m:t>
                      </m:r>
                    </m:oMath>
                  </m:oMathPara>
                </a14:m>
                <a:endParaRPr lang="en-US" sz="2667" baseline="-250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sz="105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sz="28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667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0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95950" y="4750623"/>
                <a:ext cx="10087352" cy="8366800"/>
              </a:xfrm>
              <a:prstGeom prst="rect">
                <a:avLst/>
              </a:prstGeom>
              <a:blipFill>
                <a:blip r:embed="rId3"/>
                <a:stretch>
                  <a:fillRect l="-967" t="-5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22293325" y="4188168"/>
            <a:ext cx="9673379" cy="87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680" tIns="53341" rIns="106680" bIns="53341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Results</a:t>
            </a:r>
          </a:p>
          <a:p>
            <a:pPr algn="ctr"/>
            <a:endParaRPr lang="en-US" sz="2933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1955618" y="17288874"/>
            <a:ext cx="10531715" cy="4702303"/>
            <a:chOff x="29663225" y="27529055"/>
            <a:chExt cx="13898880" cy="4839730"/>
          </a:xfrm>
        </p:grpSpPr>
        <p:sp>
          <p:nvSpPr>
            <p:cNvPr id="73" name="AutoShape 36"/>
            <p:cNvSpPr>
              <a:spLocks noChangeArrowheads="1"/>
            </p:cNvSpPr>
            <p:nvPr/>
          </p:nvSpPr>
          <p:spPr bwMode="auto">
            <a:xfrm>
              <a:off x="29663225" y="27562738"/>
              <a:ext cx="13898880" cy="4531277"/>
            </a:xfrm>
            <a:prstGeom prst="roundRect">
              <a:avLst>
                <a:gd name="adj" fmla="val 465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 anchor="ctr"/>
            <a:lstStyle/>
            <a:p>
              <a:pPr algn="ctr" defTabSz="3900584"/>
              <a:endParaRPr lang="en-US" sz="3734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 Box 37"/>
            <p:cNvSpPr txBox="1">
              <a:spLocks noChangeArrowheads="1"/>
            </p:cNvSpPr>
            <p:nvPr/>
          </p:nvSpPr>
          <p:spPr bwMode="auto">
            <a:xfrm>
              <a:off x="30071058" y="27529055"/>
              <a:ext cx="12841840" cy="4839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80" tIns="53341" rIns="106680" bIns="53341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3200" b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References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670" dirty="0"/>
                <a:t>A. J. Spiers, B. </a:t>
              </a:r>
              <a:r>
                <a:rPr lang="en-US" sz="2670" dirty="0" err="1"/>
                <a:t>Calli</a:t>
              </a:r>
              <a:r>
                <a:rPr lang="en-US" sz="2670" dirty="0"/>
                <a:t>, and A. M. Dollar, “Variable-friction finger surfaces to enable within-hand manipulation via gripping and sliding,” IEEE Robotics and Automation Letters, vol. 3, no. 4,pp. 4116–4123, 2018.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900" dirty="0"/>
            </a:p>
            <a:p>
              <a:pPr marL="514350" indent="-514350">
                <a:buFont typeface="+mj-lt"/>
                <a:buAutoNum type="arabicPeriod"/>
              </a:pPr>
              <a:r>
                <a:rPr lang="en-US" sz="2670" dirty="0"/>
                <a:t>B. J. Cohen, S. </a:t>
              </a:r>
              <a:r>
                <a:rPr lang="en-US" sz="2670" dirty="0" err="1"/>
                <a:t>Chitta</a:t>
              </a:r>
              <a:r>
                <a:rPr lang="en-US" sz="2670" dirty="0"/>
                <a:t>, and M. </a:t>
              </a:r>
              <a:r>
                <a:rPr lang="en-US" sz="2670" dirty="0" err="1"/>
                <a:t>Likhachev</a:t>
              </a:r>
              <a:r>
                <a:rPr lang="en-US" sz="2670" dirty="0"/>
                <a:t>, “Search-based planning for manipulation with motion primitives,” in IEEE </a:t>
              </a:r>
              <a:r>
                <a:rPr lang="en-US" sz="2670" dirty="0" err="1"/>
                <a:t>IntConf</a:t>
              </a:r>
              <a:r>
                <a:rPr lang="en-US" sz="2670" dirty="0"/>
                <a:t> on Robotics and Automation (ICRA), 2010, pp. 2902-908.</a:t>
              </a:r>
              <a:endParaRPr lang="en-US" sz="267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716292" y="16245632"/>
            <a:ext cx="9631535" cy="17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667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Develop an Offline Motion planner.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67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Develop an Online Visual Servoing method.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667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Develop an Hybrid method integrating offline and online approaches.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451E1B-ECCC-4BD7-ACB5-8D21DBF36201}"/>
              </a:ext>
            </a:extLst>
          </p:cNvPr>
          <p:cNvSpPr/>
          <p:nvPr/>
        </p:nvSpPr>
        <p:spPr>
          <a:xfrm>
            <a:off x="687832" y="4803370"/>
            <a:ext cx="9856661" cy="2968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70" dirty="0">
                <a:latin typeface="Arial" panose="020B0604020202020204" pitchFamily="34" charset="0"/>
                <a:cs typeface="Arial" panose="020B0604020202020204" pitchFamily="34" charset="0"/>
              </a:rPr>
              <a:t>The ability to conduct within-hand manipulation provides significant dexterity and flexibility advantages to robots operating in unstructured and constrained environments, as they can re-position and re-orient objects without regrasping. This is a challenging task even for an highly articulated robot. Here we propose different strategies to perform within hand manipulation of objects using  Variable Friction(VF) Finger gripper system.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081F9-296A-4441-8241-A170001D2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57" y="8825937"/>
            <a:ext cx="3443438" cy="3881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401A0-EFFD-41FA-8D41-6B50FB9B0BD2}"/>
              </a:ext>
            </a:extLst>
          </p:cNvPr>
          <p:cNvSpPr txBox="1"/>
          <p:nvPr/>
        </p:nvSpPr>
        <p:spPr>
          <a:xfrm>
            <a:off x="737975" y="8982356"/>
            <a:ext cx="5973805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70" dirty="0">
                <a:latin typeface="Arial" panose="020B0604020202020204" pitchFamily="34" charset="0"/>
                <a:cs typeface="Arial" panose="020B0604020202020204" pitchFamily="34" charset="0"/>
              </a:rPr>
              <a:t>VF Finger Gripper is a 2-DOF robot gripper that can change the effective friction of its finger surfaces with a simple actuated mechanism. It is a non-holonomic switching system which can slide and rotate objects within hand by varying the friction surfaces and the finger angles.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9DD44B-A43E-45C3-98CC-C08C938246F5}"/>
              </a:ext>
            </a:extLst>
          </p:cNvPr>
          <p:cNvGrpSpPr/>
          <p:nvPr/>
        </p:nvGrpSpPr>
        <p:grpSpPr>
          <a:xfrm>
            <a:off x="16088225" y="14370014"/>
            <a:ext cx="5295077" cy="6631689"/>
            <a:chOff x="3427087" y="0"/>
            <a:chExt cx="5279087" cy="685800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9D362C-2571-44C3-9306-FBEEB0377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826" y="0"/>
              <a:ext cx="5220348" cy="6858000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14C3DAD-4BFD-4475-9C2E-917984E40562}"/>
                </a:ext>
              </a:extLst>
            </p:cNvPr>
            <p:cNvCxnSpPr>
              <a:cxnSpLocks/>
            </p:cNvCxnSpPr>
            <p:nvPr/>
          </p:nvCxnSpPr>
          <p:spPr>
            <a:xfrm>
              <a:off x="4298950" y="1574800"/>
              <a:ext cx="806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5625146-B56C-4E67-AA79-B03A8FAE6EE0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4432625" y="4874741"/>
              <a:ext cx="828349" cy="1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12B3283F-AFBF-4DB2-B684-A647E3975CF3}"/>
                </a:ext>
              </a:extLst>
            </p:cNvPr>
            <p:cNvCxnSpPr>
              <a:cxnSpLocks/>
            </p:cNvCxnSpPr>
            <p:nvPr/>
          </p:nvCxnSpPr>
          <p:spPr>
            <a:xfrm>
              <a:off x="4886325" y="4107171"/>
              <a:ext cx="479425" cy="397378"/>
            </a:xfrm>
            <a:prstGeom prst="bentConnector3">
              <a:avLst>
                <a:gd name="adj1" fmla="val 1003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6906C22-1C4B-462B-AFD1-805BDD53B57E}"/>
                </a:ext>
              </a:extLst>
            </p:cNvPr>
            <p:cNvCxnSpPr>
              <a:cxnSpLocks/>
            </p:cNvCxnSpPr>
            <p:nvPr/>
          </p:nvCxnSpPr>
          <p:spPr>
            <a:xfrm>
              <a:off x="4432625" y="5626100"/>
              <a:ext cx="1041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F9F21F36-C6F6-461D-BE33-A9AFC993DC0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80335" y="3040856"/>
              <a:ext cx="1948655" cy="1336675"/>
            </a:xfrm>
            <a:prstGeom prst="bentConnector3">
              <a:avLst>
                <a:gd name="adj1" fmla="val 112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1D0783-8010-4849-83AA-5B4B6482A6AE}"/>
                </a:ext>
              </a:extLst>
            </p:cNvPr>
            <p:cNvSpPr txBox="1"/>
            <p:nvPr/>
          </p:nvSpPr>
          <p:spPr>
            <a:xfrm>
              <a:off x="3492500" y="1435100"/>
              <a:ext cx="927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BF29A6E-49D7-47F9-BFE9-214044162EE9}"/>
                </a:ext>
              </a:extLst>
            </p:cNvPr>
            <p:cNvSpPr txBox="1"/>
            <p:nvPr/>
          </p:nvSpPr>
          <p:spPr>
            <a:xfrm>
              <a:off x="3549650" y="2595164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 ARUCO MARKER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FF6628-2766-4A22-9794-A3CAABDAF9B4}"/>
                </a:ext>
              </a:extLst>
            </p:cNvPr>
            <p:cNvSpPr txBox="1"/>
            <p:nvPr/>
          </p:nvSpPr>
          <p:spPr>
            <a:xfrm>
              <a:off x="3485825" y="3939894"/>
              <a:ext cx="1400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 ARUCO MARKER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69E82B-FD44-4E53-B3FE-61B277F11C72}"/>
                </a:ext>
              </a:extLst>
            </p:cNvPr>
            <p:cNvSpPr txBox="1"/>
            <p:nvPr/>
          </p:nvSpPr>
          <p:spPr>
            <a:xfrm>
              <a:off x="3549650" y="4736241"/>
              <a:ext cx="882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F936F9-EC90-4251-B7D9-75956D9AAC65}"/>
                </a:ext>
              </a:extLst>
            </p:cNvPr>
            <p:cNvSpPr txBox="1"/>
            <p:nvPr/>
          </p:nvSpPr>
          <p:spPr>
            <a:xfrm>
              <a:off x="3427087" y="5487600"/>
              <a:ext cx="113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 SYSTEM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729F68C-E76C-40F8-9975-F820B2C92A2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3" t="-194" r="23882" b="16114"/>
          <a:stretch/>
        </p:blipFill>
        <p:spPr>
          <a:xfrm>
            <a:off x="27604371" y="5905315"/>
            <a:ext cx="4478670" cy="33543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A071F2-60E5-4F85-AD65-5F847D346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67" y="18179893"/>
            <a:ext cx="6780368" cy="315529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6A257CC-62D9-4126-AF6E-26D1694FA6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4971" r="55197" b="5829"/>
          <a:stretch/>
        </p:blipFill>
        <p:spPr>
          <a:xfrm>
            <a:off x="18765989" y="4438298"/>
            <a:ext cx="2322470" cy="482141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D5B0834-214F-4149-B47F-B0AE7E6331D2}"/>
              </a:ext>
            </a:extLst>
          </p:cNvPr>
          <p:cNvSpPr txBox="1"/>
          <p:nvPr/>
        </p:nvSpPr>
        <p:spPr>
          <a:xfrm>
            <a:off x="27604371" y="9716075"/>
            <a:ext cx="44786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Trajectory tracked by the object from start pose (7,7,0) to goal pose (12,12,0) for different methods a) Visual servoing b) Offline motion planning c) Hybrid method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957D17-690F-44B0-BB63-5BAC0296B3DC}"/>
              </a:ext>
            </a:extLst>
          </p:cNvPr>
          <p:cNvSpPr txBox="1"/>
          <p:nvPr/>
        </p:nvSpPr>
        <p:spPr>
          <a:xfrm>
            <a:off x="27746472" y="4988388"/>
            <a:ext cx="4478670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70" b="1" dirty="0">
                <a:latin typeface="Arial" panose="020B0604020202020204" pitchFamily="34" charset="0"/>
                <a:cs typeface="Arial" panose="020B0604020202020204" pitchFamily="34" charset="0"/>
              </a:rPr>
              <a:t>Experimental Trajectory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29FCC3-2206-4EB1-B706-875012392F4D}"/>
              </a:ext>
            </a:extLst>
          </p:cNvPr>
          <p:cNvSpPr txBox="1"/>
          <p:nvPr/>
        </p:nvSpPr>
        <p:spPr>
          <a:xfrm>
            <a:off x="22624292" y="4961944"/>
            <a:ext cx="4478670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70" b="1" dirty="0">
                <a:latin typeface="Arial" panose="020B0604020202020204" pitchFamily="34" charset="0"/>
                <a:cs typeface="Arial" panose="020B0604020202020204" pitchFamily="34" charset="0"/>
              </a:rPr>
              <a:t>Task Evaluation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F037D60D-9AD5-4942-9D51-E8D910A4CAB8}"/>
              </a:ext>
            </a:extLst>
          </p:cNvPr>
          <p:cNvSpPr/>
          <p:nvPr/>
        </p:nvSpPr>
        <p:spPr>
          <a:xfrm>
            <a:off x="12737397" y="10854819"/>
            <a:ext cx="164343" cy="864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F04DAA3-68C5-446B-9E5E-0CF66EEC8D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965" y="5614461"/>
            <a:ext cx="5236562" cy="633963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F322519-24D6-4FB9-9E15-862FF6D671CC}"/>
              </a:ext>
            </a:extLst>
          </p:cNvPr>
          <p:cNvSpPr txBox="1"/>
          <p:nvPr/>
        </p:nvSpPr>
        <p:spPr>
          <a:xfrm>
            <a:off x="18860158" y="9122439"/>
            <a:ext cx="2028182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7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423009-FD12-41E0-B433-43B344374665}"/>
              </a:ext>
            </a:extLst>
          </p:cNvPr>
          <p:cNvSpPr txBox="1"/>
          <p:nvPr/>
        </p:nvSpPr>
        <p:spPr>
          <a:xfrm>
            <a:off x="17551882" y="9947338"/>
            <a:ext cx="4069605" cy="296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/>
              <a:t>f</a:t>
            </a:r>
            <a:r>
              <a:rPr lang="en-US" sz="2670" baseline="-25000" dirty="0"/>
              <a:t>w          </a:t>
            </a:r>
            <a:r>
              <a:rPr lang="en-US" sz="2670" dirty="0"/>
              <a:t>  – Finger Width</a:t>
            </a:r>
          </a:p>
          <a:p>
            <a:r>
              <a:rPr lang="en-US" sz="2670" dirty="0"/>
              <a:t>W</a:t>
            </a:r>
            <a:r>
              <a:rPr lang="en-US" sz="2670" baseline="-25000" dirty="0"/>
              <a:t>o       </a:t>
            </a:r>
            <a:r>
              <a:rPr lang="en-US" sz="2670" dirty="0"/>
              <a:t>  – Object dimension</a:t>
            </a:r>
          </a:p>
          <a:p>
            <a:r>
              <a:rPr lang="en-US" sz="2670" dirty="0"/>
              <a:t>θ</a:t>
            </a:r>
            <a:r>
              <a:rPr lang="en-US" sz="2670" baseline="-25000" dirty="0"/>
              <a:t>L</a:t>
            </a:r>
            <a:r>
              <a:rPr lang="en-US" sz="2670" dirty="0"/>
              <a:t>, θ</a:t>
            </a:r>
            <a:r>
              <a:rPr lang="en-US" sz="2670" baseline="-25000" dirty="0"/>
              <a:t>R</a:t>
            </a:r>
            <a:r>
              <a:rPr lang="en-US" sz="2670" dirty="0"/>
              <a:t>  – Left and Right actuator angles</a:t>
            </a:r>
          </a:p>
          <a:p>
            <a:r>
              <a:rPr lang="en-US" sz="2670" dirty="0"/>
              <a:t>d</a:t>
            </a:r>
            <a:r>
              <a:rPr lang="en-US" sz="2670" baseline="-25000" dirty="0"/>
              <a:t>L</a:t>
            </a:r>
            <a:r>
              <a:rPr lang="en-US" sz="2670" dirty="0"/>
              <a:t>, d</a:t>
            </a:r>
            <a:r>
              <a:rPr lang="en-US" sz="2670" baseline="-25000" dirty="0"/>
              <a:t>R</a:t>
            </a:r>
            <a:r>
              <a:rPr lang="en-US" sz="2670" dirty="0"/>
              <a:t>  – Object Position in left and right finger</a:t>
            </a:r>
          </a:p>
          <a:p>
            <a:r>
              <a:rPr lang="en-US" sz="2670" dirty="0"/>
              <a:t>w</a:t>
            </a:r>
            <a:r>
              <a:rPr lang="en-US" sz="2670" baseline="-25000" dirty="0"/>
              <a:t>p          </a:t>
            </a:r>
            <a:r>
              <a:rPr lang="en-US" sz="2670" dirty="0"/>
              <a:t>-  Width of palm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A4C6E6-0B47-447F-B1DC-1A29D7C94D3A}"/>
              </a:ext>
            </a:extLst>
          </p:cNvPr>
          <p:cNvSpPr txBox="1"/>
          <p:nvPr/>
        </p:nvSpPr>
        <p:spPr>
          <a:xfrm>
            <a:off x="16831335" y="21031200"/>
            <a:ext cx="4924102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1F4CF1-9CCF-4E5D-8001-49D50340C13A}"/>
              </a:ext>
            </a:extLst>
          </p:cNvPr>
          <p:cNvSpPr txBox="1"/>
          <p:nvPr/>
        </p:nvSpPr>
        <p:spPr>
          <a:xfrm>
            <a:off x="17551882" y="9144992"/>
            <a:ext cx="3660331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b="1" dirty="0">
                <a:latin typeface="Arial" panose="020B0604020202020204" pitchFamily="34" charset="0"/>
                <a:cs typeface="Arial" panose="020B0604020202020204" pitchFamily="34" charset="0"/>
              </a:rPr>
              <a:t>Kinematic Modelling Parameters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8E44D3-CF26-468D-AEDD-B09CA24303F6}"/>
              </a:ext>
            </a:extLst>
          </p:cNvPr>
          <p:cNvSpPr txBox="1"/>
          <p:nvPr/>
        </p:nvSpPr>
        <p:spPr>
          <a:xfrm>
            <a:off x="3376334" y="21300081"/>
            <a:ext cx="6171989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b="1" dirty="0">
                <a:latin typeface="Arial" panose="020B0604020202020204" pitchFamily="34" charset="0"/>
                <a:cs typeface="Arial" panose="020B0604020202020204" pitchFamily="34" charset="0"/>
              </a:rPr>
              <a:t>Operational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339538477"/>
      </p:ext>
    </p:extLst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wpi_poster_template_48x36</Template>
  <TotalTime>1568</TotalTime>
  <Words>608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Cambria Math</vt:lpstr>
      <vt:lpstr>Times New Roman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Sathya Narayanan, Gokul Narayanan (CT RDA FOA AMA-US)</cp:lastModifiedBy>
  <cp:revision>165</cp:revision>
  <dcterms:created xsi:type="dcterms:W3CDTF">2014-04-05T19:58:07Z</dcterms:created>
  <dcterms:modified xsi:type="dcterms:W3CDTF">2019-10-15T02:17:34Z</dcterms:modified>
</cp:coreProperties>
</file>