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3AF6-C4F9-7BB6-C0BB-6400D14EDA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F43DAF-F63A-844E-F52B-F245FC7C5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31907F-2F81-573B-C9DC-24285E776E05}"/>
              </a:ext>
            </a:extLst>
          </p:cNvPr>
          <p:cNvSpPr>
            <a:spLocks noGrp="1"/>
          </p:cNvSpPr>
          <p:nvPr>
            <p:ph type="dt" sz="half" idx="10"/>
          </p:nvPr>
        </p:nvSpPr>
        <p:spPr/>
        <p:txBody>
          <a:bodyPr/>
          <a:lstStyle/>
          <a:p>
            <a:fld id="{3782C3D2-CC74-4A06-8335-FFD225C48D83}" type="datetimeFigureOut">
              <a:rPr lang="en-IN" smtClean="0"/>
              <a:t>21-01-2023</a:t>
            </a:fld>
            <a:endParaRPr lang="en-IN"/>
          </a:p>
        </p:txBody>
      </p:sp>
      <p:sp>
        <p:nvSpPr>
          <p:cNvPr id="5" name="Footer Placeholder 4">
            <a:extLst>
              <a:ext uri="{FF2B5EF4-FFF2-40B4-BE49-F238E27FC236}">
                <a16:creationId xmlns:a16="http://schemas.microsoft.com/office/drawing/2014/main" id="{D9BA23AD-2265-33BA-69DC-77192FF829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4CE6D8-E546-E6DA-B1E6-249C9275F28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4212300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D938-DD7B-9491-3A82-ED68BAA97A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0E5829-1A98-46B8-0691-DBB3DAD52E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67A3B8-9AFD-E126-3EE6-4DC2B48DD209}"/>
              </a:ext>
            </a:extLst>
          </p:cNvPr>
          <p:cNvSpPr>
            <a:spLocks noGrp="1"/>
          </p:cNvSpPr>
          <p:nvPr>
            <p:ph type="dt" sz="half" idx="10"/>
          </p:nvPr>
        </p:nvSpPr>
        <p:spPr/>
        <p:txBody>
          <a:bodyPr/>
          <a:lstStyle/>
          <a:p>
            <a:fld id="{3782C3D2-CC74-4A06-8335-FFD225C48D83}" type="datetimeFigureOut">
              <a:rPr lang="en-IN" smtClean="0"/>
              <a:t>21-01-2023</a:t>
            </a:fld>
            <a:endParaRPr lang="en-IN"/>
          </a:p>
        </p:txBody>
      </p:sp>
      <p:sp>
        <p:nvSpPr>
          <p:cNvPr id="5" name="Footer Placeholder 4">
            <a:extLst>
              <a:ext uri="{FF2B5EF4-FFF2-40B4-BE49-F238E27FC236}">
                <a16:creationId xmlns:a16="http://schemas.microsoft.com/office/drawing/2014/main" id="{14A823D6-5303-0242-637F-E85BECB83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B90ED-A3E3-D6FF-99B8-7EFD529FFE4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3593116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1A18E-851E-F30A-CC4D-708C4A31A1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303542-4C64-B315-5CA7-F6CD2E5D98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45E4DC-D1A0-A1AF-8886-1FE830DE8A12}"/>
              </a:ext>
            </a:extLst>
          </p:cNvPr>
          <p:cNvSpPr>
            <a:spLocks noGrp="1"/>
          </p:cNvSpPr>
          <p:nvPr>
            <p:ph type="dt" sz="half" idx="10"/>
          </p:nvPr>
        </p:nvSpPr>
        <p:spPr/>
        <p:txBody>
          <a:bodyPr/>
          <a:lstStyle/>
          <a:p>
            <a:fld id="{3782C3D2-CC74-4A06-8335-FFD225C48D83}" type="datetimeFigureOut">
              <a:rPr lang="en-IN" smtClean="0"/>
              <a:t>21-01-2023</a:t>
            </a:fld>
            <a:endParaRPr lang="en-IN"/>
          </a:p>
        </p:txBody>
      </p:sp>
      <p:sp>
        <p:nvSpPr>
          <p:cNvPr id="5" name="Footer Placeholder 4">
            <a:extLst>
              <a:ext uri="{FF2B5EF4-FFF2-40B4-BE49-F238E27FC236}">
                <a16:creationId xmlns:a16="http://schemas.microsoft.com/office/drawing/2014/main" id="{B7CCE696-C187-22EA-70F9-92E50C263E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7091D-EB94-7B83-12BB-12185E080555}"/>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995234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3A7F-1CB7-8FDB-414B-1B0CB306BB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87ACC7-58DB-57A0-49E7-B49682AAD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C4F4CD-963A-D5A5-AE9C-7201A4089071}"/>
              </a:ext>
            </a:extLst>
          </p:cNvPr>
          <p:cNvSpPr>
            <a:spLocks noGrp="1"/>
          </p:cNvSpPr>
          <p:nvPr>
            <p:ph type="dt" sz="half" idx="10"/>
          </p:nvPr>
        </p:nvSpPr>
        <p:spPr/>
        <p:txBody>
          <a:bodyPr/>
          <a:lstStyle/>
          <a:p>
            <a:fld id="{3782C3D2-CC74-4A06-8335-FFD225C48D83}" type="datetimeFigureOut">
              <a:rPr lang="en-IN" smtClean="0"/>
              <a:t>21-01-2023</a:t>
            </a:fld>
            <a:endParaRPr lang="en-IN"/>
          </a:p>
        </p:txBody>
      </p:sp>
      <p:sp>
        <p:nvSpPr>
          <p:cNvPr id="5" name="Footer Placeholder 4">
            <a:extLst>
              <a:ext uri="{FF2B5EF4-FFF2-40B4-BE49-F238E27FC236}">
                <a16:creationId xmlns:a16="http://schemas.microsoft.com/office/drawing/2014/main" id="{38AF0B43-A2A8-D82C-CB16-E89F0293F7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E1EED4-73C3-9476-F2E1-B714C0FFB230}"/>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304744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4AF6-97F6-6A27-2679-A0A1DBAE53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CF6CCD-84E0-01FB-D411-3E7326CC5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81F4D-459C-E872-611E-44610C8AE831}"/>
              </a:ext>
            </a:extLst>
          </p:cNvPr>
          <p:cNvSpPr>
            <a:spLocks noGrp="1"/>
          </p:cNvSpPr>
          <p:nvPr>
            <p:ph type="dt" sz="half" idx="10"/>
          </p:nvPr>
        </p:nvSpPr>
        <p:spPr/>
        <p:txBody>
          <a:bodyPr/>
          <a:lstStyle/>
          <a:p>
            <a:fld id="{3782C3D2-CC74-4A06-8335-FFD225C48D83}" type="datetimeFigureOut">
              <a:rPr lang="en-IN" smtClean="0"/>
              <a:t>21-01-2023</a:t>
            </a:fld>
            <a:endParaRPr lang="en-IN"/>
          </a:p>
        </p:txBody>
      </p:sp>
      <p:sp>
        <p:nvSpPr>
          <p:cNvPr id="5" name="Footer Placeholder 4">
            <a:extLst>
              <a:ext uri="{FF2B5EF4-FFF2-40B4-BE49-F238E27FC236}">
                <a16:creationId xmlns:a16="http://schemas.microsoft.com/office/drawing/2014/main" id="{12F89873-EAB0-C83E-9B07-5F2332B62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1880BF-ACF8-7137-EC14-4FBE935D8365}"/>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22431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EF46B-28FC-AD83-3114-AF11A9DBA3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77AA8A-98BB-29BB-D3C6-CBD9108F2F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6B3A37-433B-CD29-4041-AFA3604356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A295D0-9708-DC59-D5BF-2D18B036B48A}"/>
              </a:ext>
            </a:extLst>
          </p:cNvPr>
          <p:cNvSpPr>
            <a:spLocks noGrp="1"/>
          </p:cNvSpPr>
          <p:nvPr>
            <p:ph type="dt" sz="half" idx="10"/>
          </p:nvPr>
        </p:nvSpPr>
        <p:spPr/>
        <p:txBody>
          <a:bodyPr/>
          <a:lstStyle/>
          <a:p>
            <a:fld id="{3782C3D2-CC74-4A06-8335-FFD225C48D83}" type="datetimeFigureOut">
              <a:rPr lang="en-IN" smtClean="0"/>
              <a:t>21-01-2023</a:t>
            </a:fld>
            <a:endParaRPr lang="en-IN"/>
          </a:p>
        </p:txBody>
      </p:sp>
      <p:sp>
        <p:nvSpPr>
          <p:cNvPr id="6" name="Footer Placeholder 5">
            <a:extLst>
              <a:ext uri="{FF2B5EF4-FFF2-40B4-BE49-F238E27FC236}">
                <a16:creationId xmlns:a16="http://schemas.microsoft.com/office/drawing/2014/main" id="{039FDDD2-12F6-AD45-BFAC-B25350CC0F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367EFF-B38C-6445-2989-C789906D7847}"/>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31552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49D6-105D-93B1-05B7-0369A78DF1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FBA397-C86D-4369-59E2-F5D98C1D49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6E2EA2-2C31-E939-16A0-4CD49E924C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1D14D2-A32F-A05F-13DE-EABF79E39C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92DF2A-6D61-854C-1647-C3BC1FEE7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F97D2D-FD73-9A8F-8B4E-969553922F7F}"/>
              </a:ext>
            </a:extLst>
          </p:cNvPr>
          <p:cNvSpPr>
            <a:spLocks noGrp="1"/>
          </p:cNvSpPr>
          <p:nvPr>
            <p:ph type="dt" sz="half" idx="10"/>
          </p:nvPr>
        </p:nvSpPr>
        <p:spPr/>
        <p:txBody>
          <a:bodyPr/>
          <a:lstStyle/>
          <a:p>
            <a:fld id="{3782C3D2-CC74-4A06-8335-FFD225C48D83}" type="datetimeFigureOut">
              <a:rPr lang="en-IN" smtClean="0"/>
              <a:t>21-01-2023</a:t>
            </a:fld>
            <a:endParaRPr lang="en-IN"/>
          </a:p>
        </p:txBody>
      </p:sp>
      <p:sp>
        <p:nvSpPr>
          <p:cNvPr id="8" name="Footer Placeholder 7">
            <a:extLst>
              <a:ext uri="{FF2B5EF4-FFF2-40B4-BE49-F238E27FC236}">
                <a16:creationId xmlns:a16="http://schemas.microsoft.com/office/drawing/2014/main" id="{1A0F44CF-79C9-7883-C64D-AD9D1423516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9AFF7CD-B9E9-2BAE-8F67-BB1FDAD5F296}"/>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2403359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2447-B7C1-DC61-B1B6-975A9B87A2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C3FD0A-51A2-4D60-EEE6-7A7E34D31C14}"/>
              </a:ext>
            </a:extLst>
          </p:cNvPr>
          <p:cNvSpPr>
            <a:spLocks noGrp="1"/>
          </p:cNvSpPr>
          <p:nvPr>
            <p:ph type="dt" sz="half" idx="10"/>
          </p:nvPr>
        </p:nvSpPr>
        <p:spPr/>
        <p:txBody>
          <a:bodyPr/>
          <a:lstStyle/>
          <a:p>
            <a:fld id="{3782C3D2-CC74-4A06-8335-FFD225C48D83}" type="datetimeFigureOut">
              <a:rPr lang="en-IN" smtClean="0"/>
              <a:t>21-01-2023</a:t>
            </a:fld>
            <a:endParaRPr lang="en-IN"/>
          </a:p>
        </p:txBody>
      </p:sp>
      <p:sp>
        <p:nvSpPr>
          <p:cNvPr id="4" name="Footer Placeholder 3">
            <a:extLst>
              <a:ext uri="{FF2B5EF4-FFF2-40B4-BE49-F238E27FC236}">
                <a16:creationId xmlns:a16="http://schemas.microsoft.com/office/drawing/2014/main" id="{353FB4EC-3BE7-109C-2CC2-6A70999B8A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1ECC3D-4AB8-61D6-BDFC-26714C28F1D0}"/>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61411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683AD-3C4F-9DCB-F1CB-DE4810F9C205}"/>
              </a:ext>
            </a:extLst>
          </p:cNvPr>
          <p:cNvSpPr>
            <a:spLocks noGrp="1"/>
          </p:cNvSpPr>
          <p:nvPr>
            <p:ph type="dt" sz="half" idx="10"/>
          </p:nvPr>
        </p:nvSpPr>
        <p:spPr/>
        <p:txBody>
          <a:bodyPr/>
          <a:lstStyle/>
          <a:p>
            <a:fld id="{3782C3D2-CC74-4A06-8335-FFD225C48D83}" type="datetimeFigureOut">
              <a:rPr lang="en-IN" smtClean="0"/>
              <a:t>21-01-2023</a:t>
            </a:fld>
            <a:endParaRPr lang="en-IN"/>
          </a:p>
        </p:txBody>
      </p:sp>
      <p:sp>
        <p:nvSpPr>
          <p:cNvPr id="3" name="Footer Placeholder 2">
            <a:extLst>
              <a:ext uri="{FF2B5EF4-FFF2-40B4-BE49-F238E27FC236}">
                <a16:creationId xmlns:a16="http://schemas.microsoft.com/office/drawing/2014/main" id="{73FBB4C7-A9B0-C17A-6151-B2B011B58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93B5391-3AEA-D252-2AF0-F2B9F3A87ECF}"/>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1613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6123-C8C3-B6B2-6CF2-860F579CC1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F0EA4B-79B4-74AF-2310-AE3672A265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DF79E7-774F-5708-768E-BC9E26663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00636-7E86-B038-DD08-F78E4D7704F2}"/>
              </a:ext>
            </a:extLst>
          </p:cNvPr>
          <p:cNvSpPr>
            <a:spLocks noGrp="1"/>
          </p:cNvSpPr>
          <p:nvPr>
            <p:ph type="dt" sz="half" idx="10"/>
          </p:nvPr>
        </p:nvSpPr>
        <p:spPr/>
        <p:txBody>
          <a:bodyPr/>
          <a:lstStyle/>
          <a:p>
            <a:fld id="{3782C3D2-CC74-4A06-8335-FFD225C48D83}" type="datetimeFigureOut">
              <a:rPr lang="en-IN" smtClean="0"/>
              <a:t>21-01-2023</a:t>
            </a:fld>
            <a:endParaRPr lang="en-IN"/>
          </a:p>
        </p:txBody>
      </p:sp>
      <p:sp>
        <p:nvSpPr>
          <p:cNvPr id="6" name="Footer Placeholder 5">
            <a:extLst>
              <a:ext uri="{FF2B5EF4-FFF2-40B4-BE49-F238E27FC236}">
                <a16:creationId xmlns:a16="http://schemas.microsoft.com/office/drawing/2014/main" id="{2BBB941A-7CEB-7CC5-CD61-F3313A4E07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9E5FA8-6CBB-8095-73C1-7BCBF82BD5DE}"/>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24644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DEA6-5F4F-22D8-55EB-17793A6F0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B8E90C-58FB-1624-69A4-4B48B24F9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8F118A-C25F-CF83-85DF-208539EA3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54591-CD0B-EC13-0FE3-A7878E9DD364}"/>
              </a:ext>
            </a:extLst>
          </p:cNvPr>
          <p:cNvSpPr>
            <a:spLocks noGrp="1"/>
          </p:cNvSpPr>
          <p:nvPr>
            <p:ph type="dt" sz="half" idx="10"/>
          </p:nvPr>
        </p:nvSpPr>
        <p:spPr/>
        <p:txBody>
          <a:bodyPr/>
          <a:lstStyle/>
          <a:p>
            <a:fld id="{3782C3D2-CC74-4A06-8335-FFD225C48D83}" type="datetimeFigureOut">
              <a:rPr lang="en-IN" smtClean="0"/>
              <a:t>21-01-2023</a:t>
            </a:fld>
            <a:endParaRPr lang="en-IN"/>
          </a:p>
        </p:txBody>
      </p:sp>
      <p:sp>
        <p:nvSpPr>
          <p:cNvPr id="6" name="Footer Placeholder 5">
            <a:extLst>
              <a:ext uri="{FF2B5EF4-FFF2-40B4-BE49-F238E27FC236}">
                <a16:creationId xmlns:a16="http://schemas.microsoft.com/office/drawing/2014/main" id="{70226525-D31C-5B23-16B4-0C57E53673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5F3E08-0D4E-9628-F41F-824AFDBCDDF6}"/>
              </a:ext>
            </a:extLst>
          </p:cNvPr>
          <p:cNvSpPr>
            <a:spLocks noGrp="1"/>
          </p:cNvSpPr>
          <p:nvPr>
            <p:ph type="sldNum" sz="quarter" idx="12"/>
          </p:nvPr>
        </p:nvSpPr>
        <p:spPr/>
        <p:txBody>
          <a:bodyPr/>
          <a:lstStyle/>
          <a:p>
            <a:fld id="{DD45F58D-4C3B-4822-A6A7-C135E4DDFBDD}" type="slidenum">
              <a:rPr lang="en-IN" smtClean="0"/>
              <a:t>‹#›</a:t>
            </a:fld>
            <a:endParaRPr lang="en-IN"/>
          </a:p>
        </p:txBody>
      </p:sp>
    </p:spTree>
    <p:extLst>
      <p:ext uri="{BB962C8B-B14F-4D97-AF65-F5344CB8AC3E}">
        <p14:creationId xmlns:p14="http://schemas.microsoft.com/office/powerpoint/2010/main" val="146877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4CC42F-3FAA-9D98-86EF-657537E87A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61A998-9478-9BFF-FBE4-8CB7D81799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DCF598-0FD4-E720-489D-2A2F905CF7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2C3D2-CC74-4A06-8335-FFD225C48D83}" type="datetimeFigureOut">
              <a:rPr lang="en-IN" smtClean="0"/>
              <a:t>21-01-2023</a:t>
            </a:fld>
            <a:endParaRPr lang="en-IN"/>
          </a:p>
        </p:txBody>
      </p:sp>
      <p:sp>
        <p:nvSpPr>
          <p:cNvPr id="5" name="Footer Placeholder 4">
            <a:extLst>
              <a:ext uri="{FF2B5EF4-FFF2-40B4-BE49-F238E27FC236}">
                <a16:creationId xmlns:a16="http://schemas.microsoft.com/office/drawing/2014/main" id="{2F2A3687-B529-6351-CA65-4D57B2275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8D45F1-2FBD-2388-8170-0D1EA8260C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5F58D-4C3B-4822-A6A7-C135E4DDFBDD}" type="slidenum">
              <a:rPr lang="en-IN" smtClean="0"/>
              <a:t>‹#›</a:t>
            </a:fld>
            <a:endParaRPr lang="en-IN"/>
          </a:p>
        </p:txBody>
      </p:sp>
    </p:spTree>
    <p:extLst>
      <p:ext uri="{BB962C8B-B14F-4D97-AF65-F5344CB8AC3E}">
        <p14:creationId xmlns:p14="http://schemas.microsoft.com/office/powerpoint/2010/main" val="55504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57B74C-B438-74F0-B9DA-C56F21C26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512" y="1404407"/>
            <a:ext cx="9465512" cy="3804437"/>
          </a:xfrm>
          <a:prstGeom prst="rect">
            <a:avLst/>
          </a:prstGeom>
        </p:spPr>
      </p:pic>
      <p:sp>
        <p:nvSpPr>
          <p:cNvPr id="9" name="TextBox 8">
            <a:extLst>
              <a:ext uri="{FF2B5EF4-FFF2-40B4-BE49-F238E27FC236}">
                <a16:creationId xmlns:a16="http://schemas.microsoft.com/office/drawing/2014/main" id="{1FB8A8CB-8AC5-14DC-B235-AB4C7212B09B}"/>
              </a:ext>
            </a:extLst>
          </p:cNvPr>
          <p:cNvSpPr txBox="1"/>
          <p:nvPr/>
        </p:nvSpPr>
        <p:spPr>
          <a:xfrm>
            <a:off x="3533314" y="758076"/>
            <a:ext cx="4589756" cy="646331"/>
          </a:xfrm>
          <a:prstGeom prst="rect">
            <a:avLst/>
          </a:prstGeom>
          <a:solidFill>
            <a:srgbClr val="FF0000"/>
          </a:solidFill>
        </p:spPr>
        <p:txBody>
          <a:bodyPr wrap="square" rtlCol="0">
            <a:spAutoFit/>
          </a:bodyPr>
          <a:lstStyle/>
          <a:p>
            <a:pPr algn="ctr"/>
            <a:r>
              <a:rPr lang="en-IN" sz="3600" dirty="0">
                <a:solidFill>
                  <a:schemeClr val="bg1"/>
                </a:solidFill>
                <a:latin typeface="Blackadder ITC" panose="04020505051007020D02" pitchFamily="82" charset="0"/>
                <a:cs typeface="Times New Roman" panose="02020603050405020304" pitchFamily="18" charset="0"/>
              </a:rPr>
              <a:t>Housing Price Prediction</a:t>
            </a:r>
          </a:p>
        </p:txBody>
      </p:sp>
      <p:sp>
        <p:nvSpPr>
          <p:cNvPr id="11" name="TextBox 10">
            <a:extLst>
              <a:ext uri="{FF2B5EF4-FFF2-40B4-BE49-F238E27FC236}">
                <a16:creationId xmlns:a16="http://schemas.microsoft.com/office/drawing/2014/main" id="{270BEDBC-2962-DE5C-FAC3-DE0CE8621014}"/>
              </a:ext>
            </a:extLst>
          </p:cNvPr>
          <p:cNvSpPr txBox="1"/>
          <p:nvPr/>
        </p:nvSpPr>
        <p:spPr>
          <a:xfrm>
            <a:off x="6929718" y="5656731"/>
            <a:ext cx="4078941" cy="1200329"/>
          </a:xfrm>
          <a:prstGeom prst="rect">
            <a:avLst/>
          </a:prstGeom>
          <a:solidFill>
            <a:srgbClr val="FF0000"/>
          </a:solidFill>
        </p:spPr>
        <p:txBody>
          <a:bodyPr wrap="square" rtlCol="0">
            <a:spAutoFit/>
          </a:bodyPr>
          <a:lstStyle/>
          <a:p>
            <a:r>
              <a:rPr lang="en-IN" sz="3600" dirty="0">
                <a:solidFill>
                  <a:schemeClr val="bg1"/>
                </a:solidFill>
                <a:latin typeface="Algerian" panose="04020705040A02060702" pitchFamily="82" charset="0"/>
                <a:cs typeface="Arial" panose="020B0604020202020204" pitchFamily="34" charset="0"/>
              </a:rPr>
              <a:t>Presented by-</a:t>
            </a:r>
            <a:r>
              <a:rPr lang="en-IN" sz="3600" dirty="0" err="1">
                <a:solidFill>
                  <a:schemeClr val="bg1"/>
                </a:solidFill>
                <a:latin typeface="Algerian" panose="04020705040A02060702" pitchFamily="82" charset="0"/>
                <a:cs typeface="Arial" panose="020B0604020202020204" pitchFamily="34" charset="0"/>
              </a:rPr>
              <a:t>akash</a:t>
            </a:r>
            <a:r>
              <a:rPr lang="en-IN" sz="3600" dirty="0">
                <a:solidFill>
                  <a:schemeClr val="bg1"/>
                </a:solidFill>
                <a:latin typeface="Algerian" panose="04020705040A02060702" pitchFamily="82" charset="0"/>
                <a:cs typeface="Arial" panose="020B0604020202020204" pitchFamily="34" charset="0"/>
              </a:rPr>
              <a:t> </a:t>
            </a:r>
            <a:r>
              <a:rPr lang="en-IN" sz="3600" dirty="0" err="1">
                <a:solidFill>
                  <a:schemeClr val="bg1"/>
                </a:solidFill>
                <a:latin typeface="Algerian" panose="04020705040A02060702" pitchFamily="82" charset="0"/>
                <a:cs typeface="Arial" panose="020B0604020202020204" pitchFamily="34" charset="0"/>
              </a:rPr>
              <a:t>jaiswal</a:t>
            </a:r>
            <a:endParaRPr lang="en-IN" sz="3600" dirty="0">
              <a:solidFill>
                <a:schemeClr val="bg1"/>
              </a:solidFill>
              <a:latin typeface="Algerian" panose="04020705040A02060702" pitchFamily="82" charset="0"/>
              <a:cs typeface="Arial" panose="020B0604020202020204" pitchFamily="34" charset="0"/>
            </a:endParaRPr>
          </a:p>
        </p:txBody>
      </p:sp>
    </p:spTree>
    <p:extLst>
      <p:ext uri="{BB962C8B-B14F-4D97-AF65-F5344CB8AC3E}">
        <p14:creationId xmlns:p14="http://schemas.microsoft.com/office/powerpoint/2010/main" val="381837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C9AE-821F-426F-8946-B69ACB112401}"/>
              </a:ext>
            </a:extLst>
          </p:cNvPr>
          <p:cNvSpPr>
            <a:spLocks noGrp="1"/>
          </p:cNvSpPr>
          <p:nvPr>
            <p:ph type="title"/>
          </p:nvPr>
        </p:nvSpPr>
        <p:spPr>
          <a:xfrm>
            <a:off x="838200" y="506027"/>
            <a:ext cx="10515600" cy="639193"/>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Exploratory Data Analysis (EDA) Steps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47849535-1AE6-3305-616C-8475E037B9F8}"/>
              </a:ext>
            </a:extLst>
          </p:cNvPr>
          <p:cNvSpPr>
            <a:spLocks noGrp="1"/>
          </p:cNvSpPr>
          <p:nvPr>
            <p:ph idx="1"/>
          </p:nvPr>
        </p:nvSpPr>
        <p:spPr>
          <a:xfrm>
            <a:off x="909221" y="1497151"/>
            <a:ext cx="10515600" cy="4351338"/>
          </a:xfrm>
        </p:spPr>
        <p:txBody>
          <a:bodyPr>
            <a:normAutofit/>
          </a:bodyPr>
          <a:lstStyle/>
          <a:p>
            <a:pPr algn="just"/>
            <a:r>
              <a:rPr lang="en-US" sz="1600" dirty="0">
                <a:latin typeface="Times New Roman" panose="02020603050405020304" pitchFamily="18" charset="0"/>
                <a:cs typeface="Times New Roman" panose="02020603050405020304" pitchFamily="18" charset="0"/>
              </a:rPr>
              <a:t>Firstly, I have imported the necessary libraries and imported both train and test datasets which were in csv format. And process both datasets simultaneously.</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have done some statistical analysis like checking shape, </a:t>
            </a:r>
            <a:r>
              <a:rPr lang="en-US" sz="1600" dirty="0" err="1">
                <a:latin typeface="Times New Roman" panose="02020603050405020304" pitchFamily="18" charset="0"/>
                <a:cs typeface="Times New Roman" panose="02020603050405020304" pitchFamily="18" charset="0"/>
              </a:rPr>
              <a:t>nunique</a:t>
            </a:r>
            <a:r>
              <a:rPr lang="en-US" sz="1600" dirty="0">
                <a:latin typeface="Times New Roman" panose="02020603050405020304" pitchFamily="18" charset="0"/>
                <a:cs typeface="Times New Roman" panose="02020603050405020304" pitchFamily="18" charset="0"/>
              </a:rPr>
              <a:t>, column names, data types of the features, info about the features, value counts etc.</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have dropped “Id” and “Utilities” columns from both the datasets. Since they had no significance impact on the prediction.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While looking into the value count function I found some of the columns having more than 85% of zero values so, I dropped those columns from both the datasets as they might create skewness which will impact my model.</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91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D81A-9CE6-1647-AE12-7C84AB197EE6}"/>
              </a:ext>
            </a:extLst>
          </p:cNvPr>
          <p:cNvSpPr>
            <a:spLocks noGrp="1"/>
          </p:cNvSpPr>
          <p:nvPr>
            <p:ph type="title"/>
          </p:nvPr>
        </p:nvSpPr>
        <p:spPr>
          <a:xfrm>
            <a:off x="838200" y="381740"/>
            <a:ext cx="10515600" cy="568171"/>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Exploratory Data Analysis (EDA) Steps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37C5566-C5DC-EBD5-779A-B6F5E3E391E5}"/>
              </a:ext>
            </a:extLst>
          </p:cNvPr>
          <p:cNvSpPr>
            <a:spLocks noGrp="1"/>
          </p:cNvSpPr>
          <p:nvPr>
            <p:ph idx="1"/>
          </p:nvPr>
        </p:nvSpPr>
        <p:spPr>
          <a:xfrm>
            <a:off x="838199" y="1381740"/>
            <a:ext cx="10515601" cy="4507451"/>
          </a:xfrm>
        </p:spPr>
        <p:txBody>
          <a:bodyPr>
            <a:noAutofit/>
          </a:bodyPr>
          <a:lstStyle/>
          <a:p>
            <a:pPr algn="just"/>
            <a:r>
              <a:rPr lang="en-US" sz="1600" dirty="0">
                <a:latin typeface="Times New Roman" panose="02020603050405020304" pitchFamily="18" charset="0"/>
                <a:cs typeface="Times New Roman" panose="02020603050405020304" pitchFamily="18" charset="0"/>
              </a:rPr>
              <a:t>I have done some feature extraction as the datasets contained some time variables like </a:t>
            </a:r>
            <a:r>
              <a:rPr lang="en-US" sz="1600" dirty="0" err="1">
                <a:latin typeface="Times New Roman" panose="02020603050405020304" pitchFamily="18" charset="0"/>
                <a:cs typeface="Times New Roman" panose="02020603050405020304" pitchFamily="18" charset="0"/>
              </a:rPr>
              <a:t>YearBuilt</a:t>
            </a:r>
            <a:r>
              <a:rPr lang="en-US" sz="1600" dirty="0">
                <a:latin typeface="Times New Roman" panose="02020603050405020304" pitchFamily="18" charset="0"/>
                <a:cs typeface="Times New Roman" panose="02020603050405020304" pitchFamily="18" charset="0"/>
              </a:rPr>
              <a:t>, YearRemodAdd, GarageYrBlt and YrSold. Converting them into age seem more meaningful as they offer more information about the longevity of the features. It is analogous to the fact that, the statement “Mr. X died at the age of 66 years” holds more information for us than the statement “Mr. X died in the year 2019”. So, I have extracted age information from the datetime variables by taking the difference in year between the year the house was built and year the house was sold and dropped the year columns.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 checked the null values and found them in some of the columns. So, I imputed null values present in categorical and numerical columns using mode and mean methods respectively. I found some columns having more than 80% of null values so, I dropped those columns to overcome with the skewness.</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All these steps were performed to both train and test datasets simultaneously.</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To visualize the data, I have separated categorical and numerical variables based on their types. That is categorical types as Nominal and Ordinal, numerical types as Continuous and Discrete.</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750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5502-2840-2970-56EC-B26A9D1558BF}"/>
              </a:ext>
            </a:extLst>
          </p:cNvPr>
          <p:cNvSpPr>
            <a:spLocks noGrp="1"/>
          </p:cNvSpPr>
          <p:nvPr>
            <p:ph type="title"/>
          </p:nvPr>
        </p:nvSpPr>
        <p:spPr>
          <a:xfrm>
            <a:off x="838200" y="390617"/>
            <a:ext cx="10515600" cy="636649"/>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ECD923FB-FAC6-F76D-954E-69FF094D52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126" y="1559449"/>
            <a:ext cx="10428673" cy="4351338"/>
          </a:xfrm>
        </p:spPr>
      </p:pic>
    </p:spTree>
    <p:extLst>
      <p:ext uri="{BB962C8B-B14F-4D97-AF65-F5344CB8AC3E}">
        <p14:creationId xmlns:p14="http://schemas.microsoft.com/office/powerpoint/2010/main" val="1087122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1168-38A0-B37F-982A-EE86092C8048}"/>
              </a:ext>
            </a:extLst>
          </p:cNvPr>
          <p:cNvSpPr>
            <a:spLocks noGrp="1"/>
          </p:cNvSpPr>
          <p:nvPr>
            <p:ph type="title"/>
          </p:nvPr>
        </p:nvSpPr>
        <p:spPr>
          <a:xfrm>
            <a:off x="838200" y="365126"/>
            <a:ext cx="10515600" cy="584785"/>
          </a:xfrm>
          <a:solidFill>
            <a:srgbClr val="FF0000"/>
          </a:solidFill>
        </p:spPr>
        <p:txBody>
          <a:bodyPr>
            <a:noAutofit/>
          </a:bodyPr>
          <a:lstStyle/>
          <a:p>
            <a:pPr algn="ctr"/>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Observations from the above graphs:</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5E0B4929-F511-1C85-7D00-CCFC156943E2}"/>
              </a:ext>
            </a:extLst>
          </p:cNvPr>
          <p:cNvSpPr>
            <a:spLocks noGrp="1"/>
          </p:cNvSpPr>
          <p:nvPr>
            <p:ph idx="1"/>
          </p:nvPr>
        </p:nvSpPr>
        <p:spPr>
          <a:xfrm>
            <a:off x="838200" y="1337353"/>
            <a:ext cx="10515600" cy="4351338"/>
          </a:xfrm>
        </p:spPr>
        <p:txBody>
          <a:bodyPr>
            <a:noAutofit/>
          </a:bodyPr>
          <a:lstStyle/>
          <a:p>
            <a:r>
              <a:rPr lang="en-US" sz="1600" b="1" dirty="0">
                <a:latin typeface="Times New Roman" panose="02020603050405020304" pitchFamily="18" charset="0"/>
                <a:cs typeface="Times New Roman" panose="02020603050405020304" pitchFamily="18" charset="0"/>
              </a:rPr>
              <a:t>SalePrice vs LotFrontage: </a:t>
            </a:r>
            <a:r>
              <a:rPr lang="en-US" sz="1600" dirty="0">
                <a:latin typeface="Times New Roman" panose="02020603050405020304" pitchFamily="18" charset="0"/>
                <a:cs typeface="Times New Roman" panose="02020603050405020304" pitchFamily="18" charset="0"/>
              </a:rPr>
              <a:t>From the plot we can observe there is no much linear relation between the label and feature. If the linear feet of street connected to property is more, the sale price is also high.</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SalePrice vs LotArea: </a:t>
            </a:r>
            <a:r>
              <a:rPr lang="en-US" sz="1600" dirty="0">
                <a:latin typeface="Times New Roman" panose="02020603050405020304" pitchFamily="18" charset="0"/>
                <a:cs typeface="Times New Roman" panose="02020603050405020304" pitchFamily="18" charset="0"/>
              </a:rPr>
              <a:t>There is weakly positive linear relation between the label and feature. But the sale price is high when lot size has around 20000 square feet area. Also as the lot size increases the price is also increasing moderately.</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SalePrice vs MasVnrArea: </a:t>
            </a:r>
            <a:r>
              <a:rPr lang="en-US" sz="1600" dirty="0">
                <a:latin typeface="Times New Roman" panose="02020603050405020304" pitchFamily="18" charset="0"/>
                <a:cs typeface="Times New Roman" panose="02020603050405020304" pitchFamily="18" charset="0"/>
              </a:rPr>
              <a:t>There is bit positive linear relation between feature and target. Also the sale price is high when Masonry veneer area has around 50-400 square feet. So as the Masonry veneer area in square feet increases sale price is also increasing.</a:t>
            </a:r>
          </a:p>
          <a:p>
            <a:endParaRPr lang="en-US" sz="1600" dirty="0">
              <a:latin typeface="Times New Roman" panose="02020603050405020304" pitchFamily="18" charset="0"/>
              <a:cs typeface="Times New Roman" panose="02020603050405020304" pitchFamily="18" charset="0"/>
            </a:endParaRPr>
          </a:p>
          <a:p>
            <a:r>
              <a:rPr lang="en-US" sz="1600" b="1" dirty="0" err="1">
                <a:latin typeface="Times New Roman" panose="02020603050405020304" pitchFamily="18" charset="0"/>
                <a:cs typeface="Times New Roman" panose="02020603050405020304" pitchFamily="18" charset="0"/>
              </a:rPr>
              <a:t>SalePrice</a:t>
            </a:r>
            <a:r>
              <a:rPr lang="en-US" sz="1600" b="1" dirty="0">
                <a:latin typeface="Times New Roman" panose="02020603050405020304" pitchFamily="18" charset="0"/>
                <a:cs typeface="Times New Roman" panose="02020603050405020304" pitchFamily="18" charset="0"/>
              </a:rPr>
              <a:t> vs </a:t>
            </a:r>
            <a:r>
              <a:rPr lang="en-US" sz="1600" b="1" dirty="0" err="1">
                <a:latin typeface="Times New Roman" panose="02020603050405020304" pitchFamily="18" charset="0"/>
                <a:cs typeface="Times New Roman" panose="02020603050405020304" pitchFamily="18" charset="0"/>
              </a:rPr>
              <a:t>WoodDeckSF</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There is weakly positive linear relation between the feature and target. As the Wood deck area increases, sale price is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913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F379-07ED-02DC-AD08-8548330314AC}"/>
              </a:ext>
            </a:extLst>
          </p:cNvPr>
          <p:cNvSpPr>
            <a:spLocks noGrp="1"/>
          </p:cNvSpPr>
          <p:nvPr>
            <p:ph type="title"/>
          </p:nvPr>
        </p:nvSpPr>
        <p:spPr>
          <a:xfrm>
            <a:off x="838200" y="310719"/>
            <a:ext cx="10515600" cy="594804"/>
          </a:xfrm>
          <a:solidFill>
            <a:srgbClr val="FF0000"/>
          </a:solidFill>
        </p:spPr>
        <p:txBody>
          <a:bodyPr>
            <a:noAutofit/>
          </a:bodyPr>
          <a:lstStyle/>
          <a:p>
            <a:pPr algn="ctr"/>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r>
              <a:rPr lang="en-IN" sz="3600" dirty="0">
                <a:solidFill>
                  <a:schemeClr val="bg1"/>
                </a:solidFill>
                <a:effectLst/>
                <a:latin typeface="Blackadder ITC" panose="04020505051007020D02" pitchFamily="82" charset="0"/>
                <a:ea typeface="Times New Roman" panose="02020603050405020304" pitchFamily="18" charset="0"/>
              </a:rPr>
              <a:t>Visualizing Continuous Variables vs Sale Price</a:t>
            </a:r>
            <a:br>
              <a:rPr lang="en-IN" sz="3600" dirty="0">
                <a:solidFill>
                  <a:schemeClr val="bg1"/>
                </a:solidFill>
                <a:effectLst/>
                <a:latin typeface="Blackadder ITC" panose="04020505051007020D02" pitchFamily="82" charset="0"/>
                <a:ea typeface="Times New Roman" panose="02020603050405020304" pitchFamily="18" charset="0"/>
              </a:rPr>
            </a:b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7E708CF8-BDC2-6553-41B1-512AA8573C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435670"/>
            <a:ext cx="10515601" cy="4654411"/>
          </a:xfrm>
        </p:spPr>
      </p:pic>
    </p:spTree>
    <p:extLst>
      <p:ext uri="{BB962C8B-B14F-4D97-AF65-F5344CB8AC3E}">
        <p14:creationId xmlns:p14="http://schemas.microsoft.com/office/powerpoint/2010/main" val="4271813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53F7A-CEC3-48FD-1B3F-36676DAB69CD}"/>
              </a:ext>
            </a:extLst>
          </p:cNvPr>
          <p:cNvSpPr>
            <a:spLocks noGrp="1"/>
          </p:cNvSpPr>
          <p:nvPr>
            <p:ph type="title"/>
          </p:nvPr>
        </p:nvSpPr>
        <p:spPr>
          <a:xfrm>
            <a:off x="838200" y="391758"/>
            <a:ext cx="10515600" cy="487131"/>
          </a:xfrm>
          <a:solidFill>
            <a:srgbClr val="FF0000"/>
          </a:solidFill>
        </p:spPr>
        <p:txBody>
          <a:bodyPr>
            <a:noAutofit/>
          </a:bodyPr>
          <a:lstStyle/>
          <a:p>
            <a:r>
              <a:rPr lang="en-US" sz="3600" dirty="0">
                <a:solidFill>
                  <a:schemeClr val="bg1"/>
                </a:solidFill>
                <a:latin typeface="Blackadder ITC" panose="04020505051007020D02" pitchFamily="82" charset="0"/>
              </a:rPr>
              <a:t>                                                    Observations</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8D6EC481-ED77-E565-9B5A-AF4546A26F2F}"/>
              </a:ext>
            </a:extLst>
          </p:cNvPr>
          <p:cNvSpPr>
            <a:spLocks noGrp="1"/>
          </p:cNvSpPr>
          <p:nvPr>
            <p:ph idx="1"/>
          </p:nvPr>
        </p:nvSpPr>
        <p:spPr>
          <a:xfrm>
            <a:off x="838200" y="1302983"/>
            <a:ext cx="10515600" cy="4351338"/>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BsmtFinSF1:</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weakly positive linear relation between feature and label. The sale price is high that is 100000-300000 when basement square feet lie upto 1500 square feet. So as the type 1 basement finished square feet increases, sale price is also increases.</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BsmtUnfSF: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positive linear relation between the target and BsmtUnfSF. When the unfinished basement area is below 1000 square feet, the sale price is high.</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TotalBsmtSF: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positive linear relation between sale price nad TotalBsmtSF. As total basement area increases, sale price also increases.</a:t>
            </a:r>
          </a:p>
          <a:p>
            <a:pPr algn="just"/>
            <a:endPar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SalePrice vs OpenPorchSF:</a:t>
            </a:r>
            <a:r>
              <a:rPr lang="en-US" sz="1600" b="0" i="0" dirty="0">
                <a:solidFill>
                  <a:srgbClr val="000000"/>
                </a:solidFill>
                <a:effectLst/>
                <a:latin typeface="Times New Roman" panose="02020603050405020304" pitchFamily="18" charset="0"/>
                <a:ea typeface="Microsoft Sans Serif" panose="020B0604020202020204" pitchFamily="34" charset="0"/>
                <a:cs typeface="Times New Roman" panose="02020603050405020304" pitchFamily="18" charset="0"/>
              </a:rPr>
              <a:t> There is a linear relation between the label and feature. The sale price is high when Open porch area is below 200 sf. Here also as the Open porch area increases, sale price is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324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CCAD-ED44-7B6C-CD8B-220293633C69}"/>
              </a:ext>
            </a:extLst>
          </p:cNvPr>
          <p:cNvSpPr>
            <a:spLocks noGrp="1"/>
          </p:cNvSpPr>
          <p:nvPr>
            <p:ph type="title"/>
          </p:nvPr>
        </p:nvSpPr>
        <p:spPr>
          <a:xfrm>
            <a:off x="838200" y="486872"/>
            <a:ext cx="10515600" cy="507428"/>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59CEAE68-A7B0-8CAB-416D-BB4F37B5F9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434513"/>
            <a:ext cx="10515599" cy="4762099"/>
          </a:xfrm>
        </p:spPr>
      </p:pic>
    </p:spTree>
    <p:extLst>
      <p:ext uri="{BB962C8B-B14F-4D97-AF65-F5344CB8AC3E}">
        <p14:creationId xmlns:p14="http://schemas.microsoft.com/office/powerpoint/2010/main" val="25692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6A670-F08E-6590-1966-8C1A0016E7AA}"/>
              </a:ext>
            </a:extLst>
          </p:cNvPr>
          <p:cNvSpPr>
            <a:spLocks noGrp="1"/>
          </p:cNvSpPr>
          <p:nvPr>
            <p:ph type="title"/>
          </p:nvPr>
        </p:nvSpPr>
        <p:spPr>
          <a:xfrm>
            <a:off x="767179" y="530687"/>
            <a:ext cx="10515600" cy="605655"/>
          </a:xfrm>
          <a:solidFill>
            <a:srgbClr val="FF0000"/>
          </a:solidFill>
        </p:spPr>
        <p:txBody>
          <a:bodyPr>
            <a:norm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D356C4ED-1CB0-4234-7077-6DF635DB9C8A}"/>
              </a:ext>
            </a:extLst>
          </p:cNvPr>
          <p:cNvSpPr>
            <a:spLocks noGrp="1"/>
          </p:cNvSpPr>
          <p:nvPr>
            <p:ph idx="1"/>
          </p:nvPr>
        </p:nvSpPr>
        <p:spPr>
          <a:xfrm>
            <a:off x="767179" y="1603683"/>
            <a:ext cx="10515600" cy="4351338"/>
          </a:xfrm>
        </p:spPr>
        <p:txBody>
          <a:bodyPr>
            <a:norm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1stFlrSF:</a:t>
            </a:r>
            <a:r>
              <a:rPr lang="en-US" sz="1600" b="0" i="0" dirty="0">
                <a:solidFill>
                  <a:srgbClr val="000000"/>
                </a:solidFill>
                <a:effectLst/>
                <a:latin typeface="Times New Roman" panose="02020603050405020304" pitchFamily="18" charset="0"/>
                <a:cs typeface="Times New Roman" panose="02020603050405020304" pitchFamily="18" charset="0"/>
              </a:rPr>
              <a:t> There is a linear relation between the label and feature. As we can observe in the plot, the sale price is high when the first floor area lies between 500-2000 square feet. So as the 1st floor area increases, sales price also increases moderately.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2ndFlrSF:</a:t>
            </a:r>
            <a:r>
              <a:rPr lang="en-US" sz="1600" b="0" i="0" dirty="0">
                <a:solidFill>
                  <a:srgbClr val="000000"/>
                </a:solidFill>
                <a:effectLst/>
                <a:latin typeface="Times New Roman" panose="02020603050405020304" pitchFamily="18" charset="0"/>
                <a:cs typeface="Times New Roman" panose="02020603050405020304" pitchFamily="18" charset="0"/>
              </a:rPr>
              <a:t> There is a positive correlation between SalePrice and 2ndFlrSF. So it is obvious that the sale price increases based on the floors.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GrLivArea</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above grade living area. There is a positive correlation between the label and feature. Here as the above grade living area increases, sale price also increases.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GarageArea</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Similar to 2nd floor sf, here also positive linear relation between the label and feature. As size of garage area increases, sale price also increases. The sale price is high when size of garage area is between 200-800 square feet.</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271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0FD1-96D7-E533-A7E6-14CFCF1AD32C}"/>
              </a:ext>
            </a:extLst>
          </p:cNvPr>
          <p:cNvSpPr>
            <a:spLocks noGrp="1"/>
          </p:cNvSpPr>
          <p:nvPr>
            <p:ph type="title"/>
          </p:nvPr>
        </p:nvSpPr>
        <p:spPr>
          <a:xfrm>
            <a:off x="838200" y="435006"/>
            <a:ext cx="10515600" cy="555608"/>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Continuous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F5D20CCF-5AF6-DC80-2980-0DBCAA8BA8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06662"/>
            <a:ext cx="10515600" cy="4618930"/>
          </a:xfrm>
        </p:spPr>
      </p:pic>
    </p:spTree>
    <p:extLst>
      <p:ext uri="{BB962C8B-B14F-4D97-AF65-F5344CB8AC3E}">
        <p14:creationId xmlns:p14="http://schemas.microsoft.com/office/powerpoint/2010/main" val="211284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98D8-E82A-304C-7B93-CFA9EB20AB1B}"/>
              </a:ext>
            </a:extLst>
          </p:cNvPr>
          <p:cNvSpPr>
            <a:spLocks noGrp="1"/>
          </p:cNvSpPr>
          <p:nvPr>
            <p:ph type="title"/>
          </p:nvPr>
        </p:nvSpPr>
        <p:spPr>
          <a:xfrm>
            <a:off x="838200" y="479325"/>
            <a:ext cx="10515600" cy="488342"/>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816CA0DD-9AB0-067D-79FF-25B0C536A137}"/>
              </a:ext>
            </a:extLst>
          </p:cNvPr>
          <p:cNvSpPr>
            <a:spLocks noGrp="1"/>
          </p:cNvSpPr>
          <p:nvPr>
            <p:ph idx="1"/>
          </p:nvPr>
        </p:nvSpPr>
        <p:spPr>
          <a:xfrm>
            <a:off x="838200" y="1363985"/>
            <a:ext cx="10515600" cy="4351338"/>
          </a:xfrm>
        </p:spPr>
        <p:txBody>
          <a:bodyPr>
            <a:normAutofit/>
          </a:bodyPr>
          <a:lstStyle/>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AgeBuilt:</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From the plot I can notice there is negative linear relation between sale price and AgeBuilt. The buildings which have built long back are having less sales price compare to new buildings. Also, there are presence of outliers in the data.</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AgeRemod:</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Similar to AgeBuilt, there is a negative linear relation between the label and features. As if Building modification has done long back then the price is less compared to new one. As the age increases, sale price decreases.</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AgeGarage:</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There is negative linear relation and houses which are having recently built garages, they have high sale price. As the age of the garage was built increases, the sale price decreases.</a:t>
            </a:r>
          </a:p>
          <a:p>
            <a:pPr lvl="0" algn="just">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SalePrice vs YrSold:</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Almost all the buildings sold in the recent years and all of them have same sale price. There is no significance difference.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160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3829-4200-2AF0-A513-6A4265B3D4DC}"/>
              </a:ext>
            </a:extLst>
          </p:cNvPr>
          <p:cNvSpPr>
            <a:spLocks noGrp="1"/>
          </p:cNvSpPr>
          <p:nvPr>
            <p:ph type="title"/>
          </p:nvPr>
        </p:nvSpPr>
        <p:spPr>
          <a:xfrm>
            <a:off x="838200" y="437289"/>
            <a:ext cx="10515601" cy="539256"/>
          </a:xfrm>
          <a:solidFill>
            <a:srgbClr val="FF0000"/>
          </a:solidFill>
        </p:spPr>
        <p:txBody>
          <a:bodyPr>
            <a:noAutofit/>
          </a:bodyPr>
          <a:lstStyle/>
          <a:p>
            <a:r>
              <a:rPr lang="en-IN" sz="3600" dirty="0">
                <a:solidFill>
                  <a:schemeClr val="bg1"/>
                </a:solidFill>
                <a:latin typeface="Blackadder ITC" panose="04020505051007020D02" pitchFamily="82" charset="0"/>
              </a:rPr>
              <a:t>                                                        Outline</a:t>
            </a:r>
          </a:p>
        </p:txBody>
      </p:sp>
      <p:sp>
        <p:nvSpPr>
          <p:cNvPr id="3" name="Content Placeholder 2">
            <a:extLst>
              <a:ext uri="{FF2B5EF4-FFF2-40B4-BE49-F238E27FC236}">
                <a16:creationId xmlns:a16="http://schemas.microsoft.com/office/drawing/2014/main" id="{F7A8EE43-2211-FBD4-420E-46D0FFA10713}"/>
              </a:ext>
            </a:extLst>
          </p:cNvPr>
          <p:cNvSpPr>
            <a:spLocks noGrp="1"/>
          </p:cNvSpPr>
          <p:nvPr>
            <p:ph idx="1"/>
          </p:nvPr>
        </p:nvSpPr>
        <p:spPr>
          <a:xfrm>
            <a:off x="838201" y="1619910"/>
            <a:ext cx="10515600" cy="4800802"/>
          </a:xfrm>
        </p:spPr>
        <p:txBody>
          <a:bodyPr>
            <a:normAutofit fontScale="62500" lnSpcReduction="20000"/>
          </a:bodyPr>
          <a:lstStyle/>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Problem Statement</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Problem Understanding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What Is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Importance of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Benefits of Housing Price Prediction</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Data Analysis &amp; Modelling Flowchart</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Exploratory Data Analysis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Visualizations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Data Analysis Steps Done</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Assumptions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Model Building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Hyper Parameter Tuning</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Saving the model and prediction results</a:t>
            </a:r>
          </a:p>
          <a:p>
            <a:pPr>
              <a:buFont typeface="Wingdings" panose="05000000000000000000" pitchFamily="2" charset="2"/>
              <a:buChar char="§"/>
            </a:pPr>
            <a:r>
              <a:rPr lang="en-US" sz="2800" dirty="0">
                <a:latin typeface="Times New Roman" panose="02020603050405020304" pitchFamily="18" charset="0"/>
                <a:ea typeface="Microsoft Sans Serif" panose="020B0604020202020204" pitchFamily="34"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529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E28B-48C0-49C9-B855-91BE38BF6902}"/>
              </a:ext>
            </a:extLst>
          </p:cNvPr>
          <p:cNvSpPr>
            <a:spLocks noGrp="1"/>
          </p:cNvSpPr>
          <p:nvPr>
            <p:ph type="title"/>
          </p:nvPr>
        </p:nvSpPr>
        <p:spPr>
          <a:xfrm>
            <a:off x="838200" y="365126"/>
            <a:ext cx="10515600" cy="655806"/>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993C5570-C9E3-62CD-1E4D-3D2A2AEE7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35455"/>
            <a:ext cx="10515600" cy="4601361"/>
          </a:xfrm>
        </p:spPr>
      </p:pic>
    </p:spTree>
    <p:extLst>
      <p:ext uri="{BB962C8B-B14F-4D97-AF65-F5344CB8AC3E}">
        <p14:creationId xmlns:p14="http://schemas.microsoft.com/office/powerpoint/2010/main" val="4233034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DBFD-E4D3-68A2-0A6B-0E8891607440}"/>
              </a:ext>
            </a:extLst>
          </p:cNvPr>
          <p:cNvSpPr>
            <a:spLocks noGrp="1"/>
          </p:cNvSpPr>
          <p:nvPr>
            <p:ph type="title"/>
          </p:nvPr>
        </p:nvSpPr>
        <p:spPr>
          <a:xfrm>
            <a:off x="838200" y="533801"/>
            <a:ext cx="10515600" cy="540397"/>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D5BAEB47-3FC9-1CFA-2169-5958B4ECB6F3}"/>
              </a:ext>
            </a:extLst>
          </p:cNvPr>
          <p:cNvSpPr>
            <a:spLocks noGrp="1"/>
          </p:cNvSpPr>
          <p:nvPr>
            <p:ph idx="1"/>
          </p:nvPr>
        </p:nvSpPr>
        <p:spPr>
          <a:xfrm>
            <a:off x="838200" y="1523784"/>
            <a:ext cx="10515600" cy="4351338"/>
          </a:xfrm>
        </p:spPr>
        <p:txBody>
          <a:bodyPr>
            <a:norm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MSSubClass</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high for the </a:t>
            </a:r>
            <a:r>
              <a:rPr lang="en-US" sz="1600" b="0" i="0" dirty="0" err="1">
                <a:solidFill>
                  <a:srgbClr val="000000"/>
                </a:solidFill>
                <a:effectLst/>
                <a:latin typeface="Times New Roman" panose="02020603050405020304" pitchFamily="18" charset="0"/>
                <a:cs typeface="Times New Roman" panose="02020603050405020304" pitchFamily="18" charset="0"/>
              </a:rPr>
              <a:t>MSSubClass</a:t>
            </a:r>
            <a:r>
              <a:rPr lang="en-US" sz="1600" b="0" i="0" dirty="0">
                <a:solidFill>
                  <a:srgbClr val="000000"/>
                </a:solidFill>
                <a:effectLst/>
                <a:latin typeface="Times New Roman" panose="02020603050405020304" pitchFamily="18" charset="0"/>
                <a:cs typeface="Times New Roman" panose="02020603050405020304" pitchFamily="18" charset="0"/>
              </a:rPr>
              <a:t> 60,120 and 20.</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BedroomAbvGr</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Many houses are having 0 and 4 bedrooms have high sales price also houses having 8 bedrooms also have high sales price. Other bedroom grades have average sale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KitchenAbvGr</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single kitchen and few houses have 2 kitchens. The sale price is also high in case of the houses having single kitchen.</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TotRmsAbvGrd</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We can observe some linear relation between Total rooms above grade and Sale Prices as the number of rooms increases the sales price also increases.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571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3D5CA-73C0-69F2-D913-4E69CD17855A}"/>
              </a:ext>
            </a:extLst>
          </p:cNvPr>
          <p:cNvSpPr>
            <a:spLocks noGrp="1"/>
          </p:cNvSpPr>
          <p:nvPr>
            <p:ph type="title"/>
          </p:nvPr>
        </p:nvSpPr>
        <p:spPr>
          <a:xfrm>
            <a:off x="838200" y="542680"/>
            <a:ext cx="10515600" cy="638051"/>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59EEC7DF-4D95-D137-4E8B-DF19A31C6B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30425"/>
            <a:ext cx="10515600" cy="4450779"/>
          </a:xfrm>
        </p:spPr>
      </p:pic>
    </p:spTree>
    <p:extLst>
      <p:ext uri="{BB962C8B-B14F-4D97-AF65-F5344CB8AC3E}">
        <p14:creationId xmlns:p14="http://schemas.microsoft.com/office/powerpoint/2010/main" val="183276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C44A5-6821-305B-68F5-B3B8B542474D}"/>
              </a:ext>
            </a:extLst>
          </p:cNvPr>
          <p:cNvSpPr>
            <a:spLocks noGrp="1"/>
          </p:cNvSpPr>
          <p:nvPr>
            <p:ph type="title"/>
          </p:nvPr>
        </p:nvSpPr>
        <p:spPr>
          <a:xfrm>
            <a:off x="838200" y="476850"/>
            <a:ext cx="10515600" cy="508571"/>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716C9B46-24C6-8F84-048B-F2FEBA69719E}"/>
              </a:ext>
            </a:extLst>
          </p:cNvPr>
          <p:cNvSpPr>
            <a:spLocks noGrp="1"/>
          </p:cNvSpPr>
          <p:nvPr>
            <p:ph idx="1"/>
          </p:nvPr>
        </p:nvSpPr>
        <p:spPr>
          <a:xfrm>
            <a:off x="838200" y="1408375"/>
            <a:ext cx="10515600" cy="4351338"/>
          </a:xfrm>
        </p:spPr>
        <p:txBody>
          <a:bodyPr>
            <a:normAutofit/>
          </a:bodyPr>
          <a:lstStyle/>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BsmtFullBath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have basement full bathrooms as 0 and 1 which means some of the houses have single basement bathrooms and some of the houses have no basement bathrooms. And sales price is also high in these cases.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BsmtHalfBath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houses do not have any single basement bathrooms and those houses have average sales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FullBath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There is positive linear relation between the sale price and full bathrooms above grade. Large number of houses have 1-2 full bathrooms. As the full bathrooms grades increases, sale price is also increasing slightly.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HalfBath</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Some of the houses have no half bathrooms and also some of the houses have single half bathroom and very few houses have 2 half bathrooms. The houses with 0-1 half bathrooms have average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412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C31E1-E767-126A-B2F4-78344AE49B9D}"/>
              </a:ext>
            </a:extLst>
          </p:cNvPr>
          <p:cNvSpPr>
            <a:spLocks noGrp="1"/>
          </p:cNvSpPr>
          <p:nvPr>
            <p:ph type="title"/>
          </p:nvPr>
        </p:nvSpPr>
        <p:spPr>
          <a:xfrm>
            <a:off x="838200" y="578190"/>
            <a:ext cx="10515600" cy="531520"/>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Visualizing Discrete Variables vs Sale Price</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74C4F950-23DF-0C97-6F89-E80963549E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30363"/>
            <a:ext cx="10515599" cy="4495229"/>
          </a:xfrm>
        </p:spPr>
      </p:pic>
    </p:spTree>
    <p:extLst>
      <p:ext uri="{BB962C8B-B14F-4D97-AF65-F5344CB8AC3E}">
        <p14:creationId xmlns:p14="http://schemas.microsoft.com/office/powerpoint/2010/main" val="268743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0F2B7-02D0-93A1-71F4-7A6DFEBF2EF4}"/>
              </a:ext>
            </a:extLst>
          </p:cNvPr>
          <p:cNvSpPr>
            <a:spLocks noGrp="1"/>
          </p:cNvSpPr>
          <p:nvPr>
            <p:ph type="title"/>
          </p:nvPr>
        </p:nvSpPr>
        <p:spPr>
          <a:xfrm>
            <a:off x="838200" y="477991"/>
            <a:ext cx="10515600" cy="513765"/>
          </a:xfrm>
          <a:solidFill>
            <a:srgbClr val="FF0000"/>
          </a:solidFill>
        </p:spPr>
        <p:txBody>
          <a:bodyPr>
            <a:normAutofit fontScale="90000"/>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E062BCC7-4C57-F535-EEA3-D2D6FE485E3D}"/>
              </a:ext>
            </a:extLst>
          </p:cNvPr>
          <p:cNvSpPr>
            <a:spLocks noGrp="1"/>
          </p:cNvSpPr>
          <p:nvPr>
            <p:ph idx="1"/>
          </p:nvPr>
        </p:nvSpPr>
        <p:spPr>
          <a:xfrm>
            <a:off x="909222" y="1514906"/>
            <a:ext cx="10515600" cy="4351338"/>
          </a:xfrm>
        </p:spPr>
        <p:txBody>
          <a:bodyPr>
            <a:normAutofit/>
          </a:bodyPr>
          <a:lstStyle/>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Fireplaces:</a:t>
            </a:r>
            <a:r>
              <a:rPr lang="en-US" sz="1600" b="0" i="0" dirty="0">
                <a:solidFill>
                  <a:srgbClr val="000000"/>
                </a:solidFill>
                <a:effectLst/>
                <a:latin typeface="Times New Roman" panose="02020603050405020304" pitchFamily="18" charset="0"/>
                <a:cs typeface="Times New Roman" panose="02020603050405020304" pitchFamily="18" charset="0"/>
              </a:rPr>
              <a:t> Some houses have no fire places and some houses have 1-2 fire places. The sales price is high for houses having single fireplaces.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GarageCars</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There is positive linear relation between target and feature. As size of garage in car capacity increases, sales price also increases.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err="1">
                <a:solidFill>
                  <a:srgbClr val="000000"/>
                </a:solidFill>
                <a:effectLst/>
                <a:latin typeface="Times New Roman" panose="02020603050405020304" pitchFamily="18" charset="0"/>
                <a:cs typeface="Times New Roman" panose="02020603050405020304" pitchFamily="18" charset="0"/>
              </a:rPr>
              <a:t>SalesPrice</a:t>
            </a:r>
            <a:r>
              <a:rPr lang="en-US" sz="1600" b="1" i="0" dirty="0">
                <a:solidFill>
                  <a:srgbClr val="000000"/>
                </a:solidFill>
                <a:effectLst/>
                <a:latin typeface="Times New Roman" panose="02020603050405020304" pitchFamily="18" charset="0"/>
                <a:cs typeface="Times New Roman" panose="02020603050405020304" pitchFamily="18" charset="0"/>
              </a:rPr>
              <a:t> vs </a:t>
            </a:r>
            <a:r>
              <a:rPr lang="en-US" sz="1600" b="1" i="0" dirty="0" err="1">
                <a:solidFill>
                  <a:srgbClr val="000000"/>
                </a:solidFill>
                <a:effectLst/>
                <a:latin typeface="Times New Roman" panose="02020603050405020304" pitchFamily="18" charset="0"/>
                <a:cs typeface="Times New Roman" panose="02020603050405020304" pitchFamily="18" charset="0"/>
              </a:rPr>
              <a:t>MoSold</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Monthly sold have no significance impact on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37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E74CC7-84B2-43ED-4201-E7AAE63377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071" y="665825"/>
            <a:ext cx="10768612" cy="5610688"/>
          </a:xfrm>
        </p:spPr>
      </p:pic>
    </p:spTree>
    <p:extLst>
      <p:ext uri="{BB962C8B-B14F-4D97-AF65-F5344CB8AC3E}">
        <p14:creationId xmlns:p14="http://schemas.microsoft.com/office/powerpoint/2010/main" val="4079604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379D5-C196-F35B-3981-B010D3264C07}"/>
              </a:ext>
            </a:extLst>
          </p:cNvPr>
          <p:cNvSpPr>
            <a:spLocks noGrp="1"/>
          </p:cNvSpPr>
          <p:nvPr>
            <p:ph idx="1"/>
          </p:nvPr>
        </p:nvSpPr>
        <p:spPr>
          <a:xfrm>
            <a:off x="740176" y="1296139"/>
            <a:ext cx="10711648" cy="5397623"/>
          </a:xfrm>
        </p:spPr>
        <p:txBody>
          <a:bodyPr>
            <a:no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MSZoning:</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are belongs to Floating Village Residential followed by Residential Low Density. The houses from this zone are have high sale price compared to other zones.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SlaePrice vs Street:</a:t>
            </a:r>
            <a:r>
              <a:rPr lang="en-US" sz="1600" b="0" i="0" dirty="0">
                <a:solidFill>
                  <a:srgbClr val="000000"/>
                </a:solidFill>
                <a:effectLst/>
                <a:latin typeface="Times New Roman" panose="02020603050405020304" pitchFamily="18" charset="0"/>
                <a:cs typeface="Times New Roman" panose="02020603050405020304" pitchFamily="18" charset="0"/>
              </a:rPr>
              <a:t> By observing the bar plot, it is obvious that the property of house with Paved type of road have high SalePrice and the houses in gravel roads have very less sale price.</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SlaePrice vs LotShape:</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having moderately irregular and irregular shape of property have high sale price and houses with regular type of property have less sale piece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LandContour:</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hillside and depression property flatness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LotConfig:</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with Frontage on 3 sides of property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LandSlope:</a:t>
            </a:r>
            <a:r>
              <a:rPr lang="en-US" sz="1600" b="0" i="0" dirty="0">
                <a:solidFill>
                  <a:srgbClr val="000000"/>
                </a:solidFill>
                <a:effectLst/>
                <a:latin typeface="Times New Roman" panose="02020603050405020304" pitchFamily="18" charset="0"/>
                <a:cs typeface="Times New Roman" panose="02020603050405020304" pitchFamily="18" charset="0"/>
              </a:rPr>
              <a:t> There is no significance difference between the slope of the property. As we can observe the houses having Gentle slope, Moderate Slope and Severe Slope have same sale price.</a:t>
            </a:r>
          </a:p>
          <a:p>
            <a:pPr algn="just"/>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1FF81D-D513-6A79-4FB4-E20E74B0432C}"/>
              </a:ext>
            </a:extLst>
          </p:cNvPr>
          <p:cNvSpPr txBox="1"/>
          <p:nvPr/>
        </p:nvSpPr>
        <p:spPr>
          <a:xfrm>
            <a:off x="870012" y="349402"/>
            <a:ext cx="10581812" cy="646331"/>
          </a:xfrm>
          <a:prstGeom prst="rect">
            <a:avLst/>
          </a:prstGeom>
          <a:solidFill>
            <a:srgbClr val="FF0000"/>
          </a:solidFill>
        </p:spPr>
        <p:txBody>
          <a:bodyPr wrap="square" rtlCol="0">
            <a:spAutoFit/>
          </a:bodyPr>
          <a:lstStyle/>
          <a:p>
            <a:r>
              <a:rPr lang="en-IN" sz="3600" dirty="0">
                <a:solidFill>
                  <a:schemeClr val="bg1"/>
                </a:solidFill>
                <a:latin typeface="Blackadder ITC" panose="04020505051007020D02" pitchFamily="82" charset="0"/>
              </a:rPr>
              <a:t>                                                     Observations</a:t>
            </a:r>
          </a:p>
        </p:txBody>
      </p:sp>
    </p:spTree>
    <p:extLst>
      <p:ext uri="{BB962C8B-B14F-4D97-AF65-F5344CB8AC3E}">
        <p14:creationId xmlns:p14="http://schemas.microsoft.com/office/powerpoint/2010/main" val="3160055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E3D0F90-E595-1D6F-D3C0-F1FCD39179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909" y="778059"/>
            <a:ext cx="10582182" cy="5418555"/>
          </a:xfrm>
        </p:spPr>
      </p:pic>
    </p:spTree>
    <p:extLst>
      <p:ext uri="{BB962C8B-B14F-4D97-AF65-F5344CB8AC3E}">
        <p14:creationId xmlns:p14="http://schemas.microsoft.com/office/powerpoint/2010/main" val="1470068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63D5D-6BCD-C305-1D11-1550CB049521}"/>
              </a:ext>
            </a:extLst>
          </p:cNvPr>
          <p:cNvSpPr>
            <a:spLocks noGrp="1"/>
          </p:cNvSpPr>
          <p:nvPr>
            <p:ph idx="1"/>
          </p:nvPr>
        </p:nvSpPr>
        <p:spPr>
          <a:xfrm>
            <a:off x="731668" y="1315475"/>
            <a:ext cx="10782670" cy="5111958"/>
          </a:xfrm>
        </p:spPr>
        <p:txBody>
          <a:bodyPr>
            <a:noAutofit/>
          </a:bodyPr>
          <a:lstStyle/>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Neighborhood:</a:t>
            </a:r>
            <a:r>
              <a:rPr lang="en-US" sz="1600" b="0" i="0" dirty="0">
                <a:solidFill>
                  <a:srgbClr val="000000"/>
                </a:solidFill>
                <a:effectLst/>
                <a:latin typeface="Times New Roman" panose="02020603050405020304" pitchFamily="18" charset="0"/>
                <a:cs typeface="Times New Roman" panose="02020603050405020304" pitchFamily="18" charset="0"/>
              </a:rPr>
              <a:t> The houses which are located near Northridge have high sale price compared to others. </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Condition1:</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conditions adjacent to positive off-site feature and houses within 200' of North-South Railroad have high sale price compared to others.</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Condition2:</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conditions near positive off-site feature park, greenbelt, etc. and adjacent to positive off-site feature have high sale price.</a:t>
            </a:r>
          </a:p>
          <a:p>
            <a:pPr marL="342900" indent="-34290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BldgType:</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are Single-family Detached and Townhouse End Unit and they have higher sale price compared to other categories.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HouseStyle:</a:t>
            </a:r>
            <a:r>
              <a:rPr lang="en-US" sz="1600" b="0" i="0" dirty="0">
                <a:solidFill>
                  <a:srgbClr val="000000"/>
                </a:solidFill>
                <a:effectLst/>
                <a:latin typeface="Times New Roman" panose="02020603050405020304" pitchFamily="18" charset="0"/>
                <a:cs typeface="Times New Roman" panose="02020603050405020304" pitchFamily="18" charset="0"/>
              </a:rPr>
              <a:t> Houses which are having style of dwelling 2nd level finished and Two story have high sale price compared to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RoofStyle:</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roof style Flat, Hip and Shed have high sale price and the houses having gabrel roof style have less sale price.</a:t>
            </a:r>
          </a:p>
          <a:p>
            <a:pPr algn="just"/>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0EC647D-0937-783A-CC58-B008E1CD72FD}"/>
              </a:ext>
            </a:extLst>
          </p:cNvPr>
          <p:cNvPicPr>
            <a:picLocks noChangeAspect="1"/>
          </p:cNvPicPr>
          <p:nvPr/>
        </p:nvPicPr>
        <p:blipFill>
          <a:blip r:embed="rId2"/>
          <a:stretch>
            <a:fillRect/>
          </a:stretch>
        </p:blipFill>
        <p:spPr>
          <a:xfrm>
            <a:off x="731668" y="315157"/>
            <a:ext cx="10782670" cy="830063"/>
          </a:xfrm>
          <a:prstGeom prst="rect">
            <a:avLst/>
          </a:prstGeom>
        </p:spPr>
      </p:pic>
    </p:spTree>
    <p:extLst>
      <p:ext uri="{BB962C8B-B14F-4D97-AF65-F5344CB8AC3E}">
        <p14:creationId xmlns:p14="http://schemas.microsoft.com/office/powerpoint/2010/main" val="120291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47EFF-D612-5E3B-B6D8-AAEFA83A4970}"/>
              </a:ext>
            </a:extLst>
          </p:cNvPr>
          <p:cNvSpPr>
            <a:spLocks noGrp="1"/>
          </p:cNvSpPr>
          <p:nvPr>
            <p:ph type="title"/>
          </p:nvPr>
        </p:nvSpPr>
        <p:spPr>
          <a:xfrm>
            <a:off x="838200" y="604824"/>
            <a:ext cx="10515600" cy="620295"/>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Introduction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F8ADC0B-9ABF-7EFB-FB14-60380FBF88D8}"/>
              </a:ext>
            </a:extLst>
          </p:cNvPr>
          <p:cNvSpPr>
            <a:spLocks noGrp="1"/>
          </p:cNvSpPr>
          <p:nvPr>
            <p:ph idx="1"/>
          </p:nvPr>
        </p:nvSpPr>
        <p:spPr>
          <a:xfrm>
            <a:off x="838200" y="1683582"/>
            <a:ext cx="10515600" cy="4351338"/>
          </a:xfrm>
        </p:spPr>
        <p:txBody>
          <a:bodyPr>
            <a:normAutofit/>
          </a:bodyPr>
          <a:lstStyle/>
          <a:p>
            <a:pPr marL="342900" indent="-342900" algn="just">
              <a:lnSpc>
                <a:spcPct val="107000"/>
              </a:lnSpc>
              <a:spcAft>
                <a:spcPts val="800"/>
              </a:spcAf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Thousands of houses are sold every day. There are some questions every buyer asks himself like: What is the actual price that this house deserves? Am I paying a fair price? Also</a:t>
            </a:r>
            <a:r>
              <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rPr>
              <a:t> Is it the location? Is it the overall quality of the house? Is it the size? Could it be sold at a good price in future? All these questions come in to our mind when we decide to purchase a house.</a:t>
            </a:r>
          </a:p>
          <a:p>
            <a:pPr algn="just">
              <a:lnSpc>
                <a:spcPct val="107000"/>
              </a:lnSpc>
              <a:spcAft>
                <a:spcPts val="800"/>
              </a:spcAft>
            </a:pPr>
            <a:endPar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ü"/>
            </a:pPr>
            <a:r>
              <a:rPr lang="en-IN" sz="1600" spc="30" dirty="0">
                <a:effectLst/>
                <a:latin typeface="Times New Roman" panose="02020603050405020304" pitchFamily="18" charset="0"/>
                <a:ea typeface="Microsoft Sans Serif" panose="020B0604020202020204" pitchFamily="34" charset="0"/>
                <a:cs typeface="Times New Roman" panose="02020603050405020304" pitchFamily="18" charset="0"/>
              </a:rPr>
              <a:t>In this study, </a:t>
            </a: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a machine learning model is proposed to predict a house price based on data related to the house (its size, the year it was built in, etc.). During the development and evaluation of our model, we will show the code used for each step followed by its output. This will facilitate the reproducibility of our work.</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7638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24273C-AE10-1FC0-3E67-57C99CC626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541" y="1449279"/>
            <a:ext cx="10612918" cy="3959441"/>
          </a:xfrm>
        </p:spPr>
      </p:pic>
    </p:spTree>
    <p:extLst>
      <p:ext uri="{BB962C8B-B14F-4D97-AF65-F5344CB8AC3E}">
        <p14:creationId xmlns:p14="http://schemas.microsoft.com/office/powerpoint/2010/main" val="4011395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45FD2-5ABC-682A-66BC-E71B18750586}"/>
              </a:ext>
            </a:extLst>
          </p:cNvPr>
          <p:cNvSpPr>
            <a:spLocks noGrp="1"/>
          </p:cNvSpPr>
          <p:nvPr>
            <p:ph idx="1"/>
          </p:nvPr>
        </p:nvSpPr>
        <p:spPr>
          <a:xfrm>
            <a:off x="789003" y="1780604"/>
            <a:ext cx="10613994" cy="2338635"/>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RoofMatl:</a:t>
            </a:r>
            <a:r>
              <a:rPr lang="en-US" sz="1600" b="0" i="0" dirty="0">
                <a:solidFill>
                  <a:srgbClr val="000000"/>
                </a:solidFill>
                <a:effectLst/>
                <a:latin typeface="Times New Roman" panose="02020603050405020304" pitchFamily="18" charset="0"/>
                <a:cs typeface="Times New Roman" panose="02020603050405020304" pitchFamily="18" charset="0"/>
              </a:rPr>
              <a:t> Houses with Wood Shingles root materials have high sale prices.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Exterior1st:</a:t>
            </a:r>
            <a:r>
              <a:rPr lang="en-US" sz="1600" b="0" i="0" dirty="0">
                <a:solidFill>
                  <a:srgbClr val="000000"/>
                </a:solidFill>
                <a:effectLst/>
                <a:latin typeface="Times New Roman" panose="02020603050405020304" pitchFamily="18" charset="0"/>
                <a:cs typeface="Times New Roman" panose="02020603050405020304" pitchFamily="18" charset="0"/>
              </a:rPr>
              <a:t> Houses having Imitation Stucco, Stone and Cement Board as 1st exterior cover have high sale price.</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Exterior2nd:</a:t>
            </a:r>
            <a:r>
              <a:rPr lang="en-US" sz="1600" b="0" i="0" dirty="0">
                <a:solidFill>
                  <a:srgbClr val="000000"/>
                </a:solidFill>
                <a:effectLst/>
                <a:latin typeface="Times New Roman" panose="02020603050405020304" pitchFamily="18" charset="0"/>
                <a:cs typeface="Times New Roman" panose="02020603050405020304" pitchFamily="18" charset="0"/>
              </a:rPr>
              <a:t> Houses having Imitation Stucco and other as 2nd cover have high sale price.</a:t>
            </a:r>
          </a:p>
          <a:p>
            <a:pPr algn="just"/>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E254637-7AC7-CA50-3699-333732AC5CB6}"/>
              </a:ext>
            </a:extLst>
          </p:cNvPr>
          <p:cNvSpPr txBox="1"/>
          <p:nvPr/>
        </p:nvSpPr>
        <p:spPr>
          <a:xfrm>
            <a:off x="789003" y="408371"/>
            <a:ext cx="10613994" cy="646331"/>
          </a:xfrm>
          <a:prstGeom prst="rect">
            <a:avLst/>
          </a:prstGeom>
          <a:solidFill>
            <a:srgbClr val="FF0000"/>
          </a:solidFill>
        </p:spPr>
        <p:txBody>
          <a:bodyPr wrap="square" rtlCol="0">
            <a:spAutoFit/>
          </a:bodyPr>
          <a:lstStyle/>
          <a:p>
            <a:r>
              <a:rPr lang="en-IN" sz="3600" dirty="0">
                <a:solidFill>
                  <a:schemeClr val="bg1"/>
                </a:solidFill>
                <a:latin typeface="Blackadder ITC" panose="04020505051007020D02" pitchFamily="82" charset="0"/>
              </a:rPr>
              <a:t>                                                    Observations</a:t>
            </a:r>
          </a:p>
        </p:txBody>
      </p:sp>
    </p:spTree>
    <p:extLst>
      <p:ext uri="{BB962C8B-B14F-4D97-AF65-F5344CB8AC3E}">
        <p14:creationId xmlns:p14="http://schemas.microsoft.com/office/powerpoint/2010/main" val="1520839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07A59B-B0A9-B09C-3640-EBF2A697F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6747" y="968453"/>
            <a:ext cx="10395750" cy="5192650"/>
          </a:xfrm>
        </p:spPr>
      </p:pic>
    </p:spTree>
    <p:extLst>
      <p:ext uri="{BB962C8B-B14F-4D97-AF65-F5344CB8AC3E}">
        <p14:creationId xmlns:p14="http://schemas.microsoft.com/office/powerpoint/2010/main" val="2051098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FB17-7320-34CC-ADE1-CB9CAD42CD3B}"/>
              </a:ext>
            </a:extLst>
          </p:cNvPr>
          <p:cNvSpPr>
            <a:spLocks noGrp="1"/>
          </p:cNvSpPr>
          <p:nvPr>
            <p:ph type="title"/>
          </p:nvPr>
        </p:nvSpPr>
        <p:spPr>
          <a:xfrm>
            <a:off x="838200" y="401959"/>
            <a:ext cx="10515600" cy="574585"/>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3FB7EF68-F290-A1DE-E8BE-D62141E254AB}"/>
              </a:ext>
            </a:extLst>
          </p:cNvPr>
          <p:cNvSpPr>
            <a:spLocks noGrp="1"/>
          </p:cNvSpPr>
          <p:nvPr>
            <p:ph idx="1"/>
          </p:nvPr>
        </p:nvSpPr>
        <p:spPr>
          <a:xfrm>
            <a:off x="838200" y="1417254"/>
            <a:ext cx="10515600" cy="4351338"/>
          </a:xfrm>
        </p:spPr>
        <p:txBody>
          <a:bodyPr>
            <a:normAutofit lnSpcReduction="10000"/>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MasVnrType:</a:t>
            </a:r>
            <a:r>
              <a:rPr lang="en-US" sz="1600" b="0" i="0" dirty="0">
                <a:solidFill>
                  <a:srgbClr val="000000"/>
                </a:solidFill>
                <a:effectLst/>
                <a:latin typeface="Times New Roman" panose="02020603050405020304" pitchFamily="18" charset="0"/>
                <a:cs typeface="Times New Roman" panose="02020603050405020304" pitchFamily="18" charset="0"/>
              </a:rPr>
              <a:t> Houses having Stone Masonry veneer type have high sale price than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Foundation:</a:t>
            </a:r>
            <a:r>
              <a:rPr lang="en-US" sz="1600" b="0" i="0" dirty="0">
                <a:solidFill>
                  <a:srgbClr val="000000"/>
                </a:solidFill>
                <a:effectLst/>
                <a:latin typeface="Times New Roman" panose="02020603050405020304" pitchFamily="18" charset="0"/>
                <a:cs typeface="Times New Roman" panose="02020603050405020304" pitchFamily="18" charset="0"/>
              </a:rPr>
              <a:t> Houses having Poured Concrete as foundation type have high sale price compared to other types.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BsmtExposure:</a:t>
            </a:r>
            <a:r>
              <a:rPr lang="en-US" sz="1600" b="0" i="0" dirty="0">
                <a:solidFill>
                  <a:srgbClr val="000000"/>
                </a:solidFill>
                <a:effectLst/>
                <a:latin typeface="Times New Roman" panose="02020603050405020304" pitchFamily="18" charset="0"/>
                <a:cs typeface="Times New Roman" panose="02020603050405020304" pitchFamily="18" charset="0"/>
              </a:rPr>
              <a:t> Houses having good walkout or garden level walls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BsmtFinType1:</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high for the houses containing good living quarters basement finished area.</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BsmtFinType2:</a:t>
            </a:r>
            <a:r>
              <a:rPr lang="en-US" sz="1600" b="0" i="0" dirty="0">
                <a:solidFill>
                  <a:srgbClr val="000000"/>
                </a:solidFill>
                <a:effectLst/>
                <a:latin typeface="Times New Roman" panose="02020603050405020304" pitchFamily="18" charset="0"/>
                <a:cs typeface="Times New Roman" panose="02020603050405020304" pitchFamily="18" charset="0"/>
              </a:rPr>
              <a:t> The sale price is moderately high for the houses having good living quarters and average living quarters.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Heating:</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the heating type gas forced warm air furnace and gas hot water or steam heat have high sale price.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00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35C730-92D1-DCD1-D301-BE18E830F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1337" y="701337"/>
            <a:ext cx="10848512" cy="5610686"/>
          </a:xfrm>
        </p:spPr>
      </p:pic>
    </p:spTree>
    <p:extLst>
      <p:ext uri="{BB962C8B-B14F-4D97-AF65-F5344CB8AC3E}">
        <p14:creationId xmlns:p14="http://schemas.microsoft.com/office/powerpoint/2010/main" val="641435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CF45-16AF-D2FC-39C7-598ECB2118B1}"/>
              </a:ext>
            </a:extLst>
          </p:cNvPr>
          <p:cNvSpPr>
            <a:spLocks noGrp="1"/>
          </p:cNvSpPr>
          <p:nvPr>
            <p:ph type="title"/>
          </p:nvPr>
        </p:nvSpPr>
        <p:spPr>
          <a:xfrm>
            <a:off x="838199" y="604822"/>
            <a:ext cx="10587361" cy="522642"/>
          </a:xfrm>
          <a:solidFill>
            <a:srgbClr val="FF0000"/>
          </a:solidFill>
        </p:spPr>
        <p:txBody>
          <a:bodyPr>
            <a:noAutofit/>
          </a:bodyPr>
          <a:lstStyle/>
          <a:p>
            <a:r>
              <a:rPr lang="en-IN" sz="3600" dirty="0">
                <a:latin typeface="Blackadder ITC" panose="04020505051007020D02" pitchFamily="82" charset="0"/>
              </a:rPr>
              <a:t>                                                     </a:t>
            </a:r>
            <a:r>
              <a:rPr lang="en-IN" sz="3600" dirty="0">
                <a:solidFill>
                  <a:schemeClr val="bg1"/>
                </a:solidFill>
                <a:latin typeface="Blackadder ITC" panose="04020505051007020D02" pitchFamily="82" charset="0"/>
              </a:rPr>
              <a:t>Observations</a:t>
            </a:r>
          </a:p>
        </p:txBody>
      </p:sp>
      <p:sp>
        <p:nvSpPr>
          <p:cNvPr id="3" name="Content Placeholder 2">
            <a:extLst>
              <a:ext uri="{FF2B5EF4-FFF2-40B4-BE49-F238E27FC236}">
                <a16:creationId xmlns:a16="http://schemas.microsoft.com/office/drawing/2014/main" id="{D27EF47A-D44F-450D-41C0-D58374D623E9}"/>
              </a:ext>
            </a:extLst>
          </p:cNvPr>
          <p:cNvSpPr>
            <a:spLocks noGrp="1"/>
          </p:cNvSpPr>
          <p:nvPr>
            <p:ph idx="1"/>
          </p:nvPr>
        </p:nvSpPr>
        <p:spPr>
          <a:xfrm>
            <a:off x="838198" y="1688776"/>
            <a:ext cx="10587361" cy="4351338"/>
          </a:xfrm>
        </p:spPr>
        <p:txBody>
          <a:bodyPr>
            <a:norm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CentralAir</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Most of the houses have central air conditioning so it is obvious that these houses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Electrical:</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Most of the houses having standard circuit breakers &amp; romex have high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Functional:</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the typical functionality have maximum sales price and others have average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FireplaceQu</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excellent exceptional masonry fireplace quality have high sale price and the houses having poor fireplace quality have very less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GarageType</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The houses having built-in garage have high sale price compared to others.</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GarageFinish</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Garages located inside the house which is got finished have high sale price.</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0780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4EC27B-D5C7-6791-9685-F9CBD635B8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092" y="1589106"/>
            <a:ext cx="10724226" cy="3906172"/>
          </a:xfrm>
        </p:spPr>
      </p:pic>
    </p:spTree>
    <p:extLst>
      <p:ext uri="{BB962C8B-B14F-4D97-AF65-F5344CB8AC3E}">
        <p14:creationId xmlns:p14="http://schemas.microsoft.com/office/powerpoint/2010/main" val="20615465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9C43-FA1C-3D12-AC88-EC16120A71D5}"/>
              </a:ext>
            </a:extLst>
          </p:cNvPr>
          <p:cNvSpPr>
            <a:spLocks noGrp="1"/>
          </p:cNvSpPr>
          <p:nvPr>
            <p:ph type="title"/>
          </p:nvPr>
        </p:nvSpPr>
        <p:spPr>
          <a:xfrm>
            <a:off x="838200" y="480536"/>
            <a:ext cx="10515600" cy="504886"/>
          </a:xfrm>
          <a:solidFill>
            <a:srgbClr val="FF0000"/>
          </a:solidFill>
        </p:spPr>
        <p:txBody>
          <a:bodyPr>
            <a:noAutofit/>
          </a:bodyPr>
          <a:lstStyle/>
          <a:p>
            <a:r>
              <a:rPr lang="en-IN" sz="3600" dirty="0">
                <a:solidFill>
                  <a:schemeClr val="bg1"/>
                </a:solidFill>
                <a:latin typeface="Blackadder ITC" panose="04020505051007020D02" pitchFamily="82" charset="0"/>
              </a:rPr>
              <a:t>                                                   Observations</a:t>
            </a:r>
          </a:p>
        </p:txBody>
      </p:sp>
      <p:sp>
        <p:nvSpPr>
          <p:cNvPr id="3" name="Content Placeholder 2">
            <a:extLst>
              <a:ext uri="{FF2B5EF4-FFF2-40B4-BE49-F238E27FC236}">
                <a16:creationId xmlns:a16="http://schemas.microsoft.com/office/drawing/2014/main" id="{53A5E418-D74C-5C8C-4A22-C3087B09E570}"/>
              </a:ext>
            </a:extLst>
          </p:cNvPr>
          <p:cNvSpPr>
            <a:spLocks noGrp="1"/>
          </p:cNvSpPr>
          <p:nvPr>
            <p:ph idx="1"/>
          </p:nvPr>
        </p:nvSpPr>
        <p:spPr>
          <a:xfrm>
            <a:off x="838200" y="1518080"/>
            <a:ext cx="10515600" cy="2503503"/>
          </a:xfrm>
        </p:spPr>
        <p:txBody>
          <a:bodyPr>
            <a:normAutofit/>
          </a:bodyPr>
          <a:lstStyle/>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PavedDrive</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Houses having paved drive ways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SaleType</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Many houses having sale types as just constructed and sold and Contract 15% Down payment regular terms have high sale price.</a:t>
            </a: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285750" marR="0" lvl="0" indent="-285750" algn="just" defTabSz="4572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SalePrice vs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SaleCondition</a:t>
            </a: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Houses having partial sale condition that is home was not completed when last assessed have high sale price.</a:t>
            </a:r>
          </a:p>
          <a:p>
            <a:endParaRPr lang="en-IN" dirty="0"/>
          </a:p>
        </p:txBody>
      </p:sp>
    </p:spTree>
    <p:extLst>
      <p:ext uri="{BB962C8B-B14F-4D97-AF65-F5344CB8AC3E}">
        <p14:creationId xmlns:p14="http://schemas.microsoft.com/office/powerpoint/2010/main" val="3240359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5DFD48-837B-4374-EFB0-8E938BA044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1001" y="641412"/>
            <a:ext cx="11003236" cy="5575176"/>
          </a:xfrm>
        </p:spPr>
      </p:pic>
    </p:spTree>
    <p:extLst>
      <p:ext uri="{BB962C8B-B14F-4D97-AF65-F5344CB8AC3E}">
        <p14:creationId xmlns:p14="http://schemas.microsoft.com/office/powerpoint/2010/main" val="1919623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91490-2FA3-E2F7-2F16-4C0034A6B506}"/>
              </a:ext>
            </a:extLst>
          </p:cNvPr>
          <p:cNvSpPr>
            <a:spLocks noGrp="1"/>
          </p:cNvSpPr>
          <p:nvPr>
            <p:ph type="title"/>
          </p:nvPr>
        </p:nvSpPr>
        <p:spPr>
          <a:xfrm>
            <a:off x="935484" y="436147"/>
            <a:ext cx="10596239" cy="451620"/>
          </a:xfrm>
          <a:solidFill>
            <a:srgbClr val="FF0000"/>
          </a:solidFill>
        </p:spPr>
        <p:txBody>
          <a:bodyPr>
            <a:noAutofit/>
          </a:bodyPr>
          <a:lstStyle/>
          <a:p>
            <a:r>
              <a:rPr lang="en-IN" sz="3600" dirty="0">
                <a:solidFill>
                  <a:schemeClr val="bg1"/>
                </a:solidFill>
                <a:latin typeface="Blackadder ITC" panose="04020505051007020D02" pitchFamily="82" charset="0"/>
                <a:cs typeface="Times New Roman" panose="02020603050405020304" pitchFamily="18" charset="0"/>
              </a:rPr>
              <a:t>                                                  Observations</a:t>
            </a:r>
          </a:p>
        </p:txBody>
      </p:sp>
      <p:sp>
        <p:nvSpPr>
          <p:cNvPr id="3" name="Content Placeholder 2">
            <a:extLst>
              <a:ext uri="{FF2B5EF4-FFF2-40B4-BE49-F238E27FC236}">
                <a16:creationId xmlns:a16="http://schemas.microsoft.com/office/drawing/2014/main" id="{2EA8A44E-431E-7A43-ED10-43FDA5191E4E}"/>
              </a:ext>
            </a:extLst>
          </p:cNvPr>
          <p:cNvSpPr>
            <a:spLocks noGrp="1"/>
          </p:cNvSpPr>
          <p:nvPr>
            <p:ph idx="1"/>
          </p:nvPr>
        </p:nvSpPr>
        <p:spPr>
          <a:xfrm>
            <a:off x="660277" y="1154219"/>
            <a:ext cx="10871446" cy="5383044"/>
          </a:xfrm>
        </p:spPr>
        <p:txBody>
          <a:bodyPr>
            <a:no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ExterQual:</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quality of the material on the exterior have high sale price and houses having fair quality have very less sale price.</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ExterCond:</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condition of the material on the exterior have high sale price and the houses having poor condition of the material on the exterior have very less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BsmtQual:</a:t>
            </a:r>
            <a:r>
              <a:rPr lang="en-US" sz="1600" b="0" i="0" dirty="0">
                <a:solidFill>
                  <a:srgbClr val="000000"/>
                </a:solidFill>
                <a:effectLst/>
                <a:latin typeface="Times New Roman" panose="02020603050405020304" pitchFamily="18" charset="0"/>
                <a:cs typeface="Times New Roman" panose="02020603050405020304" pitchFamily="18" charset="0"/>
              </a:rPr>
              <a:t> The houses which evaluates the excellent quality of height of the basement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BsmtCond:</a:t>
            </a:r>
            <a:r>
              <a:rPr lang="en-US" sz="1600" b="0" i="0" dirty="0">
                <a:solidFill>
                  <a:srgbClr val="000000"/>
                </a:solidFill>
                <a:effectLst/>
                <a:latin typeface="Times New Roman" panose="02020603050405020304" pitchFamily="18" charset="0"/>
                <a:cs typeface="Times New Roman" panose="02020603050405020304" pitchFamily="18" charset="0"/>
              </a:rPr>
              <a:t> The houses which evaluates the good quality of general condition of the basement have high sale price compared to others.</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OverallQual:</a:t>
            </a:r>
            <a:r>
              <a:rPr lang="en-US" sz="1600" b="0" i="0" dirty="0">
                <a:solidFill>
                  <a:srgbClr val="000000"/>
                </a:solidFill>
                <a:effectLst/>
                <a:latin typeface="Times New Roman" panose="02020603050405020304" pitchFamily="18" charset="0"/>
                <a:cs typeface="Times New Roman" panose="02020603050405020304" pitchFamily="18" charset="0"/>
              </a:rPr>
              <a:t> The houses which have very excellent overall quality like material and finish of the house have high sale price. Also we can observe from the plot as the overall quality of the house increases, the sale price also increases. That is there is good linear relation between SalePrice and OverallQual.</a:t>
            </a:r>
          </a:p>
          <a:p>
            <a:pPr marL="285750" indent="-285750" algn="just">
              <a:buFont typeface="Wingdings" panose="05000000000000000000" pitchFamily="2" charset="2"/>
              <a:buChar char="ü"/>
            </a:pP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OverallCond:</a:t>
            </a:r>
            <a:r>
              <a:rPr lang="en-US" sz="1600" b="0" i="0" dirty="0">
                <a:solidFill>
                  <a:srgbClr val="000000"/>
                </a:solidFill>
                <a:effectLst/>
                <a:latin typeface="Times New Roman" panose="02020603050405020304" pitchFamily="18" charset="0"/>
                <a:cs typeface="Times New Roman" panose="02020603050405020304" pitchFamily="18" charset="0"/>
              </a:rPr>
              <a:t> The houses having overall condition as excellent and average have very high sale price compared to others.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182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71E6-BCA9-6440-DEEA-6D79D081C8B7}"/>
              </a:ext>
            </a:extLst>
          </p:cNvPr>
          <p:cNvSpPr>
            <a:spLocks noGrp="1"/>
          </p:cNvSpPr>
          <p:nvPr>
            <p:ph type="title"/>
          </p:nvPr>
        </p:nvSpPr>
        <p:spPr>
          <a:xfrm>
            <a:off x="838200" y="442480"/>
            <a:ext cx="10515600" cy="522642"/>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Problem Statement</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5E09E4F-3E18-1053-32B1-DB5763CE3DBF}"/>
              </a:ext>
            </a:extLst>
          </p:cNvPr>
          <p:cNvSpPr>
            <a:spLocks noGrp="1"/>
          </p:cNvSpPr>
          <p:nvPr>
            <p:ph idx="1"/>
          </p:nvPr>
        </p:nvSpPr>
        <p:spPr>
          <a:xfrm>
            <a:off x="838200" y="1541540"/>
            <a:ext cx="10515600" cy="4351338"/>
          </a:xfrm>
        </p:spPr>
        <p:txBody>
          <a:bodyPr>
            <a:normAutofit/>
          </a:bodyPr>
          <a:lstStyle/>
          <a:p>
            <a:pPr marL="0" indent="0" algn="just">
              <a:buNone/>
            </a:pPr>
            <a:r>
              <a:rPr lang="en-US" sz="1600" dirty="0">
                <a:latin typeface="Times New Roman" panose="02020603050405020304" pitchFamily="18" charset="0"/>
                <a:ea typeface="Microsoft Sans Serif" panose="020B0604020202020204" pitchFamily="34" charset="0"/>
                <a:cs typeface="Times New Roman" panose="02020603050405020304" pitchFamily="18"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indent="0" algn="just">
              <a:buNone/>
            </a:pPr>
            <a:endParaRPr lang="en-US" sz="1600" dirty="0">
              <a:latin typeface="Times New Roman" panose="02020603050405020304" pitchFamily="18" charset="0"/>
              <a:ea typeface="Microsoft Sans Serif" panose="020B0604020202020204" pitchFamily="34" charset="0"/>
              <a:cs typeface="Times New Roman" panose="02020603050405020304" pitchFamily="18" charset="0"/>
            </a:endParaRPr>
          </a:p>
          <a:p>
            <a:pPr marL="0" indent="0" algn="just">
              <a:buNone/>
            </a:pPr>
            <a:r>
              <a:rPr lang="en-US" sz="1600" dirty="0">
                <a:latin typeface="Times New Roman" panose="02020603050405020304" pitchFamily="18" charset="0"/>
                <a:ea typeface="Microsoft Sans Serif" panose="020B0604020202020204" pitchFamily="34" charset="0"/>
                <a:cs typeface="Times New Roman" panose="020206030504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a:t>
            </a:r>
          </a:p>
          <a:p>
            <a:pPr marL="0" indent="0" algn="just">
              <a:buNone/>
            </a:pPr>
            <a:endParaRPr lang="en-US" sz="1600" dirty="0">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Which variables are important to predict the price of variable? </a:t>
            </a:r>
          </a:p>
          <a:p>
            <a:pPr algn="just"/>
            <a:endParaRPr lang="en-US" sz="16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How do these variables describe the price of the house?</a:t>
            </a:r>
            <a:endParaRPr lang="en-IN" sz="1600" b="1" dirty="0">
              <a:latin typeface="Times New Roman" panose="02020603050405020304" pitchFamily="18" charset="0"/>
              <a:ea typeface="Microsoft Sans Serif" panose="020B060402020202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859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C38424-AC91-D017-DC7A-5C31421798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065" y="861134"/>
            <a:ext cx="10675869" cy="5388746"/>
          </a:xfrm>
        </p:spPr>
      </p:pic>
    </p:spTree>
    <p:extLst>
      <p:ext uri="{BB962C8B-B14F-4D97-AF65-F5344CB8AC3E}">
        <p14:creationId xmlns:p14="http://schemas.microsoft.com/office/powerpoint/2010/main" val="3309429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98E2-F556-3633-3185-D9A136933085}"/>
              </a:ext>
            </a:extLst>
          </p:cNvPr>
          <p:cNvSpPr>
            <a:spLocks noGrp="1"/>
          </p:cNvSpPr>
          <p:nvPr>
            <p:ph type="title"/>
          </p:nvPr>
        </p:nvSpPr>
        <p:spPr>
          <a:xfrm>
            <a:off x="838200" y="595946"/>
            <a:ext cx="10515600" cy="424987"/>
          </a:xfrm>
          <a:solidFill>
            <a:srgbClr val="FF0000"/>
          </a:solidFill>
        </p:spPr>
        <p:txBody>
          <a:bodyPr>
            <a:noAutofit/>
          </a:bodyPr>
          <a:lstStyle/>
          <a:p>
            <a:br>
              <a:rPr lang="en-IN" sz="3600" dirty="0">
                <a:solidFill>
                  <a:schemeClr val="bg1"/>
                </a:solidFill>
                <a:latin typeface="Blackadder ITC" panose="04020505051007020D02" pitchFamily="82" charset="0"/>
                <a:cs typeface="Times New Roman" panose="02020603050405020304" pitchFamily="18" charset="0"/>
              </a:rPr>
            </a:br>
            <a:r>
              <a:rPr lang="en-IN" sz="3600" dirty="0">
                <a:solidFill>
                  <a:schemeClr val="bg1"/>
                </a:solidFill>
                <a:latin typeface="Blackadder ITC" panose="04020505051007020D02" pitchFamily="82" charset="0"/>
                <a:cs typeface="Times New Roman" panose="02020603050405020304" pitchFamily="18" charset="0"/>
              </a:rPr>
              <a:t>                                                 Observations</a:t>
            </a:r>
            <a:br>
              <a:rPr lang="en-IN"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5407DC-007D-8D4F-B199-C865A4755C3D}"/>
              </a:ext>
            </a:extLst>
          </p:cNvPr>
          <p:cNvSpPr>
            <a:spLocks noGrp="1"/>
          </p:cNvSpPr>
          <p:nvPr>
            <p:ph idx="1"/>
          </p:nvPr>
        </p:nvSpPr>
        <p:spPr>
          <a:xfrm>
            <a:off x="838200" y="1523785"/>
            <a:ext cx="10515600" cy="3385566"/>
          </a:xfrm>
        </p:spPr>
        <p:txBody>
          <a:bodyPr>
            <a:normAutofit/>
          </a:bodyPr>
          <a:lstStyle/>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HeatingQC</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Most of the houses having excellent heating quality and condition have high sale price.</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KitchenQual</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Houses having excellent quality of the kitchen have high sale price compared to others.</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GarageQual</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The sale price of the house is high for the houses having excellent garage quality.</a:t>
            </a:r>
          </a:p>
          <a:p>
            <a:pPr algn="just"/>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b="1" i="0" dirty="0">
                <a:solidFill>
                  <a:srgbClr val="000000"/>
                </a:solidFill>
                <a:effectLst/>
                <a:latin typeface="Times New Roman" panose="02020603050405020304" pitchFamily="18" charset="0"/>
                <a:cs typeface="Times New Roman" panose="02020603050405020304" pitchFamily="18" charset="0"/>
              </a:rPr>
              <a:t>SalePrice vs </a:t>
            </a:r>
            <a:r>
              <a:rPr lang="en-US" sz="1600" b="1" i="0" dirty="0" err="1">
                <a:solidFill>
                  <a:srgbClr val="000000"/>
                </a:solidFill>
                <a:effectLst/>
                <a:latin typeface="Times New Roman" panose="02020603050405020304" pitchFamily="18" charset="0"/>
                <a:cs typeface="Times New Roman" panose="02020603050405020304" pitchFamily="18" charset="0"/>
              </a:rPr>
              <a:t>GarageCond</a:t>
            </a:r>
            <a:r>
              <a:rPr lang="en-US" sz="1600" b="1" i="0" dirty="0">
                <a:solidFill>
                  <a:srgbClr val="000000"/>
                </a:solidFill>
                <a:effectLst/>
                <a:latin typeface="Times New Roman" panose="02020603050405020304" pitchFamily="18" charset="0"/>
                <a:cs typeface="Times New Roman" panose="02020603050405020304" pitchFamily="18" charset="0"/>
              </a:rPr>
              <a:t>:</a:t>
            </a:r>
            <a:r>
              <a:rPr lang="en-US" sz="1600" b="0" i="0" dirty="0">
                <a:solidFill>
                  <a:srgbClr val="000000"/>
                </a:solidFill>
                <a:effectLst/>
                <a:latin typeface="Times New Roman" panose="02020603050405020304" pitchFamily="18" charset="0"/>
                <a:cs typeface="Times New Roman" panose="02020603050405020304" pitchFamily="18" charset="0"/>
              </a:rPr>
              <a:t> Houses having typical/average garage condition have high sale price and the houses having good garage condition also have high sales price compared to others.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11814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2394-D4AE-44A8-9641-FF660A2435F6}"/>
              </a:ext>
            </a:extLst>
          </p:cNvPr>
          <p:cNvSpPr>
            <a:spLocks noGrp="1"/>
          </p:cNvSpPr>
          <p:nvPr>
            <p:ph type="title"/>
          </p:nvPr>
        </p:nvSpPr>
        <p:spPr>
          <a:xfrm>
            <a:off x="838200" y="489414"/>
            <a:ext cx="10515600" cy="433864"/>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Correlation Between Features and Label</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pic>
        <p:nvPicPr>
          <p:cNvPr id="5" name="Content Placeholder 4">
            <a:extLst>
              <a:ext uri="{FF2B5EF4-FFF2-40B4-BE49-F238E27FC236}">
                <a16:creationId xmlns:a16="http://schemas.microsoft.com/office/drawing/2014/main" id="{AA9C5A36-0E3D-9B4B-B488-1CCBF8966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97013"/>
            <a:ext cx="10515599" cy="4087041"/>
          </a:xfrm>
        </p:spPr>
      </p:pic>
      <p:sp>
        <p:nvSpPr>
          <p:cNvPr id="3" name="TextBox 2">
            <a:extLst>
              <a:ext uri="{FF2B5EF4-FFF2-40B4-BE49-F238E27FC236}">
                <a16:creationId xmlns:a16="http://schemas.microsoft.com/office/drawing/2014/main" id="{7AD974F2-3C96-D794-2082-A8BA4C2ACEF3}"/>
              </a:ext>
            </a:extLst>
          </p:cNvPr>
          <p:cNvSpPr txBox="1"/>
          <p:nvPr/>
        </p:nvSpPr>
        <p:spPr>
          <a:xfrm>
            <a:off x="1367161" y="5686744"/>
            <a:ext cx="10102048" cy="584775"/>
          </a:xfrm>
          <a:prstGeom prst="rect">
            <a:avLst/>
          </a:prstGeom>
          <a:noFill/>
        </p:spPr>
        <p:txBody>
          <a:bodyPr wrap="square" rtlCol="0">
            <a:spAutoFit/>
          </a:bodyPr>
          <a:lstStyle/>
          <a:p>
            <a:r>
              <a:rPr lang="en-US" sz="1600" dirty="0"/>
              <a:t>The bar plot shows the important features that affect Sale Price positively and negatively. We can easily notice the correlation here.</a:t>
            </a:r>
          </a:p>
        </p:txBody>
      </p:sp>
    </p:spTree>
    <p:extLst>
      <p:ext uri="{BB962C8B-B14F-4D97-AF65-F5344CB8AC3E}">
        <p14:creationId xmlns:p14="http://schemas.microsoft.com/office/powerpoint/2010/main" val="4178401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2109A-B9F6-9CE6-448E-4B8FD5583734}"/>
              </a:ext>
            </a:extLst>
          </p:cNvPr>
          <p:cNvSpPr>
            <a:spLocks noGrp="1"/>
          </p:cNvSpPr>
          <p:nvPr>
            <p:ph type="title"/>
          </p:nvPr>
        </p:nvSpPr>
        <p:spPr>
          <a:xfrm>
            <a:off x="838200" y="365126"/>
            <a:ext cx="10515600" cy="638052"/>
          </a:xfrm>
          <a:solidFill>
            <a:srgbClr val="FF0000"/>
          </a:solidFill>
        </p:spPr>
        <p:txBody>
          <a:bodyPr>
            <a:noAutofit/>
          </a:bodyPr>
          <a:lstStyle/>
          <a:p>
            <a:pPr algn="ct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Data Analysis Steps Done</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197E38B3-6D26-5FF4-6D87-151F7421C298}"/>
              </a:ext>
            </a:extLst>
          </p:cNvPr>
          <p:cNvSpPr>
            <a:spLocks noGrp="1"/>
          </p:cNvSpPr>
          <p:nvPr>
            <p:ph idx="1"/>
          </p:nvPr>
        </p:nvSpPr>
        <p:spPr>
          <a:xfrm>
            <a:off x="838200" y="1461639"/>
            <a:ext cx="10515600" cy="5146645"/>
          </a:xfrm>
        </p:spPr>
        <p:txBody>
          <a:bodyPr>
            <a:normAutofit/>
          </a:bodyPr>
          <a:lstStyle/>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treated null values by imputation techniques.</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done feature engineering steps like feature extraction and feature selection to improve data normality and linearity.</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Identified outliers using boxplots and removed outliers using percentile method.</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Identified skewness using distribution plots and removed skewness using power transformation method (yeo-</a:t>
            </a:r>
            <a:r>
              <a:rPr lang="en-US" sz="1600" dirty="0" err="1">
                <a:latin typeface="Times New Roman" panose="02020603050405020304" pitchFamily="18" charset="0"/>
                <a:cs typeface="Times New Roman" panose="02020603050405020304" pitchFamily="18" charset="0"/>
              </a:rPr>
              <a:t>johnson</a:t>
            </a:r>
            <a:r>
              <a:rPr lang="en-US" sz="1600" dirty="0">
                <a:latin typeface="Times New Roman" panose="02020603050405020304" pitchFamily="18" charset="0"/>
                <a:cs typeface="Times New Roman" panose="02020603050405020304" pitchFamily="18" charset="0"/>
              </a:rPr>
              <a:t> method).</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Encoded data using Ordinal Encoder.</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Used Pearson’s correlation coefficient to check the correlation between dependent and independent variables. To visualize the correlation I have used heatmap and bar plot.</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 have used Standard Scalarization method to scale the data.</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Handled the multicollinearity issue by finding VIF values.</a:t>
            </a:r>
          </a:p>
          <a:p>
            <a:pPr marL="285750" indent="-285750" algn="just">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Split train and test to build machine learning models. Model building process will be shown in the further steps.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752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6E5D-42DB-64F8-F2F2-D5FF6D407667}"/>
              </a:ext>
            </a:extLst>
          </p:cNvPr>
          <p:cNvSpPr>
            <a:spLocks noGrp="1"/>
          </p:cNvSpPr>
          <p:nvPr>
            <p:ph type="title"/>
          </p:nvPr>
        </p:nvSpPr>
        <p:spPr>
          <a:xfrm>
            <a:off x="838200" y="551556"/>
            <a:ext cx="10515600" cy="496009"/>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Assumptions</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FFA1B103-24AC-8DED-61D4-14E362310052}"/>
              </a:ext>
            </a:extLst>
          </p:cNvPr>
          <p:cNvSpPr>
            <a:spLocks noGrp="1"/>
          </p:cNvSpPr>
          <p:nvPr>
            <p:ph idx="1"/>
          </p:nvPr>
        </p:nvSpPr>
        <p:spPr>
          <a:xfrm>
            <a:off x="838200" y="1541540"/>
            <a:ext cx="10515600" cy="3065971"/>
          </a:xfrm>
        </p:spPr>
        <p:txBody>
          <a:bodyPr>
            <a:normAutofit/>
          </a:bodyPr>
          <a:lstStyle/>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Firstly, from the problem statement which states that it is a Regression type problem for which we will be using Regressor algorithms to build our models and predict the sale price of the house.</a:t>
            </a:r>
          </a:p>
          <a:p>
            <a:pPr marL="285750"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Secondly, based upon the analysis and visualization part we have seen some of the features having linear relation with label. So, I assumed these features helps in model building and to predict the sale price of the house. Also, these features play and important role as if someone planned to buy a house he/she can decide whether to buy house or not based on these features like environment, area, quality of the house etc.</a:t>
            </a:r>
          </a:p>
          <a:p>
            <a:pPr marL="285750" indent="-285750" algn="just">
              <a:buFont typeface="Wingdings" panose="05000000000000000000" pitchFamily="2" charset="2"/>
              <a:buChar char="ü"/>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600" dirty="0">
                <a:latin typeface="Times New Roman" panose="02020603050405020304" pitchFamily="18" charset="0"/>
                <a:cs typeface="Times New Roman" panose="02020603050405020304" pitchFamily="18" charset="0"/>
              </a:rPr>
              <a:t>So,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suggest that people take into consideration the features that were deemed as most important as seen in this study might help them estimate the house price better.</a:t>
            </a:r>
          </a:p>
          <a:p>
            <a:pPr algn="just"/>
            <a:endParaRPr lang="en-US" sz="1600" dirty="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285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4108-9ADE-1808-EEE5-E9E03E41ED20}"/>
              </a:ext>
            </a:extLst>
          </p:cNvPr>
          <p:cNvSpPr>
            <a:spLocks noGrp="1"/>
          </p:cNvSpPr>
          <p:nvPr>
            <p:ph type="title"/>
          </p:nvPr>
        </p:nvSpPr>
        <p:spPr>
          <a:xfrm>
            <a:off x="838200" y="432462"/>
            <a:ext cx="10515600" cy="641736"/>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Model Building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FD296880-12A7-785B-F365-AB31BE618624}"/>
              </a:ext>
            </a:extLst>
          </p:cNvPr>
          <p:cNvSpPr>
            <a:spLocks noGrp="1"/>
          </p:cNvSpPr>
          <p:nvPr>
            <p:ph idx="1"/>
          </p:nvPr>
        </p:nvSpPr>
        <p:spPr>
          <a:xfrm>
            <a:off x="838200" y="1461641"/>
            <a:ext cx="10515600" cy="4584052"/>
          </a:xfrm>
        </p:spPr>
        <p:txBody>
          <a:bodyPr>
            <a:noAutofit/>
          </a:bodyPr>
          <a:lstStyle/>
          <a:p>
            <a:pPr marL="285750" indent="-285750" algn="jus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 this problem SalePrice is our target variable which is continuous in nature, from this I can conclude that it is a regression type problem hence I have used following regression algorithms to predict the sale price of the house. </a:t>
            </a:r>
          </a:p>
          <a:p>
            <a:pPr marL="285750" indent="-285750" algn="jus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After the pre-processing and data cleaning I left with 67 columns including target and I used these features for prediction.</a:t>
            </a:r>
          </a:p>
          <a:p>
            <a:pPr algn="just"/>
            <a:endParaRPr lang="en-IN" sz="1600" dirty="0">
              <a:latin typeface="Times New Roman" panose="02020603050405020304" pitchFamily="18" charset="0"/>
              <a:cs typeface="Times New Roman" panose="02020603050405020304" pitchFamily="18" charset="0"/>
            </a:endParaRP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Linear Regression</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Lasso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Ridge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Random Forest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Extra Trees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Gradient Boosting Regressor</a:t>
            </a:r>
          </a:p>
          <a:p>
            <a:pPr marL="857250" lvl="1" indent="-400050" algn="just">
              <a:lnSpc>
                <a:spcPct val="107000"/>
              </a:lnSpc>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Extreme Gradient Boosting Regressor (XGB)</a:t>
            </a:r>
          </a:p>
          <a:p>
            <a:pPr marL="857250" lvl="1" indent="-400050" algn="just">
              <a:lnSpc>
                <a:spcPct val="107000"/>
              </a:lnSpc>
              <a:spcAft>
                <a:spcPts val="800"/>
              </a:spcAft>
              <a:buFont typeface="+mj-lt"/>
              <a:buAutoNum type="romanLcPeriod"/>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Bagging Regressor</a:t>
            </a:r>
          </a:p>
          <a:p>
            <a:pPr marL="285750" indent="-285750">
              <a:lnSpc>
                <a:spcPct val="107000"/>
              </a:lnSpc>
              <a:spcAft>
                <a:spcPts val="80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 have got the best random state and maximum R2 score and then created train test split to build the above models.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031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8CD5-B675-B460-3263-1716B3EBB0ED}"/>
              </a:ext>
            </a:extLst>
          </p:cNvPr>
          <p:cNvSpPr>
            <a:spLocks noGrp="1"/>
          </p:cNvSpPr>
          <p:nvPr>
            <p:ph type="title"/>
          </p:nvPr>
        </p:nvSpPr>
        <p:spPr>
          <a:xfrm>
            <a:off x="838200" y="533801"/>
            <a:ext cx="10515600" cy="558152"/>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Linear Regression</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a:t>
            </a:r>
          </a:p>
        </p:txBody>
      </p:sp>
      <p:sp>
        <p:nvSpPr>
          <p:cNvPr id="3" name="Content Placeholder 2">
            <a:extLst>
              <a:ext uri="{FF2B5EF4-FFF2-40B4-BE49-F238E27FC236}">
                <a16:creationId xmlns:a16="http://schemas.microsoft.com/office/drawing/2014/main" id="{44517080-F8F8-DE43-091F-9CC8D6215C94}"/>
              </a:ext>
            </a:extLst>
          </p:cNvPr>
          <p:cNvSpPr>
            <a:spLocks noGrp="1"/>
          </p:cNvSpPr>
          <p:nvPr>
            <p:ph idx="1"/>
          </p:nvPr>
        </p:nvSpPr>
        <p:spPr>
          <a:xfrm>
            <a:off x="838200" y="5561861"/>
            <a:ext cx="10515600" cy="816747"/>
          </a:xfrm>
        </p:spPr>
        <p:txBody>
          <a:bodyPr>
            <a:normAutofit/>
          </a:bodyPr>
          <a:lstStyle/>
          <a:p>
            <a:pPr algn="just"/>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linear regression model and getting 86.08% R2 score using this model. From the reg plot I can observe the sales price of the house. The best fit line shows there is strong linear relation between test data of trained model and predicted values.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596E36-49FC-A1D8-1480-A87376B07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65606"/>
            <a:ext cx="5047696" cy="3934363"/>
          </a:xfrm>
          <a:prstGeom prst="rect">
            <a:avLst/>
          </a:prstGeom>
        </p:spPr>
      </p:pic>
      <p:pic>
        <p:nvPicPr>
          <p:cNvPr id="7" name="Picture 6">
            <a:extLst>
              <a:ext uri="{FF2B5EF4-FFF2-40B4-BE49-F238E27FC236}">
                <a16:creationId xmlns:a16="http://schemas.microsoft.com/office/drawing/2014/main" id="{D0F5D4A1-049F-DB2C-D9DA-8F8D292B57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0903" y="1365606"/>
            <a:ext cx="4772897" cy="4103039"/>
          </a:xfrm>
          <a:prstGeom prst="rect">
            <a:avLst/>
          </a:prstGeom>
        </p:spPr>
      </p:pic>
    </p:spTree>
    <p:extLst>
      <p:ext uri="{BB962C8B-B14F-4D97-AF65-F5344CB8AC3E}">
        <p14:creationId xmlns:p14="http://schemas.microsoft.com/office/powerpoint/2010/main" val="3292230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593D3-B778-665E-B6FE-251991F8BBE8}"/>
              </a:ext>
            </a:extLst>
          </p:cNvPr>
          <p:cNvSpPr>
            <a:spLocks noGrp="1"/>
          </p:cNvSpPr>
          <p:nvPr>
            <p:ph type="title"/>
          </p:nvPr>
        </p:nvSpPr>
        <p:spPr>
          <a:xfrm>
            <a:off x="838199" y="400638"/>
            <a:ext cx="10515600" cy="655805"/>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Lasso Regressor (Regularization):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10E2B7E-8EFC-6B02-3E1D-D1E56C3D905F}"/>
              </a:ext>
            </a:extLst>
          </p:cNvPr>
          <p:cNvSpPr>
            <a:spLocks noGrp="1"/>
          </p:cNvSpPr>
          <p:nvPr>
            <p:ph idx="1"/>
          </p:nvPr>
        </p:nvSpPr>
        <p:spPr>
          <a:xfrm>
            <a:off x="838200" y="5777156"/>
            <a:ext cx="10515600" cy="894749"/>
          </a:xfrm>
        </p:spPr>
        <p:txBody>
          <a:bodyPr>
            <a:normAutofit/>
          </a:bodyPr>
          <a:lstStyle/>
          <a:p>
            <a:pPr algn="just"/>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Lasso regressor model and getting 86.08% R2 score using this model. From the reg plot I can observe the sales price of the house. The best fit line shows there is strong linear relation between test data of trained model and predicted sale price.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74E7D4-EE65-C1DC-6262-49FAADF1F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19114"/>
            <a:ext cx="5163106" cy="4328535"/>
          </a:xfrm>
          <a:prstGeom prst="rect">
            <a:avLst/>
          </a:prstGeom>
        </p:spPr>
      </p:pic>
      <p:pic>
        <p:nvPicPr>
          <p:cNvPr id="7" name="Picture 6">
            <a:extLst>
              <a:ext uri="{FF2B5EF4-FFF2-40B4-BE49-F238E27FC236}">
                <a16:creationId xmlns:a16="http://schemas.microsoft.com/office/drawing/2014/main" id="{A3C670EE-7DA8-BF3A-2F49-5D36E7D95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3561" y="1319114"/>
            <a:ext cx="4500239" cy="4328535"/>
          </a:xfrm>
          <a:prstGeom prst="rect">
            <a:avLst/>
          </a:prstGeom>
        </p:spPr>
      </p:pic>
    </p:spTree>
    <p:extLst>
      <p:ext uri="{BB962C8B-B14F-4D97-AF65-F5344CB8AC3E}">
        <p14:creationId xmlns:p14="http://schemas.microsoft.com/office/powerpoint/2010/main" val="10981943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BCBA-AE3F-F72B-0443-CE9A2AB1AEEA}"/>
              </a:ext>
            </a:extLst>
          </p:cNvPr>
          <p:cNvSpPr>
            <a:spLocks noGrp="1"/>
          </p:cNvSpPr>
          <p:nvPr>
            <p:ph type="title"/>
          </p:nvPr>
        </p:nvSpPr>
        <p:spPr>
          <a:xfrm>
            <a:off x="838200" y="418391"/>
            <a:ext cx="10515600" cy="655807"/>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Ridge Regressor (Regularization)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68C31CEF-CBBA-BEF9-EEFB-73CF0AEA15D1}"/>
              </a:ext>
            </a:extLst>
          </p:cNvPr>
          <p:cNvSpPr>
            <a:spLocks noGrp="1"/>
          </p:cNvSpPr>
          <p:nvPr>
            <p:ph idx="1"/>
          </p:nvPr>
        </p:nvSpPr>
        <p:spPr>
          <a:xfrm>
            <a:off x="838200" y="5897735"/>
            <a:ext cx="10515600" cy="655808"/>
          </a:xfrm>
        </p:spPr>
        <p:txBody>
          <a:bodyPr>
            <a:noAutofit/>
          </a:bodyPr>
          <a:lstStyle/>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got alpha value as 100 using this I have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created Ridge regressor model and getting 86.17% R2 score using this model. From the plot I can observe the sales price of the house. The best fit line shows there is strong linear relation between test data of trained model and predicted sale price.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CA8F26A-D701-05B3-FDFA-01B9D3DED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352369"/>
            <a:ext cx="5127595" cy="4267195"/>
          </a:xfrm>
          <a:prstGeom prst="rect">
            <a:avLst/>
          </a:prstGeom>
        </p:spPr>
      </p:pic>
      <p:pic>
        <p:nvPicPr>
          <p:cNvPr id="13" name="Picture 12">
            <a:extLst>
              <a:ext uri="{FF2B5EF4-FFF2-40B4-BE49-F238E27FC236}">
                <a16:creationId xmlns:a16="http://schemas.microsoft.com/office/drawing/2014/main" id="{535FFBFF-9986-C003-1AF0-3F9AF777F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338" y="1352368"/>
            <a:ext cx="4411462" cy="4267195"/>
          </a:xfrm>
          <a:prstGeom prst="rect">
            <a:avLst/>
          </a:prstGeom>
        </p:spPr>
      </p:pic>
    </p:spTree>
    <p:extLst>
      <p:ext uri="{BB962C8B-B14F-4D97-AF65-F5344CB8AC3E}">
        <p14:creationId xmlns:p14="http://schemas.microsoft.com/office/powerpoint/2010/main" val="672496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E5C05-6A83-8104-4B57-59F14D5C160D}"/>
              </a:ext>
            </a:extLst>
          </p:cNvPr>
          <p:cNvSpPr>
            <a:spLocks noGrp="1"/>
          </p:cNvSpPr>
          <p:nvPr>
            <p:ph type="title"/>
          </p:nvPr>
        </p:nvSpPr>
        <p:spPr>
          <a:xfrm>
            <a:off x="838200" y="453903"/>
            <a:ext cx="10515600" cy="558152"/>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Random Forest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44E97463-30E8-3D93-E697-B9CDA30D16AF}"/>
              </a:ext>
            </a:extLst>
          </p:cNvPr>
          <p:cNvSpPr>
            <a:spLocks noGrp="1"/>
          </p:cNvSpPr>
          <p:nvPr>
            <p:ph idx="1"/>
          </p:nvPr>
        </p:nvSpPr>
        <p:spPr>
          <a:xfrm>
            <a:off x="838200" y="6137767"/>
            <a:ext cx="10515600" cy="363985"/>
          </a:xfrm>
        </p:spPr>
        <p:txBody>
          <a:bodyPr>
            <a:normAutofit/>
          </a:bodyPr>
          <a:lstStyle/>
          <a:p>
            <a:r>
              <a:rPr lang="en-US" sz="1600" dirty="0">
                <a:latin typeface="Times New Roman" panose="02020603050405020304" pitchFamily="18" charset="0"/>
                <a:cs typeface="Times New Roman" panose="02020603050405020304" pitchFamily="18" charset="0"/>
              </a:rPr>
              <a:t>Created Random Forest Regressor model and getting 89.51% R2 score using this model.</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539558-CF40-2CBA-6401-C9A4963F1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73692"/>
            <a:ext cx="5393924" cy="4279037"/>
          </a:xfrm>
          <a:prstGeom prst="rect">
            <a:avLst/>
          </a:prstGeom>
        </p:spPr>
      </p:pic>
      <p:pic>
        <p:nvPicPr>
          <p:cNvPr id="7" name="Picture 6">
            <a:extLst>
              <a:ext uri="{FF2B5EF4-FFF2-40B4-BE49-F238E27FC236}">
                <a16:creationId xmlns:a16="http://schemas.microsoft.com/office/drawing/2014/main" id="{DA260E10-210B-0C7D-6C6F-351B54D76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662" y="1473691"/>
            <a:ext cx="4580138" cy="4279037"/>
          </a:xfrm>
          <a:prstGeom prst="rect">
            <a:avLst/>
          </a:prstGeom>
        </p:spPr>
      </p:pic>
    </p:spTree>
    <p:extLst>
      <p:ext uri="{BB962C8B-B14F-4D97-AF65-F5344CB8AC3E}">
        <p14:creationId xmlns:p14="http://schemas.microsoft.com/office/powerpoint/2010/main" val="211396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CE4B-5357-D120-1363-433E93E1329F}"/>
              </a:ext>
            </a:extLst>
          </p:cNvPr>
          <p:cNvSpPr>
            <a:spLocks noGrp="1"/>
          </p:cNvSpPr>
          <p:nvPr>
            <p:ph type="title"/>
          </p:nvPr>
        </p:nvSpPr>
        <p:spPr>
          <a:xfrm>
            <a:off x="838200" y="560435"/>
            <a:ext cx="10515600" cy="478252"/>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Problem Understanding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360FE27-5D83-C83D-05A3-8296CDA612AD}"/>
              </a:ext>
            </a:extLst>
          </p:cNvPr>
          <p:cNvSpPr>
            <a:spLocks noGrp="1"/>
          </p:cNvSpPr>
          <p:nvPr>
            <p:ph idx="1"/>
          </p:nvPr>
        </p:nvSpPr>
        <p:spPr>
          <a:xfrm>
            <a:off x="838200" y="1488274"/>
            <a:ext cx="10515600" cy="4351338"/>
          </a:xfrm>
        </p:spPr>
        <p:txBody>
          <a:bodyPr>
            <a:normAutofit/>
          </a:bodyPr>
          <a:lstStyle/>
          <a:p>
            <a:pPr marL="342900" indent="-342900" algn="jus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House prices increase every year. House prices trends are not only the concerns for buyers and sellers, but they also indicate the current economic situations. Therefore, it is important to predict the house prices without bias to help both buyers and sellers make their decisions.</a:t>
            </a:r>
          </a:p>
          <a:p>
            <a:pPr algn="just"/>
            <a:endPar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endParaRPr>
          </a:p>
          <a:p>
            <a:pPr marL="342900" indent="-342900" algn="just">
              <a:buFont typeface="Wingdings" panose="05000000000000000000" pitchFamily="2" charset="2"/>
              <a:buChar char="ü"/>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 So, there is a need for a system to predict house prices in the future. House price prediction can help the developer determine the selling price of a house and can help the customer to arrange the right time to purchase a house. </a:t>
            </a:r>
          </a:p>
          <a:p>
            <a:pPr marL="0" indent="0" algn="just">
              <a:buNone/>
            </a:pPr>
            <a:r>
              <a:rPr lang="en-IN" sz="1600" dirty="0">
                <a:effectLst/>
                <a:latin typeface="Times New Roman" panose="02020603050405020304" pitchFamily="18" charset="0"/>
                <a:ea typeface="Microsoft Sans Serif" panose="020B0604020202020204" pitchFamily="34" charset="0"/>
                <a:cs typeface="Times New Roman" panose="02020603050405020304" pitchFamily="18" charset="0"/>
              </a:rPr>
              <a:t>	</a:t>
            </a:r>
          </a:p>
          <a:p>
            <a:pPr marL="342900" indent="-342900" algn="just">
              <a:buFont typeface="Wingdings" panose="05000000000000000000" pitchFamily="2" charset="2"/>
              <a:buChar char="ü"/>
            </a:pPr>
            <a:r>
              <a:rPr lang="en-IN" sz="1600" dirty="0">
                <a:latin typeface="Times New Roman" panose="02020603050405020304" pitchFamily="18" charset="0"/>
                <a:ea typeface="Microsoft Sans Serif" panose="020B0604020202020204" pitchFamily="34" charset="0"/>
                <a:cs typeface="Times New Roman" panose="02020603050405020304" pitchFamily="18" charset="0"/>
              </a:rPr>
              <a:t>In real estate the value of property usually increases with time as seen in many countries. One of the causes for this is due to rising population. The value of property depends on the proximity of the property, its size its neighbourhood and audience for which the property is subjected to be sold. So machine learning models helps buyers and sellers to understand the house price of particular time.</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073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902F1-AECB-A70E-F576-37135D119D34}"/>
              </a:ext>
            </a:extLst>
          </p:cNvPr>
          <p:cNvSpPr>
            <a:spLocks noGrp="1"/>
          </p:cNvSpPr>
          <p:nvPr>
            <p:ph type="title"/>
          </p:nvPr>
        </p:nvSpPr>
        <p:spPr>
          <a:xfrm>
            <a:off x="838200" y="516046"/>
            <a:ext cx="10515600" cy="629174"/>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Extra Trees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9EE9E0F5-11A3-51E5-193B-83F43034EF58}"/>
              </a:ext>
            </a:extLst>
          </p:cNvPr>
          <p:cNvSpPr>
            <a:spLocks noGrp="1"/>
          </p:cNvSpPr>
          <p:nvPr>
            <p:ph idx="1"/>
          </p:nvPr>
        </p:nvSpPr>
        <p:spPr>
          <a:xfrm>
            <a:off x="838200" y="6191033"/>
            <a:ext cx="10515600" cy="461639"/>
          </a:xfrm>
        </p:spPr>
        <p:txBody>
          <a:bodyPr>
            <a:normAutofit/>
          </a:bodyPr>
          <a:lstStyle/>
          <a:p>
            <a:r>
              <a:rPr lang="en-US" sz="1600" dirty="0">
                <a:latin typeface="Times New Roman" panose="02020603050405020304" pitchFamily="18" charset="0"/>
                <a:cs typeface="Times New Roman" panose="02020603050405020304" pitchFamily="18" charset="0"/>
              </a:rPr>
              <a:t>I have </a:t>
            </a:r>
            <a:r>
              <a:rPr lang="en-IN" sz="1600" dirty="0">
                <a:solidFill>
                  <a:srgbClr val="000000"/>
                </a:solidFill>
                <a:latin typeface="Times New Roman" panose="02020603050405020304" pitchFamily="18" charset="0"/>
                <a:cs typeface="Times New Roman" panose="02020603050405020304" pitchFamily="18" charset="0"/>
              </a:rPr>
              <a:t>c</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reated Extra Trees Regressor model and getting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89.47</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R2 score using this model.</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C8D1A1-469B-3DA1-ED50-526FA541F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53591"/>
            <a:ext cx="5722398" cy="4385569"/>
          </a:xfrm>
          <a:prstGeom prst="rect">
            <a:avLst/>
          </a:prstGeom>
        </p:spPr>
      </p:pic>
      <p:pic>
        <p:nvPicPr>
          <p:cNvPr id="7" name="Picture 6">
            <a:extLst>
              <a:ext uri="{FF2B5EF4-FFF2-40B4-BE49-F238E27FC236}">
                <a16:creationId xmlns:a16="http://schemas.microsoft.com/office/drawing/2014/main" id="{F426168B-4C19-1CE8-FEF1-639C42DE8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321" y="1553591"/>
            <a:ext cx="4470479" cy="4385569"/>
          </a:xfrm>
          <a:prstGeom prst="rect">
            <a:avLst/>
          </a:prstGeom>
        </p:spPr>
      </p:pic>
    </p:spTree>
    <p:extLst>
      <p:ext uri="{BB962C8B-B14F-4D97-AF65-F5344CB8AC3E}">
        <p14:creationId xmlns:p14="http://schemas.microsoft.com/office/powerpoint/2010/main" val="17196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4919-DACC-9C69-56AC-11E57A03C1BD}"/>
              </a:ext>
            </a:extLst>
          </p:cNvPr>
          <p:cNvSpPr>
            <a:spLocks noGrp="1"/>
          </p:cNvSpPr>
          <p:nvPr>
            <p:ph type="title"/>
          </p:nvPr>
        </p:nvSpPr>
        <p:spPr>
          <a:xfrm>
            <a:off x="838200" y="409514"/>
            <a:ext cx="10515600" cy="567029"/>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Gradient Boosting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86ADC1ED-2F7B-1ED7-9B32-367BD428E6E1}"/>
              </a:ext>
            </a:extLst>
          </p:cNvPr>
          <p:cNvSpPr>
            <a:spLocks noGrp="1"/>
          </p:cNvSpPr>
          <p:nvPr>
            <p:ph idx="1"/>
          </p:nvPr>
        </p:nvSpPr>
        <p:spPr>
          <a:xfrm>
            <a:off x="838200" y="6080511"/>
            <a:ext cx="10515600" cy="436146"/>
          </a:xfrm>
        </p:spPr>
        <p:txBody>
          <a:bodyPr/>
          <a:lstStyle/>
          <a:p>
            <a:r>
              <a:rPr lang="en-US" sz="1600" dirty="0">
                <a:latin typeface="Times New Roman" panose="02020603050405020304" pitchFamily="18" charset="0"/>
                <a:cs typeface="Times New Roman" panose="02020603050405020304" pitchFamily="18" charset="0"/>
              </a:rPr>
              <a:t>Created Gradient Boosting Regressor model and getting 92.63% R2 score using this model</a:t>
            </a:r>
          </a:p>
          <a:p>
            <a:endParaRPr lang="en-IN" dirty="0"/>
          </a:p>
        </p:txBody>
      </p:sp>
      <p:pic>
        <p:nvPicPr>
          <p:cNvPr id="5" name="Picture 4">
            <a:extLst>
              <a:ext uri="{FF2B5EF4-FFF2-40B4-BE49-F238E27FC236}">
                <a16:creationId xmlns:a16="http://schemas.microsoft.com/office/drawing/2014/main" id="{13133D5F-933C-B232-F0B0-F762BD332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49405"/>
            <a:ext cx="5385047" cy="4438835"/>
          </a:xfrm>
          <a:prstGeom prst="rect">
            <a:avLst/>
          </a:prstGeom>
        </p:spPr>
      </p:pic>
      <p:pic>
        <p:nvPicPr>
          <p:cNvPr id="7" name="Picture 6">
            <a:extLst>
              <a:ext uri="{FF2B5EF4-FFF2-40B4-BE49-F238E27FC236}">
                <a16:creationId xmlns:a16="http://schemas.microsoft.com/office/drawing/2014/main" id="{0FF6957C-A947-DA71-9086-B734C1D048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928" y="1349404"/>
            <a:ext cx="4526872" cy="4438835"/>
          </a:xfrm>
          <a:prstGeom prst="rect">
            <a:avLst/>
          </a:prstGeom>
        </p:spPr>
      </p:pic>
    </p:spTree>
    <p:extLst>
      <p:ext uri="{BB962C8B-B14F-4D97-AF65-F5344CB8AC3E}">
        <p14:creationId xmlns:p14="http://schemas.microsoft.com/office/powerpoint/2010/main" val="20261095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B3C3-9FBC-9307-CF22-F31E51558EF5}"/>
              </a:ext>
            </a:extLst>
          </p:cNvPr>
          <p:cNvSpPr>
            <a:spLocks noGrp="1"/>
          </p:cNvSpPr>
          <p:nvPr>
            <p:ph type="title"/>
          </p:nvPr>
        </p:nvSpPr>
        <p:spPr>
          <a:xfrm>
            <a:off x="838200" y="524924"/>
            <a:ext cx="10515600" cy="664684"/>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Extreme Gradient Boosting Regressor (XGB)</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566424CF-CB1D-C151-A773-3232E52AE918}"/>
              </a:ext>
            </a:extLst>
          </p:cNvPr>
          <p:cNvSpPr>
            <a:spLocks noGrp="1"/>
          </p:cNvSpPr>
          <p:nvPr>
            <p:ph idx="1"/>
          </p:nvPr>
        </p:nvSpPr>
        <p:spPr>
          <a:xfrm>
            <a:off x="838200" y="6007197"/>
            <a:ext cx="10515600" cy="438691"/>
          </a:xfrm>
        </p:spPr>
        <p:txBody>
          <a:bodyPr>
            <a:normAutofit/>
          </a:bodyPr>
          <a:lstStyle/>
          <a:p>
            <a:r>
              <a:rPr lang="en-US" sz="1600" dirty="0">
                <a:latin typeface="Times New Roman" panose="02020603050405020304" pitchFamily="18" charset="0"/>
                <a:cs typeface="Times New Roman" panose="02020603050405020304" pitchFamily="18" charset="0"/>
              </a:rPr>
              <a:t>Created Extreme Gradient Boosting Regressor model and getting 89.16% R2 score using this model.</a:t>
            </a:r>
          </a:p>
          <a:p>
            <a:endParaRPr lang="en-IN" dirty="0"/>
          </a:p>
        </p:txBody>
      </p:sp>
      <p:pic>
        <p:nvPicPr>
          <p:cNvPr id="5" name="Picture 4">
            <a:extLst>
              <a:ext uri="{FF2B5EF4-FFF2-40B4-BE49-F238E27FC236}">
                <a16:creationId xmlns:a16="http://schemas.microsoft.com/office/drawing/2014/main" id="{227F9F3A-1828-F2F2-47CE-9D46920C4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0428"/>
            <a:ext cx="5669132" cy="4122481"/>
          </a:xfrm>
          <a:prstGeom prst="rect">
            <a:avLst/>
          </a:prstGeom>
        </p:spPr>
      </p:pic>
      <p:pic>
        <p:nvPicPr>
          <p:cNvPr id="7" name="Picture 6">
            <a:extLst>
              <a:ext uri="{FF2B5EF4-FFF2-40B4-BE49-F238E27FC236}">
                <a16:creationId xmlns:a16="http://schemas.microsoft.com/office/drawing/2014/main" id="{65F51369-7275-9B5B-CB7A-B1DEE9230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224" y="1590428"/>
            <a:ext cx="4423576" cy="4122481"/>
          </a:xfrm>
          <a:prstGeom prst="rect">
            <a:avLst/>
          </a:prstGeom>
        </p:spPr>
      </p:pic>
    </p:spTree>
    <p:extLst>
      <p:ext uri="{BB962C8B-B14F-4D97-AF65-F5344CB8AC3E}">
        <p14:creationId xmlns:p14="http://schemas.microsoft.com/office/powerpoint/2010/main" val="1197840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F8EE-5BA8-22EC-5AF2-4940677376A8}"/>
              </a:ext>
            </a:extLst>
          </p:cNvPr>
          <p:cNvSpPr>
            <a:spLocks noGrp="1"/>
          </p:cNvSpPr>
          <p:nvPr>
            <p:ph type="title"/>
          </p:nvPr>
        </p:nvSpPr>
        <p:spPr>
          <a:xfrm>
            <a:off x="838200" y="507169"/>
            <a:ext cx="10515600" cy="540396"/>
          </a:xfrm>
          <a:solidFill>
            <a:srgbClr val="FF0000"/>
          </a:solidFill>
        </p:spPr>
        <p:txBody>
          <a:bodyPr>
            <a:noAutofit/>
          </a:bodyPr>
          <a:lstStyle/>
          <a:p>
            <a:r>
              <a:rPr lang="en-IN" sz="3600" dirty="0">
                <a:solidFill>
                  <a:schemeClr val="bg1"/>
                </a:solidFill>
                <a:latin typeface="Blackadder ITC" panose="04020505051007020D02" pitchFamily="82" charset="0"/>
              </a:rPr>
              <a:t> </a:t>
            </a:r>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Bagging Regressor</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A8254034-45B6-CE86-1ECF-3A4975CFFCF9}"/>
              </a:ext>
            </a:extLst>
          </p:cNvPr>
          <p:cNvSpPr>
            <a:spLocks noGrp="1"/>
          </p:cNvSpPr>
          <p:nvPr>
            <p:ph idx="1"/>
          </p:nvPr>
        </p:nvSpPr>
        <p:spPr>
          <a:xfrm>
            <a:off x="838200" y="6076765"/>
            <a:ext cx="10515600" cy="381740"/>
          </a:xfrm>
        </p:spPr>
        <p:txBody>
          <a:bodyPr/>
          <a:lstStyle/>
          <a:p>
            <a:r>
              <a:rPr lang="en-US" sz="1600" dirty="0">
                <a:latin typeface="Times New Roman" panose="02020603050405020304" pitchFamily="18" charset="0"/>
                <a:cs typeface="Times New Roman" panose="02020603050405020304" pitchFamily="18" charset="0"/>
              </a:rPr>
              <a:t>Created Bagging Regressor model and getting 87.94% R2 score using this model.</a:t>
            </a:r>
          </a:p>
          <a:p>
            <a:endParaRPr lang="en-IN" dirty="0"/>
          </a:p>
        </p:txBody>
      </p:sp>
      <p:pic>
        <p:nvPicPr>
          <p:cNvPr id="5" name="Picture 4">
            <a:extLst>
              <a:ext uri="{FF2B5EF4-FFF2-40B4-BE49-F238E27FC236}">
                <a16:creationId xmlns:a16="http://schemas.microsoft.com/office/drawing/2014/main" id="{55FFFEC3-8AD4-2F06-9242-320868F13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438183"/>
            <a:ext cx="5012184" cy="4438834"/>
          </a:xfrm>
          <a:prstGeom prst="rect">
            <a:avLst/>
          </a:prstGeom>
        </p:spPr>
      </p:pic>
      <p:pic>
        <p:nvPicPr>
          <p:cNvPr id="7" name="Picture 6">
            <a:extLst>
              <a:ext uri="{FF2B5EF4-FFF2-40B4-BE49-F238E27FC236}">
                <a16:creationId xmlns:a16="http://schemas.microsoft.com/office/drawing/2014/main" id="{99D70D83-B126-419B-047E-36037267F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130" y="1438183"/>
            <a:ext cx="4686669" cy="4438834"/>
          </a:xfrm>
          <a:prstGeom prst="rect">
            <a:avLst/>
          </a:prstGeom>
        </p:spPr>
      </p:pic>
    </p:spTree>
    <p:extLst>
      <p:ext uri="{BB962C8B-B14F-4D97-AF65-F5344CB8AC3E}">
        <p14:creationId xmlns:p14="http://schemas.microsoft.com/office/powerpoint/2010/main" val="878123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BC584-B933-EA80-5531-074905C6D6F8}"/>
              </a:ext>
            </a:extLst>
          </p:cNvPr>
          <p:cNvSpPr>
            <a:spLocks noGrp="1"/>
          </p:cNvSpPr>
          <p:nvPr>
            <p:ph type="title"/>
          </p:nvPr>
        </p:nvSpPr>
        <p:spPr>
          <a:xfrm>
            <a:off x="838200" y="462780"/>
            <a:ext cx="10515600" cy="682440"/>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Model Selection</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78A4ED7-34A4-A912-6FF1-9E3481B9F2CF}"/>
              </a:ext>
            </a:extLst>
          </p:cNvPr>
          <p:cNvSpPr>
            <a:spLocks noGrp="1"/>
          </p:cNvSpPr>
          <p:nvPr>
            <p:ph idx="1"/>
          </p:nvPr>
        </p:nvSpPr>
        <p:spPr>
          <a:xfrm>
            <a:off x="838200" y="5446449"/>
            <a:ext cx="10515600" cy="790113"/>
          </a:xfrm>
        </p:spPr>
        <p:txBody>
          <a:bodyPr>
            <a:normAutofit/>
          </a:bodyPr>
          <a:lstStyle/>
          <a:p>
            <a:pPr algn="just"/>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From the difference between R2 score and Cross Validation score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can conclude that </a:t>
            </a: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Lasso </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Regressor as my best fitting model as it is giving less difference compare to other models. Let's perform Hyperparameter tuning to increase the model accuracy.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1F695EF-48D1-7BDD-0796-408EDB4B4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600041"/>
            <a:ext cx="10515600" cy="3657917"/>
          </a:xfrm>
          <a:prstGeom prst="rect">
            <a:avLst/>
          </a:prstGeom>
        </p:spPr>
      </p:pic>
    </p:spTree>
    <p:extLst>
      <p:ext uri="{BB962C8B-B14F-4D97-AF65-F5344CB8AC3E}">
        <p14:creationId xmlns:p14="http://schemas.microsoft.com/office/powerpoint/2010/main" val="1318471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236B-CBA8-01E9-533A-B544264DFB46}"/>
              </a:ext>
            </a:extLst>
          </p:cNvPr>
          <p:cNvSpPr>
            <a:spLocks noGrp="1"/>
          </p:cNvSpPr>
          <p:nvPr>
            <p:ph type="title"/>
          </p:nvPr>
        </p:nvSpPr>
        <p:spPr>
          <a:xfrm>
            <a:off x="838200" y="472982"/>
            <a:ext cx="10515600" cy="629174"/>
          </a:xfrm>
          <a:solidFill>
            <a:srgbClr val="FF0000"/>
          </a:solidFill>
        </p:spPr>
        <p:txBody>
          <a:bodyPr>
            <a:noAutofit/>
          </a:bodyPr>
          <a:lstStyle/>
          <a:p>
            <a:br>
              <a:rPr lang="en-IN" sz="3600" dirty="0">
                <a:solidFill>
                  <a:schemeClr val="bg1"/>
                </a:solidFill>
                <a:latin typeface="Blackadder ITC" panose="04020505051007020D02" pitchFamily="82" charset="0"/>
              </a:rPr>
            </a:br>
            <a:r>
              <a:rPr lang="en-IN" sz="3600" dirty="0">
                <a:solidFill>
                  <a:schemeClr val="bg1"/>
                </a:solidFill>
                <a:latin typeface="Blackadder ITC" panose="04020505051007020D02" pitchFamily="82" charset="0"/>
              </a:rPr>
              <a:t>                                    Hyper Parameter Tuning</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21B3CF72-FF28-D1E8-C090-5EC911CEA1AA}"/>
              </a:ext>
            </a:extLst>
          </p:cNvPr>
          <p:cNvSpPr>
            <a:spLocks noGrp="1"/>
          </p:cNvSpPr>
          <p:nvPr>
            <p:ph idx="1"/>
          </p:nvPr>
        </p:nvSpPr>
        <p:spPr>
          <a:xfrm>
            <a:off x="838200" y="5755843"/>
            <a:ext cx="10515600" cy="629175"/>
          </a:xfrm>
        </p:spPr>
        <p:txBody>
          <a:bodyPr>
            <a:normAutofit/>
          </a:bodyPr>
          <a:lstStyle/>
          <a:p>
            <a:r>
              <a:rPr lang="en-US" sz="1600" dirty="0">
                <a:latin typeface="Times New Roman" panose="02020603050405020304" pitchFamily="18" charset="0"/>
                <a:cs typeface="Times New Roman" panose="02020603050405020304" pitchFamily="18" charset="0"/>
              </a:rPr>
              <a:t>I have used GridSearchCV to get the best parameters of Bagging Regressor. And used all the obtained parameters to get the accuracy of final model.</a:t>
            </a: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BE4B14C-045D-2F22-706A-A3C36C323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95894"/>
            <a:ext cx="10515600" cy="4090505"/>
          </a:xfrm>
          <a:prstGeom prst="rect">
            <a:avLst/>
          </a:prstGeom>
        </p:spPr>
      </p:pic>
    </p:spTree>
    <p:extLst>
      <p:ext uri="{BB962C8B-B14F-4D97-AF65-F5344CB8AC3E}">
        <p14:creationId xmlns:p14="http://schemas.microsoft.com/office/powerpoint/2010/main" val="2072625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7A786-B1CC-1B1A-ACE1-87E1D809C045}"/>
              </a:ext>
            </a:extLst>
          </p:cNvPr>
          <p:cNvSpPr>
            <a:spLocks noGrp="1"/>
          </p:cNvSpPr>
          <p:nvPr>
            <p:ph type="title"/>
          </p:nvPr>
        </p:nvSpPr>
        <p:spPr>
          <a:xfrm>
            <a:off x="838200" y="471658"/>
            <a:ext cx="10515600" cy="620296"/>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Creating Final Model After Tuning</a:t>
            </a:r>
            <a:br>
              <a:rPr lang="en-US"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1892C443-1566-2326-7516-747500B76CA1}"/>
              </a:ext>
            </a:extLst>
          </p:cNvPr>
          <p:cNvSpPr>
            <a:spLocks noGrp="1"/>
          </p:cNvSpPr>
          <p:nvPr>
            <p:ph idx="1"/>
          </p:nvPr>
        </p:nvSpPr>
        <p:spPr>
          <a:xfrm>
            <a:off x="900344" y="5645839"/>
            <a:ext cx="10515600" cy="873698"/>
          </a:xfrm>
        </p:spPr>
        <p:txBody>
          <a:bodyPr>
            <a:normAutofit/>
          </a:bodyPr>
          <a:lstStyle/>
          <a:p>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R2 score of Bagging Regressor has been increased after tuning the model. It is giving R2 score as </a:t>
            </a:r>
            <a:r>
              <a:rPr lang="en-IN" sz="16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86.13</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is very good. The plot gives some strong linear relation between test and predicted values. Also, I can notice the MAE, MSE and RMSE values have been reduced. Which means that our model trained well.</a:t>
            </a:r>
            <a:endParaRPr lang="en-IN" sz="1600" b="1"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C9482D-86BD-818F-59D2-0778C9D9E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5859"/>
            <a:ext cx="5749032" cy="4092785"/>
          </a:xfrm>
          <a:prstGeom prst="rect">
            <a:avLst/>
          </a:prstGeom>
        </p:spPr>
      </p:pic>
      <p:pic>
        <p:nvPicPr>
          <p:cNvPr id="7" name="Picture 6">
            <a:extLst>
              <a:ext uri="{FF2B5EF4-FFF2-40B4-BE49-F238E27FC236}">
                <a16:creationId xmlns:a16="http://schemas.microsoft.com/office/drawing/2014/main" id="{EF16938C-D275-156F-4E79-DC61FE0467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3056" y="1375859"/>
            <a:ext cx="4100744" cy="4092785"/>
          </a:xfrm>
          <a:prstGeom prst="rect">
            <a:avLst/>
          </a:prstGeom>
        </p:spPr>
      </p:pic>
    </p:spTree>
    <p:extLst>
      <p:ext uri="{BB962C8B-B14F-4D97-AF65-F5344CB8AC3E}">
        <p14:creationId xmlns:p14="http://schemas.microsoft.com/office/powerpoint/2010/main" val="12045838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627E-4269-6C6D-89A3-39DADE742574}"/>
              </a:ext>
            </a:extLst>
          </p:cNvPr>
          <p:cNvSpPr>
            <a:spLocks noGrp="1"/>
          </p:cNvSpPr>
          <p:nvPr>
            <p:ph type="title"/>
          </p:nvPr>
        </p:nvSpPr>
        <p:spPr>
          <a:xfrm>
            <a:off x="838200" y="414707"/>
            <a:ext cx="10515600" cy="550415"/>
          </a:xfrm>
          <a:solidFill>
            <a:srgbClr val="FF0000"/>
          </a:solidFill>
        </p:spPr>
        <p:txBody>
          <a:bodyPr>
            <a:noAutofit/>
          </a:bodyPr>
          <a:lstStyle/>
          <a:p>
            <a:br>
              <a:rPr lang="en-US" sz="3600" dirty="0">
                <a:solidFill>
                  <a:schemeClr val="bg1"/>
                </a:solidFill>
                <a:latin typeface="Blackadder ITC" panose="04020505051007020D02" pitchFamily="82" charset="0"/>
              </a:rPr>
            </a:br>
            <a:r>
              <a:rPr lang="en-US" sz="3600" dirty="0">
                <a:solidFill>
                  <a:schemeClr val="bg1"/>
                </a:solidFill>
                <a:latin typeface="Blackadder ITC" panose="04020505051007020D02" pitchFamily="82" charset="0"/>
              </a:rPr>
              <a:t>      Saving the final model and predicting the sale price for test data</a:t>
            </a:r>
            <a:br>
              <a:rPr lang="en-IN" sz="3600" dirty="0">
                <a:solidFill>
                  <a:schemeClr val="bg1"/>
                </a:solidFill>
                <a:latin typeface="Blackadder ITC" panose="04020505051007020D02" pitchFamily="82" charset="0"/>
              </a:rPr>
            </a:b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73F84790-5F5F-6842-3F2F-F8BAF05341BD}"/>
              </a:ext>
            </a:extLst>
          </p:cNvPr>
          <p:cNvSpPr>
            <a:spLocks noGrp="1"/>
          </p:cNvSpPr>
          <p:nvPr>
            <p:ph idx="1"/>
          </p:nvPr>
        </p:nvSpPr>
        <p:spPr>
          <a:xfrm>
            <a:off x="838200" y="5566299"/>
            <a:ext cx="10515600" cy="876994"/>
          </a:xfrm>
        </p:spPr>
        <p:txBody>
          <a:bodyPr>
            <a:normAutofit/>
          </a:bodyPr>
          <a:lstStyle/>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saved my final best model using joblib library in .pkl format, and loaded saved model for predictions. </a:t>
            </a:r>
          </a:p>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 have predicted the SalePrice for test dataset using saved model of trained dataset and getting good predictions. I have saved my predictions in csv format for further analysis.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1F8F419-7E9B-ACD3-5E5F-6DC55A8ECB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1424334"/>
            <a:ext cx="10515599" cy="3786858"/>
          </a:xfrm>
          <a:prstGeom prst="rect">
            <a:avLst/>
          </a:prstGeom>
        </p:spPr>
      </p:pic>
    </p:spTree>
    <p:extLst>
      <p:ext uri="{BB962C8B-B14F-4D97-AF65-F5344CB8AC3E}">
        <p14:creationId xmlns:p14="http://schemas.microsoft.com/office/powerpoint/2010/main" val="12716871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0B04-8139-A42C-D133-434588D1C094}"/>
              </a:ext>
            </a:extLst>
          </p:cNvPr>
          <p:cNvSpPr>
            <a:spLocks noGrp="1"/>
          </p:cNvSpPr>
          <p:nvPr>
            <p:ph type="title"/>
          </p:nvPr>
        </p:nvSpPr>
        <p:spPr>
          <a:xfrm>
            <a:off x="838200" y="535126"/>
            <a:ext cx="10515600" cy="494685"/>
          </a:xfrm>
          <a:solidFill>
            <a:srgbClr val="FF0000"/>
          </a:solidFill>
        </p:spPr>
        <p:txBody>
          <a:bodyPr>
            <a:noAutofit/>
          </a:bodyPr>
          <a:lstStyle/>
          <a:p>
            <a:br>
              <a:rPr lang="en-US" sz="3600" dirty="0">
                <a:solidFill>
                  <a:schemeClr val="bg1"/>
                </a:solidFill>
                <a:latin typeface="Blackadder ITC" panose="04020505051007020D02" pitchFamily="82" charset="0"/>
                <a:cs typeface="Times New Roman" panose="02020603050405020304" pitchFamily="18" charset="0"/>
              </a:rPr>
            </a:br>
            <a:r>
              <a:rPr lang="en-US" sz="3600" dirty="0">
                <a:solidFill>
                  <a:schemeClr val="bg1"/>
                </a:solidFill>
                <a:latin typeface="Blackadder ITC" panose="04020505051007020D02" pitchFamily="82" charset="0"/>
                <a:cs typeface="Times New Roman" panose="02020603050405020304" pitchFamily="18" charset="0"/>
              </a:rPr>
              <a:t>                                                     Conclusion</a:t>
            </a:r>
            <a:br>
              <a:rPr lang="en-IN"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FDB89C-0DA4-8878-3E98-BDCDF1317EF9}"/>
              </a:ext>
            </a:extLst>
          </p:cNvPr>
          <p:cNvSpPr>
            <a:spLocks noGrp="1"/>
          </p:cNvSpPr>
          <p:nvPr>
            <p:ph idx="1"/>
          </p:nvPr>
        </p:nvSpPr>
        <p:spPr>
          <a:xfrm>
            <a:off x="838200" y="1452762"/>
            <a:ext cx="10515600" cy="4584053"/>
          </a:xfrm>
        </p:spPr>
        <p:txBody>
          <a:bodyPr>
            <a:noAutofit/>
          </a:bodyPr>
          <a:lstStyle/>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In this study, we have used multiple machine learning models to predict the house sale price. We have gone through the data analysis by performing feature engineering, finding the relation between features and label through visualizations. And got the important feature and we used these features as inputs to predict the price by building ML models. </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We have got good prediction results. After using hyper parameter tuning, the best model value increased  and the R2 score was good, also the errors decreased which means no over-fitting issue. And predicted the sale price for test data using saved best model.</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Finally, our aim is achieved by predicting the house price for the test data, I hope this will be further helps for sellers and buyers to understand the house marketing. The machine learning models and data analytic techniques will have an important role to play in this type of problems. It helps the customers to know the future price of the houses.</a:t>
            </a:r>
          </a:p>
          <a:p>
            <a:pPr algn="just"/>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v"/>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As a recommendation, I advise to use this model by the people who want to buy a house in the area covered by the dataset to have an idea about the actual price. The model can be used also with datasets that cover different cities and areas provided that they contain the same features. I also suggest that people should take into consideration the features that were deemed as most important as seen in this study  which might help them estimate the house price better.</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62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4D980E-7570-22A2-7B1F-228ECC4D1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22" y="630314"/>
            <a:ext cx="10528917" cy="5610688"/>
          </a:xfrm>
          <a:prstGeom prst="rect">
            <a:avLst/>
          </a:prstGeom>
        </p:spPr>
      </p:pic>
    </p:spTree>
    <p:extLst>
      <p:ext uri="{BB962C8B-B14F-4D97-AF65-F5344CB8AC3E}">
        <p14:creationId xmlns:p14="http://schemas.microsoft.com/office/powerpoint/2010/main" val="246328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5740-1C3F-85FF-455F-DE6BAC48D912}"/>
              </a:ext>
            </a:extLst>
          </p:cNvPr>
          <p:cNvSpPr>
            <a:spLocks noGrp="1"/>
          </p:cNvSpPr>
          <p:nvPr>
            <p:ph type="title"/>
          </p:nvPr>
        </p:nvSpPr>
        <p:spPr>
          <a:xfrm>
            <a:off x="547456" y="399495"/>
            <a:ext cx="11097087" cy="648070"/>
          </a:xfrm>
          <a:solidFill>
            <a:srgbClr val="FF0000"/>
          </a:solidFill>
        </p:spPr>
        <p:txBody>
          <a:bodyPr>
            <a:noAutofit/>
          </a:bodyPr>
          <a:lstStyle/>
          <a:p>
            <a:pPr algn="ctr"/>
            <a:r>
              <a:rPr lang="en-US" sz="3600" dirty="0">
                <a:solidFill>
                  <a:schemeClr val="bg1"/>
                </a:solidFill>
                <a:latin typeface="Blackadder ITC" panose="04020505051007020D02" pitchFamily="82" charset="0"/>
              </a:rPr>
              <a:t>What is Housing Price Prediction?</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B2BDE65C-1C20-BCE6-9DE7-24C4D9EFC91F}"/>
              </a:ext>
            </a:extLst>
          </p:cNvPr>
          <p:cNvSpPr>
            <a:spLocks noGrp="1"/>
          </p:cNvSpPr>
          <p:nvPr>
            <p:ph idx="1"/>
          </p:nvPr>
        </p:nvSpPr>
        <p:spPr>
          <a:xfrm>
            <a:off x="547456" y="1718142"/>
            <a:ext cx="6424474" cy="1831974"/>
          </a:xfrm>
        </p:spPr>
        <p:txBody>
          <a:bodyPr>
            <a:normAutofit/>
          </a:bodyPr>
          <a:lstStyle/>
          <a:p>
            <a:pPr algn="just"/>
            <a:r>
              <a:rPr lang="en-US" sz="1600" dirty="0">
                <a:latin typeface="Times New Roman" panose="02020603050405020304" pitchFamily="18" charset="0"/>
                <a:cs typeface="Times New Roman" panose="02020603050405020304" pitchFamily="18" charset="0"/>
              </a:rPr>
              <a:t>The relationship between house prices and the economy is an important motivating factor for predicting house prices. Predicting house prices can help to determine the selling price of a house of a particular region and can help people to find the right time to buy a home.</a:t>
            </a:r>
          </a:p>
        </p:txBody>
      </p:sp>
      <p:pic>
        <p:nvPicPr>
          <p:cNvPr id="5" name="Picture 4">
            <a:extLst>
              <a:ext uri="{FF2B5EF4-FFF2-40B4-BE49-F238E27FC236}">
                <a16:creationId xmlns:a16="http://schemas.microsoft.com/office/drawing/2014/main" id="{F7744157-2DC0-F935-AD8B-64695DC76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129" y="1558344"/>
            <a:ext cx="3453414" cy="3483219"/>
          </a:xfrm>
          <a:prstGeom prst="rect">
            <a:avLst/>
          </a:prstGeom>
        </p:spPr>
      </p:pic>
    </p:spTree>
    <p:extLst>
      <p:ext uri="{BB962C8B-B14F-4D97-AF65-F5344CB8AC3E}">
        <p14:creationId xmlns:p14="http://schemas.microsoft.com/office/powerpoint/2010/main" val="373573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7349-92D9-A7C9-CCC8-B05C77212D8B}"/>
              </a:ext>
            </a:extLst>
          </p:cNvPr>
          <p:cNvSpPr>
            <a:spLocks noGrp="1"/>
          </p:cNvSpPr>
          <p:nvPr>
            <p:ph type="title"/>
          </p:nvPr>
        </p:nvSpPr>
        <p:spPr>
          <a:xfrm>
            <a:off x="838200" y="369563"/>
            <a:ext cx="10515600" cy="646929"/>
          </a:xfrm>
          <a:solidFill>
            <a:srgbClr val="FF0000"/>
          </a:solidFill>
        </p:spPr>
        <p:txBody>
          <a:bodyPr>
            <a:normAutofit/>
          </a:bodyPr>
          <a:lstStyle/>
          <a:p>
            <a:pPr algn="ctr"/>
            <a:r>
              <a:rPr lang="en-IN" sz="3600" dirty="0">
                <a:solidFill>
                  <a:schemeClr val="bg1"/>
                </a:solidFill>
                <a:latin typeface="Blackadder ITC" panose="04020505051007020D02" pitchFamily="82" charset="0"/>
              </a:rPr>
              <a:t>  Importance of Housing Price Prediction</a:t>
            </a:r>
          </a:p>
        </p:txBody>
      </p:sp>
      <p:sp>
        <p:nvSpPr>
          <p:cNvPr id="3" name="Content Placeholder 2">
            <a:extLst>
              <a:ext uri="{FF2B5EF4-FFF2-40B4-BE49-F238E27FC236}">
                <a16:creationId xmlns:a16="http://schemas.microsoft.com/office/drawing/2014/main" id="{1DB507BD-36B3-49A5-6764-F1CE87F5236A}"/>
              </a:ext>
            </a:extLst>
          </p:cNvPr>
          <p:cNvSpPr>
            <a:spLocks noGrp="1"/>
          </p:cNvSpPr>
          <p:nvPr>
            <p:ph idx="1"/>
          </p:nvPr>
        </p:nvSpPr>
        <p:spPr>
          <a:xfrm>
            <a:off x="838200" y="1825626"/>
            <a:ext cx="6441489" cy="1938506"/>
          </a:xfrm>
        </p:spPr>
        <p:txBody>
          <a:bodyPr>
            <a:normAutofit/>
          </a:bodyPr>
          <a:lstStyle/>
          <a:p>
            <a:pPr algn="just"/>
            <a:r>
              <a:rPr lang="en-US" sz="1600" dirty="0">
                <a:latin typeface="Times New Roman" panose="02020603050405020304" pitchFamily="18" charset="0"/>
                <a:cs typeface="Times New Roman" panose="02020603050405020304" pitchFamily="18" charset="0"/>
              </a:rPr>
              <a:t>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7F431C-F06E-5F55-8058-CEB8C4DDF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2450" y="1825626"/>
            <a:ext cx="3621350" cy="3829450"/>
          </a:xfrm>
          <a:prstGeom prst="rect">
            <a:avLst/>
          </a:prstGeom>
        </p:spPr>
      </p:pic>
    </p:spTree>
    <p:extLst>
      <p:ext uri="{BB962C8B-B14F-4D97-AF65-F5344CB8AC3E}">
        <p14:creationId xmlns:p14="http://schemas.microsoft.com/office/powerpoint/2010/main" val="3328795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6591F-B067-2280-1EEF-1ED76261BEB0}"/>
              </a:ext>
            </a:extLst>
          </p:cNvPr>
          <p:cNvSpPr>
            <a:spLocks noGrp="1"/>
          </p:cNvSpPr>
          <p:nvPr>
            <p:ph type="title"/>
          </p:nvPr>
        </p:nvSpPr>
        <p:spPr>
          <a:xfrm>
            <a:off x="838200" y="431476"/>
            <a:ext cx="10515600" cy="651600"/>
          </a:xfrm>
          <a:solidFill>
            <a:srgbClr val="FF0000"/>
          </a:solidFill>
        </p:spPr>
        <p:txBody>
          <a:bodyPr>
            <a:noAutofit/>
          </a:bodyPr>
          <a:lstStyle/>
          <a:p>
            <a:r>
              <a:rPr lang="en-US" sz="3600" dirty="0">
                <a:solidFill>
                  <a:schemeClr val="bg1"/>
                </a:solidFill>
                <a:latin typeface="Blackadder ITC" panose="04020505051007020D02" pitchFamily="82" charset="0"/>
              </a:rPr>
              <a:t>                                Benefits of Housing Price Prediction</a:t>
            </a:r>
            <a:endParaRPr lang="en-IN" sz="3600" dirty="0">
              <a:solidFill>
                <a:schemeClr val="bg1"/>
              </a:solidFill>
              <a:latin typeface="Blackadder ITC" panose="04020505051007020D02" pitchFamily="82" charset="0"/>
            </a:endParaRPr>
          </a:p>
        </p:txBody>
      </p:sp>
      <p:sp>
        <p:nvSpPr>
          <p:cNvPr id="3" name="Content Placeholder 2">
            <a:extLst>
              <a:ext uri="{FF2B5EF4-FFF2-40B4-BE49-F238E27FC236}">
                <a16:creationId xmlns:a16="http://schemas.microsoft.com/office/drawing/2014/main" id="{BEC79492-9506-1950-5BB2-DAA288A3A2A5}"/>
              </a:ext>
            </a:extLst>
          </p:cNvPr>
          <p:cNvSpPr>
            <a:spLocks noGrp="1"/>
          </p:cNvSpPr>
          <p:nvPr>
            <p:ph idx="1"/>
          </p:nvPr>
        </p:nvSpPr>
        <p:spPr>
          <a:xfrm>
            <a:off x="838200" y="1577049"/>
            <a:ext cx="5846685" cy="2284738"/>
          </a:xfrm>
        </p:spPr>
        <p:txBody>
          <a:bodyPr>
            <a:normAutofit/>
          </a:bodyPr>
          <a:lstStyle/>
          <a:p>
            <a:pPr algn="just"/>
            <a:r>
              <a:rPr lang="en-US" sz="1600" dirty="0">
                <a:latin typeface="Times New Roman" panose="02020603050405020304" pitchFamily="18" charset="0"/>
                <a:cs typeface="Times New Roman" panose="02020603050405020304" pitchFamily="18" charset="0"/>
              </a:rPr>
              <a:t>It is difficult to estimate the price of the property by manually calculating the effecting parameters required in estimating the rate of the property, so in such scenario this model becomes useful.</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It eliminates the need of  real estate agent to gain information regarding house prices.</a:t>
            </a:r>
          </a:p>
          <a:p>
            <a:pPr algn="just"/>
            <a:r>
              <a:rPr lang="en-IN" sz="1600" dirty="0">
                <a:latin typeface="Times New Roman" panose="02020603050405020304" pitchFamily="18" charset="0"/>
                <a:cs typeface="Times New Roman" panose="02020603050405020304" pitchFamily="18" charset="0"/>
              </a:rPr>
              <a:t>It provides best price to the users without being cheated.</a:t>
            </a:r>
          </a:p>
          <a:p>
            <a:pPr marL="0" indent="0" algn="just">
              <a:buNone/>
            </a:pP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634E480-1FD8-DE7D-200D-A052B2505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7201" y="1577049"/>
            <a:ext cx="4156599" cy="3988618"/>
          </a:xfrm>
          <a:prstGeom prst="rect">
            <a:avLst/>
          </a:prstGeom>
        </p:spPr>
      </p:pic>
    </p:spTree>
    <p:extLst>
      <p:ext uri="{BB962C8B-B14F-4D97-AF65-F5344CB8AC3E}">
        <p14:creationId xmlns:p14="http://schemas.microsoft.com/office/powerpoint/2010/main" val="1224128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C772-40C1-34CF-A2DC-B08062E1BAE0}"/>
              </a:ext>
            </a:extLst>
          </p:cNvPr>
          <p:cNvSpPr>
            <a:spLocks noGrp="1"/>
          </p:cNvSpPr>
          <p:nvPr>
            <p:ph type="title"/>
          </p:nvPr>
        </p:nvSpPr>
        <p:spPr>
          <a:xfrm>
            <a:off x="705035" y="445780"/>
            <a:ext cx="10515600" cy="621846"/>
          </a:xfrm>
          <a:solidFill>
            <a:srgbClr val="FF0000"/>
          </a:solidFill>
        </p:spPr>
        <p:txBody>
          <a:bodyPr>
            <a:noAutofit/>
          </a:bodyPr>
          <a:lstStyle/>
          <a:p>
            <a:pPr algn="ctr"/>
            <a:br>
              <a:rPr lang="en-US" sz="3600" dirty="0">
                <a:solidFill>
                  <a:schemeClr val="bg1"/>
                </a:solidFill>
                <a:latin typeface="Blackadder ITC" panose="04020505051007020D02" pitchFamily="82" charset="0"/>
                <a:cs typeface="Times New Roman" panose="02020603050405020304" pitchFamily="18" charset="0"/>
              </a:rPr>
            </a:br>
            <a:r>
              <a:rPr lang="en-US" sz="3600" dirty="0">
                <a:solidFill>
                  <a:schemeClr val="bg1"/>
                </a:solidFill>
                <a:latin typeface="Blackadder ITC" panose="04020505051007020D02" pitchFamily="82" charset="0"/>
                <a:cs typeface="Times New Roman" panose="02020603050405020304" pitchFamily="18" charset="0"/>
              </a:rPr>
              <a:t>Data Analysis and Model Building Flowchart</a:t>
            </a:r>
            <a:br>
              <a:rPr lang="en-US" sz="3600" dirty="0">
                <a:solidFill>
                  <a:schemeClr val="bg1"/>
                </a:solidFill>
                <a:latin typeface="Blackadder ITC" panose="04020505051007020D02" pitchFamily="82" charset="0"/>
                <a:cs typeface="Times New Roman" panose="02020603050405020304" pitchFamily="18" charset="0"/>
              </a:rPr>
            </a:br>
            <a:endParaRPr lang="en-IN" sz="3600" dirty="0">
              <a:solidFill>
                <a:schemeClr val="bg1"/>
              </a:solidFill>
              <a:latin typeface="Blackadder ITC" panose="04020505051007020D02" pitchFamily="82"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60419B8-3F1B-692C-22F0-9DFA0E79D02F}"/>
              </a:ext>
            </a:extLst>
          </p:cNvPr>
          <p:cNvPicPr>
            <a:picLocks noGrp="1" noChangeAspect="1"/>
          </p:cNvPicPr>
          <p:nvPr>
            <p:ph idx="1"/>
          </p:nvPr>
        </p:nvPicPr>
        <p:blipFill>
          <a:blip r:embed="rId2"/>
          <a:stretch>
            <a:fillRect/>
          </a:stretch>
        </p:blipFill>
        <p:spPr>
          <a:xfrm>
            <a:off x="524891" y="1430466"/>
            <a:ext cx="2670279" cy="799072"/>
          </a:xfrm>
        </p:spPr>
      </p:pic>
      <p:pic>
        <p:nvPicPr>
          <p:cNvPr id="7" name="Picture 6">
            <a:extLst>
              <a:ext uri="{FF2B5EF4-FFF2-40B4-BE49-F238E27FC236}">
                <a16:creationId xmlns:a16="http://schemas.microsoft.com/office/drawing/2014/main" id="{31EB2EB9-BA2A-AFEA-4B2E-295F5239906C}"/>
              </a:ext>
            </a:extLst>
          </p:cNvPr>
          <p:cNvPicPr>
            <a:picLocks noChangeAspect="1"/>
          </p:cNvPicPr>
          <p:nvPr/>
        </p:nvPicPr>
        <p:blipFill>
          <a:blip r:embed="rId3"/>
          <a:stretch>
            <a:fillRect/>
          </a:stretch>
        </p:blipFill>
        <p:spPr>
          <a:xfrm>
            <a:off x="4689309" y="1420345"/>
            <a:ext cx="2670278" cy="799072"/>
          </a:xfrm>
          <a:prstGeom prst="rect">
            <a:avLst/>
          </a:prstGeom>
        </p:spPr>
      </p:pic>
      <p:pic>
        <p:nvPicPr>
          <p:cNvPr id="9" name="Picture 8">
            <a:extLst>
              <a:ext uri="{FF2B5EF4-FFF2-40B4-BE49-F238E27FC236}">
                <a16:creationId xmlns:a16="http://schemas.microsoft.com/office/drawing/2014/main" id="{D8BCEC89-A802-73CB-9628-BBF9C04F5097}"/>
              </a:ext>
            </a:extLst>
          </p:cNvPr>
          <p:cNvPicPr>
            <a:picLocks noChangeAspect="1"/>
          </p:cNvPicPr>
          <p:nvPr/>
        </p:nvPicPr>
        <p:blipFill>
          <a:blip r:embed="rId4"/>
          <a:stretch>
            <a:fillRect/>
          </a:stretch>
        </p:blipFill>
        <p:spPr>
          <a:xfrm>
            <a:off x="8577729" y="1308749"/>
            <a:ext cx="2528236" cy="920789"/>
          </a:xfrm>
          <a:prstGeom prst="rect">
            <a:avLst/>
          </a:prstGeom>
        </p:spPr>
      </p:pic>
      <p:pic>
        <p:nvPicPr>
          <p:cNvPr id="11" name="Picture 10">
            <a:extLst>
              <a:ext uri="{FF2B5EF4-FFF2-40B4-BE49-F238E27FC236}">
                <a16:creationId xmlns:a16="http://schemas.microsoft.com/office/drawing/2014/main" id="{0AB24295-6FB2-9C32-5A4A-F1202A309B0C}"/>
              </a:ext>
            </a:extLst>
          </p:cNvPr>
          <p:cNvPicPr>
            <a:picLocks noChangeAspect="1"/>
          </p:cNvPicPr>
          <p:nvPr/>
        </p:nvPicPr>
        <p:blipFill>
          <a:blip r:embed="rId5"/>
          <a:stretch>
            <a:fillRect/>
          </a:stretch>
        </p:blipFill>
        <p:spPr>
          <a:xfrm>
            <a:off x="434882" y="2785624"/>
            <a:ext cx="2670278" cy="799073"/>
          </a:xfrm>
          <a:prstGeom prst="rect">
            <a:avLst/>
          </a:prstGeom>
        </p:spPr>
      </p:pic>
      <p:pic>
        <p:nvPicPr>
          <p:cNvPr id="13" name="Picture 12">
            <a:extLst>
              <a:ext uri="{FF2B5EF4-FFF2-40B4-BE49-F238E27FC236}">
                <a16:creationId xmlns:a16="http://schemas.microsoft.com/office/drawing/2014/main" id="{2CEB47E6-AA89-13BE-16FD-9AA2D030C8B9}"/>
              </a:ext>
            </a:extLst>
          </p:cNvPr>
          <p:cNvPicPr>
            <a:picLocks noChangeAspect="1"/>
          </p:cNvPicPr>
          <p:nvPr/>
        </p:nvPicPr>
        <p:blipFill>
          <a:blip r:embed="rId6"/>
          <a:stretch>
            <a:fillRect/>
          </a:stretch>
        </p:blipFill>
        <p:spPr>
          <a:xfrm>
            <a:off x="434882" y="4148103"/>
            <a:ext cx="2651340" cy="855984"/>
          </a:xfrm>
          <a:prstGeom prst="rect">
            <a:avLst/>
          </a:prstGeom>
        </p:spPr>
      </p:pic>
      <p:pic>
        <p:nvPicPr>
          <p:cNvPr id="15" name="Picture 14">
            <a:extLst>
              <a:ext uri="{FF2B5EF4-FFF2-40B4-BE49-F238E27FC236}">
                <a16:creationId xmlns:a16="http://schemas.microsoft.com/office/drawing/2014/main" id="{EF0D3B33-B381-EA33-BDDC-3CF920D8A828}"/>
              </a:ext>
            </a:extLst>
          </p:cNvPr>
          <p:cNvPicPr>
            <a:picLocks noChangeAspect="1"/>
          </p:cNvPicPr>
          <p:nvPr/>
        </p:nvPicPr>
        <p:blipFill>
          <a:blip r:embed="rId7"/>
          <a:stretch>
            <a:fillRect/>
          </a:stretch>
        </p:blipFill>
        <p:spPr>
          <a:xfrm>
            <a:off x="434883" y="5560890"/>
            <a:ext cx="2651340" cy="890916"/>
          </a:xfrm>
          <a:prstGeom prst="rect">
            <a:avLst/>
          </a:prstGeom>
        </p:spPr>
      </p:pic>
      <p:pic>
        <p:nvPicPr>
          <p:cNvPr id="17" name="Picture 16">
            <a:extLst>
              <a:ext uri="{FF2B5EF4-FFF2-40B4-BE49-F238E27FC236}">
                <a16:creationId xmlns:a16="http://schemas.microsoft.com/office/drawing/2014/main" id="{16B3B287-4652-17E7-D587-E66D50DA7BDF}"/>
              </a:ext>
            </a:extLst>
          </p:cNvPr>
          <p:cNvPicPr>
            <a:picLocks noChangeAspect="1"/>
          </p:cNvPicPr>
          <p:nvPr/>
        </p:nvPicPr>
        <p:blipFill>
          <a:blip r:embed="rId8"/>
          <a:stretch>
            <a:fillRect/>
          </a:stretch>
        </p:blipFill>
        <p:spPr>
          <a:xfrm>
            <a:off x="4689309" y="2806939"/>
            <a:ext cx="2670278" cy="799073"/>
          </a:xfrm>
          <a:prstGeom prst="rect">
            <a:avLst/>
          </a:prstGeom>
        </p:spPr>
      </p:pic>
      <p:pic>
        <p:nvPicPr>
          <p:cNvPr id="19" name="Picture 18">
            <a:extLst>
              <a:ext uri="{FF2B5EF4-FFF2-40B4-BE49-F238E27FC236}">
                <a16:creationId xmlns:a16="http://schemas.microsoft.com/office/drawing/2014/main" id="{5A6DF9C1-A8C4-5818-2E72-F9A922005703}"/>
              </a:ext>
            </a:extLst>
          </p:cNvPr>
          <p:cNvPicPr>
            <a:picLocks noChangeAspect="1"/>
          </p:cNvPicPr>
          <p:nvPr/>
        </p:nvPicPr>
        <p:blipFill>
          <a:blip r:embed="rId9"/>
          <a:stretch>
            <a:fillRect/>
          </a:stretch>
        </p:blipFill>
        <p:spPr>
          <a:xfrm>
            <a:off x="8577729" y="2827159"/>
            <a:ext cx="2528235" cy="799073"/>
          </a:xfrm>
          <a:prstGeom prst="rect">
            <a:avLst/>
          </a:prstGeom>
        </p:spPr>
      </p:pic>
      <p:pic>
        <p:nvPicPr>
          <p:cNvPr id="27" name="Picture 26">
            <a:extLst>
              <a:ext uri="{FF2B5EF4-FFF2-40B4-BE49-F238E27FC236}">
                <a16:creationId xmlns:a16="http://schemas.microsoft.com/office/drawing/2014/main" id="{764D6131-020D-8A15-AF33-933E7589D024}"/>
              </a:ext>
            </a:extLst>
          </p:cNvPr>
          <p:cNvPicPr>
            <a:picLocks noChangeAspect="1"/>
          </p:cNvPicPr>
          <p:nvPr/>
        </p:nvPicPr>
        <p:blipFill>
          <a:blip r:embed="rId10"/>
          <a:stretch>
            <a:fillRect/>
          </a:stretch>
        </p:blipFill>
        <p:spPr>
          <a:xfrm>
            <a:off x="7529706" y="4324885"/>
            <a:ext cx="871804" cy="621846"/>
          </a:xfrm>
          <a:prstGeom prst="rect">
            <a:avLst/>
          </a:prstGeom>
        </p:spPr>
      </p:pic>
      <p:pic>
        <p:nvPicPr>
          <p:cNvPr id="29" name="Picture 28">
            <a:extLst>
              <a:ext uri="{FF2B5EF4-FFF2-40B4-BE49-F238E27FC236}">
                <a16:creationId xmlns:a16="http://schemas.microsoft.com/office/drawing/2014/main" id="{DEE7BA62-0C5D-C656-D186-BE71F6F113F7}"/>
              </a:ext>
            </a:extLst>
          </p:cNvPr>
          <p:cNvPicPr>
            <a:picLocks noChangeAspect="1"/>
          </p:cNvPicPr>
          <p:nvPr/>
        </p:nvPicPr>
        <p:blipFill>
          <a:blip r:embed="rId11"/>
          <a:stretch>
            <a:fillRect/>
          </a:stretch>
        </p:blipFill>
        <p:spPr>
          <a:xfrm>
            <a:off x="9625420" y="2344773"/>
            <a:ext cx="432854" cy="445047"/>
          </a:xfrm>
          <a:prstGeom prst="rect">
            <a:avLst/>
          </a:prstGeom>
        </p:spPr>
      </p:pic>
      <p:pic>
        <p:nvPicPr>
          <p:cNvPr id="33" name="Picture 32">
            <a:extLst>
              <a:ext uri="{FF2B5EF4-FFF2-40B4-BE49-F238E27FC236}">
                <a16:creationId xmlns:a16="http://schemas.microsoft.com/office/drawing/2014/main" id="{F981092C-063E-1B27-DB56-C2F967B5B995}"/>
              </a:ext>
            </a:extLst>
          </p:cNvPr>
          <p:cNvPicPr>
            <a:picLocks noChangeAspect="1"/>
          </p:cNvPicPr>
          <p:nvPr/>
        </p:nvPicPr>
        <p:blipFill>
          <a:blip r:embed="rId11"/>
          <a:stretch>
            <a:fillRect/>
          </a:stretch>
        </p:blipFill>
        <p:spPr>
          <a:xfrm>
            <a:off x="1553594" y="3647178"/>
            <a:ext cx="432854" cy="445047"/>
          </a:xfrm>
          <a:prstGeom prst="rect">
            <a:avLst/>
          </a:prstGeom>
        </p:spPr>
      </p:pic>
      <p:pic>
        <p:nvPicPr>
          <p:cNvPr id="35" name="Picture 34">
            <a:extLst>
              <a:ext uri="{FF2B5EF4-FFF2-40B4-BE49-F238E27FC236}">
                <a16:creationId xmlns:a16="http://schemas.microsoft.com/office/drawing/2014/main" id="{1333F342-9AAE-610D-B53C-6E47D5C3F244}"/>
              </a:ext>
            </a:extLst>
          </p:cNvPr>
          <p:cNvPicPr>
            <a:picLocks noChangeAspect="1"/>
          </p:cNvPicPr>
          <p:nvPr/>
        </p:nvPicPr>
        <p:blipFill>
          <a:blip r:embed="rId12"/>
          <a:stretch>
            <a:fillRect/>
          </a:stretch>
        </p:blipFill>
        <p:spPr>
          <a:xfrm>
            <a:off x="3413121" y="2927965"/>
            <a:ext cx="865707" cy="597460"/>
          </a:xfrm>
          <a:prstGeom prst="rect">
            <a:avLst/>
          </a:prstGeom>
        </p:spPr>
      </p:pic>
      <p:pic>
        <p:nvPicPr>
          <p:cNvPr id="37" name="Picture 36">
            <a:extLst>
              <a:ext uri="{FF2B5EF4-FFF2-40B4-BE49-F238E27FC236}">
                <a16:creationId xmlns:a16="http://schemas.microsoft.com/office/drawing/2014/main" id="{28795967-80AD-1608-BE3E-BAB5BF8B26C2}"/>
              </a:ext>
            </a:extLst>
          </p:cNvPr>
          <p:cNvPicPr>
            <a:picLocks noChangeAspect="1"/>
          </p:cNvPicPr>
          <p:nvPr/>
        </p:nvPicPr>
        <p:blipFill>
          <a:blip r:embed="rId12"/>
          <a:stretch>
            <a:fillRect/>
          </a:stretch>
        </p:blipFill>
        <p:spPr>
          <a:xfrm>
            <a:off x="7535804" y="2908519"/>
            <a:ext cx="865707" cy="597460"/>
          </a:xfrm>
          <a:prstGeom prst="rect">
            <a:avLst/>
          </a:prstGeom>
        </p:spPr>
      </p:pic>
      <p:pic>
        <p:nvPicPr>
          <p:cNvPr id="39" name="Picture 38">
            <a:extLst>
              <a:ext uri="{FF2B5EF4-FFF2-40B4-BE49-F238E27FC236}">
                <a16:creationId xmlns:a16="http://schemas.microsoft.com/office/drawing/2014/main" id="{F7055ABE-9AFF-D1CA-0E20-7D307964CDF0}"/>
              </a:ext>
            </a:extLst>
          </p:cNvPr>
          <p:cNvPicPr>
            <a:picLocks noChangeAspect="1"/>
          </p:cNvPicPr>
          <p:nvPr/>
        </p:nvPicPr>
        <p:blipFill>
          <a:blip r:embed="rId13"/>
          <a:stretch>
            <a:fillRect/>
          </a:stretch>
        </p:blipFill>
        <p:spPr>
          <a:xfrm>
            <a:off x="4685246" y="4113172"/>
            <a:ext cx="2670279" cy="890915"/>
          </a:xfrm>
          <a:prstGeom prst="rect">
            <a:avLst/>
          </a:prstGeom>
        </p:spPr>
      </p:pic>
      <p:pic>
        <p:nvPicPr>
          <p:cNvPr id="41" name="Picture 40">
            <a:extLst>
              <a:ext uri="{FF2B5EF4-FFF2-40B4-BE49-F238E27FC236}">
                <a16:creationId xmlns:a16="http://schemas.microsoft.com/office/drawing/2014/main" id="{751B3349-67C5-ADD9-E1E0-E07E785E43AB}"/>
              </a:ext>
            </a:extLst>
          </p:cNvPr>
          <p:cNvPicPr>
            <a:picLocks noChangeAspect="1"/>
          </p:cNvPicPr>
          <p:nvPr/>
        </p:nvPicPr>
        <p:blipFill>
          <a:blip r:embed="rId14"/>
          <a:stretch>
            <a:fillRect/>
          </a:stretch>
        </p:blipFill>
        <p:spPr>
          <a:xfrm>
            <a:off x="4689310" y="5560889"/>
            <a:ext cx="2651340" cy="893177"/>
          </a:xfrm>
          <a:prstGeom prst="rect">
            <a:avLst/>
          </a:prstGeom>
        </p:spPr>
      </p:pic>
      <p:pic>
        <p:nvPicPr>
          <p:cNvPr id="43" name="Picture 42">
            <a:extLst>
              <a:ext uri="{FF2B5EF4-FFF2-40B4-BE49-F238E27FC236}">
                <a16:creationId xmlns:a16="http://schemas.microsoft.com/office/drawing/2014/main" id="{81E766B2-72EF-5A3C-7456-F2258F6DF9B5}"/>
              </a:ext>
            </a:extLst>
          </p:cNvPr>
          <p:cNvPicPr>
            <a:picLocks noChangeAspect="1"/>
          </p:cNvPicPr>
          <p:nvPr/>
        </p:nvPicPr>
        <p:blipFill>
          <a:blip r:embed="rId15"/>
          <a:stretch>
            <a:fillRect/>
          </a:stretch>
        </p:blipFill>
        <p:spPr>
          <a:xfrm>
            <a:off x="8577730" y="5560889"/>
            <a:ext cx="2528236" cy="890917"/>
          </a:xfrm>
          <a:prstGeom prst="rect">
            <a:avLst/>
          </a:prstGeom>
        </p:spPr>
      </p:pic>
      <p:pic>
        <p:nvPicPr>
          <p:cNvPr id="45" name="Picture 44">
            <a:extLst>
              <a:ext uri="{FF2B5EF4-FFF2-40B4-BE49-F238E27FC236}">
                <a16:creationId xmlns:a16="http://schemas.microsoft.com/office/drawing/2014/main" id="{EAF6C922-A11D-C086-ADB0-AD3014156CAA}"/>
              </a:ext>
            </a:extLst>
          </p:cNvPr>
          <p:cNvPicPr>
            <a:picLocks noChangeAspect="1"/>
          </p:cNvPicPr>
          <p:nvPr/>
        </p:nvPicPr>
        <p:blipFill>
          <a:blip r:embed="rId16"/>
          <a:stretch>
            <a:fillRect/>
          </a:stretch>
        </p:blipFill>
        <p:spPr>
          <a:xfrm>
            <a:off x="8577730" y="4113169"/>
            <a:ext cx="2528235" cy="890917"/>
          </a:xfrm>
          <a:prstGeom prst="rect">
            <a:avLst/>
          </a:prstGeom>
        </p:spPr>
      </p:pic>
      <p:pic>
        <p:nvPicPr>
          <p:cNvPr id="47" name="Picture 46">
            <a:extLst>
              <a:ext uri="{FF2B5EF4-FFF2-40B4-BE49-F238E27FC236}">
                <a16:creationId xmlns:a16="http://schemas.microsoft.com/office/drawing/2014/main" id="{6281EBB2-5B8B-3B4C-5ADC-01B7F6AB3477}"/>
              </a:ext>
            </a:extLst>
          </p:cNvPr>
          <p:cNvPicPr>
            <a:picLocks noChangeAspect="1"/>
          </p:cNvPicPr>
          <p:nvPr/>
        </p:nvPicPr>
        <p:blipFill>
          <a:blip r:embed="rId11"/>
          <a:stretch>
            <a:fillRect/>
          </a:stretch>
        </p:blipFill>
        <p:spPr>
          <a:xfrm>
            <a:off x="9528295" y="5064816"/>
            <a:ext cx="432854" cy="445047"/>
          </a:xfrm>
          <a:prstGeom prst="rect">
            <a:avLst/>
          </a:prstGeom>
        </p:spPr>
      </p:pic>
      <p:pic>
        <p:nvPicPr>
          <p:cNvPr id="49" name="Picture 48">
            <a:extLst>
              <a:ext uri="{FF2B5EF4-FFF2-40B4-BE49-F238E27FC236}">
                <a16:creationId xmlns:a16="http://schemas.microsoft.com/office/drawing/2014/main" id="{E12BC737-B6EE-D891-AA0A-66DDFC511ECF}"/>
              </a:ext>
            </a:extLst>
          </p:cNvPr>
          <p:cNvPicPr>
            <a:picLocks noChangeAspect="1"/>
          </p:cNvPicPr>
          <p:nvPr/>
        </p:nvPicPr>
        <p:blipFill>
          <a:blip r:embed="rId10"/>
          <a:stretch>
            <a:fillRect/>
          </a:stretch>
        </p:blipFill>
        <p:spPr>
          <a:xfrm>
            <a:off x="7529706" y="1559583"/>
            <a:ext cx="871804" cy="621846"/>
          </a:xfrm>
          <a:prstGeom prst="rect">
            <a:avLst/>
          </a:prstGeom>
        </p:spPr>
      </p:pic>
      <p:pic>
        <p:nvPicPr>
          <p:cNvPr id="51" name="Picture 50">
            <a:extLst>
              <a:ext uri="{FF2B5EF4-FFF2-40B4-BE49-F238E27FC236}">
                <a16:creationId xmlns:a16="http://schemas.microsoft.com/office/drawing/2014/main" id="{B9C1C452-917B-A033-85FE-B5C058E4C9B1}"/>
              </a:ext>
            </a:extLst>
          </p:cNvPr>
          <p:cNvPicPr>
            <a:picLocks noChangeAspect="1"/>
          </p:cNvPicPr>
          <p:nvPr/>
        </p:nvPicPr>
        <p:blipFill>
          <a:blip r:embed="rId10"/>
          <a:stretch>
            <a:fillRect/>
          </a:stretch>
        </p:blipFill>
        <p:spPr>
          <a:xfrm>
            <a:off x="3413121" y="1519079"/>
            <a:ext cx="871804" cy="621846"/>
          </a:xfrm>
          <a:prstGeom prst="rect">
            <a:avLst/>
          </a:prstGeom>
        </p:spPr>
      </p:pic>
      <p:pic>
        <p:nvPicPr>
          <p:cNvPr id="55" name="Picture 54">
            <a:extLst>
              <a:ext uri="{FF2B5EF4-FFF2-40B4-BE49-F238E27FC236}">
                <a16:creationId xmlns:a16="http://schemas.microsoft.com/office/drawing/2014/main" id="{31F82FA7-C9AE-4B84-C5B0-42FB55AE6954}"/>
              </a:ext>
            </a:extLst>
          </p:cNvPr>
          <p:cNvPicPr>
            <a:picLocks noChangeAspect="1"/>
          </p:cNvPicPr>
          <p:nvPr/>
        </p:nvPicPr>
        <p:blipFill>
          <a:blip r:embed="rId10"/>
          <a:stretch>
            <a:fillRect/>
          </a:stretch>
        </p:blipFill>
        <p:spPr>
          <a:xfrm>
            <a:off x="3449832" y="4247704"/>
            <a:ext cx="871804" cy="621846"/>
          </a:xfrm>
          <a:prstGeom prst="rect">
            <a:avLst/>
          </a:prstGeom>
        </p:spPr>
      </p:pic>
      <p:pic>
        <p:nvPicPr>
          <p:cNvPr id="57" name="Picture 56">
            <a:extLst>
              <a:ext uri="{FF2B5EF4-FFF2-40B4-BE49-F238E27FC236}">
                <a16:creationId xmlns:a16="http://schemas.microsoft.com/office/drawing/2014/main" id="{35B8B6CD-007C-8C9A-0134-973596A6DFDC}"/>
              </a:ext>
            </a:extLst>
          </p:cNvPr>
          <p:cNvPicPr>
            <a:picLocks noChangeAspect="1"/>
          </p:cNvPicPr>
          <p:nvPr/>
        </p:nvPicPr>
        <p:blipFill>
          <a:blip r:embed="rId12"/>
          <a:stretch>
            <a:fillRect/>
          </a:stretch>
        </p:blipFill>
        <p:spPr>
          <a:xfrm>
            <a:off x="3409631" y="5707617"/>
            <a:ext cx="865707" cy="597460"/>
          </a:xfrm>
          <a:prstGeom prst="rect">
            <a:avLst/>
          </a:prstGeom>
        </p:spPr>
      </p:pic>
      <p:pic>
        <p:nvPicPr>
          <p:cNvPr id="59" name="Picture 58">
            <a:extLst>
              <a:ext uri="{FF2B5EF4-FFF2-40B4-BE49-F238E27FC236}">
                <a16:creationId xmlns:a16="http://schemas.microsoft.com/office/drawing/2014/main" id="{82414002-58F0-A1DA-C0F9-62A9597578CD}"/>
              </a:ext>
            </a:extLst>
          </p:cNvPr>
          <p:cNvPicPr>
            <a:picLocks noChangeAspect="1"/>
          </p:cNvPicPr>
          <p:nvPr/>
        </p:nvPicPr>
        <p:blipFill>
          <a:blip r:embed="rId12"/>
          <a:stretch>
            <a:fillRect/>
          </a:stretch>
        </p:blipFill>
        <p:spPr>
          <a:xfrm>
            <a:off x="7535804" y="5681141"/>
            <a:ext cx="865707" cy="597460"/>
          </a:xfrm>
          <a:prstGeom prst="rect">
            <a:avLst/>
          </a:prstGeom>
        </p:spPr>
      </p:pic>
    </p:spTree>
    <p:extLst>
      <p:ext uri="{BB962C8B-B14F-4D97-AF65-F5344CB8AC3E}">
        <p14:creationId xmlns:p14="http://schemas.microsoft.com/office/powerpoint/2010/main" val="3976919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1672</TotalTime>
  <Words>4393</Words>
  <Application>Microsoft Office PowerPoint</Application>
  <PresentationFormat>Widescreen</PresentationFormat>
  <Paragraphs>267</Paragraphs>
  <Slides>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Algerian</vt:lpstr>
      <vt:lpstr>Arial</vt:lpstr>
      <vt:lpstr>Blackadder ITC</vt:lpstr>
      <vt:lpstr>Calibri</vt:lpstr>
      <vt:lpstr>Calibri Light</vt:lpstr>
      <vt:lpstr>Times New Roman</vt:lpstr>
      <vt:lpstr>Wingdings</vt:lpstr>
      <vt:lpstr>Office Theme</vt:lpstr>
      <vt:lpstr>PowerPoint Presentation</vt:lpstr>
      <vt:lpstr>                                                        Outline</vt:lpstr>
      <vt:lpstr>                                                        Introduction </vt:lpstr>
      <vt:lpstr>                                                 Problem Statement </vt:lpstr>
      <vt:lpstr>                                           Problem Understanding </vt:lpstr>
      <vt:lpstr>What is Housing Price Prediction?</vt:lpstr>
      <vt:lpstr>  Importance of Housing Price Prediction</vt:lpstr>
      <vt:lpstr>                                Benefits of Housing Price Prediction</vt:lpstr>
      <vt:lpstr> Data Analysis and Model Building Flowchart </vt:lpstr>
      <vt:lpstr> Exploratory Data Analysis (EDA) Steps </vt:lpstr>
      <vt:lpstr>                         Exploratory Data Analysis (EDA) Steps </vt:lpstr>
      <vt:lpstr> Visualizing Continuous Variables vs Sale Price </vt:lpstr>
      <vt:lpstr> Observations from the above graphs: </vt:lpstr>
      <vt:lpstr>                                                        Visualizing Continuous Variables vs Sale Price  </vt:lpstr>
      <vt:lpstr>                                                    Observations</vt:lpstr>
      <vt:lpstr>                    Visualizing Continuous Variables vs Sale Price </vt:lpstr>
      <vt:lpstr>                                                    Observations</vt:lpstr>
      <vt:lpstr>                      Visualizing Continuous Variables vs Sale Price </vt:lpstr>
      <vt:lpstr>                                                  Observations</vt:lpstr>
      <vt:lpstr>                          Visualizing Discrete Variables vs Sale Price </vt:lpstr>
      <vt:lpstr>                                                  Observations</vt:lpstr>
      <vt:lpstr>                     Visualizing Discrete Variables vs Sale Price </vt:lpstr>
      <vt:lpstr>                                                   Observations</vt:lpstr>
      <vt:lpstr>                       Visualizing Discrete Variables vs Sale Price </vt:lpstr>
      <vt:lpstr>                                                             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Observations</vt:lpstr>
      <vt:lpstr>PowerPoint Presentation</vt:lpstr>
      <vt:lpstr>                                                     Observations</vt:lpstr>
      <vt:lpstr>PowerPoint Presentation</vt:lpstr>
      <vt:lpstr>                                                   Observations</vt:lpstr>
      <vt:lpstr>PowerPoint Presentation</vt:lpstr>
      <vt:lpstr>                                                  Observations</vt:lpstr>
      <vt:lpstr>PowerPoint Presentation</vt:lpstr>
      <vt:lpstr>                                                  Observations </vt:lpstr>
      <vt:lpstr>                              Correlation Between Features and Label </vt:lpstr>
      <vt:lpstr>  Data Analysis Steps Done </vt:lpstr>
      <vt:lpstr>                                                     Assumptions </vt:lpstr>
      <vt:lpstr>                                                Model Building </vt:lpstr>
      <vt:lpstr>                                                                Linear Regression    </vt:lpstr>
      <vt:lpstr>                                     Lasso Regressor (Regularization): </vt:lpstr>
      <vt:lpstr>                                   Ridge Regressor (Regularization) </vt:lpstr>
      <vt:lpstr>                                       Random Forest Regressor </vt:lpstr>
      <vt:lpstr>                                               Extra Trees Regressor </vt:lpstr>
      <vt:lpstr>                                         Gradient Boosting Regressor </vt:lpstr>
      <vt:lpstr>                     Extreme Gradient Boosting Regressor (XGB) </vt:lpstr>
      <vt:lpstr>                                               Bagging Regressor </vt:lpstr>
      <vt:lpstr>                                                  Model Selection </vt:lpstr>
      <vt:lpstr>                                     Hyper Parameter Tuning </vt:lpstr>
      <vt:lpstr>                                 Creating Final Model After Tuning </vt:lpstr>
      <vt:lpstr>       Saving the final model and predicting the sale price for test data </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Pritam Sangle</dc:creator>
  <cp:lastModifiedBy>AKASH JAISWAL</cp:lastModifiedBy>
  <cp:revision>55</cp:revision>
  <dcterms:created xsi:type="dcterms:W3CDTF">2022-08-24T20:12:09Z</dcterms:created>
  <dcterms:modified xsi:type="dcterms:W3CDTF">2023-01-21T17:00:44Z</dcterms:modified>
</cp:coreProperties>
</file>