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74" r:id="rId14"/>
    <p:sldId id="269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8619" y="292417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study: </a:t>
            </a:r>
            <a:br>
              <a:rPr lang="en-US" dirty="0" smtClean="0"/>
            </a:br>
            <a:r>
              <a:rPr lang="en-US" dirty="0" smtClean="0"/>
              <a:t>Classification of advertisement response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38619" y="5335544"/>
            <a:ext cx="8915399" cy="1126283"/>
          </a:xfrm>
        </p:spPr>
        <p:txBody>
          <a:bodyPr/>
          <a:lstStyle/>
          <a:p>
            <a:r>
              <a:rPr lang="en-US" dirty="0" smtClean="0"/>
              <a:t>Jalal </a:t>
            </a:r>
            <a:r>
              <a:rPr lang="en-US" dirty="0" err="1" smtClean="0"/>
              <a:t>Alizadeh</a:t>
            </a:r>
            <a:endParaRPr lang="en-US" dirty="0" smtClean="0"/>
          </a:p>
          <a:p>
            <a:r>
              <a:rPr lang="en-US" dirty="0" smtClean="0"/>
              <a:t>Thursday, 25 March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2925" y="1793966"/>
            <a:ext cx="8915400" cy="3777622"/>
          </a:xfrm>
        </p:spPr>
        <p:txBody>
          <a:bodyPr/>
          <a:lstStyle/>
          <a:p>
            <a:r>
              <a:rPr lang="en-US" dirty="0" smtClean="0"/>
              <a:t>Final model uses the whole data regardless of training and test split</a:t>
            </a:r>
          </a:p>
          <a:p>
            <a:endParaRPr lang="en-US" dirty="0" smtClean="0"/>
          </a:p>
          <a:p>
            <a:r>
              <a:rPr lang="en-US" dirty="0" smtClean="0"/>
              <a:t>A decision tree algorithm is trained </a:t>
            </a:r>
            <a:r>
              <a:rPr lang="en-US" dirty="0" smtClean="0"/>
              <a:t>on data with all samples:</a:t>
            </a:r>
            <a:endParaRPr lang="en-US" dirty="0" smtClean="0"/>
          </a:p>
          <a:p>
            <a:pPr lvl="1"/>
            <a:r>
              <a:rPr lang="en-US" dirty="0" smtClean="0"/>
              <a:t>To discover the relation between variables and label	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improve </a:t>
            </a:r>
            <a:r>
              <a:rPr lang="en-US" dirty="0" smtClean="0"/>
              <a:t>the performance by </a:t>
            </a:r>
            <a:r>
              <a:rPr lang="en-US" dirty="0" smtClean="0"/>
              <a:t>observing a higher number of the samples</a:t>
            </a:r>
            <a:endParaRPr lang="en-US" dirty="0" smtClean="0"/>
          </a:p>
          <a:p>
            <a:pPr lvl="1"/>
            <a:r>
              <a:rPr lang="en-US" dirty="0" smtClean="0"/>
              <a:t>The final model is </a:t>
            </a:r>
            <a:r>
              <a:rPr lang="en-US" dirty="0" smtClean="0"/>
              <a:t>accurately able to predict a person willingness to respond an advertisement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 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384663"/>
            <a:ext cx="8915400" cy="3777622"/>
          </a:xfrm>
        </p:spPr>
        <p:txBody>
          <a:bodyPr/>
          <a:lstStyle/>
          <a:p>
            <a:r>
              <a:rPr lang="en-US" dirty="0" smtClean="0"/>
              <a:t>Each node shows:</a:t>
            </a:r>
          </a:p>
          <a:p>
            <a:pPr lvl="1"/>
            <a:r>
              <a:rPr lang="en-US" dirty="0" smtClean="0"/>
              <a:t>Predicted class (yes: response, no: no response)</a:t>
            </a:r>
          </a:p>
          <a:p>
            <a:pPr lvl="1"/>
            <a:r>
              <a:rPr lang="en-US" dirty="0" smtClean="0"/>
              <a:t>The predicted probability of response class (ranges from 0 to 1)</a:t>
            </a:r>
          </a:p>
          <a:p>
            <a:pPr lvl="1"/>
            <a:r>
              <a:rPr lang="en-US" dirty="0" smtClean="0"/>
              <a:t>The percentage of observations to make a decision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42" y="3040021"/>
            <a:ext cx="5816158" cy="35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information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92925" y="1410509"/>
            <a:ext cx="8915400" cy="3777622"/>
          </a:xfrm>
        </p:spPr>
        <p:txBody>
          <a:bodyPr>
            <a:normAutofit/>
          </a:bodyPr>
          <a:lstStyle/>
          <a:p>
            <a:r>
              <a:rPr lang="de-DE" sz="1500" dirty="0" smtClean="0"/>
              <a:t>County &gt;= 1.2 </a:t>
            </a:r>
            <a:r>
              <a:rPr lang="de-DE" sz="1500" dirty="0" err="1" smtClean="0"/>
              <a:t>narrows</a:t>
            </a:r>
            <a:r>
              <a:rPr lang="de-DE" sz="1500" dirty="0" smtClean="0"/>
              <a:t> </a:t>
            </a:r>
            <a:r>
              <a:rPr lang="de-DE" sz="1500" dirty="0" err="1" smtClean="0"/>
              <a:t>counties</a:t>
            </a:r>
            <a:r>
              <a:rPr lang="de-DE" sz="1500" dirty="0" smtClean="0"/>
              <a:t> down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those</a:t>
            </a:r>
            <a:r>
              <a:rPr lang="de-DE" sz="1500" dirty="0" smtClean="0"/>
              <a:t>:</a:t>
            </a:r>
          </a:p>
          <a:p>
            <a:pPr lvl="1"/>
            <a:r>
              <a:rPr lang="de-DE" sz="1300" dirty="0" err="1" smtClean="0"/>
              <a:t>Whose</a:t>
            </a:r>
            <a:r>
              <a:rPr lang="de-DE" sz="1300" dirty="0" smtClean="0"/>
              <a:t> </a:t>
            </a:r>
            <a:r>
              <a:rPr lang="de-DE" sz="1300" dirty="0" err="1" smtClean="0"/>
              <a:t>zip</a:t>
            </a:r>
            <a:r>
              <a:rPr lang="de-DE" sz="1300" dirty="0" smtClean="0"/>
              <a:t> </a:t>
            </a:r>
            <a:r>
              <a:rPr lang="de-DE" sz="1300" dirty="0" err="1" smtClean="0"/>
              <a:t>code</a:t>
            </a:r>
            <a:r>
              <a:rPr lang="de-DE" sz="1300" dirty="0" smtClean="0"/>
              <a:t> </a:t>
            </a:r>
            <a:r>
              <a:rPr lang="de-DE" sz="1300" dirty="0" err="1" smtClean="0"/>
              <a:t>starts</a:t>
            </a:r>
            <a:r>
              <a:rPr lang="de-DE" sz="1300" dirty="0" smtClean="0"/>
              <a:t> </a:t>
            </a:r>
            <a:r>
              <a:rPr lang="de-DE" sz="1300" dirty="0" err="1" smtClean="0"/>
              <a:t>with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first</a:t>
            </a:r>
            <a:r>
              <a:rPr lang="de-DE" sz="1300" dirty="0" smtClean="0"/>
              <a:t> </a:t>
            </a:r>
            <a:r>
              <a:rPr lang="de-DE" sz="1300" dirty="0" err="1" smtClean="0"/>
              <a:t>three</a:t>
            </a:r>
            <a:r>
              <a:rPr lang="de-DE" sz="1300" dirty="0" smtClean="0"/>
              <a:t> </a:t>
            </a:r>
            <a:r>
              <a:rPr lang="de-DE" sz="1300" dirty="0" err="1" smtClean="0"/>
              <a:t>digits</a:t>
            </a:r>
            <a:r>
              <a:rPr lang="de-DE" sz="1300" dirty="0" smtClean="0"/>
              <a:t> </a:t>
            </a:r>
            <a:r>
              <a:rPr lang="de-DE" sz="1300" dirty="0" err="1" smtClean="0"/>
              <a:t>as</a:t>
            </a:r>
            <a:r>
              <a:rPr lang="de-DE" sz="1300" dirty="0" smtClean="0"/>
              <a:t>:</a:t>
            </a:r>
          </a:p>
          <a:p>
            <a:pPr lvl="1"/>
            <a:endParaRPr lang="de-DE" sz="1300" dirty="0"/>
          </a:p>
          <a:p>
            <a:pPr lvl="1"/>
            <a:endParaRPr lang="de-DE" sz="1300" dirty="0" smtClean="0"/>
          </a:p>
          <a:p>
            <a:pPr lvl="1"/>
            <a:endParaRPr lang="de-DE" sz="1300" dirty="0"/>
          </a:p>
          <a:p>
            <a:pPr lvl="1"/>
            <a:endParaRPr lang="de-DE" sz="1300" dirty="0" smtClean="0"/>
          </a:p>
          <a:p>
            <a:pPr lvl="1"/>
            <a:endParaRPr lang="de-DE" sz="1300" dirty="0"/>
          </a:p>
          <a:p>
            <a:pPr lvl="1"/>
            <a:endParaRPr lang="de-DE" sz="1300" dirty="0" smtClean="0"/>
          </a:p>
          <a:p>
            <a:pPr lvl="1"/>
            <a:endParaRPr lang="de-DE" sz="1300" dirty="0"/>
          </a:p>
          <a:p>
            <a:r>
              <a:rPr lang="de-DE" sz="1500" dirty="0" smtClean="0"/>
              <a:t>These </a:t>
            </a:r>
            <a:r>
              <a:rPr lang="de-DE" sz="1500" dirty="0" err="1" smtClean="0"/>
              <a:t>counties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visualized</a:t>
            </a:r>
            <a:r>
              <a:rPr lang="de-DE" sz="1500" dirty="0" smtClean="0"/>
              <a:t> on a </a:t>
            </a:r>
            <a:r>
              <a:rPr lang="de-DE" sz="1500" dirty="0" err="1" smtClean="0"/>
              <a:t>country</a:t>
            </a:r>
            <a:r>
              <a:rPr lang="de-DE" sz="1500" dirty="0" smtClean="0"/>
              <a:t> </a:t>
            </a:r>
            <a:r>
              <a:rPr lang="de-DE" sz="1500" dirty="0" err="1" smtClean="0"/>
              <a:t>map</a:t>
            </a:r>
            <a:r>
              <a:rPr lang="de-DE" sz="1500" dirty="0" smtClean="0"/>
              <a:t> (</a:t>
            </a:r>
            <a:r>
              <a:rPr lang="de-DE" sz="1500" dirty="0" err="1" smtClean="0"/>
              <a:t>next</a:t>
            </a:r>
            <a:r>
              <a:rPr lang="de-DE" sz="1500" dirty="0" smtClean="0"/>
              <a:t> </a:t>
            </a:r>
            <a:r>
              <a:rPr lang="de-DE" sz="1500" dirty="0" err="1" smtClean="0"/>
              <a:t>slide</a:t>
            </a:r>
            <a:r>
              <a:rPr lang="de-DE" sz="1500" dirty="0" smtClean="0"/>
              <a:t>)</a:t>
            </a:r>
          </a:p>
          <a:p>
            <a:pPr lvl="1"/>
            <a:endParaRPr lang="de-DE" sz="130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81" y="2369468"/>
            <a:ext cx="6565030" cy="13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County </a:t>
            </a:r>
            <a:r>
              <a:rPr lang="de-DE" dirty="0" err="1" smtClean="0"/>
              <a:t>information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602377"/>
            <a:ext cx="8915400" cy="3777622"/>
          </a:xfrm>
        </p:spPr>
        <p:txBody>
          <a:bodyPr/>
          <a:lstStyle/>
          <a:p>
            <a:r>
              <a:rPr lang="de-DE" dirty="0" err="1"/>
              <a:t>I</a:t>
            </a:r>
            <a:r>
              <a:rPr lang="de-DE" dirty="0" err="1" smtClean="0"/>
              <a:t>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USA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blue</a:t>
            </a:r>
            <a:r>
              <a:rPr lang="de-DE" dirty="0" smtClean="0"/>
              <a:t> </a:t>
            </a:r>
            <a:r>
              <a:rPr lang="de-DE" dirty="0" err="1"/>
              <a:t>area</a:t>
            </a:r>
            <a:r>
              <a:rPr lang="de-DE" dirty="0"/>
              <a:t>: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respond</a:t>
            </a:r>
            <a:endParaRPr lang="de-DE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16" y="2611998"/>
            <a:ext cx="5744154" cy="35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3417" y="1645920"/>
            <a:ext cx="8915400" cy="4583430"/>
          </a:xfrm>
        </p:spPr>
        <p:txBody>
          <a:bodyPr>
            <a:normAutofit/>
          </a:bodyPr>
          <a:lstStyle/>
          <a:p>
            <a:r>
              <a:rPr lang="de-DE" sz="1500" dirty="0" smtClean="0"/>
              <a:t>A </a:t>
            </a:r>
            <a:r>
              <a:rPr lang="en-US" sz="1500" dirty="0" smtClean="0"/>
              <a:t>decision</a:t>
            </a:r>
            <a:r>
              <a:rPr lang="de-DE" sz="1500" dirty="0" smtClean="0"/>
              <a:t> </a:t>
            </a:r>
            <a:r>
              <a:rPr lang="de-DE" sz="1500" dirty="0" err="1" smtClean="0"/>
              <a:t>tree</a:t>
            </a:r>
            <a:r>
              <a:rPr lang="de-DE" sz="1500" dirty="0" smtClean="0"/>
              <a:t> </a:t>
            </a:r>
            <a:r>
              <a:rPr lang="de-DE" sz="1500" dirty="0" err="1" smtClean="0"/>
              <a:t>model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/>
              <a:t> </a:t>
            </a:r>
            <a:r>
              <a:rPr lang="de-DE" sz="1500" dirty="0" err="1"/>
              <a:t>reliably</a:t>
            </a:r>
            <a:r>
              <a:rPr lang="de-DE" sz="1500" dirty="0"/>
              <a:t> </a:t>
            </a:r>
            <a:r>
              <a:rPr lang="de-DE" sz="1500" dirty="0" smtClean="0"/>
              <a:t>tag a </a:t>
            </a:r>
            <a:r>
              <a:rPr lang="de-DE" sz="1500" dirty="0" err="1" smtClean="0"/>
              <a:t>person</a:t>
            </a:r>
            <a:r>
              <a:rPr lang="de-DE" sz="1500" dirty="0" smtClean="0"/>
              <a:t> </a:t>
            </a:r>
            <a:r>
              <a:rPr lang="de-DE" sz="1500" dirty="0" err="1" smtClean="0"/>
              <a:t>whether</a:t>
            </a:r>
            <a:r>
              <a:rPr lang="de-DE" sz="1500" dirty="0" smtClean="0"/>
              <a:t> he/</a:t>
            </a:r>
            <a:r>
              <a:rPr lang="de-DE" sz="1500" dirty="0" err="1" smtClean="0"/>
              <a:t>she</a:t>
            </a:r>
            <a:r>
              <a:rPr lang="de-DE" sz="1500" dirty="0" smtClean="0"/>
              <a:t> </a:t>
            </a:r>
            <a:r>
              <a:rPr lang="de-DE" sz="1500" dirty="0" err="1" smtClean="0"/>
              <a:t>reacts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an </a:t>
            </a:r>
            <a:r>
              <a:rPr lang="de-DE" sz="1500" dirty="0" err="1" smtClean="0"/>
              <a:t>advertisement</a:t>
            </a:r>
            <a:r>
              <a:rPr lang="de-DE" sz="1500" dirty="0" smtClean="0"/>
              <a:t> mail</a:t>
            </a:r>
          </a:p>
          <a:p>
            <a:endParaRPr lang="de-DE" dirty="0" smtClean="0"/>
          </a:p>
          <a:p>
            <a:r>
              <a:rPr lang="de-DE" sz="1500" dirty="0" smtClean="0"/>
              <a:t>A </a:t>
            </a:r>
            <a:r>
              <a:rPr lang="de-DE" sz="1500" dirty="0" smtClean="0"/>
              <a:t>56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older</a:t>
            </a:r>
            <a:r>
              <a:rPr lang="de-DE" sz="1500" dirty="0" smtClean="0"/>
              <a:t> </a:t>
            </a:r>
            <a:r>
              <a:rPr lang="de-DE" sz="1500" dirty="0" err="1" smtClean="0"/>
              <a:t>person</a:t>
            </a:r>
            <a:r>
              <a:rPr lang="de-DE" sz="1500" dirty="0" smtClean="0"/>
              <a:t> </a:t>
            </a:r>
            <a:r>
              <a:rPr lang="de-DE" sz="1500" dirty="0" err="1" smtClean="0"/>
              <a:t>with</a:t>
            </a:r>
            <a:r>
              <a:rPr lang="de-DE" sz="1500" dirty="0" smtClean="0"/>
              <a:t> an </a:t>
            </a:r>
            <a:r>
              <a:rPr lang="de-DE" sz="1500" dirty="0" err="1" smtClean="0"/>
              <a:t>income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above</a:t>
            </a:r>
            <a:r>
              <a:rPr lang="de-DE" sz="1500" dirty="0" smtClean="0"/>
              <a:t> 140000(</a:t>
            </a:r>
            <a:r>
              <a:rPr lang="de-DE" sz="1500" dirty="0" err="1" smtClean="0"/>
              <a:t>currency</a:t>
            </a:r>
            <a:r>
              <a:rPr lang="de-DE" sz="1500" dirty="0" smtClean="0"/>
              <a:t>),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living</a:t>
            </a:r>
            <a:r>
              <a:rPr lang="de-DE" sz="1500" dirty="0" smtClean="0"/>
              <a:t> </a:t>
            </a:r>
            <a:r>
              <a:rPr lang="de-DE" sz="1500" dirty="0" err="1" smtClean="0"/>
              <a:t>area</a:t>
            </a:r>
            <a:r>
              <a:rPr lang="de-DE" sz="1500" dirty="0" smtClean="0"/>
              <a:t>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zip</a:t>
            </a:r>
            <a:r>
              <a:rPr lang="de-DE" sz="1500" dirty="0" smtClean="0"/>
              <a:t> </a:t>
            </a:r>
            <a:r>
              <a:rPr lang="de-DE" sz="1500" dirty="0" err="1" smtClean="0"/>
              <a:t>code</a:t>
            </a:r>
            <a:r>
              <a:rPr lang="de-DE" sz="1500" dirty="0" smtClean="0"/>
              <a:t> </a:t>
            </a:r>
            <a:r>
              <a:rPr lang="de-DE" sz="1500" dirty="0" smtClean="0"/>
              <a:t>(</a:t>
            </a:r>
            <a:r>
              <a:rPr lang="de-DE" sz="1500" dirty="0" err="1" smtClean="0"/>
              <a:t>first</a:t>
            </a:r>
            <a:r>
              <a:rPr lang="de-DE" sz="1500" dirty="0" smtClean="0"/>
              <a:t> </a:t>
            </a:r>
            <a:r>
              <a:rPr lang="de-DE" sz="1500" dirty="0" err="1" smtClean="0"/>
              <a:t>three</a:t>
            </a:r>
            <a:r>
              <a:rPr lang="de-DE" sz="1500" dirty="0" smtClean="0"/>
              <a:t> </a:t>
            </a:r>
            <a:r>
              <a:rPr lang="de-DE" sz="1500" dirty="0" err="1" smtClean="0"/>
              <a:t>digits</a:t>
            </a:r>
            <a:r>
              <a:rPr lang="de-DE" sz="1500" dirty="0" smtClean="0"/>
              <a:t>) </a:t>
            </a:r>
            <a:r>
              <a:rPr lang="de-DE" sz="1500" dirty="0" err="1" smtClean="0"/>
              <a:t>as</a:t>
            </a:r>
            <a:r>
              <a:rPr lang="de-DE" sz="1500" dirty="0" smtClean="0"/>
              <a:t> </a:t>
            </a:r>
            <a:r>
              <a:rPr lang="de-DE" sz="1500" dirty="0" err="1" smtClean="0"/>
              <a:t>shown</a:t>
            </a:r>
            <a:r>
              <a:rPr lang="de-DE" sz="1500" dirty="0" smtClean="0"/>
              <a:t> 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tabl</a:t>
            </a:r>
            <a:r>
              <a:rPr lang="de-DE" sz="1500" dirty="0" err="1" smtClean="0"/>
              <a:t>e</a:t>
            </a:r>
            <a:r>
              <a:rPr lang="de-DE" sz="1500" dirty="0" smtClean="0"/>
              <a:t> </a:t>
            </a:r>
            <a:r>
              <a:rPr lang="de-DE" sz="1500" dirty="0" err="1" smtClean="0"/>
              <a:t>below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most</a:t>
            </a:r>
            <a:r>
              <a:rPr lang="de-DE" sz="1500" dirty="0" smtClean="0"/>
              <a:t> </a:t>
            </a:r>
            <a:r>
              <a:rPr lang="de-DE" sz="1500" dirty="0" err="1" smtClean="0"/>
              <a:t>likel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respond</a:t>
            </a:r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 smtClean="0"/>
          </a:p>
          <a:p>
            <a:r>
              <a:rPr lang="de-DE" sz="1500" dirty="0" smtClean="0"/>
              <a:t>Mailing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advertisement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ideal </a:t>
            </a:r>
            <a:r>
              <a:rPr lang="de-DE" sz="1500" dirty="0" err="1" smtClean="0"/>
              <a:t>residents</a:t>
            </a:r>
            <a:r>
              <a:rPr lang="de-DE" sz="1500" dirty="0" smtClean="0"/>
              <a:t> (</a:t>
            </a:r>
            <a:r>
              <a:rPr lang="de-DE" sz="1500" dirty="0" err="1" smtClean="0"/>
              <a:t>highly</a:t>
            </a:r>
            <a:r>
              <a:rPr lang="de-DE" sz="1500" dirty="0" smtClean="0"/>
              <a:t> </a:t>
            </a:r>
            <a:r>
              <a:rPr lang="de-DE" sz="1500" dirty="0" err="1" smtClean="0"/>
              <a:t>prone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respond</a:t>
            </a:r>
            <a:r>
              <a:rPr lang="de-DE" sz="1500" dirty="0" smtClean="0"/>
              <a:t>) will </a:t>
            </a:r>
            <a:r>
              <a:rPr lang="de-DE" sz="1500" dirty="0" err="1" smtClean="0"/>
              <a:t>optimize</a:t>
            </a:r>
            <a:r>
              <a:rPr lang="de-DE" sz="1500" dirty="0" smtClean="0"/>
              <a:t> </a:t>
            </a:r>
            <a:r>
              <a:rPr lang="de-DE" sz="1500" dirty="0" err="1" smtClean="0"/>
              <a:t>companies</a:t>
            </a:r>
            <a:r>
              <a:rPr lang="de-DE" sz="1500" dirty="0" smtClean="0"/>
              <a:t>‘ </a:t>
            </a:r>
            <a:r>
              <a:rPr lang="de-DE" sz="1500" dirty="0" err="1" smtClean="0"/>
              <a:t>spent</a:t>
            </a:r>
            <a:r>
              <a:rPr lang="de-DE" sz="1500" dirty="0" smtClean="0"/>
              <a:t> </a:t>
            </a:r>
            <a:r>
              <a:rPr lang="de-DE" sz="1500" dirty="0" err="1" smtClean="0"/>
              <a:t>budget</a:t>
            </a:r>
            <a:r>
              <a:rPr lang="de-DE" sz="1500" dirty="0" smtClean="0"/>
              <a:t> in an </a:t>
            </a:r>
            <a:r>
              <a:rPr lang="de-DE" sz="1500" dirty="0" err="1" smtClean="0"/>
              <a:t>efficient</a:t>
            </a:r>
            <a:r>
              <a:rPr lang="de-DE" sz="1500" dirty="0" smtClean="0"/>
              <a:t> time</a:t>
            </a:r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en-US" sz="15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82631"/>
              </p:ext>
            </p:extLst>
          </p:nvPr>
        </p:nvGraphicFramePr>
        <p:xfrm>
          <a:off x="3658870" y="3560445"/>
          <a:ext cx="6328232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1029">
                  <a:extLst>
                    <a:ext uri="{9D8B030D-6E8A-4147-A177-3AD203B41FA5}">
                      <a16:colId xmlns:a16="http://schemas.microsoft.com/office/drawing/2014/main" val="2395893631"/>
                    </a:ext>
                  </a:extLst>
                </a:gridCol>
                <a:gridCol w="791029">
                  <a:extLst>
                    <a:ext uri="{9D8B030D-6E8A-4147-A177-3AD203B41FA5}">
                      <a16:colId xmlns:a16="http://schemas.microsoft.com/office/drawing/2014/main" val="2477605293"/>
                    </a:ext>
                  </a:extLst>
                </a:gridCol>
                <a:gridCol w="791029">
                  <a:extLst>
                    <a:ext uri="{9D8B030D-6E8A-4147-A177-3AD203B41FA5}">
                      <a16:colId xmlns:a16="http://schemas.microsoft.com/office/drawing/2014/main" val="3897616071"/>
                    </a:ext>
                  </a:extLst>
                </a:gridCol>
                <a:gridCol w="791029">
                  <a:extLst>
                    <a:ext uri="{9D8B030D-6E8A-4147-A177-3AD203B41FA5}">
                      <a16:colId xmlns:a16="http://schemas.microsoft.com/office/drawing/2014/main" val="563336513"/>
                    </a:ext>
                  </a:extLst>
                </a:gridCol>
                <a:gridCol w="791029">
                  <a:extLst>
                    <a:ext uri="{9D8B030D-6E8A-4147-A177-3AD203B41FA5}">
                      <a16:colId xmlns:a16="http://schemas.microsoft.com/office/drawing/2014/main" val="2971705573"/>
                    </a:ext>
                  </a:extLst>
                </a:gridCol>
                <a:gridCol w="791029">
                  <a:extLst>
                    <a:ext uri="{9D8B030D-6E8A-4147-A177-3AD203B41FA5}">
                      <a16:colId xmlns:a16="http://schemas.microsoft.com/office/drawing/2014/main" val="3811242345"/>
                    </a:ext>
                  </a:extLst>
                </a:gridCol>
                <a:gridCol w="791029">
                  <a:extLst>
                    <a:ext uri="{9D8B030D-6E8A-4147-A177-3AD203B41FA5}">
                      <a16:colId xmlns:a16="http://schemas.microsoft.com/office/drawing/2014/main" val="2457067301"/>
                    </a:ext>
                  </a:extLst>
                </a:gridCol>
                <a:gridCol w="791029">
                  <a:extLst>
                    <a:ext uri="{9D8B030D-6E8A-4147-A177-3AD203B41FA5}">
                      <a16:colId xmlns:a16="http://schemas.microsoft.com/office/drawing/2014/main" val="4030449533"/>
                    </a:ext>
                  </a:extLst>
                </a:gridCol>
              </a:tblGrid>
              <a:tr h="601366">
                <a:tc>
                  <a:txBody>
                    <a:bodyPr/>
                    <a:lstStyle/>
                    <a:p>
                      <a:r>
                        <a:rPr lang="de-DE" dirty="0" smtClean="0"/>
                        <a:t>100-101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103-111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113-117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119-120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122-129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132-135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138-141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143-145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536282"/>
                  </a:ext>
                </a:extLst>
              </a:tr>
              <a:tr h="601366">
                <a:tc>
                  <a:txBody>
                    <a:bodyPr/>
                    <a:lstStyle/>
                    <a:p>
                      <a:r>
                        <a:rPr lang="de-DE" dirty="0" smtClean="0"/>
                        <a:t>147-148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244-245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84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8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work</a:t>
            </a:r>
            <a:r>
              <a:rPr lang="de-DE" dirty="0" smtClean="0"/>
              <a:t>/</a:t>
            </a:r>
            <a:r>
              <a:rPr lang="de-DE" dirty="0" err="1" smtClean="0"/>
              <a:t>suggestions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576251"/>
            <a:ext cx="8915400" cy="3777622"/>
          </a:xfrm>
        </p:spPr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advertisement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focused</a:t>
            </a:r>
            <a:r>
              <a:rPr lang="de-DE" dirty="0" smtClean="0"/>
              <a:t> on </a:t>
            </a:r>
            <a:r>
              <a:rPr lang="de-DE" dirty="0" err="1" smtClean="0"/>
              <a:t>sports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groupping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sports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„</a:t>
            </a:r>
            <a:r>
              <a:rPr lang="de-DE" dirty="0" err="1" smtClean="0"/>
              <a:t>other</a:t>
            </a:r>
            <a:r>
              <a:rPr lang="de-DE" dirty="0" smtClean="0"/>
              <a:t>“, an </a:t>
            </a:r>
            <a:r>
              <a:rPr lang="de-DE" dirty="0" err="1" smtClean="0"/>
              <a:t>imputation</a:t>
            </a:r>
            <a:r>
              <a:rPr lang="de-DE" dirty="0" smtClean="0"/>
              <a:t> </a:t>
            </a:r>
            <a:r>
              <a:rPr lang="de-DE" dirty="0" err="1" smtClean="0"/>
              <a:t>procedure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variables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was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country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county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(also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)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investigated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Many</a:t>
            </a:r>
            <a:r>
              <a:rPr lang="de-DE" sz="4400" dirty="0" smtClean="0"/>
              <a:t> </a:t>
            </a:r>
            <a:r>
              <a:rPr lang="de-DE" sz="4400" dirty="0" err="1" smtClean="0"/>
              <a:t>thanks</a:t>
            </a:r>
            <a:r>
              <a:rPr lang="de-DE" sz="4400" dirty="0" smtClean="0"/>
              <a:t> </a:t>
            </a:r>
            <a:r>
              <a:rPr lang="de-DE" sz="4400" dirty="0" err="1" smtClean="0"/>
              <a:t>for</a:t>
            </a:r>
            <a:r>
              <a:rPr lang="de-DE" sz="4400" dirty="0" smtClean="0"/>
              <a:t> </a:t>
            </a:r>
            <a:r>
              <a:rPr lang="de-DE" sz="4400" dirty="0" err="1" smtClean="0"/>
              <a:t>your</a:t>
            </a:r>
            <a:r>
              <a:rPr lang="de-DE" sz="4400" dirty="0" smtClean="0"/>
              <a:t> </a:t>
            </a:r>
            <a:r>
              <a:rPr lang="de-DE" sz="4400" dirty="0" err="1" smtClean="0"/>
              <a:t>listening</a:t>
            </a:r>
            <a:r>
              <a:rPr lang="de-DE" sz="4400" dirty="0" smtClean="0"/>
              <a:t>!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Question and comments are welcome</a:t>
            </a:r>
            <a:endParaRPr lang="de-DE" sz="4800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Jalal </a:t>
            </a:r>
            <a:r>
              <a:rPr lang="de-DE" dirty="0"/>
              <a:t>Alizadeh</a:t>
            </a:r>
          </a:p>
          <a:p>
            <a:pPr marL="0" indent="0">
              <a:buNone/>
            </a:pP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at: </a:t>
            </a:r>
            <a:r>
              <a:rPr lang="de-DE" dirty="0"/>
              <a:t>j.alizadeh.sh@gmail.com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47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602378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Advertising can increase costumers’ knowledge about the benefits of a product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Advertising influences costumers’ attitude by building a desire for the product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goal of advertising is to define the target group to increase the number of potential costumers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r>
              <a:rPr lang="de-DE" dirty="0" smtClean="0"/>
              <a:t> in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directions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boost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endParaRPr lang="de-DE" dirty="0" smtClean="0"/>
          </a:p>
          <a:p>
            <a:pPr lvl="1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activit</a:t>
            </a:r>
            <a:r>
              <a:rPr lang="de-DE" dirty="0" err="1"/>
              <a:t>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Machine learning can deliver </a:t>
            </a:r>
            <a:r>
              <a:rPr lang="en-US" dirty="0" smtClean="0"/>
              <a:t>benefits </a:t>
            </a:r>
            <a:r>
              <a:rPr lang="en-US" dirty="0" smtClean="0"/>
              <a:t>such as discovering </a:t>
            </a:r>
            <a:r>
              <a:rPr lang="en-US" dirty="0" smtClean="0"/>
              <a:t>patterns, costumer segmentation</a:t>
            </a:r>
            <a:r>
              <a:rPr lang="en-US" dirty="0" smtClean="0"/>
              <a:t> and to increase business’s market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2925" y="1663336"/>
            <a:ext cx="8915400" cy="42062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machine learning (ML) classification task requires data as an input to make a prediction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data under the investigation </a:t>
            </a:r>
            <a:r>
              <a:rPr lang="en-US" dirty="0" smtClean="0"/>
              <a:t>represents the population’s reaction to a direct mailing advertisement</a:t>
            </a:r>
          </a:p>
          <a:p>
            <a:endParaRPr lang="en-US" dirty="0" smtClean="0"/>
          </a:p>
          <a:p>
            <a:r>
              <a:rPr lang="en-US" dirty="0" smtClean="0"/>
              <a:t>As of classification task, the data must </a:t>
            </a:r>
            <a:r>
              <a:rPr lang="en-US" dirty="0" smtClean="0"/>
              <a:t>contain </a:t>
            </a:r>
            <a:r>
              <a:rPr lang="en-US" dirty="0" smtClean="0"/>
              <a:t>label (reaction):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1"/>
            <a:r>
              <a:rPr lang="en-US" sz="1800" dirty="0" smtClean="0"/>
              <a:t>No response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The data is composed of nine features from 10000 individuals as follows:</a:t>
            </a:r>
          </a:p>
          <a:p>
            <a:pPr lvl="1"/>
            <a:r>
              <a:rPr lang="en-US" sz="1800" dirty="0" smtClean="0"/>
              <a:t>Name, age, lifestyle, zip code, family status, car, sports, earnings and living area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Task is about to build a binary classification model to predict whether a person </a:t>
            </a:r>
            <a:r>
              <a:rPr lang="en-US" dirty="0" smtClean="0"/>
              <a:t>will respond </a:t>
            </a:r>
            <a:r>
              <a:rPr lang="en-US" dirty="0" smtClean="0"/>
              <a:t>to the </a:t>
            </a:r>
            <a:r>
              <a:rPr lang="en-US" dirty="0" smtClean="0"/>
              <a:t>advertisement </a:t>
            </a:r>
            <a:r>
              <a:rPr lang="en-US" dirty="0" smtClean="0"/>
              <a:t>or not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classification models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475842"/>
            <a:ext cx="8915400" cy="3777622"/>
          </a:xfrm>
        </p:spPr>
        <p:txBody>
          <a:bodyPr>
            <a:normAutofit/>
          </a:bodyPr>
          <a:lstStyle/>
          <a:p>
            <a:r>
              <a:rPr lang="en-US" sz="1500" dirty="0" smtClean="0"/>
              <a:t>A computational method that </a:t>
            </a:r>
            <a:r>
              <a:rPr lang="en-US" sz="1500" dirty="0" smtClean="0"/>
              <a:t>extracts </a:t>
            </a:r>
            <a:r>
              <a:rPr lang="en-US" sz="1500" dirty="0" smtClean="0"/>
              <a:t>information from data</a:t>
            </a:r>
          </a:p>
          <a:p>
            <a:endParaRPr lang="en-US" sz="1500" dirty="0" smtClean="0"/>
          </a:p>
          <a:p>
            <a:r>
              <a:rPr lang="en-US" sz="1500" dirty="0" smtClean="0"/>
              <a:t>Classification task is about to predict class </a:t>
            </a:r>
            <a:r>
              <a:rPr lang="en-US" sz="1500" dirty="0" smtClean="0"/>
              <a:t>(an equivalent term </a:t>
            </a:r>
            <a:r>
              <a:rPr lang="en-US" sz="1500" dirty="0" smtClean="0"/>
              <a:t>to </a:t>
            </a:r>
            <a:r>
              <a:rPr lang="en-US" sz="1500" dirty="0" smtClean="0"/>
              <a:t>label</a:t>
            </a:r>
            <a:r>
              <a:rPr lang="en-US" sz="1500" dirty="0" smtClean="0"/>
              <a:t>) based on provided features</a:t>
            </a:r>
          </a:p>
          <a:p>
            <a:endParaRPr lang="en-US" sz="1500" dirty="0" smtClean="0"/>
          </a:p>
          <a:p>
            <a:r>
              <a:rPr lang="en-US" sz="1500" dirty="0" smtClean="0"/>
              <a:t>A classifier is an algorithm to map the data to a specific class</a:t>
            </a:r>
          </a:p>
          <a:p>
            <a:endParaRPr lang="en-US" sz="1500" dirty="0" smtClean="0"/>
          </a:p>
          <a:p>
            <a:r>
              <a:rPr lang="en-US" sz="1500" dirty="0" smtClean="0"/>
              <a:t>To fulfill a classification task, the data should </a:t>
            </a:r>
            <a:r>
              <a:rPr lang="en-US" sz="1500" dirty="0" smtClean="0"/>
              <a:t>be divided in </a:t>
            </a:r>
            <a:r>
              <a:rPr lang="en-US" sz="1500" dirty="0" smtClean="0"/>
              <a:t>two parts:</a:t>
            </a:r>
          </a:p>
          <a:p>
            <a:pPr lvl="1"/>
            <a:r>
              <a:rPr lang="en-US" sz="1300" dirty="0" smtClean="0"/>
              <a:t>Training set: to understand the relationship </a:t>
            </a:r>
            <a:r>
              <a:rPr lang="en-US" sz="1300" dirty="0" smtClean="0"/>
              <a:t>of </a:t>
            </a:r>
            <a:r>
              <a:rPr lang="en-US" sz="1300" dirty="0" smtClean="0"/>
              <a:t>input variables to the class</a:t>
            </a:r>
          </a:p>
          <a:p>
            <a:pPr lvl="1"/>
            <a:r>
              <a:rPr lang="en-US" sz="1300" dirty="0" smtClean="0"/>
              <a:t>Test set: to measure the accuracy of the trained </a:t>
            </a:r>
            <a:r>
              <a:rPr lang="en-US" sz="1300" dirty="0" smtClean="0"/>
              <a:t>model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43036"/>
              </p:ext>
            </p:extLst>
          </p:nvPr>
        </p:nvGraphicFramePr>
        <p:xfrm>
          <a:off x="3109911" y="5253464"/>
          <a:ext cx="42973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92345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0731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68799"/>
              </p:ext>
            </p:extLst>
          </p:nvPr>
        </p:nvGraphicFramePr>
        <p:xfrm>
          <a:off x="7407274" y="5258544"/>
          <a:ext cx="768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374560315"/>
                    </a:ext>
                  </a:extLst>
                </a:gridCol>
              </a:tblGrid>
              <a:tr h="3034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62378"/>
                  </a:ext>
                </a:extLst>
              </a:tr>
            </a:tbl>
          </a:graphicData>
        </a:graphic>
      </p:graphicFrame>
      <p:sp>
        <p:nvSpPr>
          <p:cNvPr id="11" name="Geschweifte Klammer rechts 10"/>
          <p:cNvSpPr/>
          <p:nvPr/>
        </p:nvSpPr>
        <p:spPr>
          <a:xfrm rot="16200000">
            <a:off x="5527393" y="2573619"/>
            <a:ext cx="230752" cy="5065713"/>
          </a:xfrm>
          <a:prstGeom prst="rightBrace">
            <a:avLst>
              <a:gd name="adj1" fmla="val 8333"/>
              <a:gd name="adj2" fmla="val 508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4932362" y="4743677"/>
            <a:ext cx="227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data</a:t>
            </a:r>
            <a:endParaRPr lang="en-US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4673599" y="5624304"/>
            <a:ext cx="227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Training set</a:t>
            </a:r>
            <a:endParaRPr lang="en-US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7347742" y="5624304"/>
            <a:ext cx="8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set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66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classifiers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581149"/>
            <a:ext cx="8915400" cy="4524375"/>
          </a:xfrm>
        </p:spPr>
        <p:txBody>
          <a:bodyPr>
            <a:noAutofit/>
          </a:bodyPr>
          <a:lstStyle/>
          <a:p>
            <a:r>
              <a:rPr lang="en-US" sz="1400" dirty="0" smtClean="0"/>
              <a:t>The values of the “Name</a:t>
            </a:r>
            <a:r>
              <a:rPr lang="en-US" sz="1400" dirty="0" smtClean="0"/>
              <a:t>” feature </a:t>
            </a:r>
            <a:r>
              <a:rPr lang="en-US" sz="1400" dirty="0" smtClean="0"/>
              <a:t>are specific across </a:t>
            </a:r>
            <a:r>
              <a:rPr lang="en-US" sz="1400" dirty="0" smtClean="0"/>
              <a:t>all </a:t>
            </a:r>
            <a:r>
              <a:rPr lang="en-US" sz="1400" dirty="0" smtClean="0"/>
              <a:t>samples</a:t>
            </a:r>
          </a:p>
          <a:p>
            <a:pPr lvl="1"/>
            <a:r>
              <a:rPr lang="de-DE" sz="1300" dirty="0" err="1" smtClean="0"/>
              <a:t>It</a:t>
            </a:r>
            <a:r>
              <a:rPr lang="de-DE" sz="1300" dirty="0" smtClean="0"/>
              <a:t> </a:t>
            </a:r>
            <a:r>
              <a:rPr lang="de-DE" sz="1300" dirty="0" err="1" smtClean="0"/>
              <a:t>has</a:t>
            </a:r>
            <a:r>
              <a:rPr lang="de-DE" sz="1300" dirty="0" smtClean="0"/>
              <a:t> </a:t>
            </a:r>
            <a:r>
              <a:rPr lang="de-DE" sz="1300" dirty="0" err="1" smtClean="0"/>
              <a:t>been</a:t>
            </a:r>
            <a:r>
              <a:rPr lang="de-DE" sz="1300" dirty="0" smtClean="0"/>
              <a:t> </a:t>
            </a:r>
            <a:r>
              <a:rPr lang="de-DE" sz="1300" dirty="0" err="1" smtClean="0"/>
              <a:t>removed</a:t>
            </a:r>
            <a:r>
              <a:rPr lang="de-DE" sz="1300" dirty="0" smtClean="0"/>
              <a:t> </a:t>
            </a:r>
            <a:r>
              <a:rPr lang="de-DE" sz="1300" dirty="0" err="1" smtClean="0"/>
              <a:t>since</a:t>
            </a:r>
            <a:r>
              <a:rPr lang="de-DE" sz="1300" dirty="0" smtClean="0"/>
              <a:t> </a:t>
            </a:r>
            <a:r>
              <a:rPr lang="de-DE" sz="1300" dirty="0" err="1" smtClean="0"/>
              <a:t>it</a:t>
            </a:r>
            <a:r>
              <a:rPr lang="de-DE" sz="1300" dirty="0" smtClean="0"/>
              <a:t> </a:t>
            </a:r>
            <a:r>
              <a:rPr lang="de-DE" sz="1300" dirty="0" err="1" smtClean="0"/>
              <a:t>contains</a:t>
            </a:r>
            <a:r>
              <a:rPr lang="de-DE" sz="1300" dirty="0" smtClean="0"/>
              <a:t> (</a:t>
            </a:r>
            <a:r>
              <a:rPr lang="de-DE" sz="1300" dirty="0" err="1" smtClean="0"/>
              <a:t>provides</a:t>
            </a:r>
            <a:r>
              <a:rPr lang="de-DE" sz="1300" dirty="0" smtClean="0"/>
              <a:t>) </a:t>
            </a:r>
            <a:r>
              <a:rPr lang="de-DE" sz="1300" dirty="0" err="1" smtClean="0"/>
              <a:t>no</a:t>
            </a:r>
            <a:r>
              <a:rPr lang="de-DE" sz="1300" dirty="0" smtClean="0"/>
              <a:t> </a:t>
            </a:r>
            <a:r>
              <a:rPr lang="de-DE" sz="1300" dirty="0" err="1" smtClean="0"/>
              <a:t>information</a:t>
            </a:r>
            <a:endParaRPr lang="de-DE" sz="13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400" dirty="0" smtClean="0"/>
              <a:t>“Zip code” feature has ~ 94% </a:t>
            </a:r>
            <a:r>
              <a:rPr lang="en-US" sz="1400" dirty="0" smtClean="0"/>
              <a:t>distinct</a:t>
            </a:r>
            <a:r>
              <a:rPr lang="en-US" sz="1400" dirty="0" smtClean="0"/>
              <a:t> </a:t>
            </a:r>
            <a:r>
              <a:rPr lang="en-US" sz="1400" dirty="0" smtClean="0"/>
              <a:t>values</a:t>
            </a:r>
          </a:p>
          <a:p>
            <a:endParaRPr lang="en-US" sz="1400" dirty="0" smtClean="0"/>
          </a:p>
          <a:p>
            <a:r>
              <a:rPr lang="en-US" sz="1400" dirty="0" smtClean="0"/>
              <a:t>Two other features with considerably less number of values can be extracted from zip code:</a:t>
            </a:r>
          </a:p>
          <a:p>
            <a:pPr lvl="1"/>
            <a:r>
              <a:rPr lang="en-US" sz="1300" dirty="0" smtClean="0"/>
              <a:t>Broad area index: using the first digit of zip code</a:t>
            </a:r>
          </a:p>
          <a:p>
            <a:pPr lvl="1"/>
            <a:r>
              <a:rPr lang="en-US" sz="1300" dirty="0" smtClean="0"/>
              <a:t>County index: using the first three digits of zip code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400" dirty="0" smtClean="0"/>
              <a:t>“Sports” feature has 15% missing values, </a:t>
            </a:r>
            <a:r>
              <a:rPr lang="en-US" sz="1400" dirty="0" smtClean="0"/>
              <a:t>hence, </a:t>
            </a:r>
            <a:r>
              <a:rPr lang="en-US" sz="1400" dirty="0" smtClean="0"/>
              <a:t>are grouped as “other” value</a:t>
            </a:r>
          </a:p>
          <a:p>
            <a:endParaRPr lang="en-US" sz="1400" dirty="0"/>
          </a:p>
          <a:p>
            <a:r>
              <a:rPr lang="en-US" sz="1400" dirty="0" smtClean="0"/>
              <a:t>The models were evaluated using five different algorithms:</a:t>
            </a:r>
          </a:p>
          <a:p>
            <a:pPr lvl="1"/>
            <a:r>
              <a:rPr lang="en-US" sz="1300" dirty="0" smtClean="0"/>
              <a:t>Logistic regression (GLM), support vector machine (SVM), decision tree (DT), gradient boosting method (GBM), random forest (RF)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959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658881" y="159366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Two performance measures </a:t>
            </a:r>
            <a:r>
              <a:rPr lang="en-US" dirty="0" smtClean="0"/>
              <a:t>are evaluated </a:t>
            </a:r>
            <a:r>
              <a:rPr lang="en-US" dirty="0" smtClean="0"/>
              <a:t>among on </a:t>
            </a:r>
            <a:r>
              <a:rPr lang="en-US" dirty="0" smtClean="0"/>
              <a:t>all </a:t>
            </a:r>
            <a:r>
              <a:rPr lang="en-US" dirty="0" smtClean="0"/>
              <a:t>models to </a:t>
            </a:r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dirty="0"/>
              <a:t>best model in prediction of mailing </a:t>
            </a:r>
            <a:r>
              <a:rPr lang="en-US" dirty="0" smtClean="0"/>
              <a:t>response: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Areal under the curve (AUC): ability of a model to distinguish two classes:</a:t>
            </a:r>
          </a:p>
          <a:p>
            <a:pPr lvl="2"/>
            <a:r>
              <a:rPr lang="en-US" dirty="0" smtClean="0"/>
              <a:t>Mitigate the imbalance number of observation among the classes</a:t>
            </a:r>
          </a:p>
          <a:p>
            <a:pPr lvl="2"/>
            <a:r>
              <a:rPr lang="en-US" dirty="0" smtClean="0"/>
              <a:t>0.5  means no </a:t>
            </a:r>
            <a:r>
              <a:rPr lang="en-US" dirty="0" smtClean="0"/>
              <a:t>distinguishing </a:t>
            </a:r>
            <a:r>
              <a:rPr lang="en-US" dirty="0" smtClean="0"/>
              <a:t>or based on chance</a:t>
            </a:r>
          </a:p>
          <a:p>
            <a:pPr lvl="2"/>
            <a:r>
              <a:rPr lang="en-US" dirty="0" smtClean="0"/>
              <a:t>Higher the AUC, better the prediction power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0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best model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89212" y="1393371"/>
            <a:ext cx="8915400" cy="3777622"/>
          </a:xfrm>
        </p:spPr>
        <p:txBody>
          <a:bodyPr>
            <a:normAutofit/>
          </a:bodyPr>
          <a:lstStyle/>
          <a:p>
            <a:r>
              <a:rPr lang="en-US" sz="1500" dirty="0"/>
              <a:t>The bullet point on each curve determines the efficiency of the model </a:t>
            </a:r>
            <a:endParaRPr lang="en-US" sz="1500" dirty="0" smtClean="0"/>
          </a:p>
          <a:p>
            <a:r>
              <a:rPr lang="en-US" sz="1500" dirty="0" smtClean="0"/>
              <a:t>The </a:t>
            </a:r>
            <a:r>
              <a:rPr lang="en-US" sz="1500" dirty="0" smtClean="0"/>
              <a:t>closer bullet point to top-left, the higher prediction </a:t>
            </a:r>
            <a:r>
              <a:rPr lang="en-US" sz="1500" dirty="0" smtClean="0"/>
              <a:t>reliability</a:t>
            </a:r>
            <a:endParaRPr lang="en-US" sz="1500" dirty="0" smtClean="0"/>
          </a:p>
          <a:p>
            <a:r>
              <a:rPr lang="en-US" sz="1500" dirty="0" smtClean="0"/>
              <a:t>AUC shows that DT, RF and GBM performed </a:t>
            </a:r>
            <a:r>
              <a:rPr lang="en-US" sz="1500" dirty="0" smtClean="0"/>
              <a:t>more accurate compared </a:t>
            </a:r>
            <a:r>
              <a:rPr lang="en-US" sz="1500" dirty="0" smtClean="0"/>
              <a:t>to SVM and GLM</a:t>
            </a:r>
            <a:endParaRPr lang="en-US" sz="15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67" y="2674261"/>
            <a:ext cx="5647972" cy="34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828801"/>
            <a:ext cx="8915400" cy="3777622"/>
          </a:xfrm>
        </p:spPr>
        <p:txBody>
          <a:bodyPr/>
          <a:lstStyle/>
          <a:p>
            <a:r>
              <a:rPr lang="en-US" dirty="0" smtClean="0"/>
              <a:t>DT, RF and GBM similarly performed better than two others. </a:t>
            </a:r>
          </a:p>
          <a:p>
            <a:endParaRPr lang="en-US" dirty="0" smtClean="0"/>
          </a:p>
          <a:p>
            <a:r>
              <a:rPr lang="en-US" dirty="0" smtClean="0"/>
              <a:t>AUC is achieved ~ 83% for DT, RF and GBM</a:t>
            </a:r>
          </a:p>
          <a:p>
            <a:endParaRPr lang="en-US" dirty="0" smtClean="0"/>
          </a:p>
          <a:p>
            <a:r>
              <a:rPr lang="en-US" dirty="0" smtClean="0"/>
              <a:t>Continue with DT because:</a:t>
            </a:r>
          </a:p>
          <a:p>
            <a:pPr lvl="1"/>
            <a:r>
              <a:rPr lang="en-US" dirty="0" smtClean="0"/>
              <a:t>DT uses </a:t>
            </a:r>
            <a:r>
              <a:rPr lang="en-US" dirty="0" smtClean="0"/>
              <a:t>an architecture that simplifies the model </a:t>
            </a:r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DT is computationally less expensive than RF and GBM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428206"/>
            <a:ext cx="8915400" cy="3777622"/>
          </a:xfrm>
        </p:spPr>
        <p:txBody>
          <a:bodyPr/>
          <a:lstStyle/>
          <a:p>
            <a:r>
              <a:rPr lang="en-US" dirty="0" smtClean="0"/>
              <a:t>Top 3 features with more than 45% importance in prediction are :</a:t>
            </a:r>
          </a:p>
          <a:p>
            <a:pPr lvl="1"/>
            <a:r>
              <a:rPr lang="en-US" dirty="0" smtClean="0"/>
              <a:t>Age, earnings and county information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84" y="2542615"/>
            <a:ext cx="6598841" cy="4072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1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921</Words>
  <Application>Microsoft Office PowerPoint</Application>
  <PresentationFormat>Breitbild</PresentationFormat>
  <Paragraphs>148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Fetzen</vt:lpstr>
      <vt:lpstr>Case study:  Classification of advertisement response</vt:lpstr>
      <vt:lpstr>Motivation</vt:lpstr>
      <vt:lpstr>Introduction</vt:lpstr>
      <vt:lpstr>How classification models work</vt:lpstr>
      <vt:lpstr>Features and classifiers</vt:lpstr>
      <vt:lpstr>Evaluation </vt:lpstr>
      <vt:lpstr>Results: best model</vt:lpstr>
      <vt:lpstr>Best model</vt:lpstr>
      <vt:lpstr>Important features</vt:lpstr>
      <vt:lpstr>Final model</vt:lpstr>
      <vt:lpstr>Final model architecture</vt:lpstr>
      <vt:lpstr>County information</vt:lpstr>
      <vt:lpstr>County information</vt:lpstr>
      <vt:lpstr>Conclusion</vt:lpstr>
      <vt:lpstr>Future work/suggestions </vt:lpstr>
      <vt:lpstr>Many thanks for your listening!</vt:lpstr>
    </vt:vector>
  </TitlesOfParts>
  <Company>Universitätsklinikum Leipzig AöR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 Classification of advertisement response</dc:title>
  <dc:creator>Alizadeh, Jalal</dc:creator>
  <cp:lastModifiedBy>Alizadeh, Jalal</cp:lastModifiedBy>
  <cp:revision>75</cp:revision>
  <dcterms:created xsi:type="dcterms:W3CDTF">2021-03-24T12:38:26Z</dcterms:created>
  <dcterms:modified xsi:type="dcterms:W3CDTF">2021-03-24T23:08:42Z</dcterms:modified>
</cp:coreProperties>
</file>