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4" r:id="rId7"/>
    <p:sldId id="272" r:id="rId8"/>
    <p:sldId id="273" r:id="rId9"/>
    <p:sldId id="271" r:id="rId10"/>
    <p:sldId id="274" r:id="rId11"/>
    <p:sldId id="262" r:id="rId12"/>
    <p:sldId id="263" r:id="rId13"/>
    <p:sldId id="282" r:id="rId14"/>
    <p:sldId id="268" r:id="rId15"/>
    <p:sldId id="280" r:id="rId16"/>
    <p:sldId id="278" r:id="rId17"/>
    <p:sldId id="279" r:id="rId18"/>
    <p:sldId id="281" r:id="rId19"/>
    <p:sldId id="276" r:id="rId20"/>
    <p:sldId id="277" r:id="rId21"/>
    <p:sldId id="275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Untied" initials="MU" lastIdx="2" clrIdx="0">
    <p:extLst>
      <p:ext uri="{19B8F6BF-5375-455C-9EA6-DF929625EA0E}">
        <p15:presenceInfo xmlns:p15="http://schemas.microsoft.com/office/powerpoint/2012/main" userId="e87ce2d325239e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2:43:33.363" idx="1">
    <p:pos x="1942" y="2321"/>
    <p:text>Stream: We think is is a service that passes the order confirmation through to the LMS. Is That correct?</p:text>
    <p:extLst>
      <p:ext uri="{C676402C-5697-4E1C-873F-D02D1690AC5C}">
        <p15:threadingInfo xmlns:p15="http://schemas.microsoft.com/office/powerpoint/2012/main" timeZoneBias="-120"/>
      </p:ext>
    </p:extLst>
  </p:cm>
  <p:cm authorId="1" dt="2020-06-17T12:45:20.207" idx="2">
    <p:pos x="5215" y="3466"/>
    <p:text>No Usage Confirmation for blended?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Out-Of-Scope</a:t>
          </a:r>
        </a:p>
        <a:p>
          <a:r>
            <a:rPr lang="en-GB" noProof="0" dirty="0" smtClean="0"/>
            <a:t>Finance &amp; Admin</a:t>
          </a:r>
          <a:endParaRPr lang="en-GB" noProof="0" dirty="0" smtClean="0"/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>
        <a:noFill/>
      </dgm:spPr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5"/>
        </a:solidFill>
      </dgm:spPr>
      <dgm:t>
        <a:bodyPr/>
        <a:lstStyle/>
        <a:p>
          <a:r>
            <a:rPr lang="nl-NL" dirty="0" smtClean="0"/>
            <a:t>Out-Of- Scope</a:t>
          </a:r>
        </a:p>
        <a:p>
          <a:r>
            <a:rPr lang="nl-NL" dirty="0" smtClean="0"/>
            <a:t>POC</a:t>
          </a:r>
          <a:endParaRPr lang="nl-NL" dirty="0" smtClean="0"/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>
        <a:noFill/>
      </dgm:spPr>
      <dgm:t>
        <a:bodyPr/>
        <a:lstStyle/>
        <a:p>
          <a:endParaRPr lang="nl-NL"/>
        </a:p>
      </dgm:t>
    </dgm:pt>
    <dgm:pt modelId="{5F2ACED7-181E-4B02-A7E8-0628F78AF012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In Scope</a:t>
          </a:r>
        </a:p>
        <a:p>
          <a:r>
            <a:rPr lang="nl-NL" dirty="0" smtClean="0"/>
            <a:t>POC</a:t>
          </a:r>
          <a:endParaRPr lang="nl-NL" dirty="0" smtClean="0"/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2" custLinFactNeighborX="3453" custLinFactNeighborY="8857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1" presStyleCnt="2" custLinFactNeighborY="7381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50E2DE97-8D01-4C80-AA1F-9AFE52D47109}" srcId="{A80C1DC6-FF82-4C10-B51B-369A8AB442F7}" destId="{418F3D06-2613-41FE-A191-83BF04932411}" srcOrd="1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D6BB776B-D8EF-42A6-AB63-2A876D8F2547}" srcId="{A80C1DC6-FF82-4C10-B51B-369A8AB442F7}" destId="{5F2ACED7-181E-4B02-A7E8-0628F78AF012}" srcOrd="2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86BF8532-3D15-4ABD-BDAD-E08B8BB077CC}" type="presParOf" srcId="{D5164B06-ED7D-4E5B-A237-53D40AFFAB92}" destId="{3451C6C4-6A3A-40E2-B941-BDEEADE2A7D4}" srcOrd="2" destOrd="0" presId="urn:microsoft.com/office/officeart/2005/8/layout/process1"/>
    <dgm:cxn modelId="{028E1B4B-F843-4097-9F82-399806F1DCCF}" type="presParOf" srcId="{D5164B06-ED7D-4E5B-A237-53D40AFFAB92}" destId="{41E14910-03D6-46D5-9B91-FB79A380EDC9}" srcOrd="3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UC 1.0 </a:t>
          </a:r>
        </a:p>
        <a:p>
          <a:r>
            <a:rPr lang="en-GB" noProof="0" dirty="0" smtClean="0"/>
            <a:t>Create &amp; Finalize LML</a:t>
          </a:r>
          <a:endParaRPr lang="en-GB" noProof="0" dirty="0" smtClean="0"/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 smtClean="0"/>
            <a:t>UC 2.0 </a:t>
          </a:r>
        </a:p>
        <a:p>
          <a:r>
            <a:rPr lang="en-GB" noProof="0" dirty="0" smtClean="0"/>
            <a:t>Confirm Order</a:t>
          </a:r>
          <a:endParaRPr lang="en-GB" noProof="0" dirty="0" smtClean="0"/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3.0</a:t>
          </a:r>
        </a:p>
        <a:p>
          <a:r>
            <a:rPr lang="en-GB" noProof="0" dirty="0" smtClean="0"/>
            <a:t>Deliver Order</a:t>
          </a:r>
          <a:endParaRPr lang="en-GB" noProof="0" dirty="0" smtClean="0"/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4.0</a:t>
          </a:r>
        </a:p>
        <a:p>
          <a:r>
            <a:rPr lang="en-GB" noProof="0" dirty="0" smtClean="0"/>
            <a:t>(First) Use of Content</a:t>
          </a:r>
          <a:endParaRPr lang="en-GB" noProof="0" dirty="0" smtClean="0"/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 smtClean="0"/>
            <a:t>UC 5.0</a:t>
          </a:r>
        </a:p>
        <a:p>
          <a:r>
            <a:rPr lang="en-GB" noProof="0" dirty="0" smtClean="0"/>
            <a:t>Buy &amp; Use Additional</a:t>
          </a:r>
          <a:endParaRPr lang="en-GB" noProof="0" dirty="0" smtClean="0"/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A024F-01BA-4AA8-913D-85961E69562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1DDF635C-DE8E-4971-8FE7-A5CC6784F6D2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No Transaction</a:t>
          </a:r>
          <a:endParaRPr lang="nl-NL" dirty="0"/>
        </a:p>
      </dgm:t>
    </dgm:pt>
    <dgm:pt modelId="{0EA20902-5B2A-4A2B-8ABF-0DBA7D9AFE99}" type="parTrans" cxnId="{AEACE667-0598-4D09-9D2E-8AB6FBC7CE07}">
      <dgm:prSet/>
      <dgm:spPr/>
      <dgm:t>
        <a:bodyPr/>
        <a:lstStyle/>
        <a:p>
          <a:endParaRPr lang="nl-NL"/>
        </a:p>
      </dgm:t>
    </dgm:pt>
    <dgm:pt modelId="{57BE5E28-D825-46EF-A772-2C12B9EC52F6}" type="sibTrans" cxnId="{AEACE667-0598-4D09-9D2E-8AB6FBC7CE07}">
      <dgm:prSet/>
      <dgm:spPr/>
      <dgm:t>
        <a:bodyPr/>
        <a:lstStyle/>
        <a:p>
          <a:endParaRPr lang="nl-NL"/>
        </a:p>
      </dgm:t>
    </dgm:pt>
    <dgm:pt modelId="{AC4D80B5-B1F8-4A35-B41A-11EEEDB231AF}">
      <dgm:prSet phldrT="[Tekst]"/>
      <dgm:spPr/>
      <dgm:t>
        <a:bodyPr/>
        <a:lstStyle/>
        <a:p>
          <a:r>
            <a:rPr lang="nl-NL" dirty="0" smtClean="0"/>
            <a:t>Start Transaction</a:t>
          </a:r>
          <a:endParaRPr lang="nl-NL" dirty="0"/>
        </a:p>
      </dgm:t>
    </dgm:pt>
    <dgm:pt modelId="{890FFF38-3A4D-4EA8-89DD-3A0939BA4DC2}" type="parTrans" cxnId="{477B6AE6-8D31-475F-9709-2E6F83C893BF}">
      <dgm:prSet/>
      <dgm:spPr/>
      <dgm:t>
        <a:bodyPr/>
        <a:lstStyle/>
        <a:p>
          <a:endParaRPr lang="nl-NL"/>
        </a:p>
      </dgm:t>
    </dgm:pt>
    <dgm:pt modelId="{33EEA049-27B7-4897-A2C6-9668475FAC70}" type="sibTrans" cxnId="{477B6AE6-8D31-475F-9709-2E6F83C893BF}">
      <dgm:prSet/>
      <dgm:spPr/>
      <dgm:t>
        <a:bodyPr/>
        <a:lstStyle/>
        <a:p>
          <a:endParaRPr lang="nl-NL"/>
        </a:p>
      </dgm:t>
    </dgm:pt>
    <dgm:pt modelId="{A0778978-3935-498E-B446-B62DA5E7AC02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Transaction</a:t>
          </a:r>
          <a:endParaRPr lang="nl-NL" dirty="0"/>
        </a:p>
      </dgm:t>
    </dgm:pt>
    <dgm:pt modelId="{44B828FC-F03A-44BD-95CA-830CD553CA4E}" type="parTrans" cxnId="{46F0E51B-F5FE-4D72-A29D-18736BC077B8}">
      <dgm:prSet/>
      <dgm:spPr/>
      <dgm:t>
        <a:bodyPr/>
        <a:lstStyle/>
        <a:p>
          <a:endParaRPr lang="nl-NL"/>
        </a:p>
      </dgm:t>
    </dgm:pt>
    <dgm:pt modelId="{890DB113-4783-4144-961C-A3BE893B1F46}" type="sibTrans" cxnId="{46F0E51B-F5FE-4D72-A29D-18736BC077B8}">
      <dgm:prSet/>
      <dgm:spPr/>
      <dgm:t>
        <a:bodyPr/>
        <a:lstStyle/>
        <a:p>
          <a:endParaRPr lang="nl-NL"/>
        </a:p>
      </dgm:t>
    </dgm:pt>
    <dgm:pt modelId="{89A13496-BFBA-4B46-85E2-606092BFD1DC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End Transaction</a:t>
          </a:r>
          <a:endParaRPr lang="nl-NL" dirty="0"/>
        </a:p>
      </dgm:t>
    </dgm:pt>
    <dgm:pt modelId="{25A6F6CC-A509-4285-BCB8-D4938FC5D54C}" type="parTrans" cxnId="{BFB731CC-AC62-4B18-856C-B624F104E617}">
      <dgm:prSet/>
      <dgm:spPr/>
      <dgm:t>
        <a:bodyPr/>
        <a:lstStyle/>
        <a:p>
          <a:endParaRPr lang="nl-NL"/>
        </a:p>
      </dgm:t>
    </dgm:pt>
    <dgm:pt modelId="{48DEC90D-5EE5-46DF-A062-8A297CF00962}" type="sibTrans" cxnId="{BFB731CC-AC62-4B18-856C-B624F104E617}">
      <dgm:prSet/>
      <dgm:spPr/>
      <dgm:t>
        <a:bodyPr/>
        <a:lstStyle/>
        <a:p>
          <a:endParaRPr lang="nl-NL"/>
        </a:p>
      </dgm:t>
    </dgm:pt>
    <dgm:pt modelId="{F6FE5A80-078A-42BB-8DD6-752A995FB790}">
      <dgm:prSet phldrT="[Tekst]"/>
      <dgm:spPr/>
      <dgm:t>
        <a:bodyPr/>
        <a:lstStyle/>
        <a:p>
          <a:r>
            <a:rPr lang="en-GB" noProof="0" dirty="0" smtClean="0"/>
            <a:t>Additional Transaction</a:t>
          </a:r>
          <a:endParaRPr lang="en-GB" noProof="0" dirty="0"/>
        </a:p>
      </dgm:t>
    </dgm:pt>
    <dgm:pt modelId="{B9C7AF76-C3E5-492E-8082-58AB45A8BC70}" type="parTrans" cxnId="{57B51DC5-F4DA-4A76-8195-9294DEEB9F11}">
      <dgm:prSet/>
      <dgm:spPr/>
      <dgm:t>
        <a:bodyPr/>
        <a:lstStyle/>
        <a:p>
          <a:endParaRPr lang="nl-NL"/>
        </a:p>
      </dgm:t>
    </dgm:pt>
    <dgm:pt modelId="{02AAA32B-2DD7-4E9F-98AE-18809E8FA1DA}" type="sibTrans" cxnId="{57B51DC5-F4DA-4A76-8195-9294DEEB9F11}">
      <dgm:prSet/>
      <dgm:spPr/>
      <dgm:t>
        <a:bodyPr/>
        <a:lstStyle/>
        <a:p>
          <a:endParaRPr lang="nl-NL"/>
        </a:p>
      </dgm:t>
    </dgm:pt>
    <dgm:pt modelId="{0181572D-FE2D-493B-AB85-90B520E64D0A}" type="pres">
      <dgm:prSet presAssocID="{826A024F-01BA-4AA8-913D-85961E695624}" presName="Name0" presStyleCnt="0">
        <dgm:presLayoutVars>
          <dgm:dir/>
          <dgm:resizeHandles val="exact"/>
        </dgm:presLayoutVars>
      </dgm:prSet>
      <dgm:spPr/>
    </dgm:pt>
    <dgm:pt modelId="{A5FAE24A-0F82-452E-A8A1-7D6B57A0039E}" type="pres">
      <dgm:prSet presAssocID="{1DDF635C-DE8E-4971-8FE7-A5CC6784F6D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8B836E-2168-4388-B19E-C33687488C78}" type="pres">
      <dgm:prSet presAssocID="{57BE5E28-D825-46EF-A772-2C12B9EC52F6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3FE38A6-C5B7-4FAC-BF26-62F70B81B605}" type="pres">
      <dgm:prSet presAssocID="{57BE5E28-D825-46EF-A772-2C12B9EC52F6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5B7CF51B-5117-44E0-88FE-4F694BD445D2}" type="pres">
      <dgm:prSet presAssocID="{AC4D80B5-B1F8-4A35-B41A-11EEEDB231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C857211-F631-40CF-8D69-84253E826F03}" type="pres">
      <dgm:prSet presAssocID="{33EEA049-27B7-4897-A2C6-9668475FAC70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629C227-976F-44CB-BAD2-9FBA4B090BCD}" type="pres">
      <dgm:prSet presAssocID="{33EEA049-27B7-4897-A2C6-9668475FAC70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053221E9-D0DC-4C20-9961-985DE41BB10C}" type="pres">
      <dgm:prSet presAssocID="{A0778978-3935-498E-B446-B62DA5E7AC02}" presName="node" presStyleLbl="node1" presStyleIdx="2" presStyleCnt="5" custLinFactNeighborX="43" custLinFactNeighborY="384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80E6072-67C1-484F-B1DD-0181C8FCF54C}" type="pres">
      <dgm:prSet presAssocID="{890DB113-4783-4144-961C-A3BE893B1F46}" presName="sibTrans" presStyleLbl="sibTrans2D1" presStyleIdx="2" presStyleCnt="4"/>
      <dgm:spPr/>
      <dgm:t>
        <a:bodyPr/>
        <a:lstStyle/>
        <a:p>
          <a:endParaRPr lang="nl-NL"/>
        </a:p>
      </dgm:t>
    </dgm:pt>
    <dgm:pt modelId="{7DF12146-F303-4E84-89AD-60C6CD8BDB73}" type="pres">
      <dgm:prSet presAssocID="{890DB113-4783-4144-961C-A3BE893B1F46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6FBF0640-6190-442E-A2F4-2FF38C293103}" type="pres">
      <dgm:prSet presAssocID="{89A13496-BFBA-4B46-85E2-606092BFD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4A4F8AC-9062-4911-ABAF-67E8E4D78376}" type="pres">
      <dgm:prSet presAssocID="{48DEC90D-5EE5-46DF-A062-8A297CF00962}" presName="sibTrans" presStyleLbl="sibTrans2D1" presStyleIdx="3" presStyleCnt="4"/>
      <dgm:spPr/>
      <dgm:t>
        <a:bodyPr/>
        <a:lstStyle/>
        <a:p>
          <a:endParaRPr lang="nl-NL"/>
        </a:p>
      </dgm:t>
    </dgm:pt>
    <dgm:pt modelId="{D3B776AE-D6A1-4D46-A629-A44473BED90A}" type="pres">
      <dgm:prSet presAssocID="{48DEC90D-5EE5-46DF-A062-8A297CF00962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A2C60ACE-602E-4AFC-A65B-020EF2ECAA3E}" type="pres">
      <dgm:prSet presAssocID="{F6FE5A80-078A-42BB-8DD6-752A995FB79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EA80705-E50E-4E0C-9660-AC6167B7397E}" type="presOf" srcId="{57BE5E28-D825-46EF-A772-2C12B9EC52F6}" destId="{3A8B836E-2168-4388-B19E-C33687488C78}" srcOrd="0" destOrd="0" presId="urn:microsoft.com/office/officeart/2005/8/layout/process1"/>
    <dgm:cxn modelId="{0FC66F6F-704E-4144-85CF-0869A3913668}" type="presOf" srcId="{48DEC90D-5EE5-46DF-A062-8A297CF00962}" destId="{24A4F8AC-9062-4911-ABAF-67E8E4D78376}" srcOrd="0" destOrd="0" presId="urn:microsoft.com/office/officeart/2005/8/layout/process1"/>
    <dgm:cxn modelId="{3899EAB2-D86E-41AC-ABD2-E0616A722F5A}" type="presOf" srcId="{890DB113-4783-4144-961C-A3BE893B1F46}" destId="{7DF12146-F303-4E84-89AD-60C6CD8BDB73}" srcOrd="1" destOrd="0" presId="urn:microsoft.com/office/officeart/2005/8/layout/process1"/>
    <dgm:cxn modelId="{46F0E51B-F5FE-4D72-A29D-18736BC077B8}" srcId="{826A024F-01BA-4AA8-913D-85961E695624}" destId="{A0778978-3935-498E-B446-B62DA5E7AC02}" srcOrd="2" destOrd="0" parTransId="{44B828FC-F03A-44BD-95CA-830CD553CA4E}" sibTransId="{890DB113-4783-4144-961C-A3BE893B1F46}"/>
    <dgm:cxn modelId="{AC08AB16-9A9C-4A46-B808-AA69D85F18F7}" type="presOf" srcId="{890DB113-4783-4144-961C-A3BE893B1F46}" destId="{A80E6072-67C1-484F-B1DD-0181C8FCF54C}" srcOrd="0" destOrd="0" presId="urn:microsoft.com/office/officeart/2005/8/layout/process1"/>
    <dgm:cxn modelId="{AEACE667-0598-4D09-9D2E-8AB6FBC7CE07}" srcId="{826A024F-01BA-4AA8-913D-85961E695624}" destId="{1DDF635C-DE8E-4971-8FE7-A5CC6784F6D2}" srcOrd="0" destOrd="0" parTransId="{0EA20902-5B2A-4A2B-8ABF-0DBA7D9AFE99}" sibTransId="{57BE5E28-D825-46EF-A772-2C12B9EC52F6}"/>
    <dgm:cxn modelId="{694889C8-CBF6-471B-B3FB-A005368CAC8C}" type="presOf" srcId="{33EEA049-27B7-4897-A2C6-9668475FAC70}" destId="{0C857211-F631-40CF-8D69-84253E826F03}" srcOrd="0" destOrd="0" presId="urn:microsoft.com/office/officeart/2005/8/layout/process1"/>
    <dgm:cxn modelId="{EA18E89A-C3F5-4746-BD75-8C215E070B21}" type="presOf" srcId="{1DDF635C-DE8E-4971-8FE7-A5CC6784F6D2}" destId="{A5FAE24A-0F82-452E-A8A1-7D6B57A0039E}" srcOrd="0" destOrd="0" presId="urn:microsoft.com/office/officeart/2005/8/layout/process1"/>
    <dgm:cxn modelId="{C0635C0D-0FB4-40F6-AAF2-B51A0B78B280}" type="presOf" srcId="{57BE5E28-D825-46EF-A772-2C12B9EC52F6}" destId="{63FE38A6-C5B7-4FAC-BF26-62F70B81B605}" srcOrd="1" destOrd="0" presId="urn:microsoft.com/office/officeart/2005/8/layout/process1"/>
    <dgm:cxn modelId="{EEF1EC3D-12D0-47DA-80F1-D5BCDC333530}" type="presOf" srcId="{89A13496-BFBA-4B46-85E2-606092BFD1DC}" destId="{6FBF0640-6190-442E-A2F4-2FF38C293103}" srcOrd="0" destOrd="0" presId="urn:microsoft.com/office/officeart/2005/8/layout/process1"/>
    <dgm:cxn modelId="{477B6AE6-8D31-475F-9709-2E6F83C893BF}" srcId="{826A024F-01BA-4AA8-913D-85961E695624}" destId="{AC4D80B5-B1F8-4A35-B41A-11EEEDB231AF}" srcOrd="1" destOrd="0" parTransId="{890FFF38-3A4D-4EA8-89DD-3A0939BA4DC2}" sibTransId="{33EEA049-27B7-4897-A2C6-9668475FAC70}"/>
    <dgm:cxn modelId="{315D2885-DFD9-43B3-B0B4-89F1626AE85F}" type="presOf" srcId="{AC4D80B5-B1F8-4A35-B41A-11EEEDB231AF}" destId="{5B7CF51B-5117-44E0-88FE-4F694BD445D2}" srcOrd="0" destOrd="0" presId="urn:microsoft.com/office/officeart/2005/8/layout/process1"/>
    <dgm:cxn modelId="{1B9E0CF5-19E0-4518-8C18-AAAD5B501796}" type="presOf" srcId="{F6FE5A80-078A-42BB-8DD6-752A995FB790}" destId="{A2C60ACE-602E-4AFC-A65B-020EF2ECAA3E}" srcOrd="0" destOrd="0" presId="urn:microsoft.com/office/officeart/2005/8/layout/process1"/>
    <dgm:cxn modelId="{16656331-07EF-40E4-9FDF-F73AA5A72641}" type="presOf" srcId="{48DEC90D-5EE5-46DF-A062-8A297CF00962}" destId="{D3B776AE-D6A1-4D46-A629-A44473BED90A}" srcOrd="1" destOrd="0" presId="urn:microsoft.com/office/officeart/2005/8/layout/process1"/>
    <dgm:cxn modelId="{D81DAE69-9AC1-4FF5-AA22-33D54563DCC2}" type="presOf" srcId="{33EEA049-27B7-4897-A2C6-9668475FAC70}" destId="{5629C227-976F-44CB-BAD2-9FBA4B090BCD}" srcOrd="1" destOrd="0" presId="urn:microsoft.com/office/officeart/2005/8/layout/process1"/>
    <dgm:cxn modelId="{57B51DC5-F4DA-4A76-8195-9294DEEB9F11}" srcId="{826A024F-01BA-4AA8-913D-85961E695624}" destId="{F6FE5A80-078A-42BB-8DD6-752A995FB790}" srcOrd="4" destOrd="0" parTransId="{B9C7AF76-C3E5-492E-8082-58AB45A8BC70}" sibTransId="{02AAA32B-2DD7-4E9F-98AE-18809E8FA1DA}"/>
    <dgm:cxn modelId="{BFB731CC-AC62-4B18-856C-B624F104E617}" srcId="{826A024F-01BA-4AA8-913D-85961E695624}" destId="{89A13496-BFBA-4B46-85E2-606092BFD1DC}" srcOrd="3" destOrd="0" parTransId="{25A6F6CC-A509-4285-BCB8-D4938FC5D54C}" sibTransId="{48DEC90D-5EE5-46DF-A062-8A297CF00962}"/>
    <dgm:cxn modelId="{D4185F19-2F89-4B1A-8635-A474524036DA}" type="presOf" srcId="{A0778978-3935-498E-B446-B62DA5E7AC02}" destId="{053221E9-D0DC-4C20-9961-985DE41BB10C}" srcOrd="0" destOrd="0" presId="urn:microsoft.com/office/officeart/2005/8/layout/process1"/>
    <dgm:cxn modelId="{241EEC24-A096-4A9E-9230-39AEB134756A}" type="presOf" srcId="{826A024F-01BA-4AA8-913D-85961E695624}" destId="{0181572D-FE2D-493B-AB85-90B520E64D0A}" srcOrd="0" destOrd="0" presId="urn:microsoft.com/office/officeart/2005/8/layout/process1"/>
    <dgm:cxn modelId="{4899FC0D-139A-43A9-973E-9BFBFC551726}" type="presParOf" srcId="{0181572D-FE2D-493B-AB85-90B520E64D0A}" destId="{A5FAE24A-0F82-452E-A8A1-7D6B57A0039E}" srcOrd="0" destOrd="0" presId="urn:microsoft.com/office/officeart/2005/8/layout/process1"/>
    <dgm:cxn modelId="{4166C99C-10D5-41BF-AE7F-A8BF3494A3C1}" type="presParOf" srcId="{0181572D-FE2D-493B-AB85-90B520E64D0A}" destId="{3A8B836E-2168-4388-B19E-C33687488C78}" srcOrd="1" destOrd="0" presId="urn:microsoft.com/office/officeart/2005/8/layout/process1"/>
    <dgm:cxn modelId="{8B1751F4-1E11-4F34-8B79-0E53077419F5}" type="presParOf" srcId="{3A8B836E-2168-4388-B19E-C33687488C78}" destId="{63FE38A6-C5B7-4FAC-BF26-62F70B81B605}" srcOrd="0" destOrd="0" presId="urn:microsoft.com/office/officeart/2005/8/layout/process1"/>
    <dgm:cxn modelId="{BD554353-E981-42D7-89BB-DA076E820AB1}" type="presParOf" srcId="{0181572D-FE2D-493B-AB85-90B520E64D0A}" destId="{5B7CF51B-5117-44E0-88FE-4F694BD445D2}" srcOrd="2" destOrd="0" presId="urn:microsoft.com/office/officeart/2005/8/layout/process1"/>
    <dgm:cxn modelId="{4A43D71D-5BA1-480A-B62D-444679D41CCB}" type="presParOf" srcId="{0181572D-FE2D-493B-AB85-90B520E64D0A}" destId="{0C857211-F631-40CF-8D69-84253E826F03}" srcOrd="3" destOrd="0" presId="urn:microsoft.com/office/officeart/2005/8/layout/process1"/>
    <dgm:cxn modelId="{A970529A-4299-4AF0-BE9C-159FA2F8EC7E}" type="presParOf" srcId="{0C857211-F631-40CF-8D69-84253E826F03}" destId="{5629C227-976F-44CB-BAD2-9FBA4B090BCD}" srcOrd="0" destOrd="0" presId="urn:microsoft.com/office/officeart/2005/8/layout/process1"/>
    <dgm:cxn modelId="{A315D546-9DE2-4AEB-A335-6C18068DFE9B}" type="presParOf" srcId="{0181572D-FE2D-493B-AB85-90B520E64D0A}" destId="{053221E9-D0DC-4C20-9961-985DE41BB10C}" srcOrd="4" destOrd="0" presId="urn:microsoft.com/office/officeart/2005/8/layout/process1"/>
    <dgm:cxn modelId="{D7215438-7363-4353-A322-16A9FB8ECF60}" type="presParOf" srcId="{0181572D-FE2D-493B-AB85-90B520E64D0A}" destId="{A80E6072-67C1-484F-B1DD-0181C8FCF54C}" srcOrd="5" destOrd="0" presId="urn:microsoft.com/office/officeart/2005/8/layout/process1"/>
    <dgm:cxn modelId="{C4E05222-ADFD-4D96-986B-608B0E8E9C25}" type="presParOf" srcId="{A80E6072-67C1-484F-B1DD-0181C8FCF54C}" destId="{7DF12146-F303-4E84-89AD-60C6CD8BDB73}" srcOrd="0" destOrd="0" presId="urn:microsoft.com/office/officeart/2005/8/layout/process1"/>
    <dgm:cxn modelId="{48C63FD5-3146-455B-B403-16C9F4FCC54E}" type="presParOf" srcId="{0181572D-FE2D-493B-AB85-90B520E64D0A}" destId="{6FBF0640-6190-442E-A2F4-2FF38C293103}" srcOrd="6" destOrd="0" presId="urn:microsoft.com/office/officeart/2005/8/layout/process1"/>
    <dgm:cxn modelId="{29E250B2-8FE6-47E6-BFC4-AF43FDFEE57B}" type="presParOf" srcId="{0181572D-FE2D-493B-AB85-90B520E64D0A}" destId="{24A4F8AC-9062-4911-ABAF-67E8E4D78376}" srcOrd="7" destOrd="0" presId="urn:microsoft.com/office/officeart/2005/8/layout/process1"/>
    <dgm:cxn modelId="{06E5EECD-2154-49CB-91F1-8168BCB977DE}" type="presParOf" srcId="{24A4F8AC-9062-4911-ABAF-67E8E4D78376}" destId="{D3B776AE-D6A1-4D46-A629-A44473BED90A}" srcOrd="0" destOrd="0" presId="urn:microsoft.com/office/officeart/2005/8/layout/process1"/>
    <dgm:cxn modelId="{543A432F-7EF9-4CB2-B832-80D08ADD8F4D}" type="presParOf" srcId="{0181572D-FE2D-493B-AB85-90B520E64D0A}" destId="{A2C60ACE-602E-4AFC-A65B-020EF2ECAA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UC 1.0 </a:t>
          </a:r>
        </a:p>
        <a:p>
          <a:r>
            <a:rPr lang="en-GB" noProof="0" dirty="0" smtClean="0"/>
            <a:t>Create &amp; Finalize LML</a:t>
          </a:r>
          <a:endParaRPr lang="en-GB" noProof="0" dirty="0" smtClean="0"/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 smtClean="0"/>
            <a:t>UC 2.0 </a:t>
          </a:r>
        </a:p>
        <a:p>
          <a:r>
            <a:rPr lang="en-GB" noProof="0" dirty="0" smtClean="0"/>
            <a:t>Confirm Order</a:t>
          </a:r>
          <a:endParaRPr lang="en-GB" noProof="0" dirty="0" smtClean="0"/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3.0</a:t>
          </a:r>
        </a:p>
        <a:p>
          <a:r>
            <a:rPr lang="en-GB" noProof="0" dirty="0" smtClean="0"/>
            <a:t>Deliver Order</a:t>
          </a:r>
          <a:endParaRPr lang="en-GB" noProof="0" dirty="0" smtClean="0"/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4.0</a:t>
          </a:r>
        </a:p>
        <a:p>
          <a:r>
            <a:rPr lang="en-GB" noProof="0" dirty="0" smtClean="0"/>
            <a:t>(First) Use of Content</a:t>
          </a:r>
          <a:endParaRPr lang="en-GB" noProof="0" dirty="0" smtClean="0"/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 smtClean="0"/>
            <a:t>UC 5.0</a:t>
          </a:r>
        </a:p>
        <a:p>
          <a:r>
            <a:rPr lang="en-GB" noProof="0" dirty="0" smtClean="0"/>
            <a:t>Buy &amp; Use Additional</a:t>
          </a:r>
          <a:endParaRPr lang="en-GB" noProof="0" dirty="0" smtClean="0"/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- LML</a:t>
          </a:r>
          <a:endParaRPr lang="nl-NL" dirty="0"/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24E4AB3-E4DA-4A29-AF0A-C12D9322D102}">
      <dgm:prSet phldrT="[Tekst]"/>
      <dgm:spPr/>
      <dgm:t>
        <a:bodyPr/>
        <a:lstStyle/>
        <a:p>
          <a:r>
            <a:rPr lang="en-GB" noProof="0" dirty="0" smtClean="0"/>
            <a:t>- LML</a:t>
          </a:r>
        </a:p>
        <a:p>
          <a:endParaRPr lang="en-GB" noProof="0" dirty="0" smtClean="0"/>
        </a:p>
        <a:p>
          <a:r>
            <a:rPr lang="en-GB" noProof="0" dirty="0" smtClean="0"/>
            <a:t>- Shopping Basket</a:t>
          </a:r>
        </a:p>
        <a:p>
          <a:endParaRPr lang="en-GB" noProof="0" dirty="0" smtClean="0"/>
        </a:p>
        <a:p>
          <a:r>
            <a:rPr lang="en-GB" noProof="0" dirty="0" smtClean="0"/>
            <a:t>- Sales Order Confirmation</a:t>
          </a:r>
          <a:endParaRPr lang="en-GB" noProof="0" dirty="0"/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- Fulfilment Order(s)</a:t>
          </a:r>
        </a:p>
        <a:p>
          <a:r>
            <a:rPr lang="en-GB" noProof="0" dirty="0" smtClean="0"/>
            <a:t>- Packing Slip (Folio)</a:t>
          </a:r>
        </a:p>
        <a:p>
          <a:r>
            <a:rPr lang="en-GB" noProof="0" dirty="0" smtClean="0"/>
            <a:t>- Fulfilment Update LMS</a:t>
          </a:r>
        </a:p>
        <a:p>
          <a:r>
            <a:rPr lang="en-GB" noProof="0" dirty="0" smtClean="0"/>
            <a:t>- Fulfilment Update LA</a:t>
          </a:r>
        </a:p>
        <a:p>
          <a:r>
            <a:rPr lang="en-GB" noProof="0" dirty="0" smtClean="0"/>
            <a:t>- Entitlement</a:t>
          </a:r>
        </a:p>
        <a:p>
          <a:r>
            <a:rPr lang="en-GB" noProof="0" dirty="0" smtClean="0"/>
            <a:t>- Entitlement Update LMS</a:t>
          </a:r>
          <a:endParaRPr lang="en-GB" noProof="0" dirty="0" smtClean="0"/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 smtClean="0"/>
            <a:t>See UC 3.0 &amp; 4.0</a:t>
          </a:r>
          <a:endParaRPr lang="nl-NL" dirty="0"/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/>
      <dgm:spPr>
        <a:solidFill>
          <a:schemeClr val="accent1"/>
        </a:solidFill>
      </dgm:spPr>
      <dgm:t>
        <a:bodyPr/>
        <a:lstStyle/>
        <a:p>
          <a:pPr algn="ctr"/>
          <a:r>
            <a:rPr lang="en-GB" noProof="0" dirty="0" smtClean="0"/>
            <a:t>- Entitlement Control</a:t>
          </a:r>
        </a:p>
        <a:p>
          <a:pPr algn="ctr"/>
          <a:endParaRPr lang="en-GB" noProof="0" dirty="0" smtClean="0"/>
        </a:p>
        <a:p>
          <a:pPr algn="ctr"/>
          <a:r>
            <a:rPr lang="en-GB" noProof="0" dirty="0" smtClean="0"/>
            <a:t>- Sales Invoice</a:t>
          </a:r>
        </a:p>
        <a:p>
          <a:pPr algn="ctr"/>
          <a:endParaRPr lang="en-GB" noProof="0" dirty="0" smtClean="0"/>
        </a:p>
        <a:p>
          <a:pPr algn="ctr"/>
          <a:r>
            <a:rPr lang="en-GB" noProof="0" dirty="0" smtClean="0"/>
            <a:t>- (Buyer) Payment (Confirmation)</a:t>
          </a:r>
          <a:endParaRPr lang="en-GB" noProof="0" dirty="0" smtClean="0"/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224E4AB3-E4DA-4A29-AF0A-C12D9322D102}">
      <dgm:prSet phldrT="[Tekst]"/>
      <dgm:spPr/>
      <dgm:t>
        <a:bodyPr/>
        <a:lstStyle/>
        <a:p>
          <a:r>
            <a:rPr lang="en-GB" noProof="0" dirty="0" smtClean="0"/>
            <a:t>LMC</a:t>
          </a:r>
        </a:p>
        <a:p>
          <a:r>
            <a:rPr lang="en-GB" noProof="0" dirty="0" smtClean="0"/>
            <a:t>Sales Agent (MP)</a:t>
          </a:r>
        </a:p>
        <a:p>
          <a:r>
            <a:rPr lang="en-GB" noProof="0" dirty="0" smtClean="0"/>
            <a:t>Buyer/User</a:t>
          </a:r>
          <a:endParaRPr lang="en-GB" noProof="0" dirty="0"/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Sales </a:t>
          </a:r>
          <a:r>
            <a:rPr lang="nl-NL" dirty="0" smtClean="0"/>
            <a:t>Agent (MP)</a:t>
          </a:r>
          <a:endParaRPr lang="nl-NL" dirty="0" smtClean="0"/>
        </a:p>
        <a:p>
          <a:r>
            <a:rPr lang="nl-NL" dirty="0" smtClean="0"/>
            <a:t>Fulfilment </a:t>
          </a:r>
          <a:r>
            <a:rPr lang="nl-NL" dirty="0" smtClean="0"/>
            <a:t>Agent (MP)</a:t>
          </a:r>
          <a:endParaRPr lang="nl-NL" dirty="0" smtClean="0"/>
        </a:p>
        <a:p>
          <a:r>
            <a:rPr lang="nl-NL" dirty="0" smtClean="0"/>
            <a:t>LMS Provider</a:t>
          </a:r>
        </a:p>
        <a:p>
          <a:r>
            <a:rPr lang="nl-NL" dirty="0" smtClean="0"/>
            <a:t>LA Provider</a:t>
          </a:r>
          <a:endParaRPr lang="nl-NL" dirty="0"/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 smtClean="0"/>
            <a:t>User</a:t>
          </a:r>
        </a:p>
        <a:p>
          <a:r>
            <a:rPr lang="nl-NL" dirty="0" smtClean="0"/>
            <a:t>Sales </a:t>
          </a:r>
          <a:r>
            <a:rPr lang="nl-NL" dirty="0" smtClean="0"/>
            <a:t>Agent (MP)</a:t>
          </a:r>
          <a:endParaRPr lang="nl-NL" dirty="0" smtClean="0"/>
        </a:p>
        <a:p>
          <a:r>
            <a:rPr lang="nl-NL" dirty="0" smtClean="0"/>
            <a:t>Fulfilment </a:t>
          </a:r>
          <a:r>
            <a:rPr lang="nl-NL" dirty="0" smtClean="0"/>
            <a:t>Agent (MP)</a:t>
          </a:r>
          <a:endParaRPr lang="nl-NL" dirty="0" smtClean="0"/>
        </a:p>
        <a:p>
          <a:r>
            <a:rPr lang="nl-NL" dirty="0" smtClean="0"/>
            <a:t>Learning Management Provider</a:t>
          </a:r>
        </a:p>
        <a:p>
          <a:r>
            <a:rPr lang="nl-NL" dirty="0" smtClean="0"/>
            <a:t>Learning Applications Provider</a:t>
          </a:r>
          <a:endParaRPr lang="nl-NL" dirty="0"/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User</a:t>
          </a:r>
        </a:p>
        <a:p>
          <a:r>
            <a:rPr lang="nl-NL" dirty="0" smtClean="0"/>
            <a:t>Learning </a:t>
          </a:r>
          <a:r>
            <a:rPr lang="nl-NL" dirty="0" err="1" smtClean="0"/>
            <a:t>Material</a:t>
          </a:r>
          <a:r>
            <a:rPr lang="nl-NL" dirty="0" smtClean="0"/>
            <a:t> Provider</a:t>
          </a:r>
        </a:p>
        <a:p>
          <a:r>
            <a:rPr lang="nl-NL" dirty="0" smtClean="0"/>
            <a:t>Learning Management Provider</a:t>
          </a:r>
        </a:p>
        <a:p>
          <a:r>
            <a:rPr lang="nl-NL" dirty="0" smtClean="0"/>
            <a:t>Sales </a:t>
          </a:r>
          <a:r>
            <a:rPr lang="nl-NL" dirty="0" smtClean="0"/>
            <a:t>Agent (MP)</a:t>
          </a:r>
          <a:endParaRPr lang="nl-NL" dirty="0" smtClean="0"/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LMC</a:t>
          </a:r>
        </a:p>
        <a:p>
          <a:r>
            <a:rPr lang="nl-NL" dirty="0" smtClean="0"/>
            <a:t>Teacher</a:t>
          </a:r>
        </a:p>
        <a:p>
          <a:r>
            <a:rPr lang="nl-NL" dirty="0" smtClean="0"/>
            <a:t>Sales </a:t>
          </a:r>
          <a:r>
            <a:rPr lang="nl-NL" dirty="0" smtClean="0"/>
            <a:t>Agent (MP)</a:t>
          </a:r>
          <a:endParaRPr lang="nl-NL" dirty="0"/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 custLinFactNeighborX="-806" custLinFactNeighborY="-157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8441" y="0"/>
          <a:ext cx="2523024" cy="1115002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Out-Of-Scope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Finance &amp; Admin</a:t>
          </a:r>
          <a:endParaRPr lang="en-GB" sz="2600" kern="1200" noProof="0" dirty="0" smtClean="0"/>
        </a:p>
      </dsp:txBody>
      <dsp:txXfrm>
        <a:off x="41098" y="32657"/>
        <a:ext cx="2457710" cy="1049688"/>
      </dsp:txXfrm>
    </dsp:sp>
    <dsp:sp modelId="{84646E5E-664E-46DF-B09A-7B05F821F269}">
      <dsp:nvSpPr>
        <dsp:cNvPr id="0" name=""/>
        <dsp:cNvSpPr/>
      </dsp:nvSpPr>
      <dsp:spPr>
        <a:xfrm>
          <a:off x="2802237" y="300065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2802237" y="425207"/>
        <a:ext cx="374417" cy="375426"/>
      </dsp:txXfrm>
    </dsp:sp>
    <dsp:sp modelId="{3451C6C4-6A3A-40E2-B941-BDEEADE2A7D4}">
      <dsp:nvSpPr>
        <dsp:cNvPr id="0" name=""/>
        <dsp:cNvSpPr/>
      </dsp:nvSpPr>
      <dsp:spPr>
        <a:xfrm>
          <a:off x="3540675" y="0"/>
          <a:ext cx="2523024" cy="1115002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Out-Of- 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POC</a:t>
          </a:r>
          <a:endParaRPr lang="nl-NL" sz="2600" kern="1200" dirty="0" smtClean="0"/>
        </a:p>
      </dsp:txBody>
      <dsp:txXfrm>
        <a:off x="3573332" y="32657"/>
        <a:ext cx="2457710" cy="1049688"/>
      </dsp:txXfrm>
    </dsp:sp>
    <dsp:sp modelId="{41E14910-03D6-46D5-9B91-FB79A380EDC9}">
      <dsp:nvSpPr>
        <dsp:cNvPr id="0" name=""/>
        <dsp:cNvSpPr/>
      </dsp:nvSpPr>
      <dsp:spPr>
        <a:xfrm>
          <a:off x="6316002" y="290829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6316002" y="415971"/>
        <a:ext cx="374417" cy="375426"/>
      </dsp:txXfrm>
    </dsp:sp>
    <dsp:sp modelId="{C051DCFF-CEB6-4474-85C9-82495DFA768A}">
      <dsp:nvSpPr>
        <dsp:cNvPr id="0" name=""/>
        <dsp:cNvSpPr/>
      </dsp:nvSpPr>
      <dsp:spPr>
        <a:xfrm>
          <a:off x="7072909" y="0"/>
          <a:ext cx="2523024" cy="1115002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In 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POC</a:t>
          </a:r>
          <a:endParaRPr lang="nl-NL" sz="2600" kern="1200" dirty="0" smtClean="0"/>
        </a:p>
      </dsp:txBody>
      <dsp:txXfrm>
        <a:off x="7105566" y="32657"/>
        <a:ext cx="2457710" cy="1049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4689" y="39589"/>
          <a:ext cx="1453787" cy="103582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Create &amp; Finalize LML</a:t>
          </a:r>
          <a:endParaRPr lang="en-GB" sz="1800" kern="1200" noProof="0" dirty="0" smtClean="0"/>
        </a:p>
      </dsp:txBody>
      <dsp:txXfrm>
        <a:off x="35027" y="69927"/>
        <a:ext cx="1393111" cy="975147"/>
      </dsp:txXfrm>
    </dsp:sp>
    <dsp:sp modelId="{84646E5E-664E-46DF-B09A-7B05F821F269}">
      <dsp:nvSpPr>
        <dsp:cNvPr id="0" name=""/>
        <dsp:cNvSpPr/>
      </dsp:nvSpPr>
      <dsp:spPr>
        <a:xfrm>
          <a:off x="1603855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3855" y="449339"/>
        <a:ext cx="215741" cy="216323"/>
      </dsp:txXfrm>
    </dsp:sp>
    <dsp:sp modelId="{7EA4F2B9-E4BF-4534-9285-23B9913CB723}">
      <dsp:nvSpPr>
        <dsp:cNvPr id="0" name=""/>
        <dsp:cNvSpPr/>
      </dsp:nvSpPr>
      <dsp:spPr>
        <a:xfrm>
          <a:off x="2039991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Confirm Order</a:t>
          </a:r>
          <a:endParaRPr lang="en-GB" sz="1800" kern="1200" noProof="0" dirty="0" smtClean="0"/>
        </a:p>
      </dsp:txBody>
      <dsp:txXfrm>
        <a:off x="2070329" y="69927"/>
        <a:ext cx="1393111" cy="975147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Deliver Order</a:t>
          </a:r>
          <a:endParaRPr lang="en-GB" sz="1800" kern="1200" noProof="0" dirty="0" smtClean="0"/>
        </a:p>
      </dsp:txBody>
      <dsp:txXfrm>
        <a:off x="4105631" y="69927"/>
        <a:ext cx="1393111" cy="975147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(First) Use of Content</a:t>
          </a:r>
          <a:endParaRPr lang="en-GB" sz="1800" kern="1200" noProof="0" dirty="0" smtClean="0"/>
        </a:p>
      </dsp:txBody>
      <dsp:txXfrm>
        <a:off x="6140934" y="69927"/>
        <a:ext cx="1393111" cy="975147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Buy &amp; Use Additional</a:t>
          </a:r>
          <a:endParaRPr lang="en-GB" sz="1800" kern="1200" noProof="0" dirty="0" smtClean="0"/>
        </a:p>
      </dsp:txBody>
      <dsp:txXfrm>
        <a:off x="8176236" y="69927"/>
        <a:ext cx="1393111" cy="975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AE24A-0F82-452E-A8A1-7D6B57A0039E}">
      <dsp:nvSpPr>
        <dsp:cNvPr id="0" name=""/>
        <dsp:cNvSpPr/>
      </dsp:nvSpPr>
      <dsp:spPr>
        <a:xfrm>
          <a:off x="4689" y="265850"/>
          <a:ext cx="1453712" cy="872227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No Transaction</a:t>
          </a:r>
          <a:endParaRPr lang="nl-NL" sz="2100" kern="1200" dirty="0"/>
        </a:p>
      </dsp:txBody>
      <dsp:txXfrm>
        <a:off x="30236" y="291397"/>
        <a:ext cx="1402618" cy="821133"/>
      </dsp:txXfrm>
    </dsp:sp>
    <dsp:sp modelId="{3A8B836E-2168-4388-B19E-C33687488C78}">
      <dsp:nvSpPr>
        <dsp:cNvPr id="0" name=""/>
        <dsp:cNvSpPr/>
      </dsp:nvSpPr>
      <dsp:spPr>
        <a:xfrm>
          <a:off x="1603772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1603772" y="593807"/>
        <a:ext cx="215730" cy="216312"/>
      </dsp:txXfrm>
    </dsp:sp>
    <dsp:sp modelId="{5B7CF51B-5117-44E0-88FE-4F694BD445D2}">
      <dsp:nvSpPr>
        <dsp:cNvPr id="0" name=""/>
        <dsp:cNvSpPr/>
      </dsp:nvSpPr>
      <dsp:spPr>
        <a:xfrm>
          <a:off x="2039886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Start Transaction</a:t>
          </a:r>
          <a:endParaRPr lang="nl-NL" sz="2100" kern="1200" dirty="0"/>
        </a:p>
      </dsp:txBody>
      <dsp:txXfrm>
        <a:off x="2065433" y="291397"/>
        <a:ext cx="1402618" cy="821133"/>
      </dsp:txXfrm>
    </dsp:sp>
    <dsp:sp modelId="{0C857211-F631-40CF-8D69-84253E826F03}">
      <dsp:nvSpPr>
        <dsp:cNvPr id="0" name=""/>
        <dsp:cNvSpPr/>
      </dsp:nvSpPr>
      <dsp:spPr>
        <a:xfrm rot="56681">
          <a:off x="3639011" y="538629"/>
          <a:ext cx="308361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3639017" y="609970"/>
        <a:ext cx="215853" cy="216312"/>
      </dsp:txXfrm>
    </dsp:sp>
    <dsp:sp modelId="{053221E9-D0DC-4C20-9961-985DE41BB10C}">
      <dsp:nvSpPr>
        <dsp:cNvPr id="0" name=""/>
        <dsp:cNvSpPr/>
      </dsp:nvSpPr>
      <dsp:spPr>
        <a:xfrm>
          <a:off x="4075333" y="299413"/>
          <a:ext cx="1453712" cy="87222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Transaction</a:t>
          </a:r>
          <a:endParaRPr lang="nl-NL" sz="2100" kern="1200" dirty="0"/>
        </a:p>
      </dsp:txBody>
      <dsp:txXfrm>
        <a:off x="4100880" y="324960"/>
        <a:ext cx="1402618" cy="821133"/>
      </dsp:txXfrm>
    </dsp:sp>
    <dsp:sp modelId="{A80E6072-67C1-484F-B1DD-0181C8FCF54C}">
      <dsp:nvSpPr>
        <dsp:cNvPr id="0" name=""/>
        <dsp:cNvSpPr/>
      </dsp:nvSpPr>
      <dsp:spPr>
        <a:xfrm rot="21543305">
          <a:off x="5674333" y="538341"/>
          <a:ext cx="30809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5674339" y="611207"/>
        <a:ext cx="215667" cy="216312"/>
      </dsp:txXfrm>
    </dsp:sp>
    <dsp:sp modelId="{6FBF0640-6190-442E-A2F4-2FF38C293103}">
      <dsp:nvSpPr>
        <dsp:cNvPr id="0" name=""/>
        <dsp:cNvSpPr/>
      </dsp:nvSpPr>
      <dsp:spPr>
        <a:xfrm>
          <a:off x="6110280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End Transaction</a:t>
          </a:r>
          <a:endParaRPr lang="nl-NL" sz="2100" kern="1200" dirty="0"/>
        </a:p>
      </dsp:txBody>
      <dsp:txXfrm>
        <a:off x="6135827" y="291397"/>
        <a:ext cx="1402618" cy="821133"/>
      </dsp:txXfrm>
    </dsp:sp>
    <dsp:sp modelId="{24A4F8AC-9062-4911-ABAF-67E8E4D78376}">
      <dsp:nvSpPr>
        <dsp:cNvPr id="0" name=""/>
        <dsp:cNvSpPr/>
      </dsp:nvSpPr>
      <dsp:spPr>
        <a:xfrm>
          <a:off x="7709363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7709363" y="593807"/>
        <a:ext cx="215730" cy="216312"/>
      </dsp:txXfrm>
    </dsp:sp>
    <dsp:sp modelId="{A2C60ACE-602E-4AFC-A65B-020EF2ECAA3E}">
      <dsp:nvSpPr>
        <dsp:cNvPr id="0" name=""/>
        <dsp:cNvSpPr/>
      </dsp:nvSpPr>
      <dsp:spPr>
        <a:xfrm>
          <a:off x="8145477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noProof="0" dirty="0" smtClean="0"/>
            <a:t>Additional Transaction</a:t>
          </a:r>
          <a:endParaRPr lang="en-GB" sz="2100" kern="1200" noProof="0" dirty="0"/>
        </a:p>
      </dsp:txBody>
      <dsp:txXfrm>
        <a:off x="8171024" y="291397"/>
        <a:ext cx="1402618" cy="821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4689" y="39589"/>
          <a:ext cx="1453787" cy="103582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Create &amp; Finalize LML</a:t>
          </a:r>
          <a:endParaRPr lang="en-GB" sz="1800" kern="1200" noProof="0" dirty="0" smtClean="0"/>
        </a:p>
      </dsp:txBody>
      <dsp:txXfrm>
        <a:off x="35027" y="69927"/>
        <a:ext cx="1393111" cy="975147"/>
      </dsp:txXfrm>
    </dsp:sp>
    <dsp:sp modelId="{84646E5E-664E-46DF-B09A-7B05F821F269}">
      <dsp:nvSpPr>
        <dsp:cNvPr id="0" name=""/>
        <dsp:cNvSpPr/>
      </dsp:nvSpPr>
      <dsp:spPr>
        <a:xfrm>
          <a:off x="1603855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3855" y="449339"/>
        <a:ext cx="215741" cy="216323"/>
      </dsp:txXfrm>
    </dsp:sp>
    <dsp:sp modelId="{7EA4F2B9-E4BF-4534-9285-23B9913CB723}">
      <dsp:nvSpPr>
        <dsp:cNvPr id="0" name=""/>
        <dsp:cNvSpPr/>
      </dsp:nvSpPr>
      <dsp:spPr>
        <a:xfrm>
          <a:off x="2039991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Confirm Order</a:t>
          </a:r>
          <a:endParaRPr lang="en-GB" sz="1800" kern="1200" noProof="0" dirty="0" smtClean="0"/>
        </a:p>
      </dsp:txBody>
      <dsp:txXfrm>
        <a:off x="2070329" y="69927"/>
        <a:ext cx="1393111" cy="975147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Deliver Order</a:t>
          </a:r>
          <a:endParaRPr lang="en-GB" sz="1800" kern="1200" noProof="0" dirty="0" smtClean="0"/>
        </a:p>
      </dsp:txBody>
      <dsp:txXfrm>
        <a:off x="4105631" y="69927"/>
        <a:ext cx="1393111" cy="975147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(First) Use of Content</a:t>
          </a:r>
          <a:endParaRPr lang="en-GB" sz="1800" kern="1200" noProof="0" dirty="0" smtClean="0"/>
        </a:p>
      </dsp:txBody>
      <dsp:txXfrm>
        <a:off x="6140934" y="69927"/>
        <a:ext cx="1393111" cy="975147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Buy &amp; Use Additional</a:t>
          </a:r>
          <a:endParaRPr lang="en-GB" sz="1800" kern="1200" noProof="0" dirty="0" smtClean="0"/>
        </a:p>
      </dsp:txBody>
      <dsp:txXfrm>
        <a:off x="8176236" y="69927"/>
        <a:ext cx="1393111" cy="975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4689" y="66528"/>
          <a:ext cx="1453787" cy="1350148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- LML</a:t>
          </a:r>
          <a:endParaRPr lang="nl-NL" sz="1000" kern="1200" dirty="0"/>
        </a:p>
      </dsp:txBody>
      <dsp:txXfrm>
        <a:off x="44233" y="106072"/>
        <a:ext cx="1374699" cy="1271060"/>
      </dsp:txXfrm>
    </dsp:sp>
    <dsp:sp modelId="{7B6B6118-82F5-412A-93FB-FFF0CEB737BF}">
      <dsp:nvSpPr>
        <dsp:cNvPr id="0" name=""/>
        <dsp:cNvSpPr/>
      </dsp:nvSpPr>
      <dsp:spPr>
        <a:xfrm>
          <a:off x="1603855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1603855" y="633441"/>
        <a:ext cx="215741" cy="216323"/>
      </dsp:txXfrm>
    </dsp:sp>
    <dsp:sp modelId="{0034DA3A-1245-474A-ADF4-94ECADB05BC0}">
      <dsp:nvSpPr>
        <dsp:cNvPr id="0" name=""/>
        <dsp:cNvSpPr/>
      </dsp:nvSpPr>
      <dsp:spPr>
        <a:xfrm>
          <a:off x="2039991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LML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Shopping Basket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Sales Order Confirmation</a:t>
          </a:r>
          <a:endParaRPr lang="en-GB" sz="1000" kern="1200" noProof="0" dirty="0"/>
        </a:p>
      </dsp:txBody>
      <dsp:txXfrm>
        <a:off x="2079535" y="106072"/>
        <a:ext cx="1374699" cy="1271060"/>
      </dsp:txXfrm>
    </dsp:sp>
    <dsp:sp modelId="{1193E14C-19B5-4ED0-AB08-D8AD961E4F10}">
      <dsp:nvSpPr>
        <dsp:cNvPr id="0" name=""/>
        <dsp:cNvSpPr/>
      </dsp:nvSpPr>
      <dsp:spPr>
        <a:xfrm>
          <a:off x="3639158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3639158" y="633441"/>
        <a:ext cx="215741" cy="216323"/>
      </dsp:txXfrm>
    </dsp:sp>
    <dsp:sp modelId="{645FE75B-766E-4E24-85C8-240EA6D6FA89}">
      <dsp:nvSpPr>
        <dsp:cNvPr id="0" name=""/>
        <dsp:cNvSpPr/>
      </dsp:nvSpPr>
      <dsp:spPr>
        <a:xfrm>
          <a:off x="4075294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Order(s)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Packing Slip (Folio)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Update LMS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Update LA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 Update LMS</a:t>
          </a:r>
          <a:endParaRPr lang="en-GB" sz="1000" kern="1200" noProof="0" dirty="0" smtClean="0"/>
        </a:p>
      </dsp:txBody>
      <dsp:txXfrm>
        <a:off x="4114838" y="106072"/>
        <a:ext cx="1374699" cy="1271060"/>
      </dsp:txXfrm>
    </dsp:sp>
    <dsp:sp modelId="{D737B6DB-40DA-4F43-BF1F-91F9BDA6B8C5}">
      <dsp:nvSpPr>
        <dsp:cNvPr id="0" name=""/>
        <dsp:cNvSpPr/>
      </dsp:nvSpPr>
      <dsp:spPr>
        <a:xfrm>
          <a:off x="5674460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5674460" y="633441"/>
        <a:ext cx="215741" cy="216323"/>
      </dsp:txXfrm>
    </dsp:sp>
    <dsp:sp modelId="{AB957E62-1FA4-4D37-A0B2-5F115A4A9FA4}">
      <dsp:nvSpPr>
        <dsp:cNvPr id="0" name=""/>
        <dsp:cNvSpPr/>
      </dsp:nvSpPr>
      <dsp:spPr>
        <a:xfrm>
          <a:off x="6110596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 Control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Sales Invoice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(Buyer) Payment (Confirmation)</a:t>
          </a:r>
          <a:endParaRPr lang="en-GB" sz="1000" kern="1200" noProof="0" dirty="0" smtClean="0"/>
        </a:p>
      </dsp:txBody>
      <dsp:txXfrm>
        <a:off x="6150140" y="106072"/>
        <a:ext cx="1374699" cy="1271060"/>
      </dsp:txXfrm>
    </dsp:sp>
    <dsp:sp modelId="{AA00F522-518A-4C45-8ADB-F5700988C2D3}">
      <dsp:nvSpPr>
        <dsp:cNvPr id="0" name=""/>
        <dsp:cNvSpPr/>
      </dsp:nvSpPr>
      <dsp:spPr>
        <a:xfrm>
          <a:off x="7709762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7709762" y="633441"/>
        <a:ext cx="215741" cy="216323"/>
      </dsp:txXfrm>
    </dsp:sp>
    <dsp:sp modelId="{587E035F-4D52-4FE7-B792-2E3827B86FB5}">
      <dsp:nvSpPr>
        <dsp:cNvPr id="0" name=""/>
        <dsp:cNvSpPr/>
      </dsp:nvSpPr>
      <dsp:spPr>
        <a:xfrm>
          <a:off x="8145898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See UC 3.0 &amp; 4.0</a:t>
          </a:r>
          <a:endParaRPr lang="nl-NL" sz="1000" kern="1200" dirty="0"/>
        </a:p>
      </dsp:txBody>
      <dsp:txXfrm>
        <a:off x="8185442" y="106072"/>
        <a:ext cx="1374699" cy="12710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2" y="1"/>
          <a:ext cx="1453787" cy="143799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LMC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Teacher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</a:t>
          </a:r>
          <a:r>
            <a:rPr lang="nl-NL" sz="1100" kern="1200" dirty="0" smtClean="0"/>
            <a:t>Agent (MP)</a:t>
          </a:r>
          <a:endParaRPr lang="nl-NL" sz="1100" kern="1200" dirty="0"/>
        </a:p>
      </dsp:txBody>
      <dsp:txXfrm>
        <a:off x="42119" y="42118"/>
        <a:ext cx="1369553" cy="1353759"/>
      </dsp:txXfrm>
    </dsp:sp>
    <dsp:sp modelId="{7B6B6118-82F5-412A-93FB-FFF0CEB737BF}">
      <dsp:nvSpPr>
        <dsp:cNvPr id="0" name=""/>
        <dsp:cNvSpPr/>
      </dsp:nvSpPr>
      <dsp:spPr>
        <a:xfrm rot="38092">
          <a:off x="1600330" y="550128"/>
          <a:ext cx="310706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1600333" y="621720"/>
        <a:ext cx="217494" cy="216323"/>
      </dsp:txXfrm>
    </dsp:sp>
    <dsp:sp modelId="{0034DA3A-1245-474A-ADF4-94ECADB05BC0}">
      <dsp:nvSpPr>
        <dsp:cNvPr id="0" name=""/>
        <dsp:cNvSpPr/>
      </dsp:nvSpPr>
      <dsp:spPr>
        <a:xfrm>
          <a:off x="2039991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LMC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Sales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Buyer/User</a:t>
          </a:r>
          <a:endParaRPr lang="en-GB" sz="1100" kern="1200" noProof="0" dirty="0"/>
        </a:p>
      </dsp:txBody>
      <dsp:txXfrm>
        <a:off x="2082108" y="64723"/>
        <a:ext cx="1369553" cy="1353759"/>
      </dsp:txXfrm>
    </dsp:sp>
    <dsp:sp modelId="{1193E14C-19B5-4ED0-AB08-D8AD961E4F10}">
      <dsp:nvSpPr>
        <dsp:cNvPr id="0" name=""/>
        <dsp:cNvSpPr/>
      </dsp:nvSpPr>
      <dsp:spPr>
        <a:xfrm>
          <a:off x="3639158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3639158" y="633441"/>
        <a:ext cx="215741" cy="216323"/>
      </dsp:txXfrm>
    </dsp:sp>
    <dsp:sp modelId="{645FE75B-766E-4E24-85C8-240EA6D6FA89}">
      <dsp:nvSpPr>
        <dsp:cNvPr id="0" name=""/>
        <dsp:cNvSpPr/>
      </dsp:nvSpPr>
      <dsp:spPr>
        <a:xfrm>
          <a:off x="4075294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</a:t>
          </a:r>
          <a:r>
            <a:rPr lang="nl-NL" sz="1100" kern="1200" dirty="0" smtClean="0"/>
            <a:t>Agent (MP)</a:t>
          </a:r>
          <a:endParaRPr lang="nl-NL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Fulfilment </a:t>
          </a:r>
          <a:r>
            <a:rPr lang="nl-NL" sz="1100" kern="1200" dirty="0" smtClean="0"/>
            <a:t>Agent (MP)</a:t>
          </a:r>
          <a:endParaRPr lang="nl-NL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LMS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LA Provider</a:t>
          </a:r>
          <a:endParaRPr lang="nl-NL" sz="1100" kern="1200" dirty="0"/>
        </a:p>
      </dsp:txBody>
      <dsp:txXfrm>
        <a:off x="4117411" y="64723"/>
        <a:ext cx="1369553" cy="1353759"/>
      </dsp:txXfrm>
    </dsp:sp>
    <dsp:sp modelId="{D737B6DB-40DA-4F43-BF1F-91F9BDA6B8C5}">
      <dsp:nvSpPr>
        <dsp:cNvPr id="0" name=""/>
        <dsp:cNvSpPr/>
      </dsp:nvSpPr>
      <dsp:spPr>
        <a:xfrm>
          <a:off x="5674460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5674460" y="633441"/>
        <a:ext cx="215741" cy="216323"/>
      </dsp:txXfrm>
    </dsp:sp>
    <dsp:sp modelId="{AB957E62-1FA4-4D37-A0B2-5F115A4A9FA4}">
      <dsp:nvSpPr>
        <dsp:cNvPr id="0" name=""/>
        <dsp:cNvSpPr/>
      </dsp:nvSpPr>
      <dsp:spPr>
        <a:xfrm>
          <a:off x="6110596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User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</a:t>
          </a:r>
          <a:r>
            <a:rPr lang="nl-NL" sz="1100" kern="1200" dirty="0" err="1" smtClean="0"/>
            <a:t>Material</a:t>
          </a:r>
          <a:r>
            <a:rPr lang="nl-NL" sz="1100" kern="1200" dirty="0" smtClean="0"/>
            <a:t>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Management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</a:t>
          </a:r>
          <a:r>
            <a:rPr lang="nl-NL" sz="1100" kern="1200" dirty="0" smtClean="0"/>
            <a:t>Agent (MP)</a:t>
          </a:r>
          <a:endParaRPr lang="nl-NL" sz="1100" kern="1200" dirty="0" smtClean="0"/>
        </a:p>
      </dsp:txBody>
      <dsp:txXfrm>
        <a:off x="6152713" y="64723"/>
        <a:ext cx="1369553" cy="1353759"/>
      </dsp:txXfrm>
    </dsp:sp>
    <dsp:sp modelId="{AA00F522-518A-4C45-8ADB-F5700988C2D3}">
      <dsp:nvSpPr>
        <dsp:cNvPr id="0" name=""/>
        <dsp:cNvSpPr/>
      </dsp:nvSpPr>
      <dsp:spPr>
        <a:xfrm>
          <a:off x="7709762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7709762" y="633441"/>
        <a:ext cx="215741" cy="216323"/>
      </dsp:txXfrm>
    </dsp:sp>
    <dsp:sp modelId="{587E035F-4D52-4FE7-B792-2E3827B86FB5}">
      <dsp:nvSpPr>
        <dsp:cNvPr id="0" name=""/>
        <dsp:cNvSpPr/>
      </dsp:nvSpPr>
      <dsp:spPr>
        <a:xfrm>
          <a:off x="8145898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User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</a:t>
          </a:r>
          <a:r>
            <a:rPr lang="nl-NL" sz="1100" kern="1200" dirty="0" smtClean="0"/>
            <a:t>Agent (MP)</a:t>
          </a:r>
          <a:endParaRPr lang="nl-NL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Fulfilment </a:t>
          </a:r>
          <a:r>
            <a:rPr lang="nl-NL" sz="1100" kern="1200" dirty="0" smtClean="0"/>
            <a:t>Agent (MP)</a:t>
          </a:r>
          <a:endParaRPr lang="nl-NL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Management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Applications Provider</a:t>
          </a:r>
          <a:endParaRPr lang="nl-NL" sz="1100" kern="1200" dirty="0"/>
        </a:p>
      </dsp:txBody>
      <dsp:txXfrm>
        <a:off x="8188015" y="64723"/>
        <a:ext cx="1369553" cy="1353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blob/master/use-cases/oa.4.0-user-accesses-delivered-products.md" TargetMode="External"/><Relationship Id="rId2" Type="http://schemas.openxmlformats.org/officeDocument/2006/relationships/hyperlink" Target="https://github.com/stichtingsem/functional-overview/blob/master/use-cases/oa.3.0-sales-agent-delivers-products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.untied@ziggo.nl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dwin.verwoerd@iddinkgroup.com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.Dikkers@topicus.nl" TargetMode="External"/><Relationship Id="rId5" Type="http://schemas.openxmlformats.org/officeDocument/2006/relationships/hyperlink" Target="mailto:Simon.vanhuffelen@thelearningnetwork.nl" TargetMode="External"/><Relationship Id="rId4" Type="http://schemas.openxmlformats.org/officeDocument/2006/relationships/hyperlink" Target="mailto:jerry.plate@iddinkgro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Proof Of Concept SEM:</a:t>
            </a:r>
            <a:br>
              <a:rPr lang="en-GB" sz="4000" dirty="0" smtClean="0"/>
            </a:br>
            <a:r>
              <a:rPr lang="en-GB" sz="4000" dirty="0" smtClean="0"/>
              <a:t>Stream Finance &amp; Admin</a:t>
            </a:r>
            <a:endParaRPr lang="en-GB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16-6-2020 – Work &amp; Discussion 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900" dirty="0"/>
              <a:t>Bring SIS (LAS) and LML in </a:t>
            </a:r>
            <a:r>
              <a:rPr lang="en-GB" sz="1900" dirty="0" smtClean="0"/>
              <a:t>sync</a:t>
            </a:r>
          </a:p>
          <a:p>
            <a:pPr lvl="1"/>
            <a:r>
              <a:rPr lang="en-GB" sz="1700" dirty="0" smtClean="0"/>
              <a:t>School structure (SIS) available in LML? </a:t>
            </a:r>
            <a:r>
              <a:rPr lang="en-GB" sz="1700" dirty="0"/>
              <a:t>(discussion</a:t>
            </a:r>
            <a:r>
              <a:rPr lang="en-GB" sz="1700" dirty="0" smtClean="0"/>
              <a:t>)</a:t>
            </a:r>
          </a:p>
          <a:p>
            <a:pPr lvl="2"/>
            <a:r>
              <a:rPr lang="en-GB" sz="1500" dirty="0" smtClean="0"/>
              <a:t>Additional service? (technical)</a:t>
            </a:r>
          </a:p>
          <a:p>
            <a:pPr lvl="2"/>
            <a:r>
              <a:rPr lang="en-GB" sz="1500" dirty="0" smtClean="0"/>
              <a:t>School structure contains the following entities: school, location, pupils, teacher, groups, subjects</a:t>
            </a:r>
          </a:p>
          <a:p>
            <a:pPr lvl="1"/>
            <a:r>
              <a:rPr lang="en-GB" sz="1700" dirty="0" smtClean="0"/>
              <a:t>Which entities/data should be available to MP, LA, SA? (functional)</a:t>
            </a:r>
          </a:p>
          <a:p>
            <a:pPr lvl="2"/>
            <a:r>
              <a:rPr lang="en-GB" sz="1500" dirty="0" smtClean="0"/>
              <a:t>School is in control of the accessibility to the entities/data within SIS</a:t>
            </a:r>
          </a:p>
          <a:p>
            <a:r>
              <a:rPr lang="en-GB" sz="1900" dirty="0" smtClean="0"/>
              <a:t>Target binding based on role &gt; minimize data</a:t>
            </a:r>
          </a:p>
          <a:p>
            <a:pPr lvl="1"/>
            <a:r>
              <a:rPr lang="en-GB" sz="1900" dirty="0" smtClean="0"/>
              <a:t>Example: prognosis based on pupils SIS available to MP</a:t>
            </a:r>
          </a:p>
          <a:p>
            <a:r>
              <a:rPr lang="en-GB" sz="1900" dirty="0" smtClean="0"/>
              <a:t>Data reliability and integrity</a:t>
            </a:r>
          </a:p>
          <a:p>
            <a:pPr lvl="1"/>
            <a:r>
              <a:rPr lang="en-GB" sz="1700" dirty="0" smtClean="0"/>
              <a:t>First Time Right &gt; Avoidance of errors and repairs</a:t>
            </a:r>
          </a:p>
          <a:p>
            <a:pPr lvl="1"/>
            <a:r>
              <a:rPr lang="en-GB" sz="1700" dirty="0" smtClean="0"/>
              <a:t>Access Rights &gt; No distributor filters in licenses/access links? (discussion)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25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Scope:</a:t>
            </a:r>
            <a:br>
              <a:rPr lang="nl-NL" dirty="0" smtClean="0"/>
            </a:br>
            <a:r>
              <a:rPr lang="nl-NL" dirty="0" smtClean="0"/>
              <a:t>P</a:t>
            </a:r>
            <a:r>
              <a:rPr lang="en-GB" dirty="0" err="1" smtClean="0"/>
              <a:t>oints</a:t>
            </a:r>
            <a:r>
              <a:rPr lang="en-GB" dirty="0" smtClean="0"/>
              <a:t> of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80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VO </a:t>
            </a:r>
            <a:r>
              <a:rPr lang="nl-NL" dirty="0" smtClean="0"/>
              <a:t>(</a:t>
            </a:r>
            <a:r>
              <a:rPr lang="nl-NL" dirty="0" err="1" smtClean="0"/>
              <a:t>secondary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MBO (</a:t>
            </a:r>
            <a:r>
              <a:rPr lang="nl-NL" dirty="0" err="1" smtClean="0"/>
              <a:t>vocational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smtClean="0"/>
              <a:t>Full Digital (100% digital)</a:t>
            </a:r>
          </a:p>
          <a:p>
            <a:r>
              <a:rPr lang="nl-NL" dirty="0" err="1" smtClean="0"/>
              <a:t>Blended</a:t>
            </a:r>
            <a:r>
              <a:rPr lang="nl-NL" dirty="0"/>
              <a:t> </a:t>
            </a:r>
            <a:r>
              <a:rPr lang="nl-NL" dirty="0" smtClean="0"/>
              <a:t>(combi’s)</a:t>
            </a:r>
          </a:p>
          <a:p>
            <a:r>
              <a:rPr lang="nl-NL" dirty="0" smtClean="0"/>
              <a:t>Folio (incl. paper vouchers)</a:t>
            </a:r>
          </a:p>
          <a:p>
            <a:pPr lvl="1"/>
            <a:r>
              <a:rPr lang="en-GB" dirty="0" smtClean="0"/>
              <a:t>Partners </a:t>
            </a:r>
            <a:r>
              <a:rPr lang="en-GB" dirty="0" smtClean="0"/>
              <a:t>(SA, MP) within the eco-system have to evaluate the impact of the proposed solutions on their supply chain (forecasts/prognosis, purchase, stock,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nl-NL" dirty="0" smtClean="0"/>
              <a:t>Returns</a:t>
            </a:r>
          </a:p>
          <a:p>
            <a:pPr lvl="1"/>
            <a:r>
              <a:rPr lang="nl-NL" dirty="0" smtClean="0"/>
              <a:t>Return </a:t>
            </a:r>
            <a:r>
              <a:rPr lang="nl-NL" dirty="0" err="1" smtClean="0"/>
              <a:t>reasons</a:t>
            </a:r>
            <a:r>
              <a:rPr lang="nl-NL" dirty="0" smtClean="0"/>
              <a:t>: </a:t>
            </a:r>
            <a:r>
              <a:rPr lang="nl-NL" dirty="0" smtClean="0"/>
              <a:t>Changes </a:t>
            </a:r>
            <a:r>
              <a:rPr lang="nl-NL" dirty="0" smtClean="0"/>
              <a:t>LML (school), </a:t>
            </a:r>
            <a:r>
              <a:rPr lang="nl-NL" dirty="0" err="1" smtClean="0"/>
              <a:t>Mutations</a:t>
            </a:r>
            <a:r>
              <a:rPr lang="nl-NL" dirty="0" smtClean="0"/>
              <a:t> SIS (change of subjects, OKO)</a:t>
            </a:r>
            <a:endParaRPr lang="nl-NL" dirty="0"/>
          </a:p>
          <a:p>
            <a:r>
              <a:rPr lang="nl-NL" dirty="0" smtClean="0"/>
              <a:t>ECK &amp; NON ECK?</a:t>
            </a:r>
          </a:p>
        </p:txBody>
      </p:sp>
    </p:spTree>
    <p:extLst>
      <p:ext uri="{BB962C8B-B14F-4D97-AF65-F5344CB8AC3E}">
        <p14:creationId xmlns:p14="http://schemas.microsoft.com/office/powerpoint/2010/main" val="3277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</a:t>
            </a:r>
            <a:r>
              <a:rPr lang="en-GB" dirty="0" smtClean="0"/>
              <a:t>Scope:</a:t>
            </a:r>
            <a:br>
              <a:rPr lang="en-GB" dirty="0" smtClean="0"/>
            </a:br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24045"/>
            <a:ext cx="9603275" cy="401099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Setup &amp; Support</a:t>
            </a:r>
          </a:p>
          <a:p>
            <a:pPr lvl="2"/>
            <a:r>
              <a:rPr lang="en-GB" dirty="0"/>
              <a:t>Most important next step in </a:t>
            </a:r>
            <a:r>
              <a:rPr lang="en-GB" dirty="0" smtClean="0"/>
              <a:t>the SEM pilot</a:t>
            </a:r>
            <a:endParaRPr lang="en-GB" dirty="0"/>
          </a:p>
          <a:p>
            <a:pPr lvl="2"/>
            <a:r>
              <a:rPr lang="en-GB" dirty="0" smtClean="0"/>
              <a:t>More decentralized = more risk &gt; How to reduce risk?</a:t>
            </a:r>
            <a:endParaRPr lang="en-GB" dirty="0" smtClean="0"/>
          </a:p>
          <a:p>
            <a:pPr lvl="1"/>
            <a:r>
              <a:rPr lang="en-GB" dirty="0" smtClean="0"/>
              <a:t>Communication </a:t>
            </a:r>
            <a:endParaRPr lang="en-GB" dirty="0" smtClean="0"/>
          </a:p>
          <a:p>
            <a:pPr lvl="1"/>
            <a:r>
              <a:rPr lang="en-GB" dirty="0" smtClean="0"/>
              <a:t>School processes </a:t>
            </a:r>
            <a:r>
              <a:rPr lang="en-GB" dirty="0" smtClean="0"/>
              <a:t>/ administration </a:t>
            </a:r>
            <a:r>
              <a:rPr lang="en-GB" dirty="0" smtClean="0"/>
              <a:t>(SIS, ELO, IDP)</a:t>
            </a:r>
          </a:p>
          <a:p>
            <a:pPr lvl="2"/>
            <a:r>
              <a:rPr lang="en-GB" dirty="0" smtClean="0"/>
              <a:t>Not enrolled students (0</a:t>
            </a:r>
            <a:r>
              <a:rPr lang="en-GB" baseline="30000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Jaars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Teacher </a:t>
            </a:r>
            <a:r>
              <a:rPr lang="en-GB" dirty="0" smtClean="0"/>
              <a:t>licenses (including trial licenses)</a:t>
            </a:r>
          </a:p>
          <a:p>
            <a:pPr lvl="2"/>
            <a:r>
              <a:rPr lang="en-GB" dirty="0" smtClean="0"/>
              <a:t>Additional services for teachers &gt; prepare access locations for teacher licenses</a:t>
            </a:r>
          </a:p>
          <a:p>
            <a:pPr lvl="1"/>
            <a:r>
              <a:rPr lang="en-GB" dirty="0" err="1" smtClean="0"/>
              <a:t>Kennisnet</a:t>
            </a:r>
            <a:r>
              <a:rPr lang="en-GB" dirty="0" smtClean="0"/>
              <a:t> ARP administration</a:t>
            </a:r>
          </a:p>
          <a:p>
            <a:pPr lvl="1"/>
            <a:r>
              <a:rPr lang="en-GB" dirty="0" smtClean="0"/>
              <a:t>Progress &amp; Results (Part of Use </a:t>
            </a:r>
            <a:r>
              <a:rPr lang="en-GB" dirty="0" smtClean="0"/>
              <a:t>Case </a:t>
            </a:r>
            <a:r>
              <a:rPr lang="en-GB" dirty="0" smtClean="0"/>
              <a:t>4.0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Data covenant </a:t>
            </a:r>
          </a:p>
          <a:p>
            <a:pPr lvl="1"/>
            <a:r>
              <a:rPr lang="en-GB" dirty="0" smtClean="0"/>
              <a:t>Non happy flows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3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Appendix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Transaction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3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</a:t>
            </a:r>
            <a:r>
              <a:rPr lang="en-GB" dirty="0" smtClean="0"/>
              <a:t>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03884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44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</a:t>
            </a:r>
            <a:r>
              <a:rPr lang="en-GB" dirty="0" smtClean="0"/>
              <a:t>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05642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8655726"/>
              </p:ext>
            </p:extLst>
          </p:nvPr>
        </p:nvGraphicFramePr>
        <p:xfrm>
          <a:off x="1450974" y="3131128"/>
          <a:ext cx="9603879" cy="140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129309" y="2388960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10" name="Tekstvak 9"/>
          <p:cNvSpPr txBox="1"/>
          <p:nvPr/>
        </p:nvSpPr>
        <p:spPr>
          <a:xfrm>
            <a:off x="129309" y="3648426"/>
            <a:ext cx="12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Transaction 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28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</a:t>
            </a:r>
            <a:r>
              <a:rPr lang="en-GB" dirty="0" smtClean="0"/>
              <a:t>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73493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3857258"/>
              </p:ext>
            </p:extLst>
          </p:nvPr>
        </p:nvGraphicFramePr>
        <p:xfrm>
          <a:off x="1450477" y="4535056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71852458"/>
              </p:ext>
            </p:extLst>
          </p:nvPr>
        </p:nvGraphicFramePr>
        <p:xfrm>
          <a:off x="1450477" y="3131127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175491" y="2392217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175491" y="368806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Roles</a:t>
            </a:r>
            <a:endParaRPr lang="en-GB" dirty="0"/>
          </a:p>
        </p:txBody>
      </p:sp>
      <p:sp>
        <p:nvSpPr>
          <p:cNvPr id="13" name="Tekstvak 12"/>
          <p:cNvSpPr txBox="1"/>
          <p:nvPr/>
        </p:nvSpPr>
        <p:spPr>
          <a:xfrm>
            <a:off x="175491" y="5091993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Entities /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4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</a:t>
            </a:r>
            <a:r>
              <a:rPr lang="en-GB" dirty="0" smtClean="0"/>
              <a:t>Ecosystem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Case 1.0 – 4.0 (Secondary Education)</a:t>
            </a:r>
            <a:endParaRPr lang="en-GB" dirty="0"/>
          </a:p>
        </p:txBody>
      </p:sp>
      <p:sp>
        <p:nvSpPr>
          <p:cNvPr id="19" name="Afgeronde rechthoek 18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LML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4079324" y="2087419"/>
            <a:ext cx="1976581" cy="535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Shopping Basket</a:t>
            </a:r>
            <a:endParaRPr lang="nl-NL" dirty="0"/>
          </a:p>
        </p:txBody>
      </p:sp>
      <p:cxnSp>
        <p:nvCxnSpPr>
          <p:cNvPr id="22" name="Rechte verbindingslijn met pijl 21"/>
          <p:cNvCxnSpPr>
            <a:endCxn id="20" idx="1"/>
          </p:cNvCxnSpPr>
          <p:nvPr/>
        </p:nvCxnSpPr>
        <p:spPr>
          <a:xfrm flipV="1">
            <a:off x="3428160" y="2355273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fgeronde rechthoek 22"/>
          <p:cNvSpPr/>
          <p:nvPr/>
        </p:nvSpPr>
        <p:spPr>
          <a:xfrm>
            <a:off x="6707069" y="2087419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Confirmation</a:t>
            </a:r>
            <a:endParaRPr lang="en-GB" dirty="0"/>
          </a:p>
        </p:txBody>
      </p:sp>
      <p:cxnSp>
        <p:nvCxnSpPr>
          <p:cNvPr id="26" name="Rechte verbindingslijn met pijl 25"/>
          <p:cNvCxnSpPr>
            <a:endCxn id="23" idx="1"/>
          </p:cNvCxnSpPr>
          <p:nvPr/>
        </p:nvCxnSpPr>
        <p:spPr>
          <a:xfrm>
            <a:off x="6055905" y="2355273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fgeronde rechthoek 26"/>
          <p:cNvSpPr/>
          <p:nvPr/>
        </p:nvSpPr>
        <p:spPr>
          <a:xfrm>
            <a:off x="9334814" y="2087418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Order(s)</a:t>
            </a:r>
            <a:endParaRPr lang="nl-NL" dirty="0"/>
          </a:p>
        </p:txBody>
      </p:sp>
      <p:cxnSp>
        <p:nvCxnSpPr>
          <p:cNvPr id="29" name="Rechte verbindingslijn met pijl 28"/>
          <p:cNvCxnSpPr>
            <a:endCxn id="27" idx="1"/>
          </p:cNvCxnSpPr>
          <p:nvPr/>
        </p:nvCxnSpPr>
        <p:spPr>
          <a:xfrm>
            <a:off x="8683650" y="2355271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Afgeronde rechthoek 29"/>
          <p:cNvSpPr/>
          <p:nvPr/>
        </p:nvSpPr>
        <p:spPr>
          <a:xfrm>
            <a:off x="1451578" y="3375102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LMS (Digital)</a:t>
            </a:r>
            <a:endParaRPr lang="nl-NL" dirty="0"/>
          </a:p>
        </p:txBody>
      </p:sp>
      <p:cxnSp>
        <p:nvCxnSpPr>
          <p:cNvPr id="35" name="Gebogen verbindingslijn 34"/>
          <p:cNvCxnSpPr>
            <a:stCxn id="27" idx="2"/>
            <a:endCxn id="30" idx="0"/>
          </p:cNvCxnSpPr>
          <p:nvPr/>
        </p:nvCxnSpPr>
        <p:spPr>
          <a:xfrm rot="5400000">
            <a:off x="6005499" y="-942505"/>
            <a:ext cx="751977" cy="78832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/>
          <p:cNvSpPr/>
          <p:nvPr/>
        </p:nvSpPr>
        <p:spPr>
          <a:xfrm>
            <a:off x="9334814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Packing Slip </a:t>
            </a:r>
          </a:p>
          <a:p>
            <a:pPr algn="ctr"/>
            <a:r>
              <a:rPr lang="en-GB" dirty="0" smtClean="0"/>
              <a:t>(Folio &amp; Blended)</a:t>
            </a:r>
            <a:endParaRPr lang="en-GB" dirty="0"/>
          </a:p>
        </p:txBody>
      </p:sp>
      <p:cxnSp>
        <p:nvCxnSpPr>
          <p:cNvPr id="41" name="Rechte verbindingslijn met pijl 40"/>
          <p:cNvCxnSpPr>
            <a:stCxn id="27" idx="2"/>
            <a:endCxn id="39" idx="0"/>
          </p:cNvCxnSpPr>
          <p:nvPr/>
        </p:nvCxnSpPr>
        <p:spPr>
          <a:xfrm>
            <a:off x="10323105" y="2623125"/>
            <a:ext cx="0" cy="75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Afgeronde rechthoek 41"/>
          <p:cNvSpPr/>
          <p:nvPr/>
        </p:nvSpPr>
        <p:spPr>
          <a:xfrm>
            <a:off x="4079324" y="3375098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LA (Digital)</a:t>
            </a:r>
            <a:endParaRPr lang="nl-NL" dirty="0"/>
          </a:p>
        </p:txBody>
      </p:sp>
      <p:cxnSp>
        <p:nvCxnSpPr>
          <p:cNvPr id="44" name="Gebogen verbindingslijn 43"/>
          <p:cNvCxnSpPr>
            <a:stCxn id="27" idx="2"/>
            <a:endCxn id="42" idx="0"/>
          </p:cNvCxnSpPr>
          <p:nvPr/>
        </p:nvCxnSpPr>
        <p:spPr>
          <a:xfrm rot="5400000">
            <a:off x="7319374" y="371366"/>
            <a:ext cx="751973" cy="5255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47"/>
          <p:cNvSpPr/>
          <p:nvPr/>
        </p:nvSpPr>
        <p:spPr>
          <a:xfrm>
            <a:off x="4079324" y="4420721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Entitlement</a:t>
            </a:r>
            <a:endParaRPr lang="en-GB" dirty="0"/>
          </a:p>
        </p:txBody>
      </p:sp>
      <p:cxnSp>
        <p:nvCxnSpPr>
          <p:cNvPr id="50" name="Rechte verbindingslijn met pijl 49"/>
          <p:cNvCxnSpPr>
            <a:endCxn id="48" idx="0"/>
          </p:cNvCxnSpPr>
          <p:nvPr/>
        </p:nvCxnSpPr>
        <p:spPr>
          <a:xfrm>
            <a:off x="5067614" y="3910805"/>
            <a:ext cx="1" cy="5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fgeronde rechthoek 50"/>
          <p:cNvSpPr/>
          <p:nvPr/>
        </p:nvSpPr>
        <p:spPr>
          <a:xfrm>
            <a:off x="1451578" y="4420720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Entitlement Update LMS</a:t>
            </a:r>
            <a:endParaRPr lang="en-GB" dirty="0"/>
          </a:p>
        </p:txBody>
      </p:sp>
      <p:cxnSp>
        <p:nvCxnSpPr>
          <p:cNvPr id="54" name="Rechte verbindingslijn met pijl 53"/>
          <p:cNvCxnSpPr>
            <a:stCxn id="48" idx="1"/>
            <a:endCxn id="51" idx="3"/>
          </p:cNvCxnSpPr>
          <p:nvPr/>
        </p:nvCxnSpPr>
        <p:spPr>
          <a:xfrm flipH="1" flipV="1">
            <a:off x="3428159" y="4688574"/>
            <a:ext cx="65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fgeronde rechthoek 55"/>
          <p:cNvSpPr/>
          <p:nvPr/>
        </p:nvSpPr>
        <p:spPr>
          <a:xfrm>
            <a:off x="1451577" y="5464146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Update LMS</a:t>
            </a:r>
            <a:endParaRPr lang="nl-NL" dirty="0"/>
          </a:p>
        </p:txBody>
      </p:sp>
      <p:cxnSp>
        <p:nvCxnSpPr>
          <p:cNvPr id="58" name="Rechte verbindingslijn met pijl 57"/>
          <p:cNvCxnSpPr>
            <a:endCxn id="56" idx="0"/>
          </p:cNvCxnSpPr>
          <p:nvPr/>
        </p:nvCxnSpPr>
        <p:spPr>
          <a:xfrm>
            <a:off x="2439867" y="4956427"/>
            <a:ext cx="1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4079324" y="5464145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r>
              <a:rPr lang="nl-NL" dirty="0" smtClean="0"/>
              <a:t> </a:t>
            </a:r>
            <a:r>
              <a:rPr lang="nl-NL" dirty="0" smtClean="0"/>
              <a:t>(Control)</a:t>
            </a:r>
            <a:endParaRPr lang="nl-NL" dirty="0"/>
          </a:p>
        </p:txBody>
      </p:sp>
      <p:cxnSp>
        <p:nvCxnSpPr>
          <p:cNvPr id="61" name="Rechte verbindingslijn met pijl 60"/>
          <p:cNvCxnSpPr>
            <a:stCxn id="56" idx="3"/>
            <a:endCxn id="59" idx="1"/>
          </p:cNvCxnSpPr>
          <p:nvPr/>
        </p:nvCxnSpPr>
        <p:spPr>
          <a:xfrm flipV="1">
            <a:off x="3428158" y="5731999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fgeronde rechthoek 62"/>
          <p:cNvSpPr/>
          <p:nvPr/>
        </p:nvSpPr>
        <p:spPr>
          <a:xfrm>
            <a:off x="6707069" y="5461943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Usage Confirmation</a:t>
            </a:r>
            <a:endParaRPr lang="en-GB" dirty="0"/>
          </a:p>
        </p:txBody>
      </p:sp>
      <p:cxnSp>
        <p:nvCxnSpPr>
          <p:cNvPr id="65" name="Rechte verbindingslijn met pijl 64"/>
          <p:cNvCxnSpPr>
            <a:stCxn id="59" idx="3"/>
            <a:endCxn id="63" idx="1"/>
          </p:cNvCxnSpPr>
          <p:nvPr/>
        </p:nvCxnSpPr>
        <p:spPr>
          <a:xfrm flipV="1">
            <a:off x="6055905" y="5729797"/>
            <a:ext cx="651164" cy="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65"/>
          <p:cNvSpPr/>
          <p:nvPr/>
        </p:nvSpPr>
        <p:spPr>
          <a:xfrm>
            <a:off x="9334814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Invoice</a:t>
            </a:r>
            <a:endParaRPr lang="en-GB" dirty="0"/>
          </a:p>
        </p:txBody>
      </p:sp>
      <p:cxnSp>
        <p:nvCxnSpPr>
          <p:cNvPr id="68" name="Rechte verbindingslijn met pijl 67"/>
          <p:cNvCxnSpPr>
            <a:endCxn id="66" idx="0"/>
          </p:cNvCxnSpPr>
          <p:nvPr/>
        </p:nvCxnSpPr>
        <p:spPr>
          <a:xfrm>
            <a:off x="10323104" y="3910803"/>
            <a:ext cx="1" cy="5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Afgeronde rechthoek 69"/>
          <p:cNvSpPr/>
          <p:nvPr/>
        </p:nvSpPr>
        <p:spPr>
          <a:xfrm>
            <a:off x="9334814" y="546194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</a:t>
            </a:r>
            <a:endParaRPr lang="en-GB" dirty="0"/>
          </a:p>
        </p:txBody>
      </p:sp>
      <p:cxnSp>
        <p:nvCxnSpPr>
          <p:cNvPr id="76" name="Gebogen verbindingslijn 75"/>
          <p:cNvCxnSpPr>
            <a:stCxn id="63" idx="3"/>
            <a:endCxn id="66" idx="1"/>
          </p:cNvCxnSpPr>
          <p:nvPr/>
        </p:nvCxnSpPr>
        <p:spPr>
          <a:xfrm flipV="1">
            <a:off x="8683650" y="4688574"/>
            <a:ext cx="651164" cy="104122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endCxn id="70" idx="0"/>
          </p:cNvCxnSpPr>
          <p:nvPr/>
        </p:nvCxnSpPr>
        <p:spPr>
          <a:xfrm>
            <a:off x="10323104" y="4956427"/>
            <a:ext cx="1" cy="50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bogen verbindingslijn 3"/>
          <p:cNvCxnSpPr>
            <a:stCxn id="63" idx="3"/>
            <a:endCxn id="39" idx="1"/>
          </p:cNvCxnSpPr>
          <p:nvPr/>
        </p:nvCxnSpPr>
        <p:spPr>
          <a:xfrm flipV="1">
            <a:off x="8683650" y="3642956"/>
            <a:ext cx="651164" cy="2086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/>
        </p:nvSpPr>
        <p:spPr>
          <a:xfrm>
            <a:off x="1455948" y="-33134"/>
            <a:ext cx="8867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83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Holidays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667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Stream </a:t>
            </a:r>
            <a:r>
              <a:rPr lang="en-GB" dirty="0" smtClean="0"/>
              <a:t>members</a:t>
            </a:r>
          </a:p>
          <a:p>
            <a:r>
              <a:rPr lang="en-GB" dirty="0" smtClean="0"/>
              <a:t>Stream goals</a:t>
            </a:r>
          </a:p>
          <a:p>
            <a:r>
              <a:rPr lang="en-GB" dirty="0" smtClean="0"/>
              <a:t>Stream approach: Review &amp; Design</a:t>
            </a:r>
          </a:p>
          <a:p>
            <a:r>
              <a:rPr lang="en-GB" dirty="0" smtClean="0"/>
              <a:t>Way of work</a:t>
            </a:r>
          </a:p>
          <a:p>
            <a:r>
              <a:rPr lang="en-GB" dirty="0" smtClean="0"/>
              <a:t>Action list</a:t>
            </a:r>
          </a:p>
          <a:p>
            <a:r>
              <a:rPr lang="en-GB" dirty="0" smtClean="0"/>
              <a:t>Starting points</a:t>
            </a:r>
          </a:p>
          <a:p>
            <a:r>
              <a:rPr lang="en-GB" dirty="0" smtClean="0"/>
              <a:t>In Scope: points of attention</a:t>
            </a:r>
          </a:p>
          <a:p>
            <a:r>
              <a:rPr lang="en-GB" dirty="0" smtClean="0"/>
              <a:t>Out of Scope: Next Steps</a:t>
            </a:r>
          </a:p>
          <a:p>
            <a:r>
              <a:rPr lang="en-GB" dirty="0" smtClean="0"/>
              <a:t>Appendix</a:t>
            </a:r>
          </a:p>
          <a:p>
            <a:pPr lvl="1"/>
            <a:r>
              <a:rPr lang="en-GB" dirty="0" smtClean="0"/>
              <a:t>Transaction</a:t>
            </a:r>
          </a:p>
          <a:p>
            <a:pPr lvl="1"/>
            <a:r>
              <a:rPr lang="en-GB" dirty="0" smtClean="0"/>
              <a:t>Holidays</a:t>
            </a:r>
            <a:endParaRPr lang="en-GB" dirty="0" smtClean="0"/>
          </a:p>
          <a:p>
            <a:pPr lvl="1"/>
            <a:r>
              <a:rPr lang="en-GB" dirty="0" smtClean="0"/>
              <a:t>Break-out </a:t>
            </a:r>
            <a:r>
              <a:rPr lang="en-GB" dirty="0" smtClean="0"/>
              <a:t>sessions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8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Holidays Stream Members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Marcel Untied: Nothing Planned</a:t>
            </a:r>
          </a:p>
          <a:p>
            <a:r>
              <a:rPr lang="en-GB" dirty="0" smtClean="0"/>
              <a:t>Patricia </a:t>
            </a:r>
            <a:r>
              <a:rPr lang="en-GB" dirty="0" err="1" smtClean="0"/>
              <a:t>Hoos</a:t>
            </a:r>
            <a:r>
              <a:rPr lang="en-GB" dirty="0" smtClean="0"/>
              <a:t>:  Week 27 (29 </a:t>
            </a:r>
            <a:r>
              <a:rPr lang="en-GB" dirty="0"/>
              <a:t>J</a:t>
            </a:r>
            <a:r>
              <a:rPr lang="en-GB" dirty="0" smtClean="0"/>
              <a:t>une - 3 </a:t>
            </a:r>
            <a:r>
              <a:rPr lang="en-GB" dirty="0"/>
              <a:t>J</a:t>
            </a:r>
            <a:r>
              <a:rPr lang="en-GB" dirty="0" smtClean="0"/>
              <a:t>uly)</a:t>
            </a:r>
          </a:p>
          <a:p>
            <a:r>
              <a:rPr lang="en-GB" dirty="0" smtClean="0"/>
              <a:t>Erik </a:t>
            </a:r>
            <a:r>
              <a:rPr lang="en-GB" dirty="0" err="1" smtClean="0"/>
              <a:t>Dikkers</a:t>
            </a:r>
            <a:r>
              <a:rPr lang="en-GB" dirty="0" smtClean="0"/>
              <a:t>:  Week 31, 32 (27 July – 7 August)</a:t>
            </a:r>
          </a:p>
          <a:p>
            <a:r>
              <a:rPr lang="en-GB" dirty="0" smtClean="0"/>
              <a:t>Simon van </a:t>
            </a:r>
            <a:r>
              <a:rPr lang="en-GB" dirty="0" err="1" smtClean="0"/>
              <a:t>Huffelen</a:t>
            </a:r>
            <a:r>
              <a:rPr lang="en-GB" dirty="0" smtClean="0"/>
              <a:t>: Week 34 (14 August - 21 August)</a:t>
            </a:r>
          </a:p>
          <a:p>
            <a:r>
              <a:rPr lang="en-GB" dirty="0" smtClean="0"/>
              <a:t>Dennis </a:t>
            </a:r>
            <a:r>
              <a:rPr lang="en-GB" dirty="0" err="1" smtClean="0"/>
              <a:t>Wassink</a:t>
            </a:r>
            <a:r>
              <a:rPr lang="en-GB" dirty="0" smtClean="0"/>
              <a:t>: Nothing Planned</a:t>
            </a:r>
          </a:p>
          <a:p>
            <a:r>
              <a:rPr lang="en-GB" dirty="0" smtClean="0"/>
              <a:t>Jerry Plate</a:t>
            </a:r>
            <a:r>
              <a:rPr lang="en-GB" dirty="0"/>
              <a:t>: </a:t>
            </a:r>
            <a:r>
              <a:rPr lang="en-GB" dirty="0" smtClean="0"/>
              <a:t> Week </a:t>
            </a:r>
            <a:r>
              <a:rPr lang="en-GB" dirty="0"/>
              <a:t>31, 32 (27 July – 7 August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Edwin Verwoerd: 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41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Break-OUT Sessions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Introductions</a:t>
            </a:r>
          </a:p>
          <a:p>
            <a:r>
              <a:rPr lang="en-GB" dirty="0" smtClean="0"/>
              <a:t>Questions</a:t>
            </a:r>
          </a:p>
          <a:p>
            <a:r>
              <a:rPr lang="en-GB" dirty="0" smtClean="0"/>
              <a:t>Discuss Use Cases</a:t>
            </a:r>
          </a:p>
          <a:p>
            <a:pPr lvl="1"/>
            <a:r>
              <a:rPr lang="en-GB" dirty="0" smtClean="0">
                <a:hlinkClick r:id="rId2"/>
              </a:rPr>
              <a:t>https://github.com/stichtingsem/functional-overview/blob/master/use-cases/oa.3.0-sales-agent-delivers-products.md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https://github.com/stichtingsem/functional-overview/blob/master/use-cases/oa.4.0-user-accesses-delivered-products.md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31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Way of work</a:t>
            </a:r>
          </a:p>
          <a:p>
            <a:r>
              <a:rPr lang="en-GB" dirty="0" smtClean="0"/>
              <a:t>Starting points</a:t>
            </a:r>
          </a:p>
          <a:p>
            <a:r>
              <a:rPr lang="en-GB" dirty="0" smtClean="0"/>
              <a:t>In scope</a:t>
            </a:r>
          </a:p>
          <a:p>
            <a:r>
              <a:rPr lang="en-GB" dirty="0" smtClean="0"/>
              <a:t>Out of scope</a:t>
            </a:r>
          </a:p>
          <a:p>
            <a:r>
              <a:rPr lang="en-GB" dirty="0" smtClean="0"/>
              <a:t>Questions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5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Members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Publisher: </a:t>
            </a:r>
          </a:p>
          <a:p>
            <a:pPr lvl="1"/>
            <a:r>
              <a:rPr lang="en-GB" dirty="0" smtClean="0"/>
              <a:t>Patricia </a:t>
            </a:r>
            <a:r>
              <a:rPr lang="en-GB" dirty="0" err="1" smtClean="0"/>
              <a:t>Hoos</a:t>
            </a:r>
            <a:r>
              <a:rPr lang="en-GB" dirty="0" smtClean="0"/>
              <a:t> (</a:t>
            </a:r>
            <a:r>
              <a:rPr lang="en-GB" u="sng" dirty="0" smtClean="0">
                <a:hlinkClick r:id="rId2"/>
              </a:rPr>
              <a:t>patricia.hoos@malmberg.nl</a:t>
            </a:r>
            <a:r>
              <a:rPr lang="en-GB" u="sng" dirty="0" smtClean="0"/>
              <a:t>,</a:t>
            </a:r>
            <a:r>
              <a:rPr lang="en-GB" dirty="0" smtClean="0"/>
              <a:t> 06-52778412</a:t>
            </a:r>
            <a:r>
              <a:rPr lang="en-GB" u="sng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Dennis </a:t>
            </a:r>
            <a:r>
              <a:rPr lang="en-GB" dirty="0" err="1" smtClean="0"/>
              <a:t>Wassink</a:t>
            </a:r>
            <a:r>
              <a:rPr lang="en-GB" dirty="0" smtClean="0"/>
              <a:t> (</a:t>
            </a:r>
            <a:r>
              <a:rPr lang="en-GB" u="sng" dirty="0" smtClean="0">
                <a:hlinkClick r:id="rId3"/>
              </a:rPr>
              <a:t>d.wassink@boom.nl</a:t>
            </a:r>
            <a:r>
              <a:rPr lang="en-GB" dirty="0" smtClean="0"/>
              <a:t>, 06-53710296</a:t>
            </a:r>
            <a:r>
              <a:rPr lang="en-GB" u="sng" dirty="0" smtClean="0"/>
              <a:t>)</a:t>
            </a:r>
            <a:endParaRPr lang="en-GB" dirty="0" smtClean="0"/>
          </a:p>
          <a:p>
            <a:r>
              <a:rPr lang="en-GB" dirty="0" smtClean="0"/>
              <a:t>Distributor:</a:t>
            </a:r>
          </a:p>
          <a:p>
            <a:pPr lvl="1"/>
            <a:r>
              <a:rPr lang="en-GB" dirty="0" smtClean="0"/>
              <a:t>Jerry Plate (</a:t>
            </a:r>
            <a:r>
              <a:rPr lang="en-GB" dirty="0" smtClean="0">
                <a:hlinkClick r:id="rId4"/>
              </a:rPr>
              <a:t>jerry.plate@iddinkgroup.com</a:t>
            </a:r>
            <a:r>
              <a:rPr lang="en-GB" dirty="0" smtClean="0"/>
              <a:t>, 06-31908728)</a:t>
            </a:r>
          </a:p>
          <a:p>
            <a:pPr lvl="1"/>
            <a:r>
              <a:rPr lang="en-GB" dirty="0" smtClean="0"/>
              <a:t>Simon van </a:t>
            </a:r>
            <a:r>
              <a:rPr lang="en-GB" dirty="0" err="1" smtClean="0"/>
              <a:t>Huffelen</a:t>
            </a:r>
            <a:r>
              <a:rPr lang="en-GB" dirty="0" smtClean="0"/>
              <a:t> (</a:t>
            </a:r>
            <a:r>
              <a:rPr lang="en-GB" dirty="0" smtClean="0">
                <a:hlinkClick r:id="rId5"/>
              </a:rPr>
              <a:t>Simon.vanhuffelen@thelearningnetwork.nl</a:t>
            </a:r>
            <a:r>
              <a:rPr lang="en-GB" dirty="0" smtClean="0"/>
              <a:t>, 06-51808704)</a:t>
            </a:r>
          </a:p>
          <a:p>
            <a:r>
              <a:rPr lang="en-GB" dirty="0" smtClean="0"/>
              <a:t>LMS/ELO/IDP: </a:t>
            </a:r>
          </a:p>
          <a:p>
            <a:pPr lvl="1"/>
            <a:r>
              <a:rPr lang="en-GB" dirty="0" smtClean="0"/>
              <a:t>Erik </a:t>
            </a:r>
            <a:r>
              <a:rPr lang="en-GB" dirty="0" err="1" smtClean="0"/>
              <a:t>Dikkers</a:t>
            </a:r>
            <a:r>
              <a:rPr lang="en-GB" dirty="0" smtClean="0"/>
              <a:t> (</a:t>
            </a:r>
            <a:r>
              <a:rPr lang="en-GB" dirty="0" smtClean="0">
                <a:hlinkClick r:id="rId6"/>
              </a:rPr>
              <a:t>Erik.Dikkers@topicus.nl</a:t>
            </a:r>
            <a:r>
              <a:rPr lang="en-GB" dirty="0" smtClean="0"/>
              <a:t>, 06-54322615)</a:t>
            </a:r>
          </a:p>
          <a:p>
            <a:r>
              <a:rPr lang="en-GB" dirty="0" smtClean="0"/>
              <a:t>Architecture:</a:t>
            </a:r>
          </a:p>
          <a:p>
            <a:pPr lvl="1"/>
            <a:r>
              <a:rPr lang="en-GB" dirty="0" smtClean="0"/>
              <a:t>Edwin Verwoerd (</a:t>
            </a:r>
            <a:r>
              <a:rPr lang="en-GB" dirty="0" smtClean="0">
                <a:hlinkClick r:id="rId7"/>
              </a:rPr>
              <a:t>edwin.verwoerd@iddinkgroup.com</a:t>
            </a:r>
            <a:r>
              <a:rPr lang="en-GB" dirty="0" smtClean="0"/>
              <a:t>, 06-29096400)</a:t>
            </a:r>
          </a:p>
          <a:p>
            <a:r>
              <a:rPr lang="en-GB" dirty="0" err="1" smtClean="0"/>
              <a:t>Streamlead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Marcel Untied (</a:t>
            </a:r>
            <a:r>
              <a:rPr lang="en-GB" dirty="0" smtClean="0">
                <a:hlinkClick r:id="rId8"/>
              </a:rPr>
              <a:t>m.untied@ziggo.nl</a:t>
            </a:r>
            <a:r>
              <a:rPr lang="en-GB" dirty="0" smtClean="0"/>
              <a:t>, 06-14812241)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4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Goals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Customers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Simplify administrative processes between partners</a:t>
            </a:r>
          </a:p>
        </p:txBody>
      </p:sp>
    </p:spTree>
    <p:extLst>
      <p:ext uri="{BB962C8B-B14F-4D97-AF65-F5344CB8AC3E}">
        <p14:creationId xmlns:p14="http://schemas.microsoft.com/office/powerpoint/2010/main" val="3121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Approach:</a:t>
            </a:r>
            <a:br>
              <a:rPr lang="nl-NL" dirty="0" smtClean="0"/>
            </a:br>
            <a:r>
              <a:rPr lang="nl-NL" dirty="0" smtClean="0"/>
              <a:t>Review &amp;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REVIEW</a:t>
            </a:r>
          </a:p>
          <a:p>
            <a:pPr marL="0" indent="0">
              <a:buNone/>
            </a:pPr>
            <a:r>
              <a:rPr lang="en-GB" dirty="0"/>
              <a:t>The proposed </a:t>
            </a:r>
            <a:r>
              <a:rPr lang="en-GB" dirty="0" smtClean="0"/>
              <a:t>processes and </a:t>
            </a:r>
            <a:r>
              <a:rPr lang="en-GB" dirty="0"/>
              <a:t>developed s</a:t>
            </a:r>
            <a:r>
              <a:rPr lang="en-GB" dirty="0" smtClean="0"/>
              <a:t>olutions of the other work streams are reviewed.  The review will be based on the defined stream goals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smtClean="0"/>
              <a:t>work stream </a:t>
            </a:r>
            <a:r>
              <a:rPr lang="en-GB" dirty="0" smtClean="0"/>
              <a:t>can make adjustments to proposals/solutions and can design additional use cases to support the stream goals</a:t>
            </a:r>
          </a:p>
        </p:txBody>
      </p:sp>
    </p:spTree>
    <p:extLst>
      <p:ext uri="{BB962C8B-B14F-4D97-AF65-F5344CB8AC3E}">
        <p14:creationId xmlns:p14="http://schemas.microsoft.com/office/powerpoint/2010/main" val="17693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 Of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036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Weekly appointment</a:t>
            </a:r>
          </a:p>
          <a:p>
            <a:pPr lvl="1"/>
            <a:r>
              <a:rPr lang="en-GB" dirty="0" smtClean="0"/>
              <a:t>Weekly planned</a:t>
            </a:r>
          </a:p>
          <a:p>
            <a:pPr lvl="1"/>
            <a:r>
              <a:rPr lang="en-GB" dirty="0" smtClean="0"/>
              <a:t>Time window based on the expected amount of work</a:t>
            </a:r>
          </a:p>
          <a:p>
            <a:r>
              <a:rPr lang="en-GB" dirty="0" smtClean="0"/>
              <a:t>Stream lead will collect input and bundle information</a:t>
            </a:r>
          </a:p>
          <a:p>
            <a:r>
              <a:rPr lang="en-GB" dirty="0" smtClean="0"/>
              <a:t>Stream lead is responsible for communication to other work streams and steering committee</a:t>
            </a:r>
          </a:p>
          <a:p>
            <a:r>
              <a:rPr lang="en-GB" dirty="0" smtClean="0"/>
              <a:t>Reviews of processes and solutions will take place after introduction/demonstration by the team lead and/or team member(s) from the work streams </a:t>
            </a:r>
          </a:p>
          <a:p>
            <a:r>
              <a:rPr lang="en-GB" dirty="0" smtClean="0"/>
              <a:t>Next appointment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24-6-2020 13:30 – 14:30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List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03672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MBO in the Ecosystem</a:t>
            </a:r>
          </a:p>
          <a:p>
            <a:pPr lvl="2"/>
            <a:r>
              <a:rPr lang="en-GB" dirty="0" smtClean="0"/>
              <a:t>24-6-2020,  All</a:t>
            </a:r>
          </a:p>
          <a:p>
            <a:pPr lvl="1"/>
            <a:r>
              <a:rPr lang="en-GB" dirty="0" smtClean="0"/>
              <a:t>Update Edwin</a:t>
            </a:r>
          </a:p>
          <a:p>
            <a:pPr lvl="2"/>
            <a:r>
              <a:rPr lang="en-GB" dirty="0" smtClean="0"/>
              <a:t>19-6-2020, Marcel</a:t>
            </a:r>
          </a:p>
          <a:p>
            <a:pPr lvl="1"/>
            <a:r>
              <a:rPr lang="en-GB" dirty="0" smtClean="0"/>
              <a:t>Update sheets &amp; flows</a:t>
            </a:r>
          </a:p>
          <a:p>
            <a:pPr lvl="2"/>
            <a:r>
              <a:rPr lang="en-GB" dirty="0" smtClean="0"/>
              <a:t>17-6-2020, Marcel</a:t>
            </a:r>
          </a:p>
          <a:p>
            <a:pPr lvl="1"/>
            <a:r>
              <a:rPr lang="en-GB" dirty="0" smtClean="0"/>
              <a:t>Inform other stream leads</a:t>
            </a:r>
          </a:p>
          <a:p>
            <a:pPr lvl="2"/>
            <a:r>
              <a:rPr lang="en-GB" dirty="0" smtClean="0"/>
              <a:t>17-6-2020, Marcel</a:t>
            </a:r>
          </a:p>
        </p:txBody>
      </p:sp>
    </p:spTree>
    <p:extLst>
      <p:ext uri="{BB962C8B-B14F-4D97-AF65-F5344CB8AC3E}">
        <p14:creationId xmlns:p14="http://schemas.microsoft.com/office/powerpoint/2010/main" val="258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0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Users always have access to learning materials</a:t>
            </a:r>
          </a:p>
          <a:p>
            <a:pPr lvl="1"/>
            <a:r>
              <a:rPr lang="en-GB" sz="1600" dirty="0" smtClean="0"/>
              <a:t>Service credits still necessary? </a:t>
            </a:r>
          </a:p>
          <a:p>
            <a:pPr lvl="2"/>
            <a:r>
              <a:rPr lang="en-GB" sz="1400" dirty="0" smtClean="0"/>
              <a:t>In the current chain service credits provide access to pupils (secondary education) when there are delivery issues</a:t>
            </a:r>
          </a:p>
          <a:p>
            <a:pPr lvl="2"/>
            <a:r>
              <a:rPr lang="en-GB" sz="1400" dirty="0" smtClean="0"/>
              <a:t>Determine minimal requirements for access to a license (</a:t>
            </a:r>
            <a:r>
              <a:rPr lang="en-GB" sz="1400" dirty="0" smtClean="0"/>
              <a:t>functional)</a:t>
            </a:r>
            <a:endParaRPr lang="en-GB" sz="1400" dirty="0" smtClean="0"/>
          </a:p>
          <a:p>
            <a:pPr lvl="2"/>
            <a:r>
              <a:rPr lang="en-GB" sz="1400" dirty="0" smtClean="0"/>
              <a:t>If necessary &gt; Service credits are OK if they are traceable to a school </a:t>
            </a:r>
            <a:r>
              <a:rPr lang="en-GB" sz="1400" dirty="0" smtClean="0"/>
              <a:t>and Sales </a:t>
            </a:r>
            <a:r>
              <a:rPr lang="en-GB" sz="1400" dirty="0" smtClean="0"/>
              <a:t>Agent</a:t>
            </a:r>
          </a:p>
          <a:p>
            <a:pPr lvl="1"/>
            <a:r>
              <a:rPr lang="en-GB" sz="1600" dirty="0" smtClean="0"/>
              <a:t>Is entitlement sufficient?</a:t>
            </a:r>
          </a:p>
          <a:p>
            <a:pPr lvl="2"/>
            <a:r>
              <a:rPr lang="en-GB" sz="1400" dirty="0" smtClean="0"/>
              <a:t>Challenge in the current chain (vocational education) are access issues due to shortage of stock</a:t>
            </a:r>
          </a:p>
          <a:p>
            <a:pPr lvl="2"/>
            <a:r>
              <a:rPr lang="en-GB" sz="1400" dirty="0" smtClean="0"/>
              <a:t>Entitlement &gt; What is it? Description (functional) and entity (technical)</a:t>
            </a:r>
          </a:p>
          <a:p>
            <a:r>
              <a:rPr lang="en-GB" sz="1800" dirty="0" smtClean="0"/>
              <a:t>Blended learning as base design criteria</a:t>
            </a:r>
          </a:p>
          <a:p>
            <a:pPr lvl="1"/>
            <a:r>
              <a:rPr lang="en-GB" sz="1600" dirty="0" smtClean="0"/>
              <a:t>Blended learning is more complex and because of that it can be the base design criteria and covers full digital and folio</a:t>
            </a:r>
          </a:p>
          <a:p>
            <a:pPr lvl="2"/>
            <a:r>
              <a:rPr lang="en-GB" sz="1400" dirty="0" smtClean="0"/>
              <a:t>Digital and folio should be simpler and take less steps/actions (short cuts)</a:t>
            </a:r>
          </a:p>
        </p:txBody>
      </p:sp>
    </p:spTree>
    <p:extLst>
      <p:ext uri="{BB962C8B-B14F-4D97-AF65-F5344CB8AC3E}">
        <p14:creationId xmlns:p14="http://schemas.microsoft.com/office/powerpoint/2010/main" val="1044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008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Full </a:t>
            </a:r>
            <a:r>
              <a:rPr lang="en-GB" sz="1800" dirty="0"/>
              <a:t>Digital: </a:t>
            </a:r>
            <a:r>
              <a:rPr lang="en-GB" sz="1800" dirty="0" smtClean="0"/>
              <a:t>Sales invoice </a:t>
            </a:r>
            <a:r>
              <a:rPr lang="en-GB" sz="1800" dirty="0"/>
              <a:t>on </a:t>
            </a:r>
            <a:r>
              <a:rPr lang="en-GB" sz="1800" dirty="0" smtClean="0"/>
              <a:t>usage?</a:t>
            </a:r>
            <a:endParaRPr lang="en-GB" sz="1800" dirty="0"/>
          </a:p>
          <a:p>
            <a:pPr lvl="1"/>
            <a:r>
              <a:rPr lang="en-GB" sz="1600" dirty="0"/>
              <a:t>No right of return after access/first usage</a:t>
            </a:r>
          </a:p>
          <a:p>
            <a:pPr lvl="1"/>
            <a:r>
              <a:rPr lang="en-GB" sz="1600" dirty="0"/>
              <a:t>The process from entitlement to usage should be traceable and transparent so partners in the ecosystem can determine their own way of delivery and </a:t>
            </a:r>
            <a:r>
              <a:rPr lang="en-GB" sz="1600" dirty="0" smtClean="0"/>
              <a:t>invoicing</a:t>
            </a:r>
            <a:endParaRPr lang="en-GB" sz="1600" dirty="0"/>
          </a:p>
          <a:p>
            <a:r>
              <a:rPr lang="en-GB" sz="1800" dirty="0" smtClean="0"/>
              <a:t>Blended/Folio: </a:t>
            </a:r>
            <a:r>
              <a:rPr lang="en-GB" sz="1800" dirty="0" smtClean="0"/>
              <a:t>Sales invoice </a:t>
            </a:r>
            <a:r>
              <a:rPr lang="en-GB" sz="1800" dirty="0" smtClean="0"/>
              <a:t>on </a:t>
            </a:r>
            <a:r>
              <a:rPr lang="en-GB" sz="1800" dirty="0" smtClean="0"/>
              <a:t>delivery of physical component</a:t>
            </a:r>
            <a:endParaRPr lang="en-GB" sz="1800" dirty="0" smtClean="0"/>
          </a:p>
          <a:p>
            <a:pPr lvl="1"/>
            <a:r>
              <a:rPr lang="en-GB" sz="1600" dirty="0" smtClean="0"/>
              <a:t>Due to tax and auditing rules invoicing of blended and folio </a:t>
            </a:r>
            <a:r>
              <a:rPr lang="en-GB" sz="1600" dirty="0" smtClean="0"/>
              <a:t>products </a:t>
            </a:r>
            <a:r>
              <a:rPr lang="en-GB" sz="1600" dirty="0" smtClean="0"/>
              <a:t>has to take place </a:t>
            </a:r>
            <a:r>
              <a:rPr lang="en-GB" sz="1600" dirty="0" smtClean="0"/>
              <a:t>after delivery </a:t>
            </a:r>
            <a:r>
              <a:rPr lang="en-GB" sz="1600" dirty="0" smtClean="0"/>
              <a:t>of the physical </a:t>
            </a:r>
            <a:r>
              <a:rPr lang="en-GB" sz="1600" dirty="0" smtClean="0"/>
              <a:t>component</a:t>
            </a:r>
          </a:p>
          <a:p>
            <a:pPr lvl="1"/>
            <a:r>
              <a:rPr lang="en-GB" sz="1600" dirty="0" smtClean="0"/>
              <a:t>Can digital component be available for delivery of physical component? (Discussion)</a:t>
            </a:r>
            <a:endParaRPr lang="en-GB" sz="1600" dirty="0" smtClean="0"/>
          </a:p>
          <a:p>
            <a:pPr lvl="2"/>
            <a:r>
              <a:rPr lang="en-GB" sz="1400" dirty="0" smtClean="0"/>
              <a:t>If so what is the base for invoicing? Between buyer and market place and between market place and learning application?</a:t>
            </a:r>
          </a:p>
          <a:p>
            <a:r>
              <a:rPr lang="en-GB" sz="1800" dirty="0" smtClean="0"/>
              <a:t>Identity</a:t>
            </a:r>
            <a:endParaRPr lang="en-GB" sz="1800" dirty="0" smtClean="0"/>
          </a:p>
          <a:p>
            <a:pPr lvl="1"/>
            <a:r>
              <a:rPr lang="en-GB" sz="1600" dirty="0" smtClean="0"/>
              <a:t>User (pupil/student): </a:t>
            </a:r>
            <a:r>
              <a:rPr lang="en-GB" sz="1600" dirty="0"/>
              <a:t>ECK-ID </a:t>
            </a:r>
            <a:r>
              <a:rPr lang="en-GB" sz="1600" dirty="0" smtClean="0"/>
              <a:t>(Open </a:t>
            </a:r>
            <a:r>
              <a:rPr lang="en-GB" sz="1600" dirty="0"/>
              <a:t>ID connect, </a:t>
            </a:r>
            <a:r>
              <a:rPr lang="en-GB" sz="1600" dirty="0" smtClean="0"/>
              <a:t>SAML, </a:t>
            </a:r>
            <a:r>
              <a:rPr lang="en-GB" sz="1600" dirty="0" smtClean="0"/>
              <a:t>… &gt; technical work stream)</a:t>
            </a:r>
            <a:endParaRPr lang="en-GB" sz="1600" dirty="0" smtClean="0"/>
          </a:p>
          <a:p>
            <a:pPr lvl="1"/>
            <a:r>
              <a:rPr lang="en-GB" sz="1600" dirty="0" smtClean="0"/>
              <a:t>School: Digi Delivery ID, RIO or ?</a:t>
            </a:r>
          </a:p>
          <a:p>
            <a:pPr lvl="1"/>
            <a:r>
              <a:rPr lang="en-GB" sz="1600" dirty="0" smtClean="0"/>
              <a:t>Product: EAN</a:t>
            </a:r>
          </a:p>
        </p:txBody>
      </p:sp>
    </p:spTree>
    <p:extLst>
      <p:ext uri="{BB962C8B-B14F-4D97-AF65-F5344CB8AC3E}">
        <p14:creationId xmlns:p14="http://schemas.microsoft.com/office/powerpoint/2010/main" val="1067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1008</TotalTime>
  <Words>1231</Words>
  <Application>Microsoft Office PowerPoint</Application>
  <PresentationFormat>Breedbeeld</PresentationFormat>
  <Paragraphs>232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Proof Of Concept SEM: Stream Finance &amp; Admin</vt:lpstr>
      <vt:lpstr>Contents</vt:lpstr>
      <vt:lpstr>Stream Members</vt:lpstr>
      <vt:lpstr>Stream Goals</vt:lpstr>
      <vt:lpstr>Stream Approach: Review &amp; Design</vt:lpstr>
      <vt:lpstr>Way Of Work</vt:lpstr>
      <vt:lpstr>Action List</vt:lpstr>
      <vt:lpstr>Starting Points</vt:lpstr>
      <vt:lpstr>Starting Points</vt:lpstr>
      <vt:lpstr>Starting Points</vt:lpstr>
      <vt:lpstr>In Scope: Points of Attention</vt:lpstr>
      <vt:lpstr>Out Of Scope: Next Steps</vt:lpstr>
      <vt:lpstr>Appendix</vt:lpstr>
      <vt:lpstr>Transaction</vt:lpstr>
      <vt:lpstr>Transaction Within the New Ecosystem</vt:lpstr>
      <vt:lpstr>Transaction Within the New Ecosystem</vt:lpstr>
      <vt:lpstr>Transaction Within the New Ecosystem</vt:lpstr>
      <vt:lpstr>Transaction Within the New Ecosystem Use Case 1.0 – 4.0 (Secondary Education)</vt:lpstr>
      <vt:lpstr>Holidays</vt:lpstr>
      <vt:lpstr>Holidays Stream Members</vt:lpstr>
      <vt:lpstr>Break-OUT Sessions</vt:lpstr>
      <vt:lpstr>Break-Out Session 1</vt:lpstr>
      <vt:lpstr>Break-Out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Finance &amp; Admin</dc:title>
  <dc:creator>Marcel Untied</dc:creator>
  <cp:lastModifiedBy>Marcel Untied</cp:lastModifiedBy>
  <cp:revision>82</cp:revision>
  <dcterms:created xsi:type="dcterms:W3CDTF">2020-05-28T07:42:27Z</dcterms:created>
  <dcterms:modified xsi:type="dcterms:W3CDTF">2020-06-17T11:34:27Z</dcterms:modified>
</cp:coreProperties>
</file>