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7" r:id="rId6"/>
    <p:sldId id="264" r:id="rId7"/>
    <p:sldId id="272" r:id="rId8"/>
    <p:sldId id="273" r:id="rId9"/>
    <p:sldId id="271" r:id="rId10"/>
    <p:sldId id="274" r:id="rId11"/>
    <p:sldId id="262" r:id="rId12"/>
    <p:sldId id="263" r:id="rId13"/>
    <p:sldId id="268" r:id="rId14"/>
    <p:sldId id="275" r:id="rId15"/>
    <p:sldId id="265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ichtingsem/functional-overview/blob/master/use-cases/oa.4.0-user-accesses-delivered-products.md" TargetMode="External"/><Relationship Id="rId2" Type="http://schemas.openxmlformats.org/officeDocument/2006/relationships/hyperlink" Target="https://github.com/stichtingsem/functional-overview/blob/master/use-cases/oa.3.0-sales-agent-delivers-products.md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mailto:m.untied@ziggo.nl" TargetMode="External"/><Relationship Id="rId3" Type="http://schemas.openxmlformats.org/officeDocument/2006/relationships/hyperlink" Target="mailto:d.wassink@boom.nl" TargetMode="External"/><Relationship Id="rId7" Type="http://schemas.openxmlformats.org/officeDocument/2006/relationships/hyperlink" Target="mailto:edwin.verwoerd@iddinkgroup.com" TargetMode="External"/><Relationship Id="rId2" Type="http://schemas.openxmlformats.org/officeDocument/2006/relationships/hyperlink" Target="mailto:patricia.hoos@malmberg.n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Erik.Dikkers@topicus.nl" TargetMode="External"/><Relationship Id="rId5" Type="http://schemas.openxmlformats.org/officeDocument/2006/relationships/hyperlink" Target="mailto:Simon.vanhuffelen@thelearningnetwork.nl" TargetMode="External"/><Relationship Id="rId4" Type="http://schemas.openxmlformats.org/officeDocument/2006/relationships/hyperlink" Target="mailto:jerry.plate@iddinkgroup.co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NL" sz="4000" dirty="0" smtClean="0"/>
              <a:t>Kick-off Pilot SEM:</a:t>
            </a:r>
            <a:br>
              <a:rPr lang="nl-NL" sz="4000" dirty="0" smtClean="0"/>
            </a:br>
            <a:r>
              <a:rPr lang="nl-NL" sz="4000" dirty="0" smtClean="0"/>
              <a:t>Stream Finance &amp; </a:t>
            </a:r>
            <a:r>
              <a:rPr lang="nl-NL" sz="4000" dirty="0" err="1" smtClean="0"/>
              <a:t>Admin</a:t>
            </a:r>
            <a:endParaRPr lang="nl-NL" sz="4000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11-6-2020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8096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Starting Points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1900" dirty="0"/>
              <a:t>Bring SIS (LAS) and LML in </a:t>
            </a:r>
            <a:r>
              <a:rPr lang="en-GB" sz="1900" dirty="0" smtClean="0"/>
              <a:t>sync</a:t>
            </a:r>
          </a:p>
          <a:p>
            <a:pPr lvl="1"/>
            <a:r>
              <a:rPr lang="en-GB" sz="1700" dirty="0" smtClean="0"/>
              <a:t>School structure (SIS) available in LML? </a:t>
            </a:r>
            <a:r>
              <a:rPr lang="en-GB" sz="1700" dirty="0"/>
              <a:t>(discussion</a:t>
            </a:r>
            <a:r>
              <a:rPr lang="en-GB" sz="1700" dirty="0" smtClean="0"/>
              <a:t>)</a:t>
            </a:r>
          </a:p>
          <a:p>
            <a:pPr lvl="2"/>
            <a:r>
              <a:rPr lang="en-GB" sz="1500" dirty="0" smtClean="0"/>
              <a:t>Additional service? (technical)</a:t>
            </a:r>
          </a:p>
          <a:p>
            <a:pPr lvl="2"/>
            <a:r>
              <a:rPr lang="en-GB" sz="1500" dirty="0" smtClean="0"/>
              <a:t>School structure contains the following entities: school, location, pupils, teacher, groups, subjects</a:t>
            </a:r>
          </a:p>
          <a:p>
            <a:pPr lvl="1"/>
            <a:r>
              <a:rPr lang="en-GB" sz="1700" dirty="0" smtClean="0"/>
              <a:t>Which entities/data should be available to MP, LA, SA? (functional)</a:t>
            </a:r>
          </a:p>
          <a:p>
            <a:pPr lvl="2"/>
            <a:r>
              <a:rPr lang="en-GB" sz="1500" dirty="0" smtClean="0"/>
              <a:t>School is in control of the accessibility to the entities/data within SIS</a:t>
            </a:r>
          </a:p>
          <a:p>
            <a:pPr lvl="2"/>
            <a:r>
              <a:rPr lang="en-GB" sz="1500" dirty="0" smtClean="0"/>
              <a:t>Target binding based on role &gt; minimize data</a:t>
            </a:r>
          </a:p>
          <a:p>
            <a:pPr lvl="3"/>
            <a:r>
              <a:rPr lang="en-GB" sz="1500" dirty="0" smtClean="0"/>
              <a:t>Example: prognosis based on pupils SIS available to MP</a:t>
            </a:r>
          </a:p>
          <a:p>
            <a:r>
              <a:rPr lang="en-GB" sz="1900" dirty="0" smtClean="0"/>
              <a:t>Data reliability and integrity</a:t>
            </a:r>
          </a:p>
          <a:p>
            <a:pPr lvl="1"/>
            <a:r>
              <a:rPr lang="en-GB" sz="1700" dirty="0" smtClean="0"/>
              <a:t>First Time Right &gt; Avoidance of errors and repairs</a:t>
            </a:r>
          </a:p>
          <a:p>
            <a:pPr lvl="1"/>
            <a:r>
              <a:rPr lang="en-GB" sz="1700" dirty="0" smtClean="0"/>
              <a:t>Access Rights &gt; No distributor filters in licenses/access links? (discussion)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98254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 Scope:</a:t>
            </a:r>
            <a:br>
              <a:rPr lang="nl-NL" dirty="0" smtClean="0"/>
            </a:br>
            <a:r>
              <a:rPr lang="nl-NL" dirty="0" smtClean="0"/>
              <a:t>P</a:t>
            </a:r>
            <a:r>
              <a:rPr lang="en-GB" dirty="0" err="1" smtClean="0"/>
              <a:t>oints</a:t>
            </a:r>
            <a:r>
              <a:rPr lang="en-GB" dirty="0" smtClean="0"/>
              <a:t> of Attention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28808"/>
          </a:xfrm>
        </p:spPr>
        <p:txBody>
          <a:bodyPr>
            <a:normAutofit fontScale="92500" lnSpcReduction="20000"/>
          </a:bodyPr>
          <a:lstStyle/>
          <a:p>
            <a:r>
              <a:rPr lang="nl-NL" dirty="0"/>
              <a:t>VO </a:t>
            </a:r>
            <a:r>
              <a:rPr lang="nl-NL" dirty="0" smtClean="0"/>
              <a:t>(</a:t>
            </a:r>
            <a:r>
              <a:rPr lang="nl-NL" dirty="0" err="1" smtClean="0"/>
              <a:t>secondary</a:t>
            </a:r>
            <a:r>
              <a:rPr lang="nl-NL" dirty="0" smtClean="0"/>
              <a:t>) </a:t>
            </a:r>
            <a:r>
              <a:rPr lang="nl-NL" dirty="0" err="1" smtClean="0"/>
              <a:t>and</a:t>
            </a:r>
            <a:r>
              <a:rPr lang="nl-NL" dirty="0" smtClean="0"/>
              <a:t> MBO (</a:t>
            </a:r>
            <a:r>
              <a:rPr lang="nl-NL" dirty="0" err="1" smtClean="0"/>
              <a:t>vocational</a:t>
            </a:r>
            <a:r>
              <a:rPr lang="nl-NL" dirty="0" smtClean="0"/>
              <a:t>)</a:t>
            </a:r>
            <a:endParaRPr lang="nl-NL" dirty="0"/>
          </a:p>
          <a:p>
            <a:r>
              <a:rPr lang="nl-NL" dirty="0" smtClean="0"/>
              <a:t>Full Digital (100% digital)</a:t>
            </a:r>
          </a:p>
          <a:p>
            <a:r>
              <a:rPr lang="nl-NL" dirty="0" err="1" smtClean="0"/>
              <a:t>Blended</a:t>
            </a:r>
            <a:r>
              <a:rPr lang="nl-NL" dirty="0"/>
              <a:t> </a:t>
            </a:r>
            <a:r>
              <a:rPr lang="nl-NL" dirty="0" smtClean="0"/>
              <a:t>(combi’s)</a:t>
            </a:r>
          </a:p>
          <a:p>
            <a:r>
              <a:rPr lang="nl-NL" dirty="0" smtClean="0"/>
              <a:t>Folio (incl. paper vouchers)</a:t>
            </a:r>
          </a:p>
          <a:p>
            <a:pPr lvl="1"/>
            <a:r>
              <a:rPr lang="en-GB" dirty="0" smtClean="0"/>
              <a:t>LML process in scope</a:t>
            </a:r>
          </a:p>
          <a:p>
            <a:pPr lvl="1"/>
            <a:r>
              <a:rPr lang="en-GB" dirty="0" smtClean="0"/>
              <a:t>Partners (SA, MP) within the eco-system have to evaluate the impact of the proposed solutions on their supply chain (forecasts/prognosis, purchase, stock, </a:t>
            </a:r>
            <a:r>
              <a:rPr lang="en-GB" dirty="0" err="1" smtClean="0"/>
              <a:t>etc</a:t>
            </a:r>
            <a:r>
              <a:rPr lang="en-GB" dirty="0" smtClean="0"/>
              <a:t>)</a:t>
            </a:r>
          </a:p>
          <a:p>
            <a:r>
              <a:rPr lang="nl-NL" dirty="0" smtClean="0"/>
              <a:t>Returns</a:t>
            </a:r>
          </a:p>
          <a:p>
            <a:pPr lvl="1"/>
            <a:r>
              <a:rPr lang="nl-NL" dirty="0" smtClean="0"/>
              <a:t>Return </a:t>
            </a:r>
            <a:r>
              <a:rPr lang="nl-NL" dirty="0" err="1" smtClean="0"/>
              <a:t>reasons</a:t>
            </a:r>
            <a:r>
              <a:rPr lang="nl-NL" dirty="0" smtClean="0"/>
              <a:t>: </a:t>
            </a:r>
            <a:r>
              <a:rPr lang="nl-NL" dirty="0" err="1" smtClean="0"/>
              <a:t>Mutations</a:t>
            </a:r>
            <a:r>
              <a:rPr lang="nl-NL" dirty="0" smtClean="0"/>
              <a:t> LML (school), </a:t>
            </a:r>
            <a:r>
              <a:rPr lang="nl-NL" dirty="0" err="1" smtClean="0"/>
              <a:t>Mutations</a:t>
            </a:r>
            <a:r>
              <a:rPr lang="nl-NL" dirty="0" smtClean="0"/>
              <a:t> SIS (change of subjects, OKO)</a:t>
            </a:r>
            <a:endParaRPr lang="nl-NL" dirty="0"/>
          </a:p>
          <a:p>
            <a:r>
              <a:rPr lang="nl-NL" dirty="0" smtClean="0"/>
              <a:t>ECK &amp; NON ECK?</a:t>
            </a:r>
          </a:p>
        </p:txBody>
      </p:sp>
    </p:spTree>
    <p:extLst>
      <p:ext uri="{BB962C8B-B14F-4D97-AF65-F5344CB8AC3E}">
        <p14:creationId xmlns:p14="http://schemas.microsoft.com/office/powerpoint/2010/main" val="327705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 Of </a:t>
            </a:r>
            <a:r>
              <a:rPr lang="en-GB" dirty="0" smtClean="0"/>
              <a:t>Scope:</a:t>
            </a:r>
            <a:br>
              <a:rPr lang="en-GB" dirty="0" smtClean="0"/>
            </a:br>
            <a:r>
              <a:rPr lang="en-GB" dirty="0" smtClean="0"/>
              <a:t>Next Steps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GB" dirty="0" smtClean="0"/>
              <a:t>Communication </a:t>
            </a:r>
          </a:p>
          <a:p>
            <a:pPr lvl="1"/>
            <a:r>
              <a:rPr lang="en-GB" dirty="0" smtClean="0"/>
              <a:t>School processes /administration (SIS, ELO, IDP)</a:t>
            </a:r>
          </a:p>
          <a:p>
            <a:pPr lvl="2"/>
            <a:r>
              <a:rPr lang="en-GB" dirty="0" smtClean="0"/>
              <a:t>Not enrolled students (0</a:t>
            </a:r>
            <a:r>
              <a:rPr lang="en-GB" baseline="30000" dirty="0" smtClean="0"/>
              <a:t>e</a:t>
            </a:r>
            <a:r>
              <a:rPr lang="en-GB" dirty="0" smtClean="0"/>
              <a:t> </a:t>
            </a:r>
            <a:r>
              <a:rPr lang="en-GB" dirty="0" err="1" smtClean="0"/>
              <a:t>Jaars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Support</a:t>
            </a:r>
          </a:p>
          <a:p>
            <a:pPr lvl="1"/>
            <a:r>
              <a:rPr lang="en-GB" dirty="0" smtClean="0"/>
              <a:t>Teacher licenses (including trial licenses)</a:t>
            </a:r>
          </a:p>
          <a:p>
            <a:pPr lvl="2"/>
            <a:r>
              <a:rPr lang="en-GB" dirty="0" smtClean="0"/>
              <a:t>Additional services for teachers &gt; prepare access locations for teacher licenses</a:t>
            </a:r>
          </a:p>
          <a:p>
            <a:pPr lvl="1"/>
            <a:r>
              <a:rPr lang="en-GB" dirty="0" err="1" smtClean="0"/>
              <a:t>Kennisnet</a:t>
            </a:r>
            <a:r>
              <a:rPr lang="en-GB" dirty="0" smtClean="0"/>
              <a:t> ARP administration</a:t>
            </a:r>
          </a:p>
          <a:p>
            <a:pPr lvl="1"/>
            <a:r>
              <a:rPr lang="en-GB" dirty="0" smtClean="0"/>
              <a:t>Progress &amp; Results (Part of </a:t>
            </a:r>
            <a:r>
              <a:rPr lang="en-GB" smtClean="0"/>
              <a:t>Use C </a:t>
            </a:r>
            <a:r>
              <a:rPr lang="en-GB" dirty="0" smtClean="0"/>
              <a:t>4.0)</a:t>
            </a:r>
          </a:p>
        </p:txBody>
      </p:sp>
    </p:spTree>
    <p:extLst>
      <p:ext uri="{BB962C8B-B14F-4D97-AF65-F5344CB8AC3E}">
        <p14:creationId xmlns:p14="http://schemas.microsoft.com/office/powerpoint/2010/main" val="393059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Appendix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7939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 smtClean="0"/>
              <a:t>Break-OUT</a:t>
            </a:r>
            <a:r>
              <a:rPr lang="nl-NL" dirty="0" smtClean="0"/>
              <a:t> </a:t>
            </a:r>
            <a:r>
              <a:rPr lang="nl-NL" dirty="0" err="1" smtClean="0"/>
              <a:t>Sessions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5457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Break-Out Session 1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Introductions</a:t>
            </a:r>
            <a:endParaRPr lang="nl-NL" dirty="0" smtClean="0"/>
          </a:p>
          <a:p>
            <a:r>
              <a:rPr lang="nl-NL" dirty="0" err="1" smtClean="0"/>
              <a:t>Questions</a:t>
            </a:r>
            <a:endParaRPr lang="nl-NL" dirty="0" smtClean="0"/>
          </a:p>
          <a:p>
            <a:r>
              <a:rPr lang="nl-NL" dirty="0" err="1" smtClean="0"/>
              <a:t>Discuss</a:t>
            </a:r>
            <a:r>
              <a:rPr lang="nl-NL" dirty="0" smtClean="0"/>
              <a:t> </a:t>
            </a:r>
            <a:r>
              <a:rPr lang="nl-NL" dirty="0" err="1" smtClean="0"/>
              <a:t>Use</a:t>
            </a:r>
            <a:r>
              <a:rPr lang="nl-NL" dirty="0" smtClean="0"/>
              <a:t> Cases</a:t>
            </a:r>
          </a:p>
          <a:p>
            <a:pPr lvl="1"/>
            <a:r>
              <a:rPr lang="nl-NL" dirty="0" smtClean="0">
                <a:hlinkClick r:id="rId2"/>
              </a:rPr>
              <a:t>https</a:t>
            </a:r>
            <a:r>
              <a:rPr lang="nl-NL" dirty="0">
                <a:hlinkClick r:id="rId2"/>
              </a:rPr>
              <a:t>://github.com/stichtingsem/functional-overview/blob/master/use-cases/oa.3.0-sales-agent-delivers-products.md</a:t>
            </a:r>
            <a:endParaRPr lang="nl-NL" dirty="0"/>
          </a:p>
          <a:p>
            <a:pPr lvl="1"/>
            <a:r>
              <a:rPr lang="nl-NL" dirty="0">
                <a:hlinkClick r:id="rId3"/>
              </a:rPr>
              <a:t>https://</a:t>
            </a:r>
            <a:r>
              <a:rPr lang="nl-NL" dirty="0" smtClean="0">
                <a:hlinkClick r:id="rId3"/>
              </a:rPr>
              <a:t>github.com/stichtingsem/functional-overview/blob/master/use-cases/oa.4.0-user-accesses-delivered-products.md</a:t>
            </a:r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163107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Break-Out Session 2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Way of </a:t>
            </a:r>
            <a:r>
              <a:rPr lang="nl-NL" dirty="0" err="1" smtClean="0"/>
              <a:t>work</a:t>
            </a:r>
            <a:endParaRPr lang="nl-NL" dirty="0" smtClean="0"/>
          </a:p>
          <a:p>
            <a:r>
              <a:rPr lang="nl-NL" dirty="0" err="1" smtClean="0"/>
              <a:t>Starting</a:t>
            </a:r>
            <a:r>
              <a:rPr lang="nl-NL" dirty="0" smtClean="0"/>
              <a:t> </a:t>
            </a:r>
            <a:r>
              <a:rPr lang="nl-NL" dirty="0"/>
              <a:t>points</a:t>
            </a:r>
          </a:p>
          <a:p>
            <a:r>
              <a:rPr lang="nl-NL" dirty="0" smtClean="0"/>
              <a:t>In scope</a:t>
            </a:r>
          </a:p>
          <a:p>
            <a:r>
              <a:rPr lang="nl-NL" dirty="0" smtClean="0"/>
              <a:t>Out of scope</a:t>
            </a:r>
          </a:p>
          <a:p>
            <a:r>
              <a:rPr lang="nl-NL" dirty="0" err="1" smtClean="0"/>
              <a:t>Questions</a:t>
            </a:r>
            <a:endParaRPr lang="nl-NL" dirty="0" smtClean="0"/>
          </a:p>
          <a:p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136517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Contents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Stream </a:t>
            </a:r>
            <a:r>
              <a:rPr lang="en-GB" dirty="0" smtClean="0"/>
              <a:t>members</a:t>
            </a:r>
          </a:p>
          <a:p>
            <a:r>
              <a:rPr lang="en-GB" dirty="0" smtClean="0"/>
              <a:t>Stream goals</a:t>
            </a:r>
          </a:p>
          <a:p>
            <a:r>
              <a:rPr lang="en-GB" dirty="0" smtClean="0"/>
              <a:t>Stream approach: Review &amp; Design</a:t>
            </a:r>
          </a:p>
          <a:p>
            <a:r>
              <a:rPr lang="en-GB" dirty="0" smtClean="0"/>
              <a:t>Way of work</a:t>
            </a:r>
          </a:p>
          <a:p>
            <a:r>
              <a:rPr lang="en-GB" dirty="0" smtClean="0"/>
              <a:t>Action list</a:t>
            </a:r>
          </a:p>
          <a:p>
            <a:r>
              <a:rPr lang="en-GB" dirty="0" smtClean="0"/>
              <a:t>Starting points</a:t>
            </a:r>
          </a:p>
          <a:p>
            <a:r>
              <a:rPr lang="en-GB" dirty="0" smtClean="0"/>
              <a:t>In Scope: points of attention</a:t>
            </a:r>
          </a:p>
          <a:p>
            <a:r>
              <a:rPr lang="en-GB" dirty="0" smtClean="0"/>
              <a:t>Out of Scope: Next Steps</a:t>
            </a:r>
          </a:p>
          <a:p>
            <a:r>
              <a:rPr lang="en-GB" dirty="0" smtClean="0"/>
              <a:t>Appendix</a:t>
            </a:r>
          </a:p>
          <a:p>
            <a:pPr lvl="1"/>
            <a:r>
              <a:rPr lang="en-GB" dirty="0" smtClean="0"/>
              <a:t>Break-out sessions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15824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Stream Members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nl-NL" dirty="0" smtClean="0"/>
              <a:t>Publisher: </a:t>
            </a:r>
          </a:p>
          <a:p>
            <a:pPr lvl="1"/>
            <a:r>
              <a:rPr lang="nl-NL" dirty="0" smtClean="0"/>
              <a:t>Patricia Hoos (</a:t>
            </a:r>
            <a:r>
              <a:rPr lang="en-GB" u="sng" dirty="0" smtClean="0">
                <a:hlinkClick r:id="rId2"/>
              </a:rPr>
              <a:t>patricia.hoos@malmberg.nl</a:t>
            </a:r>
            <a:r>
              <a:rPr lang="en-GB" u="sng" dirty="0" smtClean="0"/>
              <a:t>,</a:t>
            </a:r>
            <a:r>
              <a:rPr lang="en-GB" dirty="0" smtClean="0"/>
              <a:t> 06-52778412</a:t>
            </a:r>
            <a:r>
              <a:rPr lang="en-GB" u="sng" dirty="0" smtClean="0"/>
              <a:t>)</a:t>
            </a:r>
            <a:endParaRPr lang="nl-NL" dirty="0"/>
          </a:p>
          <a:p>
            <a:pPr lvl="1"/>
            <a:r>
              <a:rPr lang="nl-NL" dirty="0" smtClean="0"/>
              <a:t>Dennis Wassink (</a:t>
            </a:r>
            <a:r>
              <a:rPr lang="nl-NL" u="sng" dirty="0" smtClean="0">
                <a:hlinkClick r:id="rId3"/>
              </a:rPr>
              <a:t>d.wassink@boom.nl</a:t>
            </a:r>
            <a:r>
              <a:rPr lang="nl-NL" dirty="0" smtClean="0"/>
              <a:t>, 06-53710296</a:t>
            </a:r>
            <a:r>
              <a:rPr lang="nl-NL" u="sng" dirty="0" smtClean="0"/>
              <a:t>)</a:t>
            </a:r>
            <a:endParaRPr lang="nl-NL" dirty="0"/>
          </a:p>
          <a:p>
            <a:r>
              <a:rPr lang="nl-NL" dirty="0" err="1" smtClean="0"/>
              <a:t>Distributor</a:t>
            </a:r>
            <a:r>
              <a:rPr lang="nl-NL" dirty="0" smtClean="0"/>
              <a:t>:</a:t>
            </a:r>
          </a:p>
          <a:p>
            <a:pPr lvl="1"/>
            <a:r>
              <a:rPr lang="nl-NL" dirty="0"/>
              <a:t>Jerry Plate (</a:t>
            </a:r>
            <a:r>
              <a:rPr lang="nl-NL" dirty="0" smtClean="0">
                <a:hlinkClick r:id="rId4"/>
              </a:rPr>
              <a:t>jerry.plate@iddinkgroup.com</a:t>
            </a:r>
            <a:r>
              <a:rPr lang="nl-NL" dirty="0" smtClean="0"/>
              <a:t>, </a:t>
            </a:r>
            <a:r>
              <a:rPr lang="nl-NL" dirty="0"/>
              <a:t>06-31908728</a:t>
            </a:r>
            <a:r>
              <a:rPr lang="nl-NL" dirty="0" smtClean="0"/>
              <a:t>)</a:t>
            </a:r>
          </a:p>
          <a:p>
            <a:pPr lvl="1"/>
            <a:r>
              <a:rPr lang="nl-NL" dirty="0" smtClean="0"/>
              <a:t>Simon van </a:t>
            </a:r>
            <a:r>
              <a:rPr lang="nl-NL" dirty="0" err="1" smtClean="0"/>
              <a:t>Huffelen</a:t>
            </a:r>
            <a:r>
              <a:rPr lang="nl-NL" dirty="0"/>
              <a:t> (</a:t>
            </a:r>
            <a:r>
              <a:rPr lang="nl-NL" dirty="0" smtClean="0">
                <a:hlinkClick r:id="rId5"/>
              </a:rPr>
              <a:t>Simon.vanhuffelen@thelearningnetwork.nl</a:t>
            </a:r>
            <a:r>
              <a:rPr lang="nl-NL" dirty="0" smtClean="0"/>
              <a:t>, </a:t>
            </a:r>
            <a:r>
              <a:rPr lang="nl-NL" dirty="0"/>
              <a:t>06-51808704</a:t>
            </a:r>
            <a:r>
              <a:rPr lang="nl-NL" dirty="0" smtClean="0"/>
              <a:t>)</a:t>
            </a:r>
          </a:p>
          <a:p>
            <a:r>
              <a:rPr lang="nl-NL" dirty="0" smtClean="0"/>
              <a:t>LMS/ELO/IDP: </a:t>
            </a:r>
          </a:p>
          <a:p>
            <a:pPr lvl="1"/>
            <a:r>
              <a:rPr lang="nl-NL" dirty="0"/>
              <a:t>Erik Dikkers (</a:t>
            </a:r>
            <a:r>
              <a:rPr lang="nl-NL" dirty="0" smtClean="0">
                <a:hlinkClick r:id="rId6"/>
              </a:rPr>
              <a:t>Erik.Dikkers@topicus.nl</a:t>
            </a:r>
            <a:r>
              <a:rPr lang="nl-NL" dirty="0" smtClean="0"/>
              <a:t>, 06-54322615)</a:t>
            </a:r>
          </a:p>
          <a:p>
            <a:r>
              <a:rPr lang="nl-NL" dirty="0" smtClean="0"/>
              <a:t>Architecture:</a:t>
            </a:r>
          </a:p>
          <a:p>
            <a:pPr lvl="1"/>
            <a:r>
              <a:rPr lang="nl-NL" dirty="0" smtClean="0"/>
              <a:t>Edwin </a:t>
            </a:r>
            <a:r>
              <a:rPr lang="nl-NL" dirty="0" err="1" smtClean="0"/>
              <a:t>Verwoerd</a:t>
            </a:r>
            <a:r>
              <a:rPr lang="nl-NL" dirty="0"/>
              <a:t> (</a:t>
            </a:r>
            <a:r>
              <a:rPr lang="nl-NL" dirty="0" smtClean="0">
                <a:hlinkClick r:id="rId7"/>
              </a:rPr>
              <a:t>edwin.verwoerd@iddinkgroup.com</a:t>
            </a:r>
            <a:r>
              <a:rPr lang="nl-NL" dirty="0" smtClean="0"/>
              <a:t>, 06-29096400)</a:t>
            </a:r>
          </a:p>
          <a:p>
            <a:r>
              <a:rPr lang="nl-NL" dirty="0" smtClean="0"/>
              <a:t>Streamlead:</a:t>
            </a:r>
          </a:p>
          <a:p>
            <a:pPr lvl="1"/>
            <a:r>
              <a:rPr lang="nl-NL" dirty="0" smtClean="0"/>
              <a:t>Marcel Untied (</a:t>
            </a:r>
            <a:r>
              <a:rPr lang="nl-NL" dirty="0" smtClean="0">
                <a:hlinkClick r:id="rId8"/>
              </a:rPr>
              <a:t>m.untied@ziggo.nl</a:t>
            </a:r>
            <a:r>
              <a:rPr lang="nl-NL" dirty="0" smtClean="0"/>
              <a:t>, 06-14812241) </a:t>
            </a:r>
          </a:p>
        </p:txBody>
      </p:sp>
    </p:spTree>
    <p:extLst>
      <p:ext uri="{BB962C8B-B14F-4D97-AF65-F5344CB8AC3E}">
        <p14:creationId xmlns:p14="http://schemas.microsoft.com/office/powerpoint/2010/main" val="369451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Stream Goals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 smtClean="0"/>
              <a:t>Customers are not bothered with the transactions between partners in the ecosystem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Transactions between partners are traceable and transparent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Balanced administrations for all partners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Simplify administrative processes between partners</a:t>
            </a:r>
          </a:p>
        </p:txBody>
      </p:sp>
    </p:spTree>
    <p:extLst>
      <p:ext uri="{BB962C8B-B14F-4D97-AF65-F5344CB8AC3E}">
        <p14:creationId xmlns:p14="http://schemas.microsoft.com/office/powerpoint/2010/main" val="312179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Stream Approach:</a:t>
            </a:r>
            <a:br>
              <a:rPr lang="nl-NL" dirty="0" smtClean="0"/>
            </a:br>
            <a:r>
              <a:rPr lang="nl-NL" dirty="0" smtClean="0"/>
              <a:t>Review &amp; Design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 smtClean="0"/>
              <a:t>REVIEW</a:t>
            </a:r>
          </a:p>
          <a:p>
            <a:pPr marL="0" indent="0">
              <a:buNone/>
            </a:pPr>
            <a:r>
              <a:rPr lang="en-GB" dirty="0"/>
              <a:t>The proposed </a:t>
            </a:r>
            <a:r>
              <a:rPr lang="en-GB" dirty="0" smtClean="0"/>
              <a:t>processes and </a:t>
            </a:r>
            <a:r>
              <a:rPr lang="en-GB" dirty="0"/>
              <a:t>developed s</a:t>
            </a:r>
            <a:r>
              <a:rPr lang="en-GB" dirty="0" smtClean="0"/>
              <a:t>olutions of the other work streams are reviewed.  The review will be based on the defined stream goals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b="1" dirty="0" smtClean="0"/>
              <a:t>DESIGN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The </a:t>
            </a:r>
            <a:r>
              <a:rPr lang="en-GB" dirty="0" err="1" smtClean="0"/>
              <a:t>workstream</a:t>
            </a:r>
            <a:r>
              <a:rPr lang="en-GB" dirty="0" smtClean="0"/>
              <a:t> can make adjustments to proposals/solutions and can design additional use cases to support the stream goals</a:t>
            </a:r>
          </a:p>
        </p:txBody>
      </p:sp>
    </p:spTree>
    <p:extLst>
      <p:ext uri="{BB962C8B-B14F-4D97-AF65-F5344CB8AC3E}">
        <p14:creationId xmlns:p14="http://schemas.microsoft.com/office/powerpoint/2010/main" val="176933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Way Of Work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603672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Weekly appointment</a:t>
            </a:r>
          </a:p>
          <a:p>
            <a:pPr lvl="1"/>
            <a:r>
              <a:rPr lang="en-GB" dirty="0" smtClean="0"/>
              <a:t>Weekly planned</a:t>
            </a:r>
          </a:p>
          <a:p>
            <a:pPr lvl="1"/>
            <a:r>
              <a:rPr lang="en-GB" dirty="0" smtClean="0"/>
              <a:t>Time window based on the expected amount of work</a:t>
            </a:r>
          </a:p>
          <a:p>
            <a:r>
              <a:rPr lang="en-GB" dirty="0" smtClean="0"/>
              <a:t>Stream lead will collect input and bundle information</a:t>
            </a:r>
          </a:p>
          <a:p>
            <a:r>
              <a:rPr lang="en-GB" dirty="0" smtClean="0"/>
              <a:t>Stream lead is responsible for communication to other work streams and steering committee</a:t>
            </a:r>
          </a:p>
          <a:p>
            <a:r>
              <a:rPr lang="en-GB" dirty="0" smtClean="0"/>
              <a:t>Reviews of processes and solutions will take place after introduction/demonstration by the team lead and/or team member(s) from the work streams </a:t>
            </a:r>
          </a:p>
          <a:p>
            <a:r>
              <a:rPr lang="en-GB" dirty="0" smtClean="0"/>
              <a:t>Next appointment:</a:t>
            </a:r>
          </a:p>
          <a:p>
            <a:pPr lvl="1"/>
            <a:r>
              <a:rPr lang="en-GB" smtClean="0"/>
              <a:t>Wednesday17-6-2020 </a:t>
            </a:r>
            <a:r>
              <a:rPr lang="en-GB" dirty="0" smtClean="0"/>
              <a:t>(11:30 – 12:30)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98617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Action List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603672"/>
          </a:xfrm>
        </p:spPr>
        <p:txBody>
          <a:bodyPr>
            <a:normAutofit lnSpcReduction="10000"/>
          </a:bodyPr>
          <a:lstStyle/>
          <a:p>
            <a:pPr lvl="1"/>
            <a:r>
              <a:rPr lang="en-GB" dirty="0" smtClean="0"/>
              <a:t>Common </a:t>
            </a:r>
            <a:r>
              <a:rPr lang="en-GB" dirty="0"/>
              <a:t>view / Glossary</a:t>
            </a:r>
          </a:p>
          <a:p>
            <a:pPr lvl="2"/>
            <a:r>
              <a:rPr lang="en-GB" dirty="0"/>
              <a:t>All, </a:t>
            </a:r>
            <a:r>
              <a:rPr lang="en-GB" dirty="0" smtClean="0"/>
              <a:t>17-6-2020</a:t>
            </a:r>
            <a:endParaRPr lang="en-GB" dirty="0"/>
          </a:p>
          <a:p>
            <a:pPr lvl="1"/>
            <a:r>
              <a:rPr lang="en-GB" dirty="0"/>
              <a:t>TO BE flow (High-Over)</a:t>
            </a:r>
          </a:p>
          <a:p>
            <a:pPr lvl="2"/>
            <a:r>
              <a:rPr lang="en-GB" dirty="0"/>
              <a:t>Marcel, </a:t>
            </a:r>
            <a:r>
              <a:rPr lang="en-GB" dirty="0" smtClean="0"/>
              <a:t>17-6-2020</a:t>
            </a:r>
            <a:endParaRPr lang="en-GB" dirty="0"/>
          </a:p>
          <a:p>
            <a:pPr lvl="1"/>
            <a:r>
              <a:rPr lang="en-GB" dirty="0"/>
              <a:t>Determine starting points</a:t>
            </a:r>
          </a:p>
          <a:p>
            <a:pPr lvl="2"/>
            <a:r>
              <a:rPr lang="en-GB" dirty="0"/>
              <a:t>All, </a:t>
            </a:r>
            <a:r>
              <a:rPr lang="en-GB" dirty="0" smtClean="0"/>
              <a:t>17-6-2020</a:t>
            </a:r>
            <a:endParaRPr lang="en-GB" dirty="0"/>
          </a:p>
          <a:p>
            <a:pPr lvl="1"/>
            <a:r>
              <a:rPr lang="en-GB" dirty="0"/>
              <a:t>Determine scope (In &amp; Out)</a:t>
            </a:r>
          </a:p>
          <a:p>
            <a:pPr lvl="2"/>
            <a:r>
              <a:rPr lang="en-GB" dirty="0"/>
              <a:t>All, </a:t>
            </a:r>
            <a:r>
              <a:rPr lang="en-GB" dirty="0" smtClean="0"/>
              <a:t>17-6-2020</a:t>
            </a:r>
            <a:endParaRPr lang="en-GB" dirty="0" smtClean="0"/>
          </a:p>
          <a:p>
            <a:pPr lvl="1"/>
            <a:r>
              <a:rPr lang="en-GB" dirty="0" smtClean="0"/>
              <a:t>Holiday Schedule</a:t>
            </a:r>
          </a:p>
          <a:p>
            <a:pPr lvl="2"/>
            <a:r>
              <a:rPr lang="en-GB" dirty="0" smtClean="0"/>
              <a:t>All, </a:t>
            </a:r>
            <a:r>
              <a:rPr lang="en-GB" dirty="0" smtClean="0"/>
              <a:t>17-6-2020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56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Starting Points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286008"/>
          </a:xfrm>
        </p:spPr>
        <p:txBody>
          <a:bodyPr>
            <a:normAutofit/>
          </a:bodyPr>
          <a:lstStyle/>
          <a:p>
            <a:r>
              <a:rPr lang="en-GB" sz="1800" dirty="0" smtClean="0"/>
              <a:t>Users always have access to learning materials</a:t>
            </a:r>
          </a:p>
          <a:p>
            <a:pPr lvl="1"/>
            <a:r>
              <a:rPr lang="en-GB" sz="1600" dirty="0" smtClean="0"/>
              <a:t>Service credits still necessary? </a:t>
            </a:r>
          </a:p>
          <a:p>
            <a:pPr lvl="2"/>
            <a:r>
              <a:rPr lang="en-GB" sz="1400" dirty="0" smtClean="0"/>
              <a:t>In the current chain service credits provide access to pupils (secondary education) when there are delivery issues</a:t>
            </a:r>
          </a:p>
          <a:p>
            <a:pPr lvl="2"/>
            <a:r>
              <a:rPr lang="en-GB" sz="1400" dirty="0" smtClean="0"/>
              <a:t>Determine minimal requirements for access to a license (functional?)</a:t>
            </a:r>
          </a:p>
          <a:p>
            <a:pPr lvl="2"/>
            <a:r>
              <a:rPr lang="en-GB" sz="1400" dirty="0" smtClean="0"/>
              <a:t>If necessary &gt; Service credits are OK if they are traceable to a school and/or Sales Agent</a:t>
            </a:r>
          </a:p>
          <a:p>
            <a:pPr lvl="1"/>
            <a:r>
              <a:rPr lang="en-GB" sz="1600" dirty="0" smtClean="0"/>
              <a:t>Is entitlement sufficient?</a:t>
            </a:r>
          </a:p>
          <a:p>
            <a:pPr lvl="2"/>
            <a:r>
              <a:rPr lang="en-GB" sz="1400" dirty="0" smtClean="0"/>
              <a:t>Challenge in the current chain (vocational education) are access issues due to shortage of stock</a:t>
            </a:r>
          </a:p>
          <a:p>
            <a:pPr lvl="2"/>
            <a:r>
              <a:rPr lang="en-GB" sz="1400" dirty="0" smtClean="0"/>
              <a:t>Entitlement &gt; What is it? Description (functional) and entity (technical)</a:t>
            </a:r>
          </a:p>
          <a:p>
            <a:r>
              <a:rPr lang="en-GB" sz="1800" dirty="0" smtClean="0"/>
              <a:t>Blended learning as base design criteria</a:t>
            </a:r>
          </a:p>
          <a:p>
            <a:pPr lvl="1"/>
            <a:r>
              <a:rPr lang="en-GB" sz="1600" dirty="0" smtClean="0"/>
              <a:t>Blended learning is more complex and because of that it can be the base design criteria and covers full digital and folio</a:t>
            </a:r>
          </a:p>
          <a:p>
            <a:pPr lvl="2"/>
            <a:r>
              <a:rPr lang="en-GB" sz="1400" dirty="0" smtClean="0"/>
              <a:t>Digital and folio should be simpler and take less steps/actions (short cuts)</a:t>
            </a:r>
          </a:p>
        </p:txBody>
      </p:sp>
    </p:spTree>
    <p:extLst>
      <p:ext uri="{BB962C8B-B14F-4D97-AF65-F5344CB8AC3E}">
        <p14:creationId xmlns:p14="http://schemas.microsoft.com/office/powerpoint/2010/main" val="104400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Starting Points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286008"/>
          </a:xfrm>
        </p:spPr>
        <p:txBody>
          <a:bodyPr>
            <a:normAutofit/>
          </a:bodyPr>
          <a:lstStyle/>
          <a:p>
            <a:r>
              <a:rPr lang="en-GB" sz="1800" dirty="0" smtClean="0"/>
              <a:t>Full </a:t>
            </a:r>
            <a:r>
              <a:rPr lang="en-GB" sz="1800" dirty="0"/>
              <a:t>Digital: Invoice on </a:t>
            </a:r>
            <a:r>
              <a:rPr lang="en-GB" sz="1800" dirty="0" smtClean="0"/>
              <a:t>usage?</a:t>
            </a:r>
            <a:endParaRPr lang="en-GB" sz="1800" dirty="0"/>
          </a:p>
          <a:p>
            <a:pPr lvl="1"/>
            <a:r>
              <a:rPr lang="en-GB" sz="1600" dirty="0"/>
              <a:t>No right of return after access/first usage</a:t>
            </a:r>
          </a:p>
          <a:p>
            <a:pPr lvl="1"/>
            <a:r>
              <a:rPr lang="en-GB" sz="1600" dirty="0"/>
              <a:t>The process from entitlement to usage should be traceable and transparent so partners in the ecosystem can determine their own way of delivery and </a:t>
            </a:r>
            <a:r>
              <a:rPr lang="en-GB" sz="1600" dirty="0" smtClean="0"/>
              <a:t>invoicing</a:t>
            </a:r>
            <a:endParaRPr lang="en-GB" sz="1600" dirty="0"/>
          </a:p>
          <a:p>
            <a:r>
              <a:rPr lang="en-GB" sz="1800" dirty="0" smtClean="0"/>
              <a:t>Blended/Folio: Invoice on delivery</a:t>
            </a:r>
          </a:p>
          <a:p>
            <a:pPr lvl="1"/>
            <a:r>
              <a:rPr lang="en-GB" sz="1600" dirty="0" smtClean="0"/>
              <a:t>Due to tax and auditing rules invoicing of blended and folio </a:t>
            </a:r>
            <a:r>
              <a:rPr lang="en-GB" sz="1600" dirty="0" err="1" smtClean="0"/>
              <a:t>producys</a:t>
            </a:r>
            <a:r>
              <a:rPr lang="en-GB" sz="1600" dirty="0" smtClean="0"/>
              <a:t> has to take place after delivery of the physical component</a:t>
            </a:r>
          </a:p>
          <a:p>
            <a:r>
              <a:rPr lang="en-GB" sz="1800" dirty="0" smtClean="0"/>
              <a:t>Identity</a:t>
            </a:r>
          </a:p>
          <a:p>
            <a:pPr lvl="1"/>
            <a:r>
              <a:rPr lang="en-GB" sz="1600" dirty="0" smtClean="0"/>
              <a:t>User (pupil/student): </a:t>
            </a:r>
            <a:r>
              <a:rPr lang="en-GB" sz="1600" dirty="0"/>
              <a:t>ECK-ID (Open ID connect, </a:t>
            </a:r>
            <a:r>
              <a:rPr lang="en-GB" sz="1600" dirty="0" smtClean="0"/>
              <a:t>SAML, … &gt; </a:t>
            </a:r>
            <a:r>
              <a:rPr lang="en-GB" sz="1600" dirty="0"/>
              <a:t>t</a:t>
            </a:r>
            <a:r>
              <a:rPr lang="en-GB" sz="1600" dirty="0" smtClean="0"/>
              <a:t>echnical work stream)</a:t>
            </a:r>
          </a:p>
          <a:p>
            <a:pPr lvl="1"/>
            <a:r>
              <a:rPr lang="en-GB" sz="1600" dirty="0" smtClean="0"/>
              <a:t>School: Digi Delivery ID, RIO or ?</a:t>
            </a:r>
          </a:p>
          <a:p>
            <a:pPr lvl="1"/>
            <a:r>
              <a:rPr lang="en-GB" sz="1600" dirty="0" smtClean="0"/>
              <a:t>Product: EAN</a:t>
            </a:r>
          </a:p>
        </p:txBody>
      </p:sp>
    </p:spTree>
    <p:extLst>
      <p:ext uri="{BB962C8B-B14F-4D97-AF65-F5344CB8AC3E}">
        <p14:creationId xmlns:p14="http://schemas.microsoft.com/office/powerpoint/2010/main" val="106762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TM10001114[[fn=Galerie]]</Template>
  <TotalTime>673</TotalTime>
  <Words>832</Words>
  <Application>Microsoft Office PowerPoint</Application>
  <PresentationFormat>Breedbeeld</PresentationFormat>
  <Paragraphs>124</Paragraphs>
  <Slides>16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16</vt:i4>
      </vt:variant>
    </vt:vector>
  </HeadingPairs>
  <TitlesOfParts>
    <vt:vector size="19" baseType="lpstr">
      <vt:lpstr>Arial</vt:lpstr>
      <vt:lpstr>Gill Sans MT</vt:lpstr>
      <vt:lpstr>Gallery</vt:lpstr>
      <vt:lpstr>Kick-off Pilot SEM: Stream Finance &amp; Admin</vt:lpstr>
      <vt:lpstr>Contents</vt:lpstr>
      <vt:lpstr>Stream Members</vt:lpstr>
      <vt:lpstr>Stream Goals</vt:lpstr>
      <vt:lpstr>Stream Approach: Review &amp; Design</vt:lpstr>
      <vt:lpstr>Way Of Work</vt:lpstr>
      <vt:lpstr>Action List</vt:lpstr>
      <vt:lpstr>Starting Points</vt:lpstr>
      <vt:lpstr>Starting Points</vt:lpstr>
      <vt:lpstr>Starting Points</vt:lpstr>
      <vt:lpstr>In Scope: Points of Attention</vt:lpstr>
      <vt:lpstr>Out Of Scope: Next Steps</vt:lpstr>
      <vt:lpstr>Appendix</vt:lpstr>
      <vt:lpstr>Break-OUT Sessions</vt:lpstr>
      <vt:lpstr>Break-Out Session 1</vt:lpstr>
      <vt:lpstr>Break-Out Session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 Finance &amp; Admin</dc:title>
  <dc:creator>Marcel Untied</dc:creator>
  <cp:lastModifiedBy>Marcel Untied</cp:lastModifiedBy>
  <cp:revision>53</cp:revision>
  <dcterms:created xsi:type="dcterms:W3CDTF">2020-05-28T07:42:27Z</dcterms:created>
  <dcterms:modified xsi:type="dcterms:W3CDTF">2020-06-11T15:18:44Z</dcterms:modified>
</cp:coreProperties>
</file>