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67" r:id="rId2"/>
    <p:sldId id="268" r:id="rId3"/>
  </p:sldIdLst>
  <p:sldSz cx="10439400" cy="5759450"/>
  <p:notesSz cx="6858000" cy="9144000"/>
  <p:defaultTextStyle>
    <a:defPPr>
      <a:defRPr lang="en-US"/>
    </a:defPPr>
    <a:lvl1pPr marL="0" algn="l" defTabSz="777514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1pPr>
    <a:lvl2pPr marL="388757" algn="l" defTabSz="777514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2pPr>
    <a:lvl3pPr marL="777514" algn="l" defTabSz="777514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3pPr>
    <a:lvl4pPr marL="1166271" algn="l" defTabSz="777514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4pPr>
    <a:lvl5pPr marL="1555029" algn="l" defTabSz="777514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5pPr>
    <a:lvl6pPr marL="1943786" algn="l" defTabSz="777514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6pPr>
    <a:lvl7pPr marL="2332543" algn="l" defTabSz="777514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7pPr>
    <a:lvl8pPr marL="2721300" algn="l" defTabSz="777514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8pPr>
    <a:lvl9pPr marL="3110057" algn="l" defTabSz="777514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91D3"/>
    <a:srgbClr val="F0E442"/>
    <a:srgbClr val="F78B33"/>
    <a:srgbClr val="009E73"/>
    <a:srgbClr val="CBCCCE"/>
    <a:srgbClr val="EBC5C8"/>
    <a:srgbClr val="D7CAE2"/>
    <a:srgbClr val="9DC4E6"/>
    <a:srgbClr val="7030A0"/>
    <a:srgbClr val="2D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6"/>
    <p:restoredTop sz="78598"/>
  </p:normalViewPr>
  <p:slideViewPr>
    <p:cSldViewPr snapToGrid="0" snapToObjects="1">
      <p:cViewPr>
        <p:scale>
          <a:sx n="180" d="100"/>
          <a:sy n="180" d="100"/>
        </p:scale>
        <p:origin x="1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0196E2-99C1-2848-A0BE-58E600197F23}" type="doc">
      <dgm:prSet loTypeId="urn:microsoft.com/office/officeart/2009/layout/CircleArrowProcess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9DA7DB-F6C7-C640-A80E-17B4ECEB917A}">
      <dgm:prSet phldrT="[Text]" custT="1"/>
      <dgm:spPr/>
      <dgm:t>
        <a:bodyPr/>
        <a:lstStyle/>
        <a:p>
          <a:r>
            <a:rPr lang="en-US" sz="2000" b="0" dirty="0" smtClean="0"/>
            <a:t>Input datasets</a:t>
          </a:r>
          <a:endParaRPr lang="en-US" sz="2000" b="0" dirty="0"/>
        </a:p>
      </dgm:t>
    </dgm:pt>
    <dgm:pt modelId="{99CAFF71-B0EF-EE4B-9716-57DE1B03BD51}" type="parTrans" cxnId="{E17300B6-A193-C14A-AF7C-A4358EBD6AFA}">
      <dgm:prSet/>
      <dgm:spPr/>
      <dgm:t>
        <a:bodyPr/>
        <a:lstStyle/>
        <a:p>
          <a:endParaRPr lang="en-US"/>
        </a:p>
      </dgm:t>
    </dgm:pt>
    <dgm:pt modelId="{459B1A5E-A018-C440-B346-73B8D6288145}" type="sibTrans" cxnId="{E17300B6-A193-C14A-AF7C-A4358EBD6AFA}">
      <dgm:prSet/>
      <dgm:spPr/>
      <dgm:t>
        <a:bodyPr/>
        <a:lstStyle/>
        <a:p>
          <a:endParaRPr lang="en-US"/>
        </a:p>
      </dgm:t>
    </dgm:pt>
    <dgm:pt modelId="{B5639626-2D5C-5942-869F-FBBA5C501730}">
      <dgm:prSet phldrT="[Text]" custT="1"/>
      <dgm:spPr/>
      <dgm:t>
        <a:bodyPr/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dirty="0" smtClean="0"/>
            <a:t>Preprocessing</a:t>
          </a:r>
          <a:endParaRPr lang="en-US" sz="2000" b="0" dirty="0"/>
        </a:p>
      </dgm:t>
    </dgm:pt>
    <dgm:pt modelId="{E0968481-C783-F841-81A8-EBA16CD1733E}" type="parTrans" cxnId="{74DFC06C-7DF2-A94F-9622-DD16055B7001}">
      <dgm:prSet/>
      <dgm:spPr/>
      <dgm:t>
        <a:bodyPr/>
        <a:lstStyle/>
        <a:p>
          <a:endParaRPr lang="en-US"/>
        </a:p>
      </dgm:t>
    </dgm:pt>
    <dgm:pt modelId="{81D3F328-D0E5-3A42-8216-D4A66FE32215}" type="sibTrans" cxnId="{74DFC06C-7DF2-A94F-9622-DD16055B7001}">
      <dgm:prSet/>
      <dgm:spPr/>
      <dgm:t>
        <a:bodyPr/>
        <a:lstStyle/>
        <a:p>
          <a:endParaRPr lang="en-US"/>
        </a:p>
      </dgm:t>
    </dgm:pt>
    <dgm:pt modelId="{00EDA81D-5FDF-E144-93BA-A575393783A5}">
      <dgm:prSet phldrT="[Text]" custT="1"/>
      <dgm:spPr/>
      <dgm:t>
        <a:bodyPr/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dirty="0" smtClean="0"/>
            <a:t>Data Exploration</a:t>
          </a:r>
          <a:endParaRPr lang="en-US" sz="2000" b="0" dirty="0"/>
        </a:p>
      </dgm:t>
    </dgm:pt>
    <dgm:pt modelId="{A88AF10C-5328-6D43-B029-8960EB6FDC1F}" type="parTrans" cxnId="{E4EBA1EC-8DA1-3643-945C-7F5A908E9913}">
      <dgm:prSet/>
      <dgm:spPr/>
      <dgm:t>
        <a:bodyPr/>
        <a:lstStyle/>
        <a:p>
          <a:endParaRPr lang="en-US"/>
        </a:p>
      </dgm:t>
    </dgm:pt>
    <dgm:pt modelId="{F1FBEC7A-23AC-D147-9E96-C9832F1943D9}" type="sibTrans" cxnId="{E4EBA1EC-8DA1-3643-945C-7F5A908E9913}">
      <dgm:prSet/>
      <dgm:spPr/>
      <dgm:t>
        <a:bodyPr/>
        <a:lstStyle/>
        <a:p>
          <a:endParaRPr lang="en-US"/>
        </a:p>
      </dgm:t>
    </dgm:pt>
    <dgm:pt modelId="{02DDA4D6-5D93-A34C-9C67-BABD67718DEF}">
      <dgm:prSet custT="1"/>
      <dgm:spPr/>
      <dgm:t>
        <a:bodyPr/>
        <a:lstStyle/>
        <a:p>
          <a:r>
            <a:rPr lang="en-US" sz="1800" b="0" dirty="0" smtClean="0"/>
            <a:t>Discriminant</a:t>
          </a:r>
          <a:r>
            <a:rPr lang="en-US" sz="1800" b="0" baseline="0" dirty="0" smtClean="0"/>
            <a:t> analysis</a:t>
          </a:r>
          <a:endParaRPr lang="en-US" sz="1800" b="0" dirty="0"/>
        </a:p>
      </dgm:t>
    </dgm:pt>
    <dgm:pt modelId="{C8D17830-5FEC-AE46-87CF-9869E0590666}" type="parTrans" cxnId="{F995CCCA-1273-5343-A34C-8DCAB1C0CD32}">
      <dgm:prSet/>
      <dgm:spPr/>
      <dgm:t>
        <a:bodyPr/>
        <a:lstStyle/>
        <a:p>
          <a:endParaRPr lang="en-US"/>
        </a:p>
      </dgm:t>
    </dgm:pt>
    <dgm:pt modelId="{A96687BF-745B-D642-97D1-FF9BFB94771C}" type="sibTrans" cxnId="{F995CCCA-1273-5343-A34C-8DCAB1C0CD32}">
      <dgm:prSet/>
      <dgm:spPr/>
      <dgm:t>
        <a:bodyPr/>
        <a:lstStyle/>
        <a:p>
          <a:endParaRPr lang="en-US"/>
        </a:p>
      </dgm:t>
    </dgm:pt>
    <dgm:pt modelId="{743F25E2-728D-374B-9B41-0937C6ABBFCC}">
      <dgm:prSet/>
      <dgm:spPr/>
      <dgm:t>
        <a:bodyPr/>
        <a:lstStyle/>
        <a:p>
          <a:r>
            <a:rPr lang="en-US" b="0" dirty="0" smtClean="0"/>
            <a:t>Outputs</a:t>
          </a:r>
          <a:endParaRPr lang="en-US" b="0" dirty="0"/>
        </a:p>
      </dgm:t>
    </dgm:pt>
    <dgm:pt modelId="{88A7A2D4-79CE-0142-8EB7-5446089C4D53}" type="parTrans" cxnId="{E557FB16-0B46-E24D-9C97-5F98910FC130}">
      <dgm:prSet/>
      <dgm:spPr/>
      <dgm:t>
        <a:bodyPr/>
        <a:lstStyle/>
        <a:p>
          <a:endParaRPr lang="en-US"/>
        </a:p>
      </dgm:t>
    </dgm:pt>
    <dgm:pt modelId="{02741E09-2F3B-C54E-AAAA-167EE8438382}" type="sibTrans" cxnId="{E557FB16-0B46-E24D-9C97-5F98910FC130}">
      <dgm:prSet/>
      <dgm:spPr/>
      <dgm:t>
        <a:bodyPr/>
        <a:lstStyle/>
        <a:p>
          <a:endParaRPr lang="en-US"/>
        </a:p>
      </dgm:t>
    </dgm:pt>
    <dgm:pt modelId="{01096995-47A4-E64A-A963-5165CF72442C}" type="pres">
      <dgm:prSet presAssocID="{F50196E2-99C1-2848-A0BE-58E600197F23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1DA126F-587D-254A-8687-85DF21CA5002}" type="pres">
      <dgm:prSet presAssocID="{4F9DA7DB-F6C7-C640-A80E-17B4ECEB917A}" presName="Accent1" presStyleCnt="0"/>
      <dgm:spPr/>
    </dgm:pt>
    <dgm:pt modelId="{FBD10F10-8296-D240-9084-A4D3FE0F3B2B}" type="pres">
      <dgm:prSet presAssocID="{4F9DA7DB-F6C7-C640-A80E-17B4ECEB917A}" presName="Accent" presStyleLbl="node1" presStyleIdx="0" presStyleCnt="5"/>
      <dgm:spPr/>
    </dgm:pt>
    <dgm:pt modelId="{EA180272-AB9D-B34B-82EB-3D767D6896AD}" type="pres">
      <dgm:prSet presAssocID="{4F9DA7DB-F6C7-C640-A80E-17B4ECEB917A}" presName="Parent1" presStyleLbl="revTx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5B69FB-50A1-334C-B4E3-7DC19BE207BF}" type="pres">
      <dgm:prSet presAssocID="{B5639626-2D5C-5942-869F-FBBA5C501730}" presName="Accent2" presStyleCnt="0"/>
      <dgm:spPr/>
    </dgm:pt>
    <dgm:pt modelId="{B8EC75CD-0098-114D-83A3-BBE3CB8EC98E}" type="pres">
      <dgm:prSet presAssocID="{B5639626-2D5C-5942-869F-FBBA5C501730}" presName="Accent" presStyleLbl="node1" presStyleIdx="1" presStyleCnt="5"/>
      <dgm:spPr/>
    </dgm:pt>
    <dgm:pt modelId="{81E54055-A01C-9D45-B433-A903FFE16CF3}" type="pres">
      <dgm:prSet presAssocID="{B5639626-2D5C-5942-869F-FBBA5C501730}" presName="Parent2" presStyleLbl="revTx" presStyleIdx="1" presStyleCnt="5" custScaleX="140151" custLinFactNeighborX="17695" custLinFactNeighborY="413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91E249-A8F2-F441-8BC1-A88A49644D85}" type="pres">
      <dgm:prSet presAssocID="{00EDA81D-5FDF-E144-93BA-A575393783A5}" presName="Accent3" presStyleCnt="0"/>
      <dgm:spPr/>
    </dgm:pt>
    <dgm:pt modelId="{876E113B-7CD2-D347-8505-0B754831C614}" type="pres">
      <dgm:prSet presAssocID="{00EDA81D-5FDF-E144-93BA-A575393783A5}" presName="Accent" presStyleLbl="node1" presStyleIdx="2" presStyleCnt="5"/>
      <dgm:spPr/>
    </dgm:pt>
    <dgm:pt modelId="{D5961ACB-D52E-864B-A79A-4C83F2175857}" type="pres">
      <dgm:prSet presAssocID="{00EDA81D-5FDF-E144-93BA-A575393783A5}" presName="Parent3" presStyleLbl="revTx" presStyleIdx="2" presStyleCnt="5" custScaleX="12472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909390-267F-1641-8C81-29E64B37FDE7}" type="pres">
      <dgm:prSet presAssocID="{02DDA4D6-5D93-A34C-9C67-BABD67718DEF}" presName="Accent4" presStyleCnt="0"/>
      <dgm:spPr/>
    </dgm:pt>
    <dgm:pt modelId="{65BE5EA6-8D68-8F4E-B846-26E88345F210}" type="pres">
      <dgm:prSet presAssocID="{02DDA4D6-5D93-A34C-9C67-BABD67718DEF}" presName="Accent" presStyleLbl="node1" presStyleIdx="3" presStyleCnt="5"/>
      <dgm:spPr/>
    </dgm:pt>
    <dgm:pt modelId="{44325ABD-DEB8-0949-AD33-7389B7489A88}" type="pres">
      <dgm:prSet presAssocID="{02DDA4D6-5D93-A34C-9C67-BABD67718DEF}" presName="Parent4" presStyleLbl="revTx" presStyleIdx="3" presStyleCnt="5" custScaleX="11606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FDA486-6BF5-A24F-BD5E-79769F61A663}" type="pres">
      <dgm:prSet presAssocID="{743F25E2-728D-374B-9B41-0937C6ABBFCC}" presName="Accent5" presStyleCnt="0"/>
      <dgm:spPr/>
    </dgm:pt>
    <dgm:pt modelId="{B8A23DBA-DE28-A44F-9D90-AE67F7447FD1}" type="pres">
      <dgm:prSet presAssocID="{743F25E2-728D-374B-9B41-0937C6ABBFCC}" presName="Accent" presStyleLbl="node1" presStyleIdx="4" presStyleCnt="5"/>
      <dgm:spPr/>
    </dgm:pt>
    <dgm:pt modelId="{EF799134-0A3D-D242-A638-E1E56D356245}" type="pres">
      <dgm:prSet presAssocID="{743F25E2-728D-374B-9B41-0937C6ABBFCC}" presName="Parent5" presStyleLbl="revTx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313759-3FE1-9343-9001-CFD379A18A09}" type="presOf" srcId="{4F9DA7DB-F6C7-C640-A80E-17B4ECEB917A}" destId="{EA180272-AB9D-B34B-82EB-3D767D6896AD}" srcOrd="0" destOrd="0" presId="urn:microsoft.com/office/officeart/2009/layout/CircleArrowProcess"/>
    <dgm:cxn modelId="{E17300B6-A193-C14A-AF7C-A4358EBD6AFA}" srcId="{F50196E2-99C1-2848-A0BE-58E600197F23}" destId="{4F9DA7DB-F6C7-C640-A80E-17B4ECEB917A}" srcOrd="0" destOrd="0" parTransId="{99CAFF71-B0EF-EE4B-9716-57DE1B03BD51}" sibTransId="{459B1A5E-A018-C440-B346-73B8D6288145}"/>
    <dgm:cxn modelId="{212B93B8-1657-E44C-B000-920E332F93DD}" type="presOf" srcId="{B5639626-2D5C-5942-869F-FBBA5C501730}" destId="{81E54055-A01C-9D45-B433-A903FFE16CF3}" srcOrd="0" destOrd="0" presId="urn:microsoft.com/office/officeart/2009/layout/CircleArrowProcess"/>
    <dgm:cxn modelId="{E557FB16-0B46-E24D-9C97-5F98910FC130}" srcId="{F50196E2-99C1-2848-A0BE-58E600197F23}" destId="{743F25E2-728D-374B-9B41-0937C6ABBFCC}" srcOrd="4" destOrd="0" parTransId="{88A7A2D4-79CE-0142-8EB7-5446089C4D53}" sibTransId="{02741E09-2F3B-C54E-AAAA-167EE8438382}"/>
    <dgm:cxn modelId="{0E12D1D7-98E1-5442-AA39-F41DE584F9D8}" type="presOf" srcId="{00EDA81D-5FDF-E144-93BA-A575393783A5}" destId="{D5961ACB-D52E-864B-A79A-4C83F2175857}" srcOrd="0" destOrd="0" presId="urn:microsoft.com/office/officeart/2009/layout/CircleArrowProcess"/>
    <dgm:cxn modelId="{EAC4E6BC-00BD-C849-B0E6-5C43966FD832}" type="presOf" srcId="{02DDA4D6-5D93-A34C-9C67-BABD67718DEF}" destId="{44325ABD-DEB8-0949-AD33-7389B7489A88}" srcOrd="0" destOrd="0" presId="urn:microsoft.com/office/officeart/2009/layout/CircleArrowProcess"/>
    <dgm:cxn modelId="{4452DDCB-EE31-D847-B4C1-264518C4F2C8}" type="presOf" srcId="{743F25E2-728D-374B-9B41-0937C6ABBFCC}" destId="{EF799134-0A3D-D242-A638-E1E56D356245}" srcOrd="0" destOrd="0" presId="urn:microsoft.com/office/officeart/2009/layout/CircleArrowProcess"/>
    <dgm:cxn modelId="{E4EBA1EC-8DA1-3643-945C-7F5A908E9913}" srcId="{F50196E2-99C1-2848-A0BE-58E600197F23}" destId="{00EDA81D-5FDF-E144-93BA-A575393783A5}" srcOrd="2" destOrd="0" parTransId="{A88AF10C-5328-6D43-B029-8960EB6FDC1F}" sibTransId="{F1FBEC7A-23AC-D147-9E96-C9832F1943D9}"/>
    <dgm:cxn modelId="{3E07A9B7-DB25-E146-AFBE-8A93A13A6BF4}" type="presOf" srcId="{F50196E2-99C1-2848-A0BE-58E600197F23}" destId="{01096995-47A4-E64A-A963-5165CF72442C}" srcOrd="0" destOrd="0" presId="urn:microsoft.com/office/officeart/2009/layout/CircleArrowProcess"/>
    <dgm:cxn modelId="{74DFC06C-7DF2-A94F-9622-DD16055B7001}" srcId="{F50196E2-99C1-2848-A0BE-58E600197F23}" destId="{B5639626-2D5C-5942-869F-FBBA5C501730}" srcOrd="1" destOrd="0" parTransId="{E0968481-C783-F841-81A8-EBA16CD1733E}" sibTransId="{81D3F328-D0E5-3A42-8216-D4A66FE32215}"/>
    <dgm:cxn modelId="{F995CCCA-1273-5343-A34C-8DCAB1C0CD32}" srcId="{F50196E2-99C1-2848-A0BE-58E600197F23}" destId="{02DDA4D6-5D93-A34C-9C67-BABD67718DEF}" srcOrd="3" destOrd="0" parTransId="{C8D17830-5FEC-AE46-87CF-9869E0590666}" sibTransId="{A96687BF-745B-D642-97D1-FF9BFB94771C}"/>
    <dgm:cxn modelId="{028A8327-468A-F44D-8CF9-B2B00078A191}" type="presParOf" srcId="{01096995-47A4-E64A-A963-5165CF72442C}" destId="{C1DA126F-587D-254A-8687-85DF21CA5002}" srcOrd="0" destOrd="0" presId="urn:microsoft.com/office/officeart/2009/layout/CircleArrowProcess"/>
    <dgm:cxn modelId="{E9DA0437-A841-EB40-B9ED-34D5633D2D55}" type="presParOf" srcId="{C1DA126F-587D-254A-8687-85DF21CA5002}" destId="{FBD10F10-8296-D240-9084-A4D3FE0F3B2B}" srcOrd="0" destOrd="0" presId="urn:microsoft.com/office/officeart/2009/layout/CircleArrowProcess"/>
    <dgm:cxn modelId="{0FC4FE85-F5F2-F24C-B2C4-BEFDCBA96F22}" type="presParOf" srcId="{01096995-47A4-E64A-A963-5165CF72442C}" destId="{EA180272-AB9D-B34B-82EB-3D767D6896AD}" srcOrd="1" destOrd="0" presId="urn:microsoft.com/office/officeart/2009/layout/CircleArrowProcess"/>
    <dgm:cxn modelId="{2560D5E8-28D4-1848-9078-9F393208A817}" type="presParOf" srcId="{01096995-47A4-E64A-A963-5165CF72442C}" destId="{2C5B69FB-50A1-334C-B4E3-7DC19BE207BF}" srcOrd="2" destOrd="0" presId="urn:microsoft.com/office/officeart/2009/layout/CircleArrowProcess"/>
    <dgm:cxn modelId="{BCC4598D-37FA-3F46-A1A6-C24CC766BCF6}" type="presParOf" srcId="{2C5B69FB-50A1-334C-B4E3-7DC19BE207BF}" destId="{B8EC75CD-0098-114D-83A3-BBE3CB8EC98E}" srcOrd="0" destOrd="0" presId="urn:microsoft.com/office/officeart/2009/layout/CircleArrowProcess"/>
    <dgm:cxn modelId="{255C2D9C-5DC4-6840-8204-83D7764B5008}" type="presParOf" srcId="{01096995-47A4-E64A-A963-5165CF72442C}" destId="{81E54055-A01C-9D45-B433-A903FFE16CF3}" srcOrd="3" destOrd="0" presId="urn:microsoft.com/office/officeart/2009/layout/CircleArrowProcess"/>
    <dgm:cxn modelId="{00C87603-B764-3D46-9A8D-2122037E1291}" type="presParOf" srcId="{01096995-47A4-E64A-A963-5165CF72442C}" destId="{4C91E249-A8F2-F441-8BC1-A88A49644D85}" srcOrd="4" destOrd="0" presId="urn:microsoft.com/office/officeart/2009/layout/CircleArrowProcess"/>
    <dgm:cxn modelId="{FE8C86C1-F99E-C442-92C1-AC93E0FBCA00}" type="presParOf" srcId="{4C91E249-A8F2-F441-8BC1-A88A49644D85}" destId="{876E113B-7CD2-D347-8505-0B754831C614}" srcOrd="0" destOrd="0" presId="urn:microsoft.com/office/officeart/2009/layout/CircleArrowProcess"/>
    <dgm:cxn modelId="{ABBC95BE-7A29-5F4B-8EC4-A667D70D5114}" type="presParOf" srcId="{01096995-47A4-E64A-A963-5165CF72442C}" destId="{D5961ACB-D52E-864B-A79A-4C83F2175857}" srcOrd="5" destOrd="0" presId="urn:microsoft.com/office/officeart/2009/layout/CircleArrowProcess"/>
    <dgm:cxn modelId="{6E6FE488-5EDC-C24B-B9F4-9E90F966C970}" type="presParOf" srcId="{01096995-47A4-E64A-A963-5165CF72442C}" destId="{5F909390-267F-1641-8C81-29E64B37FDE7}" srcOrd="6" destOrd="0" presId="urn:microsoft.com/office/officeart/2009/layout/CircleArrowProcess"/>
    <dgm:cxn modelId="{5DB17E1B-F032-F848-8547-365CC6669D23}" type="presParOf" srcId="{5F909390-267F-1641-8C81-29E64B37FDE7}" destId="{65BE5EA6-8D68-8F4E-B846-26E88345F210}" srcOrd="0" destOrd="0" presId="urn:microsoft.com/office/officeart/2009/layout/CircleArrowProcess"/>
    <dgm:cxn modelId="{3A7A4EDF-9CB3-9447-B9DE-121E75BCBD81}" type="presParOf" srcId="{01096995-47A4-E64A-A963-5165CF72442C}" destId="{44325ABD-DEB8-0949-AD33-7389B7489A88}" srcOrd="7" destOrd="0" presId="urn:microsoft.com/office/officeart/2009/layout/CircleArrowProcess"/>
    <dgm:cxn modelId="{3FB545F0-C2F2-244F-B622-3E67C0A8D467}" type="presParOf" srcId="{01096995-47A4-E64A-A963-5165CF72442C}" destId="{BAFDA486-6BF5-A24F-BD5E-79769F61A663}" srcOrd="8" destOrd="0" presId="urn:microsoft.com/office/officeart/2009/layout/CircleArrowProcess"/>
    <dgm:cxn modelId="{EFF9E16C-AAA0-744F-995D-D169546361E3}" type="presParOf" srcId="{BAFDA486-6BF5-A24F-BD5E-79769F61A663}" destId="{B8A23DBA-DE28-A44F-9D90-AE67F7447FD1}" srcOrd="0" destOrd="0" presId="urn:microsoft.com/office/officeart/2009/layout/CircleArrowProcess"/>
    <dgm:cxn modelId="{1B1D3CAC-4BB2-CE42-822F-B40E6B7AE0F6}" type="presParOf" srcId="{01096995-47A4-E64A-A963-5165CF72442C}" destId="{EF799134-0A3D-D242-A638-E1E56D356245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10F10-8296-D240-9084-A4D3FE0F3B2B}">
      <dsp:nvSpPr>
        <dsp:cNvPr id="0" name=""/>
        <dsp:cNvSpPr/>
      </dsp:nvSpPr>
      <dsp:spPr>
        <a:xfrm>
          <a:off x="1100032" y="0"/>
          <a:ext cx="1673618" cy="1673703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180272-AB9D-B34B-82EB-3D767D6896AD}">
      <dsp:nvSpPr>
        <dsp:cNvPr id="0" name=""/>
        <dsp:cNvSpPr/>
      </dsp:nvSpPr>
      <dsp:spPr>
        <a:xfrm>
          <a:off x="1469541" y="606163"/>
          <a:ext cx="933974" cy="466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Input datasets</a:t>
          </a:r>
          <a:endParaRPr lang="en-US" sz="2000" b="0" kern="1200" dirty="0"/>
        </a:p>
      </dsp:txBody>
      <dsp:txXfrm>
        <a:off x="1469541" y="606163"/>
        <a:ext cx="933974" cy="466778"/>
      </dsp:txXfrm>
    </dsp:sp>
    <dsp:sp modelId="{B8EC75CD-0098-114D-83A3-BBE3CB8EC98E}">
      <dsp:nvSpPr>
        <dsp:cNvPr id="0" name=""/>
        <dsp:cNvSpPr/>
      </dsp:nvSpPr>
      <dsp:spPr>
        <a:xfrm>
          <a:off x="635086" y="961649"/>
          <a:ext cx="1673618" cy="167370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E54055-A01C-9D45-B433-A903FFE16CF3}">
      <dsp:nvSpPr>
        <dsp:cNvPr id="0" name=""/>
        <dsp:cNvSpPr/>
      </dsp:nvSpPr>
      <dsp:spPr>
        <a:xfrm>
          <a:off x="980477" y="1589280"/>
          <a:ext cx="1308974" cy="466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Preprocessing</a:t>
          </a:r>
          <a:endParaRPr lang="en-US" sz="2000" b="0" kern="1200" dirty="0"/>
        </a:p>
      </dsp:txBody>
      <dsp:txXfrm>
        <a:off x="980477" y="1589280"/>
        <a:ext cx="1308974" cy="466778"/>
      </dsp:txXfrm>
    </dsp:sp>
    <dsp:sp modelId="{876E113B-7CD2-D347-8505-0B754831C614}">
      <dsp:nvSpPr>
        <dsp:cNvPr id="0" name=""/>
        <dsp:cNvSpPr/>
      </dsp:nvSpPr>
      <dsp:spPr>
        <a:xfrm>
          <a:off x="1100032" y="1927621"/>
          <a:ext cx="1673618" cy="1673703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961ACB-D52E-864B-A79A-4C83F2175857}">
      <dsp:nvSpPr>
        <dsp:cNvPr id="0" name=""/>
        <dsp:cNvSpPr/>
      </dsp:nvSpPr>
      <dsp:spPr>
        <a:xfrm>
          <a:off x="1354087" y="2533245"/>
          <a:ext cx="1164880" cy="466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Data Exploration</a:t>
          </a:r>
          <a:endParaRPr lang="en-US" sz="2000" b="0" kern="1200" dirty="0"/>
        </a:p>
      </dsp:txBody>
      <dsp:txXfrm>
        <a:off x="1354087" y="2533245"/>
        <a:ext cx="1164880" cy="466778"/>
      </dsp:txXfrm>
    </dsp:sp>
    <dsp:sp modelId="{65BE5EA6-8D68-8F4E-B846-26E88345F210}">
      <dsp:nvSpPr>
        <dsp:cNvPr id="0" name=""/>
        <dsp:cNvSpPr/>
      </dsp:nvSpPr>
      <dsp:spPr>
        <a:xfrm>
          <a:off x="635086" y="2890892"/>
          <a:ext cx="1673618" cy="167370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325ABD-DEB8-0949-AD33-7389B7489A88}">
      <dsp:nvSpPr>
        <dsp:cNvPr id="0" name=""/>
        <dsp:cNvSpPr/>
      </dsp:nvSpPr>
      <dsp:spPr>
        <a:xfrm>
          <a:off x="927694" y="3497056"/>
          <a:ext cx="1084007" cy="466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Discriminant</a:t>
          </a:r>
          <a:r>
            <a:rPr lang="en-US" sz="1800" b="0" kern="1200" baseline="0" dirty="0" smtClean="0"/>
            <a:t> analysis</a:t>
          </a:r>
          <a:endParaRPr lang="en-US" sz="1800" b="0" kern="1200" dirty="0"/>
        </a:p>
      </dsp:txBody>
      <dsp:txXfrm>
        <a:off x="927694" y="3497056"/>
        <a:ext cx="1084007" cy="466778"/>
      </dsp:txXfrm>
    </dsp:sp>
    <dsp:sp modelId="{B8A23DBA-DE28-A44F-9D90-AE67F7447FD1}">
      <dsp:nvSpPr>
        <dsp:cNvPr id="0" name=""/>
        <dsp:cNvSpPr/>
      </dsp:nvSpPr>
      <dsp:spPr>
        <a:xfrm>
          <a:off x="1219016" y="3963834"/>
          <a:ext cx="1437849" cy="143869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799134-0A3D-D242-A638-E1E56D356245}">
      <dsp:nvSpPr>
        <dsp:cNvPr id="0" name=""/>
        <dsp:cNvSpPr/>
      </dsp:nvSpPr>
      <dsp:spPr>
        <a:xfrm>
          <a:off x="1469541" y="4460867"/>
          <a:ext cx="933974" cy="466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kern="1200" dirty="0" smtClean="0"/>
            <a:t>Outputs</a:t>
          </a:r>
          <a:endParaRPr lang="en-US" sz="2100" b="0" kern="1200" dirty="0"/>
        </a:p>
      </dsp:txBody>
      <dsp:txXfrm>
        <a:off x="1469541" y="4460867"/>
        <a:ext cx="933974" cy="466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9C0ED-26DE-964F-80E9-C97DB2809A64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3413" y="1143000"/>
            <a:ext cx="5591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5A6A7-60DC-AF4E-B37C-7B034FD95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0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751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1pPr>
    <a:lvl2pPr marL="388757" algn="l" defTabSz="77751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2pPr>
    <a:lvl3pPr marL="777514" algn="l" defTabSz="77751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3pPr>
    <a:lvl4pPr marL="1166271" algn="l" defTabSz="77751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4pPr>
    <a:lvl5pPr marL="1555029" algn="l" defTabSz="77751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5pPr>
    <a:lvl6pPr marL="1943786" algn="l" defTabSz="77751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6pPr>
    <a:lvl7pPr marL="2332543" algn="l" defTabSz="77751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7pPr>
    <a:lvl8pPr marL="2721300" algn="l" defTabSz="77751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8pPr>
    <a:lvl9pPr marL="3110057" algn="l" defTabSz="77751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1143000"/>
            <a:ext cx="5591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3311D-8578-E14C-9E04-027958A168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69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1143000"/>
            <a:ext cx="5591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3311D-8578-E14C-9E04-027958A168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07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4925" y="942577"/>
            <a:ext cx="7829550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925" y="3025045"/>
            <a:ext cx="7829550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C4FD-05C3-FF4D-AF0C-6E7044CE30C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9D0-4505-6C4B-A1CF-ED55DFF81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C4FD-05C3-FF4D-AF0C-6E7044CE30C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9D0-4505-6C4B-A1CF-ED55DFF81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0695" y="306637"/>
            <a:ext cx="2250996" cy="488086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709" y="306637"/>
            <a:ext cx="6622494" cy="488086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C4FD-05C3-FF4D-AF0C-6E7044CE30C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9D0-4505-6C4B-A1CF-ED55DFF81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C4FD-05C3-FF4D-AF0C-6E7044CE30C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9D0-4505-6C4B-A1CF-ED55DFF81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71" y="1435864"/>
            <a:ext cx="9003983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271" y="3854300"/>
            <a:ext cx="9003983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C4FD-05C3-FF4D-AF0C-6E7044CE30C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9D0-4505-6C4B-A1CF-ED55DFF81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709" y="1533187"/>
            <a:ext cx="4436745" cy="36543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946" y="1533187"/>
            <a:ext cx="4436745" cy="36543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C4FD-05C3-FF4D-AF0C-6E7044CE30C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9D0-4505-6C4B-A1CF-ED55DFF81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8" y="306638"/>
            <a:ext cx="9003983" cy="11132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069" y="1411865"/>
            <a:ext cx="4416355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69" y="2103799"/>
            <a:ext cx="4416355" cy="30943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946" y="1411865"/>
            <a:ext cx="4438105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84946" y="2103799"/>
            <a:ext cx="4438105" cy="30943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C4FD-05C3-FF4D-AF0C-6E7044CE30C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9D0-4505-6C4B-A1CF-ED55DFF81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C4FD-05C3-FF4D-AF0C-6E7044CE30C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9D0-4505-6C4B-A1CF-ED55DFF81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C4FD-05C3-FF4D-AF0C-6E7044CE30C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9D0-4505-6C4B-A1CF-ED55DFF81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383963"/>
            <a:ext cx="3366978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105" y="829255"/>
            <a:ext cx="5284946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1727835"/>
            <a:ext cx="3366978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C4FD-05C3-FF4D-AF0C-6E7044CE30C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9D0-4505-6C4B-A1CF-ED55DFF81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383963"/>
            <a:ext cx="3366978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8105" y="829255"/>
            <a:ext cx="5284946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1727835"/>
            <a:ext cx="3366978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C4FD-05C3-FF4D-AF0C-6E7044CE30C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9D0-4505-6C4B-A1CF-ED55DFF81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709" y="306638"/>
            <a:ext cx="9003983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709" y="1533187"/>
            <a:ext cx="9003983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709" y="5338158"/>
            <a:ext cx="2348865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CC4FD-05C3-FF4D-AF0C-6E7044CE30C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051" y="5338158"/>
            <a:ext cx="3523298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826" y="5338158"/>
            <a:ext cx="2348865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609D0-4505-6C4B-A1CF-ED55DFF81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1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7.emf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1999667" y="74234"/>
            <a:ext cx="4267306" cy="1224153"/>
          </a:xfrm>
          <a:prstGeom prst="rect">
            <a:avLst/>
          </a:prstGeom>
          <a:solidFill>
            <a:srgbClr val="3691D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8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002005" y="4427181"/>
            <a:ext cx="4267306" cy="1284569"/>
          </a:xfrm>
          <a:prstGeom prst="rect">
            <a:avLst/>
          </a:prstGeom>
          <a:solidFill>
            <a:srgbClr val="F0E442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8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99667" y="2088011"/>
            <a:ext cx="4258917" cy="2313342"/>
          </a:xfrm>
          <a:prstGeom prst="rect">
            <a:avLst/>
          </a:prstGeom>
          <a:solidFill>
            <a:srgbClr val="F78B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8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98366" y="1264792"/>
            <a:ext cx="4260218" cy="799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8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008056" y="5711104"/>
            <a:ext cx="4257662" cy="647"/>
          </a:xfrm>
          <a:prstGeom prst="line">
            <a:avLst/>
          </a:prstGeom>
          <a:ln w="38100">
            <a:solidFill>
              <a:srgbClr val="F0E4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000968" y="55598"/>
            <a:ext cx="4259484" cy="18973"/>
          </a:xfrm>
          <a:prstGeom prst="line">
            <a:avLst/>
          </a:prstGeom>
          <a:ln w="38100">
            <a:solidFill>
              <a:srgbClr val="369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71154" y="1266303"/>
            <a:ext cx="3594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" charset="0"/>
                <a:ea typeface="Times" charset="0"/>
                <a:cs typeface="Times" charset="0"/>
              </a:rPr>
              <a:t>Data</a:t>
            </a: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400" b="1" dirty="0">
                <a:latin typeface="Times" charset="0"/>
                <a:ea typeface="Times" charset="0"/>
                <a:cs typeface="Times" charset="0"/>
              </a:rPr>
              <a:t>transformation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1994243" y="2071893"/>
            <a:ext cx="4264341" cy="8719"/>
          </a:xfrm>
          <a:prstGeom prst="line">
            <a:avLst/>
          </a:prstGeom>
          <a:ln w="38100">
            <a:solidFill>
              <a:srgbClr val="F78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909884" y="44462"/>
            <a:ext cx="2814195" cy="310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" charset="0"/>
                <a:ea typeface="Times" charset="0"/>
                <a:cs typeface="Times" charset="0"/>
              </a:rPr>
              <a:t>Filtered and normalized datasets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9254" y="1728006"/>
            <a:ext cx="1714252" cy="310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5097" indent="-225097">
              <a:buFont typeface="Wingdings" charset="2"/>
              <a:buChar char="q"/>
            </a:pPr>
            <a:r>
              <a:rPr lang="en-US" sz="1418" dirty="0">
                <a:latin typeface="Times" charset="0"/>
                <a:ea typeface="Times" charset="0"/>
                <a:cs typeface="Times" charset="0"/>
              </a:rPr>
              <a:t>Pathway modules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87643" y="1520795"/>
            <a:ext cx="2328843" cy="310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5097" indent="-225097">
              <a:buFont typeface="Wingdings" charset="2"/>
              <a:buChar char="q"/>
            </a:pPr>
            <a:r>
              <a:rPr lang="en-US" sz="1418" dirty="0">
                <a:latin typeface="Times" charset="0"/>
                <a:ea typeface="Times" charset="0"/>
                <a:cs typeface="Times" charset="0"/>
              </a:rPr>
              <a:t>Repeated </a:t>
            </a:r>
            <a:r>
              <a:rPr lang="en-US" sz="1418" dirty="0" smtClean="0">
                <a:latin typeface="Times" charset="0"/>
                <a:ea typeface="Times" charset="0"/>
                <a:cs typeface="Times" charset="0"/>
              </a:rPr>
              <a:t>measures design</a:t>
            </a:r>
            <a:endParaRPr lang="en-US" sz="1418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021766" y="5326494"/>
            <a:ext cx="2253117" cy="310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18" dirty="0">
                <a:latin typeface="Times" charset="0"/>
                <a:ea typeface="Times" charset="0"/>
                <a:cs typeface="Times" charset="0"/>
              </a:rPr>
              <a:t>Multi-</a:t>
            </a:r>
            <a:r>
              <a:rPr lang="en-US" sz="1418" dirty="0" err="1">
                <a:latin typeface="Times" charset="0"/>
                <a:ea typeface="Times" charset="0"/>
                <a:cs typeface="Times" charset="0"/>
              </a:rPr>
              <a:t>omic</a:t>
            </a:r>
            <a:r>
              <a:rPr lang="en-US" sz="1418" dirty="0">
                <a:latin typeface="Times" charset="0"/>
                <a:ea typeface="Times" charset="0"/>
                <a:cs typeface="Times" charset="0"/>
              </a:rPr>
              <a:t> biomarker panel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680339" y="5506425"/>
            <a:ext cx="379427" cy="0"/>
          </a:xfrm>
          <a:prstGeom prst="straightConnector1">
            <a:avLst/>
          </a:prstGeom>
          <a:ln w="57150">
            <a:solidFill>
              <a:srgbClr val="F0E4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041693" y="3556684"/>
            <a:ext cx="1966795" cy="771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097" indent="-225097">
              <a:buFont typeface="Wingdings" charset="2"/>
              <a:buChar char="q"/>
            </a:pPr>
            <a:r>
              <a:rPr lang="en-US" sz="1103" dirty="0">
                <a:latin typeface="Times" charset="0"/>
                <a:ea typeface="Times" charset="0"/>
                <a:cs typeface="Times" charset="0"/>
              </a:rPr>
              <a:t>Classification performance</a:t>
            </a:r>
          </a:p>
          <a:p>
            <a:pPr marL="225097" indent="-225097">
              <a:buFont typeface="Wingdings" charset="2"/>
              <a:buChar char="q"/>
            </a:pPr>
            <a:r>
              <a:rPr lang="en-US" sz="1103" dirty="0">
                <a:latin typeface="Times" charset="0"/>
                <a:ea typeface="Times" charset="0"/>
                <a:cs typeface="Times" charset="0"/>
              </a:rPr>
              <a:t>Sample plots</a:t>
            </a:r>
          </a:p>
          <a:p>
            <a:pPr marL="225097" indent="-225097">
              <a:buFont typeface="Wingdings" charset="2"/>
              <a:buChar char="q"/>
            </a:pPr>
            <a:r>
              <a:rPr lang="en-US" sz="1103" dirty="0" smtClean="0">
                <a:latin typeface="Times" charset="0"/>
                <a:ea typeface="Times" charset="0"/>
                <a:cs typeface="Times" charset="0"/>
              </a:rPr>
              <a:t>Variable plots</a:t>
            </a:r>
            <a:endParaRPr lang="en-US" sz="1103" dirty="0">
              <a:latin typeface="Times" charset="0"/>
              <a:ea typeface="Times" charset="0"/>
              <a:cs typeface="Times" charset="0"/>
            </a:endParaRPr>
          </a:p>
          <a:p>
            <a:pPr marL="225097" indent="-225097">
              <a:buFont typeface="Wingdings" charset="2"/>
              <a:buChar char="q"/>
            </a:pPr>
            <a:r>
              <a:rPr lang="en-US" sz="1103" dirty="0" err="1" smtClean="0">
                <a:latin typeface="Times" charset="0"/>
                <a:ea typeface="Times" charset="0"/>
                <a:cs typeface="Times" charset="0"/>
              </a:rPr>
              <a:t>Heatmaps</a:t>
            </a:r>
            <a:endParaRPr lang="en-US" sz="1103" dirty="0"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798978" y="3117861"/>
            <a:ext cx="1566357" cy="1137270"/>
            <a:chOff x="2926623" y="4494778"/>
            <a:chExt cx="1566357" cy="113727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82" t="10086" r="9557" b="10006"/>
            <a:stretch/>
          </p:blipFill>
          <p:spPr>
            <a:xfrm>
              <a:off x="3110737" y="4524460"/>
              <a:ext cx="1093012" cy="1085508"/>
            </a:xfrm>
            <a:prstGeom prst="ellipse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 rot="18931531">
              <a:off x="2926623" y="4539753"/>
              <a:ext cx="608725" cy="23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46">
                  <a:solidFill>
                    <a:srgbClr val="FF7F00"/>
                  </a:solidFill>
                  <a:latin typeface="Times" charset="0"/>
                  <a:ea typeface="Times" charset="0"/>
                  <a:cs typeface="Times" charset="0"/>
                </a:rPr>
                <a:t>Proteins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 rot="2618118">
              <a:off x="3907942" y="4494778"/>
              <a:ext cx="425990" cy="383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46">
                  <a:solidFill>
                    <a:srgbClr val="1F78B4"/>
                  </a:solidFill>
                  <a:latin typeface="Times" charset="0"/>
                  <a:ea typeface="Times" charset="0"/>
                  <a:cs typeface="Times" charset="0"/>
                </a:rPr>
                <a:t>CpGs</a:t>
              </a:r>
              <a:endParaRPr lang="en-US" sz="946" dirty="0">
                <a:solidFill>
                  <a:srgbClr val="1F78B4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rot="18954821">
              <a:off x="3790633" y="5261422"/>
              <a:ext cx="702347" cy="23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46">
                  <a:solidFill>
                    <a:srgbClr val="33A02C"/>
                  </a:solidFill>
                  <a:latin typeface="Times" charset="0"/>
                  <a:ea typeface="Times" charset="0"/>
                  <a:cs typeface="Times" charset="0"/>
                </a:rPr>
                <a:t>miRNA</a:t>
              </a:r>
              <a:endParaRPr lang="en-US" sz="946" dirty="0">
                <a:solidFill>
                  <a:srgbClr val="33A02C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rot="2618118">
              <a:off x="2976807" y="5394162"/>
              <a:ext cx="559362" cy="23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46">
                  <a:solidFill>
                    <a:srgbClr val="E31A1C"/>
                  </a:solidFill>
                  <a:latin typeface="Times" charset="0"/>
                  <a:ea typeface="Times" charset="0"/>
                  <a:cs typeface="Times" charset="0"/>
                </a:rPr>
                <a:t>mRNA</a:t>
              </a:r>
              <a:endParaRPr lang="en-US" sz="946" dirty="0">
                <a:solidFill>
                  <a:srgbClr val="E31A1C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</p:grpSp>
      <p:sp>
        <p:nvSpPr>
          <p:cNvPr id="2" name="Pentagon 1"/>
          <p:cNvSpPr/>
          <p:nvPr/>
        </p:nvSpPr>
        <p:spPr>
          <a:xfrm rot="5400000">
            <a:off x="676646" y="330084"/>
            <a:ext cx="1518482" cy="969511"/>
          </a:xfrm>
          <a:prstGeom prst="homePlate">
            <a:avLst/>
          </a:prstGeom>
          <a:solidFill>
            <a:srgbClr val="3691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Input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data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4" name="Chevron 43"/>
          <p:cNvSpPr/>
          <p:nvPr/>
        </p:nvSpPr>
        <p:spPr>
          <a:xfrm rot="5400000">
            <a:off x="695149" y="1361766"/>
            <a:ext cx="1481470" cy="969511"/>
          </a:xfrm>
          <a:prstGeom prst="chevron">
            <a:avLst/>
          </a:prstGeom>
          <a:solidFill>
            <a:srgbClr val="CBCC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Processing</a:t>
            </a:r>
            <a:endParaRPr lang="en-US" sz="14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2" name="Chevron 61"/>
          <p:cNvSpPr/>
          <p:nvPr/>
        </p:nvSpPr>
        <p:spPr>
          <a:xfrm rot="5400000">
            <a:off x="156849" y="2924327"/>
            <a:ext cx="2554359" cy="967821"/>
          </a:xfrm>
          <a:prstGeom prst="chevron">
            <a:avLst/>
          </a:prstGeom>
          <a:solidFill>
            <a:srgbClr val="F78B33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Integration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4" name="Chevron 63"/>
          <p:cNvSpPr/>
          <p:nvPr/>
        </p:nvSpPr>
        <p:spPr>
          <a:xfrm rot="5400000">
            <a:off x="681249" y="4501489"/>
            <a:ext cx="1506384" cy="969511"/>
          </a:xfrm>
          <a:prstGeom prst="chevron">
            <a:avLst/>
          </a:prstGeom>
          <a:solidFill>
            <a:srgbClr val="F0E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Results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984955" y="909513"/>
            <a:ext cx="7537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400" b="1" dirty="0" smtClean="0">
                <a:latin typeface="Times" charset="0"/>
                <a:ea typeface="Times" charset="0"/>
                <a:cs typeface="Times" charset="0"/>
              </a:rPr>
              <a:t>…</a:t>
            </a:r>
            <a:endParaRPr lang="en-US" sz="1400" b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2000968" y="1249232"/>
            <a:ext cx="4267306" cy="23313"/>
          </a:xfrm>
          <a:prstGeom prst="line">
            <a:avLst/>
          </a:prstGeom>
          <a:ln w="38100">
            <a:solidFill>
              <a:srgbClr val="369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02" y="3582193"/>
            <a:ext cx="713161" cy="350875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 flipV="1">
            <a:off x="1999667" y="4401354"/>
            <a:ext cx="4259486" cy="2423"/>
          </a:xfrm>
          <a:prstGeom prst="line">
            <a:avLst/>
          </a:prstGeom>
          <a:ln w="38100">
            <a:solidFill>
              <a:srgbClr val="F0E4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2865355" y="419698"/>
            <a:ext cx="3194070" cy="570221"/>
            <a:chOff x="4442670" y="759035"/>
            <a:chExt cx="3194070" cy="570221"/>
          </a:xfrm>
        </p:grpSpPr>
        <p:sp>
          <p:nvSpPr>
            <p:cNvPr id="43" name="Parallelogram 42"/>
            <p:cNvSpPr/>
            <p:nvPr/>
          </p:nvSpPr>
          <p:spPr>
            <a:xfrm>
              <a:off x="4770753" y="1081349"/>
              <a:ext cx="1068711" cy="227222"/>
            </a:xfrm>
            <a:prstGeom prst="parallelogram">
              <a:avLst>
                <a:gd name="adj" fmla="val 91667"/>
              </a:avLst>
            </a:prstGeom>
            <a:solidFill>
              <a:srgbClr val="1F7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18"/>
            </a:p>
          </p:txBody>
        </p:sp>
        <p:sp>
          <p:nvSpPr>
            <p:cNvPr id="45" name="Parallelogram 44"/>
            <p:cNvSpPr/>
            <p:nvPr/>
          </p:nvSpPr>
          <p:spPr>
            <a:xfrm>
              <a:off x="5021858" y="989312"/>
              <a:ext cx="1068711" cy="227222"/>
            </a:xfrm>
            <a:prstGeom prst="parallelogram">
              <a:avLst>
                <a:gd name="adj" fmla="val 91667"/>
              </a:avLst>
            </a:prstGeom>
            <a:solidFill>
              <a:srgbClr val="33A0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18"/>
            </a:p>
          </p:txBody>
        </p:sp>
        <p:sp>
          <p:nvSpPr>
            <p:cNvPr id="46" name="Parallelogram 45"/>
            <p:cNvSpPr/>
            <p:nvPr/>
          </p:nvSpPr>
          <p:spPr>
            <a:xfrm>
              <a:off x="5307582" y="872602"/>
              <a:ext cx="1068711" cy="227222"/>
            </a:xfrm>
            <a:prstGeom prst="parallelogram">
              <a:avLst>
                <a:gd name="adj" fmla="val 91667"/>
              </a:avLst>
            </a:prstGeom>
            <a:solidFill>
              <a:srgbClr val="E31A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18"/>
            </a:p>
          </p:txBody>
        </p:sp>
        <p:sp>
          <p:nvSpPr>
            <p:cNvPr id="47" name="Parallelogram 46"/>
            <p:cNvSpPr/>
            <p:nvPr/>
          </p:nvSpPr>
          <p:spPr>
            <a:xfrm>
              <a:off x="5599081" y="771580"/>
              <a:ext cx="1068711" cy="227222"/>
            </a:xfrm>
            <a:prstGeom prst="parallelogram">
              <a:avLst>
                <a:gd name="adj" fmla="val 91667"/>
              </a:avLst>
            </a:prstGeom>
            <a:solidFill>
              <a:srgbClr val="FF7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18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442670" y="1067197"/>
              <a:ext cx="656171" cy="262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3" dirty="0" err="1">
                  <a:solidFill>
                    <a:srgbClr val="1F78B4"/>
                  </a:solidFill>
                </a:rPr>
                <a:t>CpGs</a:t>
              </a:r>
              <a:endParaRPr lang="en-US" sz="1103" dirty="0">
                <a:solidFill>
                  <a:srgbClr val="1F78B4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79165" y="812810"/>
              <a:ext cx="1044003" cy="262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3" dirty="0" err="1">
                  <a:solidFill>
                    <a:srgbClr val="33A02C"/>
                  </a:solidFill>
                </a:rPr>
                <a:t>miRNA</a:t>
              </a:r>
              <a:endParaRPr lang="en-US" sz="1103" dirty="0">
                <a:solidFill>
                  <a:srgbClr val="33A02C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138155" y="1001492"/>
              <a:ext cx="1328442" cy="262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3" dirty="0">
                  <a:solidFill>
                    <a:srgbClr val="E31A1C"/>
                  </a:solidFill>
                </a:rPr>
                <a:t>mRNA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580562" y="759035"/>
              <a:ext cx="1056178" cy="262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3" dirty="0">
                  <a:solidFill>
                    <a:srgbClr val="FF7F00"/>
                  </a:solidFill>
                </a:rPr>
                <a:t>Proteins</a:t>
              </a:r>
            </a:p>
          </p:txBody>
        </p:sp>
      </p:grpSp>
      <p:pic>
        <p:nvPicPr>
          <p:cNvPr id="76" name="Picture 7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853" y="4367985"/>
            <a:ext cx="1074638" cy="1074638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4" b="50755"/>
          <a:stretch/>
        </p:blipFill>
        <p:spPr>
          <a:xfrm>
            <a:off x="1979331" y="2190328"/>
            <a:ext cx="2122003" cy="1238911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85"/>
          <a:stretch/>
        </p:blipFill>
        <p:spPr>
          <a:xfrm>
            <a:off x="2041693" y="4491132"/>
            <a:ext cx="1560405" cy="994263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342" y="2131058"/>
            <a:ext cx="1038545" cy="1298181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273744" y="354996"/>
            <a:ext cx="696024" cy="4175375"/>
          </a:xfrm>
          <a:prstGeom prst="rect">
            <a:avLst/>
          </a:prstGeom>
        </p:spPr>
        <p:txBody>
          <a:bodyPr vert="wordArtVert" wrap="square">
            <a:spAutoFit/>
          </a:bodyPr>
          <a:lstStyle/>
          <a:p>
            <a:pPr algn="ctr"/>
            <a:r>
              <a:rPr 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</a:rPr>
              <a:t>DIABLO</a:t>
            </a:r>
          </a:p>
        </p:txBody>
      </p:sp>
    </p:spTree>
    <p:extLst>
      <p:ext uri="{BB962C8B-B14F-4D97-AF65-F5344CB8AC3E}">
        <p14:creationId xmlns:p14="http://schemas.microsoft.com/office/powerpoint/2010/main" val="61049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/>
          <p:cNvSpPr/>
          <p:nvPr/>
        </p:nvSpPr>
        <p:spPr>
          <a:xfrm>
            <a:off x="2364834" y="1369754"/>
            <a:ext cx="1045938" cy="10544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8"/>
          </a:p>
        </p:txBody>
      </p:sp>
      <p:sp>
        <p:nvSpPr>
          <p:cNvPr id="43" name="Oval 42"/>
          <p:cNvSpPr/>
          <p:nvPr/>
        </p:nvSpPr>
        <p:spPr>
          <a:xfrm>
            <a:off x="2363597" y="3297866"/>
            <a:ext cx="1081738" cy="10706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8"/>
          </a:p>
        </p:txBody>
      </p:sp>
      <p:sp>
        <p:nvSpPr>
          <p:cNvPr id="41" name="Rectangle 40"/>
          <p:cNvSpPr/>
          <p:nvPr/>
        </p:nvSpPr>
        <p:spPr>
          <a:xfrm>
            <a:off x="2381383" y="3576814"/>
            <a:ext cx="5077398" cy="609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8"/>
          </a:p>
        </p:txBody>
      </p:sp>
      <p:sp>
        <p:nvSpPr>
          <p:cNvPr id="33" name="Rectangle 32"/>
          <p:cNvSpPr/>
          <p:nvPr/>
        </p:nvSpPr>
        <p:spPr>
          <a:xfrm>
            <a:off x="2381379" y="1419212"/>
            <a:ext cx="5077399" cy="7887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8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360911" y="5467037"/>
            <a:ext cx="4105688" cy="645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353091" y="4179873"/>
            <a:ext cx="4105688" cy="645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474495" y="3556217"/>
            <a:ext cx="3984284" cy="793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69925" y="1411275"/>
            <a:ext cx="3596676" cy="7931"/>
          </a:xfrm>
          <a:prstGeom prst="line">
            <a:avLst/>
          </a:prstGeom>
          <a:ln w="38100">
            <a:solidFill>
              <a:srgbClr val="FF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355877" y="259800"/>
            <a:ext cx="4105688" cy="6455"/>
          </a:xfrm>
          <a:prstGeom prst="line">
            <a:avLst/>
          </a:prstGeom>
          <a:ln w="38100">
            <a:solidFill>
              <a:srgbClr val="FF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 6"/>
          <p:cNvGraphicFramePr/>
          <p:nvPr>
            <p:extLst/>
          </p:nvPr>
        </p:nvGraphicFramePr>
        <p:xfrm>
          <a:off x="1432945" y="116751"/>
          <a:ext cx="3408738" cy="540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205529" y="2233336"/>
            <a:ext cx="1742250" cy="1474474"/>
            <a:chOff x="8174324" y="2565778"/>
            <a:chExt cx="2211622" cy="187170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27" t="25210" r="11642" b="18571"/>
            <a:stretch/>
          </p:blipFill>
          <p:spPr>
            <a:xfrm>
              <a:off x="8366078" y="2565778"/>
              <a:ext cx="2019868" cy="154219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930" r="92040"/>
            <a:stretch/>
          </p:blipFill>
          <p:spPr>
            <a:xfrm>
              <a:off x="8174324" y="2793225"/>
              <a:ext cx="218364" cy="151068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837" r="40497"/>
            <a:stretch/>
          </p:blipFill>
          <p:spPr>
            <a:xfrm>
              <a:off x="8311030" y="4021524"/>
              <a:ext cx="1632278" cy="415959"/>
            </a:xfrm>
            <a:prstGeom prst="rect">
              <a:avLst/>
            </a:prstGeom>
          </p:spPr>
        </p:pic>
      </p:grp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2" t="10086" r="9557" b="10006"/>
          <a:stretch/>
        </p:blipFill>
        <p:spPr>
          <a:xfrm>
            <a:off x="4301974" y="4286202"/>
            <a:ext cx="1093012" cy="1085508"/>
          </a:xfrm>
          <a:prstGeom prst="ellipse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864062" y="1447426"/>
            <a:ext cx="3594715" cy="26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3"/>
              <a:t>Data transformation</a:t>
            </a:r>
            <a:endParaRPr lang="en-US" sz="1103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353091" y="2207977"/>
            <a:ext cx="4105688" cy="645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180489" y="402545"/>
            <a:ext cx="2814195" cy="310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18" dirty="0"/>
              <a:t>Filtered and normalized datasets</a:t>
            </a:r>
          </a:p>
        </p:txBody>
      </p:sp>
      <p:sp>
        <p:nvSpPr>
          <p:cNvPr id="6" name="Rectangle 5"/>
          <p:cNvSpPr/>
          <p:nvPr/>
        </p:nvSpPr>
        <p:spPr>
          <a:xfrm>
            <a:off x="5637230" y="1673112"/>
            <a:ext cx="1714252" cy="310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5097" indent="-225097">
              <a:buFont typeface="Wingdings" charset="2"/>
              <a:buChar char="q"/>
            </a:pPr>
            <a:r>
              <a:rPr lang="en-US" sz="1418" dirty="0"/>
              <a:t>Pathway modules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05976" y="1676210"/>
            <a:ext cx="1866280" cy="310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5097" indent="-225097">
              <a:buFont typeface="Wingdings" charset="2"/>
              <a:buChar char="q"/>
            </a:pPr>
            <a:r>
              <a:rPr lang="en-US" sz="1418" dirty="0"/>
              <a:t>Repeated measures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098839" y="2512363"/>
            <a:ext cx="1230272" cy="528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097" indent="-225097">
              <a:buFont typeface="Wingdings" charset="2"/>
              <a:buChar char="q"/>
            </a:pPr>
            <a:r>
              <a:rPr lang="en-US" sz="1418" dirty="0"/>
              <a:t>PCA</a:t>
            </a:r>
          </a:p>
          <a:p>
            <a:pPr marL="225097" indent="-225097">
              <a:buFont typeface="Wingdings" charset="2"/>
              <a:buChar char="q"/>
            </a:pPr>
            <a:r>
              <a:rPr lang="en-US" sz="1418" dirty="0"/>
              <a:t>Sparse PCA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42670" y="759035"/>
            <a:ext cx="3194070" cy="570221"/>
            <a:chOff x="4442670" y="759035"/>
            <a:chExt cx="3194070" cy="570221"/>
          </a:xfrm>
        </p:grpSpPr>
        <p:sp>
          <p:nvSpPr>
            <p:cNvPr id="51" name="Parallelogram 50"/>
            <p:cNvSpPr/>
            <p:nvPr/>
          </p:nvSpPr>
          <p:spPr>
            <a:xfrm>
              <a:off x="4770753" y="1081349"/>
              <a:ext cx="1068711" cy="227222"/>
            </a:xfrm>
            <a:prstGeom prst="parallelogram">
              <a:avLst>
                <a:gd name="adj" fmla="val 91667"/>
              </a:avLst>
            </a:prstGeom>
            <a:solidFill>
              <a:srgbClr val="1F7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18"/>
            </a:p>
          </p:txBody>
        </p:sp>
        <p:sp>
          <p:nvSpPr>
            <p:cNvPr id="52" name="Parallelogram 51"/>
            <p:cNvSpPr/>
            <p:nvPr/>
          </p:nvSpPr>
          <p:spPr>
            <a:xfrm>
              <a:off x="5021858" y="989312"/>
              <a:ext cx="1068711" cy="227222"/>
            </a:xfrm>
            <a:prstGeom prst="parallelogram">
              <a:avLst>
                <a:gd name="adj" fmla="val 91667"/>
              </a:avLst>
            </a:prstGeom>
            <a:solidFill>
              <a:srgbClr val="33A0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18"/>
            </a:p>
          </p:txBody>
        </p:sp>
        <p:sp>
          <p:nvSpPr>
            <p:cNvPr id="53" name="Parallelogram 52"/>
            <p:cNvSpPr/>
            <p:nvPr/>
          </p:nvSpPr>
          <p:spPr>
            <a:xfrm>
              <a:off x="5307582" y="872602"/>
              <a:ext cx="1068711" cy="227222"/>
            </a:xfrm>
            <a:prstGeom prst="parallelogram">
              <a:avLst>
                <a:gd name="adj" fmla="val 91667"/>
              </a:avLst>
            </a:prstGeom>
            <a:solidFill>
              <a:srgbClr val="E31A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18"/>
            </a:p>
          </p:txBody>
        </p:sp>
        <p:sp>
          <p:nvSpPr>
            <p:cNvPr id="54" name="Parallelogram 53"/>
            <p:cNvSpPr/>
            <p:nvPr/>
          </p:nvSpPr>
          <p:spPr>
            <a:xfrm>
              <a:off x="5599081" y="771580"/>
              <a:ext cx="1068711" cy="227222"/>
            </a:xfrm>
            <a:prstGeom prst="parallelogram">
              <a:avLst>
                <a:gd name="adj" fmla="val 91667"/>
              </a:avLst>
            </a:prstGeom>
            <a:solidFill>
              <a:srgbClr val="FF7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18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442670" y="1067197"/>
              <a:ext cx="656171" cy="262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3" dirty="0" err="1">
                  <a:solidFill>
                    <a:srgbClr val="1F78B4"/>
                  </a:solidFill>
                </a:rPr>
                <a:t>CpGs</a:t>
              </a:r>
              <a:endParaRPr lang="en-US" sz="1103" dirty="0">
                <a:solidFill>
                  <a:srgbClr val="1F78B4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779165" y="812810"/>
              <a:ext cx="1044003" cy="262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3" dirty="0" err="1">
                  <a:solidFill>
                    <a:srgbClr val="33A02C"/>
                  </a:solidFill>
                </a:rPr>
                <a:t>miRNA</a:t>
              </a:r>
              <a:endParaRPr lang="en-US" sz="1103" dirty="0">
                <a:solidFill>
                  <a:srgbClr val="33A02C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38155" y="1001492"/>
              <a:ext cx="1328442" cy="262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3" dirty="0">
                  <a:solidFill>
                    <a:srgbClr val="E31A1C"/>
                  </a:solidFill>
                </a:rPr>
                <a:t>mRNA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580562" y="759035"/>
              <a:ext cx="1056178" cy="262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3" dirty="0">
                  <a:solidFill>
                    <a:srgbClr val="FF7F00"/>
                  </a:solidFill>
                </a:rPr>
                <a:t>Proteins</a:t>
              </a:r>
            </a:p>
          </p:txBody>
        </p:sp>
      </p:grpSp>
      <p:sp>
        <p:nvSpPr>
          <p:cNvPr id="61" name="Rectangle 60"/>
          <p:cNvSpPr/>
          <p:nvPr/>
        </p:nvSpPr>
        <p:spPr>
          <a:xfrm>
            <a:off x="3681218" y="3645204"/>
            <a:ext cx="1140786" cy="407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48" b="1" dirty="0">
                <a:ln w="12700" cmpd="sng">
                  <a:solidFill>
                    <a:schemeClr val="accent4"/>
                  </a:solidFill>
                  <a:prstDash val="solid"/>
                </a:ln>
              </a:rPr>
              <a:t>DIABLO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255947" y="3697741"/>
            <a:ext cx="2253117" cy="310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18" dirty="0"/>
              <a:t>Multi-</a:t>
            </a:r>
            <a:r>
              <a:rPr lang="en-US" sz="1418" dirty="0" err="1"/>
              <a:t>omic</a:t>
            </a:r>
            <a:r>
              <a:rPr lang="en-US" sz="1418" dirty="0"/>
              <a:t> biomarker panel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821715" y="3833178"/>
            <a:ext cx="379427" cy="0"/>
          </a:xfrm>
          <a:prstGeom prst="straightConnector1">
            <a:avLst/>
          </a:prstGeom>
          <a:ln w="57150">
            <a:solidFill>
              <a:srgbClr val="E31A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491985" y="4371736"/>
            <a:ext cx="1966795" cy="771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097" indent="-225097">
              <a:buFont typeface="Wingdings" charset="2"/>
              <a:buChar char="q"/>
            </a:pPr>
            <a:r>
              <a:rPr lang="en-US" sz="1103" dirty="0"/>
              <a:t>Classification performance</a:t>
            </a:r>
          </a:p>
          <a:p>
            <a:pPr marL="225097" indent="-225097">
              <a:buFont typeface="Wingdings" charset="2"/>
              <a:buChar char="q"/>
            </a:pPr>
            <a:r>
              <a:rPr lang="en-US" sz="1103" dirty="0"/>
              <a:t>Sample plots</a:t>
            </a:r>
          </a:p>
          <a:p>
            <a:pPr marL="225097" indent="-225097">
              <a:buFont typeface="Wingdings" charset="2"/>
              <a:buChar char="q"/>
            </a:pPr>
            <a:r>
              <a:rPr lang="en-US" sz="1103" dirty="0" smtClean="0"/>
              <a:t>Variable plots</a:t>
            </a:r>
            <a:endParaRPr lang="en-US" sz="1103" dirty="0"/>
          </a:p>
          <a:p>
            <a:pPr marL="225097" indent="-225097">
              <a:buFont typeface="Wingdings" charset="2"/>
              <a:buChar char="q"/>
            </a:pPr>
            <a:r>
              <a:rPr lang="en-US" sz="1103" dirty="0" err="1" smtClean="0"/>
              <a:t>Heatmaps</a:t>
            </a:r>
            <a:endParaRPr lang="en-US" sz="1103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9" t="8310" r="4967" b="84325"/>
          <a:stretch/>
        </p:blipFill>
        <p:spPr>
          <a:xfrm>
            <a:off x="3961506" y="4207433"/>
            <a:ext cx="524800" cy="20380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61" t="81340"/>
          <a:stretch/>
        </p:blipFill>
        <p:spPr>
          <a:xfrm>
            <a:off x="3989254" y="5127869"/>
            <a:ext cx="431441" cy="48096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1" t="83786" r="68459" b="7377"/>
          <a:stretch/>
        </p:blipFill>
        <p:spPr>
          <a:xfrm>
            <a:off x="5239696" y="5254926"/>
            <a:ext cx="484821" cy="19555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18931531">
            <a:off x="4117860" y="4301495"/>
            <a:ext cx="608725" cy="23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6">
                <a:solidFill>
                  <a:srgbClr val="FF7F00"/>
                </a:solidFill>
              </a:rPr>
              <a:t>Proteins</a:t>
            </a:r>
          </a:p>
        </p:txBody>
      </p:sp>
      <p:sp>
        <p:nvSpPr>
          <p:cNvPr id="48" name="TextBox 47"/>
          <p:cNvSpPr txBox="1"/>
          <p:nvPr/>
        </p:nvSpPr>
        <p:spPr>
          <a:xfrm rot="2618118">
            <a:off x="5099179" y="4256520"/>
            <a:ext cx="425990" cy="383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6">
                <a:solidFill>
                  <a:srgbClr val="1F78B4"/>
                </a:solidFill>
              </a:rPr>
              <a:t>CpGs</a:t>
            </a:r>
            <a:endParaRPr lang="en-US" sz="946" dirty="0">
              <a:solidFill>
                <a:srgbClr val="1F78B4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rot="18954821">
            <a:off x="5001832" y="5072462"/>
            <a:ext cx="560632" cy="23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6">
                <a:solidFill>
                  <a:srgbClr val="33A02C"/>
                </a:solidFill>
              </a:rPr>
              <a:t>miRNA</a:t>
            </a:r>
            <a:endParaRPr lang="en-US" sz="946" dirty="0">
              <a:solidFill>
                <a:srgbClr val="33A02C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618118">
            <a:off x="4177135" y="5133196"/>
            <a:ext cx="493546" cy="23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6">
                <a:solidFill>
                  <a:srgbClr val="E31A1C"/>
                </a:solidFill>
              </a:rPr>
              <a:t>mRNA</a:t>
            </a:r>
            <a:endParaRPr lang="en-US" sz="946" dirty="0">
              <a:solidFill>
                <a:srgbClr val="E31A1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64260" y="216179"/>
            <a:ext cx="744178" cy="521369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en-US" sz="3377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DIABLO</a:t>
            </a:r>
            <a:endParaRPr lang="en-US" sz="3377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984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1035</TotalTime>
  <Words>79</Words>
  <Application>Microsoft Macintosh PowerPoint</Application>
  <PresentationFormat>Custom</PresentationFormat>
  <Paragraphs>52</Paragraphs>
  <Slides>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Calibri Light</vt:lpstr>
      <vt:lpstr>Times</vt:lpstr>
      <vt:lpstr>Times New Roman</vt:lpstr>
      <vt:lpstr>Wingdings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Kim-Anh Le Cao</dc:creator>
  <cp:lastModifiedBy>Kim-Anh Le Cao</cp:lastModifiedBy>
  <cp:revision>69</cp:revision>
  <cp:lastPrinted>2018-03-05T17:35:40Z</cp:lastPrinted>
  <dcterms:created xsi:type="dcterms:W3CDTF">2018-02-18T21:25:59Z</dcterms:created>
  <dcterms:modified xsi:type="dcterms:W3CDTF">2018-03-18T22:27:31Z</dcterms:modified>
</cp:coreProperties>
</file>