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0F8"/>
    <a:srgbClr val="73E780"/>
    <a:srgbClr val="7DBCF8"/>
    <a:srgbClr val="99D8F8"/>
    <a:srgbClr val="BBE7B7"/>
    <a:srgbClr val="7030A0"/>
    <a:srgbClr val="385723"/>
    <a:srgbClr val="C00000"/>
    <a:srgbClr val="73F8E3"/>
    <a:srgbClr val="D19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2"/>
    <p:restoredTop sz="94665"/>
  </p:normalViewPr>
  <p:slideViewPr>
    <p:cSldViewPr snapToGrid="0" snapToObjects="1">
      <p:cViewPr>
        <p:scale>
          <a:sx n="70" d="100"/>
          <a:sy n="70" d="100"/>
        </p:scale>
        <p:origin x="2384" y="984"/>
      </p:cViewPr>
      <p:guideLst/>
    </p:cSldViewPr>
  </p:slideViewPr>
  <p:notesTextViewPr>
    <p:cViewPr>
      <p:scale>
        <a:sx n="1" d="1"/>
        <a:sy n="1" d="1"/>
      </p:scale>
      <p:origin x="0" y="-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9C0ED-26DE-964F-80E9-C97DB2809A64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5A6A7-60DC-AF4E-B37C-7B034FD95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0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Amrit</a:t>
            </a:r>
            <a:r>
              <a:rPr lang="en-US" dirty="0" smtClean="0"/>
              <a:t>: I missed</a:t>
            </a:r>
            <a:r>
              <a:rPr lang="en-US" baseline="0" dirty="0" smtClean="0"/>
              <a:t> a few methods like PCA (it did not seem super relevant to me, up to you. Also did not include </a:t>
            </a:r>
            <a:r>
              <a:rPr lang="en-US" baseline="0" dirty="0" err="1" smtClean="0"/>
              <a:t>Concatation</a:t>
            </a:r>
            <a:r>
              <a:rPr lang="en-US" baseline="0" dirty="0" smtClean="0"/>
              <a:t> / Ensemble, try to fit it in there. I suggest if the package name as the same name as the method just put one word. I have not put all the </a:t>
            </a:r>
            <a:r>
              <a:rPr lang="en-US" baseline="0" dirty="0" err="1" smtClean="0"/>
              <a:t>upperscript</a:t>
            </a:r>
            <a:r>
              <a:rPr lang="en-US" baseline="0" dirty="0" smtClean="0"/>
              <a:t>, for the b, c d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you might as well put the reference if they are not in either R or </a:t>
            </a:r>
            <a:r>
              <a:rPr lang="en-US" baseline="0" dirty="0" err="1" smtClean="0"/>
              <a:t>matlab</a:t>
            </a:r>
            <a:r>
              <a:rPr lang="en-US" baseline="0" smtClean="0"/>
              <a:t>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5A6A7-60DC-AF4E-B37C-7B034FD95A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5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0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0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1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2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3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1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8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C4FD-05C3-FF4D-AF0C-6E7044CE30CB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1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CC4FD-05C3-FF4D-AF0C-6E7044CE30CB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609D0-4505-6C4B-A1CF-ED55DFF8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7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4034707" y="4429935"/>
            <a:ext cx="2354703" cy="1159761"/>
          </a:xfrm>
          <a:prstGeom prst="roundRect">
            <a:avLst/>
          </a:prstGeom>
          <a:solidFill>
            <a:srgbClr val="7030A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352196" y="1969611"/>
            <a:ext cx="2393454" cy="166504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3978451" y="5160825"/>
            <a:ext cx="2410960" cy="1697175"/>
          </a:xfrm>
          <a:prstGeom prst="roundRect">
            <a:avLst>
              <a:gd name="adj" fmla="val 18154"/>
            </a:avLst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330199" y="4636553"/>
            <a:ext cx="2585635" cy="1778686"/>
          </a:xfrm>
          <a:prstGeom prst="roundRect">
            <a:avLst/>
          </a:prstGeom>
          <a:solidFill>
            <a:srgbClr val="385723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605224" y="2880112"/>
            <a:ext cx="5140425" cy="1388039"/>
          </a:xfrm>
          <a:prstGeom prst="roundRect">
            <a:avLst/>
          </a:prstGeom>
          <a:solidFill>
            <a:schemeClr val="accent4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346785" y="693450"/>
            <a:ext cx="10398865" cy="1176555"/>
          </a:xfrm>
          <a:prstGeom prst="roundRect">
            <a:avLst/>
          </a:prstGeom>
          <a:solidFill>
            <a:srgbClr val="385723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3511623" y="1348017"/>
            <a:ext cx="5748488" cy="907527"/>
          </a:xfrm>
          <a:prstGeom prst="roundRect">
            <a:avLst/>
          </a:prstGeom>
          <a:solidFill>
            <a:srgbClr val="7030A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578265" y="4601388"/>
            <a:ext cx="5167385" cy="1621121"/>
          </a:xfrm>
          <a:prstGeom prst="roundRect">
            <a:avLst/>
          </a:prstGeom>
          <a:solidFill>
            <a:schemeClr val="accent4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3624" y="754882"/>
            <a:ext cx="2378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85723"/>
                </a:solidFill>
              </a:rPr>
              <a:t>COMPONENT-BASED</a:t>
            </a:r>
            <a:endParaRPr lang="en-US" sz="2000" b="1" dirty="0">
              <a:solidFill>
                <a:srgbClr val="38572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6785" y="687098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85723"/>
                </a:solidFill>
              </a:rPr>
              <a:t>JIVE: </a:t>
            </a:r>
            <a:r>
              <a:rPr lang="en-US" dirty="0" err="1" smtClean="0">
                <a:solidFill>
                  <a:srgbClr val="385723"/>
                </a:solidFill>
                <a:latin typeface="Courier" charset="0"/>
                <a:ea typeface="Courier" charset="0"/>
                <a:cs typeface="Courier" charset="0"/>
              </a:rPr>
              <a:t>r.jive</a:t>
            </a:r>
            <a:endParaRPr lang="en-US" dirty="0" smtClean="0">
              <a:solidFill>
                <a:srgbClr val="38572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rgbClr val="385723"/>
                </a:solidFill>
                <a:latin typeface="+mj-lt"/>
                <a:ea typeface="Courier" charset="0"/>
                <a:cs typeface="Courier" charset="0"/>
              </a:rPr>
              <a:t>sMBPLS</a:t>
            </a:r>
            <a:r>
              <a:rPr lang="en-US" baseline="30000" dirty="0" err="1" smtClean="0">
                <a:solidFill>
                  <a:srgbClr val="385723"/>
                </a:solidFill>
                <a:latin typeface="+mj-lt"/>
                <a:ea typeface="Courier" charset="0"/>
                <a:cs typeface="Courier" charset="0"/>
              </a:rPr>
              <a:t>m</a:t>
            </a:r>
            <a:endParaRPr lang="en-US" baseline="30000" dirty="0" smtClean="0">
              <a:solidFill>
                <a:srgbClr val="385723"/>
              </a:solidFill>
              <a:latin typeface="+mj-lt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rgbClr val="385723"/>
                </a:solidFill>
                <a:latin typeface="Courier" charset="0"/>
                <a:ea typeface="Courier" charset="0"/>
                <a:cs typeface="Courier" charset="0"/>
              </a:rPr>
              <a:t>iClusterPlus</a:t>
            </a:r>
            <a:endParaRPr lang="en-US" dirty="0" smtClean="0">
              <a:solidFill>
                <a:srgbClr val="38572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rgbClr val="385723"/>
                </a:solidFill>
                <a:ea typeface="Courier" charset="0"/>
                <a:cs typeface="Courier" charset="0"/>
              </a:rPr>
              <a:t>SNMNMF</a:t>
            </a:r>
            <a:r>
              <a:rPr lang="en-US" baseline="30000" dirty="0" err="1" smtClean="0">
                <a:solidFill>
                  <a:srgbClr val="385723"/>
                </a:solidFill>
                <a:ea typeface="Courier" charset="0"/>
                <a:cs typeface="Courier" charset="0"/>
              </a:rPr>
              <a:t>m</a:t>
            </a:r>
            <a:endParaRPr lang="en-US" baseline="30000" dirty="0">
              <a:solidFill>
                <a:srgbClr val="385723"/>
              </a:solidFill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06899" y="1036397"/>
            <a:ext cx="213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85723"/>
                </a:solidFill>
              </a:rPr>
              <a:t>DIABLO: </a:t>
            </a:r>
            <a:r>
              <a:rPr lang="en-US" dirty="0" err="1" smtClean="0">
                <a:solidFill>
                  <a:srgbClr val="385723"/>
                </a:solidFill>
                <a:latin typeface="Courier" charset="0"/>
                <a:ea typeface="Courier" charset="0"/>
                <a:cs typeface="Courier" charset="0"/>
              </a:rPr>
              <a:t>mixOmics</a:t>
            </a:r>
            <a:endParaRPr lang="en-US" baseline="30000" dirty="0">
              <a:solidFill>
                <a:srgbClr val="385723"/>
              </a:solidFill>
              <a:ea typeface="Courier" charset="0"/>
              <a:cs typeface="Courier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4769" y="1314928"/>
            <a:ext cx="1231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BAYESIAN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06899" y="2041552"/>
            <a:ext cx="2072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NETWORK-BASED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74866" y="3024913"/>
            <a:ext cx="1447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MULTI-STEP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8080795" y="52079"/>
            <a:ext cx="3897845" cy="555162"/>
          </a:xfrm>
          <a:prstGeom prst="homePlate">
            <a:avLst/>
          </a:prstGeom>
          <a:solidFill>
            <a:srgbClr val="BBE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SUPERVISED</a:t>
            </a:r>
            <a:endParaRPr lang="en-US" sz="2400" b="1" dirty="0"/>
          </a:p>
        </p:txBody>
      </p:sp>
      <p:sp>
        <p:nvSpPr>
          <p:cNvPr id="18" name="Pentagon 17"/>
          <p:cNvSpPr/>
          <p:nvPr/>
        </p:nvSpPr>
        <p:spPr>
          <a:xfrm>
            <a:off x="1550668" y="49986"/>
            <a:ext cx="7158631" cy="556708"/>
          </a:xfrm>
          <a:prstGeom prst="homePlate">
            <a:avLst/>
          </a:prstGeom>
          <a:solidFill>
            <a:srgbClr val="73E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UNSUPERVISED</a:t>
            </a:r>
            <a:endParaRPr lang="en-US" sz="2400" b="1" dirty="0"/>
          </a:p>
        </p:txBody>
      </p:sp>
      <p:sp>
        <p:nvSpPr>
          <p:cNvPr id="21" name="Pentagon 20"/>
          <p:cNvSpPr/>
          <p:nvPr/>
        </p:nvSpPr>
        <p:spPr>
          <a:xfrm rot="5400000">
            <a:off x="-253544" y="5310243"/>
            <a:ext cx="2281542" cy="591287"/>
          </a:xfrm>
          <a:prstGeom prst="homePlate">
            <a:avLst/>
          </a:prstGeom>
          <a:solidFill>
            <a:srgbClr val="99D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 smtClean="0"/>
              <a:t>NO</a:t>
            </a:r>
          </a:p>
        </p:txBody>
      </p:sp>
      <p:sp>
        <p:nvSpPr>
          <p:cNvPr id="20" name="Pentagon 19"/>
          <p:cNvSpPr/>
          <p:nvPr/>
        </p:nvSpPr>
        <p:spPr>
          <a:xfrm rot="5400000">
            <a:off x="-1185820" y="2490106"/>
            <a:ext cx="4146093" cy="591287"/>
          </a:xfrm>
          <a:prstGeom prst="homePlate">
            <a:avLst/>
          </a:prstGeom>
          <a:solidFill>
            <a:srgbClr val="7DB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 smtClean="0"/>
              <a:t>YES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37456" y="5083109"/>
            <a:ext cx="2101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85723"/>
                </a:solidFill>
              </a:rPr>
              <a:t>MCIA: </a:t>
            </a:r>
            <a:r>
              <a:rPr lang="en-US" dirty="0" smtClean="0">
                <a:solidFill>
                  <a:srgbClr val="385723"/>
                </a:solidFill>
                <a:latin typeface="Courier" charset="0"/>
                <a:ea typeface="Courier" charset="0"/>
                <a:cs typeface="Courier" charset="0"/>
              </a:rPr>
              <a:t>Omicade4</a:t>
            </a:r>
          </a:p>
          <a:p>
            <a:r>
              <a:rPr lang="en-US" dirty="0" smtClean="0">
                <a:solidFill>
                  <a:srgbClr val="385723"/>
                </a:solidFill>
              </a:rPr>
              <a:t>RGCCA: </a:t>
            </a:r>
            <a:r>
              <a:rPr lang="en-US" dirty="0" err="1" smtClean="0">
                <a:solidFill>
                  <a:srgbClr val="385723"/>
                </a:solidFill>
                <a:latin typeface="Courier" charset="0"/>
                <a:ea typeface="Courier" charset="0"/>
                <a:cs typeface="Courier" charset="0"/>
              </a:rPr>
              <a:t>mixOmics</a:t>
            </a:r>
            <a:endParaRPr lang="en-US" dirty="0" smtClean="0">
              <a:solidFill>
                <a:srgbClr val="38572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385723"/>
                </a:solidFill>
                <a:latin typeface="Courier" charset="0"/>
                <a:ea typeface="Courier" charset="0"/>
                <a:cs typeface="Courier" charset="0"/>
              </a:rPr>
              <a:t>Joint </a:t>
            </a:r>
            <a:r>
              <a:rPr lang="en-US" dirty="0" err="1" smtClean="0">
                <a:solidFill>
                  <a:srgbClr val="385723"/>
                </a:solidFill>
                <a:latin typeface="Courier" charset="0"/>
                <a:ea typeface="Courier" charset="0"/>
                <a:cs typeface="Courier" charset="0"/>
              </a:rPr>
              <a:t>NMF</a:t>
            </a:r>
            <a:r>
              <a:rPr lang="en-US" baseline="30000" dirty="0" err="1" smtClean="0">
                <a:solidFill>
                  <a:srgbClr val="385723"/>
                </a:solidFill>
                <a:latin typeface="Courier" charset="0"/>
                <a:ea typeface="Courier" charset="0"/>
                <a:cs typeface="Courier" charset="0"/>
              </a:rPr>
              <a:t>m</a:t>
            </a:r>
            <a:endParaRPr lang="en-US" baseline="30000" dirty="0" smtClean="0">
              <a:solidFill>
                <a:srgbClr val="38572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385723"/>
                </a:solidFill>
              </a:rPr>
              <a:t>MFA: </a:t>
            </a:r>
            <a:r>
              <a:rPr lang="en-US" dirty="0" err="1" smtClean="0">
                <a:solidFill>
                  <a:srgbClr val="385723"/>
                </a:solidFill>
                <a:latin typeface="Courier" charset="0"/>
                <a:ea typeface="Courier" charset="0"/>
                <a:cs typeface="Courier" charset="0"/>
              </a:rPr>
              <a:t>FactoMineR</a:t>
            </a:r>
            <a:endParaRPr lang="en-US" baseline="30000" dirty="0" smtClean="0">
              <a:solidFill>
                <a:srgbClr val="38572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62480" y="482361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BCC: </a:t>
            </a:r>
            <a:r>
              <a:rPr lang="en-US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bayesCC</a:t>
            </a:r>
            <a:endParaRPr lang="en-US" baseline="30000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52196" y="2497305"/>
            <a:ext cx="95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ATHENA</a:t>
            </a:r>
            <a:endParaRPr lang="en-US" dirty="0" smtClean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22243" y="1872597"/>
            <a:ext cx="63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iBAG</a:t>
            </a:r>
            <a:endParaRPr lang="en-US" baseline="30000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32034" y="1475989"/>
            <a:ext cx="211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MOFA: </a:t>
            </a:r>
            <a:r>
              <a:rPr lang="en-US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MOFAtools</a:t>
            </a:r>
            <a:endParaRPr lang="en-US" baseline="30000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11623" y="1876357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CONEXIC</a:t>
            </a:r>
            <a:endParaRPr lang="en-US" baseline="30000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70476" y="5220364"/>
            <a:ext cx="119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7030A0"/>
                </a:solidFill>
              </a:rPr>
              <a:t>RIMBANET</a:t>
            </a:r>
            <a:endParaRPr lang="en-US" baseline="30000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05225" y="3548535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sPCA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mixOmics</a:t>
            </a:r>
            <a:endParaRPr lang="en-US" dirty="0" smtClean="0">
              <a:solidFill>
                <a:schemeClr val="accent4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37652" y="4877562"/>
            <a:ext cx="145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NMF</a:t>
            </a:r>
          </a:p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ea typeface="Courier" charset="0"/>
                <a:cs typeface="Courier" charset="0"/>
              </a:rPr>
              <a:t>tSNE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:tsne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87435" y="4819179"/>
            <a:ext cx="1997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PLSDA: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mixOmics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ea typeface="Courier" charset="0"/>
                <a:cs typeface="Courier" charset="0"/>
              </a:rPr>
              <a:t>SVM: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e1071</a:t>
            </a:r>
          </a:p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randomForest</a:t>
            </a:r>
            <a:endParaRPr lang="en-US" dirty="0" smtClean="0">
              <a:solidFill>
                <a:schemeClr val="accent4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GRridge</a:t>
            </a:r>
            <a:endParaRPr lang="en-US" dirty="0" smtClean="0">
              <a:solidFill>
                <a:schemeClr val="accent4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401728" y="3582989"/>
            <a:ext cx="208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sPLSDA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mixOmics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glmnet</a:t>
            </a:r>
            <a:endParaRPr lang="en-US" dirty="0" smtClean="0">
              <a:solidFill>
                <a:schemeClr val="accent4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52196" y="2881015"/>
            <a:ext cx="2000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stSVM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netclass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getlnet</a:t>
            </a:r>
            <a:endParaRPr lang="en-US" dirty="0" smtClean="0">
              <a:solidFill>
                <a:schemeClr val="accent4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775" y="4420080"/>
            <a:ext cx="10984985" cy="4644"/>
          </a:xfrm>
          <a:prstGeom prst="line">
            <a:avLst/>
          </a:prstGeom>
          <a:ln w="31750">
            <a:solidFill>
              <a:srgbClr val="7EA0F8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473044" y="651036"/>
            <a:ext cx="42690" cy="6140142"/>
          </a:xfrm>
          <a:prstGeom prst="line">
            <a:avLst/>
          </a:prstGeom>
          <a:ln w="31750">
            <a:solidFill>
              <a:srgbClr val="73E78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47182" y="5575503"/>
            <a:ext cx="1890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WGCNA</a:t>
            </a:r>
          </a:p>
          <a:p>
            <a:r>
              <a:rPr lang="en-US" dirty="0" err="1" smtClean="0">
                <a:solidFill>
                  <a:srgbClr val="C00000"/>
                </a:solidFill>
                <a:ea typeface="Courier" charset="0"/>
                <a:cs typeface="Courier" charset="0"/>
              </a:rPr>
              <a:t>SNF</a:t>
            </a:r>
            <a:r>
              <a:rPr lang="en-US" dirty="0" err="1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:SNFtool</a:t>
            </a:r>
            <a:endParaRPr lang="en-US" dirty="0" smtClean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rgbClr val="C00000"/>
                </a:solidFill>
                <a:ea typeface="Courier" charset="0"/>
                <a:cs typeface="Courier" charset="0"/>
              </a:rPr>
              <a:t>PANDA</a:t>
            </a:r>
            <a:r>
              <a:rPr lang="en-US" dirty="0" err="1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:pandaR</a:t>
            </a:r>
            <a:endParaRPr lang="en-US" dirty="0" smtClean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67" y="667818"/>
            <a:ext cx="513410" cy="5995167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b="1" dirty="0" smtClean="0">
                <a:solidFill>
                  <a:srgbClr val="7EA0F8"/>
                </a:solidFill>
              </a:rPr>
              <a:t>VARIABLE SELECTION</a:t>
            </a:r>
            <a:endParaRPr lang="en-US" b="1" dirty="0">
              <a:solidFill>
                <a:srgbClr val="7EA0F8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93529" y="4721232"/>
            <a:ext cx="2378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85723"/>
                </a:solidFill>
              </a:rPr>
              <a:t>COMPONENT-BASED</a:t>
            </a:r>
            <a:endParaRPr lang="en-US" sz="2000" b="1" dirty="0">
              <a:solidFill>
                <a:srgbClr val="38572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93580" y="4482471"/>
            <a:ext cx="1231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BAYESIAN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88126" y="6490182"/>
            <a:ext cx="2072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NETWORK-BASED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87271" y="5809357"/>
            <a:ext cx="1447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MULTI-STEP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44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157</Words>
  <Application>Microsoft Macintosh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Courier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Kim-Anh Le Cao</dc:creator>
  <cp:lastModifiedBy>Kim-Anh Le Cao</cp:lastModifiedBy>
  <cp:revision>11</cp:revision>
  <dcterms:created xsi:type="dcterms:W3CDTF">2018-02-18T21:25:59Z</dcterms:created>
  <dcterms:modified xsi:type="dcterms:W3CDTF">2018-02-18T23:30:56Z</dcterms:modified>
</cp:coreProperties>
</file>