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9" r:id="rId2"/>
  </p:sldIdLst>
  <p:sldSz cx="16919575" cy="11520488"/>
  <p:notesSz cx="6858000" cy="9144000"/>
  <p:defaultTextStyle>
    <a:defPPr>
      <a:defRPr lang="en-US"/>
    </a:defPPr>
    <a:lvl1pPr marL="0" algn="l" defTabSz="1367487" rtl="0" eaLnBrk="1" latinLnBrk="0" hangingPunct="1">
      <a:defRPr sz="2692" kern="1200">
        <a:solidFill>
          <a:schemeClr val="tx1"/>
        </a:solidFill>
        <a:latin typeface="+mn-lt"/>
        <a:ea typeface="+mn-ea"/>
        <a:cs typeface="+mn-cs"/>
      </a:defRPr>
    </a:lvl1pPr>
    <a:lvl2pPr marL="683744" algn="l" defTabSz="1367487" rtl="0" eaLnBrk="1" latinLnBrk="0" hangingPunct="1">
      <a:defRPr sz="2692" kern="1200">
        <a:solidFill>
          <a:schemeClr val="tx1"/>
        </a:solidFill>
        <a:latin typeface="+mn-lt"/>
        <a:ea typeface="+mn-ea"/>
        <a:cs typeface="+mn-cs"/>
      </a:defRPr>
    </a:lvl2pPr>
    <a:lvl3pPr marL="1367487" algn="l" defTabSz="1367487" rtl="0" eaLnBrk="1" latinLnBrk="0" hangingPunct="1">
      <a:defRPr sz="2692" kern="1200">
        <a:solidFill>
          <a:schemeClr val="tx1"/>
        </a:solidFill>
        <a:latin typeface="+mn-lt"/>
        <a:ea typeface="+mn-ea"/>
        <a:cs typeface="+mn-cs"/>
      </a:defRPr>
    </a:lvl3pPr>
    <a:lvl4pPr marL="2051231" algn="l" defTabSz="1367487" rtl="0" eaLnBrk="1" latinLnBrk="0" hangingPunct="1">
      <a:defRPr sz="2692" kern="1200">
        <a:solidFill>
          <a:schemeClr val="tx1"/>
        </a:solidFill>
        <a:latin typeface="+mn-lt"/>
        <a:ea typeface="+mn-ea"/>
        <a:cs typeface="+mn-cs"/>
      </a:defRPr>
    </a:lvl4pPr>
    <a:lvl5pPr marL="2734974" algn="l" defTabSz="1367487" rtl="0" eaLnBrk="1" latinLnBrk="0" hangingPunct="1">
      <a:defRPr sz="2692" kern="1200">
        <a:solidFill>
          <a:schemeClr val="tx1"/>
        </a:solidFill>
        <a:latin typeface="+mn-lt"/>
        <a:ea typeface="+mn-ea"/>
        <a:cs typeface="+mn-cs"/>
      </a:defRPr>
    </a:lvl5pPr>
    <a:lvl6pPr marL="3418718" algn="l" defTabSz="1367487" rtl="0" eaLnBrk="1" latinLnBrk="0" hangingPunct="1">
      <a:defRPr sz="2692" kern="1200">
        <a:solidFill>
          <a:schemeClr val="tx1"/>
        </a:solidFill>
        <a:latin typeface="+mn-lt"/>
        <a:ea typeface="+mn-ea"/>
        <a:cs typeface="+mn-cs"/>
      </a:defRPr>
    </a:lvl6pPr>
    <a:lvl7pPr marL="4102461" algn="l" defTabSz="1367487" rtl="0" eaLnBrk="1" latinLnBrk="0" hangingPunct="1">
      <a:defRPr sz="2692" kern="1200">
        <a:solidFill>
          <a:schemeClr val="tx1"/>
        </a:solidFill>
        <a:latin typeface="+mn-lt"/>
        <a:ea typeface="+mn-ea"/>
        <a:cs typeface="+mn-cs"/>
      </a:defRPr>
    </a:lvl7pPr>
    <a:lvl8pPr marL="4786205" algn="l" defTabSz="1367487" rtl="0" eaLnBrk="1" latinLnBrk="0" hangingPunct="1">
      <a:defRPr sz="2692" kern="1200">
        <a:solidFill>
          <a:schemeClr val="tx1"/>
        </a:solidFill>
        <a:latin typeface="+mn-lt"/>
        <a:ea typeface="+mn-ea"/>
        <a:cs typeface="+mn-cs"/>
      </a:defRPr>
    </a:lvl8pPr>
    <a:lvl9pPr marL="5469948" algn="l" defTabSz="1367487" rtl="0" eaLnBrk="1" latinLnBrk="0" hangingPunct="1">
      <a:defRPr sz="26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8FF"/>
    <a:srgbClr val="FFA98B"/>
    <a:srgbClr val="DFACCA"/>
    <a:srgbClr val="EFF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071"/>
    <p:restoredTop sz="94679"/>
  </p:normalViewPr>
  <p:slideViewPr>
    <p:cSldViewPr snapToGrid="0" snapToObjects="1" showGuides="1">
      <p:cViewPr>
        <p:scale>
          <a:sx n="55" d="100"/>
          <a:sy n="55" d="100"/>
        </p:scale>
        <p:origin x="23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968" y="1885414"/>
            <a:ext cx="14381639" cy="4010837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947" y="6050924"/>
            <a:ext cx="12689681" cy="2781450"/>
          </a:xfrm>
        </p:spPr>
        <p:txBody>
          <a:bodyPr/>
          <a:lstStyle>
            <a:lvl1pPr marL="0" indent="0" algn="ctr">
              <a:buNone/>
              <a:defRPr sz="4032"/>
            </a:lvl1pPr>
            <a:lvl2pPr marL="768050" indent="0" algn="ctr">
              <a:buNone/>
              <a:defRPr sz="3360"/>
            </a:lvl2pPr>
            <a:lvl3pPr marL="1536101" indent="0" algn="ctr">
              <a:buNone/>
              <a:defRPr sz="3024"/>
            </a:lvl3pPr>
            <a:lvl4pPr marL="2304151" indent="0" algn="ctr">
              <a:buNone/>
              <a:defRPr sz="2688"/>
            </a:lvl4pPr>
            <a:lvl5pPr marL="3072201" indent="0" algn="ctr">
              <a:buNone/>
              <a:defRPr sz="2688"/>
            </a:lvl5pPr>
            <a:lvl6pPr marL="3840251" indent="0" algn="ctr">
              <a:buNone/>
              <a:defRPr sz="2688"/>
            </a:lvl6pPr>
            <a:lvl7pPr marL="4608302" indent="0" algn="ctr">
              <a:buNone/>
              <a:defRPr sz="2688"/>
            </a:lvl7pPr>
            <a:lvl8pPr marL="5376352" indent="0" algn="ctr">
              <a:buNone/>
              <a:defRPr sz="2688"/>
            </a:lvl8pPr>
            <a:lvl9pPr marL="6144402" indent="0" algn="ctr">
              <a:buNone/>
              <a:defRPr sz="26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8072" y="613359"/>
            <a:ext cx="3648283" cy="97630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222" y="613359"/>
            <a:ext cx="10733355" cy="97630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10" y="2872125"/>
            <a:ext cx="14593133" cy="4792202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410" y="7709663"/>
            <a:ext cx="14593133" cy="2520106"/>
          </a:xfrm>
        </p:spPr>
        <p:txBody>
          <a:bodyPr/>
          <a:lstStyle>
            <a:lvl1pPr marL="0" indent="0">
              <a:buNone/>
              <a:defRPr sz="4032">
                <a:solidFill>
                  <a:schemeClr val="tx1"/>
                </a:solidFill>
              </a:defRPr>
            </a:lvl1pPr>
            <a:lvl2pPr marL="76805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536101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3pPr>
            <a:lvl4pPr marL="23041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4pPr>
            <a:lvl5pPr marL="307220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5pPr>
            <a:lvl6pPr marL="38402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6pPr>
            <a:lvl7pPr marL="46083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7pPr>
            <a:lvl8pPr marL="537635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8pPr>
            <a:lvl9pPr marL="61444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221" y="3066796"/>
            <a:ext cx="7190819" cy="73096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5535" y="3066796"/>
            <a:ext cx="7190819" cy="73096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613362"/>
            <a:ext cx="14593133" cy="2226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426" y="2824120"/>
            <a:ext cx="7157772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426" y="4208178"/>
            <a:ext cx="7157772" cy="61895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5536" y="2824120"/>
            <a:ext cx="7193023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5536" y="4208178"/>
            <a:ext cx="7193023" cy="61895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768032"/>
            <a:ext cx="5457003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023" y="1658740"/>
            <a:ext cx="8565535" cy="8187013"/>
          </a:xfrm>
        </p:spPr>
        <p:txBody>
          <a:bodyPr/>
          <a:lstStyle>
            <a:lvl1pPr>
              <a:defRPr sz="5376"/>
            </a:lvl1pPr>
            <a:lvl2pPr>
              <a:defRPr sz="4704"/>
            </a:lvl2pPr>
            <a:lvl3pPr>
              <a:defRPr sz="4032"/>
            </a:lvl3pPr>
            <a:lvl4pPr>
              <a:defRPr sz="3360"/>
            </a:lvl4pPr>
            <a:lvl5pPr>
              <a:defRPr sz="3360"/>
            </a:lvl5pPr>
            <a:lvl6pPr>
              <a:defRPr sz="3360"/>
            </a:lvl6pPr>
            <a:lvl7pPr>
              <a:defRPr sz="3360"/>
            </a:lvl7pPr>
            <a:lvl8pPr>
              <a:defRPr sz="3360"/>
            </a:lvl8pPr>
            <a:lvl9pPr>
              <a:defRPr sz="3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5" y="3456146"/>
            <a:ext cx="5457003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5" y="768032"/>
            <a:ext cx="5457003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3023" y="1658740"/>
            <a:ext cx="8565535" cy="8187013"/>
          </a:xfrm>
        </p:spPr>
        <p:txBody>
          <a:bodyPr anchor="t"/>
          <a:lstStyle>
            <a:lvl1pPr marL="0" indent="0">
              <a:buNone/>
              <a:defRPr sz="5376"/>
            </a:lvl1pPr>
            <a:lvl2pPr marL="768050" indent="0">
              <a:buNone/>
              <a:defRPr sz="4704"/>
            </a:lvl2pPr>
            <a:lvl3pPr marL="1536101" indent="0">
              <a:buNone/>
              <a:defRPr sz="4032"/>
            </a:lvl3pPr>
            <a:lvl4pPr marL="2304151" indent="0">
              <a:buNone/>
              <a:defRPr sz="3360"/>
            </a:lvl4pPr>
            <a:lvl5pPr marL="3072201" indent="0">
              <a:buNone/>
              <a:defRPr sz="3360"/>
            </a:lvl5pPr>
            <a:lvl6pPr marL="3840251" indent="0">
              <a:buNone/>
              <a:defRPr sz="3360"/>
            </a:lvl6pPr>
            <a:lvl7pPr marL="4608302" indent="0">
              <a:buNone/>
              <a:defRPr sz="3360"/>
            </a:lvl7pPr>
            <a:lvl8pPr marL="5376352" indent="0">
              <a:buNone/>
              <a:defRPr sz="3360"/>
            </a:lvl8pPr>
            <a:lvl9pPr marL="6144402" indent="0">
              <a:buNone/>
              <a:defRPr sz="3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425" y="3456146"/>
            <a:ext cx="5457003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221" y="613362"/>
            <a:ext cx="14593133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221" y="3066796"/>
            <a:ext cx="14593133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221" y="10677788"/>
            <a:ext cx="380690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2707-7169-D148-8073-84E947F4F1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4609" y="10677788"/>
            <a:ext cx="5710357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9450" y="10677788"/>
            <a:ext cx="3806904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A48A-3C3B-0D46-9AE7-774FF6D57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36101" rtl="0" eaLnBrk="1" latinLnBrk="0" hangingPunct="1">
        <a:lnSpc>
          <a:spcPct val="90000"/>
        </a:lnSpc>
        <a:spcBef>
          <a:spcPct val="0"/>
        </a:spcBef>
        <a:buNone/>
        <a:defRPr sz="7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25" indent="-384025" algn="l" defTabSz="1536101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4704" kern="1200">
          <a:solidFill>
            <a:schemeClr val="tx1"/>
          </a:solidFill>
          <a:latin typeface="+mn-lt"/>
          <a:ea typeface="+mn-ea"/>
          <a:cs typeface="+mn-cs"/>
        </a:defRPr>
      </a:lvl1pPr>
      <a:lvl2pPr marL="1152075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19201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68817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4562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42242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9923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7603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5284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6805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5361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3041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0722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38402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6083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37635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1444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08796"/>
              </p:ext>
            </p:extLst>
          </p:nvPr>
        </p:nvGraphicFramePr>
        <p:xfrm>
          <a:off x="2427939" y="1194895"/>
          <a:ext cx="14491636" cy="10133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532"/>
                <a:gridCol w="9286916"/>
                <a:gridCol w="3814188"/>
              </a:tblGrid>
              <a:tr h="1207661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88678" marR="88678" marT="44339" marB="443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88678" marR="88678" marT="44339" marB="44339"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88678" marR="88678" marT="44339" marB="44339">
                    <a:lnL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77261"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88678" marR="88678" marT="44339" marB="443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88678" marR="88678" marT="44339" marB="44339"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88678" marR="88678" marT="44339" marB="44339">
                    <a:lnL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674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88678" marR="88678" marT="44339" marB="44339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88678" marR="88678" marT="44339" marB="44339">
                    <a:lnL w="12700" cmpd="sng">
                      <a:noFill/>
                    </a:lnL>
                    <a:lnR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000" dirty="0"/>
                    </a:p>
                  </a:txBody>
                  <a:tcPr marL="88678" marR="88678" marT="44339" marB="44339">
                    <a:lnL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 rot="5400000">
            <a:off x="7187341" y="-4300600"/>
            <a:ext cx="938862" cy="9993815"/>
          </a:xfrm>
          <a:prstGeom prst="roundRect">
            <a:avLst/>
          </a:prstGeom>
          <a:solidFill>
            <a:srgbClr val="FFA98B"/>
          </a:solidFill>
          <a:ln>
            <a:solidFill>
              <a:srgbClr val="FF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88678" tIns="44339" rIns="88678" bIns="44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67" b="1" dirty="0">
                <a:solidFill>
                  <a:schemeClr val="bg1"/>
                </a:solidFill>
              </a:rPr>
              <a:t>Unsupervised</a:t>
            </a:r>
          </a:p>
        </p:txBody>
      </p:sp>
      <p:sp>
        <p:nvSpPr>
          <p:cNvPr id="10" name="Rounded Rectangle 9"/>
          <p:cNvSpPr/>
          <p:nvPr/>
        </p:nvSpPr>
        <p:spPr>
          <a:xfrm rot="5400000">
            <a:off x="14502498" y="-1034037"/>
            <a:ext cx="938861" cy="3518999"/>
          </a:xfrm>
          <a:prstGeom prst="roundRect">
            <a:avLst/>
          </a:prstGeom>
          <a:solidFill>
            <a:srgbClr val="FFA98B"/>
          </a:solidFill>
          <a:ln>
            <a:solidFill>
              <a:srgbClr val="FF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88678" tIns="44339" rIns="88678" bIns="44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267" b="1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11" name="Rounded Rectangle 10"/>
          <p:cNvSpPr/>
          <p:nvPr/>
        </p:nvSpPr>
        <p:spPr>
          <a:xfrm rot="5400000">
            <a:off x="-2144320" y="3973383"/>
            <a:ext cx="7009142" cy="2067290"/>
          </a:xfrm>
          <a:prstGeom prst="roundRect">
            <a:avLst/>
          </a:prstGeom>
          <a:solidFill>
            <a:srgbClr val="DFACCA"/>
          </a:solidFill>
          <a:ln>
            <a:solidFill>
              <a:srgbClr val="DFA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88678" tIns="44339" rIns="88678" bIns="44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94" b="1" dirty="0">
                <a:solidFill>
                  <a:schemeClr val="tx1"/>
                </a:solidFill>
              </a:rPr>
              <a:t>Variable Selection</a:t>
            </a:r>
          </a:p>
        </p:txBody>
      </p:sp>
      <p:sp>
        <p:nvSpPr>
          <p:cNvPr id="13" name="Rounded Rectangle 12"/>
          <p:cNvSpPr/>
          <p:nvPr/>
        </p:nvSpPr>
        <p:spPr>
          <a:xfrm rot="5400000">
            <a:off x="198976" y="8783036"/>
            <a:ext cx="2336157" cy="2080894"/>
          </a:xfrm>
          <a:prstGeom prst="roundRect">
            <a:avLst/>
          </a:prstGeom>
          <a:solidFill>
            <a:srgbClr val="DFACCA"/>
          </a:solidFill>
          <a:ln>
            <a:solidFill>
              <a:srgbClr val="DFA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88678" tIns="44339" rIns="88678" bIns="44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909" b="1" dirty="0">
                <a:solidFill>
                  <a:schemeClr val="tx1"/>
                </a:solidFill>
              </a:rPr>
              <a:t>No variable selection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0096521" y="6326874"/>
            <a:ext cx="6634905" cy="4664690"/>
          </a:xfrm>
          <a:prstGeom prst="roundRect">
            <a:avLst/>
          </a:prstGeom>
          <a:solidFill>
            <a:srgbClr val="FFC000">
              <a:alpha val="27000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11" dirty="0">
              <a:solidFill>
                <a:schemeClr val="tx1"/>
              </a:solidFill>
            </a:endParaRPr>
          </a:p>
        </p:txBody>
      </p:sp>
      <p:sp>
        <p:nvSpPr>
          <p:cNvPr id="65" name="L-Shape 64"/>
          <p:cNvSpPr/>
          <p:nvPr/>
        </p:nvSpPr>
        <p:spPr>
          <a:xfrm rot="5400000">
            <a:off x="4951093" y="-788771"/>
            <a:ext cx="9489104" cy="14071561"/>
          </a:xfrm>
          <a:prstGeom prst="corner">
            <a:avLst>
              <a:gd name="adj1" fmla="val 29851"/>
              <a:gd name="adj2" fmla="val 12688"/>
            </a:avLst>
          </a:prstGeom>
          <a:solidFill>
            <a:schemeClr val="accent6">
              <a:lumMod val="50000"/>
              <a:alpha val="3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11"/>
          </a:p>
        </p:txBody>
      </p:sp>
      <p:sp>
        <p:nvSpPr>
          <p:cNvPr id="75" name="TextBox 74"/>
          <p:cNvSpPr txBox="1"/>
          <p:nvPr/>
        </p:nvSpPr>
        <p:spPr>
          <a:xfrm>
            <a:off x="6589605" y="9972893"/>
            <a:ext cx="262815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SNF</a:t>
            </a:r>
            <a:r>
              <a:rPr lang="en-US" sz="2500"/>
              <a:t>: </a:t>
            </a:r>
            <a:r>
              <a:rPr lang="en-US" sz="2500" dirty="0" err="1" smtClean="0">
                <a:latin typeface="Courier New" charset="0"/>
                <a:ea typeface="Courier New" charset="0"/>
                <a:cs typeface="Courier New" charset="0"/>
              </a:rPr>
              <a:t>SNFtool</a:t>
            </a:r>
            <a:endParaRPr lang="en-US" sz="2500" dirty="0" smtClean="0"/>
          </a:p>
          <a:p>
            <a:pPr algn="ctr"/>
            <a:r>
              <a:rPr lang="en-US" sz="2500" dirty="0" smtClean="0"/>
              <a:t>PANDA</a:t>
            </a:r>
            <a:r>
              <a:rPr lang="en-US" sz="2500" dirty="0"/>
              <a:t>: </a:t>
            </a:r>
            <a:r>
              <a:rPr lang="en-US" sz="2500" dirty="0" err="1">
                <a:latin typeface="Courier New" charset="0"/>
                <a:ea typeface="Courier New" charset="0"/>
                <a:cs typeface="Courier New" charset="0"/>
              </a:rPr>
              <a:t>pandaR</a:t>
            </a:r>
            <a:endParaRPr lang="en-US" sz="25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91607" y="1901477"/>
            <a:ext cx="2638239" cy="2328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25" dirty="0"/>
              <a:t>JIVE: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r.jive</a:t>
            </a:r>
            <a:endParaRPr lang="en-US" sz="2425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425" dirty="0" err="1"/>
              <a:t>sMBPLS</a:t>
            </a:r>
            <a:r>
              <a:rPr lang="en-US" sz="2425" baseline="30000" dirty="0" err="1"/>
              <a:t>a</a:t>
            </a:r>
            <a:endParaRPr lang="en-US" sz="2425" baseline="30000" dirty="0"/>
          </a:p>
          <a:p>
            <a:pPr algn="ctr"/>
            <a:r>
              <a:rPr lang="en-US" sz="2425" dirty="0" err="1"/>
              <a:t>sGCCA</a:t>
            </a:r>
            <a:r>
              <a:rPr lang="en-US" sz="2425" dirty="0"/>
              <a:t>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2425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425" dirty="0" err="1"/>
              <a:t>iClusterPlus</a:t>
            </a:r>
            <a:r>
              <a:rPr lang="en-US" sz="2425" dirty="0"/>
              <a:t>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iClusterPlus</a:t>
            </a:r>
            <a:endParaRPr lang="en-US" sz="2425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425" dirty="0" err="1"/>
              <a:t>SNMNMF</a:t>
            </a:r>
            <a:r>
              <a:rPr lang="en-US" sz="2425" baseline="30000" dirty="0" err="1"/>
              <a:t>a</a:t>
            </a:r>
            <a:endParaRPr lang="en-US" sz="2425" baseline="30000" dirty="0"/>
          </a:p>
        </p:txBody>
      </p:sp>
      <p:sp>
        <p:nvSpPr>
          <p:cNvPr id="80" name="TextBox 79"/>
          <p:cNvSpPr txBox="1"/>
          <p:nvPr/>
        </p:nvSpPr>
        <p:spPr>
          <a:xfrm>
            <a:off x="5686010" y="8647383"/>
            <a:ext cx="2196046" cy="4655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25" dirty="0"/>
              <a:t>BCC: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bayesCC</a:t>
            </a:r>
            <a:endParaRPr lang="en-US" sz="2425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4088268" y="3687160"/>
            <a:ext cx="1132844" cy="462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25" dirty="0" err="1" smtClean="0"/>
              <a:t>iBAG</a:t>
            </a:r>
            <a:r>
              <a:rPr lang="en-US" sz="2425" baseline="30000" dirty="0" err="1" smtClean="0"/>
              <a:t>d</a:t>
            </a:r>
            <a:endParaRPr lang="en-US" sz="2425" baseline="30000" dirty="0"/>
          </a:p>
        </p:txBody>
      </p:sp>
      <p:sp>
        <p:nvSpPr>
          <p:cNvPr id="82" name="TextBox 81"/>
          <p:cNvSpPr txBox="1"/>
          <p:nvPr/>
        </p:nvSpPr>
        <p:spPr>
          <a:xfrm>
            <a:off x="5860804" y="9296082"/>
            <a:ext cx="1953207" cy="4655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25" dirty="0" err="1"/>
              <a:t>RIMBANET</a:t>
            </a:r>
            <a:r>
              <a:rPr lang="en-US" sz="2425" baseline="30000" dirty="0" err="1"/>
              <a:t>c</a:t>
            </a:r>
            <a:endParaRPr lang="en-US" sz="2425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2719777" y="9046870"/>
            <a:ext cx="2743622" cy="15222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28" dirty="0"/>
              <a:t>MCIA: </a:t>
            </a:r>
            <a:r>
              <a:rPr lang="en-US" sz="2328" dirty="0">
                <a:latin typeface="Courier New" charset="0"/>
                <a:ea typeface="Courier New" charset="0"/>
                <a:cs typeface="Courier New" charset="0"/>
              </a:rPr>
              <a:t>Omicade4</a:t>
            </a:r>
          </a:p>
          <a:p>
            <a:pPr algn="ctr"/>
            <a:r>
              <a:rPr lang="en-US" sz="2328" dirty="0" err="1"/>
              <a:t>rGCCA</a:t>
            </a:r>
            <a:r>
              <a:rPr lang="en-US" sz="2328" dirty="0"/>
              <a:t>: </a:t>
            </a:r>
            <a:r>
              <a:rPr lang="en-US" sz="2328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2328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2328" dirty="0"/>
              <a:t>Joint </a:t>
            </a:r>
            <a:r>
              <a:rPr lang="en-US" sz="2328" dirty="0" err="1"/>
              <a:t>NMF</a:t>
            </a:r>
            <a:r>
              <a:rPr lang="en-US" sz="2328" baseline="30000" dirty="0" err="1"/>
              <a:t>a</a:t>
            </a:r>
            <a:endParaRPr lang="en-US" sz="2328" baseline="30000" dirty="0"/>
          </a:p>
          <a:p>
            <a:pPr algn="ctr"/>
            <a:r>
              <a:rPr lang="en-US" sz="2328" dirty="0"/>
              <a:t>MFA: </a:t>
            </a:r>
            <a:r>
              <a:rPr lang="en-US" sz="2328" dirty="0" err="1">
                <a:latin typeface="Courier New" charset="0"/>
                <a:ea typeface="Courier New" charset="0"/>
                <a:cs typeface="Courier New" charset="0"/>
              </a:rPr>
              <a:t>FactoMineR</a:t>
            </a:r>
            <a:endParaRPr lang="en-US" sz="2328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324747" y="1842636"/>
            <a:ext cx="3294362" cy="838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25" smtClean="0"/>
              <a:t>DIABLO</a:t>
            </a:r>
            <a:r>
              <a:rPr lang="en-US" sz="2425" dirty="0"/>
              <a:t>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2425" dirty="0"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endParaRPr lang="en-US" sz="2425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34086" y="7148385"/>
            <a:ext cx="2008397" cy="8357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25" dirty="0"/>
              <a:t>MOFA: </a:t>
            </a:r>
          </a:p>
          <a:p>
            <a:pPr algn="ctr"/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MOFAtools</a:t>
            </a:r>
            <a:endParaRPr lang="en-US" sz="2425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19874" y="6989532"/>
            <a:ext cx="2583662" cy="7113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25" dirty="0" err="1"/>
              <a:t>sPCA</a:t>
            </a:r>
            <a:r>
              <a:rPr lang="en-US" sz="2425" dirty="0"/>
              <a:t>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2425" dirty="0"/>
          </a:p>
          <a:p>
            <a:pPr algn="ctr"/>
            <a:endParaRPr lang="en-US" sz="2425" baseline="30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410407" y="9542762"/>
            <a:ext cx="2754703" cy="12088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25" dirty="0"/>
              <a:t>PCA: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2425" dirty="0"/>
          </a:p>
          <a:p>
            <a:r>
              <a:rPr lang="en-US" sz="2425" dirty="0"/>
              <a:t>NMF: </a:t>
            </a:r>
            <a:r>
              <a:rPr lang="en-US" sz="2425" dirty="0">
                <a:latin typeface="Courier New" charset="0"/>
                <a:ea typeface="Courier New" charset="0"/>
                <a:cs typeface="Courier New" charset="0"/>
              </a:rPr>
              <a:t>NMF</a:t>
            </a:r>
            <a:endParaRPr lang="en-US" sz="2425" dirty="0"/>
          </a:p>
          <a:p>
            <a:r>
              <a:rPr lang="en-US" sz="2425" dirty="0" err="1"/>
              <a:t>tSNE</a:t>
            </a:r>
            <a:r>
              <a:rPr lang="en-US" sz="2425" dirty="0"/>
              <a:t>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tsne</a:t>
            </a:r>
            <a:endParaRPr lang="en-US" sz="2425" dirty="0"/>
          </a:p>
        </p:txBody>
      </p:sp>
      <p:sp>
        <p:nvSpPr>
          <p:cNvPr id="37" name="TextBox 36"/>
          <p:cNvSpPr txBox="1"/>
          <p:nvPr/>
        </p:nvSpPr>
        <p:spPr>
          <a:xfrm>
            <a:off x="13420823" y="9413570"/>
            <a:ext cx="3106795" cy="1581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25" dirty="0"/>
              <a:t>PLSDA: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2425" dirty="0"/>
          </a:p>
          <a:p>
            <a:r>
              <a:rPr lang="en-US" sz="2425" dirty="0"/>
              <a:t>SVM: </a:t>
            </a:r>
            <a:r>
              <a:rPr lang="en-US" sz="2425" dirty="0">
                <a:latin typeface="Courier New" charset="0"/>
                <a:ea typeface="Courier New" charset="0"/>
                <a:cs typeface="Courier New" charset="0"/>
              </a:rPr>
              <a:t>e1071</a:t>
            </a:r>
            <a:endParaRPr lang="en-US" sz="2425" dirty="0"/>
          </a:p>
          <a:p>
            <a:r>
              <a:rPr lang="en-US" sz="2425" dirty="0"/>
              <a:t>RF: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randomForest</a:t>
            </a:r>
            <a:endParaRPr lang="en-US" sz="2425" dirty="0"/>
          </a:p>
          <a:p>
            <a:r>
              <a:rPr lang="en-US" sz="2425" dirty="0" err="1"/>
              <a:t>GRridge</a:t>
            </a:r>
            <a:r>
              <a:rPr lang="en-US" sz="2425" dirty="0"/>
              <a:t>: </a:t>
            </a:r>
            <a:r>
              <a:rPr lang="en-US" sz="2425" dirty="0" err="1">
                <a:latin typeface="Courier New" charset="0"/>
                <a:ea typeface="Courier New" charset="0"/>
                <a:cs typeface="Courier New" charset="0"/>
              </a:rPr>
              <a:t>GRridge</a:t>
            </a:r>
            <a:endParaRPr lang="en-US" sz="2425" dirty="0"/>
          </a:p>
        </p:txBody>
      </p:sp>
      <p:sp>
        <p:nvSpPr>
          <p:cNvPr id="38" name="TextBox 37"/>
          <p:cNvSpPr txBox="1"/>
          <p:nvPr/>
        </p:nvSpPr>
        <p:spPr>
          <a:xfrm>
            <a:off x="13736767" y="6317491"/>
            <a:ext cx="2790853" cy="15998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31" dirty="0" err="1"/>
              <a:t>GELnet</a:t>
            </a:r>
            <a:r>
              <a:rPr lang="en-US" sz="2231" dirty="0"/>
              <a:t>: </a:t>
            </a:r>
            <a:r>
              <a:rPr lang="en-US" sz="2231" dirty="0" err="1">
                <a:latin typeface="Courier New" charset="0"/>
                <a:ea typeface="Courier New" charset="0"/>
                <a:cs typeface="Courier New" charset="0"/>
              </a:rPr>
              <a:t>gelnet</a:t>
            </a:r>
            <a:endParaRPr lang="en-US" sz="2231" dirty="0"/>
          </a:p>
          <a:p>
            <a:r>
              <a:rPr lang="en-US" sz="2231" dirty="0" err="1"/>
              <a:t>stSVM</a:t>
            </a:r>
            <a:r>
              <a:rPr lang="en-US" sz="2231" dirty="0"/>
              <a:t>: </a:t>
            </a:r>
            <a:r>
              <a:rPr lang="en-US" sz="2231" dirty="0" err="1">
                <a:latin typeface="Courier New" charset="0"/>
                <a:ea typeface="Courier New" charset="0"/>
                <a:cs typeface="Courier New" charset="0"/>
              </a:rPr>
              <a:t>netClass</a:t>
            </a:r>
            <a:endParaRPr lang="en-US" sz="223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73" dirty="0"/>
          </a:p>
          <a:p>
            <a:r>
              <a:rPr lang="en-US" sz="2231" dirty="0" err="1"/>
              <a:t>glmnet</a:t>
            </a:r>
            <a:r>
              <a:rPr lang="en-US" sz="2231" dirty="0"/>
              <a:t>: </a:t>
            </a:r>
            <a:r>
              <a:rPr lang="en-US" sz="2231" dirty="0" err="1">
                <a:latin typeface="Courier New" charset="0"/>
                <a:ea typeface="Courier New" charset="0"/>
                <a:cs typeface="Courier New" charset="0"/>
              </a:rPr>
              <a:t>glmnet</a:t>
            </a:r>
            <a:endParaRPr lang="en-US" sz="2231" dirty="0"/>
          </a:p>
          <a:p>
            <a:r>
              <a:rPr lang="en-US" sz="2231" dirty="0" err="1"/>
              <a:t>sPLSDA</a:t>
            </a:r>
            <a:r>
              <a:rPr lang="en-US" sz="2231" dirty="0"/>
              <a:t>: </a:t>
            </a:r>
            <a:r>
              <a:rPr lang="en-US" sz="2231" dirty="0" err="1">
                <a:latin typeface="Courier New" charset="0"/>
                <a:ea typeface="Courier New" charset="0"/>
                <a:cs typeface="Courier New" charset="0"/>
              </a:rPr>
              <a:t>mixOmics</a:t>
            </a:r>
            <a:endParaRPr lang="en-US" sz="223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0667414" y="7858757"/>
            <a:ext cx="5467767" cy="14963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678" tIns="44339" rIns="88678" bIns="44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15" b="1" dirty="0"/>
              <a:t>Multi-step approaches</a:t>
            </a:r>
          </a:p>
          <a:p>
            <a:pPr algn="ctr"/>
            <a:r>
              <a:rPr lang="en-US" sz="2715" dirty="0"/>
              <a:t>Concatenation/Ensemble</a:t>
            </a:r>
          </a:p>
          <a:p>
            <a:pPr algn="ctr"/>
            <a:r>
              <a:rPr lang="en-US" sz="2231" dirty="0">
                <a:latin typeface="Courier New" charset="0"/>
                <a:ea typeface="Courier New" charset="0"/>
                <a:cs typeface="Courier New" charset="0"/>
              </a:rPr>
              <a:t>caret, </a:t>
            </a:r>
            <a:r>
              <a:rPr lang="en-US" sz="2231" dirty="0" err="1">
                <a:latin typeface="Courier New" charset="0"/>
                <a:ea typeface="Courier New" charset="0"/>
                <a:cs typeface="Courier New" charset="0"/>
              </a:rPr>
              <a:t>caretEnsemble</a:t>
            </a:r>
            <a:endParaRPr lang="en-US" sz="223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169977" y="4772726"/>
            <a:ext cx="835764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3420823" y="7099371"/>
            <a:ext cx="3106795" cy="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6499449" y="4772727"/>
            <a:ext cx="0" cy="232664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865414" y="6076798"/>
            <a:ext cx="355541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3420822" y="6076799"/>
            <a:ext cx="0" cy="10225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9868975" y="6076801"/>
            <a:ext cx="230" cy="491476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169975" y="4758245"/>
            <a:ext cx="0" cy="43884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860804" y="10945939"/>
            <a:ext cx="395222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816096" y="9146671"/>
            <a:ext cx="235387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836165" y="9146671"/>
            <a:ext cx="0" cy="179926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3736764" y="5108511"/>
            <a:ext cx="2357277" cy="462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25" dirty="0" err="1" smtClean="0"/>
              <a:t>ATHENA</a:t>
            </a:r>
            <a:r>
              <a:rPr lang="en-US" sz="2425" baseline="30000" dirty="0" err="1" smtClean="0"/>
              <a:t>e</a:t>
            </a:r>
            <a:endParaRPr lang="en-US" sz="2425" baseline="30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60829" y="8919205"/>
            <a:ext cx="2357277" cy="838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25" dirty="0"/>
              <a:t>WGCNA</a:t>
            </a:r>
            <a:r>
              <a:rPr lang="en-US" sz="2425"/>
              <a:t>: </a:t>
            </a:r>
            <a:endParaRPr lang="en-US" sz="2425" smtClean="0"/>
          </a:p>
          <a:p>
            <a:pPr algn="ctr"/>
            <a:r>
              <a:rPr lang="en-US" sz="2425" dirty="0" smtClean="0">
                <a:latin typeface="Courier New" charset="0"/>
                <a:ea typeface="Courier New" charset="0"/>
                <a:cs typeface="Courier New" charset="0"/>
              </a:rPr>
              <a:t>WGCNA</a:t>
            </a:r>
            <a:endParaRPr lang="en-US" sz="2425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7903682" y="4547379"/>
            <a:ext cx="8644006" cy="2427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659482" y="3032612"/>
            <a:ext cx="10868137" cy="7465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7903683" y="4591930"/>
            <a:ext cx="27499" cy="523155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644383" y="3008709"/>
            <a:ext cx="9321" cy="384120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5655160" y="9772425"/>
            <a:ext cx="2310064" cy="693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644690" y="8311135"/>
            <a:ext cx="3326" cy="14694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lock Arc 51"/>
          <p:cNvSpPr/>
          <p:nvPr/>
        </p:nvSpPr>
        <p:spPr>
          <a:xfrm rot="16200000">
            <a:off x="4941861" y="5202135"/>
            <a:ext cx="1461215" cy="4756781"/>
          </a:xfrm>
          <a:prstGeom prst="blockArc">
            <a:avLst>
              <a:gd name="adj1" fmla="val 10800000"/>
              <a:gd name="adj2" fmla="val 21558566"/>
              <a:gd name="adj3" fmla="val 25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78" tIns="44339" rIns="88678" bIns="44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11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16499450" y="3094104"/>
            <a:ext cx="2339" cy="149782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373783" y="4994161"/>
            <a:ext cx="4400250" cy="72696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78" tIns="44339" rIns="88678" bIns="44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94" b="1"/>
              <a:t>Network-based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860804" y="3414544"/>
            <a:ext cx="6913233" cy="71160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78" tIns="44339" rIns="88678" bIns="44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94" b="1" dirty="0"/>
              <a:t>Bayesian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5836165" y="1798708"/>
            <a:ext cx="6937869" cy="54027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78" tIns="44339" rIns="88678" bIns="443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394" b="1"/>
              <a:t>Component-based</a:t>
            </a:r>
            <a:endParaRPr lang="en-US" sz="3394" dirty="0"/>
          </a:p>
        </p:txBody>
      </p:sp>
      <p:sp>
        <p:nvSpPr>
          <p:cNvPr id="12" name="Oval 11"/>
          <p:cNvSpPr/>
          <p:nvPr/>
        </p:nvSpPr>
        <p:spPr>
          <a:xfrm>
            <a:off x="6385967" y="6512988"/>
            <a:ext cx="2949724" cy="994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CONEXIC</a:t>
            </a:r>
            <a:r>
              <a:rPr lang="en-US" baseline="30000" dirty="0" err="1" smtClean="0">
                <a:solidFill>
                  <a:schemeClr val="tx1"/>
                </a:solidFill>
              </a:rPr>
              <a:t>b</a:t>
            </a:r>
            <a:endParaRPr lang="en-US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96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K</dc:creator>
  <cp:lastModifiedBy>Gurpreet  Kaur</cp:lastModifiedBy>
  <cp:revision>60</cp:revision>
  <dcterms:created xsi:type="dcterms:W3CDTF">2017-07-29T04:02:47Z</dcterms:created>
  <dcterms:modified xsi:type="dcterms:W3CDTF">2018-02-10T17:53:19Z</dcterms:modified>
</cp:coreProperties>
</file>