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9" r:id="rId2"/>
  </p:sldIdLst>
  <p:sldSz cx="18000663" cy="7199313"/>
  <p:notesSz cx="6858000" cy="9144000"/>
  <p:defaultTextStyle>
    <a:defPPr>
      <a:defRPr lang="en-US"/>
    </a:defPPr>
    <a:lvl1pPr marL="0" algn="l" defTabSz="1453073" rtl="0" eaLnBrk="1" latinLnBrk="0" hangingPunct="1">
      <a:defRPr sz="2860" kern="1200">
        <a:solidFill>
          <a:schemeClr val="tx1"/>
        </a:solidFill>
        <a:latin typeface="+mn-lt"/>
        <a:ea typeface="+mn-ea"/>
        <a:cs typeface="+mn-cs"/>
      </a:defRPr>
    </a:lvl1pPr>
    <a:lvl2pPr marL="726537" algn="l" defTabSz="1453073" rtl="0" eaLnBrk="1" latinLnBrk="0" hangingPunct="1">
      <a:defRPr sz="2860" kern="1200">
        <a:solidFill>
          <a:schemeClr val="tx1"/>
        </a:solidFill>
        <a:latin typeface="+mn-lt"/>
        <a:ea typeface="+mn-ea"/>
        <a:cs typeface="+mn-cs"/>
      </a:defRPr>
    </a:lvl2pPr>
    <a:lvl3pPr marL="1453073" algn="l" defTabSz="1453073" rtl="0" eaLnBrk="1" latinLnBrk="0" hangingPunct="1">
      <a:defRPr sz="2860" kern="1200">
        <a:solidFill>
          <a:schemeClr val="tx1"/>
        </a:solidFill>
        <a:latin typeface="+mn-lt"/>
        <a:ea typeface="+mn-ea"/>
        <a:cs typeface="+mn-cs"/>
      </a:defRPr>
    </a:lvl3pPr>
    <a:lvl4pPr marL="2179610" algn="l" defTabSz="1453073" rtl="0" eaLnBrk="1" latinLnBrk="0" hangingPunct="1">
      <a:defRPr sz="2860" kern="1200">
        <a:solidFill>
          <a:schemeClr val="tx1"/>
        </a:solidFill>
        <a:latin typeface="+mn-lt"/>
        <a:ea typeface="+mn-ea"/>
        <a:cs typeface="+mn-cs"/>
      </a:defRPr>
    </a:lvl4pPr>
    <a:lvl5pPr marL="2906146" algn="l" defTabSz="1453073" rtl="0" eaLnBrk="1" latinLnBrk="0" hangingPunct="1">
      <a:defRPr sz="2860" kern="1200">
        <a:solidFill>
          <a:schemeClr val="tx1"/>
        </a:solidFill>
        <a:latin typeface="+mn-lt"/>
        <a:ea typeface="+mn-ea"/>
        <a:cs typeface="+mn-cs"/>
      </a:defRPr>
    </a:lvl5pPr>
    <a:lvl6pPr marL="3632683" algn="l" defTabSz="1453073" rtl="0" eaLnBrk="1" latinLnBrk="0" hangingPunct="1">
      <a:defRPr sz="2860" kern="1200">
        <a:solidFill>
          <a:schemeClr val="tx1"/>
        </a:solidFill>
        <a:latin typeface="+mn-lt"/>
        <a:ea typeface="+mn-ea"/>
        <a:cs typeface="+mn-cs"/>
      </a:defRPr>
    </a:lvl6pPr>
    <a:lvl7pPr marL="4359219" algn="l" defTabSz="1453073" rtl="0" eaLnBrk="1" latinLnBrk="0" hangingPunct="1">
      <a:defRPr sz="2860" kern="1200">
        <a:solidFill>
          <a:schemeClr val="tx1"/>
        </a:solidFill>
        <a:latin typeface="+mn-lt"/>
        <a:ea typeface="+mn-ea"/>
        <a:cs typeface="+mn-cs"/>
      </a:defRPr>
    </a:lvl7pPr>
    <a:lvl8pPr marL="5085756" algn="l" defTabSz="1453073" rtl="0" eaLnBrk="1" latinLnBrk="0" hangingPunct="1">
      <a:defRPr sz="2860" kern="1200">
        <a:solidFill>
          <a:schemeClr val="tx1"/>
        </a:solidFill>
        <a:latin typeface="+mn-lt"/>
        <a:ea typeface="+mn-ea"/>
        <a:cs typeface="+mn-cs"/>
      </a:defRPr>
    </a:lvl8pPr>
    <a:lvl9pPr marL="5812292" algn="l" defTabSz="1453073" rtl="0" eaLnBrk="1" latinLnBrk="0" hangingPunct="1">
      <a:defRPr sz="28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8B"/>
    <a:srgbClr val="EFFF93"/>
    <a:srgbClr val="95F8FF"/>
    <a:srgbClr val="DFA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071"/>
    <p:restoredTop sz="94679"/>
  </p:normalViewPr>
  <p:slideViewPr>
    <p:cSldViewPr snapToGrid="0" snapToObjects="1" showGuides="1">
      <p:cViewPr>
        <p:scale>
          <a:sx n="63" d="100"/>
          <a:sy n="63" d="100"/>
        </p:scale>
        <p:origin x="46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78222"/>
            <a:ext cx="13500497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781306"/>
            <a:ext cx="1350049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83297"/>
            <a:ext cx="3881393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83297"/>
            <a:ext cx="11419171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94830"/>
            <a:ext cx="15525572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817875"/>
            <a:ext cx="1552557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916484"/>
            <a:ext cx="7650282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916484"/>
            <a:ext cx="7650282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83297"/>
            <a:ext cx="15525572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64832"/>
            <a:ext cx="76151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629749"/>
            <a:ext cx="7615123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764832"/>
            <a:ext cx="765262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629749"/>
            <a:ext cx="765262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36569"/>
            <a:ext cx="9112836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36569"/>
            <a:ext cx="9112836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83297"/>
            <a:ext cx="1552557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916484"/>
            <a:ext cx="1552557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2707-7169-D148-8073-84E947F4F1D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672697"/>
            <a:ext cx="60752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65054"/>
              </p:ext>
            </p:extLst>
          </p:nvPr>
        </p:nvGraphicFramePr>
        <p:xfrm>
          <a:off x="2486000" y="-22074"/>
          <a:ext cx="15514664" cy="7199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696"/>
                <a:gridCol w="7445144"/>
                <a:gridCol w="6580824"/>
              </a:tblGrid>
              <a:tr h="1259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4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5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 rot="5400000">
            <a:off x="6322386" y="-3702401"/>
            <a:ext cx="968100" cy="86408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Unsupervised</a:t>
            </a:r>
          </a:p>
        </p:txBody>
      </p:sp>
      <p:sp>
        <p:nvSpPr>
          <p:cNvPr id="10" name="Rounded Rectangle 9"/>
          <p:cNvSpPr/>
          <p:nvPr/>
        </p:nvSpPr>
        <p:spPr>
          <a:xfrm rot="5400000">
            <a:off x="14260995" y="-2376303"/>
            <a:ext cx="968099" cy="59917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75657" y="1419765"/>
            <a:ext cx="1110342" cy="2761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Variable Selection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00267" y="4419962"/>
            <a:ext cx="1110342" cy="25846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No variable selection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4001797" y="2077461"/>
            <a:ext cx="3739135" cy="4695250"/>
          </a:xfrm>
          <a:prstGeom prst="roundRect">
            <a:avLst/>
          </a:prstGeom>
          <a:solidFill>
            <a:schemeClr val="bg1">
              <a:alpha val="89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5476710" y="3083987"/>
            <a:ext cx="2139232" cy="4021844"/>
          </a:xfrm>
          <a:prstGeom prst="roundRect">
            <a:avLst/>
          </a:prstGeom>
          <a:solidFill>
            <a:schemeClr val="bg1">
              <a:alpha val="81000"/>
            </a:schemeClr>
          </a:solidFill>
          <a:ln w="76200">
            <a:solidFill>
              <a:srgbClr val="FF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7171315" y="1428845"/>
            <a:ext cx="7396054" cy="4259917"/>
          </a:xfrm>
          <a:prstGeom prst="roundRect">
            <a:avLst/>
          </a:prstGeom>
          <a:solidFill>
            <a:schemeClr val="bg1">
              <a:alpha val="79000"/>
            </a:schemeClr>
          </a:solidFill>
          <a:ln w="76200">
            <a:solidFill>
              <a:srgbClr val="DFA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678477" y="4419962"/>
            <a:ext cx="2655370" cy="25802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95F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-Shape 64"/>
          <p:cNvSpPr/>
          <p:nvPr/>
        </p:nvSpPr>
        <p:spPr>
          <a:xfrm>
            <a:off x="9733943" y="3688560"/>
            <a:ext cx="3339446" cy="3417271"/>
          </a:xfrm>
          <a:prstGeom prst="corner">
            <a:avLst>
              <a:gd name="adj1" fmla="val 37500"/>
              <a:gd name="adj2" fmla="val 46121"/>
            </a:avLst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4663516" y="1283952"/>
            <a:ext cx="3077417" cy="15184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001283" y="1486927"/>
            <a:ext cx="5128468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Component-based methods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20472" y="2019380"/>
            <a:ext cx="339695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</a:t>
            </a:r>
            <a:r>
              <a:rPr lang="en-US" sz="2000" dirty="0" err="1" smtClean="0"/>
              <a:t>GCCA</a:t>
            </a:r>
            <a:r>
              <a:rPr lang="en-US" sz="2000" dirty="0"/>
              <a:t>: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RGCCA/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000" dirty="0"/>
              <a:t>JIVE: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r.jive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000" dirty="0" err="1" smtClean="0"/>
              <a:t>iCluster</a:t>
            </a:r>
            <a:r>
              <a:rPr lang="en-US" sz="2000" dirty="0" smtClean="0"/>
              <a:t>+: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iClusterPlus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000" dirty="0" smtClean="0"/>
              <a:t>MFA: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FactoMineR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41190" y="4555578"/>
            <a:ext cx="2494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Message-passing algorithms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11311" y="5712746"/>
            <a:ext cx="23869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SNF: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SNFtool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51289" y="6202716"/>
            <a:ext cx="23469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PANDA: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pandaR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45395" y="4384305"/>
            <a:ext cx="2170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/>
              <a:t>Non-negative matrix Factorization methods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65162" y="6279297"/>
            <a:ext cx="21584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</a:t>
            </a:r>
            <a:r>
              <a:rPr lang="en-US" sz="2000" dirty="0" err="1"/>
              <a:t>NMF</a:t>
            </a:r>
            <a:r>
              <a:rPr lang="en-US" sz="2000" baseline="30000" dirty="0" err="1"/>
              <a:t>a</a:t>
            </a:r>
            <a:endParaRPr lang="en-US" sz="2000" baseline="30000" dirty="0"/>
          </a:p>
        </p:txBody>
      </p:sp>
      <p:sp>
        <p:nvSpPr>
          <p:cNvPr id="78" name="TextBox 77"/>
          <p:cNvSpPr txBox="1"/>
          <p:nvPr/>
        </p:nvSpPr>
        <p:spPr>
          <a:xfrm>
            <a:off x="5407689" y="3422976"/>
            <a:ext cx="21584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SNMNMF</a:t>
            </a:r>
            <a:r>
              <a:rPr lang="en-US" sz="2000" baseline="30000" dirty="0" err="1"/>
              <a:t>a</a:t>
            </a:r>
            <a:endParaRPr lang="en-US" sz="2000" baseline="30000" dirty="0"/>
          </a:p>
        </p:txBody>
      </p:sp>
      <p:sp>
        <p:nvSpPr>
          <p:cNvPr id="79" name="TextBox 78"/>
          <p:cNvSpPr txBox="1"/>
          <p:nvPr/>
        </p:nvSpPr>
        <p:spPr>
          <a:xfrm>
            <a:off x="9725155" y="4801057"/>
            <a:ext cx="140171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Bayesian Methods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564639" y="6089012"/>
            <a:ext cx="20806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BCC: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bayesCC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749160" y="6264497"/>
            <a:ext cx="11681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iBAG</a:t>
            </a:r>
            <a:r>
              <a:rPr lang="en-US" sz="2000" baseline="30000" dirty="0" err="1"/>
              <a:t>b</a:t>
            </a:r>
            <a:endParaRPr lang="en-US" sz="2000" baseline="30000" dirty="0"/>
          </a:p>
        </p:txBody>
      </p:sp>
      <p:sp>
        <p:nvSpPr>
          <p:cNvPr id="82" name="TextBox 81"/>
          <p:cNvSpPr txBox="1"/>
          <p:nvPr/>
        </p:nvSpPr>
        <p:spPr>
          <a:xfrm>
            <a:off x="9760935" y="6578616"/>
            <a:ext cx="1642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RIMBANET</a:t>
            </a:r>
            <a:r>
              <a:rPr lang="en-US" sz="2000" baseline="30000" dirty="0" err="1"/>
              <a:t>c</a:t>
            </a:r>
            <a:endParaRPr lang="en-US" sz="2000" baseline="30000" dirty="0"/>
          </a:p>
        </p:txBody>
      </p:sp>
      <p:sp>
        <p:nvSpPr>
          <p:cNvPr id="83" name="Rectangle 82"/>
          <p:cNvSpPr/>
          <p:nvPr/>
        </p:nvSpPr>
        <p:spPr>
          <a:xfrm>
            <a:off x="13975629" y="3214953"/>
            <a:ext cx="3765302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Classification </a:t>
            </a:r>
            <a:r>
              <a:rPr lang="en-US" b="1"/>
              <a:t>and regression algorithms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4239023" y="5325019"/>
            <a:ext cx="333404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Concatenation: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caret</a:t>
            </a:r>
          </a:p>
          <a:p>
            <a:pPr algn="ctr"/>
            <a:r>
              <a:rPr lang="en-US" sz="2000" dirty="0"/>
              <a:t>Ensemble: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caretEnsemble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004987" y="1984077"/>
            <a:ext cx="24306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stSVM</a:t>
            </a:r>
            <a:r>
              <a:rPr lang="en-US" sz="2000" dirty="0"/>
              <a:t>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netclass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700640" y="1423899"/>
            <a:ext cx="3024406" cy="47705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500" b="1"/>
              <a:t>Network-constrained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15943" y="4319612"/>
            <a:ext cx="2117999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MCIA: </a:t>
            </a:r>
            <a:endParaRPr lang="en-US" sz="1700" dirty="0" smtClean="0"/>
          </a:p>
          <a:p>
            <a:pPr algn="ctr"/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Omicade4</a:t>
            </a:r>
          </a:p>
          <a:p>
            <a:pPr algn="ctr"/>
            <a:r>
              <a:rPr lang="en-US" sz="1700" dirty="0" err="1"/>
              <a:t>r</a:t>
            </a:r>
            <a:r>
              <a:rPr lang="en-US" sz="1700" dirty="0" err="1" smtClean="0"/>
              <a:t>GCCA</a:t>
            </a:r>
            <a:r>
              <a:rPr lang="en-US" sz="1700" dirty="0" smtClean="0"/>
              <a:t>: </a:t>
            </a:r>
            <a:endParaRPr lang="en-US" sz="1700" dirty="0"/>
          </a:p>
          <a:p>
            <a:pPr algn="ctr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RGCCA/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55046" y="1994338"/>
            <a:ext cx="339695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sMB-PLS</a:t>
            </a:r>
            <a:r>
              <a:rPr lang="en-US" sz="2000" baseline="30000" dirty="0" err="1"/>
              <a:t>a</a:t>
            </a:r>
            <a:endParaRPr lang="en-US" sz="2000" baseline="30000" dirty="0"/>
          </a:p>
          <a:p>
            <a:pPr algn="ctr"/>
            <a:r>
              <a:rPr lang="en-US" sz="2000" dirty="0"/>
              <a:t>SMSMA: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msma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000" dirty="0"/>
              <a:t>DIABLO: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84114" y="3793597"/>
            <a:ext cx="166496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MOFA</a:t>
            </a:r>
            <a:r>
              <a:rPr lang="en-US" sz="2000"/>
              <a:t>: </a:t>
            </a:r>
          </a:p>
          <a:p>
            <a:pPr algn="ctr"/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MOFAtools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</TotalTime>
  <Words>73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K</dc:creator>
  <cp:lastModifiedBy>Gurpreet  Kaur</cp:lastModifiedBy>
  <cp:revision>46</cp:revision>
  <dcterms:created xsi:type="dcterms:W3CDTF">2017-07-29T04:02:47Z</dcterms:created>
  <dcterms:modified xsi:type="dcterms:W3CDTF">2018-02-01T23:35:17Z</dcterms:modified>
</cp:coreProperties>
</file>