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715000" cx="9144000"/>
  <p:notesSz cx="6858000" cy="9144000"/>
  <p:embeddedFontLst>
    <p:embeddedFont>
      <p:font typeface="Oswald Medium"/>
      <p:regular r:id="rId23"/>
      <p:bold r:id="rId24"/>
    </p:embeddedFont>
    <p:embeddedFont>
      <p:font typeface="Roboto"/>
      <p:regular r:id="rId25"/>
      <p:bold r:id="rId26"/>
      <p:italic r:id="rId27"/>
      <p:boldItalic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Medium-bold.fntdata"/><Relationship Id="rId23" Type="http://schemas.openxmlformats.org/officeDocument/2006/relationships/font" Target="fonts/Oswald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7f6c0edfc_1_2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7f6c0edf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7f6c0edfc_1_4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7f6c0edfc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80ab90d3c_0_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80ab90d3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80ab90d3c_0_1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80ab90d3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80ab90d3c_0_2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80ab90d3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80ab90d3c_0_2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80ab90d3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80ab90d3c_0_4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80ab90d3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80ab90e44_0_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780ab90e4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eced4e9a5_0_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eced4e9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3eced4e9a5_0_4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3eced4e9a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81b326f09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81b326f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eced4e9a5_0_4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eced4e9a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7f6c0edfc_1_2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7f6c0edfc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eced4e9a5_0_6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eced4e9a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7f6c0ed40_0_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7f6c0ed4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7f6c0ed40_0_1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7f6c0ed4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827306"/>
            <a:ext cx="8520600" cy="228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149028"/>
            <a:ext cx="8520600" cy="8808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229028"/>
            <a:ext cx="8520600" cy="2181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502472"/>
            <a:ext cx="8520600" cy="14454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389833"/>
            <a:ext cx="8520600" cy="935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617333"/>
            <a:ext cx="2808000" cy="839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544000"/>
            <a:ext cx="2808000" cy="3532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500167"/>
            <a:ext cx="6367800" cy="4545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370194"/>
            <a:ext cx="4045200" cy="164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114528"/>
            <a:ext cx="4045200" cy="13722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804528"/>
            <a:ext cx="3837000" cy="41058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700639"/>
            <a:ext cx="5998800" cy="672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494475"/>
            <a:ext cx="8832300" cy="877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Impact"/>
                <a:ea typeface="Impact"/>
                <a:cs typeface="Impact"/>
                <a:sym typeface="Impact"/>
              </a:rPr>
              <a:t>IMPACT OF LIFESTYLE ON SLEEP HEALTH</a:t>
            </a:r>
            <a:endParaRPr>
              <a:latin typeface="Impact"/>
              <a:ea typeface="Impact"/>
              <a:cs typeface="Impact"/>
              <a:sym typeface="Impact"/>
            </a:endParaRPr>
          </a:p>
          <a:p>
            <a:pPr indent="0" lvl="0" marL="0" rtl="0" algn="l">
              <a:spcBef>
                <a:spcPts val="0"/>
              </a:spcBef>
              <a:spcAft>
                <a:spcPts val="0"/>
              </a:spcAft>
              <a:buNone/>
            </a:pPr>
            <a:r>
              <a:rPr lang="en-GB">
                <a:latin typeface="Impact"/>
                <a:ea typeface="Impact"/>
                <a:cs typeface="Impact"/>
                <a:sym typeface="Impact"/>
              </a:rPr>
              <a:t>                                                                                                                  BY: AJAY PATIL</a:t>
            </a:r>
            <a:endParaRPr>
              <a:latin typeface="Impact"/>
              <a:ea typeface="Impact"/>
              <a:cs typeface="Impact"/>
              <a:sym typeface="Impact"/>
            </a:endParaRPr>
          </a:p>
          <a:p>
            <a:pPr indent="0" lvl="0" marL="0" rtl="0" algn="l">
              <a:spcBef>
                <a:spcPts val="0"/>
              </a:spcBef>
              <a:spcAft>
                <a:spcPts val="0"/>
              </a:spcAft>
              <a:buNone/>
            </a:pPr>
            <a:r>
              <a:rPr lang="en-GB">
                <a:latin typeface="Impact"/>
                <a:ea typeface="Impact"/>
                <a:cs typeface="Impact"/>
                <a:sym typeface="Impact"/>
              </a:rPr>
              <a:t>                                                             </a:t>
            </a:r>
            <a:endParaRPr>
              <a:latin typeface="Impact"/>
              <a:ea typeface="Impact"/>
              <a:cs typeface="Impact"/>
              <a:sym typeface="Impact"/>
            </a:endParaRPr>
          </a:p>
        </p:txBody>
      </p:sp>
      <p:pic>
        <p:nvPicPr>
          <p:cNvPr id="55" name="Google Shape;55;p13"/>
          <p:cNvPicPr preferRelativeResize="0"/>
          <p:nvPr/>
        </p:nvPicPr>
        <p:blipFill>
          <a:blip r:embed="rId3">
            <a:alphaModFix/>
          </a:blip>
          <a:stretch>
            <a:fillRect/>
          </a:stretch>
        </p:blipFill>
        <p:spPr>
          <a:xfrm>
            <a:off x="0" y="1501400"/>
            <a:ext cx="9144000" cy="42136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96875" y="161450"/>
            <a:ext cx="6958200" cy="79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600"/>
              <a:t>Feature Engineering</a:t>
            </a:r>
            <a:endParaRPr b="1" sz="2600"/>
          </a:p>
        </p:txBody>
      </p:sp>
      <p:sp>
        <p:nvSpPr>
          <p:cNvPr id="117" name="Google Shape;117;p22"/>
          <p:cNvSpPr txBox="1"/>
          <p:nvPr>
            <p:ph idx="1" type="body"/>
          </p:nvPr>
        </p:nvSpPr>
        <p:spPr>
          <a:xfrm>
            <a:off x="0" y="839500"/>
            <a:ext cx="9144000" cy="4875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Font typeface="Oswald Medium"/>
              <a:buChar char="❖"/>
            </a:pPr>
            <a:r>
              <a:rPr lang="en-GB" sz="2000">
                <a:solidFill>
                  <a:schemeClr val="dk1"/>
                </a:solidFill>
                <a:latin typeface="Oswald Medium"/>
                <a:ea typeface="Oswald Medium"/>
                <a:cs typeface="Oswald Medium"/>
                <a:sym typeface="Oswald Medium"/>
              </a:rPr>
              <a:t>FEATURE SCALING</a:t>
            </a:r>
            <a:endParaRPr sz="2000">
              <a:solidFill>
                <a:schemeClr val="dk1"/>
              </a:solidFill>
              <a:latin typeface="Oswald Medium"/>
              <a:ea typeface="Oswald Medium"/>
              <a:cs typeface="Oswald Medium"/>
              <a:sym typeface="Oswald Medium"/>
            </a:endParaRPr>
          </a:p>
          <a:p>
            <a:pPr indent="-355600" lvl="0" marL="457200" rtl="0" algn="l">
              <a:spcBef>
                <a:spcPts val="0"/>
              </a:spcBef>
              <a:spcAft>
                <a:spcPts val="0"/>
              </a:spcAft>
              <a:buClr>
                <a:schemeClr val="dk1"/>
              </a:buClr>
              <a:buSzPts val="2000"/>
              <a:buFont typeface="Oswald Medium"/>
              <a:buChar char="❖"/>
            </a:pPr>
            <a:r>
              <a:rPr lang="en-GB" sz="2000">
                <a:solidFill>
                  <a:schemeClr val="dk1"/>
                </a:solidFill>
                <a:latin typeface="Oswald Medium"/>
                <a:ea typeface="Oswald Medium"/>
                <a:cs typeface="Oswald Medium"/>
                <a:sym typeface="Oswald Medium"/>
              </a:rPr>
              <a:t>ENCODING</a:t>
            </a:r>
            <a:endParaRPr sz="2000">
              <a:solidFill>
                <a:schemeClr val="dk1"/>
              </a:solidFill>
              <a:latin typeface="Oswald Medium"/>
              <a:ea typeface="Oswald Medium"/>
              <a:cs typeface="Oswald Medium"/>
              <a:sym typeface="Oswald Medium"/>
            </a:endParaRPr>
          </a:p>
          <a:p>
            <a:pPr indent="-355600" lvl="0" marL="457200" rtl="0" algn="l">
              <a:spcBef>
                <a:spcPts val="0"/>
              </a:spcBef>
              <a:spcAft>
                <a:spcPts val="0"/>
              </a:spcAft>
              <a:buClr>
                <a:schemeClr val="dk1"/>
              </a:buClr>
              <a:buSzPts val="2000"/>
              <a:buFont typeface="Oswald Medium"/>
              <a:buChar char="❖"/>
            </a:pPr>
            <a:r>
              <a:rPr lang="en-GB" sz="2000">
                <a:solidFill>
                  <a:schemeClr val="dk1"/>
                </a:solidFill>
                <a:latin typeface="Oswald Medium"/>
                <a:ea typeface="Oswald Medium"/>
                <a:cs typeface="Oswald Medium"/>
                <a:sym typeface="Oswald Medium"/>
              </a:rPr>
              <a:t>BALANCING TARGET VARIABLE</a:t>
            </a:r>
            <a:endParaRPr sz="2000">
              <a:solidFill>
                <a:schemeClr val="dk1"/>
              </a:solidFill>
              <a:latin typeface="Oswald Medium"/>
              <a:ea typeface="Oswald Medium"/>
              <a:cs typeface="Oswald Medium"/>
              <a:sym typeface="Oswald Medium"/>
            </a:endParaRPr>
          </a:p>
          <a:p>
            <a:pPr indent="0" lvl="0" marL="457200" rtl="0" algn="l">
              <a:spcBef>
                <a:spcPts val="1200"/>
              </a:spcBef>
              <a:spcAft>
                <a:spcPts val="0"/>
              </a:spcAft>
              <a:buNone/>
            </a:pPr>
            <a:r>
              <a:t/>
            </a:r>
            <a:endParaRPr sz="2000">
              <a:solidFill>
                <a:schemeClr val="dk1"/>
              </a:solidFill>
              <a:latin typeface="Oswald Medium"/>
              <a:ea typeface="Oswald Medium"/>
              <a:cs typeface="Oswald Medium"/>
              <a:sym typeface="Oswald Medium"/>
            </a:endParaRPr>
          </a:p>
          <a:p>
            <a:pPr indent="0" lvl="0" marL="0" rtl="0" algn="l">
              <a:spcBef>
                <a:spcPts val="1200"/>
              </a:spcBef>
              <a:spcAft>
                <a:spcPts val="0"/>
              </a:spcAft>
              <a:buNone/>
            </a:pPr>
            <a:r>
              <a:t/>
            </a:r>
            <a:endParaRPr sz="2000">
              <a:solidFill>
                <a:schemeClr val="dk1"/>
              </a:solidFill>
              <a:latin typeface="Oswald Medium"/>
              <a:ea typeface="Oswald Medium"/>
              <a:cs typeface="Oswald Medium"/>
              <a:sym typeface="Oswald Medium"/>
            </a:endParaRPr>
          </a:p>
          <a:p>
            <a:pPr indent="0" lvl="0" marL="0" rtl="0" algn="l">
              <a:spcBef>
                <a:spcPts val="1200"/>
              </a:spcBef>
              <a:spcAft>
                <a:spcPts val="0"/>
              </a:spcAft>
              <a:buNone/>
            </a:pPr>
            <a:r>
              <a:t/>
            </a:r>
            <a:endParaRPr sz="2000">
              <a:solidFill>
                <a:schemeClr val="dk1"/>
              </a:solidFill>
              <a:latin typeface="Oswald Medium"/>
              <a:ea typeface="Oswald Medium"/>
              <a:cs typeface="Oswald Medium"/>
              <a:sym typeface="Oswald Medium"/>
            </a:endParaRPr>
          </a:p>
          <a:p>
            <a:pPr indent="0" lvl="0" marL="0" rtl="0" algn="l">
              <a:spcBef>
                <a:spcPts val="1200"/>
              </a:spcBef>
              <a:spcAft>
                <a:spcPts val="1200"/>
              </a:spcAft>
              <a:buNone/>
            </a:pPr>
            <a:r>
              <a:t/>
            </a:r>
            <a:endParaRPr sz="2000">
              <a:solidFill>
                <a:schemeClr val="dk1"/>
              </a:solidFill>
              <a:latin typeface="Oswald Medium"/>
              <a:ea typeface="Oswald Medium"/>
              <a:cs typeface="Oswald Medium"/>
              <a:sym typeface="Oswald Medium"/>
            </a:endParaRPr>
          </a:p>
        </p:txBody>
      </p:sp>
      <p:pic>
        <p:nvPicPr>
          <p:cNvPr id="118" name="Google Shape;118;p22"/>
          <p:cNvPicPr preferRelativeResize="0"/>
          <p:nvPr/>
        </p:nvPicPr>
        <p:blipFill>
          <a:blip r:embed="rId3">
            <a:alphaModFix/>
          </a:blip>
          <a:stretch>
            <a:fillRect/>
          </a:stretch>
        </p:blipFill>
        <p:spPr>
          <a:xfrm>
            <a:off x="242900" y="2583052"/>
            <a:ext cx="8658225" cy="313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22" name="Shape 122"/>
        <p:cNvGrpSpPr/>
        <p:nvPr/>
      </p:nvGrpSpPr>
      <p:grpSpPr>
        <a:xfrm>
          <a:off x="0" y="0"/>
          <a:ext cx="0" cy="0"/>
          <a:chOff x="0" y="0"/>
          <a:chExt cx="0" cy="0"/>
        </a:xfrm>
      </p:grpSpPr>
      <p:sp>
        <p:nvSpPr>
          <p:cNvPr id="123" name="Google Shape;123;p23"/>
          <p:cNvSpPr txBox="1"/>
          <p:nvPr>
            <p:ph type="ctrTitle"/>
          </p:nvPr>
        </p:nvSpPr>
        <p:spPr>
          <a:xfrm>
            <a:off x="311700" y="193722"/>
            <a:ext cx="8520600" cy="468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GB" sz="2500"/>
              <a:t>Model Building</a:t>
            </a:r>
            <a:endParaRPr b="1" sz="2500"/>
          </a:p>
        </p:txBody>
      </p:sp>
      <p:sp>
        <p:nvSpPr>
          <p:cNvPr id="124" name="Google Shape;124;p23"/>
          <p:cNvSpPr txBox="1"/>
          <p:nvPr>
            <p:ph idx="1" type="subTitle"/>
          </p:nvPr>
        </p:nvSpPr>
        <p:spPr>
          <a:xfrm>
            <a:off x="311700" y="936354"/>
            <a:ext cx="8520600" cy="4778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25" name="Google Shape;125;p23"/>
          <p:cNvPicPr preferRelativeResize="0"/>
          <p:nvPr/>
        </p:nvPicPr>
        <p:blipFill>
          <a:blip r:embed="rId3">
            <a:alphaModFix/>
          </a:blip>
          <a:stretch>
            <a:fillRect/>
          </a:stretch>
        </p:blipFill>
        <p:spPr>
          <a:xfrm>
            <a:off x="311700" y="774925"/>
            <a:ext cx="8520600" cy="4940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29" name="Shape 129"/>
        <p:cNvGrpSpPr/>
        <p:nvPr/>
      </p:nvGrpSpPr>
      <p:grpSpPr>
        <a:xfrm>
          <a:off x="0" y="0"/>
          <a:ext cx="0" cy="0"/>
          <a:chOff x="0" y="0"/>
          <a:chExt cx="0" cy="0"/>
        </a:xfrm>
      </p:grpSpPr>
      <p:sp>
        <p:nvSpPr>
          <p:cNvPr id="130" name="Google Shape;130;p24"/>
          <p:cNvSpPr txBox="1"/>
          <p:nvPr>
            <p:ph type="ctrTitle"/>
          </p:nvPr>
        </p:nvSpPr>
        <p:spPr>
          <a:xfrm>
            <a:off x="311700" y="-3"/>
            <a:ext cx="8520600" cy="758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2650"/>
              <a:t>steps</a:t>
            </a:r>
            <a:endParaRPr sz="2650"/>
          </a:p>
        </p:txBody>
      </p:sp>
      <p:sp>
        <p:nvSpPr>
          <p:cNvPr id="131" name="Google Shape;131;p24"/>
          <p:cNvSpPr txBox="1"/>
          <p:nvPr>
            <p:ph idx="1" type="subTitle"/>
          </p:nvPr>
        </p:nvSpPr>
        <p:spPr>
          <a:xfrm>
            <a:off x="311700" y="984804"/>
            <a:ext cx="8520600" cy="4730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b="1" lang="en-GB" sz="2000">
                <a:solidFill>
                  <a:schemeClr val="dk1"/>
                </a:solidFill>
              </a:rPr>
              <a:t>Clean data (eda feature engg)</a:t>
            </a:r>
            <a:endParaRPr b="1" sz="2000">
              <a:solidFill>
                <a:schemeClr val="dk1"/>
              </a:solidFill>
            </a:endParaRPr>
          </a:p>
          <a:p>
            <a:pPr indent="-355600" lvl="0" marL="457200" rtl="0" algn="l">
              <a:spcBef>
                <a:spcPts val="0"/>
              </a:spcBef>
              <a:spcAft>
                <a:spcPts val="0"/>
              </a:spcAft>
              <a:buClr>
                <a:schemeClr val="dk1"/>
              </a:buClr>
              <a:buSzPts val="2000"/>
              <a:buChar char="❖"/>
            </a:pPr>
            <a:r>
              <a:rPr b="1" lang="en-GB" sz="2000">
                <a:solidFill>
                  <a:schemeClr val="dk1"/>
                </a:solidFill>
              </a:rPr>
              <a:t>Split data (x,y)</a:t>
            </a:r>
            <a:endParaRPr b="1" sz="2000">
              <a:solidFill>
                <a:schemeClr val="dk1"/>
              </a:solidFill>
            </a:endParaRPr>
          </a:p>
          <a:p>
            <a:pPr indent="-355600" lvl="0" marL="457200" rtl="0" algn="l">
              <a:spcBef>
                <a:spcPts val="0"/>
              </a:spcBef>
              <a:spcAft>
                <a:spcPts val="0"/>
              </a:spcAft>
              <a:buClr>
                <a:schemeClr val="dk1"/>
              </a:buClr>
              <a:buSzPts val="2000"/>
              <a:buChar char="❖"/>
            </a:pPr>
            <a:r>
              <a:rPr b="1" lang="en-GB" sz="2000">
                <a:solidFill>
                  <a:schemeClr val="dk1"/>
                </a:solidFill>
              </a:rPr>
              <a:t>Imbalnced data (SMOTETomek)</a:t>
            </a:r>
            <a:endParaRPr b="1" sz="2000">
              <a:solidFill>
                <a:schemeClr val="dk1"/>
              </a:solidFill>
            </a:endParaRPr>
          </a:p>
          <a:p>
            <a:pPr indent="-355600" lvl="0" marL="457200" rtl="0" algn="l">
              <a:spcBef>
                <a:spcPts val="0"/>
              </a:spcBef>
              <a:spcAft>
                <a:spcPts val="0"/>
              </a:spcAft>
              <a:buClr>
                <a:schemeClr val="dk1"/>
              </a:buClr>
              <a:buSzPts val="2000"/>
              <a:buChar char="❖"/>
            </a:pPr>
            <a:r>
              <a:rPr b="1" lang="en-GB" sz="2000">
                <a:solidFill>
                  <a:schemeClr val="dk1"/>
                </a:solidFill>
              </a:rPr>
              <a:t>Robustscaling</a:t>
            </a:r>
            <a:endParaRPr b="1" sz="2000">
              <a:solidFill>
                <a:schemeClr val="dk1"/>
              </a:solidFill>
            </a:endParaRPr>
          </a:p>
          <a:p>
            <a:pPr indent="-355600" lvl="0" marL="457200" rtl="0" algn="l">
              <a:spcBef>
                <a:spcPts val="0"/>
              </a:spcBef>
              <a:spcAft>
                <a:spcPts val="0"/>
              </a:spcAft>
              <a:buClr>
                <a:schemeClr val="dk1"/>
              </a:buClr>
              <a:buSzPts val="2000"/>
              <a:buChar char="❖"/>
            </a:pPr>
            <a:r>
              <a:rPr b="1" lang="en-GB" sz="2000">
                <a:solidFill>
                  <a:schemeClr val="dk1"/>
                </a:solidFill>
              </a:rPr>
              <a:t>Apply  </a:t>
            </a:r>
            <a:r>
              <a:rPr b="1" lang="en-GB" sz="2000">
                <a:solidFill>
                  <a:schemeClr val="dk1"/>
                </a:solidFill>
              </a:rPr>
              <a:t>different</a:t>
            </a:r>
            <a:r>
              <a:rPr b="1" lang="en-GB" sz="2000">
                <a:solidFill>
                  <a:schemeClr val="dk1"/>
                </a:solidFill>
              </a:rPr>
              <a:t> ml models and check accuracy</a:t>
            </a:r>
            <a:endParaRPr b="1" sz="2000">
              <a:solidFill>
                <a:schemeClr val="dk1"/>
              </a:solidFill>
            </a:endParaRPr>
          </a:p>
          <a:p>
            <a:pPr indent="-355600" lvl="0" marL="457200" rtl="0" algn="l">
              <a:spcBef>
                <a:spcPts val="0"/>
              </a:spcBef>
              <a:spcAft>
                <a:spcPts val="0"/>
              </a:spcAft>
              <a:buClr>
                <a:schemeClr val="dk1"/>
              </a:buClr>
              <a:buSzPts val="2000"/>
              <a:buChar char="❖"/>
            </a:pPr>
            <a:r>
              <a:rPr b="1" lang="en-GB" sz="2000">
                <a:solidFill>
                  <a:schemeClr val="dk1"/>
                </a:solidFill>
              </a:rPr>
              <a:t>Performance matrix</a:t>
            </a:r>
            <a:endParaRPr b="1" sz="2000">
              <a:solidFill>
                <a:schemeClr val="dk1"/>
              </a:solidFill>
            </a:endParaRPr>
          </a:p>
          <a:p>
            <a:pPr indent="-355600" lvl="0" marL="457200" rtl="0" algn="l">
              <a:spcBef>
                <a:spcPts val="0"/>
              </a:spcBef>
              <a:spcAft>
                <a:spcPts val="0"/>
              </a:spcAft>
              <a:buClr>
                <a:schemeClr val="dk1"/>
              </a:buClr>
              <a:buSzPts val="2000"/>
              <a:buChar char="❖"/>
            </a:pPr>
            <a:r>
              <a:rPr b="1" lang="en-GB" sz="2000">
                <a:solidFill>
                  <a:schemeClr val="dk1"/>
                </a:solidFill>
              </a:rPr>
              <a:t>Hyperparameter tunning</a:t>
            </a:r>
            <a:endParaRPr b="1" sz="2000">
              <a:solidFill>
                <a:schemeClr val="dk1"/>
              </a:solidFill>
            </a:endParaRPr>
          </a:p>
          <a:p>
            <a:pPr indent="0" lvl="0" marL="457200" rtl="0" algn="l">
              <a:spcBef>
                <a:spcPts val="0"/>
              </a:spcBef>
              <a:spcAft>
                <a:spcPts val="0"/>
              </a:spcAft>
              <a:buNone/>
            </a:pPr>
            <a:r>
              <a:t/>
            </a:r>
            <a:endParaRPr sz="2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35" name="Shape 135"/>
        <p:cNvGrpSpPr/>
        <p:nvPr/>
      </p:nvGrpSpPr>
      <p:grpSpPr>
        <a:xfrm>
          <a:off x="0" y="0"/>
          <a:ext cx="0" cy="0"/>
          <a:chOff x="0" y="0"/>
          <a:chExt cx="0" cy="0"/>
        </a:xfrm>
      </p:grpSpPr>
      <p:sp>
        <p:nvSpPr>
          <p:cNvPr id="136" name="Google Shape;136;p25"/>
          <p:cNvSpPr txBox="1"/>
          <p:nvPr>
            <p:ph type="ctrTitle"/>
          </p:nvPr>
        </p:nvSpPr>
        <p:spPr>
          <a:xfrm>
            <a:off x="311700" y="129150"/>
            <a:ext cx="8520600" cy="58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t>Model Evaluation</a:t>
            </a:r>
            <a:endParaRPr sz="2300"/>
          </a:p>
        </p:txBody>
      </p:sp>
      <p:sp>
        <p:nvSpPr>
          <p:cNvPr id="137" name="Google Shape;137;p25"/>
          <p:cNvSpPr txBox="1"/>
          <p:nvPr>
            <p:ph idx="1" type="subTitle"/>
          </p:nvPr>
        </p:nvSpPr>
        <p:spPr>
          <a:xfrm>
            <a:off x="117900" y="839400"/>
            <a:ext cx="9026100" cy="4875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GB" sz="2000"/>
              <a:t>Confusion matrix </a:t>
            </a:r>
            <a:endParaRPr b="1" sz="2000"/>
          </a:p>
          <a:p>
            <a:pPr indent="-355600" lvl="0" marL="457200" rtl="0" algn="l">
              <a:spcBef>
                <a:spcPts val="0"/>
              </a:spcBef>
              <a:spcAft>
                <a:spcPts val="0"/>
              </a:spcAft>
              <a:buSzPts val="2000"/>
              <a:buChar char="❖"/>
            </a:pPr>
            <a:r>
              <a:rPr b="1" lang="en-GB" sz="2000"/>
              <a:t>Accuracy</a:t>
            </a:r>
            <a:endParaRPr b="1" sz="2000"/>
          </a:p>
          <a:p>
            <a:pPr indent="-355600" lvl="0" marL="457200" rtl="0" algn="l">
              <a:spcBef>
                <a:spcPts val="0"/>
              </a:spcBef>
              <a:spcAft>
                <a:spcPts val="0"/>
              </a:spcAft>
              <a:buSzPts val="2000"/>
              <a:buChar char="❖"/>
            </a:pPr>
            <a:r>
              <a:rPr b="1" lang="en-GB" sz="2000"/>
              <a:t>Precision</a:t>
            </a:r>
            <a:endParaRPr b="1" sz="2000"/>
          </a:p>
          <a:p>
            <a:pPr indent="-355600" lvl="0" marL="457200" rtl="0" algn="l">
              <a:spcBef>
                <a:spcPts val="0"/>
              </a:spcBef>
              <a:spcAft>
                <a:spcPts val="0"/>
              </a:spcAft>
              <a:buSzPts val="2000"/>
              <a:buChar char="❖"/>
            </a:pPr>
            <a:r>
              <a:rPr b="1" lang="en-GB" sz="2000"/>
              <a:t>Sensitivity</a:t>
            </a:r>
            <a:endParaRPr b="1" sz="2000"/>
          </a:p>
          <a:p>
            <a:pPr indent="-355600" lvl="0" marL="457200" rtl="0" algn="l">
              <a:spcBef>
                <a:spcPts val="0"/>
              </a:spcBef>
              <a:spcAft>
                <a:spcPts val="0"/>
              </a:spcAft>
              <a:buSzPts val="2000"/>
              <a:buChar char="❖"/>
            </a:pPr>
            <a:r>
              <a:rPr b="1" lang="en-GB" sz="2000"/>
              <a:t>Recall</a:t>
            </a:r>
            <a:endParaRPr b="1" sz="2000"/>
          </a:p>
          <a:p>
            <a:pPr indent="-355600" lvl="0" marL="457200" rtl="0" algn="l">
              <a:spcBef>
                <a:spcPts val="0"/>
              </a:spcBef>
              <a:spcAft>
                <a:spcPts val="0"/>
              </a:spcAft>
              <a:buSzPts val="2000"/>
              <a:buChar char="❖"/>
            </a:pPr>
            <a:r>
              <a:rPr b="1" lang="en-GB" sz="2000"/>
              <a:t>Roc</a:t>
            </a:r>
            <a:endParaRPr b="1" sz="2000"/>
          </a:p>
          <a:p>
            <a:pPr indent="-355600" lvl="0" marL="457200" rtl="0" algn="l">
              <a:spcBef>
                <a:spcPts val="0"/>
              </a:spcBef>
              <a:spcAft>
                <a:spcPts val="0"/>
              </a:spcAft>
              <a:buSzPts val="2000"/>
              <a:buChar char="❖"/>
            </a:pPr>
            <a:r>
              <a:rPr b="1" lang="en-GB" sz="2000"/>
              <a:t>Auc</a:t>
            </a:r>
            <a:endParaRPr b="1" sz="2000"/>
          </a:p>
          <a:p>
            <a:pPr indent="-355600" lvl="0" marL="457200" rtl="0" algn="l">
              <a:spcBef>
                <a:spcPts val="0"/>
              </a:spcBef>
              <a:spcAft>
                <a:spcPts val="0"/>
              </a:spcAft>
              <a:buSzPts val="2000"/>
              <a:buChar char="❖"/>
            </a:pPr>
            <a:r>
              <a:rPr b="1" lang="en-GB" sz="2000"/>
              <a:t>Specificity</a:t>
            </a:r>
            <a:endParaRPr b="1" sz="2000"/>
          </a:p>
        </p:txBody>
      </p:sp>
      <p:pic>
        <p:nvPicPr>
          <p:cNvPr id="138" name="Google Shape;138;p25"/>
          <p:cNvPicPr preferRelativeResize="0"/>
          <p:nvPr/>
        </p:nvPicPr>
        <p:blipFill>
          <a:blip r:embed="rId3">
            <a:alphaModFix/>
          </a:blip>
          <a:stretch>
            <a:fillRect/>
          </a:stretch>
        </p:blipFill>
        <p:spPr>
          <a:xfrm>
            <a:off x="3487125" y="2405525"/>
            <a:ext cx="5472825" cy="3180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42" name="Shape 142"/>
        <p:cNvGrpSpPr/>
        <p:nvPr/>
      </p:nvGrpSpPr>
      <p:grpSpPr>
        <a:xfrm>
          <a:off x="0" y="0"/>
          <a:ext cx="0" cy="0"/>
          <a:chOff x="0" y="0"/>
          <a:chExt cx="0" cy="0"/>
        </a:xfrm>
      </p:grpSpPr>
      <p:sp>
        <p:nvSpPr>
          <p:cNvPr id="143" name="Google Shape;143;p26"/>
          <p:cNvSpPr txBox="1"/>
          <p:nvPr>
            <p:ph type="ctrTitle"/>
          </p:nvPr>
        </p:nvSpPr>
        <p:spPr>
          <a:xfrm>
            <a:off x="85675" y="-96876"/>
            <a:ext cx="8520600" cy="8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180"/>
              <a:t>HYPERPARAMETER TUNNING</a:t>
            </a:r>
            <a:endParaRPr sz="100"/>
          </a:p>
        </p:txBody>
      </p:sp>
      <p:sp>
        <p:nvSpPr>
          <p:cNvPr id="144" name="Google Shape;144;p26"/>
          <p:cNvSpPr txBox="1"/>
          <p:nvPr>
            <p:ph idx="1" type="subTitle"/>
          </p:nvPr>
        </p:nvSpPr>
        <p:spPr>
          <a:xfrm>
            <a:off x="311700" y="645778"/>
            <a:ext cx="8520600" cy="468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solidFill>
                  <a:srgbClr val="333333"/>
                </a:solidFill>
                <a:highlight>
                  <a:srgbClr val="FFFFFF"/>
                </a:highlight>
                <a:latin typeface="Roboto"/>
                <a:ea typeface="Roboto"/>
                <a:cs typeface="Roboto"/>
                <a:sym typeface="Roboto"/>
              </a:rPr>
              <a:t>Hyperparameters are the parameters that are explicitly defined to control the learning process before applying a machine-learning algorithm to a dataset. These are used to specify the learning capacity and complexity of the model.</a:t>
            </a:r>
            <a:endParaRPr sz="24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4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GB" sz="2400">
                <a:solidFill>
                  <a:srgbClr val="333333"/>
                </a:solidFill>
                <a:highlight>
                  <a:srgbClr val="FFFFFF"/>
                </a:highlight>
                <a:latin typeface="Roboto"/>
                <a:ea typeface="Roboto"/>
                <a:cs typeface="Roboto"/>
                <a:sym typeface="Roboto"/>
              </a:rPr>
              <a:t>GRIDSEATCHCV</a:t>
            </a:r>
            <a:endParaRPr sz="24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GB" sz="2400">
                <a:solidFill>
                  <a:srgbClr val="333333"/>
                </a:solidFill>
                <a:highlight>
                  <a:srgbClr val="FFFFFF"/>
                </a:highlight>
                <a:latin typeface="Roboto"/>
                <a:ea typeface="Roboto"/>
                <a:cs typeface="Roboto"/>
                <a:sym typeface="Roboto"/>
              </a:rPr>
              <a:t>RANDOMNIZEDCV</a:t>
            </a:r>
            <a:endParaRPr sz="24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GB" sz="2400">
                <a:solidFill>
                  <a:srgbClr val="333333"/>
                </a:solidFill>
                <a:highlight>
                  <a:srgbClr val="FFFFFF"/>
                </a:highlight>
                <a:latin typeface="Roboto"/>
                <a:ea typeface="Roboto"/>
                <a:cs typeface="Roboto"/>
                <a:sym typeface="Roboto"/>
              </a:rPr>
              <a:t> </a:t>
            </a:r>
            <a:endParaRPr sz="4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48" name="Shape 148"/>
        <p:cNvGrpSpPr/>
        <p:nvPr/>
      </p:nvGrpSpPr>
      <p:grpSpPr>
        <a:xfrm>
          <a:off x="0" y="0"/>
          <a:ext cx="0" cy="0"/>
          <a:chOff x="0" y="0"/>
          <a:chExt cx="0" cy="0"/>
        </a:xfrm>
      </p:grpSpPr>
      <p:sp>
        <p:nvSpPr>
          <p:cNvPr id="149" name="Google Shape;149;p27"/>
          <p:cNvSpPr txBox="1"/>
          <p:nvPr>
            <p:ph type="ctrTitle"/>
          </p:nvPr>
        </p:nvSpPr>
        <p:spPr>
          <a:xfrm>
            <a:off x="311700" y="112999"/>
            <a:ext cx="8520600" cy="8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280"/>
              <a:t>RESULT</a:t>
            </a:r>
            <a:endParaRPr sz="2280"/>
          </a:p>
        </p:txBody>
      </p:sp>
      <p:sp>
        <p:nvSpPr>
          <p:cNvPr id="150" name="Google Shape;150;p27"/>
          <p:cNvSpPr txBox="1"/>
          <p:nvPr>
            <p:ph idx="1" type="subTitle"/>
          </p:nvPr>
        </p:nvSpPr>
        <p:spPr>
          <a:xfrm>
            <a:off x="311700" y="742627"/>
            <a:ext cx="8520600" cy="418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51" name="Google Shape;151;p27"/>
          <p:cNvPicPr preferRelativeResize="0"/>
          <p:nvPr/>
        </p:nvPicPr>
        <p:blipFill>
          <a:blip r:embed="rId3">
            <a:alphaModFix/>
          </a:blip>
          <a:stretch>
            <a:fillRect/>
          </a:stretch>
        </p:blipFill>
        <p:spPr>
          <a:xfrm>
            <a:off x="311700" y="742625"/>
            <a:ext cx="8520600" cy="4181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55" name="Shape 155"/>
        <p:cNvGrpSpPr/>
        <p:nvPr/>
      </p:nvGrpSpPr>
      <p:grpSpPr>
        <a:xfrm>
          <a:off x="0" y="0"/>
          <a:ext cx="0" cy="0"/>
          <a:chOff x="0" y="0"/>
          <a:chExt cx="0" cy="0"/>
        </a:xfrm>
      </p:grpSpPr>
      <p:sp>
        <p:nvSpPr>
          <p:cNvPr id="156" name="Google Shape;156;p28"/>
          <p:cNvSpPr txBox="1"/>
          <p:nvPr>
            <p:ph type="ctrTitle"/>
          </p:nvPr>
        </p:nvSpPr>
        <p:spPr>
          <a:xfrm>
            <a:off x="311700" y="-2"/>
            <a:ext cx="8520600" cy="791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400"/>
              <a:t>CONCLUSION</a:t>
            </a:r>
            <a:endParaRPr sz="2400"/>
          </a:p>
        </p:txBody>
      </p:sp>
      <p:sp>
        <p:nvSpPr>
          <p:cNvPr id="157" name="Google Shape;157;p28"/>
          <p:cNvSpPr txBox="1"/>
          <p:nvPr>
            <p:ph idx="1" type="subTitle"/>
          </p:nvPr>
        </p:nvSpPr>
        <p:spPr>
          <a:xfrm>
            <a:off x="311700" y="936343"/>
            <a:ext cx="8520600" cy="30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200"/>
              <a:t>The proposed ML project has the potential to make a significant contribution to the prevention and treatment of sleep disorders. The project will provide valuable insights into the role of lifestyle factors in sleep disorders and will help to develop more effective interventions for these conditions.</a:t>
            </a:r>
            <a:endParaRPr b="1"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9"/>
          <p:cNvPicPr preferRelativeResize="0"/>
          <p:nvPr/>
        </p:nvPicPr>
        <p:blipFill>
          <a:blip r:embed="rId3">
            <a:alphaModFix/>
          </a:blip>
          <a:stretch>
            <a:fillRect/>
          </a:stretch>
        </p:blipFill>
        <p:spPr>
          <a:xfrm>
            <a:off x="152400" y="152400"/>
            <a:ext cx="8151129" cy="541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94472"/>
            <a:ext cx="8520600" cy="63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solidFill>
                  <a:schemeClr val="dk1"/>
                </a:solidFill>
                <a:highlight>
                  <a:srgbClr val="FFFFFF"/>
                </a:highlight>
                <a:latin typeface="Roboto"/>
                <a:ea typeface="Roboto"/>
                <a:cs typeface="Roboto"/>
                <a:sym typeface="Roboto"/>
              </a:rPr>
              <a:t>The Sleep Health and Lifestyle Dataset covering a wide range of variables related to sleep and daily habits. </a:t>
            </a:r>
            <a:endParaRPr sz="23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rPr lang="en-GB" sz="2300">
                <a:solidFill>
                  <a:schemeClr val="dk1"/>
                </a:solidFill>
                <a:highlight>
                  <a:srgbClr val="FFFFFF"/>
                </a:highlight>
                <a:latin typeface="Roboto"/>
                <a:ea typeface="Roboto"/>
                <a:cs typeface="Roboto"/>
                <a:sym typeface="Roboto"/>
              </a:rPr>
              <a:t>  It includes details such as gender, age, occupation, sleep         duration, quality of sleep, physical activity level, stress levels, BMI category, blood pressure, heart rate, daily steps, and the presence or absence of sleep disorders.</a:t>
            </a:r>
            <a:endParaRPr sz="2900">
              <a:solidFill>
                <a:schemeClr val="dk1"/>
              </a:solidFill>
            </a:endParaRPr>
          </a:p>
        </p:txBody>
      </p:sp>
      <p:sp>
        <p:nvSpPr>
          <p:cNvPr id="62" name="Google Shape;62;p14"/>
          <p:cNvSpPr txBox="1"/>
          <p:nvPr/>
        </p:nvSpPr>
        <p:spPr>
          <a:xfrm>
            <a:off x="523075" y="2663778"/>
            <a:ext cx="836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3" name="Google Shape;63;p14"/>
          <p:cNvSpPr txBox="1"/>
          <p:nvPr/>
        </p:nvSpPr>
        <p:spPr>
          <a:xfrm>
            <a:off x="1775850" y="2066450"/>
            <a:ext cx="73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129151"/>
            <a:ext cx="8520600" cy="64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OBJECTIVE</a:t>
            </a:r>
            <a:endParaRPr b="1"/>
          </a:p>
        </p:txBody>
      </p:sp>
      <p:sp>
        <p:nvSpPr>
          <p:cNvPr id="69" name="Google Shape;69;p15"/>
          <p:cNvSpPr txBox="1"/>
          <p:nvPr>
            <p:ph idx="1" type="body"/>
          </p:nvPr>
        </p:nvSpPr>
        <p:spPr>
          <a:xfrm>
            <a:off x="311700" y="775050"/>
            <a:ext cx="8761200" cy="479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023">
                <a:solidFill>
                  <a:schemeClr val="dk1"/>
                </a:solidFill>
              </a:rPr>
              <a:t>machine learning model to predict sleep disorders based on lifestyle factors . By understanding the factors that affect sleep quality, we can develop interventions to improve sleep quality and reduce the risk of sleep disorders.</a:t>
            </a:r>
            <a:endParaRPr b="1" sz="284">
              <a:solidFill>
                <a:schemeClr val="dk1"/>
              </a:solidFill>
            </a:endParaRPr>
          </a:p>
          <a:p>
            <a:pPr indent="0" lvl="0" marL="0" rtl="0" algn="l">
              <a:spcBef>
                <a:spcPts val="1200"/>
              </a:spcBef>
              <a:spcAft>
                <a:spcPts val="0"/>
              </a:spcAft>
              <a:buNone/>
            </a:pPr>
            <a:r>
              <a:t/>
            </a:r>
            <a:endParaRPr sz="2400"/>
          </a:p>
          <a:p>
            <a:pPr indent="0" lvl="0" marL="0" rtl="0" algn="l">
              <a:spcBef>
                <a:spcPts val="1200"/>
              </a:spcBef>
              <a:spcAft>
                <a:spcPts val="0"/>
              </a:spcAft>
              <a:buClr>
                <a:schemeClr val="dk1"/>
              </a:buClr>
              <a:buSzPts val="1100"/>
              <a:buFont typeface="Arial"/>
              <a:buNone/>
            </a:pPr>
            <a:r>
              <a:t/>
            </a:r>
            <a:endParaRPr sz="2000"/>
          </a:p>
          <a:p>
            <a:pPr indent="0" lvl="0" marL="0" rtl="0" algn="l">
              <a:spcBef>
                <a:spcPts val="1200"/>
              </a:spcBef>
              <a:spcAft>
                <a:spcPts val="0"/>
              </a:spcAft>
              <a:buClr>
                <a:schemeClr val="dk1"/>
              </a:buClr>
              <a:buSzPts val="1100"/>
              <a:buFont typeface="Arial"/>
              <a:buNone/>
            </a:pPr>
            <a:r>
              <a:t/>
            </a:r>
            <a:endParaRPr sz="1200">
              <a:solidFill>
                <a:srgbClr val="E3E3E3"/>
              </a:solidFill>
              <a:highlight>
                <a:srgbClr val="131314"/>
              </a:highlight>
            </a:endParaRPr>
          </a:p>
          <a:p>
            <a:pPr indent="0" lvl="0" marL="0" rtl="0" algn="l">
              <a:spcBef>
                <a:spcPts val="1200"/>
              </a:spcBef>
              <a:spcAft>
                <a:spcPts val="1200"/>
              </a:spcAft>
              <a:buNone/>
            </a:pPr>
            <a:r>
              <a:t/>
            </a:r>
            <a:endParaRPr sz="2400"/>
          </a:p>
        </p:txBody>
      </p:sp>
      <p:sp>
        <p:nvSpPr>
          <p:cNvPr id="70" name="Google Shape;70;p15"/>
          <p:cNvSpPr txBox="1"/>
          <p:nvPr/>
        </p:nvSpPr>
        <p:spPr>
          <a:xfrm>
            <a:off x="6570625" y="3890725"/>
            <a:ext cx="25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71" name="Google Shape;71;p15"/>
          <p:cNvPicPr preferRelativeResize="0"/>
          <p:nvPr/>
        </p:nvPicPr>
        <p:blipFill>
          <a:blip r:embed="rId3">
            <a:alphaModFix/>
          </a:blip>
          <a:stretch>
            <a:fillRect/>
          </a:stretch>
        </p:blipFill>
        <p:spPr>
          <a:xfrm>
            <a:off x="1469100" y="2421600"/>
            <a:ext cx="5696275" cy="3293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5" name="Shape 75"/>
        <p:cNvGrpSpPr/>
        <p:nvPr/>
      </p:nvGrpSpPr>
      <p:grpSpPr>
        <a:xfrm>
          <a:off x="0" y="0"/>
          <a:ext cx="0" cy="0"/>
          <a:chOff x="0" y="0"/>
          <a:chExt cx="0" cy="0"/>
        </a:xfrm>
      </p:grpSpPr>
      <p:sp>
        <p:nvSpPr>
          <p:cNvPr id="76" name="Google Shape;76;p16"/>
          <p:cNvSpPr txBox="1"/>
          <p:nvPr>
            <p:ph type="ctrTitle"/>
          </p:nvPr>
        </p:nvSpPr>
        <p:spPr>
          <a:xfrm>
            <a:off x="311700" y="226025"/>
            <a:ext cx="8520600" cy="64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400"/>
              <a:t>What is sleep disorder?</a:t>
            </a:r>
            <a:endParaRPr b="1" sz="2400"/>
          </a:p>
        </p:txBody>
      </p:sp>
      <p:sp>
        <p:nvSpPr>
          <p:cNvPr id="77" name="Google Shape;77;p16"/>
          <p:cNvSpPr txBox="1"/>
          <p:nvPr>
            <p:ph idx="1" type="subTitle"/>
          </p:nvPr>
        </p:nvSpPr>
        <p:spPr>
          <a:xfrm>
            <a:off x="311700" y="791203"/>
            <a:ext cx="8520600" cy="427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solidFill>
                  <a:schemeClr val="dk1"/>
                </a:solidFill>
              </a:rPr>
              <a:t>Affect the ability of </a:t>
            </a:r>
            <a:r>
              <a:rPr b="1" lang="en-GB" sz="1800">
                <a:solidFill>
                  <a:schemeClr val="dk1"/>
                </a:solidFill>
              </a:rPr>
              <a:t>individual</a:t>
            </a:r>
            <a:r>
              <a:rPr b="1" lang="en-GB" sz="1800">
                <a:solidFill>
                  <a:schemeClr val="dk1"/>
                </a:solidFill>
              </a:rPr>
              <a:t> to sleep well.</a:t>
            </a:r>
            <a:endParaRPr b="1" sz="1800">
              <a:solidFill>
                <a:schemeClr val="dk1"/>
              </a:solidFill>
            </a:endParaRPr>
          </a:p>
          <a:p>
            <a:pPr indent="0" lvl="0" marL="0" rtl="0" algn="l">
              <a:spcBef>
                <a:spcPts val="0"/>
              </a:spcBef>
              <a:spcAft>
                <a:spcPts val="0"/>
              </a:spcAft>
              <a:buNone/>
            </a:pPr>
            <a:r>
              <a:rPr b="1" lang="en-GB" sz="1800">
                <a:solidFill>
                  <a:schemeClr val="dk1"/>
                </a:solidFill>
              </a:rPr>
              <a:t>Men  as well as women face this type of difficulty</a:t>
            </a:r>
            <a:endParaRPr b="1" sz="1800">
              <a:solidFill>
                <a:schemeClr val="dk1"/>
              </a:solidFill>
            </a:endParaRPr>
          </a:p>
          <a:p>
            <a:pPr indent="0" lvl="0" marL="0" rtl="0" algn="l">
              <a:spcBef>
                <a:spcPts val="0"/>
              </a:spcBef>
              <a:spcAft>
                <a:spcPts val="0"/>
              </a:spcAft>
              <a:buNone/>
            </a:pPr>
            <a:r>
              <a:rPr b="1" lang="en-GB" sz="1800">
                <a:solidFill>
                  <a:schemeClr val="dk1"/>
                </a:solidFill>
              </a:rPr>
              <a:t>Due to various factors like stress ,work load ,bp.</a:t>
            </a:r>
            <a:endParaRPr b="1" sz="1800">
              <a:solidFill>
                <a:schemeClr val="dk1"/>
              </a:solidFill>
            </a:endParaRPr>
          </a:p>
          <a:p>
            <a:pPr indent="0" lvl="0" marL="0" rtl="0" algn="l">
              <a:spcBef>
                <a:spcPts val="0"/>
              </a:spcBef>
              <a:spcAft>
                <a:spcPts val="0"/>
              </a:spcAft>
              <a:buNone/>
            </a:pPr>
            <a:r>
              <a:rPr b="1" lang="en-GB" sz="1800">
                <a:solidFill>
                  <a:schemeClr val="dk1"/>
                </a:solidFill>
              </a:rPr>
              <a:t>I</a:t>
            </a:r>
            <a:r>
              <a:rPr b="1" lang="en-GB" sz="1800">
                <a:solidFill>
                  <a:schemeClr val="dk1"/>
                </a:solidFill>
              </a:rPr>
              <a:t>nsomnia</a:t>
            </a:r>
            <a:r>
              <a:rPr b="1" lang="en-GB" sz="1800">
                <a:solidFill>
                  <a:schemeClr val="dk1"/>
                </a:solidFill>
              </a:rPr>
              <a:t>,sleep apnea</a:t>
            </a:r>
            <a:endParaRPr b="1" sz="1800">
              <a:solidFill>
                <a:schemeClr val="dk1"/>
              </a:solidFill>
            </a:endParaRPr>
          </a:p>
        </p:txBody>
      </p:sp>
      <p:pic>
        <p:nvPicPr>
          <p:cNvPr id="78" name="Google Shape;78;p16"/>
          <p:cNvPicPr preferRelativeResize="0"/>
          <p:nvPr/>
        </p:nvPicPr>
        <p:blipFill>
          <a:blip r:embed="rId3">
            <a:alphaModFix/>
          </a:blip>
          <a:stretch>
            <a:fillRect/>
          </a:stretch>
        </p:blipFill>
        <p:spPr>
          <a:xfrm>
            <a:off x="4572000" y="2340900"/>
            <a:ext cx="4572000" cy="337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11700" y="494472"/>
            <a:ext cx="8520600" cy="63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DEFINATION</a:t>
            </a:r>
            <a:endParaRPr/>
          </a:p>
          <a:p>
            <a:pPr indent="0" lvl="0" marL="0" rtl="0" algn="l">
              <a:spcBef>
                <a:spcPts val="0"/>
              </a:spcBef>
              <a:spcAft>
                <a:spcPts val="0"/>
              </a:spcAft>
              <a:buNone/>
            </a:pPr>
            <a:r>
              <a:t/>
            </a:r>
            <a:endParaRPr/>
          </a:p>
        </p:txBody>
      </p:sp>
      <p:sp>
        <p:nvSpPr>
          <p:cNvPr id="84" name="Google Shape;84;p17"/>
          <p:cNvSpPr txBox="1"/>
          <p:nvPr>
            <p:ph idx="1" type="body"/>
          </p:nvPr>
        </p:nvSpPr>
        <p:spPr>
          <a:xfrm>
            <a:off x="0" y="1356075"/>
            <a:ext cx="9144000" cy="43590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GB" sz="2000">
                <a:solidFill>
                  <a:schemeClr val="accent2"/>
                </a:solidFill>
                <a:highlight>
                  <a:srgbClr val="FFFFFF"/>
                </a:highlight>
                <a:latin typeface="Roboto"/>
                <a:ea typeface="Roboto"/>
                <a:cs typeface="Roboto"/>
                <a:sym typeface="Roboto"/>
              </a:rPr>
              <a:t>Person ID:</a:t>
            </a:r>
            <a:r>
              <a:rPr lang="en-GB" sz="2000">
                <a:solidFill>
                  <a:schemeClr val="accent2"/>
                </a:solidFill>
                <a:highlight>
                  <a:srgbClr val="FFFFFF"/>
                </a:highlight>
                <a:latin typeface="Roboto"/>
                <a:ea typeface="Roboto"/>
                <a:cs typeface="Roboto"/>
                <a:sym typeface="Roboto"/>
              </a:rPr>
              <a:t> An identifier for each individual.Gender: The gender of the person (Male/Female).</a:t>
            </a:r>
            <a:endParaRPr sz="20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b="1" lang="en-GB" sz="2000">
                <a:solidFill>
                  <a:schemeClr val="accent2"/>
                </a:solidFill>
                <a:highlight>
                  <a:srgbClr val="FFFFFF"/>
                </a:highlight>
                <a:latin typeface="Roboto"/>
                <a:ea typeface="Roboto"/>
                <a:cs typeface="Roboto"/>
                <a:sym typeface="Roboto"/>
              </a:rPr>
              <a:t>Age:</a:t>
            </a:r>
            <a:r>
              <a:rPr lang="en-GB" sz="2000">
                <a:solidFill>
                  <a:schemeClr val="accent2"/>
                </a:solidFill>
                <a:highlight>
                  <a:srgbClr val="FFFFFF"/>
                </a:highlight>
                <a:latin typeface="Roboto"/>
                <a:ea typeface="Roboto"/>
                <a:cs typeface="Roboto"/>
                <a:sym typeface="Roboto"/>
              </a:rPr>
              <a:t> The age of the person in years.</a:t>
            </a:r>
            <a:endParaRPr sz="20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b="1" lang="en-GB" sz="2000">
                <a:solidFill>
                  <a:schemeClr val="accent2"/>
                </a:solidFill>
                <a:highlight>
                  <a:srgbClr val="FFFFFF"/>
                </a:highlight>
                <a:latin typeface="Roboto"/>
                <a:ea typeface="Roboto"/>
                <a:cs typeface="Roboto"/>
                <a:sym typeface="Roboto"/>
              </a:rPr>
              <a:t>Occupation: </a:t>
            </a:r>
            <a:r>
              <a:rPr lang="en-GB" sz="2000">
                <a:solidFill>
                  <a:schemeClr val="accent2"/>
                </a:solidFill>
                <a:highlight>
                  <a:srgbClr val="FFFFFF"/>
                </a:highlight>
                <a:latin typeface="Roboto"/>
                <a:ea typeface="Roboto"/>
                <a:cs typeface="Roboto"/>
                <a:sym typeface="Roboto"/>
              </a:rPr>
              <a:t>The occupation or profession of the person.</a:t>
            </a:r>
            <a:endParaRPr sz="20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b="1" lang="en-GB" sz="2000">
                <a:solidFill>
                  <a:schemeClr val="accent2"/>
                </a:solidFill>
                <a:highlight>
                  <a:srgbClr val="FFFFFF"/>
                </a:highlight>
                <a:latin typeface="Roboto"/>
                <a:ea typeface="Roboto"/>
                <a:cs typeface="Roboto"/>
                <a:sym typeface="Roboto"/>
              </a:rPr>
              <a:t>Sleep Duration (hours): </a:t>
            </a:r>
            <a:r>
              <a:rPr lang="en-GB" sz="2000">
                <a:solidFill>
                  <a:schemeClr val="accent2"/>
                </a:solidFill>
                <a:highlight>
                  <a:srgbClr val="FFFFFF"/>
                </a:highlight>
                <a:latin typeface="Roboto"/>
                <a:ea typeface="Roboto"/>
                <a:cs typeface="Roboto"/>
                <a:sym typeface="Roboto"/>
              </a:rPr>
              <a:t>The number of hours the person sleeps per day.</a:t>
            </a:r>
            <a:endParaRPr sz="20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b="1" lang="en-GB" sz="2000">
                <a:solidFill>
                  <a:schemeClr val="accent2"/>
                </a:solidFill>
                <a:highlight>
                  <a:srgbClr val="FFFFFF"/>
                </a:highlight>
                <a:latin typeface="Roboto"/>
                <a:ea typeface="Roboto"/>
                <a:cs typeface="Roboto"/>
                <a:sym typeface="Roboto"/>
              </a:rPr>
              <a:t>Quality of Sleep (scale: 1-10):</a:t>
            </a:r>
            <a:r>
              <a:rPr lang="en-GB" sz="2000">
                <a:solidFill>
                  <a:schemeClr val="accent2"/>
                </a:solidFill>
                <a:highlight>
                  <a:srgbClr val="FFFFFF"/>
                </a:highlight>
                <a:latin typeface="Roboto"/>
                <a:ea typeface="Roboto"/>
                <a:cs typeface="Roboto"/>
                <a:sym typeface="Roboto"/>
              </a:rPr>
              <a:t> A subjective rating of the quality of sleep, ranging from 1 to 10.</a:t>
            </a:r>
            <a:endParaRPr sz="2000">
              <a:solidFill>
                <a:schemeClr val="accent2"/>
              </a:solidFill>
              <a:highlight>
                <a:srgbClr val="FFFFFF"/>
              </a:highlight>
              <a:latin typeface="Roboto"/>
              <a:ea typeface="Roboto"/>
              <a:cs typeface="Roboto"/>
              <a:sym typeface="Roboto"/>
            </a:endParaRPr>
          </a:p>
          <a:p>
            <a:pPr indent="0" lvl="0" marL="0" rtl="0" algn="l">
              <a:spcBef>
                <a:spcPts val="600"/>
              </a:spcBef>
              <a:spcAft>
                <a:spcPts val="500"/>
              </a:spcAft>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0" y="0"/>
            <a:ext cx="9144000" cy="5715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600"/>
              </a:spcBef>
              <a:spcAft>
                <a:spcPts val="0"/>
              </a:spcAft>
              <a:buClr>
                <a:schemeClr val="dk1"/>
              </a:buClr>
              <a:buSzPts val="1100"/>
              <a:buFont typeface="Arial"/>
              <a:buNone/>
            </a:pPr>
            <a:r>
              <a:rPr b="1" lang="en-GB" sz="2162">
                <a:solidFill>
                  <a:schemeClr val="accent2"/>
                </a:solidFill>
                <a:highlight>
                  <a:schemeClr val="lt1"/>
                </a:highlight>
                <a:latin typeface="Roboto"/>
                <a:ea typeface="Roboto"/>
                <a:cs typeface="Roboto"/>
                <a:sym typeface="Roboto"/>
              </a:rPr>
              <a:t>BMI CATEGORY:</a:t>
            </a:r>
            <a:r>
              <a:rPr lang="en-GB" sz="2162">
                <a:solidFill>
                  <a:schemeClr val="accent2"/>
                </a:solidFill>
                <a:highlight>
                  <a:schemeClr val="lt1"/>
                </a:highlight>
                <a:latin typeface="Roboto"/>
                <a:ea typeface="Roboto"/>
                <a:cs typeface="Roboto"/>
                <a:sym typeface="Roboto"/>
              </a:rPr>
              <a:t> The BMI category of the person (e.g.,      Underweight,  Normal, Overweight)</a:t>
            </a:r>
            <a:endParaRPr sz="2362">
              <a:solidFill>
                <a:schemeClr val="accent2"/>
              </a:solidFill>
              <a:highlight>
                <a:schemeClr val="lt1"/>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GB" sz="2162">
                <a:solidFill>
                  <a:schemeClr val="accent2"/>
                </a:solidFill>
                <a:highlight>
                  <a:schemeClr val="lt1"/>
                </a:highlight>
                <a:latin typeface="Roboto"/>
                <a:ea typeface="Roboto"/>
                <a:cs typeface="Roboto"/>
                <a:sym typeface="Roboto"/>
              </a:rPr>
              <a:t>Blood Pressure (systolic/diastolic)</a:t>
            </a:r>
            <a:r>
              <a:rPr lang="en-GB" sz="2162">
                <a:solidFill>
                  <a:schemeClr val="accent2"/>
                </a:solidFill>
                <a:highlight>
                  <a:schemeClr val="lt1"/>
                </a:highlight>
                <a:latin typeface="Roboto"/>
                <a:ea typeface="Roboto"/>
                <a:cs typeface="Roboto"/>
                <a:sym typeface="Roboto"/>
              </a:rPr>
              <a:t>: The blood pressure measurement of the person, indicated as systolic pressure over diastolic pressure.</a:t>
            </a:r>
            <a:endParaRPr sz="2162">
              <a:solidFill>
                <a:schemeClr val="accent2"/>
              </a:solidFill>
              <a:highlight>
                <a:schemeClr val="lt1"/>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GB" sz="2162">
                <a:solidFill>
                  <a:schemeClr val="accent2"/>
                </a:solidFill>
                <a:highlight>
                  <a:schemeClr val="lt1"/>
                </a:highlight>
                <a:latin typeface="Roboto"/>
                <a:ea typeface="Roboto"/>
                <a:cs typeface="Roboto"/>
                <a:sym typeface="Roboto"/>
              </a:rPr>
              <a:t>Heart Rate (bpm):</a:t>
            </a:r>
            <a:r>
              <a:rPr lang="en-GB" sz="2162">
                <a:solidFill>
                  <a:schemeClr val="accent2"/>
                </a:solidFill>
                <a:highlight>
                  <a:schemeClr val="lt1"/>
                </a:highlight>
                <a:latin typeface="Roboto"/>
                <a:ea typeface="Roboto"/>
                <a:cs typeface="Roboto"/>
                <a:sym typeface="Roboto"/>
              </a:rPr>
              <a:t> The resting heart rate of the person in beats per minute. Daily Steps: The number of steps the person takes per day.</a:t>
            </a:r>
            <a:endParaRPr sz="2162">
              <a:solidFill>
                <a:schemeClr val="accent2"/>
              </a:solidFill>
              <a:highlight>
                <a:schemeClr val="lt1"/>
              </a:highlight>
              <a:latin typeface="Roboto"/>
              <a:ea typeface="Roboto"/>
              <a:cs typeface="Roboto"/>
              <a:sym typeface="Roboto"/>
            </a:endParaRPr>
          </a:p>
          <a:p>
            <a:pPr indent="0" lvl="0" marL="0" rtl="0" algn="l">
              <a:lnSpc>
                <a:spcPct val="115000"/>
              </a:lnSpc>
              <a:spcBef>
                <a:spcPts val="600"/>
              </a:spcBef>
              <a:spcAft>
                <a:spcPts val="500"/>
              </a:spcAft>
              <a:buClr>
                <a:schemeClr val="dk1"/>
              </a:buClr>
              <a:buSzPts val="1100"/>
              <a:buFont typeface="Arial"/>
              <a:buNone/>
            </a:pPr>
            <a:r>
              <a:rPr b="1" lang="en-GB" sz="2162">
                <a:solidFill>
                  <a:schemeClr val="accent2"/>
                </a:solidFill>
                <a:highlight>
                  <a:schemeClr val="lt1"/>
                </a:highlight>
                <a:latin typeface="Roboto"/>
                <a:ea typeface="Roboto"/>
                <a:cs typeface="Roboto"/>
                <a:sym typeface="Roboto"/>
              </a:rPr>
              <a:t>Sleep Disorder</a:t>
            </a:r>
            <a:r>
              <a:rPr lang="en-GB" sz="2162">
                <a:solidFill>
                  <a:schemeClr val="accent2"/>
                </a:solidFill>
                <a:highlight>
                  <a:schemeClr val="lt1"/>
                </a:highlight>
                <a:latin typeface="Roboto"/>
                <a:ea typeface="Roboto"/>
                <a:cs typeface="Roboto"/>
                <a:sym typeface="Roboto"/>
              </a:rPr>
              <a:t>: The presence or absence of a sleep disorder in the person (None, Insomnia, Sleep Apnea).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494472"/>
            <a:ext cx="8520600" cy="63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100">
                <a:highlight>
                  <a:schemeClr val="lt1"/>
                </a:highlight>
                <a:latin typeface="Roboto"/>
                <a:ea typeface="Roboto"/>
                <a:cs typeface="Roboto"/>
                <a:sym typeface="Roboto"/>
              </a:rPr>
              <a:t>DETAILS OF VARIABLE</a:t>
            </a:r>
            <a:endParaRPr b="1" sz="2100">
              <a:highlight>
                <a:schemeClr val="lt1"/>
              </a:highlight>
              <a:latin typeface="Roboto"/>
              <a:ea typeface="Roboto"/>
              <a:cs typeface="Roboto"/>
              <a:sym typeface="Roboto"/>
            </a:endParaRPr>
          </a:p>
          <a:p>
            <a:pPr indent="0" lvl="0" marL="0" rtl="0" algn="l">
              <a:spcBef>
                <a:spcPts val="0"/>
              </a:spcBef>
              <a:spcAft>
                <a:spcPts val="0"/>
              </a:spcAft>
              <a:buNone/>
            </a:pPr>
            <a:r>
              <a:t/>
            </a:r>
            <a:endParaRPr b="1" sz="2100">
              <a:highlight>
                <a:schemeClr val="lt1"/>
              </a:highlight>
              <a:latin typeface="Roboto"/>
              <a:ea typeface="Roboto"/>
              <a:cs typeface="Roboto"/>
              <a:sym typeface="Roboto"/>
            </a:endParaRPr>
          </a:p>
        </p:txBody>
      </p:sp>
      <p:sp>
        <p:nvSpPr>
          <p:cNvPr id="95" name="Google Shape;95;p19"/>
          <p:cNvSpPr txBox="1"/>
          <p:nvPr>
            <p:ph idx="1" type="body"/>
          </p:nvPr>
        </p:nvSpPr>
        <p:spPr>
          <a:xfrm>
            <a:off x="311700" y="1280528"/>
            <a:ext cx="8520600" cy="4434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GB" sz="2500">
                <a:solidFill>
                  <a:schemeClr val="accent2"/>
                </a:solidFill>
                <a:highlight>
                  <a:srgbClr val="FFFFFF"/>
                </a:highlight>
                <a:latin typeface="Roboto"/>
                <a:ea typeface="Roboto"/>
                <a:cs typeface="Roboto"/>
                <a:sym typeface="Roboto"/>
              </a:rPr>
              <a:t>None:</a:t>
            </a:r>
            <a:r>
              <a:rPr lang="en-GB" sz="2500">
                <a:solidFill>
                  <a:schemeClr val="accent2"/>
                </a:solidFill>
                <a:highlight>
                  <a:srgbClr val="FFFFFF"/>
                </a:highlight>
                <a:latin typeface="Roboto"/>
                <a:ea typeface="Roboto"/>
                <a:cs typeface="Roboto"/>
                <a:sym typeface="Roboto"/>
              </a:rPr>
              <a:t> The individual does not exhibit any specific sleep disorder.</a:t>
            </a:r>
            <a:endParaRPr sz="25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b="1" lang="en-GB" sz="2500">
                <a:solidFill>
                  <a:schemeClr val="accent2"/>
                </a:solidFill>
                <a:highlight>
                  <a:srgbClr val="FFFFFF"/>
                </a:highlight>
                <a:latin typeface="Roboto"/>
                <a:ea typeface="Roboto"/>
                <a:cs typeface="Roboto"/>
                <a:sym typeface="Roboto"/>
              </a:rPr>
              <a:t>Insomnia:</a:t>
            </a:r>
            <a:r>
              <a:rPr lang="en-GB" sz="2500">
                <a:solidFill>
                  <a:schemeClr val="accent2"/>
                </a:solidFill>
                <a:highlight>
                  <a:srgbClr val="FFFFFF"/>
                </a:highlight>
                <a:latin typeface="Roboto"/>
                <a:ea typeface="Roboto"/>
                <a:cs typeface="Roboto"/>
                <a:sym typeface="Roboto"/>
              </a:rPr>
              <a:t> The individual experiences difficulty falling asleep or staying asleep, leading to inadequate or poor-quality sleep.</a:t>
            </a:r>
            <a:endParaRPr sz="25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b="1" lang="en-GB" sz="2500">
                <a:solidFill>
                  <a:schemeClr val="accent2"/>
                </a:solidFill>
                <a:highlight>
                  <a:srgbClr val="FFFFFF"/>
                </a:highlight>
                <a:latin typeface="Roboto"/>
                <a:ea typeface="Roboto"/>
                <a:cs typeface="Roboto"/>
                <a:sym typeface="Roboto"/>
              </a:rPr>
              <a:t>Sleep Apnea</a:t>
            </a:r>
            <a:r>
              <a:rPr lang="en-GB" sz="2500">
                <a:solidFill>
                  <a:schemeClr val="accent2"/>
                </a:solidFill>
                <a:highlight>
                  <a:srgbClr val="FFFFFF"/>
                </a:highlight>
                <a:latin typeface="Roboto"/>
                <a:ea typeface="Roboto"/>
                <a:cs typeface="Roboto"/>
                <a:sym typeface="Roboto"/>
              </a:rPr>
              <a:t>: The individual suffers from pauses in breathing during sleep, resulting in disrupted sleep patterns and potential health risks</a:t>
            </a:r>
            <a:endParaRPr sz="2500">
              <a:solidFill>
                <a:schemeClr val="accent2"/>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b="1" sz="12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STEPS </a:t>
            </a:r>
            <a:endParaRPr/>
          </a:p>
        </p:txBody>
      </p:sp>
      <p:sp>
        <p:nvSpPr>
          <p:cNvPr id="101" name="Google Shape;101;p20"/>
          <p:cNvSpPr txBox="1"/>
          <p:nvPr>
            <p:ph idx="1" type="body"/>
          </p:nvPr>
        </p:nvSpPr>
        <p:spPr>
          <a:xfrm>
            <a:off x="311700" y="1280528"/>
            <a:ext cx="8832300" cy="45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t> </a:t>
            </a:r>
            <a:r>
              <a:rPr b="1" lang="en-GB" sz="2100">
                <a:solidFill>
                  <a:schemeClr val="dk1"/>
                </a:solidFill>
              </a:rPr>
              <a:t>DEFINING THE  PROBLEM</a:t>
            </a:r>
            <a:endParaRPr b="1" sz="2100">
              <a:solidFill>
                <a:schemeClr val="dk1"/>
              </a:solidFill>
            </a:endParaRPr>
          </a:p>
          <a:p>
            <a:pPr indent="0" lvl="0" marL="0" rtl="0" algn="l">
              <a:spcBef>
                <a:spcPts val="1200"/>
              </a:spcBef>
              <a:spcAft>
                <a:spcPts val="0"/>
              </a:spcAft>
              <a:buNone/>
            </a:pPr>
            <a:r>
              <a:rPr b="1" lang="en-GB" sz="2100">
                <a:solidFill>
                  <a:schemeClr val="dk1"/>
                </a:solidFill>
              </a:rPr>
              <a:t> DATA GATHERING AND DATA CLEANING</a:t>
            </a:r>
            <a:endParaRPr b="1" sz="2100">
              <a:solidFill>
                <a:schemeClr val="dk1"/>
              </a:solidFill>
            </a:endParaRPr>
          </a:p>
          <a:p>
            <a:pPr indent="0" lvl="0" marL="0" rtl="0" algn="l">
              <a:spcBef>
                <a:spcPts val="1200"/>
              </a:spcBef>
              <a:spcAft>
                <a:spcPts val="0"/>
              </a:spcAft>
              <a:buNone/>
            </a:pPr>
            <a:r>
              <a:rPr b="1" lang="en-GB" sz="2100">
                <a:solidFill>
                  <a:schemeClr val="dk1"/>
                </a:solidFill>
              </a:rPr>
              <a:t> DATA PREPARING </a:t>
            </a:r>
            <a:endParaRPr b="1" sz="2100">
              <a:solidFill>
                <a:schemeClr val="dk1"/>
              </a:solidFill>
            </a:endParaRPr>
          </a:p>
          <a:p>
            <a:pPr indent="0" lvl="0" marL="0" rtl="0" algn="l">
              <a:spcBef>
                <a:spcPts val="1200"/>
              </a:spcBef>
              <a:spcAft>
                <a:spcPts val="0"/>
              </a:spcAft>
              <a:buNone/>
            </a:pPr>
            <a:r>
              <a:rPr b="1" lang="en-GB" sz="2100">
                <a:solidFill>
                  <a:schemeClr val="dk1"/>
                </a:solidFill>
              </a:rPr>
              <a:t> ML ALGORITHM</a:t>
            </a:r>
            <a:endParaRPr b="1" sz="2100">
              <a:solidFill>
                <a:schemeClr val="dk1"/>
              </a:solidFill>
            </a:endParaRPr>
          </a:p>
          <a:p>
            <a:pPr indent="0" lvl="0" marL="0" rtl="0" algn="l">
              <a:spcBef>
                <a:spcPts val="1200"/>
              </a:spcBef>
              <a:spcAft>
                <a:spcPts val="0"/>
              </a:spcAft>
              <a:buNone/>
            </a:pPr>
            <a:r>
              <a:rPr b="1" lang="en-GB" sz="2100">
                <a:solidFill>
                  <a:schemeClr val="dk1"/>
                </a:solidFill>
              </a:rPr>
              <a:t> TRAIN THE MODEL</a:t>
            </a:r>
            <a:endParaRPr b="1" sz="2100">
              <a:solidFill>
                <a:schemeClr val="dk1"/>
              </a:solidFill>
            </a:endParaRPr>
          </a:p>
          <a:p>
            <a:pPr indent="0" lvl="0" marL="0" rtl="0" algn="l">
              <a:spcBef>
                <a:spcPts val="1200"/>
              </a:spcBef>
              <a:spcAft>
                <a:spcPts val="0"/>
              </a:spcAft>
              <a:buNone/>
            </a:pPr>
            <a:r>
              <a:rPr b="1" lang="en-GB" sz="2100">
                <a:solidFill>
                  <a:schemeClr val="dk1"/>
                </a:solidFill>
              </a:rPr>
              <a:t>  EVALUATING THE MODEL</a:t>
            </a:r>
            <a:endParaRPr b="1" sz="2100">
              <a:solidFill>
                <a:schemeClr val="dk1"/>
              </a:solidFill>
            </a:endParaRPr>
          </a:p>
          <a:p>
            <a:pPr indent="0" lvl="0" marL="0" rtl="0" algn="l">
              <a:spcBef>
                <a:spcPts val="1200"/>
              </a:spcBef>
              <a:spcAft>
                <a:spcPts val="1200"/>
              </a:spcAft>
              <a:buNone/>
            </a:pPr>
            <a:r>
              <a:t/>
            </a:r>
            <a:endParaRPr b="1" sz="2100"/>
          </a:p>
        </p:txBody>
      </p:sp>
      <p:pic>
        <p:nvPicPr>
          <p:cNvPr id="102" name="Google Shape;102;p20"/>
          <p:cNvPicPr preferRelativeResize="0"/>
          <p:nvPr/>
        </p:nvPicPr>
        <p:blipFill>
          <a:blip r:embed="rId3">
            <a:alphaModFix/>
          </a:blip>
          <a:stretch>
            <a:fillRect/>
          </a:stretch>
        </p:blipFill>
        <p:spPr>
          <a:xfrm>
            <a:off x="4378050" y="2308611"/>
            <a:ext cx="4513174" cy="3007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64600"/>
            <a:ext cx="8341500" cy="6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EDA(Exploratory data analysis)</a:t>
            </a:r>
            <a:endParaRPr/>
          </a:p>
        </p:txBody>
      </p:sp>
      <p:sp>
        <p:nvSpPr>
          <p:cNvPr id="108" name="Google Shape;108;p21"/>
          <p:cNvSpPr txBox="1"/>
          <p:nvPr>
            <p:ph idx="1" type="body"/>
          </p:nvPr>
        </p:nvSpPr>
        <p:spPr>
          <a:xfrm>
            <a:off x="0" y="726400"/>
            <a:ext cx="9144000" cy="4988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Font typeface="Oswald"/>
              <a:buChar char="❖"/>
            </a:pPr>
            <a:r>
              <a:rPr lang="en-GB" sz="2100">
                <a:solidFill>
                  <a:schemeClr val="dk1"/>
                </a:solidFill>
                <a:latin typeface="Oswald"/>
                <a:ea typeface="Oswald"/>
                <a:cs typeface="Oswald"/>
                <a:sym typeface="Oswald"/>
              </a:rPr>
              <a:t>Understanding the variables</a:t>
            </a:r>
            <a:endParaRPr sz="2100">
              <a:solidFill>
                <a:schemeClr val="dk1"/>
              </a:solidFill>
              <a:latin typeface="Oswald"/>
              <a:ea typeface="Oswald"/>
              <a:cs typeface="Oswald"/>
              <a:sym typeface="Oswald"/>
            </a:endParaRPr>
          </a:p>
          <a:p>
            <a:pPr indent="-361950" lvl="0" marL="457200" rtl="0" algn="l">
              <a:spcBef>
                <a:spcPts val="0"/>
              </a:spcBef>
              <a:spcAft>
                <a:spcPts val="0"/>
              </a:spcAft>
              <a:buClr>
                <a:schemeClr val="dk1"/>
              </a:buClr>
              <a:buSzPts val="2100"/>
              <a:buFont typeface="Oswald"/>
              <a:buChar char="❖"/>
            </a:pPr>
            <a:r>
              <a:rPr lang="en-GB" sz="2100">
                <a:solidFill>
                  <a:schemeClr val="dk1"/>
                </a:solidFill>
                <a:latin typeface="Oswald"/>
                <a:ea typeface="Oswald"/>
                <a:cs typeface="Oswald"/>
                <a:sym typeface="Oswald"/>
              </a:rPr>
              <a:t>Cleaning the data</a:t>
            </a:r>
            <a:endParaRPr sz="2100">
              <a:solidFill>
                <a:schemeClr val="dk1"/>
              </a:solidFill>
              <a:latin typeface="Oswald"/>
              <a:ea typeface="Oswald"/>
              <a:cs typeface="Oswald"/>
              <a:sym typeface="Oswald"/>
            </a:endParaRPr>
          </a:p>
          <a:p>
            <a:pPr indent="-361950" lvl="0" marL="457200" rtl="0" algn="l">
              <a:spcBef>
                <a:spcPts val="0"/>
              </a:spcBef>
              <a:spcAft>
                <a:spcPts val="0"/>
              </a:spcAft>
              <a:buClr>
                <a:schemeClr val="dk1"/>
              </a:buClr>
              <a:buSzPts val="2100"/>
              <a:buFont typeface="Oswald"/>
              <a:buChar char="❖"/>
            </a:pPr>
            <a:r>
              <a:rPr lang="en-GB" sz="2100">
                <a:solidFill>
                  <a:schemeClr val="dk1"/>
                </a:solidFill>
                <a:latin typeface="Oswald"/>
                <a:ea typeface="Oswald"/>
                <a:cs typeface="Oswald"/>
                <a:sym typeface="Oswald"/>
              </a:rPr>
              <a:t>Visualization of data</a:t>
            </a:r>
            <a:endParaRPr sz="2100">
              <a:solidFill>
                <a:schemeClr val="dk1"/>
              </a:solidFill>
              <a:latin typeface="Oswald"/>
              <a:ea typeface="Oswald"/>
              <a:cs typeface="Oswald"/>
              <a:sym typeface="Oswald"/>
            </a:endParaRPr>
          </a:p>
          <a:p>
            <a:pPr indent="-361950" lvl="0" marL="457200" rtl="0" algn="l">
              <a:spcBef>
                <a:spcPts val="0"/>
              </a:spcBef>
              <a:spcAft>
                <a:spcPts val="0"/>
              </a:spcAft>
              <a:buClr>
                <a:schemeClr val="dk1"/>
              </a:buClr>
              <a:buSzPts val="2100"/>
              <a:buFont typeface="Oswald"/>
              <a:buChar char="❖"/>
            </a:pPr>
            <a:r>
              <a:rPr lang="en-GB" sz="2100">
                <a:solidFill>
                  <a:schemeClr val="dk1"/>
                </a:solidFill>
                <a:latin typeface="Oswald"/>
                <a:ea typeface="Oswald"/>
                <a:cs typeface="Oswald"/>
                <a:sym typeface="Oswald"/>
              </a:rPr>
              <a:t> Analyzing relation between varible</a:t>
            </a:r>
            <a:endParaRPr sz="2100">
              <a:solidFill>
                <a:schemeClr val="dk1"/>
              </a:solidFill>
              <a:latin typeface="Oswald"/>
              <a:ea typeface="Oswald"/>
              <a:cs typeface="Oswald"/>
              <a:sym typeface="Oswald"/>
            </a:endParaRPr>
          </a:p>
          <a:p>
            <a:pPr indent="-361950" lvl="0" marL="457200" rtl="0" algn="l">
              <a:spcBef>
                <a:spcPts val="0"/>
              </a:spcBef>
              <a:spcAft>
                <a:spcPts val="0"/>
              </a:spcAft>
              <a:buClr>
                <a:schemeClr val="dk1"/>
              </a:buClr>
              <a:buSzPts val="2100"/>
              <a:buFont typeface="Oswald"/>
              <a:buChar char="❖"/>
            </a:pPr>
            <a:r>
              <a:rPr lang="en-GB" sz="2100">
                <a:solidFill>
                  <a:schemeClr val="dk1"/>
                </a:solidFill>
                <a:latin typeface="Oswald"/>
                <a:ea typeface="Oswald"/>
                <a:cs typeface="Oswald"/>
                <a:sym typeface="Oswald"/>
              </a:rPr>
              <a:t>Count plot ,box plot ,distribution plot,scatter plot,heat map</a:t>
            </a:r>
            <a:endParaRPr sz="2100">
              <a:solidFill>
                <a:schemeClr val="dk1"/>
              </a:solidFill>
              <a:latin typeface="Oswald"/>
              <a:ea typeface="Oswald"/>
              <a:cs typeface="Oswald"/>
              <a:sym typeface="Oswald"/>
            </a:endParaRPr>
          </a:p>
          <a:p>
            <a:pPr indent="0" lvl="0" marL="457200" rtl="0" algn="l">
              <a:spcBef>
                <a:spcPts val="1200"/>
              </a:spcBef>
              <a:spcAft>
                <a:spcPts val="1200"/>
              </a:spcAft>
              <a:buNone/>
            </a:pPr>
            <a:r>
              <a:t/>
            </a:r>
            <a:endParaRPr sz="2700">
              <a:solidFill>
                <a:schemeClr val="dk1"/>
              </a:solidFill>
              <a:latin typeface="Oswald"/>
              <a:ea typeface="Oswald"/>
              <a:cs typeface="Oswald"/>
              <a:sym typeface="Oswald"/>
            </a:endParaRPr>
          </a:p>
        </p:txBody>
      </p:sp>
      <p:pic>
        <p:nvPicPr>
          <p:cNvPr id="109" name="Google Shape;109;p21"/>
          <p:cNvPicPr preferRelativeResize="0"/>
          <p:nvPr/>
        </p:nvPicPr>
        <p:blipFill>
          <a:blip r:embed="rId3">
            <a:alphaModFix/>
          </a:blip>
          <a:stretch>
            <a:fillRect/>
          </a:stretch>
        </p:blipFill>
        <p:spPr>
          <a:xfrm>
            <a:off x="113000" y="2679925"/>
            <a:ext cx="3261100" cy="3035075"/>
          </a:xfrm>
          <a:prstGeom prst="rect">
            <a:avLst/>
          </a:prstGeom>
          <a:noFill/>
          <a:ln>
            <a:noFill/>
          </a:ln>
        </p:spPr>
      </p:pic>
      <p:pic>
        <p:nvPicPr>
          <p:cNvPr id="110" name="Google Shape;110;p21"/>
          <p:cNvPicPr preferRelativeResize="0"/>
          <p:nvPr/>
        </p:nvPicPr>
        <p:blipFill>
          <a:blip r:embed="rId4">
            <a:alphaModFix/>
          </a:blip>
          <a:stretch>
            <a:fillRect/>
          </a:stretch>
        </p:blipFill>
        <p:spPr>
          <a:xfrm>
            <a:off x="3212675" y="2679925"/>
            <a:ext cx="2841675" cy="3035075"/>
          </a:xfrm>
          <a:prstGeom prst="rect">
            <a:avLst/>
          </a:prstGeom>
          <a:noFill/>
          <a:ln>
            <a:noFill/>
          </a:ln>
        </p:spPr>
      </p:pic>
      <p:pic>
        <p:nvPicPr>
          <p:cNvPr id="111" name="Google Shape;111;p21"/>
          <p:cNvPicPr preferRelativeResize="0"/>
          <p:nvPr/>
        </p:nvPicPr>
        <p:blipFill>
          <a:blip r:embed="rId5">
            <a:alphaModFix/>
          </a:blip>
          <a:stretch>
            <a:fillRect/>
          </a:stretch>
        </p:blipFill>
        <p:spPr>
          <a:xfrm>
            <a:off x="6054350" y="2679925"/>
            <a:ext cx="3016625" cy="3035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