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6"/>
  </p:notesMasterIdLst>
  <p:sldIdLst>
    <p:sldId id="256" r:id="rId3"/>
    <p:sldId id="309" r:id="rId4"/>
    <p:sldId id="257" r:id="rId5"/>
    <p:sldId id="310" r:id="rId6"/>
    <p:sldId id="261" r:id="rId7"/>
    <p:sldId id="258" r:id="rId8"/>
    <p:sldId id="259" r:id="rId9"/>
    <p:sldId id="311" r:id="rId10"/>
    <p:sldId id="260" r:id="rId11"/>
    <p:sldId id="312" r:id="rId12"/>
    <p:sldId id="263" r:id="rId13"/>
    <p:sldId id="264" r:id="rId14"/>
    <p:sldId id="313" r:id="rId15"/>
    <p:sldId id="267" r:id="rId16"/>
    <p:sldId id="268" r:id="rId17"/>
    <p:sldId id="314" r:id="rId18"/>
    <p:sldId id="269" r:id="rId19"/>
    <p:sldId id="270" r:id="rId20"/>
    <p:sldId id="271" r:id="rId21"/>
    <p:sldId id="272" r:id="rId22"/>
    <p:sldId id="273" r:id="rId23"/>
    <p:sldId id="274" r:id="rId24"/>
    <p:sldId id="315" r:id="rId25"/>
    <p:sldId id="275" r:id="rId26"/>
    <p:sldId id="276" r:id="rId27"/>
    <p:sldId id="277" r:id="rId28"/>
    <p:sldId id="278" r:id="rId29"/>
    <p:sldId id="281" r:id="rId30"/>
    <p:sldId id="282" r:id="rId31"/>
    <p:sldId id="283" r:id="rId32"/>
    <p:sldId id="279" r:id="rId33"/>
    <p:sldId id="285" r:id="rId34"/>
    <p:sldId id="286" r:id="rId35"/>
    <p:sldId id="316" r:id="rId36"/>
    <p:sldId id="288" r:id="rId37"/>
    <p:sldId id="289" r:id="rId38"/>
    <p:sldId id="317" r:id="rId39"/>
    <p:sldId id="290" r:id="rId40"/>
    <p:sldId id="318" r:id="rId41"/>
    <p:sldId id="291" r:id="rId42"/>
    <p:sldId id="292" r:id="rId43"/>
    <p:sldId id="294" r:id="rId44"/>
    <p:sldId id="319" r:id="rId45"/>
    <p:sldId id="295" r:id="rId46"/>
    <p:sldId id="320" r:id="rId47"/>
    <p:sldId id="296" r:id="rId48"/>
    <p:sldId id="297" r:id="rId49"/>
    <p:sldId id="298" r:id="rId50"/>
    <p:sldId id="299" r:id="rId51"/>
    <p:sldId id="321" r:id="rId52"/>
    <p:sldId id="300" r:id="rId53"/>
    <p:sldId id="301" r:id="rId54"/>
    <p:sldId id="322" r:id="rId55"/>
    <p:sldId id="302" r:id="rId56"/>
    <p:sldId id="323" r:id="rId57"/>
    <p:sldId id="324" r:id="rId58"/>
    <p:sldId id="325" r:id="rId59"/>
    <p:sldId id="303" r:id="rId60"/>
    <p:sldId id="327" r:id="rId61"/>
    <p:sldId id="326" r:id="rId62"/>
    <p:sldId id="304" r:id="rId63"/>
    <p:sldId id="328" r:id="rId64"/>
    <p:sldId id="305"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34" autoAdjust="0"/>
  </p:normalViewPr>
  <p:slideViewPr>
    <p:cSldViewPr>
      <p:cViewPr varScale="1">
        <p:scale>
          <a:sx n="61" d="100"/>
          <a:sy n="61" d="100"/>
        </p:scale>
        <p:origin x="207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38"/>
    </p:cViewPr>
  </p:sorterViewPr>
  <p:notesViewPr>
    <p:cSldViewPr>
      <p:cViewPr varScale="1">
        <p:scale>
          <a:sx n="52" d="100"/>
          <a:sy n="52" d="100"/>
        </p:scale>
        <p:origin x="-25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A processor includes a set of registers that provide memory that is faster and smaller than main memory. </a:t>
            </a:r>
          </a:p>
          <a:p>
            <a:endParaRPr lang="en-NZ" dirty="0"/>
          </a:p>
          <a:p>
            <a:r>
              <a:rPr lang="en-NZ" dirty="0"/>
              <a:t>Processor registers serve two functions:</a:t>
            </a:r>
          </a:p>
          <a:p>
            <a:r>
              <a:rPr lang="en-NZ" b="1" dirty="0"/>
              <a:t> User-visible registers: </a:t>
            </a:r>
            <a:r>
              <a:rPr lang="en-NZ" dirty="0"/>
              <a:t>Enable the machine or assembly language programmer to minimize main memory references by optimizing register use. </a:t>
            </a:r>
          </a:p>
          <a:p>
            <a:pPr lvl="1">
              <a:buFont typeface="Arial" pitchFamily="34" charset="0"/>
              <a:buChar char="•"/>
            </a:pPr>
            <a:r>
              <a:rPr lang="en-NZ" dirty="0"/>
              <a:t> For high-level languages, an optimizing compiler will attempt to make intelligent choices of which variables to assign to registers and which to main memory locations. </a:t>
            </a:r>
          </a:p>
          <a:p>
            <a:pPr lvl="1">
              <a:buFont typeface="Arial" pitchFamily="34" charset="0"/>
              <a:buChar char="•"/>
            </a:pPr>
            <a:r>
              <a:rPr lang="en-NZ" dirty="0"/>
              <a:t> Some high-level languages, such as C, allow the programmer to suggest to the compiler which variables should be held in registers.</a:t>
            </a:r>
          </a:p>
          <a:p>
            <a:pPr lvl="1">
              <a:buFont typeface="Arial" pitchFamily="34" charset="0"/>
              <a:buChar char="•"/>
            </a:pPr>
            <a:endParaRPr lang="en-NZ" dirty="0"/>
          </a:p>
          <a:p>
            <a:r>
              <a:rPr lang="en-NZ" b="1" dirty="0"/>
              <a:t>Control and status registers: </a:t>
            </a:r>
            <a:r>
              <a:rPr lang="en-NZ" dirty="0"/>
              <a:t>Used by the processor to control the operation of the processor and by privileged OS routines to control the execution of programs.</a:t>
            </a:r>
          </a:p>
          <a:p>
            <a:endParaRPr lang="en-NZ" dirty="0"/>
          </a:p>
          <a:p>
            <a:r>
              <a:rPr lang="en-NZ" b="1" i="1" dirty="0"/>
              <a:t>NOTE:</a:t>
            </a:r>
            <a:r>
              <a:rPr lang="en-NZ" b="0" i="0" dirty="0"/>
              <a:t> There is not a clean separation of registers into these two categories. </a:t>
            </a:r>
          </a:p>
          <a:p>
            <a:pPr lvl="1">
              <a:buFont typeface="Arial" pitchFamily="34" charset="0"/>
              <a:buChar char="•"/>
            </a:pPr>
            <a:r>
              <a:rPr lang="en-NZ" b="0" i="0" dirty="0"/>
              <a:t> For example, on some processors, the program counter is user visible, but on many it is not. </a:t>
            </a:r>
          </a:p>
          <a:p>
            <a:pPr lvl="1">
              <a:buFont typeface="Arial" pitchFamily="34" charset="0"/>
              <a:buChar char="•"/>
            </a:pPr>
            <a:r>
              <a:rPr lang="en-NZ" b="0" i="0" dirty="0"/>
              <a:t> For purposes of the following discussion, however, it is convenient to use these categories.</a:t>
            </a:r>
            <a:endParaRPr lang="en-US" b="1" i="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user-visible register may be referenced by means of the machine language that the processor executes and is generally available to all programs, including application programs as well as system programs. </a:t>
            </a:r>
          </a:p>
          <a:p>
            <a:endParaRPr lang="en-NZ" dirty="0"/>
          </a:p>
          <a:p>
            <a:r>
              <a:rPr lang="en-NZ" dirty="0"/>
              <a:t>Types of registers that are typically available are </a:t>
            </a:r>
          </a:p>
          <a:p>
            <a:pPr lvl="1">
              <a:buFont typeface="Arial" pitchFamily="34" charset="0"/>
              <a:buChar char="•"/>
            </a:pPr>
            <a:r>
              <a:rPr lang="en-NZ" dirty="0"/>
              <a:t> data, </a:t>
            </a:r>
          </a:p>
          <a:p>
            <a:pPr lvl="1">
              <a:buFont typeface="Arial" pitchFamily="34" charset="0"/>
              <a:buChar char="•"/>
            </a:pPr>
            <a:r>
              <a:rPr lang="en-NZ" dirty="0"/>
              <a:t> address, and </a:t>
            </a:r>
          </a:p>
          <a:p>
            <a:pPr lvl="1">
              <a:buFont typeface="Arial" pitchFamily="34" charset="0"/>
              <a:buChar char="•"/>
            </a:pPr>
            <a:r>
              <a:rPr lang="en-NZ" dirty="0"/>
              <a:t> condition code registers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Data registers can be assigned to a variety of functions by the programmer. </a:t>
            </a:r>
          </a:p>
          <a:p>
            <a:pPr lvl="1">
              <a:buFont typeface="Arial" pitchFamily="34" charset="0"/>
              <a:buChar char="•"/>
            </a:pPr>
            <a:r>
              <a:rPr lang="en-NZ" dirty="0"/>
              <a:t> Usually they are general purpose in nature and can be used with any machine instruction that performs operations on data. </a:t>
            </a:r>
          </a:p>
          <a:p>
            <a:pPr lvl="1">
              <a:buFont typeface="Arial" pitchFamily="34" charset="0"/>
              <a:buChar char="•"/>
            </a:pPr>
            <a:r>
              <a:rPr lang="en-NZ" dirty="0"/>
              <a:t> Often, however, there are restrictions. E.g. there may be dedicated registers for floating-point operations and others for integer operations.</a:t>
            </a:r>
          </a:p>
          <a:p>
            <a:pPr lvl="1">
              <a:buFont typeface="Arial" pitchFamily="34" charset="0"/>
              <a:buNone/>
            </a:pPr>
            <a:endParaRPr lang="en-NZ" dirty="0"/>
          </a:p>
          <a:p>
            <a:r>
              <a:rPr lang="en-NZ" dirty="0"/>
              <a:t>Address registers contain:</a:t>
            </a:r>
          </a:p>
          <a:p>
            <a:pPr lvl="1">
              <a:buFont typeface="Arial" pitchFamily="34" charset="0"/>
              <a:buChar char="•"/>
            </a:pPr>
            <a:r>
              <a:rPr lang="en-NZ" baseline="0" dirty="0"/>
              <a:t> </a:t>
            </a:r>
            <a:r>
              <a:rPr lang="en-NZ" dirty="0"/>
              <a:t>main memory addresses of data and instructions, </a:t>
            </a:r>
          </a:p>
          <a:p>
            <a:pPr lvl="1">
              <a:buFont typeface="Arial" pitchFamily="34" charset="0"/>
              <a:buChar char="•"/>
            </a:pPr>
            <a:r>
              <a:rPr lang="en-NZ" dirty="0"/>
              <a:t> or they contain a portion of the address that is used in the calculation of the complete or effective address. </a:t>
            </a:r>
          </a:p>
          <a:p>
            <a:pPr lvl="0">
              <a:buFont typeface="Arial" pitchFamily="34" charset="0"/>
              <a:buNone/>
            </a:pPr>
            <a:endParaRPr lang="en-NZ" dirty="0"/>
          </a:p>
          <a:p>
            <a:pPr lvl="0">
              <a:buFont typeface="Arial" pitchFamily="34" charset="0"/>
              <a:buNone/>
            </a:pPr>
            <a:r>
              <a:rPr lang="en-NZ" dirty="0"/>
              <a:t>These registers may themselves be general purpose, or may be devoted to a particular way, or mode, of addressing memory. </a:t>
            </a:r>
          </a:p>
          <a:p>
            <a:pPr lvl="0">
              <a:buFont typeface="Arial" pitchFamily="34" charset="0"/>
              <a:buNone/>
            </a:pPr>
            <a:endParaRPr lang="en-NZ" dirty="0"/>
          </a:p>
          <a:p>
            <a:pPr lvl="0">
              <a:buFont typeface="Arial" pitchFamily="34" charset="0"/>
              <a:buNone/>
            </a:pPr>
            <a:r>
              <a:rPr lang="en-NZ" dirty="0"/>
              <a:t>Examples include:</a:t>
            </a:r>
          </a:p>
          <a:p>
            <a:r>
              <a:rPr lang="en-NZ" b="1" dirty="0"/>
              <a:t>Index register: </a:t>
            </a:r>
            <a:r>
              <a:rPr lang="en-NZ" dirty="0"/>
              <a:t>Indexed addressing is a common mode of addressing that involves adding an index to a base value to get the effective address.</a:t>
            </a:r>
          </a:p>
          <a:p>
            <a:endParaRPr lang="en-NZ" dirty="0"/>
          </a:p>
          <a:p>
            <a:r>
              <a:rPr lang="en-NZ" b="1" dirty="0"/>
              <a:t>Segment pointer: </a:t>
            </a:r>
            <a:r>
              <a:rPr lang="en-NZ" dirty="0"/>
              <a:t>With segmented addressing, memory is divided into segments, which are variable-length blocks of words.</a:t>
            </a:r>
          </a:p>
          <a:p>
            <a:pPr lvl="1">
              <a:buFont typeface="Arial" pitchFamily="34" charset="0"/>
              <a:buChar char="•"/>
            </a:pPr>
            <a:r>
              <a:rPr lang="en-NZ" dirty="0"/>
              <a:t> A memory reference consists of a reference to a particular segment and an offset within the segment. </a:t>
            </a:r>
          </a:p>
          <a:p>
            <a:pPr lvl="1">
              <a:buFont typeface="Arial" pitchFamily="34" charset="0"/>
              <a:buChar char="•"/>
            </a:pPr>
            <a:r>
              <a:rPr lang="en-NZ" baseline="0" dirty="0"/>
              <a:t> </a:t>
            </a:r>
            <a:r>
              <a:rPr lang="en-NZ" dirty="0"/>
              <a:t>In this mode of addressing, a register is used to hold the base address (starting location) of the segment. \</a:t>
            </a:r>
          </a:p>
          <a:p>
            <a:pPr lvl="1">
              <a:buFont typeface="Arial" pitchFamily="34" charset="0"/>
              <a:buChar char="•"/>
            </a:pPr>
            <a:r>
              <a:rPr lang="en-NZ" dirty="0"/>
              <a:t> There may be multiple registers; for example, one for the OS (i.e., when OS code is executing on the processor) and one for the currently executing application.</a:t>
            </a:r>
          </a:p>
          <a:p>
            <a:pPr lvl="1">
              <a:buFont typeface="Arial" pitchFamily="34" charset="0"/>
              <a:buChar char="•"/>
            </a:pPr>
            <a:endParaRPr lang="en-NZ" dirty="0"/>
          </a:p>
          <a:p>
            <a:r>
              <a:rPr lang="en-NZ" b="1" dirty="0"/>
              <a:t>Stack pointer: </a:t>
            </a:r>
            <a:r>
              <a:rPr lang="en-NZ" dirty="0"/>
              <a:t>If there is user-visible stack addressing, then there is a dedicated register that points to the top of the stack.</a:t>
            </a:r>
          </a:p>
          <a:p>
            <a:pPr lvl="1">
              <a:buFont typeface="Arial" pitchFamily="34" charset="0"/>
              <a:buChar char="•"/>
            </a:pPr>
            <a:r>
              <a:rPr lang="en-NZ" dirty="0"/>
              <a:t> This allows the use of instructions that contain no address field, such as push and pop.</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A variety of processor registers are employed to control the operation of the processor.</a:t>
            </a:r>
          </a:p>
          <a:p>
            <a:endParaRPr lang="en-NZ" dirty="0"/>
          </a:p>
          <a:p>
            <a:r>
              <a:rPr lang="en-NZ" dirty="0"/>
              <a:t>On most processors, most of these are not visible to the user. </a:t>
            </a:r>
          </a:p>
          <a:p>
            <a:pPr lvl="1">
              <a:buFont typeface="Arial" pitchFamily="34" charset="0"/>
              <a:buChar char="•"/>
            </a:pPr>
            <a:r>
              <a:rPr lang="en-NZ" dirty="0"/>
              <a:t> Some of them may be accessible by machine instructions executed in what is referred to as a control or kernel mode.</a:t>
            </a:r>
          </a:p>
          <a:p>
            <a:pPr lvl="1">
              <a:buFont typeface="Arial" pitchFamily="34" charset="0"/>
              <a:buChar char="•"/>
            </a:pPr>
            <a:endParaRPr lang="en-NZ" dirty="0"/>
          </a:p>
          <a:p>
            <a:r>
              <a:rPr lang="en-NZ" dirty="0"/>
              <a:t>Different processors will have different register organizations and use different terminology.</a:t>
            </a:r>
          </a:p>
          <a:p>
            <a:endParaRPr lang="en-NZ" dirty="0"/>
          </a:p>
          <a:p>
            <a:r>
              <a:rPr lang="en-NZ" dirty="0"/>
              <a:t>In addition to the MAR,MBR, I/OAR, and I/OBR the following are essential to instruction execution:</a:t>
            </a:r>
          </a:p>
          <a:p>
            <a:r>
              <a:rPr lang="en-NZ" b="1" dirty="0"/>
              <a:t>Program counter (PC): </a:t>
            </a:r>
            <a:r>
              <a:rPr lang="en-NZ" dirty="0"/>
              <a:t>Contains the address of the next instruction to be fetched </a:t>
            </a:r>
          </a:p>
          <a:p>
            <a:endParaRPr lang="en-NZ" dirty="0"/>
          </a:p>
          <a:p>
            <a:r>
              <a:rPr lang="en-NZ" b="1" dirty="0"/>
              <a:t>Instruction register (IR): </a:t>
            </a:r>
            <a:r>
              <a:rPr lang="en-NZ" dirty="0"/>
              <a:t>Contains the instruction most recently fetched </a:t>
            </a:r>
          </a:p>
          <a:p>
            <a:pPr lvl="0">
              <a:buFont typeface="Arial" pitchFamily="34" charset="0"/>
              <a:buNone/>
            </a:pPr>
            <a:endParaRPr lang="en-NZ" dirty="0"/>
          </a:p>
          <a:p>
            <a:pPr lvl="0">
              <a:buFont typeface="Arial" pitchFamily="34" charset="0"/>
              <a:buNone/>
            </a:pPr>
            <a:r>
              <a:rPr lang="en-NZ" b="1" dirty="0"/>
              <a:t>The program status word (PSW), </a:t>
            </a:r>
            <a:r>
              <a:rPr lang="en-NZ" dirty="0"/>
              <a:t>contains status information.</a:t>
            </a:r>
          </a:p>
          <a:p>
            <a:pPr lvl="1">
              <a:buFont typeface="Arial" pitchFamily="34" charset="0"/>
              <a:buChar char="•"/>
            </a:pPr>
            <a:r>
              <a:rPr lang="en-NZ" dirty="0"/>
              <a:t> The PSW typically contains condition codes plus other status information, such as an interrupt enable/disable bit and a kernel/user mode bit.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Bits typically set by the processor hardware as the result of operations.</a:t>
            </a:r>
          </a:p>
          <a:p>
            <a:endParaRPr lang="en-NZ" dirty="0"/>
          </a:p>
          <a:p>
            <a:r>
              <a:rPr lang="en-NZ" dirty="0"/>
              <a:t>For example, an arithmetic operation may produce a positive, negative, zero, or overflow result. </a:t>
            </a:r>
          </a:p>
          <a:p>
            <a:pPr lvl="1">
              <a:buFont typeface="Arial" pitchFamily="34" charset="0"/>
              <a:buChar char="•"/>
            </a:pPr>
            <a:r>
              <a:rPr lang="en-NZ" dirty="0"/>
              <a:t> In addition to the result itself being stored in a register or memory, a condition code is also set following the execution of the arithmetic instruction.</a:t>
            </a:r>
          </a:p>
          <a:p>
            <a:pPr lvl="1">
              <a:buFont typeface="Arial" pitchFamily="34" charset="0"/>
              <a:buChar char="•"/>
            </a:pPr>
            <a:r>
              <a:rPr lang="en-NZ" dirty="0"/>
              <a:t> The condition code may subsequently be tested as part of a conditional branch operation.</a:t>
            </a:r>
          </a:p>
          <a:p>
            <a:pPr lvl="1">
              <a:buFont typeface="Arial" pitchFamily="34" charset="0"/>
              <a:buChar char="•"/>
            </a:pPr>
            <a:r>
              <a:rPr lang="en-NZ" dirty="0"/>
              <a:t> Condition code bits are collected into one or more registers. </a:t>
            </a:r>
          </a:p>
          <a:p>
            <a:pPr lvl="0">
              <a:buFont typeface="Arial" pitchFamily="34" charset="0"/>
              <a:buNone/>
            </a:pPr>
            <a:endParaRPr lang="en-NZ" dirty="0"/>
          </a:p>
          <a:p>
            <a:pPr lvl="0">
              <a:buFont typeface="Arial" pitchFamily="34" charset="0"/>
              <a:buNone/>
            </a:pPr>
            <a:r>
              <a:rPr lang="en-NZ" dirty="0"/>
              <a:t>Usually, they form part of a control register. </a:t>
            </a:r>
          </a:p>
          <a:p>
            <a:pPr lvl="0">
              <a:buFont typeface="Arial" pitchFamily="34" charset="0"/>
              <a:buNone/>
            </a:pPr>
            <a:endParaRPr lang="en-NZ" dirty="0"/>
          </a:p>
          <a:p>
            <a:pPr lvl="0">
              <a:buFont typeface="Arial" pitchFamily="34" charset="0"/>
              <a:buNone/>
            </a:pPr>
            <a:r>
              <a:rPr lang="en-NZ" dirty="0"/>
              <a:t>Generally, machine instructions allow these bits to be read by implicit reference, but they cannot be altered by explicit reference because they are intended for feedback regarding the results of instruction execution.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program to be executed by a processor consists of a set of instructions stored in memory. </a:t>
            </a:r>
          </a:p>
          <a:p>
            <a:endParaRPr lang="en-NZ" dirty="0"/>
          </a:p>
          <a:p>
            <a:r>
              <a:rPr lang="en-NZ" dirty="0"/>
              <a:t>In its simplest form, instruction processing consists of two steps: </a:t>
            </a:r>
          </a:p>
          <a:p>
            <a:pPr lvl="1">
              <a:buFont typeface="Arial" pitchFamily="34" charset="0"/>
              <a:buChar char="•"/>
            </a:pPr>
            <a:r>
              <a:rPr lang="en-NZ" dirty="0"/>
              <a:t> The processor reads (fetches) instructions from memory one at a time </a:t>
            </a:r>
          </a:p>
          <a:p>
            <a:pPr lvl="1">
              <a:buFont typeface="Arial" pitchFamily="34" charset="0"/>
              <a:buChar char="•"/>
            </a:pPr>
            <a:r>
              <a:rPr lang="en-NZ" dirty="0"/>
              <a:t> and executes each instruction. </a:t>
            </a:r>
          </a:p>
          <a:p>
            <a:pPr lvl="0">
              <a:buFont typeface="Arial" pitchFamily="34" charset="0"/>
              <a:buNone/>
            </a:pPr>
            <a:endParaRPr lang="en-NZ" dirty="0"/>
          </a:p>
          <a:p>
            <a:pPr lvl="0">
              <a:buFont typeface="Arial" pitchFamily="34" charset="0"/>
              <a:buNone/>
            </a:pPr>
            <a:r>
              <a:rPr lang="en-NZ" dirty="0"/>
              <a:t>Program execution consists of repeating the process of instruction fetch and instruction execution.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two steps are referred to as the fetch stage and the execute stage. </a:t>
            </a:r>
          </a:p>
          <a:p>
            <a:endParaRPr lang="en-US" dirty="0"/>
          </a:p>
          <a:p>
            <a:pPr lvl="0">
              <a:buFont typeface="Arial" pitchFamily="34" charset="0"/>
              <a:buNone/>
            </a:pPr>
            <a:r>
              <a:rPr lang="en-NZ" dirty="0"/>
              <a:t>Instruction execution may involve several operations and depends on the nature of the instruction.</a:t>
            </a:r>
          </a:p>
          <a:p>
            <a:pPr lvl="1">
              <a:buFont typeface="Arial" pitchFamily="34" charset="0"/>
              <a:buChar char="•"/>
            </a:pPr>
            <a:r>
              <a:rPr lang="en-NZ" dirty="0"/>
              <a:t>The processing required for a single instruction is called an instruction cycle.</a:t>
            </a:r>
            <a:br>
              <a:rPr lang="en-NZ" dirty="0"/>
            </a:br>
            <a:endParaRPr lang="en-NZ" dirty="0"/>
          </a:p>
          <a:p>
            <a:r>
              <a:rPr lang="en-NZ" dirty="0"/>
              <a:t>Program execution halts only if the processor is turned off, some sort of unrecoverable error occurs, or a program instruction that halts the processor is encountered.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At the beginning of each instruction cycle, the processor fetches an instruction from memory.</a:t>
            </a:r>
          </a:p>
          <a:p>
            <a:endParaRPr lang="en-NZ" dirty="0"/>
          </a:p>
          <a:p>
            <a:r>
              <a:rPr lang="en-NZ" dirty="0"/>
              <a:t>Typically, the program counter (PC) holds the address of the next instruction to be fetched.</a:t>
            </a:r>
          </a:p>
          <a:p>
            <a:pPr lvl="1">
              <a:buFont typeface="Arial" pitchFamily="34" charset="0"/>
              <a:buChar char="•"/>
            </a:pPr>
            <a:r>
              <a:rPr lang="en-NZ" dirty="0"/>
              <a:t> Unless instructed otherwise, the processor always increments the PC after each instruction fetch so that it will fetch the next instruction in sequence (i.e., the instruction located at the next higher memory address).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operating system mediates among application programs, utilities, and users, on the one hand, and the computer system hardware on the other. </a:t>
            </a:r>
          </a:p>
          <a:p>
            <a:endParaRPr lang="en-NZ" dirty="0"/>
          </a:p>
          <a:p>
            <a:r>
              <a:rPr lang="en-NZ" dirty="0"/>
              <a:t>To appreciate the functionality of the operating system and the design issues involved, one must have some appreciation for computer organization and architecture. </a:t>
            </a:r>
          </a:p>
          <a:p>
            <a:endParaRPr lang="en-NZ"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NZ" dirty="0"/>
              <a:t>This chapter provides a brief survey of</a:t>
            </a:r>
            <a:r>
              <a:rPr lang="en-NZ" baseline="0" dirty="0"/>
              <a:t> the basic </a:t>
            </a:r>
            <a:r>
              <a:rPr lang="en-NZ" dirty="0"/>
              <a:t>elements of a computer system</a:t>
            </a:r>
            <a:r>
              <a:rPr lang="en-NZ" baseline="0" dirty="0"/>
              <a:t> including</a:t>
            </a:r>
            <a:endParaRPr lang="en-NZ" dirty="0"/>
          </a:p>
          <a:p>
            <a:pPr lvl="1">
              <a:buFont typeface="Arial" pitchFamily="34" charset="0"/>
              <a:buChar char="•"/>
            </a:pPr>
            <a:r>
              <a:rPr lang="en-NZ" dirty="0"/>
              <a:t> the processor,</a:t>
            </a:r>
          </a:p>
          <a:p>
            <a:pPr lvl="1">
              <a:buFont typeface="Arial" pitchFamily="34" charset="0"/>
              <a:buChar char="•"/>
            </a:pPr>
            <a:r>
              <a:rPr lang="en-NZ" dirty="0"/>
              <a:t> memory, and </a:t>
            </a:r>
          </a:p>
          <a:p>
            <a:pPr lvl="1">
              <a:buFont typeface="Arial" pitchFamily="34" charset="0"/>
              <a:buChar char="•"/>
            </a:pPr>
            <a:r>
              <a:rPr lang="en-NZ" dirty="0"/>
              <a:t> </a:t>
            </a:r>
            <a:r>
              <a:rPr lang="en-NZ" dirty="0" err="1"/>
              <a:t>Input/Output</a:t>
            </a:r>
            <a:r>
              <a:rPr lang="en-NZ" dirty="0"/>
              <a:t> (I/O)</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fetched instruction is loaded into the instruction register (IR). </a:t>
            </a:r>
          </a:p>
          <a:p>
            <a:endParaRPr lang="en-NZ" dirty="0"/>
          </a:p>
          <a:p>
            <a:r>
              <a:rPr lang="en-NZ" dirty="0"/>
              <a:t>The instruction contains bits that specify the action the processor is to take.</a:t>
            </a:r>
          </a:p>
          <a:p>
            <a:endParaRPr lang="en-NZ" dirty="0"/>
          </a:p>
          <a:p>
            <a:r>
              <a:rPr lang="en-NZ" b="1" dirty="0"/>
              <a:t>Processor-memory: </a:t>
            </a:r>
            <a:r>
              <a:rPr lang="en-NZ" dirty="0"/>
              <a:t>Data may be transferred from processor to memory or from memory to processor.</a:t>
            </a:r>
          </a:p>
          <a:p>
            <a:endParaRPr lang="en-NZ" dirty="0"/>
          </a:p>
          <a:p>
            <a:r>
              <a:rPr lang="en-NZ" b="1" dirty="0"/>
              <a:t>Processor-I/O: </a:t>
            </a:r>
            <a:r>
              <a:rPr lang="en-NZ" dirty="0"/>
              <a:t>Data may be transferred to or from a peripheral device by transferring between the processor and an I/O module.</a:t>
            </a:r>
          </a:p>
          <a:p>
            <a:endParaRPr lang="en-NZ" dirty="0"/>
          </a:p>
          <a:p>
            <a:r>
              <a:rPr lang="en-NZ" b="1" dirty="0"/>
              <a:t>Data processing: </a:t>
            </a:r>
            <a:r>
              <a:rPr lang="en-NZ" dirty="0"/>
              <a:t>The processor may perform some arithmetic or logic opera- </a:t>
            </a:r>
            <a:r>
              <a:rPr lang="en-NZ" dirty="0" err="1"/>
              <a:t>tion</a:t>
            </a:r>
            <a:r>
              <a:rPr lang="en-NZ" dirty="0"/>
              <a:t> on data.</a:t>
            </a:r>
          </a:p>
          <a:p>
            <a:endParaRPr lang="en-NZ" dirty="0"/>
          </a:p>
          <a:p>
            <a:r>
              <a:rPr lang="en-NZ" b="1" dirty="0"/>
              <a:t>Control: </a:t>
            </a:r>
            <a:r>
              <a:rPr lang="en-NZ" dirty="0"/>
              <a:t>An instruction may specify that the sequence of execution be altered.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Consider a simple example using a hypothetical processor </a:t>
            </a:r>
          </a:p>
          <a:p>
            <a:endParaRPr lang="en-NZ" dirty="0"/>
          </a:p>
          <a:p>
            <a:r>
              <a:rPr lang="en-NZ" dirty="0"/>
              <a:t>The processor contains a single data register, called the accumulator (AC). </a:t>
            </a:r>
          </a:p>
          <a:p>
            <a:endParaRPr lang="en-NZ" dirty="0"/>
          </a:p>
          <a:p>
            <a:r>
              <a:rPr lang="en-NZ" dirty="0"/>
              <a:t>Both instructions and data are 16 bits long, and memory is organized as a sequence of 16-bit words. </a:t>
            </a:r>
          </a:p>
          <a:p>
            <a:pPr lvl="1">
              <a:buFont typeface="Arial" pitchFamily="34" charset="0"/>
              <a:buChar char="•"/>
            </a:pPr>
            <a:r>
              <a:rPr lang="en-NZ" dirty="0"/>
              <a:t> The instruction format provides 4 bits for the </a:t>
            </a:r>
            <a:r>
              <a:rPr lang="en-NZ" dirty="0" err="1"/>
              <a:t>opcode</a:t>
            </a:r>
            <a:r>
              <a:rPr lang="en-NZ" dirty="0"/>
              <a:t>, allowing as many as 2</a:t>
            </a:r>
            <a:r>
              <a:rPr lang="en-NZ" baseline="30000" dirty="0"/>
              <a:t>4 </a:t>
            </a:r>
            <a:r>
              <a:rPr lang="en-NZ" dirty="0"/>
              <a:t>= 16 different </a:t>
            </a:r>
            <a:r>
              <a:rPr lang="en-NZ" dirty="0" err="1"/>
              <a:t>opcodes</a:t>
            </a:r>
            <a:r>
              <a:rPr lang="en-NZ" baseline="0" dirty="0"/>
              <a:t> </a:t>
            </a:r>
          </a:p>
          <a:p>
            <a:pPr lvl="1">
              <a:buFont typeface="Arial" pitchFamily="34" charset="0"/>
              <a:buChar char="•"/>
            </a:pPr>
            <a:r>
              <a:rPr lang="en-NZ" baseline="0" dirty="0"/>
              <a:t> </a:t>
            </a:r>
            <a:r>
              <a:rPr lang="en-NZ" dirty="0"/>
              <a:t>represented by a single hexadecimal digit. </a:t>
            </a:r>
          </a:p>
          <a:p>
            <a:pPr lvl="0">
              <a:buFont typeface="Arial" pitchFamily="34" charset="0"/>
              <a:buNone/>
            </a:pPr>
            <a:endParaRPr lang="en-NZ" dirty="0"/>
          </a:p>
          <a:p>
            <a:pPr lvl="0">
              <a:buFont typeface="Arial" pitchFamily="34" charset="0"/>
              <a:buNone/>
            </a:pPr>
            <a:r>
              <a:rPr lang="en-NZ" dirty="0"/>
              <a:t>The </a:t>
            </a:r>
            <a:r>
              <a:rPr lang="en-NZ" dirty="0" err="1"/>
              <a:t>opcode</a:t>
            </a:r>
            <a:r>
              <a:rPr lang="en-NZ" dirty="0"/>
              <a:t> defines the operation the processor is to perform.</a:t>
            </a:r>
          </a:p>
          <a:p>
            <a:pPr lvl="0">
              <a:buFont typeface="Arial" pitchFamily="34" charset="0"/>
              <a:buNone/>
            </a:pPr>
            <a:endParaRPr lang="en-NZ" dirty="0"/>
          </a:p>
          <a:p>
            <a:pPr lvl="0">
              <a:buFont typeface="Arial" pitchFamily="34" charset="0"/>
              <a:buNone/>
            </a:pPr>
            <a:r>
              <a:rPr lang="en-NZ" dirty="0"/>
              <a:t>With the remaining 12 bits of the instruction format, up to 2</a:t>
            </a:r>
            <a:r>
              <a:rPr lang="en-NZ" sz="1200" kern="1200" baseline="30000" dirty="0">
                <a:solidFill>
                  <a:schemeClr val="tx1"/>
                </a:solidFill>
                <a:latin typeface="+mn-lt"/>
                <a:ea typeface="+mn-ea"/>
                <a:cs typeface="+mn-cs"/>
              </a:rPr>
              <a:t>12 </a:t>
            </a:r>
            <a:r>
              <a:rPr lang="en-NZ" sz="1200" kern="1200" baseline="0" dirty="0">
                <a:solidFill>
                  <a:schemeClr val="tx1"/>
                </a:solidFill>
                <a:latin typeface="+mn-lt"/>
                <a:ea typeface="+mn-ea"/>
                <a:cs typeface="+mn-cs"/>
              </a:rPr>
              <a:t>=</a:t>
            </a:r>
            <a:r>
              <a:rPr lang="en-NZ" dirty="0"/>
              <a:t> 4096 (4 K) words of memory can be directly addressed.</a:t>
            </a:r>
          </a:p>
          <a:p>
            <a:pPr lvl="1">
              <a:buFont typeface="Arial" pitchFamily="34" charset="0"/>
              <a:buChar char="•"/>
            </a:pPr>
            <a:r>
              <a:rPr lang="en-NZ" dirty="0"/>
              <a:t> denoted by three hexadecimal digits.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This figure illustrates a partial program execution, showing the relevant portions of memory and processor registers. </a:t>
            </a:r>
          </a:p>
          <a:p>
            <a:endParaRPr lang="en-NZ" dirty="0"/>
          </a:p>
          <a:p>
            <a:r>
              <a:rPr lang="en-NZ" dirty="0"/>
              <a:t>The program fragment shown adds the contents of the memory word at address 940 to the contents of the memory word at address 941 and stores the result in the latter location.</a:t>
            </a:r>
          </a:p>
          <a:p>
            <a:endParaRPr lang="en-NZ" dirty="0"/>
          </a:p>
          <a:p>
            <a:r>
              <a:rPr lang="en-NZ" dirty="0"/>
              <a:t>Three instructions, which can be described as three fetch and three execute stages, are required:</a:t>
            </a:r>
            <a:br>
              <a:rPr lang="en-NZ" dirty="0"/>
            </a:br>
            <a:endParaRPr lang="en-NZ" dirty="0"/>
          </a:p>
          <a:p>
            <a:pPr marL="228600" indent="-228600">
              <a:buFont typeface="Arial" pitchFamily="34" charset="0"/>
              <a:buNone/>
            </a:pPr>
            <a:r>
              <a:rPr lang="en-NZ" b="1" dirty="0"/>
              <a:t>1.	</a:t>
            </a:r>
            <a:r>
              <a:rPr lang="en-NZ" dirty="0"/>
              <a:t>The PC contains 300, the address of the first instruction. </a:t>
            </a:r>
          </a:p>
          <a:p>
            <a:pPr marL="685800" lvl="1" indent="-228600">
              <a:buFont typeface="Arial" pitchFamily="34" charset="0"/>
              <a:buChar char="•"/>
            </a:pPr>
            <a:r>
              <a:rPr lang="en-NZ" dirty="0"/>
              <a:t>This instruction (the value 1940 in hexadecimal) is loaded into the IR and the PC is incremented.</a:t>
            </a:r>
          </a:p>
          <a:p>
            <a:pPr marL="685800" lvl="1" indent="-228600">
              <a:buFont typeface="Arial" pitchFamily="34" charset="0"/>
              <a:buChar char="•"/>
            </a:pPr>
            <a:r>
              <a:rPr lang="en-NZ" dirty="0"/>
              <a:t>Note that this process involves the use of a memory address register (MAR) and a memory buffer register (MBR). </a:t>
            </a:r>
          </a:p>
          <a:p>
            <a:pPr marL="685800" lvl="1" indent="-228600">
              <a:buFont typeface="Arial" pitchFamily="34" charset="0"/>
              <a:buChar char="•"/>
            </a:pPr>
            <a:r>
              <a:rPr lang="en-NZ" dirty="0"/>
              <a:t> For simplicity, these intermediate registers are not shown.</a:t>
            </a:r>
          </a:p>
          <a:p>
            <a:pPr marL="685800" lvl="1" indent="-228600">
              <a:buFont typeface="Arial" pitchFamily="34" charset="0"/>
              <a:buChar char="•"/>
            </a:pPr>
            <a:endParaRPr lang="en-NZ" dirty="0"/>
          </a:p>
          <a:p>
            <a:r>
              <a:rPr lang="en-NZ" b="1" dirty="0"/>
              <a:t>2.</a:t>
            </a:r>
            <a:r>
              <a:rPr lang="en-NZ" dirty="0"/>
              <a:t> The first 4 bits (first hexadecimal digit) in the IR indicate that the AC is to be loaded from memory. </a:t>
            </a:r>
          </a:p>
          <a:p>
            <a:pPr lvl="1">
              <a:buFont typeface="Arial" pitchFamily="34" charset="0"/>
              <a:buChar char="•"/>
            </a:pPr>
            <a:r>
              <a:rPr lang="en-NZ" dirty="0"/>
              <a:t> The remaining 12 bits (three hexadecimal digits) specify the address, which is 940.</a:t>
            </a:r>
          </a:p>
          <a:p>
            <a:pPr lvl="1">
              <a:buFont typeface="Arial" pitchFamily="34" charset="0"/>
              <a:buChar char="•"/>
            </a:pPr>
            <a:endParaRPr lang="en-NZ" dirty="0"/>
          </a:p>
          <a:p>
            <a:r>
              <a:rPr lang="en-NZ" b="1" dirty="0"/>
              <a:t>3. </a:t>
            </a:r>
            <a:r>
              <a:rPr lang="en-NZ" dirty="0"/>
              <a:t>The next instruction (5941) is fetched from location 301 and the PC is incremented.</a:t>
            </a:r>
          </a:p>
          <a:p>
            <a:endParaRPr lang="en-NZ" dirty="0"/>
          </a:p>
          <a:p>
            <a:r>
              <a:rPr lang="en-NZ" b="1" dirty="0"/>
              <a:t>4. </a:t>
            </a:r>
            <a:r>
              <a:rPr lang="en-NZ" dirty="0"/>
              <a:t>The old contents of the AC and the contents of location 941 are added and the result is stored in the AC.</a:t>
            </a:r>
          </a:p>
          <a:p>
            <a:endParaRPr lang="en-NZ" dirty="0"/>
          </a:p>
          <a:p>
            <a:r>
              <a:rPr lang="en-NZ" b="1" dirty="0"/>
              <a:t>5. </a:t>
            </a:r>
            <a:r>
              <a:rPr lang="en-NZ" dirty="0"/>
              <a:t>The next instruction (2941) is fetched from location 302 and the PC is incremented.</a:t>
            </a:r>
          </a:p>
          <a:p>
            <a:endParaRPr lang="en-NZ" dirty="0"/>
          </a:p>
          <a:p>
            <a:r>
              <a:rPr lang="en-NZ" b="1" dirty="0"/>
              <a:t>6. </a:t>
            </a:r>
            <a:r>
              <a:rPr lang="en-NZ" dirty="0"/>
              <a:t>The contents of the AC are stored in location 941.</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Virtually all computers provide a mechanism by which other modules (I/O, memory) may interrupt the normal sequencing of the processor. </a:t>
            </a:r>
          </a:p>
          <a:p>
            <a:endParaRPr lang="en-NZ" dirty="0"/>
          </a:p>
          <a:p>
            <a:r>
              <a:rPr lang="en-NZ" dirty="0"/>
              <a:t>Interrupts are provided primarily as a way to improve processor utilization.</a:t>
            </a:r>
          </a:p>
          <a:p>
            <a:pPr lvl="1">
              <a:buFont typeface="Arial" pitchFamily="34" charset="0"/>
              <a:buChar char="•"/>
            </a:pPr>
            <a:r>
              <a:rPr lang="en-NZ" dirty="0"/>
              <a:t>For </a:t>
            </a:r>
            <a:r>
              <a:rPr lang="en-NZ" dirty="0" err="1"/>
              <a:t>example,most</a:t>
            </a:r>
            <a:r>
              <a:rPr lang="en-NZ" dirty="0"/>
              <a:t> I/O devices are much slower than the processor.</a:t>
            </a:r>
          </a:p>
          <a:p>
            <a:pPr lvl="0">
              <a:buFont typeface="Arial" pitchFamily="34" charset="0"/>
              <a:buNone/>
            </a:pPr>
            <a:endParaRPr lang="en-NZ" dirty="0"/>
          </a:p>
          <a:p>
            <a:r>
              <a:rPr lang="en-NZ" dirty="0"/>
              <a:t>Suppose that the processor is transferring data to a printer using the instruction cycle scheme described earlier. </a:t>
            </a:r>
          </a:p>
          <a:p>
            <a:pPr lvl="1">
              <a:buFont typeface="Arial" pitchFamily="34" charset="0"/>
              <a:buChar char="•"/>
            </a:pPr>
            <a:r>
              <a:rPr lang="en-NZ" dirty="0"/>
              <a:t> After each write operation, the processor must pause and remain idle until the printer catches up. </a:t>
            </a:r>
          </a:p>
          <a:p>
            <a:endParaRPr lang="en-NZ" dirty="0"/>
          </a:p>
          <a:p>
            <a:r>
              <a:rPr lang="en-NZ" dirty="0"/>
              <a:t>The length of this pause may be on the order of many thousands or even millions of instruction cycles.</a:t>
            </a:r>
          </a:p>
          <a:p>
            <a:pPr lvl="1">
              <a:buFont typeface="Arial" pitchFamily="34" charset="0"/>
              <a:buChar char="•"/>
            </a:pPr>
            <a:r>
              <a:rPr lang="en-NZ" dirty="0"/>
              <a:t> Clearly, this is a very wasteful use of the processor.</a:t>
            </a:r>
            <a:endParaRPr lang="en-US" dirty="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b="1" dirty="0"/>
              <a:t>NB:</a:t>
            </a:r>
            <a:r>
              <a:rPr lang="en-NZ" b="0" dirty="0"/>
              <a:t> Animated slide showing each stage one at a time.</a:t>
            </a:r>
          </a:p>
          <a:p>
            <a:endParaRPr lang="en-NZ" b="1" dirty="0"/>
          </a:p>
          <a:p>
            <a:r>
              <a:rPr lang="en-NZ" b="1" dirty="0"/>
              <a:t>A)</a:t>
            </a:r>
            <a:r>
              <a:rPr lang="en-NZ" b="1" baseline="0" dirty="0"/>
              <a:t> No Interrupts</a:t>
            </a:r>
            <a:endParaRPr lang="en-NZ" b="1" dirty="0"/>
          </a:p>
          <a:p>
            <a:r>
              <a:rPr lang="en-NZ" dirty="0"/>
              <a:t>Figure 1.5a illustrates this previous printer example.</a:t>
            </a:r>
          </a:p>
          <a:p>
            <a:pPr lvl="1">
              <a:buFont typeface="Arial" pitchFamily="34" charset="0"/>
              <a:buChar char="•"/>
            </a:pPr>
            <a:r>
              <a:rPr lang="en-NZ" dirty="0"/>
              <a:t> The user program performs a series of WRITE calls interleaved with processing. </a:t>
            </a:r>
          </a:p>
          <a:p>
            <a:pPr lvl="1">
              <a:buFont typeface="Arial" pitchFamily="34" charset="0"/>
              <a:buChar char="•"/>
            </a:pPr>
            <a:r>
              <a:rPr lang="en-NZ" dirty="0"/>
              <a:t> The solid vertical lines represent segments of code in a program. </a:t>
            </a:r>
          </a:p>
          <a:p>
            <a:pPr lvl="1">
              <a:buFont typeface="Arial" pitchFamily="34" charset="0"/>
              <a:buChar char="•"/>
            </a:pPr>
            <a:r>
              <a:rPr lang="en-NZ" dirty="0"/>
              <a:t> Code segments 1, 2, and 3 refer to sequences of instructions that do not involve I/O.</a:t>
            </a:r>
          </a:p>
          <a:p>
            <a:pPr lvl="1">
              <a:buFont typeface="Arial" pitchFamily="34" charset="0"/>
              <a:buChar char="•"/>
            </a:pPr>
            <a:r>
              <a:rPr lang="en-NZ" dirty="0"/>
              <a:t> The WRITE calls are to an I/O routine that is a system utility and that will perform the actual I/O operation. </a:t>
            </a:r>
          </a:p>
          <a:p>
            <a:pPr lvl="0">
              <a:buFont typeface="Arial" pitchFamily="34" charset="0"/>
              <a:buChar char="•"/>
            </a:pPr>
            <a:endParaRPr lang="en-NZ" dirty="0"/>
          </a:p>
          <a:p>
            <a:pPr lvl="0">
              <a:buFont typeface="Arial" pitchFamily="34" charset="0"/>
              <a:buNone/>
            </a:pPr>
            <a:r>
              <a:rPr lang="en-NZ" dirty="0"/>
              <a:t> The I/O program consists of three sections:</a:t>
            </a:r>
          </a:p>
          <a:p>
            <a:pPr lvl="1"/>
            <a:r>
              <a:rPr lang="en-NZ" dirty="0"/>
              <a:t>• A sequence of instructions, </a:t>
            </a:r>
            <a:r>
              <a:rPr lang="en-NZ" dirty="0" err="1"/>
              <a:t>labeled</a:t>
            </a:r>
            <a:r>
              <a:rPr lang="en-NZ" dirty="0"/>
              <a:t> 4 in the figure, to prepare for the actual I/O operation.</a:t>
            </a:r>
          </a:p>
          <a:p>
            <a:pPr lvl="2">
              <a:buFont typeface="Arial" pitchFamily="34" charset="0"/>
              <a:buChar char="•"/>
            </a:pPr>
            <a:r>
              <a:rPr lang="en-NZ" dirty="0"/>
              <a:t> This may include copying the data to be output into a special buffer and preparing the parameters for a device command.</a:t>
            </a:r>
          </a:p>
          <a:p>
            <a:pPr lvl="1"/>
            <a:r>
              <a:rPr lang="en-NZ" dirty="0"/>
              <a:t>• The actual I/O command.</a:t>
            </a:r>
          </a:p>
          <a:p>
            <a:pPr lvl="2">
              <a:buFont typeface="Arial" pitchFamily="34" charset="0"/>
              <a:buChar char="•"/>
            </a:pPr>
            <a:r>
              <a:rPr lang="en-NZ" dirty="0"/>
              <a:t> Without the use of interrupts, once this command is issued, the program must wait for the I/O device to perform the requested function (or periodically check the status, or poll, the I/O device).</a:t>
            </a:r>
          </a:p>
          <a:p>
            <a:pPr lvl="2">
              <a:buFont typeface="Arial" pitchFamily="34" charset="0"/>
              <a:buChar char="•"/>
            </a:pPr>
            <a:r>
              <a:rPr lang="en-NZ" dirty="0"/>
              <a:t> The program might wait by simply repeatedly performing a test operation to determine if the I/O operation is done.</a:t>
            </a:r>
          </a:p>
          <a:p>
            <a:pPr lvl="1"/>
            <a:r>
              <a:rPr lang="en-NZ" dirty="0"/>
              <a:t>• A sequence of instructions, </a:t>
            </a:r>
            <a:r>
              <a:rPr lang="en-NZ" dirty="0" err="1"/>
              <a:t>labeled</a:t>
            </a:r>
            <a:r>
              <a:rPr lang="en-NZ" dirty="0"/>
              <a:t> 5 in the figure, to complete the operation.</a:t>
            </a:r>
          </a:p>
          <a:p>
            <a:pPr lvl="2">
              <a:buFont typeface="Arial" pitchFamily="34" charset="0"/>
              <a:buChar char="•"/>
            </a:pPr>
            <a:r>
              <a:rPr lang="en-NZ" dirty="0"/>
              <a:t> This may include setting a flag indicating the success or failure of the operation.</a:t>
            </a:r>
          </a:p>
          <a:p>
            <a:pPr lvl="0">
              <a:buFont typeface="Arial" pitchFamily="34" charset="0"/>
              <a:buNone/>
            </a:pPr>
            <a:endParaRPr lang="en-NZ" dirty="0"/>
          </a:p>
          <a:p>
            <a:pPr lvl="0">
              <a:buFont typeface="Arial" pitchFamily="34" charset="0"/>
              <a:buNone/>
            </a:pPr>
            <a:r>
              <a:rPr lang="en-NZ" dirty="0"/>
              <a:t>The dashed line represents the path of execution followed by the processor; </a:t>
            </a:r>
          </a:p>
          <a:p>
            <a:pPr lvl="1">
              <a:buFont typeface="Arial" pitchFamily="34" charset="0"/>
              <a:buChar char="•"/>
            </a:pPr>
            <a:r>
              <a:rPr lang="en-NZ" dirty="0"/>
              <a:t> i.e.</a:t>
            </a:r>
            <a:r>
              <a:rPr lang="en-NZ" baseline="0" dirty="0"/>
              <a:t> </a:t>
            </a:r>
            <a:r>
              <a:rPr lang="en-NZ" dirty="0"/>
              <a:t>, this line shows the sequence in which instructions are executed.</a:t>
            </a:r>
          </a:p>
          <a:p>
            <a:pPr lvl="1">
              <a:buFont typeface="Arial" pitchFamily="34" charset="0"/>
              <a:buChar char="•"/>
            </a:pPr>
            <a:r>
              <a:rPr lang="en-NZ" dirty="0"/>
              <a:t> Thus, after the first WRITE instruction is encountered, the user program is interrupted and execution continues with the I/O program.</a:t>
            </a:r>
          </a:p>
          <a:p>
            <a:pPr lvl="1">
              <a:buFont typeface="Arial" pitchFamily="34" charset="0"/>
              <a:buChar char="•"/>
            </a:pPr>
            <a:r>
              <a:rPr lang="en-NZ" dirty="0"/>
              <a:t> After the I/O program execution is complete, execution resumes in the user program immediately following the WRITE instruction.</a:t>
            </a:r>
          </a:p>
          <a:p>
            <a:pPr lvl="1">
              <a:buFont typeface="Arial" pitchFamily="34" charset="0"/>
              <a:buChar char="•"/>
            </a:pPr>
            <a:endParaRPr lang="en-NZ" dirty="0"/>
          </a:p>
          <a:p>
            <a:pPr lvl="0">
              <a:buFont typeface="Arial" pitchFamily="34" charset="0"/>
              <a:buNone/>
            </a:pPr>
            <a:r>
              <a:rPr lang="en-NZ" dirty="0"/>
              <a:t>Because the I/O operation may take a relatively long time to complete, the I/O program is hung up waiting for the operation to complete; </a:t>
            </a:r>
          </a:p>
          <a:p>
            <a:pPr lvl="1">
              <a:buFont typeface="Arial" pitchFamily="34" charset="0"/>
              <a:buChar char="•"/>
            </a:pPr>
            <a:r>
              <a:rPr lang="en-NZ" dirty="0"/>
              <a:t>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With interrupts, the processor can be engaged in executing other instructions while an I/O operation is in progress. </a:t>
            </a:r>
          </a:p>
          <a:p>
            <a:endParaRPr lang="en-NZ" dirty="0"/>
          </a:p>
          <a:p>
            <a:r>
              <a:rPr lang="en-NZ" dirty="0"/>
              <a:t>As before, the user program reaches a point at which it makes a system call in the form of a WRITE call. </a:t>
            </a:r>
          </a:p>
          <a:p>
            <a:pPr lvl="1">
              <a:buFont typeface="Arial" pitchFamily="34" charset="0"/>
              <a:buChar char="•"/>
            </a:pPr>
            <a:r>
              <a:rPr lang="en-NZ" dirty="0"/>
              <a:t> The I/O program that is invoked in this case consists only of the preparation code and the actual I/O command.</a:t>
            </a:r>
          </a:p>
          <a:p>
            <a:pPr lvl="1">
              <a:buFont typeface="Arial" pitchFamily="34" charset="0"/>
              <a:buChar char="•"/>
            </a:pPr>
            <a:r>
              <a:rPr lang="en-NZ" dirty="0"/>
              <a:t> After these few instructions have been executed, control returns to the user program.</a:t>
            </a:r>
          </a:p>
          <a:p>
            <a:pPr lvl="1">
              <a:buFont typeface="Arial" pitchFamily="34" charset="0"/>
              <a:buChar char="•"/>
            </a:pPr>
            <a:r>
              <a:rPr lang="en-NZ" dirty="0"/>
              <a:t> Meanwhile, the external device is busy accepting data from computer memory and printing it.</a:t>
            </a:r>
          </a:p>
          <a:p>
            <a:pPr lvl="1">
              <a:buFont typeface="Arial" pitchFamily="34" charset="0"/>
              <a:buChar char="•"/>
            </a:pPr>
            <a:endParaRPr lang="en-NZ" dirty="0"/>
          </a:p>
          <a:p>
            <a:pPr lvl="0">
              <a:buFont typeface="Arial" pitchFamily="34" charset="0"/>
              <a:buNone/>
            </a:pPr>
            <a:r>
              <a:rPr lang="en-NZ" dirty="0"/>
              <a:t>This I/O operation is conducted concurrently with the execution of instructions in the user program.</a:t>
            </a:r>
          </a:p>
          <a:p>
            <a:pPr lvl="1">
              <a:buFont typeface="Arial" pitchFamily="34" charset="0"/>
              <a:buChar char="•"/>
            </a:pPr>
            <a:r>
              <a:rPr lang="en-NZ" dirty="0"/>
              <a:t> When the external device becomes ready to be serviced, that is, when it is ready to accept more data from the processor, the I/O module for that external device sends an interrupt request signal to the processor. </a:t>
            </a:r>
          </a:p>
          <a:p>
            <a:pPr lvl="1">
              <a:buFont typeface="Arial" pitchFamily="34" charset="0"/>
              <a:buChar char="•"/>
            </a:pPr>
            <a:r>
              <a:rPr lang="en-NZ" dirty="0"/>
              <a:t> The processor responds by suspending operation of the current program; branching off to a routine to service that particular I/O device, known as an interrupt handler; and resuming the original execution after the device is serviced.</a:t>
            </a:r>
          </a:p>
          <a:p>
            <a:pPr lvl="1">
              <a:buFont typeface="Arial" pitchFamily="34" charset="0"/>
              <a:buChar char="•"/>
            </a:pPr>
            <a:endParaRPr lang="en-NZ" dirty="0"/>
          </a:p>
          <a:p>
            <a:pPr lvl="0">
              <a:buFont typeface="Arial" pitchFamily="34" charset="0"/>
              <a:buNone/>
            </a:pPr>
            <a:r>
              <a:rPr lang="en-NZ" dirty="0"/>
              <a:t>The points at which such interrupts occur are indicated by </a:t>
            </a:r>
            <a:r>
              <a:rPr lang="en-NZ" b="1" dirty="0"/>
              <a:t>X</a:t>
            </a:r>
            <a:r>
              <a:rPr lang="en-NZ" dirty="0"/>
              <a:t> in Figure 1.5b. </a:t>
            </a:r>
          </a:p>
          <a:p>
            <a:pPr lvl="1">
              <a:buFont typeface="Arial" pitchFamily="34" charset="0"/>
              <a:buChar char="•"/>
            </a:pPr>
            <a:r>
              <a:rPr lang="en-NZ" b="1" dirty="0"/>
              <a:t>Note </a:t>
            </a:r>
            <a:r>
              <a:rPr lang="en-NZ" dirty="0"/>
              <a:t>that an interrupt can occur at any point in the main program, not just at one specific instruction.</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the user program, an interrupt suspends the normal sequence of execution.</a:t>
            </a:r>
          </a:p>
          <a:p>
            <a:pPr lvl="1">
              <a:buFont typeface="Arial" pitchFamily="34" charset="0"/>
              <a:buChar char="•"/>
            </a:pPr>
            <a:r>
              <a:rPr lang="en-NZ" dirty="0"/>
              <a:t> When the interrupt processing is completed, execution resumes. </a:t>
            </a:r>
          </a:p>
          <a:p>
            <a:pPr lvl="1">
              <a:buFont typeface="Arial" pitchFamily="34" charset="0"/>
              <a:buChar char="•"/>
            </a:pPr>
            <a:r>
              <a:rPr lang="en-NZ" dirty="0"/>
              <a:t> Thus, the user program does not have to contain any special code to accommodate interrupts; </a:t>
            </a:r>
          </a:p>
          <a:p>
            <a:pPr lvl="1">
              <a:buFont typeface="Arial" pitchFamily="34" charset="0"/>
              <a:buChar char="•"/>
            </a:pPr>
            <a:r>
              <a:rPr lang="en-NZ" dirty="0"/>
              <a:t> the processor and the OS are responsible for suspending the user program and then resuming it at the same point.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To accommodate interrupts, an interrupt stage is added to the instruction cycle, as shown here (compare Figure 1.2 earlier). </a:t>
            </a:r>
          </a:p>
          <a:p>
            <a:endParaRPr lang="en-NZ" dirty="0"/>
          </a:p>
          <a:p>
            <a:r>
              <a:rPr lang="en-NZ" dirty="0"/>
              <a:t>In the interrupt stage, the processor checks to see if any interrupts have occurred, indicated by the presence of an interrupt signal. </a:t>
            </a:r>
          </a:p>
          <a:p>
            <a:pPr lvl="1">
              <a:buFont typeface="Arial" pitchFamily="34" charset="0"/>
              <a:buChar char="•"/>
            </a:pPr>
            <a:r>
              <a:rPr lang="en-NZ" dirty="0"/>
              <a:t> If no interrupts are pending, the processor proceeds to the fetch stage and fetches the next instruction of the current program. </a:t>
            </a:r>
          </a:p>
          <a:p>
            <a:pPr lvl="1">
              <a:buFont typeface="Arial" pitchFamily="34" charset="0"/>
              <a:buChar char="•"/>
            </a:pPr>
            <a:r>
              <a:rPr lang="en-NZ" dirty="0"/>
              <a:t> If an interrupt is pending, the processor suspends execution of the current program and executes an interrupt-handler routine. </a:t>
            </a:r>
          </a:p>
          <a:p>
            <a:pPr lvl="0">
              <a:buFont typeface="Arial" pitchFamily="34" charset="0"/>
              <a:buNone/>
            </a:pPr>
            <a:endParaRPr lang="en-NZ" dirty="0"/>
          </a:p>
          <a:p>
            <a:pPr lvl="0">
              <a:buFont typeface="Arial" pitchFamily="34" charset="0"/>
              <a:buNone/>
            </a:pPr>
            <a:r>
              <a:rPr lang="en-NZ" dirty="0"/>
              <a:t>The interrupt-handler routine is generally part of the OS. </a:t>
            </a:r>
          </a:p>
          <a:p>
            <a:pPr lvl="1">
              <a:buFont typeface="Arial" pitchFamily="34" charset="0"/>
              <a:buChar char="•"/>
            </a:pPr>
            <a:r>
              <a:rPr lang="en-NZ" dirty="0"/>
              <a:t>Typically, this routine determines the nature of the interrupt and performs whatever actions are needed.</a:t>
            </a:r>
          </a:p>
          <a:p>
            <a:pPr lvl="0">
              <a:buFont typeface="Arial" pitchFamily="34" charset="0"/>
              <a:buNone/>
            </a:pPr>
            <a:endParaRPr lang="en-NZ" dirty="0"/>
          </a:p>
          <a:p>
            <a:pPr lvl="0">
              <a:buFont typeface="Arial" pitchFamily="34" charset="0"/>
              <a:buNone/>
            </a:pPr>
            <a:r>
              <a:rPr lang="en-NZ" dirty="0"/>
              <a:t>In the example we have been using, the handler determines which I/O module generated the interrupt and may branch to a program that will write more data out to that I/O module.</a:t>
            </a:r>
          </a:p>
          <a:p>
            <a:pPr lvl="1">
              <a:buFont typeface="Arial" pitchFamily="34" charset="0"/>
              <a:buChar char="•"/>
            </a:pPr>
            <a:r>
              <a:rPr lang="en-NZ" dirty="0"/>
              <a:t> When the interrupt-handler routine is completed, the processor can resume execution of the user program at the point of interruption.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operating system (OS) exploits the hardware resources of one or more processors to provide a set of services to system users. </a:t>
            </a:r>
          </a:p>
          <a:p>
            <a:endParaRPr lang="en-NZ" dirty="0"/>
          </a:p>
          <a:p>
            <a:r>
              <a:rPr lang="en-NZ" dirty="0"/>
              <a:t>The OS also manages secondary memory and I/O (input/output) devices on behalf of its users. </a:t>
            </a:r>
          </a:p>
          <a:p>
            <a:endParaRPr lang="en-NZ" dirty="0"/>
          </a:p>
          <a:p>
            <a:r>
              <a:rPr lang="en-NZ" dirty="0"/>
              <a:t>Accordingly, it is important to have some understanding of the underlying computer system hardware before we begin our examination of operating systems.</a:t>
            </a:r>
          </a:p>
          <a:p>
            <a:endParaRPr lang="en-NZ" dirty="0"/>
          </a:p>
          <a:p>
            <a:r>
              <a:rPr lang="en-NZ" dirty="0"/>
              <a:t>Many</a:t>
            </a:r>
            <a:r>
              <a:rPr lang="en-NZ" baseline="0" dirty="0"/>
              <a:t> areas introduced in this chapter are covered in more depth later.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To appreciate the gain in efficiency, consider Figure 1.8, which is a timing diagram based on the flow of control in Figures 1.5 a and 1.5b. </a:t>
            </a:r>
          </a:p>
          <a:p>
            <a:endParaRPr lang="en-NZ" dirty="0"/>
          </a:p>
          <a:p>
            <a:r>
              <a:rPr lang="en-NZ" dirty="0"/>
              <a:t>Figures 1.5b and 1.8 assume that the time required for the I/O operation is relatively short: </a:t>
            </a:r>
          </a:p>
          <a:p>
            <a:pPr lvl="1">
              <a:buFont typeface="Arial" pitchFamily="34" charset="0"/>
              <a:buChar char="•"/>
            </a:pPr>
            <a:r>
              <a:rPr lang="en-NZ" dirty="0"/>
              <a:t> less than the time to complete the execution of instructions between write operations in the user program.</a:t>
            </a:r>
          </a:p>
          <a:p>
            <a:pPr lvl="1">
              <a:buFont typeface="Arial" pitchFamily="34" charset="0"/>
              <a:buChar char="•"/>
            </a:pPr>
            <a:endParaRPr lang="en-NZ" dirty="0"/>
          </a:p>
          <a:p>
            <a:pPr lvl="0">
              <a:buFont typeface="Arial" pitchFamily="34" charset="0"/>
              <a:buNone/>
            </a:pPr>
            <a:r>
              <a:rPr lang="en-NZ" dirty="0"/>
              <a:t>The more typical case, especially for a slow device such as a printer, is that the I/O operation will take much more time than executing a sequence of user instructions.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Figure 1.5 c indicates a more typical state of affairs. </a:t>
            </a:r>
          </a:p>
          <a:p>
            <a:pPr lvl="0">
              <a:buFont typeface="Arial" pitchFamily="34" charset="0"/>
              <a:buNone/>
            </a:pPr>
            <a:endParaRPr lang="en-NZ" dirty="0"/>
          </a:p>
          <a:p>
            <a:pPr lvl="0">
              <a:buFont typeface="Arial" pitchFamily="34" charset="0"/>
              <a:buNone/>
            </a:pPr>
            <a:r>
              <a:rPr lang="en-NZ" dirty="0"/>
              <a:t>In this case, the user program reaches the second WRITE call before the I/O operation spawned by the first call is</a:t>
            </a:r>
          </a:p>
          <a:p>
            <a:r>
              <a:rPr lang="en-NZ" dirty="0"/>
              <a:t>complete.</a:t>
            </a:r>
          </a:p>
          <a:p>
            <a:pPr lvl="1">
              <a:buFont typeface="Arial" pitchFamily="34" charset="0"/>
              <a:buChar char="•"/>
            </a:pPr>
            <a:r>
              <a:rPr lang="en-NZ" dirty="0"/>
              <a:t> The result is that the user program is hung up at that point.</a:t>
            </a:r>
          </a:p>
          <a:p>
            <a:pPr lvl="0">
              <a:buFont typeface="Arial" pitchFamily="34" charset="0"/>
              <a:buNone/>
            </a:pPr>
            <a:endParaRPr lang="en-NZ" dirty="0"/>
          </a:p>
          <a:p>
            <a:pPr lvl="0">
              <a:buFont typeface="Arial" pitchFamily="34" charset="0"/>
              <a:buNone/>
            </a:pPr>
            <a:r>
              <a:rPr lang="en-NZ" dirty="0"/>
              <a:t>When the preceding I/O operation is completed, this new WRITE call may be processed, and a new I/O operation may be started. </a:t>
            </a:r>
          </a:p>
          <a:p>
            <a:pPr lvl="0">
              <a:buFont typeface="Arial" pitchFamily="34" charset="0"/>
              <a:buNone/>
            </a:pPr>
            <a:endParaRPr lang="en-NZ" dirty="0"/>
          </a:p>
          <a:p>
            <a:pPr lvl="0">
              <a:buFont typeface="Arial" pitchFamily="34" charset="0"/>
              <a:buNone/>
            </a:pPr>
            <a:r>
              <a:rPr lang="en-NZ" dirty="0"/>
              <a:t>Figure 1.9 shows the timing for this situation with and without the use of interrupts.</a:t>
            </a:r>
          </a:p>
          <a:p>
            <a:pPr lvl="1">
              <a:buFont typeface="Arial" pitchFamily="34" charset="0"/>
              <a:buChar char="•"/>
            </a:pPr>
            <a:r>
              <a:rPr lang="en-NZ" dirty="0"/>
              <a:t> We can see that there is still a gain in efficiency because part of the time during which the I/O operation is underway overlaps with the execution of user instructions.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a:t>An interrupt triggers a number of events, both in the processor hardware and in software. </a:t>
            </a:r>
          </a:p>
          <a:p>
            <a:endParaRPr lang="en-NZ" dirty="0"/>
          </a:p>
          <a:p>
            <a:pPr lvl="0"/>
            <a:r>
              <a:rPr lang="en-NZ" dirty="0"/>
              <a:t>This figure shows a typical sequence.</a:t>
            </a:r>
          </a:p>
          <a:p>
            <a:pPr lvl="0"/>
            <a:endParaRPr lang="en-NZ" dirty="0"/>
          </a:p>
          <a:p>
            <a:pPr lvl="0"/>
            <a:r>
              <a:rPr lang="en-NZ" dirty="0"/>
              <a:t>When an I/O device completes an I/O operation, the following sequence of hardware events occurs:</a:t>
            </a:r>
          </a:p>
          <a:p>
            <a:r>
              <a:rPr lang="en-NZ" dirty="0"/>
              <a:t>1. The device issues an interrupt signal to the processor.</a:t>
            </a:r>
          </a:p>
          <a:p>
            <a:endParaRPr lang="en-NZ" dirty="0"/>
          </a:p>
          <a:p>
            <a:r>
              <a:rPr lang="en-NZ" dirty="0"/>
              <a:t>2. The processor finishes execution of the current instruction before responding to the interrupt.</a:t>
            </a:r>
          </a:p>
          <a:p>
            <a:endParaRPr lang="en-NZ" dirty="0"/>
          </a:p>
          <a:p>
            <a:r>
              <a:rPr lang="en-NZ" dirty="0"/>
              <a:t>3. The processor tests for a pending interrupt request, determines that there is one, and sends an acknowledgment signal to the device that issued the interrupt.</a:t>
            </a:r>
          </a:p>
          <a:p>
            <a:pPr lvl="1">
              <a:buFont typeface="Arial" pitchFamily="34" charset="0"/>
              <a:buChar char="•"/>
            </a:pPr>
            <a:r>
              <a:rPr lang="en-NZ" dirty="0"/>
              <a:t> The acknowledgment allows the device to remove its interrupt signal.</a:t>
            </a:r>
          </a:p>
          <a:p>
            <a:pPr lvl="0">
              <a:buFont typeface="Arial" pitchFamily="34" charset="0"/>
              <a:buNone/>
            </a:pPr>
            <a:endParaRPr lang="en-NZ" dirty="0"/>
          </a:p>
          <a:p>
            <a:pPr lvl="0">
              <a:buFont typeface="Arial" pitchFamily="34" charset="0"/>
              <a:buNone/>
            </a:pPr>
            <a:r>
              <a:rPr lang="en-NZ" dirty="0"/>
              <a:t>4.The processor next needs to prepare to transfer control to the interrupt routine. </a:t>
            </a:r>
          </a:p>
          <a:p>
            <a:pPr lvl="0">
              <a:buFont typeface="Arial" pitchFamily="34" charset="0"/>
              <a:buNone/>
            </a:pPr>
            <a:endParaRPr lang="en-NZ" dirty="0"/>
          </a:p>
          <a:p>
            <a:pPr lvl="0">
              <a:buFont typeface="Arial" pitchFamily="34" charset="0"/>
              <a:buNone/>
            </a:pPr>
            <a:r>
              <a:rPr lang="en-NZ" dirty="0"/>
              <a:t>5. The processor then loads the program counter with the entry location of the interrupt-handling routine that will respond to this interrupt. </a:t>
            </a:r>
          </a:p>
          <a:p>
            <a:pPr lvl="0">
              <a:buFont typeface="Arial" pitchFamily="34" charset="0"/>
              <a:buNone/>
            </a:pPr>
            <a:endParaRPr lang="en-NZ" dirty="0"/>
          </a:p>
          <a:p>
            <a:pPr lvl="0">
              <a:buFont typeface="Arial" pitchFamily="34" charset="0"/>
              <a:buNone/>
            </a:pPr>
            <a:r>
              <a:rPr lang="en-NZ" dirty="0"/>
              <a:t>6. At this point, the program counter and PSW relating to the interrupted program have been saved on the control stack.</a:t>
            </a:r>
          </a:p>
          <a:p>
            <a:pPr lvl="1">
              <a:buFont typeface="Arial" pitchFamily="34" charset="0"/>
              <a:buChar char="•"/>
            </a:pPr>
            <a:r>
              <a:rPr lang="en-NZ" dirty="0"/>
              <a:t> Next slide shows more detail on this step</a:t>
            </a:r>
          </a:p>
          <a:p>
            <a:pPr lvl="0">
              <a:buFont typeface="Arial" pitchFamily="34" charset="0"/>
              <a:buNone/>
            </a:pPr>
            <a:endParaRPr lang="en-NZ" dirty="0"/>
          </a:p>
          <a:p>
            <a:pPr lvl="0">
              <a:buFont typeface="Arial" pitchFamily="34" charset="0"/>
              <a:buNone/>
            </a:pPr>
            <a:r>
              <a:rPr lang="en-NZ" dirty="0"/>
              <a:t>7. The interrupt handler may now proceed to process the interrupt.</a:t>
            </a:r>
          </a:p>
          <a:p>
            <a:pPr lvl="0">
              <a:buFont typeface="Arial" pitchFamily="34" charset="0"/>
              <a:buNone/>
            </a:pPr>
            <a:endParaRPr lang="en-NZ" dirty="0"/>
          </a:p>
          <a:p>
            <a:pPr lvl="0">
              <a:buFont typeface="Arial" pitchFamily="34" charset="0"/>
              <a:buNone/>
            </a:pPr>
            <a:r>
              <a:rPr lang="en-NZ" dirty="0"/>
              <a:t>8. The saved register values are retrieved from the stack and restored to the registers</a:t>
            </a:r>
          </a:p>
          <a:p>
            <a:pPr lvl="0">
              <a:buFont typeface="Arial" pitchFamily="34" charset="0"/>
              <a:buNone/>
            </a:pPr>
            <a:endParaRPr lang="en-NZ" dirty="0"/>
          </a:p>
          <a:p>
            <a:pPr lvl="0">
              <a:buFont typeface="Arial" pitchFamily="34" charset="0"/>
              <a:buNone/>
            </a:pPr>
            <a:r>
              <a:rPr lang="en-NZ" dirty="0"/>
              <a:t>9. The final act is to restore the PSW and program counter values from the stack.</a:t>
            </a:r>
          </a:p>
          <a:p>
            <a:pPr lvl="0">
              <a:buFont typeface="Arial" pitchFamily="34" charset="0"/>
              <a:buNone/>
            </a:pPr>
            <a:endParaRPr lang="en-NZ" dirty="0"/>
          </a:p>
          <a:p>
            <a:pPr lvl="0">
              <a:buFont typeface="Arial" pitchFamily="34" charset="0"/>
              <a:buNone/>
            </a:pPr>
            <a:r>
              <a:rPr lang="en-NZ" dirty="0"/>
              <a:t>It is important to save all of the state information about the interrupted program for later resumption.</a:t>
            </a:r>
          </a:p>
          <a:p>
            <a:pPr lvl="1">
              <a:buFont typeface="Arial" pitchFamily="34" charset="0"/>
              <a:buChar char="•"/>
            </a:pPr>
            <a:r>
              <a:rPr lang="en-NZ" dirty="0"/>
              <a:t> Because the interrupt is not a routine called from the program. </a:t>
            </a:r>
          </a:p>
          <a:p>
            <a:pPr lvl="1">
              <a:buFont typeface="Arial" pitchFamily="34" charset="0"/>
              <a:buChar char="•"/>
            </a:pPr>
            <a:r>
              <a:rPr lang="en-NZ" dirty="0"/>
              <a:t> Rather, the interrupt can occur at any time and therefore at any point in the execution of a user program. </a:t>
            </a:r>
          </a:p>
          <a:p>
            <a:pPr lvl="1">
              <a:buFont typeface="Arial" pitchFamily="34" charset="0"/>
              <a:buChar char="•"/>
            </a:pPr>
            <a:r>
              <a:rPr lang="en-NZ" dirty="0"/>
              <a:t> Its occurrence is unpredictable.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From step 6 in previous diagram</a:t>
            </a:r>
          </a:p>
          <a:p>
            <a:endParaRPr lang="en-NZ" dirty="0"/>
          </a:p>
          <a:p>
            <a:r>
              <a:rPr lang="en-NZ" dirty="0"/>
              <a:t>In this case, a user program is interrupted after the instruction at location N. </a:t>
            </a:r>
          </a:p>
          <a:p>
            <a:endParaRPr lang="en-NZ" dirty="0"/>
          </a:p>
          <a:p>
            <a:r>
              <a:rPr lang="en-NZ" dirty="0"/>
              <a:t>The contents of all of the registers plus the address of the next instruction (N + 1), a total of M words, are pushed onto the control stack. </a:t>
            </a:r>
          </a:p>
          <a:p>
            <a:pPr lvl="1">
              <a:buFont typeface="Arial" pitchFamily="34" charset="0"/>
              <a:buChar char="•"/>
            </a:pPr>
            <a:r>
              <a:rPr lang="en-NZ" dirty="0"/>
              <a:t> The stack pointer is updated to point to the new top of stack, and the program counter is updated to point to the beginning of the interrupt service routine.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Suppose that one or more interrupts can occur while an interrupt is being processed. </a:t>
            </a:r>
          </a:p>
          <a:p>
            <a:pPr lvl="0">
              <a:buFont typeface="Arial" pitchFamily="34" charset="0"/>
              <a:buNone/>
            </a:pPr>
            <a:endParaRPr lang="en-NZ" dirty="0"/>
          </a:p>
          <a:p>
            <a:pPr lvl="0">
              <a:buFont typeface="Arial" pitchFamily="34" charset="0"/>
              <a:buNone/>
            </a:pPr>
            <a:r>
              <a:rPr lang="en-NZ" dirty="0"/>
              <a:t>E.G. , a program may be receiving data from a communications line and printing results at the same time.</a:t>
            </a:r>
          </a:p>
          <a:p>
            <a:pPr lvl="1">
              <a:buFont typeface="Arial" pitchFamily="34" charset="0"/>
              <a:buChar char="•"/>
            </a:pPr>
            <a:r>
              <a:rPr lang="en-NZ" dirty="0"/>
              <a:t> The printer will generate an interrupt every time that it completes a print operation.</a:t>
            </a:r>
          </a:p>
          <a:p>
            <a:pPr lvl="1">
              <a:buFont typeface="Arial" pitchFamily="34" charset="0"/>
              <a:buChar char="•"/>
            </a:pPr>
            <a:r>
              <a:rPr lang="en-NZ" dirty="0"/>
              <a:t> The communication line controller will generate an interrupt every time a unit of data arrives.</a:t>
            </a:r>
          </a:p>
          <a:p>
            <a:endParaRPr lang="en-NZ" dirty="0"/>
          </a:p>
          <a:p>
            <a:r>
              <a:rPr lang="en-NZ" dirty="0"/>
              <a:t>Two approaches can be taken to dealing with multiple interrupts.</a:t>
            </a:r>
          </a:p>
          <a:p>
            <a:pPr lvl="0"/>
            <a:r>
              <a:rPr lang="en-NZ" dirty="0"/>
              <a:t>The first is to disable interrupts while an interrupt is being processed.</a:t>
            </a:r>
          </a:p>
          <a:p>
            <a:pPr lvl="1">
              <a:buFont typeface="Arial" pitchFamily="34" charset="0"/>
              <a:buChar char="•"/>
            </a:pPr>
            <a:r>
              <a:rPr lang="en-NZ" dirty="0"/>
              <a:t> A disabled interrupt simply means that the processor ignores any new interrupt request signal. </a:t>
            </a:r>
          </a:p>
          <a:p>
            <a:pPr lvl="1">
              <a:buFont typeface="Arial" pitchFamily="34" charset="0"/>
              <a:buChar char="•"/>
            </a:pPr>
            <a:r>
              <a:rPr lang="en-NZ" dirty="0"/>
              <a:t>If an interrupt occurs during this time, it generally remains pending and will be checked by the processor after the processor has re-enabled interrupts.</a:t>
            </a:r>
          </a:p>
          <a:p>
            <a:pPr lvl="0">
              <a:buFont typeface="Arial" pitchFamily="34" charset="0"/>
              <a:buNone/>
            </a:pPr>
            <a:endParaRPr lang="en-NZ" dirty="0"/>
          </a:p>
          <a:p>
            <a:pPr lvl="0">
              <a:buFont typeface="Arial" pitchFamily="34" charset="0"/>
              <a:buNone/>
            </a:pPr>
            <a:r>
              <a:rPr lang="en-NZ" dirty="0"/>
              <a:t>A second approach is to define priorities for interrupts and to allow an interrupt of higher priority to cause a lower-priority interrupt handler to be interrupted.</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Simple sequential approach to multiple interrupts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dirty="0"/>
              <a:t>Using priorities</a:t>
            </a:r>
            <a:r>
              <a:rPr lang="en-US" baseline="0" dirty="0"/>
              <a:t> to “nest” interrupt processing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As an example of this second approach, consider a system with three I/O devices: </a:t>
            </a:r>
          </a:p>
          <a:p>
            <a:pPr lvl="1">
              <a:buFont typeface="Arial" pitchFamily="34" charset="0"/>
              <a:buChar char="•"/>
            </a:pPr>
            <a:r>
              <a:rPr lang="en-NZ" dirty="0"/>
              <a:t> a printer (priority 2), </a:t>
            </a:r>
          </a:p>
          <a:p>
            <a:pPr lvl="1">
              <a:buFont typeface="Arial" pitchFamily="34" charset="0"/>
              <a:buChar char="•"/>
            </a:pPr>
            <a:r>
              <a:rPr lang="en-NZ" dirty="0"/>
              <a:t> a disk (priority 4), and </a:t>
            </a:r>
          </a:p>
          <a:p>
            <a:pPr lvl="1">
              <a:buFont typeface="Arial" pitchFamily="34" charset="0"/>
              <a:buChar char="•"/>
            </a:pPr>
            <a:r>
              <a:rPr lang="en-NZ" dirty="0"/>
              <a:t> a communications line (priority 5).</a:t>
            </a:r>
          </a:p>
          <a:p>
            <a:pPr lvl="0">
              <a:buFont typeface="Arial" pitchFamily="34" charset="0"/>
              <a:buNone/>
            </a:pPr>
            <a:endParaRPr lang="en-NZ" dirty="0"/>
          </a:p>
          <a:p>
            <a:pPr lvl="0">
              <a:buFont typeface="Arial" pitchFamily="34" charset="0"/>
              <a:buNone/>
            </a:pPr>
            <a:r>
              <a:rPr lang="en-NZ" dirty="0"/>
              <a:t>This figure illustrates a possible sequence.</a:t>
            </a:r>
          </a:p>
          <a:p>
            <a:pPr marL="228600" lvl="0" indent="-228600">
              <a:buFont typeface="Arial" pitchFamily="34" charset="0"/>
              <a:buAutoNum type="arabicPeriod"/>
            </a:pPr>
            <a:r>
              <a:rPr lang="en-NZ" dirty="0"/>
              <a:t>A user program begins at </a:t>
            </a:r>
            <a:r>
              <a:rPr lang="en-NZ" i="1" dirty="0"/>
              <a:t>t</a:t>
            </a:r>
            <a:r>
              <a:rPr lang="en-NZ" dirty="0"/>
              <a:t>=</a:t>
            </a:r>
            <a:r>
              <a:rPr lang="en-NZ" baseline="0" dirty="0"/>
              <a:t> </a:t>
            </a:r>
            <a:r>
              <a:rPr lang="en-NZ" dirty="0"/>
              <a:t>0.</a:t>
            </a:r>
          </a:p>
          <a:p>
            <a:pPr marL="228600" lvl="0" indent="-228600">
              <a:buFont typeface="Arial" pitchFamily="34" charset="0"/>
              <a:buAutoNum type="arabicPeriod"/>
            </a:pPr>
            <a:endParaRPr lang="en-NZ" dirty="0"/>
          </a:p>
          <a:p>
            <a:pPr marL="228600" lvl="0" indent="-228600">
              <a:buFont typeface="Arial" pitchFamily="34" charset="0"/>
              <a:buAutoNum type="arabicPeriod"/>
            </a:pPr>
            <a:r>
              <a:rPr lang="en-NZ" dirty="0"/>
              <a:t>At </a:t>
            </a:r>
            <a:r>
              <a:rPr lang="en-NZ" i="1" dirty="0"/>
              <a:t>t</a:t>
            </a:r>
            <a:r>
              <a:rPr lang="en-NZ" dirty="0"/>
              <a:t>=10, a printer interrupt occurs; </a:t>
            </a:r>
          </a:p>
          <a:p>
            <a:pPr marL="685800" lvl="1" indent="-228600">
              <a:buFont typeface="Arial" pitchFamily="34" charset="0"/>
              <a:buChar char="•"/>
            </a:pPr>
            <a:r>
              <a:rPr lang="en-NZ" dirty="0"/>
              <a:t> user information is placed on the control stack and execution continues at the printer interrupt service routine (ISR).</a:t>
            </a:r>
          </a:p>
          <a:p>
            <a:pPr marL="228600" lvl="0" indent="-228600">
              <a:buFont typeface="+mj-lt"/>
              <a:buAutoNum type="arabicPeriod"/>
            </a:pPr>
            <a:endParaRPr lang="en-NZ" dirty="0"/>
          </a:p>
          <a:p>
            <a:pPr marL="228600" lvl="0" indent="-228600">
              <a:buFont typeface="+mj-lt"/>
              <a:buAutoNum type="arabicPeriod"/>
            </a:pPr>
            <a:r>
              <a:rPr lang="en-NZ" dirty="0"/>
              <a:t>While this routine is still executing, at </a:t>
            </a:r>
            <a:r>
              <a:rPr lang="en-NZ" i="1" dirty="0"/>
              <a:t>t</a:t>
            </a:r>
            <a:r>
              <a:rPr lang="en-NZ" dirty="0"/>
              <a:t> =15 a communications interrupt occurs. </a:t>
            </a:r>
          </a:p>
          <a:p>
            <a:pPr marL="685800" lvl="1" indent="-228600">
              <a:buFont typeface="Arial" pitchFamily="34" charset="0"/>
              <a:buChar char="•"/>
            </a:pPr>
            <a:r>
              <a:rPr lang="en-NZ" dirty="0"/>
              <a:t> Because the communications line has higher priority than the printer, the interrupt request is </a:t>
            </a:r>
            <a:r>
              <a:rPr lang="en-NZ" dirty="0" err="1"/>
              <a:t>honored</a:t>
            </a:r>
            <a:r>
              <a:rPr lang="en-NZ" dirty="0"/>
              <a:t>. </a:t>
            </a:r>
          </a:p>
          <a:p>
            <a:pPr marL="228600" lvl="0" indent="-228600">
              <a:buFont typeface="+mj-lt"/>
              <a:buAutoNum type="arabicPeriod"/>
            </a:pPr>
            <a:endParaRPr lang="en-NZ" dirty="0"/>
          </a:p>
          <a:p>
            <a:pPr marL="228600" lvl="0" indent="-228600">
              <a:buFont typeface="+mj-lt"/>
              <a:buAutoNum type="arabicPeriod"/>
            </a:pPr>
            <a:r>
              <a:rPr lang="en-NZ" dirty="0"/>
              <a:t>The printer ISR is interrupted, its state is pushed onto the stack, and execution continues at the communications ISR.</a:t>
            </a:r>
          </a:p>
          <a:p>
            <a:pPr marL="228600" lvl="0" indent="-228600">
              <a:buFont typeface="+mj-lt"/>
              <a:buAutoNum type="arabicPeriod"/>
            </a:pPr>
            <a:endParaRPr lang="en-NZ" dirty="0"/>
          </a:p>
          <a:p>
            <a:pPr marL="228600" lvl="0" indent="-228600">
              <a:buFont typeface="+mj-lt"/>
              <a:buAutoNum type="arabicPeriod"/>
            </a:pPr>
            <a:r>
              <a:rPr lang="en-NZ" dirty="0"/>
              <a:t>While this routine is executing, a disk interrupt occurs (</a:t>
            </a:r>
            <a:r>
              <a:rPr lang="en-NZ" i="1" dirty="0"/>
              <a:t>t</a:t>
            </a:r>
            <a:r>
              <a:rPr lang="en-NZ" dirty="0"/>
              <a:t>=20).</a:t>
            </a:r>
          </a:p>
          <a:p>
            <a:pPr marL="685800" lvl="1" indent="-228600">
              <a:buFont typeface="Arial" pitchFamily="34" charset="0"/>
              <a:buChar char="•"/>
            </a:pPr>
            <a:r>
              <a:rPr lang="en-NZ" dirty="0"/>
              <a:t>Because this interrupt is of lower priority, it is simply held, and the communications ISR runs to completion.</a:t>
            </a:r>
          </a:p>
          <a:p>
            <a:pPr marL="685800" lvl="1" indent="-228600">
              <a:buFont typeface="Arial" pitchFamily="34" charset="0"/>
              <a:buChar char="•"/>
            </a:pPr>
            <a:endParaRPr lang="en-NZ" dirty="0"/>
          </a:p>
          <a:p>
            <a:pPr marL="228600" lvl="0" indent="-228600">
              <a:buFont typeface="+mj-lt"/>
              <a:buAutoNum type="arabicPeriod"/>
            </a:pPr>
            <a:r>
              <a:rPr lang="en-NZ" dirty="0"/>
              <a:t>When the communications ISR is complete (</a:t>
            </a:r>
            <a:r>
              <a:rPr lang="en-NZ" i="1" dirty="0"/>
              <a:t>t</a:t>
            </a:r>
            <a:r>
              <a:rPr lang="en-NZ" dirty="0"/>
              <a:t>=25), the previous processor state is restored, which is the execution of the printer ISR. </a:t>
            </a:r>
          </a:p>
          <a:p>
            <a:pPr marL="228600" lvl="0" indent="-228600">
              <a:buFont typeface="+mj-lt"/>
              <a:buAutoNum type="arabicPeriod"/>
            </a:pPr>
            <a:endParaRPr lang="en-NZ" dirty="0"/>
          </a:p>
          <a:p>
            <a:pPr marL="228600" lvl="0" indent="-228600">
              <a:buFont typeface="+mj-lt"/>
              <a:buAutoNum type="arabicPeriod"/>
            </a:pPr>
            <a:r>
              <a:rPr lang="en-NZ" dirty="0"/>
              <a:t>However, before even a single instruction in that routine can be executed, the processor </a:t>
            </a:r>
            <a:r>
              <a:rPr lang="en-NZ" dirty="0" err="1"/>
              <a:t>honors</a:t>
            </a:r>
            <a:r>
              <a:rPr lang="en-NZ" dirty="0"/>
              <a:t> the higher-priority disk interrupt and transfers control to the disk ISR. </a:t>
            </a:r>
          </a:p>
          <a:p>
            <a:pPr marL="228600" lvl="0" indent="-228600">
              <a:buFont typeface="+mj-lt"/>
              <a:buAutoNum type="arabicPeriod"/>
            </a:pPr>
            <a:endParaRPr lang="en-NZ" dirty="0"/>
          </a:p>
          <a:p>
            <a:pPr marL="228600" lvl="0" indent="-228600">
              <a:buFont typeface="+mj-lt"/>
              <a:buAutoNum type="arabicPeriod"/>
            </a:pPr>
            <a:r>
              <a:rPr lang="en-NZ" dirty="0"/>
              <a:t>Only when that routine is complete (</a:t>
            </a:r>
            <a:r>
              <a:rPr lang="en-NZ" i="1" dirty="0"/>
              <a:t>t</a:t>
            </a:r>
            <a:r>
              <a:rPr lang="en-NZ" dirty="0"/>
              <a:t>=35) is the printer ISR resumed.</a:t>
            </a:r>
          </a:p>
          <a:p>
            <a:pPr marL="228600" lvl="0" indent="-228600">
              <a:buFont typeface="+mj-lt"/>
              <a:buAutoNum type="arabicPeriod"/>
            </a:pPr>
            <a:endParaRPr lang="en-NZ" dirty="0"/>
          </a:p>
          <a:p>
            <a:pPr marL="228600" lvl="0" indent="-228600">
              <a:buFont typeface="+mj-lt"/>
              <a:buAutoNum type="arabicPeriod"/>
            </a:pPr>
            <a:r>
              <a:rPr lang="en-NZ" dirty="0"/>
              <a:t>When that routine completes (</a:t>
            </a:r>
            <a:r>
              <a:rPr lang="en-NZ" i="1" dirty="0"/>
              <a:t>t=</a:t>
            </a:r>
            <a:r>
              <a:rPr lang="en-NZ" dirty="0"/>
              <a:t>40), control finally returns to the user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Even with the use of interrupts, a processor may not be used very efficiently. </a:t>
            </a:r>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At a top level, a computer consists of processor, memory, and I/O components, with one or more modules of each type. </a:t>
            </a:r>
          </a:p>
          <a:p>
            <a:endParaRPr lang="en-NZ" dirty="0"/>
          </a:p>
          <a:p>
            <a:r>
              <a:rPr lang="en-NZ" dirty="0"/>
              <a:t>These components are interconnected in some fashion to achieve the main function of the computer, which is to execute programs.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There is a </a:t>
            </a:r>
            <a:r>
              <a:rPr lang="en-NZ" dirty="0" err="1"/>
              <a:t>tradeoff</a:t>
            </a:r>
            <a:r>
              <a:rPr lang="en-NZ" dirty="0"/>
              <a:t> among the three key characteristics of memory: </a:t>
            </a:r>
          </a:p>
          <a:p>
            <a:pPr lvl="1">
              <a:buFont typeface="Arial" pitchFamily="34" charset="0"/>
              <a:buChar char="•"/>
            </a:pPr>
            <a:r>
              <a:rPr lang="en-NZ" dirty="0"/>
              <a:t> namely, capacity, access time, and cost.</a:t>
            </a:r>
          </a:p>
          <a:p>
            <a:pPr lvl="0">
              <a:buFont typeface="Arial" pitchFamily="34" charset="0"/>
              <a:buNone/>
            </a:pPr>
            <a:endParaRPr lang="en-NZ" dirty="0"/>
          </a:p>
          <a:p>
            <a:pPr lvl="0">
              <a:buFont typeface="Arial" pitchFamily="34" charset="0"/>
              <a:buNone/>
            </a:pPr>
            <a:r>
              <a:rPr lang="en-NZ" dirty="0"/>
              <a:t>A variety of technologies are used to implement memory systems, and across this spectrum of technologies, the</a:t>
            </a:r>
          </a:p>
          <a:p>
            <a:r>
              <a:rPr lang="en-NZ" dirty="0"/>
              <a:t>following relationships hold:</a:t>
            </a:r>
          </a:p>
          <a:p>
            <a:pPr lvl="1"/>
            <a:r>
              <a:rPr lang="en-NZ" dirty="0"/>
              <a:t>• Faster access time, greater cost per bit</a:t>
            </a:r>
          </a:p>
          <a:p>
            <a:pPr lvl="1"/>
            <a:r>
              <a:rPr lang="en-NZ" dirty="0"/>
              <a:t>• Greater capacity, smaller cost per bit</a:t>
            </a:r>
          </a:p>
          <a:p>
            <a:pPr lvl="1"/>
            <a:r>
              <a:rPr lang="en-NZ" dirty="0"/>
              <a:t>• Greater capacity, slower access speed</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NOTE: </a:t>
            </a:r>
            <a:r>
              <a:rPr lang="en-NZ" b="0" dirty="0" err="1"/>
              <a:t>Onclick</a:t>
            </a:r>
            <a:r>
              <a:rPr lang="en-NZ" b="0" dirty="0"/>
              <a:t>, Animated diagram slides to centre and grows </a:t>
            </a:r>
          </a:p>
          <a:p>
            <a:endParaRPr lang="en-NZ" b="0" dirty="0"/>
          </a:p>
          <a:p>
            <a:r>
              <a:rPr lang="en-NZ" dirty="0"/>
              <a:t>A typical hierarchy is illustrated in this figure.</a:t>
            </a:r>
          </a:p>
          <a:p>
            <a:endParaRPr lang="en-NZ" dirty="0"/>
          </a:p>
          <a:p>
            <a:r>
              <a:rPr lang="en-NZ" dirty="0"/>
              <a:t>As one goes down the hierarchy, the following occur:</a:t>
            </a:r>
          </a:p>
          <a:p>
            <a:pPr lvl="1"/>
            <a:r>
              <a:rPr lang="en-NZ" dirty="0"/>
              <a:t>a. Decreasing cost per bit</a:t>
            </a:r>
          </a:p>
          <a:p>
            <a:pPr lvl="1"/>
            <a:r>
              <a:rPr lang="en-NZ" dirty="0"/>
              <a:t>b. Increasing capacity</a:t>
            </a:r>
          </a:p>
          <a:p>
            <a:pPr lvl="1"/>
            <a:r>
              <a:rPr lang="en-NZ" dirty="0"/>
              <a:t>c. Increasing access time</a:t>
            </a:r>
          </a:p>
          <a:p>
            <a:pPr lvl="1"/>
            <a:r>
              <a:rPr lang="en-NZ" dirty="0"/>
              <a:t>d. Decreasing frequency of access to the memory by the processor</a:t>
            </a:r>
          </a:p>
          <a:p>
            <a:pPr lvl="1"/>
            <a:endParaRPr lang="en-NZ" dirty="0"/>
          </a:p>
          <a:p>
            <a:r>
              <a:rPr lang="en-NZ" dirty="0"/>
              <a:t>Thus, smaller, more expensive, faster memories are supplemented by larger, cheaper, slower memories.</a:t>
            </a:r>
          </a:p>
          <a:p>
            <a:endParaRPr lang="en-NZ" dirty="0"/>
          </a:p>
          <a:p>
            <a:r>
              <a:rPr lang="en-NZ" dirty="0"/>
              <a:t>The key to the success of this organization decreasing frequency of access at lower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External, </a:t>
            </a:r>
            <a:r>
              <a:rPr lang="en-NZ" dirty="0" err="1"/>
              <a:t>nonvolatile</a:t>
            </a:r>
            <a:r>
              <a:rPr lang="en-NZ" dirty="0"/>
              <a:t> memory is also referred to as secondary memory or auxiliary memory. </a:t>
            </a:r>
          </a:p>
          <a:p>
            <a:endParaRPr lang="en-NZ" dirty="0"/>
          </a:p>
          <a:p>
            <a:r>
              <a:rPr lang="en-NZ" dirty="0"/>
              <a:t>These are used to store program and data files and are usually visible to the programmer only in terms of files and records, as opposed to individual bytes or words.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Although cache memory is invisible to the OS, it interacts with other memory management hardware.</a:t>
            </a:r>
          </a:p>
          <a:p>
            <a:endParaRPr lang="en-NZ" dirty="0"/>
          </a:p>
          <a:p>
            <a:r>
              <a:rPr lang="en-NZ" dirty="0"/>
              <a:t>On all instruction cycles, the processor accesses memory at least once, </a:t>
            </a:r>
          </a:p>
          <a:p>
            <a:pPr lvl="1">
              <a:buFont typeface="Arial" pitchFamily="34" charset="0"/>
              <a:buChar char="•"/>
            </a:pPr>
            <a:r>
              <a:rPr lang="en-NZ" dirty="0"/>
              <a:t> to fetch the instruction, and often one or more additional times, to fetch operands and/or store results.</a:t>
            </a:r>
          </a:p>
          <a:p>
            <a:pPr lvl="0">
              <a:buFont typeface="Arial" pitchFamily="34" charset="0"/>
              <a:buNone/>
            </a:pPr>
            <a:endParaRPr lang="en-NZ" dirty="0"/>
          </a:p>
          <a:p>
            <a:pPr lvl="0">
              <a:buFont typeface="Arial" pitchFamily="34" charset="0"/>
              <a:buNone/>
            </a:pPr>
            <a:r>
              <a:rPr lang="en-NZ" dirty="0"/>
              <a:t>The rate at which the processor can execute instructions is clearly limited by the memory cycle time</a:t>
            </a:r>
          </a:p>
          <a:p>
            <a:pPr lvl="1">
              <a:buFont typeface="Arial" pitchFamily="34" charset="0"/>
              <a:buChar char="•"/>
            </a:pPr>
            <a:r>
              <a:rPr lang="en-NZ" baseline="0" dirty="0"/>
              <a:t>i.e. </a:t>
            </a:r>
            <a:r>
              <a:rPr lang="en-NZ" dirty="0"/>
              <a:t>the time it takes to read one word from or write one word to memory.</a:t>
            </a:r>
          </a:p>
          <a:p>
            <a:pPr lvl="0">
              <a:buFont typeface="Arial" pitchFamily="34" charset="0"/>
              <a:buNone/>
            </a:pPr>
            <a:endParaRPr lang="en-NZ" dirty="0"/>
          </a:p>
          <a:p>
            <a:pPr lvl="0">
              <a:buFont typeface="Arial" pitchFamily="34" charset="0"/>
              <a:buNone/>
            </a:pPr>
            <a:r>
              <a:rPr lang="en-NZ" dirty="0"/>
              <a:t> This limitation has been a significant problem because of the persistent mismatch between processor and main memory speeds: </a:t>
            </a:r>
          </a:p>
          <a:p>
            <a:pPr lvl="1">
              <a:buFont typeface="Arial" pitchFamily="34" charset="0"/>
              <a:buChar char="•"/>
            </a:pPr>
            <a:r>
              <a:rPr lang="en-NZ" dirty="0"/>
              <a:t> Over the years, processor speed has consistently increased more rapidly than memory access speed.</a:t>
            </a:r>
          </a:p>
          <a:p>
            <a:pPr lvl="1">
              <a:buFont typeface="Arial" pitchFamily="34" charset="0"/>
              <a:buChar char="•"/>
            </a:pPr>
            <a:r>
              <a:rPr lang="en-NZ" dirty="0"/>
              <a:t> We are faced with a </a:t>
            </a:r>
            <a:r>
              <a:rPr lang="en-NZ" dirty="0" err="1"/>
              <a:t>tradeoff</a:t>
            </a:r>
            <a:r>
              <a:rPr lang="en-NZ" dirty="0"/>
              <a:t> among speed, cost, and size. </a:t>
            </a:r>
          </a:p>
          <a:p>
            <a:pPr lvl="0">
              <a:buFont typeface="Arial" pitchFamily="34" charset="0"/>
              <a:buNone/>
            </a:pPr>
            <a:endParaRPr lang="en-NZ" dirty="0"/>
          </a:p>
          <a:p>
            <a:pPr lvl="0">
              <a:buFont typeface="Arial" pitchFamily="34" charset="0"/>
              <a:buNone/>
            </a:pPr>
            <a:r>
              <a:rPr lang="en-NZ" dirty="0"/>
              <a:t>Ideally, main memory should be built with the same technology as that of the processor registers, giving memory cycle times comparable to processor cycle times.</a:t>
            </a:r>
          </a:p>
          <a:p>
            <a:pPr lvl="1">
              <a:buFont typeface="Arial" pitchFamily="34" charset="0"/>
              <a:buChar char="•"/>
            </a:pPr>
            <a:r>
              <a:rPr lang="en-NZ" dirty="0"/>
              <a:t> This has always been too expensive a strategy.</a:t>
            </a:r>
          </a:p>
          <a:p>
            <a:pPr lvl="1">
              <a:buFont typeface="Arial" pitchFamily="34" charset="0"/>
              <a:buChar char="•"/>
            </a:pPr>
            <a:r>
              <a:rPr lang="en-NZ" dirty="0"/>
              <a:t> The solution is to exploit the principle of locality by providing a small, fast memory between the processor and main memory, namely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Cache memory is intended to provide memory access time approaching that of the fastest memories available and at the same time support a large memory size that has the price of less expensive types of semiconductor memories. </a:t>
            </a:r>
          </a:p>
          <a:p>
            <a:endParaRPr lang="en-NZ" dirty="0"/>
          </a:p>
          <a:p>
            <a:r>
              <a:rPr lang="en-NZ" dirty="0"/>
              <a:t>There is a relatively large and slow main memory together with a smaller, faster cache memory.</a:t>
            </a:r>
          </a:p>
          <a:p>
            <a:pPr lvl="1">
              <a:buFont typeface="Arial" pitchFamily="34" charset="0"/>
              <a:buChar char="•"/>
            </a:pPr>
            <a:r>
              <a:rPr lang="en-NZ" dirty="0"/>
              <a:t> The cache contains a copy of a portion of main memory.</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When the processor attempts to read a byte or word of memory, a check is made to determine if the byte or word is in the cache.</a:t>
            </a:r>
          </a:p>
          <a:p>
            <a:pPr lvl="1">
              <a:buFont typeface="Arial" pitchFamily="34" charset="0"/>
              <a:buChar char="•"/>
            </a:pPr>
            <a:r>
              <a:rPr lang="en-NZ" dirty="0"/>
              <a:t> If so, the byte or word is delivered to the processor. </a:t>
            </a:r>
          </a:p>
          <a:p>
            <a:pPr lvl="1">
              <a:buFont typeface="Arial" pitchFamily="34" charset="0"/>
              <a:buChar char="•"/>
            </a:pPr>
            <a:r>
              <a:rPr lang="en-NZ" dirty="0"/>
              <a:t> If not, a block of main memory, consisting of some fixed number of bytes, is read into the cache and then the byte or word is delivered to the processor.</a:t>
            </a:r>
          </a:p>
          <a:p>
            <a:pPr lvl="1">
              <a:buFont typeface="Arial" pitchFamily="34" charset="0"/>
              <a:buChar char="•"/>
            </a:pPr>
            <a:endParaRPr lang="en-NZ" dirty="0"/>
          </a:p>
          <a:p>
            <a:r>
              <a:rPr lang="en-NZ" dirty="0"/>
              <a:t>Because of the phenomenon of locality of reference, when a block of data is fetched into the cache to satisfy a single memory reference, it is likely that many of the near-future memory references will be to other bytes in the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Figure 1.17 depicts the structure of a cache/main memory system.</a:t>
            </a:r>
          </a:p>
          <a:p>
            <a:endParaRPr lang="en-NZ" dirty="0"/>
          </a:p>
          <a:p>
            <a:r>
              <a:rPr lang="en-NZ" dirty="0"/>
              <a:t>Main memory consists of up to 2</a:t>
            </a:r>
            <a:r>
              <a:rPr lang="en-NZ" sz="2800" kern="1200" baseline="30000" dirty="0">
                <a:solidFill>
                  <a:schemeClr val="tx1"/>
                </a:solidFill>
                <a:latin typeface="+mn-lt"/>
                <a:ea typeface="+mn-ea"/>
                <a:cs typeface="+mn-cs"/>
              </a:rPr>
              <a:t>n </a:t>
            </a:r>
            <a:r>
              <a:rPr lang="en-NZ" dirty="0"/>
              <a:t>addressable words, with each word having a unique n-bit address.</a:t>
            </a:r>
          </a:p>
          <a:p>
            <a:endParaRPr lang="en-NZ" dirty="0"/>
          </a:p>
          <a:p>
            <a:r>
              <a:rPr lang="en-NZ" dirty="0"/>
              <a:t>For mapping purposes, this memory is considered to consist of a number of fixed-length blocks of K words each.</a:t>
            </a:r>
          </a:p>
          <a:p>
            <a:pPr lvl="1">
              <a:buFont typeface="Arial" pitchFamily="34" charset="0"/>
              <a:buChar char="•"/>
            </a:pPr>
            <a:r>
              <a:rPr lang="en-NZ" dirty="0"/>
              <a:t>i.e., there are M=2</a:t>
            </a:r>
            <a:r>
              <a:rPr lang="en-NZ" sz="2800" kern="1200" baseline="30000" dirty="0">
                <a:solidFill>
                  <a:schemeClr val="tx1"/>
                </a:solidFill>
                <a:latin typeface="+mn-lt"/>
                <a:ea typeface="+mn-ea"/>
                <a:cs typeface="+mn-cs"/>
              </a:rPr>
              <a:t>n</a:t>
            </a:r>
            <a:r>
              <a:rPr lang="en-NZ" dirty="0"/>
              <a:t>/K blocks.</a:t>
            </a:r>
          </a:p>
          <a:p>
            <a:pPr lvl="0">
              <a:buFont typeface="Arial" pitchFamily="34" charset="0"/>
              <a:buNone/>
            </a:pPr>
            <a:endParaRPr lang="en-NZ" dirty="0"/>
          </a:p>
          <a:p>
            <a:pPr lvl="0">
              <a:buFont typeface="Arial" pitchFamily="34" charset="0"/>
              <a:buNone/>
            </a:pPr>
            <a:r>
              <a:rPr lang="en-NZ" dirty="0"/>
              <a:t>Cache consists of </a:t>
            </a:r>
            <a:r>
              <a:rPr lang="en-NZ" i="1" dirty="0"/>
              <a:t>C</a:t>
            </a:r>
            <a:r>
              <a:rPr lang="en-NZ" dirty="0"/>
              <a:t> slots (also referred to as lines) of </a:t>
            </a:r>
            <a:r>
              <a:rPr lang="en-NZ" i="1" dirty="0"/>
              <a:t>K</a:t>
            </a:r>
            <a:r>
              <a:rPr lang="en-NZ" dirty="0"/>
              <a:t> words each, and the number of slots is considerably less</a:t>
            </a:r>
            <a:r>
              <a:rPr lang="en-NZ" baseline="0" dirty="0"/>
              <a:t> </a:t>
            </a:r>
            <a:r>
              <a:rPr lang="en-NZ" dirty="0"/>
              <a:t>than the number of main memory blocks (</a:t>
            </a:r>
            <a:r>
              <a:rPr lang="en-NZ" i="1" dirty="0"/>
              <a:t>C</a:t>
            </a:r>
            <a:r>
              <a:rPr lang="en-NZ" dirty="0"/>
              <a:t> &lt;&lt; </a:t>
            </a:r>
            <a:r>
              <a:rPr lang="en-NZ" i="1" dirty="0"/>
              <a:t>M</a:t>
            </a:r>
            <a:r>
              <a:rPr lang="en-NZ" dirty="0"/>
              <a:t>).</a:t>
            </a:r>
          </a:p>
          <a:p>
            <a:endParaRPr lang="en-NZ" dirty="0"/>
          </a:p>
          <a:p>
            <a:r>
              <a:rPr lang="en-NZ" dirty="0"/>
              <a:t>Some subset of the blocks of main memory resides in the slots of the cache. </a:t>
            </a:r>
          </a:p>
          <a:p>
            <a:pPr lvl="1">
              <a:buFont typeface="Arial" pitchFamily="34" charset="0"/>
              <a:buChar char="•"/>
            </a:pPr>
            <a:r>
              <a:rPr lang="en-NZ" dirty="0"/>
              <a:t> If a word in a block of memory that is not in the cache is read, that block is transferred to one of the slots of the cache.</a:t>
            </a:r>
          </a:p>
          <a:p>
            <a:pPr lvl="0">
              <a:buFont typeface="Arial" pitchFamily="34" charset="0"/>
              <a:buNone/>
            </a:pPr>
            <a:endParaRPr lang="en-NZ" dirty="0"/>
          </a:p>
          <a:p>
            <a:pPr lvl="0">
              <a:buFont typeface="Arial" pitchFamily="34" charset="0"/>
              <a:buNone/>
            </a:pPr>
            <a:r>
              <a:rPr lang="en-NZ" dirty="0"/>
              <a:t>Because there are more blocks than slots, an individual slot cannot be uniquely and permanently dedicated to a particular block. </a:t>
            </a:r>
          </a:p>
          <a:p>
            <a:pPr lvl="1">
              <a:buFont typeface="Arial" pitchFamily="34" charset="0"/>
              <a:buChar char="•"/>
            </a:pPr>
            <a:r>
              <a:rPr lang="en-NZ" dirty="0"/>
              <a:t> Therefore, each slot includes a tag that identifies which particular block is currently being stored.</a:t>
            </a:r>
          </a:p>
          <a:p>
            <a:pPr lvl="1">
              <a:buFont typeface="Arial" pitchFamily="34" charset="0"/>
              <a:buChar char="•"/>
            </a:pPr>
            <a:r>
              <a:rPr lang="en-NZ" dirty="0"/>
              <a:t>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1.18 illustrates the read operation.</a:t>
            </a:r>
          </a:p>
          <a:p>
            <a:endParaRPr lang="en-NZ" dirty="0"/>
          </a:p>
          <a:p>
            <a:r>
              <a:rPr lang="en-NZ" dirty="0"/>
              <a:t>The processor generates the address, RA, of a word to be read. </a:t>
            </a:r>
          </a:p>
          <a:p>
            <a:endParaRPr lang="en-NZ" dirty="0"/>
          </a:p>
          <a:p>
            <a:r>
              <a:rPr lang="en-NZ" dirty="0"/>
              <a:t>If the word is contained in the cache, </a:t>
            </a:r>
          </a:p>
          <a:p>
            <a:pPr lvl="1">
              <a:buFont typeface="Arial" pitchFamily="34" charset="0"/>
              <a:buChar char="•"/>
            </a:pPr>
            <a:r>
              <a:rPr lang="en-NZ" dirty="0"/>
              <a:t> it is delivered to the processor. </a:t>
            </a:r>
          </a:p>
          <a:p>
            <a:pPr lvl="1">
              <a:buFont typeface="Arial" pitchFamily="34" charset="0"/>
              <a:buChar char="•"/>
            </a:pPr>
            <a:r>
              <a:rPr lang="en-NZ" dirty="0"/>
              <a:t>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will see that similar design issues must be addressed in dealing with virtual memory and disk cache design. </a:t>
            </a:r>
          </a:p>
          <a:p>
            <a:endParaRPr lang="en-NZ" dirty="0"/>
          </a:p>
          <a:p>
            <a:r>
              <a:rPr lang="en-NZ" dirty="0"/>
              <a:t>They fall into the following categories:</a:t>
            </a:r>
          </a:p>
          <a:p>
            <a:pPr lvl="1"/>
            <a:r>
              <a:rPr lang="en-NZ" dirty="0"/>
              <a:t>• Cache size</a:t>
            </a:r>
          </a:p>
          <a:p>
            <a:pPr lvl="1"/>
            <a:r>
              <a:rPr lang="en-NZ" dirty="0"/>
              <a:t>• Block size</a:t>
            </a:r>
          </a:p>
          <a:p>
            <a:pPr lvl="1"/>
            <a:r>
              <a:rPr lang="en-NZ" dirty="0"/>
              <a:t>• Mapping function</a:t>
            </a:r>
          </a:p>
          <a:p>
            <a:pPr lvl="1"/>
            <a:r>
              <a:rPr lang="en-NZ" dirty="0"/>
              <a:t>• Replacement algorithm</a:t>
            </a:r>
          </a:p>
          <a:p>
            <a:pPr lvl="1"/>
            <a:r>
              <a:rPr lang="en-NZ" dirty="0"/>
              <a:t>• Write policy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Controls the operation of the computer and performs its data processing functions.</a:t>
            </a:r>
          </a:p>
          <a:p>
            <a:endParaRPr lang="en-NZ" dirty="0"/>
          </a:p>
          <a:p>
            <a:r>
              <a:rPr lang="en-NZ" dirty="0"/>
              <a:t>When there is only one processor, it is often referred to as the central processing unit (CPU).</a:t>
            </a:r>
          </a:p>
          <a:p>
            <a:endParaRPr lang="en-NZ" dirty="0"/>
          </a:p>
          <a:p>
            <a:r>
              <a:rPr lang="en-NZ" dirty="0"/>
              <a:t>One of the processor’s functions is to exchange data with memory. </a:t>
            </a:r>
          </a:p>
          <a:p>
            <a:pPr lvl="0">
              <a:buFont typeface="Arial" pitchFamily="34" charset="0"/>
              <a:buNone/>
            </a:pPr>
            <a:endParaRPr lang="en-NZ" dirty="0"/>
          </a:p>
          <a:p>
            <a:pPr lvl="0">
              <a:buFont typeface="Arial" pitchFamily="34" charset="0"/>
              <a:buNone/>
            </a:pPr>
            <a:r>
              <a:rPr lang="en-NZ" dirty="0"/>
              <a:t>For this purpose, it typically makes use of two internal (to the processor) registers: </a:t>
            </a:r>
          </a:p>
          <a:p>
            <a:pPr lvl="0">
              <a:buFont typeface="Arial" pitchFamily="34" charset="0"/>
              <a:buNone/>
            </a:pPr>
            <a:r>
              <a:rPr lang="en-NZ" b="1" dirty="0"/>
              <a:t> a memory address register (MAR), </a:t>
            </a:r>
          </a:p>
          <a:p>
            <a:pPr lvl="1">
              <a:buFont typeface="Arial" pitchFamily="34" charset="0"/>
              <a:buChar char="•"/>
            </a:pPr>
            <a:r>
              <a:rPr lang="en-NZ" dirty="0"/>
              <a:t>Which specifies the address in memory for the next read or write; </a:t>
            </a:r>
          </a:p>
          <a:p>
            <a:pPr lvl="0">
              <a:buFont typeface="Arial" pitchFamily="34" charset="0"/>
              <a:buNone/>
            </a:pPr>
            <a:r>
              <a:rPr lang="en-NZ" b="1" dirty="0"/>
              <a:t>And a memory buffer register (MBR), </a:t>
            </a:r>
          </a:p>
          <a:p>
            <a:pPr lvl="1">
              <a:buFont typeface="Arial" pitchFamily="34" charset="0"/>
              <a:buChar char="•"/>
            </a:pPr>
            <a:r>
              <a:rPr lang="en-NZ" dirty="0"/>
              <a:t>which contains the data to be written into memory or which receives the data read from memory. </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have already dealt with the issue of </a:t>
            </a:r>
            <a:r>
              <a:rPr lang="en-NZ" b="1" dirty="0"/>
              <a:t>cache size</a:t>
            </a:r>
            <a:r>
              <a:rPr lang="en-NZ" dirty="0"/>
              <a:t>. </a:t>
            </a:r>
          </a:p>
          <a:p>
            <a:pPr lvl="1">
              <a:buFont typeface="Arial" pitchFamily="34" charset="0"/>
              <a:buChar char="•"/>
            </a:pPr>
            <a:r>
              <a:rPr lang="en-NZ" dirty="0"/>
              <a:t> It turns out that reasonably small caches can have a significant impact on performance.</a:t>
            </a:r>
          </a:p>
          <a:p>
            <a:pPr lvl="0">
              <a:buFont typeface="Arial" pitchFamily="34" charset="0"/>
              <a:buChar char="•"/>
            </a:pPr>
            <a:endParaRPr lang="en-NZ" dirty="0"/>
          </a:p>
          <a:p>
            <a:pPr lvl="0">
              <a:buFont typeface="Arial" pitchFamily="34" charset="0"/>
              <a:buNone/>
            </a:pPr>
            <a:r>
              <a:rPr lang="en-NZ" dirty="0"/>
              <a:t>Another size issue is that of </a:t>
            </a:r>
            <a:r>
              <a:rPr lang="en-NZ" b="1" dirty="0"/>
              <a:t>block size</a:t>
            </a:r>
            <a:r>
              <a:rPr lang="en-NZ" dirty="0"/>
              <a:t>: </a:t>
            </a:r>
          </a:p>
          <a:p>
            <a:pPr lvl="1">
              <a:buFont typeface="Arial" pitchFamily="34" charset="0"/>
              <a:buChar char="•"/>
            </a:pPr>
            <a:r>
              <a:rPr lang="en-NZ" dirty="0"/>
              <a:t> the unit of data exchanged between cache and main memory.</a:t>
            </a:r>
          </a:p>
          <a:p>
            <a:pPr lvl="0">
              <a:buFont typeface="Arial" pitchFamily="34" charset="0"/>
              <a:buNone/>
            </a:pPr>
            <a:endParaRPr lang="en-NZ" dirty="0"/>
          </a:p>
          <a:p>
            <a:pPr lvl="0">
              <a:buFont typeface="Arial" pitchFamily="34" charset="0"/>
              <a:buNone/>
            </a:pPr>
            <a:r>
              <a:rPr lang="en-NZ" dirty="0"/>
              <a:t>As the block size increases from very small to larger sizes, the hit ratio will at first increase because of the principle of locality: </a:t>
            </a:r>
          </a:p>
          <a:p>
            <a:pPr lvl="1">
              <a:buFont typeface="Arial" pitchFamily="34" charset="0"/>
              <a:buChar char="•"/>
            </a:pPr>
            <a:r>
              <a:rPr lang="en-NZ" dirty="0"/>
              <a:t> the high probability that data in the vicinity of a referenced word are likely to be referenced in the near future.</a:t>
            </a:r>
          </a:p>
          <a:p>
            <a:pPr lvl="0">
              <a:buFont typeface="Arial" pitchFamily="34" charset="0"/>
              <a:buNone/>
            </a:pPr>
            <a:endParaRPr lang="en-NZ" dirty="0"/>
          </a:p>
          <a:p>
            <a:pPr lvl="0">
              <a:buFont typeface="Arial" pitchFamily="34" charset="0"/>
              <a:buNone/>
            </a:pPr>
            <a:r>
              <a:rPr lang="en-NZ" dirty="0"/>
              <a:t>As the block size increases, more useful data are brought into the cache. </a:t>
            </a:r>
          </a:p>
          <a:p>
            <a:pPr lvl="1">
              <a:buFont typeface="Arial" pitchFamily="34" charset="0"/>
              <a:buChar char="•"/>
            </a:pPr>
            <a:r>
              <a:rPr lang="en-NZ" dirty="0"/>
              <a:t>The hit ratio will begin to decrease.</a:t>
            </a:r>
          </a:p>
          <a:p>
            <a:pPr lvl="1">
              <a:buFont typeface="Arial" pitchFamily="34" charset="0"/>
              <a:buChar char="•"/>
            </a:pPr>
            <a:r>
              <a:rPr lang="en-NZ" dirty="0"/>
              <a:t>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a new block of data is read into the cache, the mapping function determines which cache location the block will occupy.</a:t>
            </a:r>
          </a:p>
          <a:p>
            <a:endParaRPr lang="en-NZ" dirty="0"/>
          </a:p>
          <a:p>
            <a:r>
              <a:rPr lang="en-NZ" dirty="0"/>
              <a:t>Two constraints affect the design of the mapping function. </a:t>
            </a:r>
          </a:p>
          <a:p>
            <a:pPr lvl="0">
              <a:buFont typeface="Arial" pitchFamily="34" charset="0"/>
              <a:buNone/>
            </a:pPr>
            <a:r>
              <a:rPr lang="en-NZ" b="1" dirty="0"/>
              <a:t>First</a:t>
            </a:r>
            <a:r>
              <a:rPr lang="en-NZ" dirty="0"/>
              <a:t>, when one block is read in, another may have to be replaced.</a:t>
            </a:r>
          </a:p>
          <a:p>
            <a:pPr lvl="1">
              <a:buFont typeface="Arial" pitchFamily="34" charset="0"/>
              <a:buChar char="•"/>
            </a:pPr>
            <a:r>
              <a:rPr lang="en-NZ" dirty="0"/>
              <a:t> We would like to do this in such a way as to minimize the probability that we will replace a block that will be needed in the near future.</a:t>
            </a:r>
          </a:p>
          <a:p>
            <a:pPr lvl="1">
              <a:buFont typeface="Arial" pitchFamily="34" charset="0"/>
              <a:buChar char="•"/>
            </a:pPr>
            <a:r>
              <a:rPr lang="en-NZ" dirty="0"/>
              <a:t> The more flexible the mapping function, the more scope we have to design a replacement algorithm to maximize the hit ratio. </a:t>
            </a:r>
          </a:p>
          <a:p>
            <a:pPr lvl="0">
              <a:buFont typeface="Arial" pitchFamily="34" charset="0"/>
              <a:buNone/>
            </a:pPr>
            <a:endParaRPr lang="en-NZ" dirty="0"/>
          </a:p>
          <a:p>
            <a:pPr lvl="0">
              <a:buFont typeface="Arial" pitchFamily="34" charset="0"/>
              <a:buNone/>
            </a:pPr>
            <a:r>
              <a:rPr lang="en-NZ" b="1" dirty="0"/>
              <a:t>Second</a:t>
            </a:r>
            <a:r>
              <a:rPr lang="en-NZ" dirty="0"/>
              <a:t>,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replacement algorithm chooses, within the constraints of the mapping function, which block to replace when a new block is to be loaded into the cache and the cache already has all slots filled with other blocks.</a:t>
            </a:r>
          </a:p>
          <a:p>
            <a:endParaRPr lang="en-NZ" dirty="0"/>
          </a:p>
          <a:p>
            <a:r>
              <a:rPr lang="en-NZ" dirty="0"/>
              <a:t>We would like to replace the block that is least likely to be needed again in the near future.</a:t>
            </a:r>
          </a:p>
          <a:p>
            <a:pPr lvl="1">
              <a:buFont typeface="Arial" pitchFamily="34" charset="0"/>
              <a:buChar char="•"/>
            </a:pPr>
            <a:r>
              <a:rPr lang="en-NZ" dirty="0"/>
              <a:t>Although it is impossible to identify such a block, </a:t>
            </a:r>
          </a:p>
          <a:p>
            <a:pPr lvl="1">
              <a:buFont typeface="Arial" pitchFamily="34" charset="0"/>
              <a:buChar char="•"/>
            </a:pPr>
            <a:r>
              <a:rPr lang="en-NZ" dirty="0"/>
              <a:t> a reasonably effective strategy is to replace the block that has been in the cache longest with no reference to it.</a:t>
            </a:r>
          </a:p>
          <a:p>
            <a:pPr lvl="1">
              <a:buFont typeface="Arial" pitchFamily="34" charset="0"/>
              <a:buChar char="•"/>
            </a:pPr>
            <a:r>
              <a:rPr lang="en-NZ" baseline="0" dirty="0"/>
              <a:t> </a:t>
            </a:r>
            <a:r>
              <a:rPr lang="en-NZ" dirty="0"/>
              <a:t>This policy is referred to as the least-recently-used (LRU) algorithm. </a:t>
            </a:r>
          </a:p>
          <a:p>
            <a:pPr lvl="0">
              <a:buFont typeface="Arial" pitchFamily="34" charset="0"/>
              <a:buNone/>
            </a:pPr>
            <a:endParaRPr lang="en-NZ" dirty="0"/>
          </a:p>
          <a:p>
            <a:pPr lvl="0">
              <a:buFont typeface="Arial" pitchFamily="34" charset="0"/>
              <a:buNone/>
            </a:pPr>
            <a:r>
              <a:rPr lang="en-NZ" dirty="0"/>
              <a:t>Hardware mechanisms are needed to identify the least-recently-used block.</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contents of a block in the cache are altered, then it is necessary to write it back to main memory before replacing it.</a:t>
            </a:r>
          </a:p>
          <a:p>
            <a:endParaRPr lang="en-NZ" dirty="0"/>
          </a:p>
          <a:p>
            <a:r>
              <a:rPr lang="en-NZ" dirty="0"/>
              <a:t>The write policy dictates when the memory write operation takes place. </a:t>
            </a:r>
          </a:p>
          <a:p>
            <a:pPr lvl="1">
              <a:buFont typeface="Arial" pitchFamily="34" charset="0"/>
              <a:buChar char="•"/>
            </a:pPr>
            <a:r>
              <a:rPr lang="en-NZ" dirty="0"/>
              <a:t> At one extreme, the writing can occur every time that the block is updated. </a:t>
            </a:r>
          </a:p>
          <a:p>
            <a:pPr lvl="1">
              <a:buFont typeface="Arial" pitchFamily="34" charset="0"/>
              <a:buChar char="•"/>
            </a:pPr>
            <a:r>
              <a:rPr lang="en-NZ" dirty="0"/>
              <a:t> At the other extreme, the writing occurs only when the block is replaced. </a:t>
            </a:r>
          </a:p>
          <a:p>
            <a:pPr lvl="0">
              <a:buFont typeface="Arial" pitchFamily="34" charset="0"/>
              <a:buNone/>
            </a:pPr>
            <a:endParaRPr lang="en-NZ" dirty="0"/>
          </a:p>
          <a:p>
            <a:pPr lvl="0">
              <a:buFont typeface="Arial" pitchFamily="34" charset="0"/>
              <a:buNone/>
            </a:pPr>
            <a:r>
              <a:rPr lang="en-NZ" dirty="0"/>
              <a:t>The latter policy minimizes memory write operations but leaves main memory in an obsolete state.</a:t>
            </a:r>
          </a:p>
          <a:p>
            <a:pPr lvl="1">
              <a:buFont typeface="Arial" pitchFamily="34" charset="0"/>
              <a:buChar char="•"/>
            </a:pPr>
            <a:r>
              <a:rPr lang="en-NZ" dirty="0"/>
              <a:t> This can interfere with multiple-processor operation and with direct memory access by I/O hardware modules.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I/O module performs the requested action and then sets the appropriate bits in the I/O status register but takes no further action to alert the processor. </a:t>
            </a:r>
          </a:p>
          <a:p>
            <a:endParaRPr lang="en-NZ" dirty="0"/>
          </a:p>
          <a:p>
            <a:r>
              <a:rPr lang="en-NZ" dirty="0"/>
              <a:t>In particular, it does not interrupt the processor. </a:t>
            </a:r>
          </a:p>
          <a:p>
            <a:pPr lvl="1">
              <a:buFont typeface="Arial" pitchFamily="34" charset="0"/>
              <a:buChar char="•"/>
            </a:pPr>
            <a:r>
              <a:rPr lang="en-NZ" dirty="0"/>
              <a:t> Thus, after the I/O instruction is invoked, the processor must take some active role in determining when the I/O instruction is completed. </a:t>
            </a:r>
          </a:p>
          <a:p>
            <a:pPr lvl="1">
              <a:buFont typeface="Arial" pitchFamily="34" charset="0"/>
              <a:buChar char="•"/>
            </a:pPr>
            <a:r>
              <a:rPr lang="en-NZ" dirty="0"/>
              <a:t> So, the processor periodically checks the status of the I/O module until it finds that the operation is complete.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this technique, the processor is responsible for extracting data from main memory for output and storing data in main memory for input. </a:t>
            </a:r>
          </a:p>
          <a:p>
            <a:endParaRPr lang="en-NZ" dirty="0"/>
          </a:p>
          <a:p>
            <a:r>
              <a:rPr lang="en-NZ" dirty="0"/>
              <a:t>The instruction set includes I/O instructions in the following categories:</a:t>
            </a:r>
          </a:p>
          <a:p>
            <a:r>
              <a:rPr lang="en-NZ" dirty="0"/>
              <a:t>• </a:t>
            </a:r>
            <a:r>
              <a:rPr lang="en-NZ" dirty="0" err="1"/>
              <a:t>Control:Used</a:t>
            </a:r>
            <a:r>
              <a:rPr lang="en-NZ" dirty="0"/>
              <a:t> to activate an external device and tell it what to do. </a:t>
            </a:r>
          </a:p>
          <a:p>
            <a:pPr lvl="1">
              <a:buFont typeface="Arial" pitchFamily="34" charset="0"/>
              <a:buChar char="•"/>
            </a:pPr>
            <a:r>
              <a:rPr lang="en-NZ" dirty="0"/>
              <a:t> e.g. a magnetic-tape unit may be instructed to rewind or to move forward one record.</a:t>
            </a:r>
          </a:p>
          <a:p>
            <a:pPr lvl="1">
              <a:buFont typeface="Arial" pitchFamily="34" charset="0"/>
              <a:buChar char="•"/>
            </a:pPr>
            <a:endParaRPr lang="en-NZ" dirty="0"/>
          </a:p>
          <a:p>
            <a:r>
              <a:rPr lang="en-NZ" dirty="0"/>
              <a:t>• Status: Used to test various status conditions associated with an I/O module and its peripherals.</a:t>
            </a:r>
          </a:p>
          <a:p>
            <a:endParaRPr lang="en-NZ" dirty="0"/>
          </a:p>
          <a:p>
            <a:r>
              <a:rPr lang="en-NZ" dirty="0"/>
              <a:t>• </a:t>
            </a:r>
            <a:r>
              <a:rPr lang="en-NZ" dirty="0" err="1"/>
              <a:t>Transfer:Used</a:t>
            </a:r>
            <a:r>
              <a:rPr lang="en-NZ" dirty="0"/>
              <a:t> to read and/or write data between processor registers and external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Data are read in one word (e. g., 16 bits) at a time.</a:t>
            </a:r>
          </a:p>
          <a:p>
            <a:endParaRPr lang="en-NZ" dirty="0"/>
          </a:p>
          <a:p>
            <a:r>
              <a:rPr lang="en-NZ" dirty="0"/>
              <a:t>For each word that is read in, the processor must remain in a status-checking loop until it determines that the word is available in the I/O module’s data register. </a:t>
            </a:r>
          </a:p>
          <a:p>
            <a:endParaRPr lang="en-NZ" dirty="0"/>
          </a:p>
          <a:p>
            <a:r>
              <a:rPr lang="en-NZ" dirty="0"/>
              <a:t>This flowchart highlights the main disadvantage of this technique: </a:t>
            </a:r>
          </a:p>
          <a:p>
            <a:pPr lvl="1">
              <a:buFont typeface="Arial" pitchFamily="34" charset="0"/>
              <a:buChar char="•"/>
            </a:pPr>
            <a:r>
              <a:rPr lang="en-NZ" dirty="0"/>
              <a:t> It is a time-consuming process that keeps the processor busy needlessly.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processor to issues an I/O command to a module and then go on to do some other useful work.</a:t>
            </a:r>
          </a:p>
          <a:p>
            <a:pPr lvl="1">
              <a:buFont typeface="Arial" pitchFamily="34" charset="0"/>
              <a:buChar char="•"/>
            </a:pPr>
            <a:r>
              <a:rPr lang="en-NZ" dirty="0"/>
              <a:t> The I/O module will then interrupt the processor to request service when it is ready to exchange data with the processor.</a:t>
            </a:r>
          </a:p>
          <a:p>
            <a:pPr lvl="1">
              <a:buFont typeface="Arial" pitchFamily="34" charset="0"/>
              <a:buChar char="•"/>
            </a:pPr>
            <a:r>
              <a:rPr lang="en-NZ" dirty="0"/>
              <a:t> The processor then executes the data transfer, as before, and then resumes its former processing.</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shows the use of interrupt-driven I/O for reading in a block of data. </a:t>
            </a:r>
          </a:p>
          <a:p>
            <a:endParaRPr lang="en-NZ" dirty="0"/>
          </a:p>
          <a:p>
            <a:r>
              <a:rPr lang="en-NZ" dirty="0"/>
              <a:t>Interrupt-driven I/O is more efficient than programmed I/O because it eliminates needless waiting.</a:t>
            </a:r>
          </a:p>
          <a:p>
            <a:pPr lvl="1">
              <a:buFont typeface="Arial" pitchFamily="34" charset="0"/>
              <a:buChar char="•"/>
            </a:pPr>
            <a:r>
              <a:rPr lang="en-NZ" dirty="0"/>
              <a:t> However, interrupt-driven I/O still consumes a lot of processor time, because every word of data that goes from memory to I/O module or from I/O module to memory must pass through the processor.</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Stores data and programs. </a:t>
            </a:r>
          </a:p>
          <a:p>
            <a:pPr lvl="1">
              <a:buFont typeface="Arial" pitchFamily="34" charset="0"/>
              <a:buChar char="•"/>
            </a:pPr>
            <a:r>
              <a:rPr lang="en-NZ" dirty="0"/>
              <a:t> typically volatile;</a:t>
            </a:r>
          </a:p>
          <a:p>
            <a:pPr lvl="1">
              <a:buFont typeface="Arial" pitchFamily="34" charset="0"/>
              <a:buChar char="•"/>
            </a:pPr>
            <a:r>
              <a:rPr lang="en-NZ" dirty="0"/>
              <a:t> </a:t>
            </a:r>
            <a:r>
              <a:rPr lang="en-NZ" dirty="0" err="1"/>
              <a:t>ie</a:t>
            </a:r>
            <a:r>
              <a:rPr lang="en-NZ" dirty="0"/>
              <a:t>, when the computer is shut down, the contents of the memory are lost.</a:t>
            </a:r>
          </a:p>
          <a:p>
            <a:pPr lvl="1">
              <a:buFont typeface="Arial" pitchFamily="34" charset="0"/>
              <a:buChar char="•"/>
            </a:pPr>
            <a:endParaRPr lang="en-NZ" dirty="0"/>
          </a:p>
          <a:p>
            <a:r>
              <a:rPr lang="en-NZ" dirty="0"/>
              <a:t>In contrast, the contents of disk memory are retained even when the computer system is shut down.</a:t>
            </a:r>
          </a:p>
          <a:p>
            <a:pPr lvl="1">
              <a:buFont typeface="Arial" pitchFamily="34" charset="0"/>
              <a:buChar char="•"/>
            </a:pPr>
            <a:r>
              <a:rPr lang="en-NZ" dirty="0"/>
              <a:t> Main memory is also referred to as real memory or primary memory.</a:t>
            </a:r>
          </a:p>
          <a:p>
            <a:pPr lvl="0">
              <a:buFont typeface="Arial" pitchFamily="34" charset="0"/>
              <a:buNone/>
            </a:pPr>
            <a:endParaRPr lang="en-NZ" dirty="0"/>
          </a:p>
          <a:p>
            <a:pPr lvl="0">
              <a:buFont typeface="Arial" pitchFamily="34" charset="0"/>
              <a:buNone/>
            </a:pPr>
            <a:r>
              <a:rPr lang="en-NZ" dirty="0"/>
              <a:t>A memory module consists of a set of locations, defined by sequentially numbered addresses. </a:t>
            </a:r>
          </a:p>
          <a:p>
            <a:pPr lvl="1">
              <a:buFont typeface="Arial" pitchFamily="34" charset="0"/>
              <a:buChar char="•"/>
            </a:pPr>
            <a:r>
              <a:rPr lang="en-NZ" dirty="0"/>
              <a:t> Each location contains a bit pattern that can be interpreted as either an instruction or data.</a:t>
            </a:r>
          </a:p>
          <a:p>
            <a:pPr lvl="1">
              <a:buFont typeface="Arial" pitchFamily="34" charset="0"/>
              <a:buChar char="•"/>
            </a:pPr>
            <a:r>
              <a:rPr lang="en-NZ" dirty="0"/>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large volumes of data are to be moved, a more efficient technique is required: direct memory access (DMA). </a:t>
            </a:r>
          </a:p>
          <a:p>
            <a:endParaRPr lang="en-NZ" dirty="0"/>
          </a:p>
          <a:p>
            <a:r>
              <a:rPr lang="en-NZ" dirty="0"/>
              <a:t>The DMA function can be performed by a separate module on the system bus or it can be incorporated into an I/O module. </a:t>
            </a:r>
          </a:p>
          <a:p>
            <a:pPr lvl="0"/>
            <a:endParaRPr lang="en-NZ" dirty="0"/>
          </a:p>
          <a:p>
            <a:pPr lvl="0"/>
            <a:r>
              <a:rPr lang="en-NZ" dirty="0"/>
              <a:t>When the processor wishes to read or write a block of data, it issues a command to the DMA module, by sending to the DMA module the following information:</a:t>
            </a:r>
          </a:p>
          <a:p>
            <a:r>
              <a:rPr lang="en-NZ" dirty="0"/>
              <a:t>• Whether a read or write is requested </a:t>
            </a:r>
          </a:p>
          <a:p>
            <a:r>
              <a:rPr lang="en-NZ" dirty="0"/>
              <a:t>• The address of the I/O device involved </a:t>
            </a:r>
          </a:p>
          <a:p>
            <a:r>
              <a:rPr lang="en-NZ" dirty="0"/>
              <a:t>•The starting location in memory to read data from or write data to</a:t>
            </a:r>
          </a:p>
          <a:p>
            <a:r>
              <a:rPr lang="en-NZ" dirty="0"/>
              <a:t>• The number of words to be read or written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processor can continue with other work. </a:t>
            </a:r>
          </a:p>
          <a:p>
            <a:endParaRPr lang="en-NZ" dirty="0"/>
          </a:p>
          <a:p>
            <a:r>
              <a:rPr lang="en-NZ" dirty="0"/>
              <a:t>It has delegated this I/O operation to the DMA module, and that module will take care of it. </a:t>
            </a:r>
          </a:p>
          <a:p>
            <a:pPr lvl="1">
              <a:buFont typeface="Arial" pitchFamily="34" charset="0"/>
              <a:buChar char="•"/>
            </a:pPr>
            <a:r>
              <a:rPr lang="en-NZ" dirty="0"/>
              <a:t> The DMA module transfers the entire block of data, one word at a time, directly to or from memory without going through the processor.</a:t>
            </a:r>
          </a:p>
          <a:p>
            <a:pPr lvl="0">
              <a:buFont typeface="Arial" pitchFamily="34" charset="0"/>
              <a:buNone/>
            </a:pPr>
            <a:endParaRPr lang="en-NZ" dirty="0"/>
          </a:p>
          <a:p>
            <a:pPr lvl="0">
              <a:buFont typeface="Arial" pitchFamily="34" charset="0"/>
              <a:buNone/>
            </a:pPr>
            <a:r>
              <a:rPr lang="en-NZ" dirty="0"/>
              <a:t>When the transfer is complete, the DMA module sends an interrupt signal to the processor.</a:t>
            </a:r>
          </a:p>
          <a:p>
            <a:pPr lvl="1">
              <a:buFont typeface="Arial" pitchFamily="34" charset="0"/>
              <a:buChar char="•"/>
            </a:pPr>
            <a:r>
              <a:rPr lang="en-NZ" dirty="0"/>
              <a:t> Thus the processor is involved </a:t>
            </a:r>
            <a:r>
              <a:rPr lang="en-NZ"/>
              <a:t>only at the </a:t>
            </a:r>
            <a:r>
              <a:rPr lang="en-NZ" dirty="0"/>
              <a:t>beginning and end of the transfer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Move data between the computer and its external environment. The external environment consists of a variety of devices, </a:t>
            </a:r>
          </a:p>
          <a:p>
            <a:pPr lvl="1">
              <a:buFont typeface="Arial" pitchFamily="34" charset="0"/>
              <a:buChar char="•"/>
            </a:pPr>
            <a:r>
              <a:rPr lang="en-NZ" dirty="0"/>
              <a:t> including secondary memory devices (e. g., disks), communications equipment, and terminals.</a:t>
            </a:r>
          </a:p>
          <a:p>
            <a:pPr lvl="0">
              <a:buFont typeface="Arial" pitchFamily="34" charset="0"/>
              <a:buNone/>
            </a:pPr>
            <a:endParaRPr lang="en-NZ" dirty="0"/>
          </a:p>
          <a:p>
            <a:pPr lvl="0">
              <a:buFont typeface="Arial" pitchFamily="34" charset="0"/>
              <a:buNone/>
            </a:pPr>
            <a:r>
              <a:rPr lang="en-NZ" dirty="0"/>
              <a:t>An I/O module transfers data from external devices to processor and memory, and vice versa. </a:t>
            </a:r>
          </a:p>
          <a:p>
            <a:pPr lvl="1">
              <a:buFont typeface="Arial" pitchFamily="34" charset="0"/>
              <a:buChar char="•"/>
            </a:pPr>
            <a:r>
              <a:rPr lang="en-NZ" dirty="0"/>
              <a:t> It contains internal buffers for temporarily holding data until they can be sent on.</a:t>
            </a:r>
            <a:endParaRPr lang="en-US" dirty="0"/>
          </a:p>
          <a:p>
            <a:pPr lvl="0">
              <a:buFont typeface="Arial" pitchFamily="34" charset="0"/>
              <a:buNone/>
            </a:pPr>
            <a:endParaRPr lang="en-NZ" dirty="0"/>
          </a:p>
          <a:p>
            <a:pPr lvl="0">
              <a:buFont typeface="Arial" pitchFamily="34" charset="0"/>
              <a:buNone/>
            </a:pPr>
            <a:r>
              <a:rPr lang="en-NZ" dirty="0"/>
              <a:t>Similarly, an I/O address register (I/OAR) specifies a particular I/O device. </a:t>
            </a:r>
          </a:p>
          <a:p>
            <a:pPr lvl="1">
              <a:buFont typeface="Arial" pitchFamily="34" charset="0"/>
              <a:buChar char="•"/>
            </a:pPr>
            <a:r>
              <a:rPr lang="en-NZ" dirty="0"/>
              <a:t> An I/O buffer register (I/OBR) is used for the exchange of data between an I/O module and the processor.</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Provides for communication among processors, main memory, and I/O modules.</a:t>
            </a:r>
            <a:endParaRPr lang="en-US" dirty="0"/>
          </a:p>
          <a:p>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405DC26-948D-4E1F-A6DD-6828C899AD3F}"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86ADB7A-EE35-45E5-88A8-03B81C295D6F}"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259E60-7DEC-4D02-8D28-6DDFE1C47C19}"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4864029-D509-4015-9FC0-F3097B70EAEF}"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B560D3B-CC39-4751-8E60-4F0DE3904EF0}"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FD6A916-0F6E-4AAB-A125-1221CDA33835}"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739AE20-D2BD-4A68-B7FC-32EFCF5D7DBB}" type="datetime1">
              <a:rPr lang="en-US" smtClean="0"/>
              <a:t>1/13/2023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3CE8F6D-7354-41F5-970F-839CFF3996F4}" type="datetime1">
              <a:rPr lang="en-US" smtClean="0"/>
              <a:t>1/13/2023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BFF4F-9CBA-456A-BEC5-0EC56F5FD2C2}" type="datetime1">
              <a:rPr lang="en-US" smtClean="0"/>
              <a:t>1/13/2023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78CB18-A619-49A6-9002-75C87901883D}" type="datetime1">
              <a:rPr lang="en-US" smtClean="0"/>
              <a:t>1/13/2023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9E5820-CC3D-4288-9E37-A999D179CB6F}" type="datetime1">
              <a:rPr lang="en-US" smtClean="0"/>
              <a:t>1/13/2023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0243B9-14DF-4682-854A-381D61FC2F3A}" type="datetime1">
              <a:rPr lang="en-US" smtClean="0"/>
              <a:t>1/13/2023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3E8EE7-EB72-4596-BB25-D3723FA40A61}"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66C5363-5898-414F-B3BA-C42D48A1D466}"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090238-C01B-46A6-AD00-EC95F39CA083}" type="datetime1">
              <a:rPr lang="en-US" smtClean="0"/>
              <a:t>1/13/2023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0B27E77-375C-44DA-973A-64B01CA0C667}" type="datetime1">
              <a:rPr lang="en-US" smtClean="0"/>
              <a:t>1/13/2023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0B2E2CC-F0C5-4689-B1D8-939CDE610554}" type="datetime1">
              <a:rPr lang="en-US" smtClean="0"/>
              <a:t>1/13/2023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95301E2-C199-4F10-801A-EB808637C8FB}" type="datetime1">
              <a:rPr lang="en-US" smtClean="0"/>
              <a:t>1/13/2023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8B2CD2-0C64-4DF7-9829-6506A6031B95}" type="datetime1">
              <a:rPr lang="en-US" smtClean="0"/>
              <a:t>1/13/2023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788BEE2-9769-4AF5-9642-3AD3902C5FC4}" type="datetime1">
              <a:rPr lang="en-US" smtClean="0"/>
              <a:t>1/13/2023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EAEC12-7BD7-4D29-943B-1B4A742F3714}" type="datetime1">
              <a:rPr lang="en-US" smtClean="0"/>
              <a:t>1/13/2023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Dave Bremer Otago Polytechnic, N.Z. Prentice Hall</a:t>
            </a:r>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12C08DC-29D3-459B-98E5-1CA8003A83D4}" type="datetime1">
              <a:rPr lang="en-US" smtClean="0"/>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Dave Bremer Otago Polytechnic, N.Z.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B2FDD40-4E9B-4FE7-AA49-02EC893C5947}" type="datetime1">
              <a:rPr lang="en-US" smtClean="0"/>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Dave Bremer Otago Polytechnic, N.Z.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cstate="print"/>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a:t>Chapter 1</a:t>
            </a:r>
            <a:br>
              <a:rPr lang="en-US"/>
            </a:br>
            <a:r>
              <a:rPr lang="en-US"/>
              <a:t>Computer System Overview</a:t>
            </a:r>
          </a:p>
        </p:txBody>
      </p:sp>
      <p:sp>
        <p:nvSpPr>
          <p:cNvPr id="4" name="Footer Placeholder 3"/>
          <p:cNvSpPr>
            <a:spLocks noGrp="1"/>
          </p:cNvSpPr>
          <p:nvPr>
            <p:ph type="ftr" sz="quarter" idx="11"/>
          </p:nvPr>
        </p:nvSpPr>
        <p:spPr/>
        <p:txBody>
          <a:bodyPr/>
          <a:lstStyle/>
          <a:p>
            <a:pPr>
              <a:defRPr/>
            </a:pPr>
            <a:r>
              <a:rPr lang="en-US"/>
              <a:t>Dave Bremer Otago Polytechnic, N.Z. Prentice Hall</a:t>
            </a:r>
            <a:endParaRPr lang="en-US" dirty="0"/>
          </a:p>
        </p:txBody>
      </p:sp>
      <p:sp>
        <p:nvSpPr>
          <p:cNvPr id="6" name="Subtitle 5"/>
          <p:cNvSpPr>
            <a:spLocks noGrp="1"/>
          </p:cNvSpPr>
          <p:nvPr>
            <p:ph type="subTitle" idx="1"/>
          </p:nvPr>
        </p:nvSpPr>
        <p:spPr/>
        <p:txBody>
          <a:bodyPr/>
          <a:lstStyle/>
          <a:p>
            <a:endParaRPr lang="en-US"/>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Basic Elements</a:t>
            </a:r>
          </a:p>
          <a:p>
            <a:pPr lvl="1"/>
            <a:r>
              <a:rPr lang="en-NZ" sz="3200" dirty="0">
                <a:solidFill>
                  <a:schemeClr val="tx2"/>
                </a:solidFill>
              </a:rPr>
              <a:t>Processor Registers</a:t>
            </a:r>
          </a:p>
          <a:p>
            <a:pPr lvl="1"/>
            <a:r>
              <a:rPr lang="en-NZ" dirty="0"/>
              <a:t>Instruction Execution</a:t>
            </a:r>
          </a:p>
          <a:p>
            <a:pPr lvl="1"/>
            <a:r>
              <a:rPr lang="en-NZ" dirty="0"/>
              <a:t>Interrupts</a:t>
            </a:r>
          </a:p>
          <a:p>
            <a:pPr lvl="1"/>
            <a:r>
              <a:rPr lang="en-NZ" dirty="0"/>
              <a:t>The Memory Hierarchy</a:t>
            </a:r>
          </a:p>
          <a:p>
            <a:pPr lvl="1"/>
            <a:r>
              <a:rPr lang="en-NZ" dirty="0"/>
              <a:t>Cache Memory</a:t>
            </a:r>
          </a:p>
          <a:p>
            <a:pPr lvl="1"/>
            <a:r>
              <a:rPr lang="en-NZ" dirty="0"/>
              <a:t>I/O Communication Techniques</a:t>
            </a:r>
          </a:p>
        </p:txBody>
      </p:sp>
      <p:cxnSp>
        <p:nvCxnSpPr>
          <p:cNvPr id="5" name="Straight Arrow Connector 4"/>
          <p:cNvCxnSpPr/>
          <p:nvPr/>
        </p:nvCxnSpPr>
        <p:spPr>
          <a:xfrm>
            <a:off x="304800" y="2438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Processor Registers</a:t>
            </a:r>
          </a:p>
        </p:txBody>
      </p:sp>
      <p:sp>
        <p:nvSpPr>
          <p:cNvPr id="11267" name="Content Placeholder 2"/>
          <p:cNvSpPr>
            <a:spLocks noGrp="1"/>
          </p:cNvSpPr>
          <p:nvPr>
            <p:ph idx="1"/>
          </p:nvPr>
        </p:nvSpPr>
        <p:spPr/>
        <p:txBody>
          <a:bodyPr/>
          <a:lstStyle/>
          <a:p>
            <a:r>
              <a:rPr lang="en-US" dirty="0"/>
              <a:t>Faster and smaller than main memory</a:t>
            </a:r>
          </a:p>
          <a:p>
            <a:r>
              <a:rPr lang="en-US" dirty="0"/>
              <a:t>User-visible registers</a:t>
            </a:r>
          </a:p>
          <a:p>
            <a:pPr lvl="1"/>
            <a:r>
              <a:rPr lang="en-US" dirty="0"/>
              <a:t>Enable programmer to minimize main memory references by optimizing register use</a:t>
            </a:r>
          </a:p>
          <a:p>
            <a:r>
              <a:rPr lang="en-US" dirty="0"/>
              <a:t>Control and status registers</a:t>
            </a:r>
          </a:p>
          <a:p>
            <a:pPr lvl="1"/>
            <a:r>
              <a:rPr lang="en-US" dirty="0"/>
              <a:t>Used by processor to control operating of the processor</a:t>
            </a:r>
          </a:p>
          <a:p>
            <a:pPr lvl="1"/>
            <a:r>
              <a:rPr lang="en-US" dirty="0"/>
              <a:t>Used by privileged OS routines to control the execution of programs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User-Visible Registers</a:t>
            </a:r>
          </a:p>
        </p:txBody>
      </p:sp>
      <p:sp>
        <p:nvSpPr>
          <p:cNvPr id="12291" name="Content Placeholder 2"/>
          <p:cNvSpPr>
            <a:spLocks noGrp="1"/>
          </p:cNvSpPr>
          <p:nvPr>
            <p:ph idx="1"/>
          </p:nvPr>
        </p:nvSpPr>
        <p:spPr/>
        <p:txBody>
          <a:bodyPr/>
          <a:lstStyle/>
          <a:p>
            <a:r>
              <a:rPr lang="en-US" dirty="0"/>
              <a:t>May be referenced by machine language</a:t>
            </a:r>
          </a:p>
          <a:p>
            <a:pPr lvl="1"/>
            <a:r>
              <a:rPr lang="en-US" dirty="0"/>
              <a:t>Available to all programs – application programs and system programs</a:t>
            </a:r>
          </a:p>
          <a:p>
            <a:r>
              <a:rPr lang="en-US" dirty="0"/>
              <a:t>Types of registers typically available are:</a:t>
            </a:r>
          </a:p>
          <a:p>
            <a:pPr lvl="1"/>
            <a:r>
              <a:rPr lang="en-NZ" dirty="0"/>
              <a:t>data, </a:t>
            </a:r>
          </a:p>
          <a:p>
            <a:pPr lvl="1"/>
            <a:r>
              <a:rPr lang="en-NZ" dirty="0"/>
              <a:t> address, </a:t>
            </a:r>
          </a:p>
          <a:p>
            <a:pPr lvl="1"/>
            <a:r>
              <a:rPr lang="en-NZ" dirty="0"/>
              <a:t> condition code registers.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Data and </a:t>
            </a:r>
            <a:br>
              <a:rPr lang="en-NZ" dirty="0"/>
            </a:br>
            <a:r>
              <a:rPr lang="en-NZ" dirty="0"/>
              <a:t>Address Registers</a:t>
            </a:r>
          </a:p>
        </p:txBody>
      </p:sp>
      <p:sp>
        <p:nvSpPr>
          <p:cNvPr id="3" name="Content Placeholder 2"/>
          <p:cNvSpPr>
            <a:spLocks noGrp="1"/>
          </p:cNvSpPr>
          <p:nvPr>
            <p:ph idx="1"/>
          </p:nvPr>
        </p:nvSpPr>
        <p:spPr/>
        <p:txBody>
          <a:bodyPr/>
          <a:lstStyle/>
          <a:p>
            <a:r>
              <a:rPr lang="en-US" dirty="0"/>
              <a:t>Data</a:t>
            </a:r>
          </a:p>
          <a:p>
            <a:pPr lvl="1"/>
            <a:r>
              <a:rPr lang="en-US" dirty="0"/>
              <a:t>Often general purpose</a:t>
            </a:r>
          </a:p>
          <a:p>
            <a:pPr lvl="1"/>
            <a:r>
              <a:rPr lang="en-US" dirty="0"/>
              <a:t>But some restrictions may apply</a:t>
            </a:r>
          </a:p>
          <a:p>
            <a:r>
              <a:rPr lang="en-US" dirty="0"/>
              <a:t>Address</a:t>
            </a:r>
          </a:p>
          <a:p>
            <a:pPr lvl="1"/>
            <a:r>
              <a:rPr lang="en-US" dirty="0"/>
              <a:t>Index Register</a:t>
            </a:r>
          </a:p>
          <a:p>
            <a:pPr lvl="1"/>
            <a:r>
              <a:rPr lang="en-US" dirty="0"/>
              <a:t>Segment pointer</a:t>
            </a:r>
          </a:p>
          <a:p>
            <a:pPr lvl="1"/>
            <a:r>
              <a:rPr lang="en-US" dirty="0"/>
              <a:t>Stack pointer</a:t>
            </a:r>
          </a:p>
          <a:p>
            <a:endParaRPr lang="en-NZ"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Control and </a:t>
            </a:r>
            <a:br>
              <a:rPr lang="en-US" dirty="0"/>
            </a:br>
            <a:r>
              <a:rPr lang="en-US" dirty="0"/>
              <a:t>Status Registers</a:t>
            </a:r>
          </a:p>
        </p:txBody>
      </p:sp>
      <p:sp>
        <p:nvSpPr>
          <p:cNvPr id="15363" name="Content Placeholder 2"/>
          <p:cNvSpPr>
            <a:spLocks noGrp="1"/>
          </p:cNvSpPr>
          <p:nvPr>
            <p:ph idx="1"/>
          </p:nvPr>
        </p:nvSpPr>
        <p:spPr/>
        <p:txBody>
          <a:bodyPr/>
          <a:lstStyle/>
          <a:p>
            <a:r>
              <a:rPr lang="en-US"/>
              <a:t>Program counter (PC)</a:t>
            </a:r>
          </a:p>
          <a:p>
            <a:pPr lvl="1"/>
            <a:r>
              <a:rPr lang="en-US"/>
              <a:t>Contains the address of an instruction to be fetched</a:t>
            </a:r>
          </a:p>
          <a:p>
            <a:r>
              <a:rPr lang="en-US"/>
              <a:t>Instruction register (IR)</a:t>
            </a:r>
          </a:p>
          <a:p>
            <a:pPr lvl="1"/>
            <a:r>
              <a:rPr lang="en-US"/>
              <a:t>Contains the instruction most recently fetched</a:t>
            </a:r>
          </a:p>
          <a:p>
            <a:r>
              <a:rPr lang="en-US"/>
              <a:t>Program status word (PSW)</a:t>
            </a:r>
          </a:p>
          <a:p>
            <a:pPr lvl="1"/>
            <a:r>
              <a:rPr lang="en-US"/>
              <a:t>Contains status information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Condition codes</a:t>
            </a:r>
          </a:p>
        </p:txBody>
      </p:sp>
      <p:sp>
        <p:nvSpPr>
          <p:cNvPr id="16387" name="Content Placeholder 2"/>
          <p:cNvSpPr>
            <a:spLocks noGrp="1"/>
          </p:cNvSpPr>
          <p:nvPr>
            <p:ph idx="1"/>
          </p:nvPr>
        </p:nvSpPr>
        <p:spPr/>
        <p:txBody>
          <a:bodyPr/>
          <a:lstStyle/>
          <a:p>
            <a:r>
              <a:rPr lang="en-US" dirty="0"/>
              <a:t>Usually part of the control register</a:t>
            </a:r>
          </a:p>
          <a:p>
            <a:pPr lvl="1"/>
            <a:r>
              <a:rPr lang="en-US" dirty="0"/>
              <a:t>Also called </a:t>
            </a:r>
            <a:r>
              <a:rPr lang="en-US" i="1" dirty="0"/>
              <a:t>flags</a:t>
            </a:r>
          </a:p>
          <a:p>
            <a:r>
              <a:rPr lang="en-US" dirty="0"/>
              <a:t>Bits set by processor hardware as a result of operations</a:t>
            </a:r>
          </a:p>
          <a:p>
            <a:pPr lvl="1"/>
            <a:r>
              <a:rPr lang="en-US" dirty="0"/>
              <a:t>Read only, </a:t>
            </a:r>
            <a:r>
              <a:rPr lang="en-NZ" dirty="0"/>
              <a:t>intended for feedback regarding the results of instruction execution.</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Basic Elements</a:t>
            </a:r>
          </a:p>
          <a:p>
            <a:pPr lvl="1"/>
            <a:r>
              <a:rPr lang="en-NZ" dirty="0"/>
              <a:t>Processor Registers</a:t>
            </a:r>
          </a:p>
          <a:p>
            <a:pPr lvl="1"/>
            <a:r>
              <a:rPr lang="en-NZ" sz="3200" dirty="0">
                <a:solidFill>
                  <a:schemeClr val="tx2"/>
                </a:solidFill>
              </a:rPr>
              <a:t>Instruction Execution</a:t>
            </a:r>
          </a:p>
          <a:p>
            <a:pPr lvl="1"/>
            <a:r>
              <a:rPr lang="en-NZ" dirty="0"/>
              <a:t>Interrupts</a:t>
            </a:r>
          </a:p>
          <a:p>
            <a:pPr lvl="1"/>
            <a:r>
              <a:rPr lang="en-NZ" dirty="0"/>
              <a:t>The Memory Hierarchy</a:t>
            </a:r>
          </a:p>
          <a:p>
            <a:pPr lvl="1"/>
            <a:r>
              <a:rPr lang="en-NZ" dirty="0"/>
              <a:t>Cache Memory</a:t>
            </a:r>
          </a:p>
          <a:p>
            <a:pPr lvl="1"/>
            <a:r>
              <a:rPr lang="en-NZ" dirty="0"/>
              <a:t>I/O Communication Techniques</a:t>
            </a:r>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Instruction Execution</a:t>
            </a:r>
          </a:p>
        </p:txBody>
      </p:sp>
      <p:sp>
        <p:nvSpPr>
          <p:cNvPr id="17411" name="Content Placeholder 2"/>
          <p:cNvSpPr>
            <a:spLocks noGrp="1"/>
          </p:cNvSpPr>
          <p:nvPr>
            <p:ph idx="1"/>
          </p:nvPr>
        </p:nvSpPr>
        <p:spPr/>
        <p:txBody>
          <a:bodyPr/>
          <a:lstStyle/>
          <a:p>
            <a:r>
              <a:rPr lang="en-US" dirty="0"/>
              <a:t>A program consists of a set of instructions stored in memory</a:t>
            </a:r>
          </a:p>
          <a:p>
            <a:r>
              <a:rPr lang="en-US" dirty="0"/>
              <a:t>Two steps</a:t>
            </a:r>
          </a:p>
          <a:p>
            <a:pPr lvl="1"/>
            <a:r>
              <a:rPr lang="en-US" dirty="0"/>
              <a:t>Processor reads (fetches) instructions from memory</a:t>
            </a:r>
          </a:p>
          <a:p>
            <a:pPr lvl="1"/>
            <a:r>
              <a:rPr lang="en-US" dirty="0"/>
              <a:t>Processor executes each instruction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Basic Instruction Cycle</a:t>
            </a:r>
          </a:p>
        </p:txBody>
      </p:sp>
      <p:pic>
        <p:nvPicPr>
          <p:cNvPr id="18435" name="Content Placeholder 3" descr="Fig01_02.gif"/>
          <p:cNvPicPr>
            <a:picLocks noGrp="1" noChangeAspect="1"/>
          </p:cNvPicPr>
          <p:nvPr>
            <p:ph idx="1"/>
          </p:nvPr>
        </p:nvPicPr>
        <p:blipFill>
          <a:blip r:embed="rId3" cstate="print"/>
          <a:srcRect/>
          <a:stretch>
            <a:fillRect/>
          </a:stretch>
        </p:blipFill>
        <p:spPr>
          <a:xfrm>
            <a:off x="568931" y="1676400"/>
            <a:ext cx="7584469" cy="3590925"/>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Instruction Fetch </a:t>
            </a:r>
            <a:br>
              <a:rPr lang="en-US" dirty="0"/>
            </a:br>
            <a:r>
              <a:rPr lang="en-US" dirty="0"/>
              <a:t>and Execute</a:t>
            </a:r>
          </a:p>
        </p:txBody>
      </p:sp>
      <p:sp>
        <p:nvSpPr>
          <p:cNvPr id="19459" name="Content Placeholder 2"/>
          <p:cNvSpPr>
            <a:spLocks noGrp="1"/>
          </p:cNvSpPr>
          <p:nvPr>
            <p:ph idx="1"/>
          </p:nvPr>
        </p:nvSpPr>
        <p:spPr/>
        <p:txBody>
          <a:bodyPr/>
          <a:lstStyle/>
          <a:p>
            <a:r>
              <a:rPr lang="en-US" dirty="0"/>
              <a:t>The processor fetches the instruction from memory</a:t>
            </a:r>
          </a:p>
          <a:p>
            <a:r>
              <a:rPr lang="en-US" dirty="0"/>
              <a:t>Program counter (PC) holds address of the instruction to be fetched next</a:t>
            </a:r>
          </a:p>
          <a:p>
            <a:pPr lvl="1"/>
            <a:r>
              <a:rPr lang="en-US" dirty="0"/>
              <a:t>PC is incremented after each fetch</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solidFill>
                  <a:schemeClr val="tx2"/>
                </a:solidFill>
              </a:rPr>
              <a:t>Basic Elements</a:t>
            </a:r>
          </a:p>
          <a:p>
            <a:pPr lvl="1"/>
            <a:r>
              <a:rPr lang="en-NZ" dirty="0"/>
              <a:t>Processor Registers</a:t>
            </a:r>
          </a:p>
          <a:p>
            <a:pPr lvl="1"/>
            <a:r>
              <a:rPr lang="en-NZ" dirty="0"/>
              <a:t>Instruction Execution</a:t>
            </a:r>
          </a:p>
          <a:p>
            <a:pPr lvl="1"/>
            <a:r>
              <a:rPr lang="en-NZ" dirty="0"/>
              <a:t>Interrupts</a:t>
            </a:r>
          </a:p>
          <a:p>
            <a:pPr lvl="1"/>
            <a:r>
              <a:rPr lang="en-NZ" dirty="0"/>
              <a:t>The Memory Hierarchy</a:t>
            </a:r>
          </a:p>
          <a:p>
            <a:pPr lvl="1"/>
            <a:r>
              <a:rPr lang="en-NZ" dirty="0"/>
              <a:t>Cache Memory</a:t>
            </a:r>
          </a:p>
          <a:p>
            <a:pPr lvl="1"/>
            <a:r>
              <a:rPr lang="en-NZ" dirty="0"/>
              <a:t>I/O Communication Techniques</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Instruction Register</a:t>
            </a:r>
          </a:p>
        </p:txBody>
      </p:sp>
      <p:sp>
        <p:nvSpPr>
          <p:cNvPr id="20483" name="Content Placeholder 2"/>
          <p:cNvSpPr>
            <a:spLocks noGrp="1"/>
          </p:cNvSpPr>
          <p:nvPr>
            <p:ph idx="1"/>
          </p:nvPr>
        </p:nvSpPr>
        <p:spPr/>
        <p:txBody>
          <a:bodyPr/>
          <a:lstStyle/>
          <a:p>
            <a:r>
              <a:rPr lang="en-US" dirty="0"/>
              <a:t>Fetched instruction loaded into instruction register</a:t>
            </a:r>
          </a:p>
          <a:p>
            <a:r>
              <a:rPr lang="en-US" dirty="0"/>
              <a:t>Categories</a:t>
            </a:r>
          </a:p>
          <a:p>
            <a:pPr lvl="1"/>
            <a:r>
              <a:rPr lang="en-US" dirty="0"/>
              <a:t>Processor-memory, </a:t>
            </a:r>
          </a:p>
          <a:p>
            <a:pPr lvl="1"/>
            <a:r>
              <a:rPr lang="en-US" dirty="0"/>
              <a:t>processor-I/O, </a:t>
            </a:r>
          </a:p>
          <a:p>
            <a:pPr lvl="1"/>
            <a:r>
              <a:rPr lang="en-US" dirty="0"/>
              <a:t>Data processing, </a:t>
            </a:r>
          </a:p>
          <a:p>
            <a:pPr lvl="1"/>
            <a:r>
              <a:rPr lang="en-US" dirty="0"/>
              <a:t>Control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Characteristics of a </a:t>
            </a:r>
            <a:br>
              <a:rPr lang="en-US" dirty="0"/>
            </a:br>
            <a:r>
              <a:rPr lang="en-US" dirty="0"/>
              <a:t>Hypothetical Machine</a:t>
            </a:r>
          </a:p>
        </p:txBody>
      </p:sp>
      <p:pic>
        <p:nvPicPr>
          <p:cNvPr id="21507" name="Content Placeholder 3" descr="Fig01_03.gif"/>
          <p:cNvPicPr>
            <a:picLocks noGrp="1" noChangeAspect="1"/>
          </p:cNvPicPr>
          <p:nvPr>
            <p:ph idx="1"/>
          </p:nvPr>
        </p:nvPicPr>
        <p:blipFill>
          <a:blip r:embed="rId3" cstate="print"/>
          <a:srcRect/>
          <a:stretch>
            <a:fillRect/>
          </a:stretch>
        </p:blipFill>
        <p:spPr>
          <a:xfrm>
            <a:off x="1905000" y="1545558"/>
            <a:ext cx="5356049" cy="5236242"/>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Example of</a:t>
            </a:r>
            <a:br>
              <a:rPr lang="en-US" dirty="0"/>
            </a:br>
            <a:r>
              <a:rPr lang="en-US" dirty="0"/>
              <a:t> Program Execution</a:t>
            </a:r>
          </a:p>
        </p:txBody>
      </p:sp>
      <p:pic>
        <p:nvPicPr>
          <p:cNvPr id="22531" name="Content Placeholder 3" descr="Fig01_04.gif"/>
          <p:cNvPicPr>
            <a:picLocks noGrp="1" noChangeAspect="1"/>
          </p:cNvPicPr>
          <p:nvPr>
            <p:ph idx="1"/>
          </p:nvPr>
        </p:nvPicPr>
        <p:blipFill>
          <a:blip r:embed="rId3" cstate="print"/>
          <a:srcRect/>
          <a:stretch>
            <a:fillRect/>
          </a:stretch>
        </p:blipFill>
        <p:spPr>
          <a:xfrm>
            <a:off x="2514601" y="1606344"/>
            <a:ext cx="3962400" cy="5138338"/>
          </a:xfr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Basic Elements</a:t>
            </a:r>
          </a:p>
          <a:p>
            <a:pPr lvl="1"/>
            <a:r>
              <a:rPr lang="en-NZ" dirty="0"/>
              <a:t>Processor Registers</a:t>
            </a:r>
          </a:p>
          <a:p>
            <a:pPr lvl="1"/>
            <a:r>
              <a:rPr lang="en-NZ" dirty="0"/>
              <a:t>Instruction Execution</a:t>
            </a:r>
          </a:p>
          <a:p>
            <a:pPr lvl="1"/>
            <a:r>
              <a:rPr lang="en-NZ" sz="3200" dirty="0">
                <a:solidFill>
                  <a:schemeClr val="tx2"/>
                </a:solidFill>
              </a:rPr>
              <a:t>Interrupts</a:t>
            </a:r>
          </a:p>
          <a:p>
            <a:pPr lvl="1"/>
            <a:r>
              <a:rPr lang="en-NZ" dirty="0"/>
              <a:t>The Memory Hierarchy</a:t>
            </a:r>
          </a:p>
          <a:p>
            <a:pPr lvl="1"/>
            <a:r>
              <a:rPr lang="en-NZ" dirty="0"/>
              <a:t>Cache Memory</a:t>
            </a:r>
          </a:p>
          <a:p>
            <a:pPr lvl="1"/>
            <a:r>
              <a:rPr lang="en-NZ" dirty="0"/>
              <a:t>I/O Communication Techniques</a:t>
            </a:r>
          </a:p>
        </p:txBody>
      </p:sp>
      <p:cxnSp>
        <p:nvCxnSpPr>
          <p:cNvPr id="5" name="Straight Arrow Connector 4"/>
          <p:cNvCxnSpPr/>
          <p:nvPr/>
        </p:nvCxnSpPr>
        <p:spPr>
          <a:xfrm>
            <a:off x="304800" y="35036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Interrupts</a:t>
            </a:r>
          </a:p>
        </p:txBody>
      </p:sp>
      <p:sp>
        <p:nvSpPr>
          <p:cNvPr id="23555" name="Content Placeholder 2"/>
          <p:cNvSpPr>
            <a:spLocks noGrp="1"/>
          </p:cNvSpPr>
          <p:nvPr>
            <p:ph idx="1"/>
          </p:nvPr>
        </p:nvSpPr>
        <p:spPr/>
        <p:txBody>
          <a:bodyPr/>
          <a:lstStyle/>
          <a:p>
            <a:r>
              <a:rPr lang="en-US" dirty="0"/>
              <a:t>Interrupt the normal sequencing of the processor</a:t>
            </a:r>
          </a:p>
          <a:p>
            <a:r>
              <a:rPr lang="en-US" dirty="0"/>
              <a:t>Provided to improve processor utilization</a:t>
            </a:r>
          </a:p>
          <a:p>
            <a:pPr lvl="1"/>
            <a:r>
              <a:rPr lang="en-US" dirty="0"/>
              <a:t>Most I/O devices are slower than the processor</a:t>
            </a:r>
          </a:p>
          <a:p>
            <a:pPr lvl="1"/>
            <a:r>
              <a:rPr lang="en-US" dirty="0"/>
              <a:t>Processor must pause to wait for device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Common Classes </a:t>
            </a:r>
            <a:br>
              <a:rPr lang="en-US" dirty="0"/>
            </a:br>
            <a:r>
              <a:rPr lang="en-US" dirty="0"/>
              <a:t>of Interrupts</a:t>
            </a:r>
          </a:p>
        </p:txBody>
      </p:sp>
      <p:pic>
        <p:nvPicPr>
          <p:cNvPr id="24579" name="Content Placeholder 3" descr="Table01_01.gif"/>
          <p:cNvPicPr>
            <a:picLocks noGrp="1" noChangeAspect="1"/>
          </p:cNvPicPr>
          <p:nvPr>
            <p:ph idx="1"/>
          </p:nvPr>
        </p:nvPicPr>
        <p:blipFill>
          <a:blip r:embed="rId3" cstate="print"/>
          <a:srcRect/>
          <a:stretch>
            <a:fillRect/>
          </a:stretch>
        </p:blipFill>
        <p:spPr>
          <a:xfrm>
            <a:off x="245019" y="1800225"/>
            <a:ext cx="8517981" cy="3838575"/>
          </a:xfr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Flow of Control </a:t>
            </a:r>
            <a:br>
              <a:rPr lang="en-US" dirty="0"/>
            </a:br>
            <a:r>
              <a:rPr lang="en-US" dirty="0"/>
              <a:t>without Interrupts</a:t>
            </a:r>
          </a:p>
        </p:txBody>
      </p:sp>
      <p:pic>
        <p:nvPicPr>
          <p:cNvPr id="25603" name="Content Placeholder 3" descr="Fig1_5a.gif"/>
          <p:cNvPicPr>
            <a:picLocks noGrp="1" noChangeAspect="1"/>
          </p:cNvPicPr>
          <p:nvPr>
            <p:ph idx="1"/>
          </p:nvPr>
        </p:nvPicPr>
        <p:blipFill>
          <a:blip r:embed="rId3" cstate="print"/>
          <a:srcRect/>
          <a:stretch>
            <a:fillRect/>
          </a:stretch>
        </p:blipFill>
        <p:spPr>
          <a:xfrm>
            <a:off x="3200400" y="1752600"/>
            <a:ext cx="2743200" cy="5016137"/>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Interrupts and the</a:t>
            </a:r>
            <a:br>
              <a:rPr lang="en-US" dirty="0"/>
            </a:br>
            <a:r>
              <a:rPr lang="en-US" dirty="0"/>
              <a:t> Instruction Cycle</a:t>
            </a:r>
          </a:p>
        </p:txBody>
      </p:sp>
      <p:pic>
        <p:nvPicPr>
          <p:cNvPr id="26627" name="Content Placeholder 3" descr="Fig1_5b.gif"/>
          <p:cNvPicPr>
            <a:picLocks noGrp="1" noChangeAspect="1"/>
          </p:cNvPicPr>
          <p:nvPr>
            <p:ph idx="1"/>
          </p:nvPr>
        </p:nvPicPr>
        <p:blipFill>
          <a:blip r:embed="rId3" cstate="print"/>
          <a:srcRect/>
          <a:stretch>
            <a:fillRect/>
          </a:stretch>
        </p:blipFill>
        <p:spPr>
          <a:xfrm>
            <a:off x="3124201" y="1752600"/>
            <a:ext cx="2798262" cy="5105400"/>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Transfer of Control </a:t>
            </a:r>
            <a:br>
              <a:rPr lang="en-US" dirty="0"/>
            </a:br>
            <a:r>
              <a:rPr lang="en-US" dirty="0"/>
              <a:t>via Interrupts</a:t>
            </a:r>
          </a:p>
        </p:txBody>
      </p:sp>
      <p:pic>
        <p:nvPicPr>
          <p:cNvPr id="29699" name="Content Placeholder 3" descr="Fig01_06.gif"/>
          <p:cNvPicPr>
            <a:picLocks noGrp="1" noChangeAspect="1"/>
          </p:cNvPicPr>
          <p:nvPr>
            <p:ph idx="1"/>
          </p:nvPr>
        </p:nvPicPr>
        <p:blipFill>
          <a:blip r:embed="rId3" cstate="print"/>
          <a:srcRect/>
          <a:stretch>
            <a:fillRect/>
          </a:stretch>
        </p:blipFill>
        <p:spPr>
          <a:xfrm>
            <a:off x="1524001" y="1804988"/>
            <a:ext cx="5665472" cy="4824412"/>
          </a:xfr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Instruction Cycle </a:t>
            </a:r>
            <a:br>
              <a:rPr lang="en-US" dirty="0"/>
            </a:br>
            <a:r>
              <a:rPr lang="en-US" dirty="0"/>
              <a:t>with Interrupts</a:t>
            </a:r>
          </a:p>
        </p:txBody>
      </p:sp>
      <p:pic>
        <p:nvPicPr>
          <p:cNvPr id="30723" name="Content Placeholder 3" descr="Fig01_07.gif"/>
          <p:cNvPicPr>
            <a:picLocks noGrp="1" noChangeAspect="1"/>
          </p:cNvPicPr>
          <p:nvPr>
            <p:ph idx="1"/>
          </p:nvPr>
        </p:nvPicPr>
        <p:blipFill>
          <a:blip r:embed="rId3" cstate="print"/>
          <a:srcRect/>
          <a:stretch>
            <a:fillRect/>
          </a:stretch>
        </p:blipFill>
        <p:spPr>
          <a:xfrm>
            <a:off x="482781" y="1800225"/>
            <a:ext cx="7936801" cy="4067175"/>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Operating System</a:t>
            </a:r>
          </a:p>
        </p:txBody>
      </p:sp>
      <p:sp>
        <p:nvSpPr>
          <p:cNvPr id="4" name="Content Placeholder 3"/>
          <p:cNvSpPr>
            <a:spLocks noGrp="1"/>
          </p:cNvSpPr>
          <p:nvPr>
            <p:ph idx="1"/>
          </p:nvPr>
        </p:nvSpPr>
        <p:spPr/>
        <p:txBody>
          <a:bodyPr/>
          <a:lstStyle/>
          <a:p>
            <a:r>
              <a:rPr lang="en-US" dirty="0"/>
              <a:t>Exploits the hardware resources of one or more processors</a:t>
            </a:r>
          </a:p>
          <a:p>
            <a:r>
              <a:rPr lang="en-US" dirty="0"/>
              <a:t>Provides a set of services to system users</a:t>
            </a:r>
          </a:p>
          <a:p>
            <a:r>
              <a:rPr lang="en-US" dirty="0"/>
              <a:t>Manages secondary memory and I/O devices</a:t>
            </a:r>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Short I/O Wait</a:t>
            </a:r>
          </a:p>
        </p:txBody>
      </p:sp>
      <p:pic>
        <p:nvPicPr>
          <p:cNvPr id="31747" name="Content Placeholder 3" descr="Fig01_08.gif"/>
          <p:cNvPicPr>
            <a:picLocks noGrp="1" noChangeAspect="1"/>
          </p:cNvPicPr>
          <p:nvPr>
            <p:ph idx="1"/>
          </p:nvPr>
        </p:nvPicPr>
        <p:blipFill>
          <a:blip r:embed="rId3" cstate="print"/>
          <a:srcRect/>
          <a:stretch>
            <a:fillRect/>
          </a:stretch>
        </p:blipFill>
        <p:spPr>
          <a:xfrm>
            <a:off x="4114801" y="1216959"/>
            <a:ext cx="4267199" cy="5522257"/>
          </a:xfrm>
        </p:spPr>
      </p:pic>
      <p:pic>
        <p:nvPicPr>
          <p:cNvPr id="5" name="Content Placeholder 3" descr="Fig1_5b.gif"/>
          <p:cNvPicPr>
            <a:picLocks noChangeAspect="1"/>
          </p:cNvPicPr>
          <p:nvPr/>
        </p:nvPicPr>
        <p:blipFill>
          <a:blip r:embed="rId4" cstate="print"/>
          <a:srcRect/>
          <a:stretch>
            <a:fillRect/>
          </a:stretch>
        </p:blipFill>
        <p:spPr bwMode="auto">
          <a:xfrm>
            <a:off x="838200" y="1447800"/>
            <a:ext cx="2798262" cy="5105400"/>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Long I/O wait</a:t>
            </a:r>
          </a:p>
        </p:txBody>
      </p:sp>
      <p:pic>
        <p:nvPicPr>
          <p:cNvPr id="27651" name="Content Placeholder 3" descr="Fig1_5c.gif"/>
          <p:cNvPicPr>
            <a:picLocks noGrp="1" noChangeAspect="1"/>
          </p:cNvPicPr>
          <p:nvPr>
            <p:ph idx="1"/>
          </p:nvPr>
        </p:nvPicPr>
        <p:blipFill>
          <a:blip r:embed="rId3" cstate="print"/>
          <a:srcRect/>
          <a:stretch>
            <a:fillRect/>
          </a:stretch>
        </p:blipFill>
        <p:spPr>
          <a:xfrm>
            <a:off x="1219200" y="1253552"/>
            <a:ext cx="2971800" cy="5505138"/>
          </a:xfrm>
        </p:spPr>
      </p:pic>
      <p:pic>
        <p:nvPicPr>
          <p:cNvPr id="4" name="Content Placeholder 3" descr="Fig01_09.gif"/>
          <p:cNvPicPr>
            <a:picLocks noChangeAspect="1"/>
          </p:cNvPicPr>
          <p:nvPr/>
        </p:nvPicPr>
        <p:blipFill>
          <a:blip r:embed="rId4" cstate="print"/>
          <a:srcRect/>
          <a:stretch>
            <a:fillRect/>
          </a:stretch>
        </p:blipFill>
        <p:spPr bwMode="auto">
          <a:xfrm>
            <a:off x="4445142" y="1309200"/>
            <a:ext cx="3936858" cy="5548800"/>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Simple </a:t>
            </a:r>
            <a:br>
              <a:rPr lang="en-US" dirty="0"/>
            </a:br>
            <a:r>
              <a:rPr lang="en-US" dirty="0"/>
              <a:t>Interrupt Processing</a:t>
            </a:r>
          </a:p>
        </p:txBody>
      </p:sp>
      <p:pic>
        <p:nvPicPr>
          <p:cNvPr id="33795" name="Content Placeholder 3" descr="Fig01_10.gif"/>
          <p:cNvPicPr>
            <a:picLocks noGrp="1" noChangeAspect="1"/>
          </p:cNvPicPr>
          <p:nvPr>
            <p:ph idx="1"/>
          </p:nvPr>
        </p:nvPicPr>
        <p:blipFill>
          <a:blip r:embed="rId3" cstate="print"/>
          <a:srcRect/>
          <a:stretch>
            <a:fillRect/>
          </a:stretch>
        </p:blipFill>
        <p:spPr>
          <a:xfrm>
            <a:off x="2590801" y="1725499"/>
            <a:ext cx="3886199" cy="5132501"/>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Changes in Memory and Registers for an Interrupt</a:t>
            </a:r>
          </a:p>
        </p:txBody>
      </p:sp>
      <p:pic>
        <p:nvPicPr>
          <p:cNvPr id="34819" name="Content Placeholder 3" descr="Fig01_11a.gif"/>
          <p:cNvPicPr>
            <a:picLocks noGrp="1" noChangeAspect="1"/>
          </p:cNvPicPr>
          <p:nvPr>
            <p:ph idx="1"/>
          </p:nvPr>
        </p:nvPicPr>
        <p:blipFill>
          <a:blip r:embed="rId3" cstate="print"/>
          <a:srcRect/>
          <a:stretch>
            <a:fillRect/>
          </a:stretch>
        </p:blipFill>
        <p:spPr>
          <a:xfrm>
            <a:off x="1666180" y="1524000"/>
            <a:ext cx="2372420" cy="5293014"/>
          </a:xfrm>
        </p:spPr>
      </p:pic>
      <p:pic>
        <p:nvPicPr>
          <p:cNvPr id="4" name="Content Placeholder 3" descr="Fig01_11b.gif"/>
          <p:cNvPicPr>
            <a:picLocks noChangeAspect="1"/>
          </p:cNvPicPr>
          <p:nvPr/>
        </p:nvPicPr>
        <p:blipFill>
          <a:blip r:embed="rId4" cstate="print"/>
          <a:srcRect/>
          <a:stretch>
            <a:fillRect/>
          </a:stretch>
        </p:blipFill>
        <p:spPr bwMode="auto">
          <a:xfrm>
            <a:off x="4648729" y="1473610"/>
            <a:ext cx="2285471" cy="5308190"/>
          </a:xfrm>
          <a:prstGeom prst="rect">
            <a:avLst/>
          </a:prstGeom>
          <a:noFill/>
          <a:ln w="9525">
            <a:no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Multiple Interrupts</a:t>
            </a:r>
          </a:p>
        </p:txBody>
      </p:sp>
      <p:sp>
        <p:nvSpPr>
          <p:cNvPr id="3" name="Content Placeholder 2"/>
          <p:cNvSpPr>
            <a:spLocks noGrp="1"/>
          </p:cNvSpPr>
          <p:nvPr>
            <p:ph idx="1"/>
          </p:nvPr>
        </p:nvSpPr>
        <p:spPr/>
        <p:txBody>
          <a:bodyPr/>
          <a:lstStyle/>
          <a:p>
            <a:r>
              <a:rPr lang="en-NZ" dirty="0"/>
              <a:t>Suppose an interrupt occurs while another interrupt is being processed.</a:t>
            </a:r>
          </a:p>
          <a:p>
            <a:pPr lvl="1"/>
            <a:r>
              <a:rPr lang="en-NZ" dirty="0"/>
              <a:t>E.g. printing data being received via communications line.</a:t>
            </a:r>
          </a:p>
          <a:p>
            <a:r>
              <a:rPr lang="en-NZ" dirty="0"/>
              <a:t>Two approaches:</a:t>
            </a:r>
          </a:p>
          <a:p>
            <a:pPr lvl="1"/>
            <a:r>
              <a:rPr lang="en-NZ" dirty="0"/>
              <a:t>Disable interrupts during interrupt processing</a:t>
            </a:r>
          </a:p>
          <a:p>
            <a:pPr lvl="1"/>
            <a:r>
              <a:rPr lang="en-NZ" dirty="0"/>
              <a:t>Use a priority scheme.</a:t>
            </a:r>
          </a:p>
          <a:p>
            <a:pPr lvl="1"/>
            <a:endParaRPr lang="en-NZ"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Sequential </a:t>
            </a:r>
            <a:br>
              <a:rPr lang="en-US" dirty="0"/>
            </a:br>
            <a:r>
              <a:rPr lang="en-US" dirty="0"/>
              <a:t>Interrupt Processing</a:t>
            </a:r>
          </a:p>
        </p:txBody>
      </p:sp>
      <p:pic>
        <p:nvPicPr>
          <p:cNvPr id="36867" name="Content Placeholder 3" descr="Fig01_12a.gif"/>
          <p:cNvPicPr>
            <a:picLocks noGrp="1" noChangeAspect="1"/>
          </p:cNvPicPr>
          <p:nvPr>
            <p:ph idx="1"/>
          </p:nvPr>
        </p:nvPicPr>
        <p:blipFill>
          <a:blip r:embed="rId3" cstate="print"/>
          <a:srcRect/>
          <a:stretch>
            <a:fillRect/>
          </a:stretch>
        </p:blipFill>
        <p:spPr>
          <a:xfrm>
            <a:off x="1362492" y="1905000"/>
            <a:ext cx="6409908" cy="464820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Nested </a:t>
            </a:r>
            <a:br>
              <a:rPr lang="en-US" dirty="0"/>
            </a:br>
            <a:r>
              <a:rPr lang="en-US" dirty="0"/>
              <a:t>Interrupt Processing</a:t>
            </a:r>
          </a:p>
        </p:txBody>
      </p:sp>
      <p:pic>
        <p:nvPicPr>
          <p:cNvPr id="37891" name="Content Placeholder 3" descr="Fig01_12b.gif"/>
          <p:cNvPicPr>
            <a:picLocks noGrp="1" noChangeAspect="1"/>
          </p:cNvPicPr>
          <p:nvPr>
            <p:ph idx="1"/>
          </p:nvPr>
        </p:nvPicPr>
        <p:blipFill>
          <a:blip r:embed="rId3" cstate="print"/>
          <a:srcRect/>
          <a:stretch>
            <a:fillRect/>
          </a:stretch>
        </p:blipFill>
        <p:spPr>
          <a:xfrm>
            <a:off x="1705993" y="1766887"/>
            <a:ext cx="6155902" cy="4633913"/>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Example of </a:t>
            </a:r>
            <a:br>
              <a:rPr lang="en-NZ" dirty="0"/>
            </a:br>
            <a:r>
              <a:rPr lang="en-NZ" dirty="0"/>
              <a:t>Nested Interrupts</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909637" y="1700212"/>
            <a:ext cx="7324725" cy="4752975"/>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Multiprogramming</a:t>
            </a:r>
          </a:p>
        </p:txBody>
      </p:sp>
      <p:sp>
        <p:nvSpPr>
          <p:cNvPr id="38915" name="Content Placeholder 2"/>
          <p:cNvSpPr>
            <a:spLocks noGrp="1"/>
          </p:cNvSpPr>
          <p:nvPr>
            <p:ph idx="1"/>
          </p:nvPr>
        </p:nvSpPr>
        <p:spPr/>
        <p:txBody>
          <a:bodyPr/>
          <a:lstStyle/>
          <a:p>
            <a:r>
              <a:rPr lang="en-US"/>
              <a:t>Processor has more than one program to execute</a:t>
            </a:r>
          </a:p>
          <a:p>
            <a:r>
              <a:rPr lang="en-US"/>
              <a:t>The sequence the programs are executed depend on their relative priority and whether they are waiting for I/O</a:t>
            </a:r>
          </a:p>
          <a:p>
            <a:r>
              <a:rPr lang="en-US"/>
              <a:t>After an interrupt handler completes, control may not return to the program that was executing at the time of the interrupt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Basic Elements</a:t>
            </a:r>
          </a:p>
          <a:p>
            <a:pPr lvl="1"/>
            <a:r>
              <a:rPr lang="en-NZ" dirty="0"/>
              <a:t>Processor Registers</a:t>
            </a:r>
          </a:p>
          <a:p>
            <a:pPr lvl="1"/>
            <a:r>
              <a:rPr lang="en-NZ" dirty="0"/>
              <a:t>Instruction Execution</a:t>
            </a:r>
          </a:p>
          <a:p>
            <a:pPr lvl="1"/>
            <a:r>
              <a:rPr lang="en-NZ" dirty="0"/>
              <a:t>Interrupts</a:t>
            </a:r>
          </a:p>
          <a:p>
            <a:pPr lvl="1"/>
            <a:r>
              <a:rPr lang="en-NZ" sz="3200" dirty="0">
                <a:solidFill>
                  <a:schemeClr val="tx2"/>
                </a:solidFill>
              </a:rPr>
              <a:t>The Memory Hierarchy</a:t>
            </a:r>
          </a:p>
          <a:p>
            <a:pPr lvl="1"/>
            <a:r>
              <a:rPr lang="en-NZ" dirty="0"/>
              <a:t>Cache Memory</a:t>
            </a:r>
          </a:p>
          <a:p>
            <a:pPr lvl="1"/>
            <a:r>
              <a:rPr lang="en-NZ" dirty="0"/>
              <a:t>I/O Communication Techniques</a:t>
            </a:r>
          </a:p>
        </p:txBody>
      </p:sp>
      <p:cxnSp>
        <p:nvCxnSpPr>
          <p:cNvPr id="5" name="Straight Arrow Connector 4"/>
          <p:cNvCxnSpPr/>
          <p:nvPr/>
        </p:nvCxnSpPr>
        <p:spPr>
          <a:xfrm>
            <a:off x="304800" y="398272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Computer’s </a:t>
            </a:r>
            <a:br>
              <a:rPr lang="en-NZ" dirty="0"/>
            </a:br>
            <a:r>
              <a:rPr lang="en-NZ" dirty="0"/>
              <a:t>Basic Elements</a:t>
            </a:r>
          </a:p>
        </p:txBody>
      </p:sp>
      <p:sp>
        <p:nvSpPr>
          <p:cNvPr id="3" name="Content Placeholder 2"/>
          <p:cNvSpPr>
            <a:spLocks noGrp="1"/>
          </p:cNvSpPr>
          <p:nvPr>
            <p:ph idx="1"/>
          </p:nvPr>
        </p:nvSpPr>
        <p:spPr/>
        <p:txBody>
          <a:bodyPr/>
          <a:lstStyle/>
          <a:p>
            <a:r>
              <a:rPr lang="en-NZ" dirty="0"/>
              <a:t>Processor</a:t>
            </a:r>
          </a:p>
          <a:p>
            <a:r>
              <a:rPr lang="en-NZ" dirty="0"/>
              <a:t>Main Memory</a:t>
            </a:r>
          </a:p>
          <a:p>
            <a:r>
              <a:rPr lang="en-NZ" dirty="0"/>
              <a:t>I/O Modules</a:t>
            </a:r>
          </a:p>
          <a:p>
            <a:r>
              <a:rPr lang="en-NZ" dirty="0"/>
              <a:t>System Bus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Memory Hierarchy</a:t>
            </a:r>
          </a:p>
        </p:txBody>
      </p:sp>
      <p:sp>
        <p:nvSpPr>
          <p:cNvPr id="39939" name="Content Placeholder 2"/>
          <p:cNvSpPr>
            <a:spLocks noGrp="1"/>
          </p:cNvSpPr>
          <p:nvPr>
            <p:ph idx="1"/>
          </p:nvPr>
        </p:nvSpPr>
        <p:spPr/>
        <p:txBody>
          <a:bodyPr/>
          <a:lstStyle/>
          <a:p>
            <a:r>
              <a:rPr lang="en-US" dirty="0"/>
              <a:t>Major constraints in memory</a:t>
            </a:r>
          </a:p>
          <a:p>
            <a:pPr lvl="1"/>
            <a:r>
              <a:rPr lang="en-US" dirty="0"/>
              <a:t>Amount</a:t>
            </a:r>
          </a:p>
          <a:p>
            <a:pPr lvl="1"/>
            <a:r>
              <a:rPr lang="en-US" dirty="0"/>
              <a:t>Speed</a:t>
            </a:r>
          </a:p>
          <a:p>
            <a:pPr lvl="1"/>
            <a:r>
              <a:rPr lang="en-US" dirty="0"/>
              <a:t>Expense</a:t>
            </a:r>
          </a:p>
          <a:p>
            <a:r>
              <a:rPr lang="en-US" dirty="0"/>
              <a:t>Faster access time, greater cost per bit</a:t>
            </a:r>
          </a:p>
          <a:p>
            <a:r>
              <a:rPr lang="en-US" dirty="0"/>
              <a:t>Greater capacity, smaller cost per bit</a:t>
            </a:r>
          </a:p>
          <a:p>
            <a:r>
              <a:rPr lang="en-US" dirty="0"/>
              <a:t>Greater capacity, slower access speed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The Memory Hierarchy</a:t>
            </a:r>
          </a:p>
        </p:txBody>
      </p:sp>
      <p:sp>
        <p:nvSpPr>
          <p:cNvPr id="4" name="Content Placeholder 3"/>
          <p:cNvSpPr>
            <a:spLocks noGrp="1"/>
          </p:cNvSpPr>
          <p:nvPr>
            <p:ph idx="1"/>
          </p:nvPr>
        </p:nvSpPr>
        <p:spPr>
          <a:xfrm>
            <a:off x="457200" y="1600200"/>
            <a:ext cx="4800600" cy="4953000"/>
          </a:xfrm>
        </p:spPr>
        <p:txBody>
          <a:bodyPr/>
          <a:lstStyle/>
          <a:p>
            <a:r>
              <a:rPr lang="en-NZ" dirty="0"/>
              <a:t>Going down the hierarchy</a:t>
            </a:r>
          </a:p>
          <a:p>
            <a:pPr lvl="1"/>
            <a:r>
              <a:rPr lang="en-NZ" dirty="0"/>
              <a:t>Decreasing cost per bit</a:t>
            </a:r>
          </a:p>
          <a:p>
            <a:pPr lvl="1"/>
            <a:r>
              <a:rPr lang="en-NZ" dirty="0"/>
              <a:t>Increasing capacity</a:t>
            </a:r>
          </a:p>
          <a:p>
            <a:pPr lvl="1"/>
            <a:r>
              <a:rPr lang="en-NZ" dirty="0"/>
              <a:t>Increasing access time</a:t>
            </a:r>
          </a:p>
          <a:p>
            <a:pPr lvl="1"/>
            <a:r>
              <a:rPr lang="en-NZ" dirty="0"/>
              <a:t>Decreasing frequency of access to the memory by the processor</a:t>
            </a:r>
          </a:p>
          <a:p>
            <a:pPr lvl="1"/>
            <a:endParaRPr lang="en-NZ" dirty="0"/>
          </a:p>
        </p:txBody>
      </p:sp>
      <p:pic>
        <p:nvPicPr>
          <p:cNvPr id="5" name="Content Placeholder 3" descr="Fig01_14.gif"/>
          <p:cNvPicPr>
            <a:picLocks noChangeAspect="1"/>
          </p:cNvPicPr>
          <p:nvPr/>
        </p:nvPicPr>
        <p:blipFill>
          <a:blip r:embed="rId3" cstate="print"/>
          <a:srcRect/>
          <a:stretch>
            <a:fillRect/>
          </a:stretch>
        </p:blipFill>
        <p:spPr bwMode="auto">
          <a:xfrm>
            <a:off x="5329528" y="1600201"/>
            <a:ext cx="3814472" cy="4267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par>
                                <p:cTn id="7" presetID="35" presetClass="path" presetSubtype="0" accel="50000" decel="50000" fill="hold"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Secondary Memory</a:t>
            </a:r>
          </a:p>
        </p:txBody>
      </p:sp>
      <p:sp>
        <p:nvSpPr>
          <p:cNvPr id="43011" name="Content Placeholder 2"/>
          <p:cNvSpPr>
            <a:spLocks noGrp="1"/>
          </p:cNvSpPr>
          <p:nvPr>
            <p:ph idx="1"/>
          </p:nvPr>
        </p:nvSpPr>
        <p:spPr/>
        <p:txBody>
          <a:bodyPr/>
          <a:lstStyle/>
          <a:p>
            <a:r>
              <a:rPr lang="en-US"/>
              <a:t>Auxiliary memory</a:t>
            </a:r>
          </a:p>
          <a:p>
            <a:r>
              <a:rPr lang="en-US"/>
              <a:t>External</a:t>
            </a:r>
          </a:p>
          <a:p>
            <a:r>
              <a:rPr lang="en-US"/>
              <a:t>Nonvolatile</a:t>
            </a:r>
          </a:p>
          <a:p>
            <a:r>
              <a:rPr lang="en-US"/>
              <a:t>Used to store program and data files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Basic Elements</a:t>
            </a:r>
          </a:p>
          <a:p>
            <a:pPr lvl="1"/>
            <a:r>
              <a:rPr lang="en-NZ" dirty="0"/>
              <a:t>Processor Registers</a:t>
            </a:r>
          </a:p>
          <a:p>
            <a:pPr lvl="1"/>
            <a:r>
              <a:rPr lang="en-NZ" dirty="0"/>
              <a:t>Instruction Execution</a:t>
            </a:r>
          </a:p>
          <a:p>
            <a:pPr lvl="1"/>
            <a:r>
              <a:rPr lang="en-NZ" dirty="0"/>
              <a:t>Interrupts</a:t>
            </a:r>
          </a:p>
          <a:p>
            <a:pPr lvl="1"/>
            <a:r>
              <a:rPr lang="en-NZ" dirty="0"/>
              <a:t>The Memory Hierarchy</a:t>
            </a:r>
          </a:p>
          <a:p>
            <a:pPr lvl="1"/>
            <a:r>
              <a:rPr lang="en-NZ" sz="3200" dirty="0">
                <a:solidFill>
                  <a:schemeClr val="tx2"/>
                </a:solidFill>
              </a:rPr>
              <a:t>Cache Memory</a:t>
            </a:r>
          </a:p>
          <a:p>
            <a:pPr lvl="1"/>
            <a:r>
              <a:rPr lang="en-NZ" dirty="0"/>
              <a:t>I/O Communication Techniques</a:t>
            </a:r>
          </a:p>
        </p:txBody>
      </p:sp>
      <p:cxnSp>
        <p:nvCxnSpPr>
          <p:cNvPr id="5" name="Straight Arrow Connector 4"/>
          <p:cNvCxnSpPr/>
          <p:nvPr/>
        </p:nvCxnSpPr>
        <p:spPr>
          <a:xfrm>
            <a:off x="304800" y="44958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t>Cache Memory</a:t>
            </a:r>
          </a:p>
        </p:txBody>
      </p:sp>
      <p:sp>
        <p:nvSpPr>
          <p:cNvPr id="44035" name="Content Placeholder 2"/>
          <p:cNvSpPr>
            <a:spLocks noGrp="1"/>
          </p:cNvSpPr>
          <p:nvPr>
            <p:ph idx="1"/>
          </p:nvPr>
        </p:nvSpPr>
        <p:spPr/>
        <p:txBody>
          <a:bodyPr/>
          <a:lstStyle/>
          <a:p>
            <a:r>
              <a:rPr lang="en-US" dirty="0"/>
              <a:t>Invisible to the OS</a:t>
            </a:r>
          </a:p>
          <a:p>
            <a:pPr lvl="1"/>
            <a:r>
              <a:rPr lang="en-US" dirty="0"/>
              <a:t>Interacts with other memory management hardware</a:t>
            </a:r>
          </a:p>
          <a:p>
            <a:r>
              <a:rPr lang="en-US" dirty="0"/>
              <a:t>Processor must access memory at least once per instruction cycle</a:t>
            </a:r>
          </a:p>
          <a:p>
            <a:pPr lvl="1"/>
            <a:r>
              <a:rPr lang="en-US" dirty="0"/>
              <a:t>Processor speed faster than memory access speed</a:t>
            </a:r>
          </a:p>
          <a:p>
            <a:r>
              <a:rPr lang="en-US" dirty="0"/>
              <a:t>Exploit the principle of locality with a small fast memory</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Principal of Locality</a:t>
            </a:r>
          </a:p>
        </p:txBody>
      </p:sp>
      <p:sp>
        <p:nvSpPr>
          <p:cNvPr id="3" name="Content Placeholder 2"/>
          <p:cNvSpPr>
            <a:spLocks noGrp="1"/>
          </p:cNvSpPr>
          <p:nvPr>
            <p:ph idx="1"/>
          </p:nvPr>
        </p:nvSpPr>
        <p:spPr/>
        <p:txBody>
          <a:bodyPr/>
          <a:lstStyle/>
          <a:p>
            <a:r>
              <a:rPr lang="en-NZ" dirty="0"/>
              <a:t>More details later but in short …</a:t>
            </a:r>
          </a:p>
          <a:p>
            <a:r>
              <a:rPr lang="en-NZ" dirty="0"/>
              <a:t>Data which is required soon is often close to the current data</a:t>
            </a:r>
          </a:p>
          <a:p>
            <a:pPr lvl="1"/>
            <a:r>
              <a:rPr lang="en-NZ" dirty="0"/>
              <a:t>If data is referenced, then it’s neighbour might be needed soon.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Cache and Main Memory</a:t>
            </a:r>
          </a:p>
        </p:txBody>
      </p:sp>
      <p:pic>
        <p:nvPicPr>
          <p:cNvPr id="45059" name="Content Placeholder 3" descr="Fig01_16.gif"/>
          <p:cNvPicPr>
            <a:picLocks noGrp="1" noChangeAspect="1"/>
          </p:cNvPicPr>
          <p:nvPr>
            <p:ph idx="1"/>
          </p:nvPr>
        </p:nvPicPr>
        <p:blipFill>
          <a:blip r:embed="rId3" cstate="print"/>
          <a:srcRect/>
          <a:stretch>
            <a:fillRect/>
          </a:stretch>
        </p:blipFill>
        <p:spPr>
          <a:xfrm>
            <a:off x="990600" y="1828800"/>
            <a:ext cx="6818894" cy="3500437"/>
          </a:xfr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t>Cache Principles</a:t>
            </a:r>
          </a:p>
        </p:txBody>
      </p:sp>
      <p:sp>
        <p:nvSpPr>
          <p:cNvPr id="46083" name="Content Placeholder 2"/>
          <p:cNvSpPr>
            <a:spLocks noGrp="1"/>
          </p:cNvSpPr>
          <p:nvPr>
            <p:ph idx="1"/>
          </p:nvPr>
        </p:nvSpPr>
        <p:spPr/>
        <p:txBody>
          <a:bodyPr/>
          <a:lstStyle/>
          <a:p>
            <a:r>
              <a:rPr lang="en-US" dirty="0"/>
              <a:t>Contains copy of a portion of main memory</a:t>
            </a:r>
          </a:p>
          <a:p>
            <a:r>
              <a:rPr lang="en-US" dirty="0"/>
              <a:t>Processor first checks cache</a:t>
            </a:r>
          </a:p>
          <a:p>
            <a:pPr lvl="1"/>
            <a:r>
              <a:rPr lang="en-US" dirty="0"/>
              <a:t>If not found, block of memory read into cache</a:t>
            </a:r>
          </a:p>
          <a:p>
            <a:r>
              <a:rPr lang="en-US" dirty="0"/>
              <a:t>Because of locality of reference, likely future memory references are in that block</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Cache/Main-Memory </a:t>
            </a:r>
            <a:br>
              <a:rPr lang="en-US" dirty="0"/>
            </a:br>
            <a:r>
              <a:rPr lang="en-US" dirty="0"/>
              <a:t>Structure</a:t>
            </a:r>
          </a:p>
        </p:txBody>
      </p:sp>
      <p:pic>
        <p:nvPicPr>
          <p:cNvPr id="47107" name="Content Placeholder 3" descr="Fig01_17.gif"/>
          <p:cNvPicPr>
            <a:picLocks noGrp="1" noChangeAspect="1"/>
          </p:cNvPicPr>
          <p:nvPr>
            <p:ph idx="1"/>
          </p:nvPr>
        </p:nvPicPr>
        <p:blipFill>
          <a:blip r:embed="rId3" cstate="print"/>
          <a:srcRect/>
          <a:stretch>
            <a:fillRect/>
          </a:stretch>
        </p:blipFill>
        <p:spPr>
          <a:xfrm>
            <a:off x="1419661" y="1687652"/>
            <a:ext cx="6581339" cy="5170348"/>
          </a:xfr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Cache Read Operation</a:t>
            </a:r>
          </a:p>
        </p:txBody>
      </p:sp>
      <p:pic>
        <p:nvPicPr>
          <p:cNvPr id="48131" name="Content Placeholder 3" descr="Fig01_18.gif"/>
          <p:cNvPicPr>
            <a:picLocks noGrp="1" noChangeAspect="1"/>
          </p:cNvPicPr>
          <p:nvPr>
            <p:ph idx="1"/>
          </p:nvPr>
        </p:nvPicPr>
        <p:blipFill>
          <a:blip r:embed="rId3" cstate="print"/>
          <a:srcRect/>
          <a:stretch>
            <a:fillRect/>
          </a:stretch>
        </p:blipFill>
        <p:spPr>
          <a:xfrm>
            <a:off x="2362200" y="1189653"/>
            <a:ext cx="4724400" cy="5592147"/>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Processor</a:t>
            </a:r>
          </a:p>
        </p:txBody>
      </p:sp>
      <p:sp>
        <p:nvSpPr>
          <p:cNvPr id="6147" name="Content Placeholder 2"/>
          <p:cNvSpPr>
            <a:spLocks noGrp="1"/>
          </p:cNvSpPr>
          <p:nvPr>
            <p:ph idx="1"/>
          </p:nvPr>
        </p:nvSpPr>
        <p:spPr/>
        <p:txBody>
          <a:bodyPr/>
          <a:lstStyle/>
          <a:p>
            <a:r>
              <a:rPr lang="en-US" dirty="0"/>
              <a:t>Controls operation, performs data processing</a:t>
            </a:r>
          </a:p>
          <a:p>
            <a:r>
              <a:rPr lang="en-US" dirty="0"/>
              <a:t>Two internal registers</a:t>
            </a:r>
          </a:p>
          <a:p>
            <a:pPr lvl="1"/>
            <a:r>
              <a:rPr lang="en-US" dirty="0"/>
              <a:t>Memory address resister (MAR)</a:t>
            </a:r>
          </a:p>
          <a:p>
            <a:pPr lvl="1"/>
            <a:r>
              <a:rPr lang="en-US" dirty="0"/>
              <a:t>Memory buffer register (MBR)</a:t>
            </a:r>
          </a:p>
          <a:p>
            <a:r>
              <a:rPr lang="en-US" dirty="0"/>
              <a:t>I/O address register</a:t>
            </a:r>
          </a:p>
          <a:p>
            <a:r>
              <a:rPr lang="en-US" dirty="0"/>
              <a:t>I/O buffer register</a:t>
            </a:r>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Cache Design Issues</a:t>
            </a:r>
          </a:p>
        </p:txBody>
      </p:sp>
      <p:sp>
        <p:nvSpPr>
          <p:cNvPr id="3" name="Content Placeholder 2"/>
          <p:cNvSpPr>
            <a:spLocks noGrp="1"/>
          </p:cNvSpPr>
          <p:nvPr>
            <p:ph idx="1"/>
          </p:nvPr>
        </p:nvSpPr>
        <p:spPr/>
        <p:txBody>
          <a:bodyPr/>
          <a:lstStyle/>
          <a:p>
            <a:r>
              <a:rPr lang="en-NZ" dirty="0"/>
              <a:t>Main categories are:</a:t>
            </a:r>
          </a:p>
          <a:p>
            <a:pPr lvl="1"/>
            <a:r>
              <a:rPr lang="en-NZ" dirty="0"/>
              <a:t>Cache size</a:t>
            </a:r>
          </a:p>
          <a:p>
            <a:pPr lvl="1"/>
            <a:r>
              <a:rPr lang="en-NZ" dirty="0"/>
              <a:t>Block size</a:t>
            </a:r>
          </a:p>
          <a:p>
            <a:pPr lvl="1"/>
            <a:r>
              <a:rPr lang="en-NZ" dirty="0"/>
              <a:t>Mapping function</a:t>
            </a:r>
          </a:p>
          <a:p>
            <a:pPr lvl="1"/>
            <a:r>
              <a:rPr lang="en-NZ" dirty="0"/>
              <a:t>Replacement algorithm</a:t>
            </a:r>
          </a:p>
          <a:p>
            <a:pPr lvl="1"/>
            <a:r>
              <a:rPr lang="en-NZ" dirty="0"/>
              <a:t>Write policy</a:t>
            </a:r>
          </a:p>
          <a:p>
            <a:endParaRPr lang="en-NZ"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t>Size issues</a:t>
            </a:r>
          </a:p>
        </p:txBody>
      </p:sp>
      <p:sp>
        <p:nvSpPr>
          <p:cNvPr id="49155" name="Content Placeholder 2"/>
          <p:cNvSpPr>
            <a:spLocks noGrp="1"/>
          </p:cNvSpPr>
          <p:nvPr>
            <p:ph idx="1"/>
          </p:nvPr>
        </p:nvSpPr>
        <p:spPr/>
        <p:txBody>
          <a:bodyPr/>
          <a:lstStyle/>
          <a:p>
            <a:r>
              <a:rPr lang="en-US" dirty="0"/>
              <a:t>Cache size</a:t>
            </a:r>
          </a:p>
          <a:p>
            <a:pPr lvl="1"/>
            <a:r>
              <a:rPr lang="en-US" dirty="0"/>
              <a:t>Small caches have significant impact on performance</a:t>
            </a:r>
          </a:p>
          <a:p>
            <a:r>
              <a:rPr lang="en-US" dirty="0"/>
              <a:t>Block size</a:t>
            </a:r>
          </a:p>
          <a:p>
            <a:pPr lvl="1"/>
            <a:r>
              <a:rPr lang="en-US" dirty="0"/>
              <a:t>The unit of data exchanged between cache and main memory</a:t>
            </a:r>
          </a:p>
          <a:p>
            <a:pPr lvl="1"/>
            <a:r>
              <a:rPr lang="en-US" dirty="0"/>
              <a:t>Larger block size means more hits </a:t>
            </a:r>
          </a:p>
          <a:p>
            <a:pPr lvl="1"/>
            <a:r>
              <a:rPr lang="en-US" dirty="0"/>
              <a:t>But too large reduces chance of reuse.</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Mapping function</a:t>
            </a:r>
          </a:p>
        </p:txBody>
      </p:sp>
      <p:sp>
        <p:nvSpPr>
          <p:cNvPr id="50179" name="Content Placeholder 2"/>
          <p:cNvSpPr>
            <a:spLocks noGrp="1"/>
          </p:cNvSpPr>
          <p:nvPr>
            <p:ph idx="1"/>
          </p:nvPr>
        </p:nvSpPr>
        <p:spPr/>
        <p:txBody>
          <a:bodyPr/>
          <a:lstStyle/>
          <a:p>
            <a:r>
              <a:rPr lang="en-US" dirty="0"/>
              <a:t>Determines which cache location the block will occupy</a:t>
            </a:r>
          </a:p>
          <a:p>
            <a:r>
              <a:rPr lang="en-US" dirty="0"/>
              <a:t>Two constraints:</a:t>
            </a:r>
          </a:p>
          <a:p>
            <a:pPr lvl="1"/>
            <a:r>
              <a:rPr lang="en-US" dirty="0"/>
              <a:t>When one block read in, another may need replaced</a:t>
            </a:r>
          </a:p>
          <a:p>
            <a:pPr lvl="1"/>
            <a:r>
              <a:rPr lang="en-US" dirty="0"/>
              <a:t>Complexity of mapping function increases circuitry costs for searching.</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Replacement Algorithm</a:t>
            </a:r>
          </a:p>
        </p:txBody>
      </p:sp>
      <p:sp>
        <p:nvSpPr>
          <p:cNvPr id="3" name="Content Placeholder 2"/>
          <p:cNvSpPr>
            <a:spLocks noGrp="1"/>
          </p:cNvSpPr>
          <p:nvPr>
            <p:ph idx="1"/>
          </p:nvPr>
        </p:nvSpPr>
        <p:spPr/>
        <p:txBody>
          <a:bodyPr/>
          <a:lstStyle/>
          <a:p>
            <a:r>
              <a:rPr lang="en-NZ" dirty="0"/>
              <a:t>Chooses which block to replace when a new block is to be loaded into the cache.</a:t>
            </a:r>
          </a:p>
          <a:p>
            <a:r>
              <a:rPr lang="en-NZ" dirty="0"/>
              <a:t>Ideally replacing a block that isn’t likely to be needed again</a:t>
            </a:r>
          </a:p>
          <a:p>
            <a:pPr lvl="1"/>
            <a:r>
              <a:rPr lang="en-NZ" dirty="0"/>
              <a:t>Impossible to guarantee</a:t>
            </a:r>
          </a:p>
          <a:p>
            <a:r>
              <a:rPr lang="en-NZ" dirty="0"/>
              <a:t>Effective strategy is to replace a block that has been used less than others</a:t>
            </a:r>
          </a:p>
          <a:p>
            <a:pPr lvl="1"/>
            <a:r>
              <a:rPr lang="en-NZ" dirty="0"/>
              <a:t>Least Recently Used (LRU)</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Write policy</a:t>
            </a:r>
          </a:p>
        </p:txBody>
      </p:sp>
      <p:sp>
        <p:nvSpPr>
          <p:cNvPr id="51203" name="Content Placeholder 2"/>
          <p:cNvSpPr>
            <a:spLocks noGrp="1"/>
          </p:cNvSpPr>
          <p:nvPr>
            <p:ph idx="1"/>
          </p:nvPr>
        </p:nvSpPr>
        <p:spPr/>
        <p:txBody>
          <a:bodyPr/>
          <a:lstStyle/>
          <a:p>
            <a:r>
              <a:rPr lang="en-US" dirty="0"/>
              <a:t>Dictates when the memory write operation takes place</a:t>
            </a:r>
          </a:p>
          <a:p>
            <a:r>
              <a:rPr lang="en-US" dirty="0"/>
              <a:t>Can occur every time the block is updated</a:t>
            </a:r>
          </a:p>
          <a:p>
            <a:r>
              <a:rPr lang="en-US" dirty="0"/>
              <a:t>Can occur when the block is replaced</a:t>
            </a:r>
          </a:p>
          <a:p>
            <a:pPr lvl="1"/>
            <a:r>
              <a:rPr lang="en-US" dirty="0"/>
              <a:t>Minimize write operations</a:t>
            </a:r>
          </a:p>
          <a:p>
            <a:pPr lvl="1"/>
            <a:r>
              <a:rPr lang="en-US" dirty="0"/>
              <a:t>Leave main memory in an obsolete state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Basic Elements</a:t>
            </a:r>
          </a:p>
          <a:p>
            <a:pPr lvl="1"/>
            <a:r>
              <a:rPr lang="en-NZ" dirty="0"/>
              <a:t>Processor Registers</a:t>
            </a:r>
          </a:p>
          <a:p>
            <a:pPr lvl="1"/>
            <a:r>
              <a:rPr lang="en-NZ" dirty="0"/>
              <a:t>Instruction Execution</a:t>
            </a:r>
          </a:p>
          <a:p>
            <a:pPr lvl="1"/>
            <a:r>
              <a:rPr lang="en-NZ" dirty="0"/>
              <a:t>Interrupts</a:t>
            </a:r>
          </a:p>
          <a:p>
            <a:pPr lvl="1"/>
            <a:r>
              <a:rPr lang="en-NZ" dirty="0"/>
              <a:t>The Memory Hierarchy</a:t>
            </a:r>
          </a:p>
          <a:p>
            <a:pPr lvl="1"/>
            <a:r>
              <a:rPr lang="en-NZ" dirty="0"/>
              <a:t>Cache Memory</a:t>
            </a:r>
          </a:p>
          <a:p>
            <a:pPr lvl="1"/>
            <a:r>
              <a:rPr lang="en-NZ" sz="3200" dirty="0">
                <a:solidFill>
                  <a:schemeClr val="tx2"/>
                </a:solidFill>
              </a:rPr>
              <a:t>I/O Communication Techniques</a:t>
            </a:r>
          </a:p>
        </p:txBody>
      </p:sp>
      <p:cxnSp>
        <p:nvCxnSpPr>
          <p:cNvPr id="5" name="Straight Arrow Connector 4"/>
          <p:cNvCxnSpPr/>
          <p:nvPr/>
        </p:nvCxnSpPr>
        <p:spPr>
          <a:xfrm>
            <a:off x="304800" y="50276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I/O Techniques</a:t>
            </a:r>
          </a:p>
        </p:txBody>
      </p:sp>
      <p:sp>
        <p:nvSpPr>
          <p:cNvPr id="3" name="Content Placeholder 2"/>
          <p:cNvSpPr>
            <a:spLocks noGrp="1"/>
          </p:cNvSpPr>
          <p:nvPr>
            <p:ph idx="1"/>
          </p:nvPr>
        </p:nvSpPr>
        <p:spPr/>
        <p:txBody>
          <a:bodyPr/>
          <a:lstStyle/>
          <a:p>
            <a:r>
              <a:rPr lang="en-NZ" dirty="0"/>
              <a:t>When the processor encounters an instruction relating to I/O, </a:t>
            </a:r>
          </a:p>
          <a:p>
            <a:pPr lvl="1"/>
            <a:r>
              <a:rPr lang="en-NZ" dirty="0"/>
              <a:t>it executes that instruction by issuing a command to the appropriate I/O module.</a:t>
            </a:r>
          </a:p>
          <a:p>
            <a:r>
              <a:rPr lang="en-NZ" dirty="0"/>
              <a:t>Three techniques are possible for I/O operations:</a:t>
            </a:r>
          </a:p>
          <a:p>
            <a:pPr lvl="1"/>
            <a:r>
              <a:rPr lang="en-NZ" dirty="0"/>
              <a:t>Programmed I/O</a:t>
            </a:r>
          </a:p>
          <a:p>
            <a:pPr lvl="1"/>
            <a:r>
              <a:rPr lang="en-NZ" dirty="0"/>
              <a:t>Interrupt-driven I/O</a:t>
            </a:r>
          </a:p>
          <a:p>
            <a:pPr lvl="1"/>
            <a:r>
              <a:rPr lang="en-NZ" dirty="0"/>
              <a:t>Direct memory access (DMA)</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Programmed I/O</a:t>
            </a:r>
          </a:p>
        </p:txBody>
      </p:sp>
      <p:sp>
        <p:nvSpPr>
          <p:cNvPr id="3" name="Content Placeholder 2"/>
          <p:cNvSpPr>
            <a:spLocks noGrp="1"/>
          </p:cNvSpPr>
          <p:nvPr>
            <p:ph idx="1"/>
          </p:nvPr>
        </p:nvSpPr>
        <p:spPr/>
        <p:txBody>
          <a:bodyPr/>
          <a:lstStyle/>
          <a:p>
            <a:r>
              <a:rPr lang="en-NZ" dirty="0"/>
              <a:t>The I/O module performs the requested action </a:t>
            </a:r>
          </a:p>
          <a:p>
            <a:pPr lvl="1"/>
            <a:r>
              <a:rPr lang="en-NZ" dirty="0"/>
              <a:t>then sets the appropriate bits in the I/O status register </a:t>
            </a:r>
          </a:p>
          <a:p>
            <a:pPr lvl="1"/>
            <a:r>
              <a:rPr lang="en-NZ" dirty="0"/>
              <a:t>but takes no further action to alert the processor.</a:t>
            </a:r>
          </a:p>
          <a:p>
            <a:r>
              <a:rPr lang="en-NZ" dirty="0"/>
              <a:t>As there are no interrupts, the processor must determine when the instruction is complete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5800" y="304800"/>
            <a:ext cx="8153400" cy="1143000"/>
          </a:xfrm>
        </p:spPr>
        <p:txBody>
          <a:bodyPr/>
          <a:lstStyle/>
          <a:p>
            <a:r>
              <a:rPr lang="en-US" dirty="0"/>
              <a:t>Programmed I/O</a:t>
            </a:r>
            <a:br>
              <a:rPr lang="en-US" dirty="0"/>
            </a:br>
            <a:r>
              <a:rPr lang="en-US" dirty="0"/>
              <a:t>Instruction Set</a:t>
            </a:r>
          </a:p>
        </p:txBody>
      </p:sp>
      <p:sp>
        <p:nvSpPr>
          <p:cNvPr id="52227" name="Content Placeholder 2"/>
          <p:cNvSpPr>
            <a:spLocks noGrp="1"/>
          </p:cNvSpPr>
          <p:nvPr>
            <p:ph idx="1"/>
          </p:nvPr>
        </p:nvSpPr>
        <p:spPr>
          <a:xfrm>
            <a:off x="457200" y="1600200"/>
            <a:ext cx="8686800" cy="4953000"/>
          </a:xfrm>
        </p:spPr>
        <p:txBody>
          <a:bodyPr/>
          <a:lstStyle/>
          <a:p>
            <a:r>
              <a:rPr lang="en-US" dirty="0"/>
              <a:t>Control</a:t>
            </a:r>
          </a:p>
          <a:p>
            <a:pPr lvl="1"/>
            <a:r>
              <a:rPr lang="en-US" dirty="0"/>
              <a:t>Used to activate and instruct device</a:t>
            </a:r>
          </a:p>
          <a:p>
            <a:r>
              <a:rPr lang="en-US" dirty="0"/>
              <a:t>Status</a:t>
            </a:r>
          </a:p>
          <a:p>
            <a:pPr lvl="1"/>
            <a:r>
              <a:rPr lang="en-US" dirty="0"/>
              <a:t>Tests status conditions</a:t>
            </a:r>
          </a:p>
          <a:p>
            <a:r>
              <a:rPr lang="en-US" dirty="0"/>
              <a:t>Transfer</a:t>
            </a:r>
          </a:p>
          <a:p>
            <a:pPr lvl="1"/>
            <a:r>
              <a:rPr lang="en-US" dirty="0"/>
              <a:t>Read/write between process register and device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15000" cy="1143000"/>
          </a:xfrm>
        </p:spPr>
        <p:txBody>
          <a:bodyPr/>
          <a:lstStyle/>
          <a:p>
            <a:r>
              <a:rPr lang="en-NZ" dirty="0"/>
              <a:t>Programmed </a:t>
            </a:r>
            <a:br>
              <a:rPr lang="en-NZ" dirty="0"/>
            </a:br>
            <a:r>
              <a:rPr lang="en-NZ" dirty="0"/>
              <a:t>I/O Example</a:t>
            </a:r>
          </a:p>
        </p:txBody>
      </p:sp>
      <p:sp>
        <p:nvSpPr>
          <p:cNvPr id="3" name="Content Placeholder 2"/>
          <p:cNvSpPr>
            <a:spLocks noGrp="1"/>
          </p:cNvSpPr>
          <p:nvPr>
            <p:ph idx="1"/>
          </p:nvPr>
        </p:nvSpPr>
        <p:spPr>
          <a:xfrm>
            <a:off x="457200" y="1600200"/>
            <a:ext cx="5715000" cy="4953000"/>
          </a:xfrm>
        </p:spPr>
        <p:txBody>
          <a:bodyPr/>
          <a:lstStyle/>
          <a:p>
            <a:r>
              <a:rPr lang="en-NZ" dirty="0"/>
              <a:t>Data read in a word at a time</a:t>
            </a:r>
          </a:p>
          <a:p>
            <a:pPr lvl="1"/>
            <a:r>
              <a:rPr lang="en-NZ" dirty="0"/>
              <a:t>Processor remains in status-checking look while reading</a:t>
            </a:r>
          </a:p>
        </p:txBody>
      </p:sp>
      <p:pic>
        <p:nvPicPr>
          <p:cNvPr id="4" name="Picture 3" descr="Fig01_19a.gif"/>
          <p:cNvPicPr>
            <a:picLocks noChangeAspect="1"/>
          </p:cNvPicPr>
          <p:nvPr/>
        </p:nvPicPr>
        <p:blipFill>
          <a:blip r:embed="rId3" cstate="print"/>
          <a:srcRect/>
          <a:stretch>
            <a:fillRect/>
          </a:stretch>
        </p:blipFill>
        <p:spPr bwMode="auto">
          <a:xfrm>
            <a:off x="6213475" y="0"/>
            <a:ext cx="2930525" cy="685800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Main Memory</a:t>
            </a:r>
          </a:p>
        </p:txBody>
      </p:sp>
      <p:sp>
        <p:nvSpPr>
          <p:cNvPr id="8195" name="Content Placeholder 2"/>
          <p:cNvSpPr>
            <a:spLocks noGrp="1"/>
          </p:cNvSpPr>
          <p:nvPr>
            <p:ph idx="1"/>
          </p:nvPr>
        </p:nvSpPr>
        <p:spPr/>
        <p:txBody>
          <a:bodyPr/>
          <a:lstStyle/>
          <a:p>
            <a:r>
              <a:rPr lang="en-US" dirty="0"/>
              <a:t>Volatile</a:t>
            </a:r>
          </a:p>
          <a:p>
            <a:pPr lvl="1"/>
            <a:r>
              <a:rPr lang="en-US" dirty="0"/>
              <a:t>Data is typically lost when power is removed</a:t>
            </a:r>
          </a:p>
          <a:p>
            <a:r>
              <a:rPr lang="en-US" dirty="0"/>
              <a:t>Referred to as real memory or primary memory	</a:t>
            </a:r>
          </a:p>
          <a:p>
            <a:r>
              <a:rPr lang="en-US" dirty="0"/>
              <a:t>Consists of a set of locations defined by sequentially numbers addresses</a:t>
            </a:r>
          </a:p>
          <a:p>
            <a:pPr lvl="1"/>
            <a:r>
              <a:rPr lang="en-US" dirty="0"/>
              <a:t>Containing either data or instructions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Interrupt-Driven I/O</a:t>
            </a:r>
          </a:p>
        </p:txBody>
      </p:sp>
      <p:sp>
        <p:nvSpPr>
          <p:cNvPr id="3" name="Content Placeholder 2"/>
          <p:cNvSpPr>
            <a:spLocks noGrp="1"/>
          </p:cNvSpPr>
          <p:nvPr>
            <p:ph idx="1"/>
          </p:nvPr>
        </p:nvSpPr>
        <p:spPr/>
        <p:txBody>
          <a:bodyPr/>
          <a:lstStyle/>
          <a:p>
            <a:r>
              <a:rPr lang="en-NZ" dirty="0"/>
              <a:t>Processor issues an I/O command to a module </a:t>
            </a:r>
          </a:p>
          <a:p>
            <a:pPr lvl="1"/>
            <a:r>
              <a:rPr lang="en-NZ" dirty="0"/>
              <a:t>and then goes on to do some other useful work.</a:t>
            </a:r>
          </a:p>
          <a:p>
            <a:r>
              <a:rPr lang="en-NZ" dirty="0"/>
              <a:t>The I/O module will then interrupt the processor to request service when it is ready to exchange data with the processor.</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5486400" cy="1143000"/>
          </a:xfrm>
        </p:spPr>
        <p:txBody>
          <a:bodyPr/>
          <a:lstStyle/>
          <a:p>
            <a:r>
              <a:rPr lang="en-US" dirty="0"/>
              <a:t>Interrupt-</a:t>
            </a:r>
            <a:br>
              <a:rPr lang="en-US" dirty="0"/>
            </a:br>
            <a:r>
              <a:rPr lang="en-US" dirty="0"/>
              <a:t>Driven I/O</a:t>
            </a:r>
          </a:p>
        </p:txBody>
      </p:sp>
      <p:sp>
        <p:nvSpPr>
          <p:cNvPr id="53251" name="Content Placeholder 2"/>
          <p:cNvSpPr>
            <a:spLocks noGrp="1"/>
          </p:cNvSpPr>
          <p:nvPr>
            <p:ph idx="1"/>
          </p:nvPr>
        </p:nvSpPr>
        <p:spPr>
          <a:xfrm>
            <a:off x="457200" y="1600200"/>
            <a:ext cx="5410200" cy="4953000"/>
          </a:xfrm>
        </p:spPr>
        <p:txBody>
          <a:bodyPr/>
          <a:lstStyle/>
          <a:p>
            <a:r>
              <a:rPr lang="en-US" dirty="0"/>
              <a:t>Eliminates needless waiting</a:t>
            </a:r>
          </a:p>
          <a:p>
            <a:pPr lvl="1"/>
            <a:r>
              <a:rPr lang="en-US" dirty="0"/>
              <a:t>But everything passes through processor.</a:t>
            </a:r>
          </a:p>
        </p:txBody>
      </p:sp>
      <p:pic>
        <p:nvPicPr>
          <p:cNvPr id="53252" name="Picture 3" descr="Fig01_19b.gif"/>
          <p:cNvPicPr>
            <a:picLocks noChangeAspect="1"/>
          </p:cNvPicPr>
          <p:nvPr/>
        </p:nvPicPr>
        <p:blipFill>
          <a:blip r:embed="rId3" cstate="print"/>
          <a:srcRect/>
          <a:stretch>
            <a:fillRect/>
          </a:stretch>
        </p:blipFill>
        <p:spPr bwMode="auto">
          <a:xfrm>
            <a:off x="5627688" y="0"/>
            <a:ext cx="3516312" cy="6858000"/>
          </a:xfrm>
          <a:prstGeom prst="rect">
            <a:avLst/>
          </a:prstGeom>
          <a:noFill/>
          <a:ln w="9525">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 Memory Access</a:t>
            </a:r>
          </a:p>
        </p:txBody>
      </p:sp>
      <p:sp>
        <p:nvSpPr>
          <p:cNvPr id="3" name="Content Placeholder 2"/>
          <p:cNvSpPr>
            <a:spLocks noGrp="1"/>
          </p:cNvSpPr>
          <p:nvPr>
            <p:ph idx="1"/>
          </p:nvPr>
        </p:nvSpPr>
        <p:spPr/>
        <p:txBody>
          <a:bodyPr/>
          <a:lstStyle/>
          <a:p>
            <a:r>
              <a:rPr lang="en-NZ" dirty="0"/>
              <a:t>Performed by a separate module on the system</a:t>
            </a:r>
          </a:p>
          <a:p>
            <a:r>
              <a:rPr lang="en-NZ" dirty="0"/>
              <a:t>When needing to read/write processor issues a command to DMA module with:</a:t>
            </a:r>
          </a:p>
          <a:p>
            <a:pPr lvl="1"/>
            <a:r>
              <a:rPr lang="en-NZ" dirty="0"/>
              <a:t>Whether a read or write is requested </a:t>
            </a:r>
          </a:p>
          <a:p>
            <a:pPr lvl="1"/>
            <a:r>
              <a:rPr lang="en-NZ" dirty="0"/>
              <a:t>The address of the I/O device involved</a:t>
            </a:r>
          </a:p>
          <a:p>
            <a:pPr lvl="1"/>
            <a:r>
              <a:rPr lang="en-NZ" dirty="0"/>
              <a:t>The starting location in memory to read/write</a:t>
            </a:r>
          </a:p>
          <a:p>
            <a:pPr lvl="1"/>
            <a:r>
              <a:rPr lang="en-NZ" dirty="0"/>
              <a:t>The number of words to be read/written</a:t>
            </a:r>
          </a:p>
          <a:p>
            <a:pPr lvl="1"/>
            <a:endParaRPr lang="en-NZ"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Direct Memory Access</a:t>
            </a:r>
          </a:p>
        </p:txBody>
      </p:sp>
      <p:sp>
        <p:nvSpPr>
          <p:cNvPr id="54275" name="Content Placeholder 2"/>
          <p:cNvSpPr>
            <a:spLocks noGrp="1"/>
          </p:cNvSpPr>
          <p:nvPr>
            <p:ph idx="1"/>
          </p:nvPr>
        </p:nvSpPr>
        <p:spPr>
          <a:xfrm>
            <a:off x="457200" y="1600200"/>
            <a:ext cx="5257800" cy="4953000"/>
          </a:xfrm>
        </p:spPr>
        <p:txBody>
          <a:bodyPr/>
          <a:lstStyle/>
          <a:p>
            <a:r>
              <a:rPr lang="en-US" dirty="0"/>
              <a:t>I/O operation delegated to DMA module</a:t>
            </a:r>
          </a:p>
          <a:p>
            <a:r>
              <a:rPr lang="en-US" dirty="0"/>
              <a:t>Processor  only involved when beginning and ending transfer.</a:t>
            </a:r>
          </a:p>
          <a:p>
            <a:r>
              <a:rPr lang="en-US" dirty="0"/>
              <a:t>Much </a:t>
            </a:r>
            <a:r>
              <a:rPr lang="en-US"/>
              <a:t>more efficient.</a:t>
            </a:r>
            <a:endParaRPr lang="en-US" dirty="0"/>
          </a:p>
        </p:txBody>
      </p:sp>
      <p:pic>
        <p:nvPicPr>
          <p:cNvPr id="54276" name="Picture 3" descr="Fig01_19c.gif"/>
          <p:cNvPicPr>
            <a:picLocks noChangeAspect="1"/>
          </p:cNvPicPr>
          <p:nvPr/>
        </p:nvPicPr>
        <p:blipFill>
          <a:blip r:embed="rId3" cstate="print"/>
          <a:srcRect/>
          <a:stretch>
            <a:fillRect/>
          </a:stretch>
        </p:blipFill>
        <p:spPr bwMode="auto">
          <a:xfrm>
            <a:off x="5715000" y="1633538"/>
            <a:ext cx="3429000" cy="3590925"/>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I/O Modules</a:t>
            </a:r>
          </a:p>
        </p:txBody>
      </p:sp>
      <p:sp>
        <p:nvSpPr>
          <p:cNvPr id="9219" name="Content Placeholder 2"/>
          <p:cNvSpPr>
            <a:spLocks noGrp="1"/>
          </p:cNvSpPr>
          <p:nvPr>
            <p:ph idx="1"/>
          </p:nvPr>
        </p:nvSpPr>
        <p:spPr/>
        <p:txBody>
          <a:bodyPr/>
          <a:lstStyle/>
          <a:p>
            <a:r>
              <a:rPr lang="en-US" dirty="0"/>
              <a:t>Moves data between the computer and the external environment such as:</a:t>
            </a:r>
          </a:p>
          <a:p>
            <a:pPr lvl="1"/>
            <a:r>
              <a:rPr lang="en-US" dirty="0"/>
              <a:t>Storage (e.g. hard drive)</a:t>
            </a:r>
          </a:p>
          <a:p>
            <a:pPr lvl="1"/>
            <a:r>
              <a:rPr lang="en-US" dirty="0"/>
              <a:t>Communications equipment</a:t>
            </a:r>
          </a:p>
          <a:p>
            <a:pPr lvl="1"/>
            <a:r>
              <a:rPr lang="en-US" dirty="0"/>
              <a:t>Terminals</a:t>
            </a:r>
          </a:p>
          <a:p>
            <a:r>
              <a:rPr lang="en-US" dirty="0"/>
              <a:t>Specified by an I/O Address Register </a:t>
            </a:r>
          </a:p>
          <a:p>
            <a:pPr lvl="1"/>
            <a:r>
              <a:rPr lang="en-US" dirty="0"/>
              <a:t>(I/OAR)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System Bus</a:t>
            </a:r>
          </a:p>
        </p:txBody>
      </p:sp>
      <p:sp>
        <p:nvSpPr>
          <p:cNvPr id="3" name="Content Placeholder 2"/>
          <p:cNvSpPr>
            <a:spLocks noGrp="1"/>
          </p:cNvSpPr>
          <p:nvPr>
            <p:ph idx="1"/>
          </p:nvPr>
        </p:nvSpPr>
        <p:spPr/>
        <p:txBody>
          <a:bodyPr/>
          <a:lstStyle/>
          <a:p>
            <a:r>
              <a:rPr lang="en-US" dirty="0"/>
              <a:t>Communication among processors, main memory, and I/O modules</a:t>
            </a:r>
          </a:p>
          <a:p>
            <a:endParaRPr lang="en-NZ"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Top-Level View</a:t>
            </a:r>
          </a:p>
        </p:txBody>
      </p:sp>
      <p:pic>
        <p:nvPicPr>
          <p:cNvPr id="10243" name="Content Placeholder 3" descr="Fig01_01.gif"/>
          <p:cNvPicPr>
            <a:picLocks noGrp="1" noChangeAspect="1"/>
          </p:cNvPicPr>
          <p:nvPr>
            <p:ph idx="1"/>
          </p:nvPr>
        </p:nvPicPr>
        <p:blipFill>
          <a:blip r:embed="rId3" cstate="print"/>
          <a:srcRect/>
          <a:stretch>
            <a:fillRect/>
          </a:stretch>
        </p:blipFill>
        <p:spPr>
          <a:xfrm>
            <a:off x="1992364" y="1600200"/>
            <a:ext cx="4928545" cy="5181600"/>
          </a:xfr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7804</Words>
  <Application>Microsoft Office PowerPoint</Application>
  <PresentationFormat>On-screen Show (4:3)</PresentationFormat>
  <Paragraphs>823</Paragraphs>
  <Slides>63</Slides>
  <Notes>61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63</vt:i4>
      </vt:variant>
    </vt:vector>
  </HeadingPairs>
  <TitlesOfParts>
    <vt:vector size="67" baseType="lpstr">
      <vt:lpstr>Arial</vt:lpstr>
      <vt:lpstr>Calibri</vt:lpstr>
      <vt:lpstr>Office Theme</vt:lpstr>
      <vt:lpstr>Custom Design</vt:lpstr>
      <vt:lpstr>Chapter 1 Computer System Overview</vt:lpstr>
      <vt:lpstr>Roadmap</vt:lpstr>
      <vt:lpstr>Operating System</vt:lpstr>
      <vt:lpstr>A Computer’s  Basic Elements</vt:lpstr>
      <vt:lpstr>Processor</vt:lpstr>
      <vt:lpstr>Main Memory</vt:lpstr>
      <vt:lpstr>I/O Modules</vt:lpstr>
      <vt:lpstr>System Bus</vt:lpstr>
      <vt:lpstr>Top-Level View</vt:lpstr>
      <vt:lpstr>Roadmap</vt:lpstr>
      <vt:lpstr>Processor Registers</vt:lpstr>
      <vt:lpstr>User-Visible Registers</vt:lpstr>
      <vt:lpstr>Data and  Address Registers</vt:lpstr>
      <vt:lpstr>Control and  Status Registers</vt:lpstr>
      <vt:lpstr>Condition codes</vt:lpstr>
      <vt:lpstr>Roadmap</vt:lpstr>
      <vt:lpstr>Instruction Execution</vt:lpstr>
      <vt:lpstr>Basic Instruction Cycle</vt:lpstr>
      <vt:lpstr>Instruction Fetch  and Execute</vt:lpstr>
      <vt:lpstr>Instruction Register</vt:lpstr>
      <vt:lpstr>Characteristics of a  Hypothetical Machine</vt:lpstr>
      <vt:lpstr>Example of  Program Execution</vt:lpstr>
      <vt:lpstr>Roadmap</vt:lpstr>
      <vt:lpstr>Interrupts</vt:lpstr>
      <vt:lpstr>Common Classes  of Interrupts</vt:lpstr>
      <vt:lpstr>Flow of Control  without Interrupts</vt:lpstr>
      <vt:lpstr>Interrupts and the  Instruction Cycle</vt:lpstr>
      <vt:lpstr>Transfer of Control  via Interrupts</vt:lpstr>
      <vt:lpstr>Instruction Cycle  with Interrupts</vt:lpstr>
      <vt:lpstr>Short I/O Wait</vt:lpstr>
      <vt:lpstr>Long I/O wait</vt:lpstr>
      <vt:lpstr>Simple  Interrupt Processing</vt:lpstr>
      <vt:lpstr>Changes in Memory and Registers for an Interrupt</vt:lpstr>
      <vt:lpstr>Multiple Interrupts</vt:lpstr>
      <vt:lpstr>Sequential  Interrupt Processing</vt:lpstr>
      <vt:lpstr>Nested  Interrupt Processing</vt:lpstr>
      <vt:lpstr>Example of  Nested Interrupts</vt:lpstr>
      <vt:lpstr>Multiprogramming</vt:lpstr>
      <vt:lpstr>Roadmap</vt:lpstr>
      <vt:lpstr>Memory Hierarchy</vt:lpstr>
      <vt:lpstr>The Memory Hierarchy</vt:lpstr>
      <vt:lpstr>Secondary Memory</vt:lpstr>
      <vt:lpstr>Roadmap</vt:lpstr>
      <vt:lpstr>Cache Memory</vt:lpstr>
      <vt:lpstr>Principal of Locality</vt:lpstr>
      <vt:lpstr>Cache and Main Memory</vt:lpstr>
      <vt:lpstr>Cache Principles</vt:lpstr>
      <vt:lpstr>Cache/Main-Memory  Structure</vt:lpstr>
      <vt:lpstr>Cache Read Operation</vt:lpstr>
      <vt:lpstr>Cache Design Issues</vt:lpstr>
      <vt:lpstr>Size issues</vt:lpstr>
      <vt:lpstr>Mapping function</vt:lpstr>
      <vt:lpstr>Replacement Algorithm</vt:lpstr>
      <vt:lpstr>Write policy</vt:lpstr>
      <vt:lpstr>Roadmap</vt:lpstr>
      <vt:lpstr>I/O Techniques</vt:lpstr>
      <vt:lpstr>Programmed I/O</vt:lpstr>
      <vt:lpstr>Programmed I/O Instruction Set</vt:lpstr>
      <vt:lpstr>Programmed  I/O Example</vt:lpstr>
      <vt:lpstr>Interrupt-Driven I/O</vt:lpstr>
      <vt:lpstr>Interrupt- Driven I/O</vt:lpstr>
      <vt:lpstr>Direct Memory Access</vt:lpstr>
      <vt:lpstr>Direct Memory Access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2008-04-03T13:41:00Z</dcterms:created>
  <dcterms:modified xsi:type="dcterms:W3CDTF">2023-01-13T09:21:59Z</dcterms:modified>
</cp:coreProperties>
</file>