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hyperlink" Target="https://gamma.app" TargetMode="External"/><Relationship Id="rId8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488" y="1515666"/>
            <a:ext cx="4919306" cy="519815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 2"/>
          <p:cNvSpPr txBox="1"/>
          <p:nvPr/>
        </p:nvSpPr>
        <p:spPr>
          <a:xfrm>
            <a:off x="6325909" y="2680929"/>
            <a:ext cx="7327355" cy="1140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8400"/>
              </a:lnSpc>
              <a:defRPr b="1" spc="-136" sz="6700">
                <a:solidFill>
                  <a:srgbClr val="F95F88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Arora Coffee Shop</a:t>
            </a:r>
          </a:p>
        </p:txBody>
      </p:sp>
      <p:sp>
        <p:nvSpPr>
          <p:cNvPr id="25" name="Text 3"/>
          <p:cNvSpPr txBox="1"/>
          <p:nvPr/>
        </p:nvSpPr>
        <p:spPr>
          <a:xfrm>
            <a:off x="6325909" y="4097059"/>
            <a:ext cx="7464982" cy="1136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Arora Coffee Shop provides a comfortable and inviting atmosphere for customers to enjoy delicious beverages and snacks. The shop is designed to offer a welcoming environment for relaxation and socialization.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Text 2"/>
          <p:cNvSpPr txBox="1"/>
          <p:nvPr/>
        </p:nvSpPr>
        <p:spPr>
          <a:xfrm>
            <a:off x="839510" y="2305287"/>
            <a:ext cx="3425436" cy="854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6100"/>
              </a:lnSpc>
              <a:defRPr b="1" spc="-97" sz="4900">
                <a:solidFill>
                  <a:srgbClr val="F95F88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Order Entry</a:t>
            </a:r>
          </a:p>
        </p:txBody>
      </p:sp>
      <p:sp>
        <p:nvSpPr>
          <p:cNvPr id="30" name="Text 3"/>
          <p:cNvSpPr txBox="1"/>
          <p:nvPr/>
        </p:nvSpPr>
        <p:spPr>
          <a:xfrm>
            <a:off x="839510" y="3651884"/>
            <a:ext cx="2804383" cy="4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b="1" spc="-49" sz="2400">
                <a:solidFill>
                  <a:srgbClr val="F95F88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Beverage Selection</a:t>
            </a:r>
          </a:p>
        </p:txBody>
      </p:sp>
      <p:sp>
        <p:nvSpPr>
          <p:cNvPr id="31" name="Text 4"/>
          <p:cNvSpPr txBox="1"/>
          <p:nvPr/>
        </p:nvSpPr>
        <p:spPr>
          <a:xfrm>
            <a:off x="839509" y="4268628"/>
            <a:ext cx="3886678" cy="149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The system allows customers to select from a wide variety of beverages, including classic coffees, teas, and specialty drinks.</a:t>
            </a:r>
          </a:p>
        </p:txBody>
      </p:sp>
      <p:sp>
        <p:nvSpPr>
          <p:cNvPr id="32" name="Text 5"/>
          <p:cNvSpPr txBox="1"/>
          <p:nvPr/>
        </p:nvSpPr>
        <p:spPr>
          <a:xfrm>
            <a:off x="5378647" y="3651884"/>
            <a:ext cx="2157289" cy="4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b="1" spc="-49" sz="2400">
                <a:solidFill>
                  <a:srgbClr val="F95F88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Snack Options</a:t>
            </a:r>
          </a:p>
        </p:txBody>
      </p:sp>
      <p:sp>
        <p:nvSpPr>
          <p:cNvPr id="33" name="Text 6"/>
          <p:cNvSpPr txBox="1"/>
          <p:nvPr/>
        </p:nvSpPr>
        <p:spPr>
          <a:xfrm>
            <a:off x="5378647" y="4268628"/>
            <a:ext cx="3886678" cy="1136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Customers can choose from a variety of pastries, sandwiches, and other snacks to complement their beverages.</a:t>
            </a:r>
          </a:p>
        </p:txBody>
      </p:sp>
      <p:sp>
        <p:nvSpPr>
          <p:cNvPr id="34" name="Text 7"/>
          <p:cNvSpPr txBox="1"/>
          <p:nvPr/>
        </p:nvSpPr>
        <p:spPr>
          <a:xfrm>
            <a:off x="9917787" y="3651884"/>
            <a:ext cx="2803192" cy="4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b="1" spc="-49" sz="2400">
                <a:solidFill>
                  <a:srgbClr val="F95F88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Order Confirmation</a:t>
            </a:r>
          </a:p>
        </p:txBody>
      </p:sp>
      <p:sp>
        <p:nvSpPr>
          <p:cNvPr id="35" name="Text 8"/>
          <p:cNvSpPr txBox="1"/>
          <p:nvPr/>
        </p:nvSpPr>
        <p:spPr>
          <a:xfrm>
            <a:off x="9917787" y="4268629"/>
            <a:ext cx="3886677" cy="113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The system confirms the order details with the customer before proceeding to the billing stage.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27488" y="1655087"/>
            <a:ext cx="4919425" cy="4919426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ext 2"/>
          <p:cNvSpPr txBox="1"/>
          <p:nvPr/>
        </p:nvSpPr>
        <p:spPr>
          <a:xfrm>
            <a:off x="839510" y="1921430"/>
            <a:ext cx="4343438" cy="854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6100"/>
              </a:lnSpc>
              <a:defRPr b="1" spc="-97" sz="4900">
                <a:solidFill>
                  <a:srgbClr val="F95F88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Bill Generation</a:t>
            </a:r>
          </a:p>
        </p:txBody>
      </p:sp>
      <p:sp>
        <p:nvSpPr>
          <p:cNvPr id="42" name="Shape 3"/>
          <p:cNvSpPr/>
          <p:nvPr/>
        </p:nvSpPr>
        <p:spPr>
          <a:xfrm>
            <a:off x="793790" y="3041213"/>
            <a:ext cx="7556421" cy="3266838"/>
          </a:xfrm>
          <a:prstGeom prst="roundRect">
            <a:avLst>
              <a:gd name="adj" fmla="val 2916"/>
            </a:avLst>
          </a:prstGeom>
          <a:ln w="7620">
            <a:solidFill>
              <a:srgbClr val="000000">
                <a:alpha val="8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Shape 4"/>
          <p:cNvSpPr/>
          <p:nvPr/>
        </p:nvSpPr>
        <p:spPr>
          <a:xfrm>
            <a:off x="801410" y="3048833"/>
            <a:ext cx="7541181" cy="650320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Text 5"/>
          <p:cNvSpPr txBox="1"/>
          <p:nvPr/>
        </p:nvSpPr>
        <p:spPr>
          <a:xfrm>
            <a:off x="1074182" y="3192541"/>
            <a:ext cx="505740" cy="425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Item</a:t>
            </a:r>
          </a:p>
        </p:txBody>
      </p:sp>
      <p:sp>
        <p:nvSpPr>
          <p:cNvPr id="45" name="Text 6"/>
          <p:cNvSpPr txBox="1"/>
          <p:nvPr/>
        </p:nvSpPr>
        <p:spPr>
          <a:xfrm>
            <a:off x="2963227" y="3192541"/>
            <a:ext cx="573171" cy="425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Price</a:t>
            </a:r>
          </a:p>
        </p:txBody>
      </p:sp>
      <p:sp>
        <p:nvSpPr>
          <p:cNvPr id="46" name="Text 7"/>
          <p:cNvSpPr txBox="1"/>
          <p:nvPr/>
        </p:nvSpPr>
        <p:spPr>
          <a:xfrm>
            <a:off x="4848462" y="3192541"/>
            <a:ext cx="871603" cy="425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Quantity</a:t>
            </a:r>
          </a:p>
        </p:txBody>
      </p:sp>
      <p:sp>
        <p:nvSpPr>
          <p:cNvPr id="47" name="Text 8"/>
          <p:cNvSpPr txBox="1"/>
          <p:nvPr/>
        </p:nvSpPr>
        <p:spPr>
          <a:xfrm>
            <a:off x="6733699" y="3192541"/>
            <a:ext cx="537327" cy="425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Total</a:t>
            </a:r>
          </a:p>
        </p:txBody>
      </p:sp>
      <p:sp>
        <p:nvSpPr>
          <p:cNvPr id="48" name="Shape 9"/>
          <p:cNvSpPr/>
          <p:nvPr/>
        </p:nvSpPr>
        <p:spPr>
          <a:xfrm>
            <a:off x="801410" y="3699152"/>
            <a:ext cx="7541181" cy="650320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Text 10"/>
          <p:cNvSpPr txBox="1"/>
          <p:nvPr/>
        </p:nvSpPr>
        <p:spPr>
          <a:xfrm>
            <a:off x="1074182" y="3842861"/>
            <a:ext cx="1198642" cy="425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Cappuccino</a:t>
            </a:r>
          </a:p>
        </p:txBody>
      </p:sp>
      <p:sp>
        <p:nvSpPr>
          <p:cNvPr id="50" name="Text 11"/>
          <p:cNvSpPr txBox="1"/>
          <p:nvPr/>
        </p:nvSpPr>
        <p:spPr>
          <a:xfrm>
            <a:off x="2963227" y="3842861"/>
            <a:ext cx="621559" cy="425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$4.50</a:t>
            </a:r>
          </a:p>
        </p:txBody>
      </p:sp>
      <p:sp>
        <p:nvSpPr>
          <p:cNvPr id="51" name="Text 12"/>
          <p:cNvSpPr txBox="1"/>
          <p:nvPr/>
        </p:nvSpPr>
        <p:spPr>
          <a:xfrm>
            <a:off x="4848462" y="3842861"/>
            <a:ext cx="219643" cy="425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" name="Text 13"/>
          <p:cNvSpPr txBox="1"/>
          <p:nvPr/>
        </p:nvSpPr>
        <p:spPr>
          <a:xfrm>
            <a:off x="6733699" y="3842861"/>
            <a:ext cx="621558" cy="425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$4.50</a:t>
            </a:r>
          </a:p>
        </p:txBody>
      </p:sp>
      <p:sp>
        <p:nvSpPr>
          <p:cNvPr id="53" name="Shape 14"/>
          <p:cNvSpPr/>
          <p:nvPr/>
        </p:nvSpPr>
        <p:spPr>
          <a:xfrm>
            <a:off x="801410" y="4349472"/>
            <a:ext cx="7541181" cy="650320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" name="Text 15"/>
          <p:cNvSpPr txBox="1"/>
          <p:nvPr/>
        </p:nvSpPr>
        <p:spPr>
          <a:xfrm>
            <a:off x="1074182" y="4493181"/>
            <a:ext cx="974875" cy="425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Croissant</a:t>
            </a:r>
          </a:p>
        </p:txBody>
      </p:sp>
      <p:sp>
        <p:nvSpPr>
          <p:cNvPr id="55" name="Text 16"/>
          <p:cNvSpPr txBox="1"/>
          <p:nvPr/>
        </p:nvSpPr>
        <p:spPr>
          <a:xfrm>
            <a:off x="2963227" y="4493181"/>
            <a:ext cx="621559" cy="425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$3.00</a:t>
            </a:r>
          </a:p>
        </p:txBody>
      </p:sp>
      <p:sp>
        <p:nvSpPr>
          <p:cNvPr id="56" name="Text 17"/>
          <p:cNvSpPr txBox="1"/>
          <p:nvPr/>
        </p:nvSpPr>
        <p:spPr>
          <a:xfrm>
            <a:off x="4848462" y="4493181"/>
            <a:ext cx="219643" cy="425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7" name="Text 18"/>
          <p:cNvSpPr txBox="1"/>
          <p:nvPr/>
        </p:nvSpPr>
        <p:spPr>
          <a:xfrm>
            <a:off x="6733699" y="4493181"/>
            <a:ext cx="621558" cy="425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$3.00</a:t>
            </a:r>
          </a:p>
        </p:txBody>
      </p:sp>
      <p:sp>
        <p:nvSpPr>
          <p:cNvPr id="58" name="Shape 19"/>
          <p:cNvSpPr/>
          <p:nvPr/>
        </p:nvSpPr>
        <p:spPr>
          <a:xfrm>
            <a:off x="801410" y="4999792"/>
            <a:ext cx="7541181" cy="650320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Text 20"/>
          <p:cNvSpPr txBox="1"/>
          <p:nvPr/>
        </p:nvSpPr>
        <p:spPr>
          <a:xfrm>
            <a:off x="1074182" y="5143500"/>
            <a:ext cx="1023407" cy="425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GST (5%)</a:t>
            </a:r>
          </a:p>
        </p:txBody>
      </p:sp>
      <p:sp>
        <p:nvSpPr>
          <p:cNvPr id="60" name="Text 21"/>
          <p:cNvSpPr txBox="1"/>
          <p:nvPr/>
        </p:nvSpPr>
        <p:spPr>
          <a:xfrm>
            <a:off x="2963227" y="5143500"/>
            <a:ext cx="450329" cy="425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N/A</a:t>
            </a:r>
          </a:p>
        </p:txBody>
      </p:sp>
      <p:sp>
        <p:nvSpPr>
          <p:cNvPr id="61" name="Text 22"/>
          <p:cNvSpPr txBox="1"/>
          <p:nvPr/>
        </p:nvSpPr>
        <p:spPr>
          <a:xfrm>
            <a:off x="4848462" y="5143500"/>
            <a:ext cx="450329" cy="425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N/A</a:t>
            </a:r>
          </a:p>
        </p:txBody>
      </p:sp>
      <p:sp>
        <p:nvSpPr>
          <p:cNvPr id="62" name="Text 23"/>
          <p:cNvSpPr txBox="1"/>
          <p:nvPr/>
        </p:nvSpPr>
        <p:spPr>
          <a:xfrm>
            <a:off x="6733699" y="5143500"/>
            <a:ext cx="621558" cy="425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$0.38</a:t>
            </a:r>
          </a:p>
        </p:txBody>
      </p:sp>
      <p:sp>
        <p:nvSpPr>
          <p:cNvPr id="63" name="Shape 24"/>
          <p:cNvSpPr/>
          <p:nvPr/>
        </p:nvSpPr>
        <p:spPr>
          <a:xfrm>
            <a:off x="801410" y="5650110"/>
            <a:ext cx="7541181" cy="650320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Text 25"/>
          <p:cNvSpPr txBox="1"/>
          <p:nvPr/>
        </p:nvSpPr>
        <p:spPr>
          <a:xfrm>
            <a:off x="1074182" y="5793818"/>
            <a:ext cx="537327" cy="425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Total</a:t>
            </a:r>
          </a:p>
        </p:txBody>
      </p:sp>
      <p:sp>
        <p:nvSpPr>
          <p:cNvPr id="65" name="Text 26"/>
          <p:cNvSpPr txBox="1"/>
          <p:nvPr/>
        </p:nvSpPr>
        <p:spPr>
          <a:xfrm>
            <a:off x="2963227" y="5793818"/>
            <a:ext cx="450329" cy="425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N/A</a:t>
            </a:r>
          </a:p>
        </p:txBody>
      </p:sp>
      <p:sp>
        <p:nvSpPr>
          <p:cNvPr id="66" name="Text 27"/>
          <p:cNvSpPr txBox="1"/>
          <p:nvPr/>
        </p:nvSpPr>
        <p:spPr>
          <a:xfrm>
            <a:off x="4848462" y="5793818"/>
            <a:ext cx="450329" cy="425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N/A</a:t>
            </a:r>
          </a:p>
        </p:txBody>
      </p:sp>
      <p:sp>
        <p:nvSpPr>
          <p:cNvPr id="67" name="Text 28"/>
          <p:cNvSpPr txBox="1"/>
          <p:nvPr/>
        </p:nvSpPr>
        <p:spPr>
          <a:xfrm>
            <a:off x="6733699" y="5793818"/>
            <a:ext cx="621558" cy="425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$7.88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457" y="1267539"/>
            <a:ext cx="5013366" cy="5694403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ext 2"/>
          <p:cNvSpPr txBox="1"/>
          <p:nvPr/>
        </p:nvSpPr>
        <p:spPr>
          <a:xfrm>
            <a:off x="6194107" y="521493"/>
            <a:ext cx="6375110" cy="726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100"/>
              </a:lnSpc>
              <a:defRPr b="1" spc="-82" sz="4000">
                <a:solidFill>
                  <a:srgbClr val="F95F88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Customer Loyalty Program</a:t>
            </a:r>
          </a:p>
        </p:txBody>
      </p:sp>
      <p:pic>
        <p:nvPicPr>
          <p:cNvPr id="74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48387" y="1455419"/>
            <a:ext cx="472917" cy="47291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Text 3"/>
          <p:cNvSpPr txBox="1"/>
          <p:nvPr/>
        </p:nvSpPr>
        <p:spPr>
          <a:xfrm>
            <a:off x="6194108" y="2117407"/>
            <a:ext cx="1936739" cy="403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pc="-41" sz="20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Rewards Points</a:t>
            </a:r>
          </a:p>
        </p:txBody>
      </p:sp>
      <p:sp>
        <p:nvSpPr>
          <p:cNvPr id="76" name="Text 4"/>
          <p:cNvSpPr txBox="1"/>
          <p:nvPr/>
        </p:nvSpPr>
        <p:spPr>
          <a:xfrm>
            <a:off x="6194107" y="2556033"/>
            <a:ext cx="7728586" cy="65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spc="-30" sz="14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Customers earn points for every purchase they make at the shop, allowing them to redeem rewards such as discounts or free drinks.</a:t>
            </a:r>
          </a:p>
        </p:txBody>
      </p:sp>
      <p:pic>
        <p:nvPicPr>
          <p:cNvPr id="77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48387" y="3728799"/>
            <a:ext cx="472917" cy="472917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Text 5"/>
          <p:cNvSpPr txBox="1"/>
          <p:nvPr/>
        </p:nvSpPr>
        <p:spPr>
          <a:xfrm>
            <a:off x="6194108" y="4390787"/>
            <a:ext cx="1768437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pc="-41" sz="20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Tiered System</a:t>
            </a:r>
          </a:p>
        </p:txBody>
      </p:sp>
      <p:sp>
        <p:nvSpPr>
          <p:cNvPr id="79" name="Text 6"/>
          <p:cNvSpPr txBox="1"/>
          <p:nvPr/>
        </p:nvSpPr>
        <p:spPr>
          <a:xfrm>
            <a:off x="6194107" y="4829412"/>
            <a:ext cx="7728586" cy="65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spc="-30" sz="14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The loyalty program can have tiered levels, offering greater rewards for customers who make more frequent purchases.</a:t>
            </a:r>
          </a:p>
        </p:txBody>
      </p:sp>
      <p:pic>
        <p:nvPicPr>
          <p:cNvPr id="80" name="Image 4" descr="Imag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48387" y="6002178"/>
            <a:ext cx="472917" cy="472917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ext 7"/>
          <p:cNvSpPr txBox="1"/>
          <p:nvPr/>
        </p:nvSpPr>
        <p:spPr>
          <a:xfrm>
            <a:off x="6194108" y="6664166"/>
            <a:ext cx="2011529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pc="-41" sz="20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Exclusive Offers</a:t>
            </a:r>
          </a:p>
        </p:txBody>
      </p:sp>
      <p:sp>
        <p:nvSpPr>
          <p:cNvPr id="82" name="Text 8"/>
          <p:cNvSpPr txBox="1"/>
          <p:nvPr/>
        </p:nvSpPr>
        <p:spPr>
          <a:xfrm>
            <a:off x="6194107" y="7102792"/>
            <a:ext cx="7728586" cy="65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spc="-30" sz="14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Customers can receive exclusive discounts and promotions through the loyalty program, encouraging repeat visits.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488" y="2270045"/>
            <a:ext cx="4919306" cy="368951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Text 2"/>
          <p:cNvSpPr txBox="1"/>
          <p:nvPr/>
        </p:nvSpPr>
        <p:spPr>
          <a:xfrm>
            <a:off x="6325909" y="1027271"/>
            <a:ext cx="5344685" cy="854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6100"/>
              </a:lnSpc>
              <a:defRPr b="1" spc="-97" sz="4900">
                <a:solidFill>
                  <a:srgbClr val="F95F88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Daily Sales Report</a:t>
            </a:r>
          </a:p>
        </p:txBody>
      </p:sp>
      <p:sp>
        <p:nvSpPr>
          <p:cNvPr id="89" name="Shape 3"/>
          <p:cNvSpPr/>
          <p:nvPr/>
        </p:nvSpPr>
        <p:spPr>
          <a:xfrm>
            <a:off x="6280189" y="2402204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Text 4"/>
          <p:cNvSpPr txBox="1"/>
          <p:nvPr/>
        </p:nvSpPr>
        <p:spPr>
          <a:xfrm>
            <a:off x="6384542" y="2470189"/>
            <a:ext cx="301479" cy="470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900"/>
              </a:lnSpc>
              <a:defRPr b="1" spc="-58" sz="29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1" name="Text 5"/>
          <p:cNvSpPr txBox="1"/>
          <p:nvPr/>
        </p:nvSpPr>
        <p:spPr>
          <a:xfrm>
            <a:off x="7063025" y="2402204"/>
            <a:ext cx="2084065" cy="4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b="1" spc="-49" sz="24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Total Revenue</a:t>
            </a:r>
          </a:p>
        </p:txBody>
      </p:sp>
      <p:sp>
        <p:nvSpPr>
          <p:cNvPr id="92" name="Text 6"/>
          <p:cNvSpPr txBox="1"/>
          <p:nvPr/>
        </p:nvSpPr>
        <p:spPr>
          <a:xfrm>
            <a:off x="7063025" y="2928222"/>
            <a:ext cx="2836308" cy="18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The report displays the total revenue generated for the day, including sales of beverages, snacks, and any other items sold at the shop.</a:t>
            </a:r>
          </a:p>
        </p:txBody>
      </p:sp>
      <p:sp>
        <p:nvSpPr>
          <p:cNvPr id="93" name="Shape 7"/>
          <p:cNvSpPr/>
          <p:nvPr/>
        </p:nvSpPr>
        <p:spPr>
          <a:xfrm>
            <a:off x="10171866" y="2402204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Text 8"/>
          <p:cNvSpPr txBox="1"/>
          <p:nvPr/>
        </p:nvSpPr>
        <p:spPr>
          <a:xfrm>
            <a:off x="10276278" y="2470189"/>
            <a:ext cx="301479" cy="470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900"/>
              </a:lnSpc>
              <a:defRPr b="1" spc="-58" sz="29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5" name="Text 9"/>
          <p:cNvSpPr txBox="1"/>
          <p:nvPr/>
        </p:nvSpPr>
        <p:spPr>
          <a:xfrm>
            <a:off x="10954702" y="2402204"/>
            <a:ext cx="2281021" cy="4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b="1" spc="-49" sz="24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Item-wise Sales</a:t>
            </a:r>
          </a:p>
        </p:txBody>
      </p:sp>
      <p:sp>
        <p:nvSpPr>
          <p:cNvPr id="96" name="Text 10"/>
          <p:cNvSpPr txBox="1"/>
          <p:nvPr/>
        </p:nvSpPr>
        <p:spPr>
          <a:xfrm>
            <a:off x="10954702" y="2928223"/>
            <a:ext cx="2836309" cy="2203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The report breaks down sales by individual items, providing insights into the most popular products and identifying potential areas for improvement.</a:t>
            </a:r>
          </a:p>
        </p:txBody>
      </p:sp>
      <p:sp>
        <p:nvSpPr>
          <p:cNvPr id="97" name="Shape 11"/>
          <p:cNvSpPr/>
          <p:nvPr/>
        </p:nvSpPr>
        <p:spPr>
          <a:xfrm>
            <a:off x="6280189" y="5587603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Text 12"/>
          <p:cNvSpPr txBox="1"/>
          <p:nvPr/>
        </p:nvSpPr>
        <p:spPr>
          <a:xfrm>
            <a:off x="6384541" y="5655588"/>
            <a:ext cx="301479" cy="470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900"/>
              </a:lnSpc>
              <a:defRPr b="1" spc="-58" sz="29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9" name="Text 13"/>
          <p:cNvSpPr txBox="1"/>
          <p:nvPr/>
        </p:nvSpPr>
        <p:spPr>
          <a:xfrm>
            <a:off x="7063025" y="5587603"/>
            <a:ext cx="2595550" cy="4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b="1" spc="-49" sz="24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Customer Activity</a:t>
            </a:r>
          </a:p>
        </p:txBody>
      </p:sp>
      <p:sp>
        <p:nvSpPr>
          <p:cNvPr id="100" name="Text 14"/>
          <p:cNvSpPr txBox="1"/>
          <p:nvPr/>
        </p:nvSpPr>
        <p:spPr>
          <a:xfrm>
            <a:off x="7063025" y="6113621"/>
            <a:ext cx="6727865" cy="113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The report can include data on customer visits, average spending, and loyalty program engagement, providing valuable information for customer insights and marketing strategies.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0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2619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91927" y="261936"/>
            <a:ext cx="2846547" cy="20955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 2"/>
          <p:cNvSpPr txBox="1"/>
          <p:nvPr/>
        </p:nvSpPr>
        <p:spPr>
          <a:xfrm>
            <a:off x="779145" y="3364943"/>
            <a:ext cx="6716305" cy="79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600"/>
              </a:lnSpc>
              <a:defRPr b="1" spc="-91" sz="4500">
                <a:solidFill>
                  <a:srgbClr val="F95F88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Data Setup Configuration</a:t>
            </a:r>
          </a:p>
        </p:txBody>
      </p:sp>
      <p:sp>
        <p:nvSpPr>
          <p:cNvPr id="107" name="Shape 3"/>
          <p:cNvSpPr/>
          <p:nvPr/>
        </p:nvSpPr>
        <p:spPr>
          <a:xfrm>
            <a:off x="733425" y="4713923"/>
            <a:ext cx="13163550" cy="22861"/>
          </a:xfrm>
          <a:prstGeom prst="roundRect">
            <a:avLst>
              <a:gd name="adj" fmla="val 50000"/>
            </a:avLst>
          </a:prstGeom>
          <a:solidFill>
            <a:srgbClr val="C6BDD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Shape 4"/>
          <p:cNvSpPr/>
          <p:nvPr/>
        </p:nvSpPr>
        <p:spPr>
          <a:xfrm>
            <a:off x="2846070" y="4713923"/>
            <a:ext cx="22861" cy="733426"/>
          </a:xfrm>
          <a:prstGeom prst="roundRect">
            <a:avLst>
              <a:gd name="adj" fmla="val 50000"/>
            </a:avLst>
          </a:prstGeom>
          <a:solidFill>
            <a:srgbClr val="C6BDD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Shape 5"/>
          <p:cNvSpPr/>
          <p:nvPr/>
        </p:nvSpPr>
        <p:spPr>
          <a:xfrm>
            <a:off x="2621756" y="4478178"/>
            <a:ext cx="471489" cy="471489"/>
          </a:xfrm>
          <a:prstGeom prst="roundRect">
            <a:avLst>
              <a:gd name="adj" fmla="val 18667"/>
            </a:avLst>
          </a:prstGeom>
          <a:solidFill>
            <a:srgbClr val="E0D7F4"/>
          </a:solidFill>
          <a:ln w="7620">
            <a:solidFill>
              <a:srgbClr val="C6BDD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Text 6"/>
          <p:cNvSpPr txBox="1"/>
          <p:nvPr/>
        </p:nvSpPr>
        <p:spPr>
          <a:xfrm>
            <a:off x="2713447" y="4541044"/>
            <a:ext cx="287987" cy="444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700"/>
              </a:lnSpc>
              <a:defRPr b="1" spc="-54" sz="27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1" name="Text 7"/>
          <p:cNvSpPr txBox="1"/>
          <p:nvPr/>
        </p:nvSpPr>
        <p:spPr>
          <a:xfrm>
            <a:off x="1541873" y="5656898"/>
            <a:ext cx="2631136" cy="440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800"/>
              </a:lnSpc>
              <a:defRPr b="1" spc="-45" sz="22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Customer Database</a:t>
            </a:r>
          </a:p>
        </p:txBody>
      </p:sp>
      <p:sp>
        <p:nvSpPr>
          <p:cNvPr id="112" name="Text 8"/>
          <p:cNvSpPr txBox="1"/>
          <p:nvPr/>
        </p:nvSpPr>
        <p:spPr>
          <a:xfrm>
            <a:off x="988694" y="6142792"/>
            <a:ext cx="3737612" cy="139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2600"/>
              </a:lnSpc>
              <a:defRPr spc="-33" sz="1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The system includes a database to store customer information, such as names, contact details, and loyalty program points.</a:t>
            </a:r>
          </a:p>
        </p:txBody>
      </p:sp>
      <p:sp>
        <p:nvSpPr>
          <p:cNvPr id="113" name="Shape 9"/>
          <p:cNvSpPr/>
          <p:nvPr/>
        </p:nvSpPr>
        <p:spPr>
          <a:xfrm>
            <a:off x="7303769" y="4713923"/>
            <a:ext cx="22861" cy="733426"/>
          </a:xfrm>
          <a:prstGeom prst="roundRect">
            <a:avLst>
              <a:gd name="adj" fmla="val 50000"/>
            </a:avLst>
          </a:prstGeom>
          <a:solidFill>
            <a:srgbClr val="C6BDD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Shape 10"/>
          <p:cNvSpPr/>
          <p:nvPr/>
        </p:nvSpPr>
        <p:spPr>
          <a:xfrm>
            <a:off x="7079456" y="4478178"/>
            <a:ext cx="471489" cy="471489"/>
          </a:xfrm>
          <a:prstGeom prst="roundRect">
            <a:avLst>
              <a:gd name="adj" fmla="val 18667"/>
            </a:avLst>
          </a:prstGeom>
          <a:solidFill>
            <a:srgbClr val="E0D7F4"/>
          </a:solidFill>
          <a:ln w="7620">
            <a:solidFill>
              <a:srgbClr val="C6BDD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Text 11"/>
          <p:cNvSpPr txBox="1"/>
          <p:nvPr/>
        </p:nvSpPr>
        <p:spPr>
          <a:xfrm>
            <a:off x="7171206" y="4541044"/>
            <a:ext cx="287987" cy="444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700"/>
              </a:lnSpc>
              <a:defRPr b="1" spc="-54" sz="27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6" name="Text 12"/>
          <p:cNvSpPr txBox="1"/>
          <p:nvPr/>
        </p:nvSpPr>
        <p:spPr>
          <a:xfrm>
            <a:off x="6459024" y="5656898"/>
            <a:ext cx="1712234" cy="440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800"/>
              </a:lnSpc>
              <a:defRPr b="1" spc="-45" sz="22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Item Catalog</a:t>
            </a:r>
          </a:p>
        </p:txBody>
      </p:sp>
      <p:sp>
        <p:nvSpPr>
          <p:cNvPr id="117" name="Text 13"/>
          <p:cNvSpPr txBox="1"/>
          <p:nvPr/>
        </p:nvSpPr>
        <p:spPr>
          <a:xfrm>
            <a:off x="5446394" y="6142792"/>
            <a:ext cx="3737612" cy="139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2600"/>
              </a:lnSpc>
              <a:defRPr spc="-33" sz="1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A comprehensive catalog of all items sold at the shop, including beverages, snacks, and other goods, with their respective prices and GST information.</a:t>
            </a:r>
          </a:p>
        </p:txBody>
      </p:sp>
      <p:sp>
        <p:nvSpPr>
          <p:cNvPr id="118" name="Shape 14"/>
          <p:cNvSpPr/>
          <p:nvPr/>
        </p:nvSpPr>
        <p:spPr>
          <a:xfrm>
            <a:off x="11761469" y="4713923"/>
            <a:ext cx="22861" cy="733426"/>
          </a:xfrm>
          <a:prstGeom prst="roundRect">
            <a:avLst>
              <a:gd name="adj" fmla="val 50000"/>
            </a:avLst>
          </a:prstGeom>
          <a:solidFill>
            <a:srgbClr val="C6BDD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Shape 15"/>
          <p:cNvSpPr/>
          <p:nvPr/>
        </p:nvSpPr>
        <p:spPr>
          <a:xfrm>
            <a:off x="11537156" y="4478178"/>
            <a:ext cx="471489" cy="471489"/>
          </a:xfrm>
          <a:prstGeom prst="roundRect">
            <a:avLst>
              <a:gd name="adj" fmla="val 18667"/>
            </a:avLst>
          </a:prstGeom>
          <a:solidFill>
            <a:srgbClr val="E0D7F4"/>
          </a:solidFill>
          <a:ln w="7620">
            <a:solidFill>
              <a:srgbClr val="C6BDD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Text 16"/>
          <p:cNvSpPr txBox="1"/>
          <p:nvPr/>
        </p:nvSpPr>
        <p:spPr>
          <a:xfrm>
            <a:off x="11628906" y="4541044"/>
            <a:ext cx="287988" cy="444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700"/>
              </a:lnSpc>
              <a:defRPr b="1" spc="-54" sz="27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1" name="Text 17"/>
          <p:cNvSpPr txBox="1"/>
          <p:nvPr/>
        </p:nvSpPr>
        <p:spPr>
          <a:xfrm>
            <a:off x="10532042" y="5656898"/>
            <a:ext cx="2481598" cy="440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800"/>
              </a:lnSpc>
              <a:defRPr b="1" spc="-45" sz="22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Price Management</a:t>
            </a:r>
          </a:p>
        </p:txBody>
      </p:sp>
      <p:sp>
        <p:nvSpPr>
          <p:cNvPr id="122" name="Text 18"/>
          <p:cNvSpPr txBox="1"/>
          <p:nvPr/>
        </p:nvSpPr>
        <p:spPr>
          <a:xfrm>
            <a:off x="9904094" y="6142792"/>
            <a:ext cx="3737612" cy="139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2600"/>
              </a:lnSpc>
              <a:defRPr spc="-33" sz="16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The system allows for easy price updates and adjustments for individual items, catering to fluctuations in costs and market trends.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2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16177" y="2298620"/>
            <a:ext cx="4941928" cy="363236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 2"/>
          <p:cNvSpPr txBox="1"/>
          <p:nvPr/>
        </p:nvSpPr>
        <p:spPr>
          <a:xfrm>
            <a:off x="807839" y="720923"/>
            <a:ext cx="6366286" cy="81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800"/>
              </a:lnSpc>
              <a:defRPr b="1" spc="-94" sz="4700">
                <a:solidFill>
                  <a:srgbClr val="F95F88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Inventory Management</a:t>
            </a:r>
          </a:p>
        </p:txBody>
      </p:sp>
      <p:pic>
        <p:nvPicPr>
          <p:cNvPr id="129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118" y="1796058"/>
            <a:ext cx="1088709" cy="174200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 3"/>
          <p:cNvSpPr txBox="1"/>
          <p:nvPr/>
        </p:nvSpPr>
        <p:spPr>
          <a:xfrm>
            <a:off x="2223134" y="2013704"/>
            <a:ext cx="2098650" cy="45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900"/>
              </a:lnSpc>
              <a:defRPr b="1" spc="-46" sz="23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Stock Tracking</a:t>
            </a:r>
          </a:p>
        </p:txBody>
      </p:sp>
      <p:sp>
        <p:nvSpPr>
          <p:cNvPr id="131" name="Text 4"/>
          <p:cNvSpPr txBox="1"/>
          <p:nvPr/>
        </p:nvSpPr>
        <p:spPr>
          <a:xfrm>
            <a:off x="2223134" y="2518529"/>
            <a:ext cx="6113028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The system tracks inventory levels of all items, ensuring that the shop is adequately stocked to meet customer demand.</a:t>
            </a:r>
          </a:p>
        </p:txBody>
      </p:sp>
      <p:pic>
        <p:nvPicPr>
          <p:cNvPr id="132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2118" y="3538061"/>
            <a:ext cx="1088709" cy="198524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 5"/>
          <p:cNvSpPr txBox="1"/>
          <p:nvPr/>
        </p:nvSpPr>
        <p:spPr>
          <a:xfrm>
            <a:off x="2223134" y="3755707"/>
            <a:ext cx="2352405" cy="453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900"/>
              </a:lnSpc>
              <a:defRPr b="1" spc="-46" sz="23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Order Placement</a:t>
            </a:r>
          </a:p>
        </p:txBody>
      </p:sp>
      <p:sp>
        <p:nvSpPr>
          <p:cNvPr id="134" name="Text 6"/>
          <p:cNvSpPr txBox="1"/>
          <p:nvPr/>
        </p:nvSpPr>
        <p:spPr>
          <a:xfrm>
            <a:off x="2223134" y="4260532"/>
            <a:ext cx="6113028" cy="110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Automatic alerts are generated when stock levels fall below pre-defined thresholds, facilitating timely re-ordering of necessary items.</a:t>
            </a:r>
          </a:p>
        </p:txBody>
      </p:sp>
      <p:pic>
        <p:nvPicPr>
          <p:cNvPr id="135" name="Image 4" descr="Imag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62118" y="5523308"/>
            <a:ext cx="1088709" cy="1985249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ext 7"/>
          <p:cNvSpPr txBox="1"/>
          <p:nvPr/>
        </p:nvSpPr>
        <p:spPr>
          <a:xfrm>
            <a:off x="2223134" y="5740956"/>
            <a:ext cx="3025832" cy="45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900"/>
              </a:lnSpc>
              <a:defRPr b="1" spc="-46" sz="2300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defRPr>
            </a:lvl1pPr>
          </a:lstStyle>
          <a:p>
            <a:pPr/>
            <a:r>
              <a:t>Supplier Management</a:t>
            </a:r>
          </a:p>
        </p:txBody>
      </p:sp>
      <p:sp>
        <p:nvSpPr>
          <p:cNvPr id="137" name="Text 8"/>
          <p:cNvSpPr txBox="1"/>
          <p:nvPr/>
        </p:nvSpPr>
        <p:spPr>
          <a:xfrm>
            <a:off x="2223134" y="6245781"/>
            <a:ext cx="6113028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The system can be integrated with supplier information to streamline the ordering process and manage supplier relationships effectively.</a:t>
            </a:r>
          </a:p>
        </p:txBody>
      </p:sp>
      <p:pic>
        <p:nvPicPr>
          <p:cNvPr id="138" name="Image 5" descr="Image 5">
            <a:hlinkClick r:id="rId7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242152" y="7589519"/>
            <a:ext cx="2296808" cy="548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