
<file path=[Content_Types].xml><?xml version="1.0" encoding="utf-8"?>
<Types xmlns="http://schemas.openxmlformats.org/package/2006/content-types">
  <Default Extension="xml" ContentType="application/vnd.openxmlformats-officedocument.presentationml.presentation.main+xml"/>
  <Default Extension="fntdata" ContentType="application/x-fontdata"/>
  <Default Extension="jpeg" ContentType="image/jpeg"/>
  <Default Extension="png" ContentType="image/png"/>
  <Default Extension="rels" ContentType="application/vnd.openxmlformats-package.relationships+xml"/>
  <Override PartName="/ppt/slides/slide6.xml" ContentType="application/vnd.openxmlformats-officedocument.presentationml.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5.xml" ContentType="application/vnd.openxmlformats-officedocument.presentationml.slide+xml"/>
  <Override PartName="/ppt/notesSlides/notesSlide5.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1.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slides/slide18.xml" ContentType="application/vnd.openxmlformats-officedocument.presentationml.slide+xml"/>
  <Override PartName="/ppt/notesSlides/notesSlide18.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officeDocument" Target="/ppt/presentation.xml" Id="rId1" /><Relationship Type="http://schemas.openxmlformats.org/package/2006/relationships/metadata/core-properties" Target="/docProps/core.xml" Id="rId3" /><Relationship Type="http://schemas.openxmlformats.org/officeDocument/2006/relationships/extended-properties" Target="/docProps/app.xml" Id="rId2" /><Relationship Type="http://schemas.openxmlformats.org/officeDocument/2006/relationships/custom-properties" Target="/docProps/custom.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6858000" cy="9144000"/>
  <p:embeddedFontLst>
    <p:embeddedFont>
      <p:font typeface="Calibri" panose="020F0502020204030204"/>
      <p:regular r:id="rId25"/>
      <p:bold r:id="rId26"/>
      <p:italic r:id="rId27"/>
      <p:boldItalic r:id="rId28"/>
    </p:embeddedFont>
    <p:embeddedFont>
      <p:font typeface="Open Sans ExtraBold"/>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6.xml" Id="rId9" /><Relationship Type="http://schemas.openxmlformats.org/officeDocument/2006/relationships/slide" Target="/ppt/slides/slide5.xml" Id="rId8" /><Relationship Type="http://schemas.openxmlformats.org/officeDocument/2006/relationships/slide" Target="/ppt/slides/slide4.xml" Id="rId7" /><Relationship Type="http://schemas.openxmlformats.org/officeDocument/2006/relationships/slide" Target="/ppt/slides/slide3.xml" Id="rId6" /><Relationship Type="http://schemas.openxmlformats.org/officeDocument/2006/relationships/slide" Target="/ppt/slides/slide2.xml" Id="rId5" /><Relationship Type="http://schemas.openxmlformats.org/officeDocument/2006/relationships/notesMaster" Target="/ppt/notesMasters/notesMaster1.xml" Id="rId4" /><Relationship Type="http://schemas.openxmlformats.org/officeDocument/2006/relationships/font" Target="/ppt/fonts/font6.fntdata" Id="rId30" /><Relationship Type="http://schemas.openxmlformats.org/officeDocument/2006/relationships/slide" Target="/ppt/slides/slide1.xml" Id="rId3" /><Relationship Type="http://schemas.openxmlformats.org/officeDocument/2006/relationships/font" Target="/ppt/fonts/font5.fntdata" Id="rId29" /><Relationship Type="http://schemas.openxmlformats.org/officeDocument/2006/relationships/font" Target="/ppt/fonts/font4.fntdata" Id="rId28" /><Relationship Type="http://schemas.openxmlformats.org/officeDocument/2006/relationships/font" Target="/ppt/fonts/font3.fntdata" Id="rId27" /><Relationship Type="http://schemas.openxmlformats.org/officeDocument/2006/relationships/font" Target="/ppt/fonts/font2.fntdata" Id="rId26" /><Relationship Type="http://schemas.openxmlformats.org/officeDocument/2006/relationships/font" Target="/ppt/fonts/font1.fntdata" Id="rId25" /><Relationship Type="http://schemas.openxmlformats.org/officeDocument/2006/relationships/tableStyles" Target="/ppt/tableStyles.xml" Id="rId24" /><Relationship Type="http://schemas.openxmlformats.org/officeDocument/2006/relationships/viewProps" Target="/ppt/viewProps.xml" Id="rId23" /><Relationship Type="http://schemas.openxmlformats.org/officeDocument/2006/relationships/presProps" Target="/ppt/presProps.xml" Id="rId22" /><Relationship Type="http://schemas.openxmlformats.org/officeDocument/2006/relationships/slide" Target="/ppt/slides/slide18.xml" Id="rId21" /><Relationship Type="http://schemas.openxmlformats.org/officeDocument/2006/relationships/slide" Target="/ppt/slides/slide17.xml" Id="rId20" /><Relationship Type="http://schemas.openxmlformats.org/officeDocument/2006/relationships/theme" Target="/ppt/theme/theme1.xml" Id="rId2" /><Relationship Type="http://schemas.openxmlformats.org/officeDocument/2006/relationships/slide" Target="/ppt/slides/slide16.xml" Id="rId19" /><Relationship Type="http://schemas.openxmlformats.org/officeDocument/2006/relationships/slide" Target="/ppt/slides/slide15.xml" Id="rId18" /><Relationship Type="http://schemas.openxmlformats.org/officeDocument/2006/relationships/slide" Target="/ppt/slides/slide14.xml" Id="rId17" /><Relationship Type="http://schemas.openxmlformats.org/officeDocument/2006/relationships/slide" Target="/ppt/slides/slide13.xml" Id="rId16" /><Relationship Type="http://schemas.openxmlformats.org/officeDocument/2006/relationships/slide" Target="/ppt/slides/slide12.xml" Id="rId15" /><Relationship Type="http://schemas.openxmlformats.org/officeDocument/2006/relationships/slide" Target="/ppt/slides/slide11.xml" Id="rId14" /><Relationship Type="http://schemas.openxmlformats.org/officeDocument/2006/relationships/slide" Target="/ppt/slides/slide10.xml" Id="rId13" /><Relationship Type="http://schemas.openxmlformats.org/officeDocument/2006/relationships/slide" Target="/ppt/slides/slide9.xml" Id="rId12" /><Relationship Type="http://schemas.openxmlformats.org/officeDocument/2006/relationships/slide" Target="/ppt/slides/slide8.xml" Id="rId11" /><Relationship Type="http://schemas.openxmlformats.org/officeDocument/2006/relationships/slide" Target="/ppt/slides/slide7.xml" Id="rId10" /><Relationship Type="http://schemas.openxmlformats.org/officeDocument/2006/relationships/slideMaster" Target="/ppt/slideMasters/slideMaster1.xml" Id="rId1"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xml" Id="rId1" /></Relationships>
</file>

<file path=ppt/notesSlides/_rels/notesSlide10.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0.xml" Id="rId1" /></Relationships>
</file>

<file path=ppt/notesSlides/_rels/notesSlide11.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1.xml" Id="rId1" /></Relationships>
</file>

<file path=ppt/notesSlides/_rels/notesSlide12.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2.xml" Id="rId1" /></Relationships>
</file>

<file path=ppt/notesSlides/_rels/notesSlide13.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3.xml" Id="rId1" /></Relationships>
</file>

<file path=ppt/notesSlides/_rels/notesSlide14.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4.xml" Id="rId1" /></Relationships>
</file>

<file path=ppt/notesSlides/_rels/notesSlide15.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5.xml" Id="rId1" /></Relationships>
</file>

<file path=ppt/notesSlides/_rels/notesSlide16.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6.xml" Id="rId1" /></Relationships>
</file>

<file path=ppt/notesSlides/_rels/notesSlide17.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7.xml" Id="rId1" /></Relationships>
</file>

<file path=ppt/notesSlides/_rels/notesSlide18.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18.xml" Id="rId1" /></Relationships>
</file>

<file path=ppt/notesSlides/_rels/notesSlide2.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2.xml" Id="rId1" /></Relationships>
</file>

<file path=ppt/notesSlides/_rels/notesSlide3.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3.xml" Id="rId1" /></Relationships>
</file>

<file path=ppt/notesSlides/_rels/notesSlide4.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4.xml" Id="rId1" /></Relationships>
</file>

<file path=ppt/notesSlides/_rels/notesSlide5.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5.xml" Id="rId1" /></Relationships>
</file>

<file path=ppt/notesSlides/_rels/notesSlide6.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6.xml" Id="rId1" /></Relationships>
</file>

<file path=ppt/notesSlides/_rels/notesSlide7.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7.xml" Id="rId1" /></Relationships>
</file>

<file path=ppt/notesSlides/_rels/notesSlide8.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8.xml" Id="rId1" /></Relationships>
</file>

<file path=ppt/notesSlides/_rels/notesSlide9.xml.rels>&#65279;<?xml version="1.0" encoding="utf-8"?><Relationships xmlns="http://schemas.openxmlformats.org/package/2006/relationships"><Relationship Type="http://schemas.openxmlformats.org/officeDocument/2006/relationships/notesMaster" Target="/ppt/notesMasters/notesMaster1.xml" Id="rId2" /><Relationship Type="http://schemas.openxmlformats.org/officeDocument/2006/relationships/slide" Target="/ppt/slides/slide9.xml" Id="rId1" /></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p1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5" name="Google Shape;185;p1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2" name="Google Shape;192;p1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p1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6" name="Google Shape;206;p1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2" name="Google Shape;212;p1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2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 name="Google Shape;110;p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panose="020F0502020204030204"/>
                <a:ea typeface="Calibri" panose="020F0502020204030204"/>
                <a:cs typeface="Calibri" panose="020F0502020204030204"/>
                <a:sym typeface="Calibri" panose="020F0502020204030204"/>
              </a:defRPr>
            </a:lvl1pPr>
            <a:lvl2pPr marL="914400" lvl="1" indent="-355600" algn="l">
              <a:lnSpc>
                <a:spcPct val="114000"/>
              </a:lnSpc>
              <a:spcBef>
                <a:spcPts val="400"/>
              </a:spcBef>
              <a:spcAft>
                <a:spcPts val="0"/>
              </a:spcAft>
              <a:buClr>
                <a:schemeClr val="dk1"/>
              </a:buClr>
              <a:buSzPts val="2000"/>
              <a:buFont typeface="Arial" panose="020B0604020202020204"/>
              <a:buChar char="•"/>
              <a:defRPr sz="2000">
                <a:latin typeface="Calibri" panose="020F0502020204030204"/>
                <a:ea typeface="Calibri" panose="020F0502020204030204"/>
                <a:cs typeface="Calibri" panose="020F0502020204030204"/>
                <a:sym typeface="Calibri" panose="020F0502020204030204"/>
              </a:defRPr>
            </a:lvl2pPr>
            <a:lvl3pPr marL="1371600" lvl="2" indent="-342900" algn="l">
              <a:lnSpc>
                <a:spcPct val="114000"/>
              </a:lnSpc>
              <a:spcBef>
                <a:spcPts val="360"/>
              </a:spcBef>
              <a:spcAft>
                <a:spcPts val="0"/>
              </a:spcAft>
              <a:buClr>
                <a:schemeClr val="dk1"/>
              </a:buClr>
              <a:buSzPts val="1800"/>
              <a:buChar char="•"/>
              <a:defRPr sz="1800">
                <a:latin typeface="Calibri" panose="020F0502020204030204"/>
                <a:ea typeface="Calibri" panose="020F0502020204030204"/>
                <a:cs typeface="Calibri" panose="020F0502020204030204"/>
                <a:sym typeface="Calibri" panose="020F0502020204030204"/>
              </a:defRPr>
            </a:lvl3pPr>
            <a:lvl4pPr marL="1828800" lvl="3" indent="-330200" algn="l">
              <a:lnSpc>
                <a:spcPct val="114000"/>
              </a:lnSpc>
              <a:spcBef>
                <a:spcPts val="320"/>
              </a:spcBef>
              <a:spcAft>
                <a:spcPts val="0"/>
              </a:spcAft>
              <a:buClr>
                <a:schemeClr val="dk1"/>
              </a:buClr>
              <a:buSzPts val="1600"/>
              <a:buChar char="–"/>
              <a:defRPr sz="1600">
                <a:latin typeface="Calibri" panose="020F0502020204030204"/>
                <a:ea typeface="Calibri" panose="020F0502020204030204"/>
                <a:cs typeface="Calibri" panose="020F0502020204030204"/>
                <a:sym typeface="Calibri" panose="020F0502020204030204"/>
              </a:defRPr>
            </a:lvl4pPr>
            <a:lvl5pPr marL="2286000" lvl="4" indent="-330200" algn="l">
              <a:lnSpc>
                <a:spcPct val="114000"/>
              </a:lnSpc>
              <a:spcBef>
                <a:spcPts val="320"/>
              </a:spcBef>
              <a:spcAft>
                <a:spcPts val="0"/>
              </a:spcAft>
              <a:buClr>
                <a:schemeClr val="dk1"/>
              </a:buClr>
              <a:buSzPts val="1600"/>
              <a:buChar char="»"/>
              <a:defRPr sz="1600">
                <a:latin typeface="Calibri" panose="020F0502020204030204"/>
                <a:ea typeface="Calibri" panose="020F0502020204030204"/>
                <a:cs typeface="Calibri" panose="020F0502020204030204"/>
                <a:sym typeface="Calibri" panose="020F050202020403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Department of Computer</a:t>
            </a:r>
            <a:r>
              <a:rPr lang="en-US" sz="1600">
                <a:solidFill>
                  <a:srgbClr val="FFFFFF"/>
                </a:solidFill>
                <a:latin typeface="Calibri" panose="020F0502020204030204"/>
                <a:ea typeface="Calibri" panose="020F0502020204030204"/>
                <a:cs typeface="Calibri" panose="020F0502020204030204"/>
                <a:sym typeface="Calibri" panose="020F0502020204030204"/>
              </a:rPr>
              <a:t> Science and Engineering</a:t>
            </a:r>
            <a:endParaRPr sz="16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Rajalakshmi Engineering College 		</a:t>
            </a:r>
            <a:fld id="{00000000-1234-1234-1234-123412341234}" type="slidenum">
              <a:rPr lang="en-US" sz="1600">
                <a:solidFill>
                  <a:srgbClr val="FFFFFF"/>
                </a:solidFill>
                <a:latin typeface="Calibri" panose="020F0502020204030204"/>
                <a:ea typeface="Calibri" panose="020F0502020204030204"/>
                <a:cs typeface="Calibri" panose="020F0502020204030204"/>
                <a:sym typeface="Calibri" panose="020F0502020204030204"/>
              </a:rPr>
            </a:fld>
            <a:endParaRPr sz="16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2.xml" Id="rId2" /><Relationship Type="http://schemas.openxmlformats.org/officeDocument/2006/relationships/theme" Target="/ppt/theme/theme1.xml" Id="rId12" /><Relationship Type="http://schemas.openxmlformats.org/officeDocument/2006/relationships/slideLayout" Target="/ppt/slideLayouts/slideLayout1.xml" Id="rId1"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&#65279;<?xml version="1.0" encoding="utf-8"?><Relationships xmlns="http://schemas.openxmlformats.org/package/2006/relationships"><Relationship Type="http://schemas.openxmlformats.org/officeDocument/2006/relationships/notesSlide" Target="/ppt/notesSlides/notesSlide1.xml" Id="rId4" /><Relationship Type="http://schemas.openxmlformats.org/officeDocument/2006/relationships/slideLayout" Target="/ppt/slideLayouts/slideLayout1.xml" Id="rId3" /><Relationship Type="http://schemas.openxmlformats.org/officeDocument/2006/relationships/image" Target="/ppt/media/image2.jpeg" Id="rId2" /><Relationship Type="http://schemas.openxmlformats.org/officeDocument/2006/relationships/image" Target="/ppt/media/image1.jpeg" Id="rId1" /></Relationships>
</file>

<file path=ppt/slides/_rels/slide10.xml.rels>&#65279;<?xml version="1.0" encoding="utf-8"?><Relationships xmlns="http://schemas.openxmlformats.org/package/2006/relationships"><Relationship Type="http://schemas.openxmlformats.org/officeDocument/2006/relationships/notesSlide" Target="/ppt/notesSlides/notesSlide10.xml" Id="rId3" /><Relationship Type="http://schemas.openxmlformats.org/officeDocument/2006/relationships/slideLayout" Target="/ppt/slideLayouts/slideLayout2.xml" Id="rId2" /><Relationship Type="http://schemas.openxmlformats.org/officeDocument/2006/relationships/image" Target="/ppt/media/image5.png" Id="rId1" /></Relationships>
</file>

<file path=ppt/slides/_rels/slide11.xml.rels>&#65279;<?xml version="1.0" encoding="utf-8"?><Relationships xmlns="http://schemas.openxmlformats.org/package/2006/relationships"><Relationship Type="http://schemas.openxmlformats.org/officeDocument/2006/relationships/notesSlide" Target="/ppt/notesSlides/notesSlide11.xml" Id="rId2" /><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notesSlide" Target="/ppt/notesSlides/notesSlide12.xml" Id="rId4" /><Relationship Type="http://schemas.openxmlformats.org/officeDocument/2006/relationships/slideLayout" Target="/ppt/slideLayouts/slideLayout2.xml" Id="rId3" /><Relationship Type="http://schemas.openxmlformats.org/officeDocument/2006/relationships/image" Target="/ppt/media/image7.png" Id="rId2" /><Relationship Type="http://schemas.openxmlformats.org/officeDocument/2006/relationships/image" Target="/ppt/media/image6.png" Id="rId1" /></Relationships>
</file>

<file path=ppt/slides/_rels/slide13.xml.rels>&#65279;<?xml version="1.0" encoding="utf-8"?><Relationships xmlns="http://schemas.openxmlformats.org/package/2006/relationships"><Relationship Type="http://schemas.openxmlformats.org/officeDocument/2006/relationships/notesSlide" Target="/ppt/notesSlides/notesSlide13.xml" Id="rId2" /><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notesSlide" Target="/ppt/notesSlides/notesSlide14.xml" Id="rId2" /><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notesSlide" Target="/ppt/notesSlides/notesSlide15.xml" Id="rId2" /><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notesSlide" Target="/ppt/notesSlides/notesSlide16.xml" Id="rId2" /><Relationship Type="http://schemas.openxmlformats.org/officeDocument/2006/relationships/slideLayout" Target="/ppt/slideLayouts/slideLayout1.xml" Id="rId1" /></Relationships>
</file>

<file path=ppt/slides/_rels/slide17.xml.rels>&#65279;<?xml version="1.0" encoding="utf-8"?><Relationships xmlns="http://schemas.openxmlformats.org/package/2006/relationships"><Relationship Type="http://schemas.openxmlformats.org/officeDocument/2006/relationships/notesSlide" Target="/ppt/notesSlides/notesSlide17.xml" Id="rId6" /><Relationship Type="http://schemas.openxmlformats.org/officeDocument/2006/relationships/slideLayout" Target="/ppt/slideLayouts/slideLayout1.xml" Id="rId5" /><Relationship Type="http://schemas.openxmlformats.org/officeDocument/2006/relationships/image" Target="/ppt/media/image11.png" Id="rId4" /><Relationship Type="http://schemas.openxmlformats.org/officeDocument/2006/relationships/image" Target="/ppt/media/image10.png" Id="rId3" /><Relationship Type="http://schemas.openxmlformats.org/officeDocument/2006/relationships/image" Target="/ppt/media/image9.png" Id="rId2" /><Relationship Type="http://schemas.openxmlformats.org/officeDocument/2006/relationships/image" Target="/ppt/media/image8.png" Id="rId1" /></Relationships>
</file>

<file path=ppt/slides/_rels/slide18.xml.rels>&#65279;<?xml version="1.0" encoding="utf-8"?><Relationships xmlns="http://schemas.openxmlformats.org/package/2006/relationships"><Relationship Type="http://schemas.openxmlformats.org/officeDocument/2006/relationships/notesSlide" Target="/ppt/notesSlides/notesSlide18.xml" Id="rId2" /><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notesSlide" Target="/ppt/notesSlides/notesSlide2.xml" Id="rId2" /><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notesSlide" Target="/ppt/notesSlides/notesSlide3.xml" Id="rId2" /><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notesSlide" Target="/ppt/notesSlides/notesSlide4.xml" Id="rId2" /><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notesSlide" Target="/ppt/notesSlides/notesSlide5.xml" Id="rId2" /><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notesSlide" Target="/ppt/notesSlides/notesSlide6.xml" Id="rId2" /><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notesSlide" Target="/ppt/notesSlides/notesSlide7.xml" Id="rId4" /><Relationship Type="http://schemas.openxmlformats.org/officeDocument/2006/relationships/slideLayout" Target="/ppt/slideLayouts/slideLayout2.xml" Id="rId3" /><Relationship Type="http://schemas.openxmlformats.org/officeDocument/2006/relationships/image" Target="/ppt/media/image4.png" Id="rId2" /><Relationship Type="http://schemas.openxmlformats.org/officeDocument/2006/relationships/image" Target="/ppt/media/image3.png" Id="rId1" /></Relationships>
</file>

<file path=ppt/slides/_rels/slide8.xml.rels>&#65279;<?xml version="1.0" encoding="utf-8"?><Relationships xmlns="http://schemas.openxmlformats.org/package/2006/relationships"><Relationship Type="http://schemas.openxmlformats.org/officeDocument/2006/relationships/notesSlide" Target="/ppt/notesSlides/notesSlide8.xml" Id="rId2" /><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notesSlide" Target="/ppt/notesSlides/notesSlide9.xml" Id="rId2" /><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1"/>
          <a:srcRect l="-776" t="63278" r="776" b="-30897"/>
          <a:stretch>
            <a:fillRect/>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454316"/>
            <a:chOff x="-14748" y="986564"/>
            <a:chExt cx="9158748" cy="5454316"/>
          </a:xfrm>
        </p:grpSpPr>
        <p:sp>
          <p:nvSpPr>
            <p:cNvPr id="90" name="Google Shape;90;p13"/>
            <p:cNvSpPr txBox="1"/>
            <p:nvPr/>
          </p:nvSpPr>
          <p:spPr>
            <a:xfrm>
              <a:off x="177781" y="4812105"/>
              <a:ext cx="4322100" cy="1628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Register No</a:t>
              </a:r>
              <a:r>
                <a:rPr lang="en-US" sz="2000" b="1">
                  <a:solidFill>
                    <a:schemeClr val="dk1"/>
                  </a:solidFill>
                  <a:latin typeface="Calibri" panose="020F0502020204030204"/>
                  <a:ea typeface="Calibri" panose="020F0502020204030204"/>
                  <a:cs typeface="Calibri" panose="020F0502020204030204"/>
                  <a:sym typeface="Calibri" panose="020F0502020204030204"/>
                </a:rPr>
                <a:t>:2207010</a:t>
              </a:r>
              <a:r>
                <a:rPr lang="en-IN" altLang="en-US" sz="2000" b="1">
                  <a:solidFill>
                    <a:schemeClr val="dk1"/>
                  </a:solidFill>
                  <a:latin typeface="Calibri" panose="020F0502020204030204"/>
                  <a:ea typeface="Calibri" panose="020F0502020204030204"/>
                  <a:cs typeface="Calibri" panose="020F0502020204030204"/>
                  <a:sym typeface="Calibri" panose="020F0502020204030204"/>
                </a:rPr>
                <a:t>18</a:t>
              </a:r>
              <a:endParaRPr lang="en-US"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Name:</a:t>
              </a:r>
              <a:r>
                <a:rPr lang="en-IN" altLang="en-US" sz="2000" b="1">
                  <a:solidFill>
                    <a:schemeClr val="dk1"/>
                  </a:solidFill>
                  <a:latin typeface="Calibri" panose="020F0502020204030204"/>
                  <a:ea typeface="Calibri" panose="020F0502020204030204"/>
                  <a:cs typeface="Calibri" panose="020F0502020204030204"/>
                  <a:sym typeface="Calibri" panose="020F0502020204030204"/>
                </a:rPr>
                <a:t>AJAY KRISHNAN</a:t>
              </a:r>
              <a:endParaRPr lang="en-US"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Guide Name:mrs.</a:t>
              </a:r>
              <a:r>
                <a:rPr lang="en-IN" altLang="en-US" sz="2000" b="1">
                  <a:solidFill>
                    <a:schemeClr val="dk1"/>
                  </a:solidFill>
                  <a:latin typeface="Calibri" panose="020F0502020204030204"/>
                  <a:ea typeface="Calibri" panose="020F0502020204030204"/>
                  <a:cs typeface="Calibri" panose="020F0502020204030204"/>
                  <a:sym typeface="Calibri" panose="020F0502020204030204"/>
                </a:rPr>
                <a:t>J</a:t>
              </a:r>
              <a:r>
                <a:rPr lang="en-US" sz="2000" b="1">
                  <a:solidFill>
                    <a:schemeClr val="dk1"/>
                  </a:solidFill>
                  <a:latin typeface="Calibri" panose="020F0502020204030204"/>
                  <a:ea typeface="Calibri" panose="020F0502020204030204"/>
                  <a:cs typeface="Calibri" panose="020F0502020204030204"/>
                  <a:sym typeface="Calibri" panose="020F0502020204030204"/>
                </a:rPr>
                <a:t>inu </a:t>
              </a:r>
              <a:r>
                <a:rPr lang="en-IN" altLang="en-US" sz="2000" b="1">
                  <a:solidFill>
                    <a:schemeClr val="dk1"/>
                  </a:solidFill>
                  <a:latin typeface="Calibri" panose="020F0502020204030204"/>
                  <a:ea typeface="Calibri" panose="020F0502020204030204"/>
                  <a:cs typeface="Calibri" panose="020F0502020204030204"/>
                  <a:sym typeface="Calibri" panose="020F0502020204030204"/>
                </a:rPr>
                <a:t>S</a:t>
              </a:r>
              <a:r>
                <a:rPr lang="en-US" sz="2000" b="1">
                  <a:solidFill>
                    <a:schemeClr val="dk1"/>
                  </a:solidFill>
                  <a:latin typeface="Calibri" panose="020F0502020204030204"/>
                  <a:ea typeface="Calibri" panose="020F0502020204030204"/>
                  <a:cs typeface="Calibri" panose="020F0502020204030204"/>
                  <a:sym typeface="Calibri" panose="020F0502020204030204"/>
                </a:rPr>
                <a:t>ophia</a:t>
              </a:r>
              <a:endParaRPr lang="en-US"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Designation and Department:</a:t>
              </a:r>
              <a:r>
                <a:rPr lang="en-IN" altLang="en-US" sz="2000" b="1">
                  <a:solidFill>
                    <a:schemeClr val="dk1"/>
                  </a:solidFill>
                  <a:latin typeface="Calibri" panose="020F0502020204030204"/>
                  <a:ea typeface="Calibri" panose="020F0502020204030204"/>
                  <a:cs typeface="Calibri" panose="020F0502020204030204"/>
                  <a:sym typeface="Calibri" panose="020F0502020204030204"/>
                </a:rPr>
                <a:t>A</a:t>
              </a:r>
              <a:r>
                <a:rPr lang="en-US" sz="2000" b="1">
                  <a:solidFill>
                    <a:schemeClr val="dk1"/>
                  </a:solidFill>
                  <a:latin typeface="Calibri" panose="020F0502020204030204"/>
                  <a:ea typeface="Calibri" panose="020F0502020204030204"/>
                  <a:cs typeface="Calibri" panose="020F0502020204030204"/>
                  <a:sym typeface="Calibri" panose="020F0502020204030204"/>
                </a:rPr>
                <a:t>ssistant </a:t>
              </a:r>
              <a:r>
                <a:rPr lang="en-IN" altLang="en-US" sz="2000" b="1">
                  <a:solidFill>
                    <a:schemeClr val="dk1"/>
                  </a:solidFill>
                  <a:latin typeface="Calibri" panose="020F0502020204030204"/>
                  <a:ea typeface="Calibri" panose="020F0502020204030204"/>
                  <a:cs typeface="Calibri" panose="020F0502020204030204"/>
                  <a:sym typeface="Calibri" panose="020F0502020204030204"/>
                </a:rPr>
                <a:t>P</a:t>
              </a:r>
              <a:r>
                <a:rPr lang="en-US" sz="2000" b="1">
                  <a:solidFill>
                    <a:schemeClr val="dk1"/>
                  </a:solidFill>
                  <a:latin typeface="Calibri" panose="020F0502020204030204"/>
                  <a:ea typeface="Calibri" panose="020F0502020204030204"/>
                  <a:cs typeface="Calibri" panose="020F0502020204030204"/>
                  <a:sym typeface="Calibri" panose="020F0502020204030204"/>
                </a:rPr>
                <a:t>rof/CSE</a:t>
              </a:r>
              <a:endParaRPr sz="20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1" name="Google Shape;91;p13"/>
            <p:cNvGrpSpPr/>
            <p:nvPr/>
          </p:nvGrpSpPr>
          <p:grpSpPr>
            <a:xfrm>
              <a:off x="-14748" y="986564"/>
              <a:ext cx="9158748" cy="3933825"/>
              <a:chOff x="-14748" y="986564"/>
              <a:chExt cx="9158748" cy="3933825"/>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200">
                    <a:solidFill>
                      <a:schemeClr val="lt1"/>
                    </a:solidFill>
                    <a:latin typeface="Calibri" panose="020F0502020204030204"/>
                    <a:ea typeface="Calibri" panose="020F0502020204030204"/>
                    <a:cs typeface="Calibri" panose="020F0502020204030204"/>
                    <a:sym typeface="Calibri" panose="020F0502020204030204"/>
                  </a:rPr>
                  <a:t>     </a:t>
                </a:r>
                <a:endParaRPr sz="45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4500">
                    <a:solidFill>
                      <a:schemeClr val="lt1"/>
                    </a:solidFill>
                    <a:latin typeface="Calibri" panose="020F0502020204030204"/>
                    <a:ea typeface="Calibri" panose="020F0502020204030204"/>
                    <a:cs typeface="Calibri" panose="020F0502020204030204"/>
                    <a:sym typeface="Calibri" panose="020F0502020204030204"/>
                  </a:rPr>
                  <a:t>     </a:t>
                </a:r>
                <a:endParaRPr sz="45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6" name="Google Shape;96;p13"/>
                <p:cNvSpPr txBox="1"/>
                <p:nvPr/>
              </p:nvSpPr>
              <p:spPr>
                <a:xfrm>
                  <a:off x="237041" y="1078784"/>
                  <a:ext cx="4181886" cy="70788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panose="020F0502020204030204"/>
                      <a:ea typeface="Calibri" panose="020F0502020204030204"/>
                      <a:cs typeface="Calibri" panose="020F0502020204030204"/>
                      <a:sym typeface="Calibri" panose="020F0502020204030204"/>
                    </a:rPr>
                    <a:t>Introduction to </a:t>
                  </a:r>
                  <a:endParaRPr lang="en-US" sz="20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000" b="1">
                      <a:solidFill>
                        <a:schemeClr val="lt1"/>
                      </a:solidFill>
                      <a:latin typeface="Calibri" panose="020F0502020204030204"/>
                      <a:ea typeface="Calibri" panose="020F0502020204030204"/>
                      <a:cs typeface="Calibri" panose="020F0502020204030204"/>
                      <a:sym typeface="Calibri" panose="020F0502020204030204"/>
                    </a:rPr>
                    <a:t>Robotic Process Automation </a:t>
                  </a:r>
                  <a:endParaRPr sz="2000" b="1">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97" name="Google Shape;97;p13"/>
              <p:cNvSpPr txBox="1"/>
              <p:nvPr/>
            </p:nvSpPr>
            <p:spPr>
              <a:xfrm>
                <a:off x="180197" y="1895884"/>
                <a:ext cx="4188460" cy="30245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altLang="en-US" sz="5400" b="1">
                    <a:solidFill>
                      <a:schemeClr val="lt1"/>
                    </a:solidFill>
                    <a:latin typeface="Calibri" panose="020F0502020204030204"/>
                    <a:ea typeface="Calibri" panose="020F0502020204030204"/>
                    <a:cs typeface="Calibri" panose="020F0502020204030204"/>
                    <a:sym typeface="Calibri" panose="020F0502020204030204"/>
                  </a:rPr>
                  <a:t>VIRTUAL NETWORK ASSISTANT</a:t>
                </a:r>
                <a:endParaRPr lang="en-IN" altLang="en-US" sz="54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99" name="Google Shape;99;p13"/>
          <p:cNvPicPr preferRelativeResize="0"/>
          <p:nvPr/>
        </p:nvPicPr>
        <p:blipFill rotWithShape="1">
          <a:blip r:embed="rId2"/>
          <a:srcRect/>
          <a:stretch>
            <a:fill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Table Design</a:t>
            </a:r>
            <a:endParaRPr>
              <a:latin typeface="Calibri" panose="020F0502020204030204"/>
              <a:ea typeface="Calibri" panose="020F0502020204030204"/>
              <a:cs typeface="Calibri" panose="020F0502020204030204"/>
              <a:sym typeface="Calibri" panose="020F0502020204030204"/>
            </a:endParaRPr>
          </a:p>
        </p:txBody>
      </p:sp>
      <p:sp>
        <p:nvSpPr>
          <p:cNvPr id="164" name="Google Shape;164;p22"/>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p>
        </p:txBody>
      </p:sp>
      <p:pic>
        <p:nvPicPr>
          <p:cNvPr id="165" name="Google Shape;165;p22"/>
          <p:cNvPicPr preferRelativeResize="0"/>
          <p:nvPr/>
        </p:nvPicPr>
        <p:blipFill>
          <a:blip r:embed="rId1"/>
          <a:stretch>
            <a:fillRect/>
          </a:stretch>
        </p:blipFill>
        <p:spPr>
          <a:xfrm>
            <a:off x="1919300" y="1383200"/>
            <a:ext cx="5305425" cy="4436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Process Design</a:t>
            </a:r>
            <a:endParaRPr>
              <a:latin typeface="Calibri" panose="020F0502020204030204"/>
              <a:ea typeface="Calibri" panose="020F0502020204030204"/>
              <a:cs typeface="Calibri" panose="020F0502020204030204"/>
              <a:sym typeface="Calibri" panose="020F0502020204030204"/>
            </a:endParaRPr>
          </a:p>
        </p:txBody>
      </p:sp>
      <p:sp>
        <p:nvSpPr>
          <p:cNvPr id="172" name="Google Shape;172;p23"/>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r>
              <a:rPr lang="en-US" b="1"/>
              <a:t>Main Process</a:t>
            </a:r>
            <a:endParaRPr b="1"/>
          </a:p>
          <a:p>
            <a:pPr marL="342900" lvl="0" indent="0" algn="l" rtl="0">
              <a:lnSpc>
                <a:spcPct val="114000"/>
              </a:lnSpc>
              <a:spcBef>
                <a:spcPts val="480"/>
              </a:spcBef>
              <a:spcAft>
                <a:spcPts val="0"/>
              </a:spcAft>
              <a:buNone/>
            </a:pPr>
            <a:r>
              <a:rPr lang="en-US"/>
              <a:t>To submit the form by importing the details from the excel sheet and after </a:t>
            </a:r>
            <a:r>
              <a:rPr lang="en-US"/>
              <a:t>submitting the form the user gets the mail that the form has been submitted successfully.</a:t>
            </a:r>
            <a:endParaRPr lang="en-US"/>
          </a:p>
          <a:p>
            <a:pPr marL="342900" lvl="0" indent="0" algn="l" rtl="0">
              <a:lnSpc>
                <a:spcPct val="114000"/>
              </a:lnSpc>
              <a:spcBef>
                <a:spcPts val="480"/>
              </a:spcBef>
              <a:spcAft>
                <a:spcPts val="0"/>
              </a:spcAft>
              <a:buNone/>
            </a:pPr>
            <a:r>
              <a:rPr lang="en-US" b="1"/>
              <a:t>sub process</a:t>
            </a:r>
            <a:endParaRPr b="1"/>
          </a:p>
          <a:p>
            <a:pPr marL="342900" lvl="0" indent="0" algn="l" rtl="0">
              <a:lnSpc>
                <a:spcPct val="114000"/>
              </a:lnSpc>
              <a:spcBef>
                <a:spcPts val="480"/>
              </a:spcBef>
              <a:spcAft>
                <a:spcPts val="0"/>
              </a:spcAft>
              <a:buNone/>
            </a:pPr>
            <a:r>
              <a:rPr lang="en-US"/>
              <a:t>use excel related activities to import the data from the excel to the form and use the click activity to specify the fields in which the data to be entered and also the submit button and use the smtp activity to receive the mail message and finally a message box to display the success message.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Testing</a:t>
            </a:r>
            <a:endParaRPr>
              <a:latin typeface="Calibri" panose="020F0502020204030204"/>
              <a:ea typeface="Calibri" panose="020F0502020204030204"/>
              <a:cs typeface="Calibri" panose="020F0502020204030204"/>
              <a:sym typeface="Calibri" panose="020F0502020204030204"/>
            </a:endParaRPr>
          </a:p>
        </p:txBody>
      </p:sp>
      <p:sp>
        <p:nvSpPr>
          <p:cNvPr id="179" name="Google Shape;179;p24"/>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p>
          <a:p>
            <a:pPr marL="342900" lvl="0" indent="-190500" algn="l" rtl="0">
              <a:lnSpc>
                <a:spcPct val="114000"/>
              </a:lnSpc>
              <a:spcBef>
                <a:spcPts val="480"/>
              </a:spcBef>
              <a:spcAft>
                <a:spcPts val="0"/>
              </a:spcAft>
              <a:buClr>
                <a:schemeClr val="dk1"/>
              </a:buClr>
              <a:buSzPts val="2400"/>
              <a:buFont typeface="Noto Sans Symbols"/>
              <a:buNone/>
            </a:pPr>
          </a:p>
        </p:txBody>
      </p:sp>
      <p:pic>
        <p:nvPicPr>
          <p:cNvPr id="180" name="Google Shape;180;p24"/>
          <p:cNvPicPr preferRelativeResize="0"/>
          <p:nvPr/>
        </p:nvPicPr>
        <p:blipFill>
          <a:blip r:embed="rId1"/>
          <a:stretch>
            <a:fillRect/>
          </a:stretch>
        </p:blipFill>
        <p:spPr>
          <a:xfrm>
            <a:off x="3139238" y="1233513"/>
            <a:ext cx="2314575" cy="1781175"/>
          </a:xfrm>
          <a:prstGeom prst="rect">
            <a:avLst/>
          </a:prstGeom>
          <a:noFill/>
          <a:ln>
            <a:noFill/>
          </a:ln>
        </p:spPr>
      </p:pic>
      <p:pic>
        <p:nvPicPr>
          <p:cNvPr id="181" name="Google Shape;181;p24"/>
          <p:cNvPicPr preferRelativeResize="0"/>
          <p:nvPr/>
        </p:nvPicPr>
        <p:blipFill>
          <a:blip r:embed="rId2"/>
          <a:stretch>
            <a:fillRect/>
          </a:stretch>
        </p:blipFill>
        <p:spPr>
          <a:xfrm>
            <a:off x="274650" y="3014688"/>
            <a:ext cx="9029700" cy="282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Conclusions</a:t>
            </a:r>
            <a:endParaRPr>
              <a:latin typeface="Calibri" panose="020F0502020204030204"/>
              <a:ea typeface="Calibri" panose="020F0502020204030204"/>
              <a:cs typeface="Calibri" panose="020F0502020204030204"/>
              <a:sym typeface="Calibri" panose="020F0502020204030204"/>
            </a:endParaRPr>
          </a:p>
        </p:txBody>
      </p:sp>
      <p:sp>
        <p:nvSpPr>
          <p:cNvPr id="188" name="Google Shape;188;p25"/>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4000"/>
              </a:lnSpc>
              <a:spcBef>
                <a:spcPts val="0"/>
              </a:spcBef>
              <a:spcAft>
                <a:spcPts val="0"/>
              </a:spcAft>
              <a:buNone/>
            </a:pPr>
            <a:r>
              <a:rPr lang="en-US"/>
              <a:t>The Form-Filling Bot project successfully automates the data entry and form submission process, significantly improving efficiency and accuracy in handling repetitive tasks. By leveraging UiPath's Robotic Process Automation (RPA) technology, the bot extracts data, fills forms, handles errors, and generates reports,  eliminating  manual  intervention.  This  automation  not  only  reduces human  errors  but  also  saves  time,  cuts  costs,  and  enhances  operational productivity. The system’s integration with email notifications and database storage further streamlines communication and record-keeping. Ultimately, the Form-Filling Bot provides a reliable, scalable, and cost-effective solution for businesses seeking to optimize their workflow. By leveraging UiPath's Robotic Process  Automation  (RPA) technology,  the  bot  extracts  data,  fills  forms, handles errors, and generates reports, eliminating manual intervention. This automation not only reduces human errors but also saves time, cuts costs, and enhances  operational  productivity.  The  system’s  integration  with  email notifications and database storage further streamlines communication and record- keeping. </a:t>
            </a:r>
            <a:endParaRPr lang="en-US"/>
          </a:p>
          <a:p>
            <a:pPr marL="342900" lvl="0" indent="-190500" algn="l" rtl="0">
              <a:lnSpc>
                <a:spcPct val="114000"/>
              </a:lnSpc>
              <a:spcBef>
                <a:spcPts val="480"/>
              </a:spcBef>
              <a:spcAft>
                <a:spcPts val="0"/>
              </a:spcAft>
              <a:buClr>
                <a:schemeClr val="dk1"/>
              </a:buClr>
              <a:buSzPct val="100000"/>
              <a:buFont typeface="Noto Sans Symbols"/>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Future Enhancement</a:t>
            </a:r>
            <a:endParaRPr>
              <a:latin typeface="Calibri" panose="020F0502020204030204"/>
              <a:ea typeface="Calibri" panose="020F0502020204030204"/>
              <a:cs typeface="Calibri" panose="020F0502020204030204"/>
              <a:sym typeface="Calibri" panose="020F0502020204030204"/>
            </a:endParaRPr>
          </a:p>
        </p:txBody>
      </p:sp>
      <p:sp>
        <p:nvSpPr>
          <p:cNvPr id="195" name="Google Shape;195;p26"/>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15000"/>
              </a:lnSpc>
              <a:spcBef>
                <a:spcPts val="1200"/>
              </a:spcBef>
              <a:spcAft>
                <a:spcPts val="0"/>
              </a:spcAft>
              <a:buClr>
                <a:schemeClr val="dk1"/>
              </a:buClr>
              <a:buSzPts val="11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100">
                <a:latin typeface="Arial" panose="020B0604020202020204"/>
                <a:ea typeface="Arial" panose="020B0604020202020204"/>
                <a:cs typeface="Arial" panose="020B0604020202020204"/>
                <a:sym typeface="Arial" panose="020B0604020202020204"/>
              </a:rPr>
              <a:t>            </a:t>
            </a:r>
            <a:r>
              <a:rPr lang="en-US" sz="2000">
                <a:latin typeface="Arial" panose="020B0604020202020204"/>
                <a:ea typeface="Arial" panose="020B0604020202020204"/>
                <a:cs typeface="Arial" panose="020B0604020202020204"/>
                <a:sym typeface="Arial" panose="020B0604020202020204"/>
              </a:rPr>
              <a:t> </a:t>
            </a:r>
            <a:r>
              <a:rPr lang="en-US" sz="2000" b="1">
                <a:latin typeface="Arial" panose="020B0604020202020204"/>
                <a:ea typeface="Arial" panose="020B0604020202020204"/>
                <a:cs typeface="Arial" panose="020B0604020202020204"/>
                <a:sym typeface="Arial" panose="020B0604020202020204"/>
              </a:rPr>
              <a:t>1</a:t>
            </a:r>
            <a:r>
              <a:rPr lang="en-US" sz="2000">
                <a:latin typeface="Arial" panose="020B0604020202020204"/>
                <a:ea typeface="Arial" panose="020B0604020202020204"/>
                <a:cs typeface="Arial" panose="020B0604020202020204"/>
                <a:sym typeface="Arial" panose="020B0604020202020204"/>
              </a:rPr>
              <a:t>. </a:t>
            </a:r>
            <a:r>
              <a:rPr lang="en-US" sz="1100">
                <a:latin typeface="Arial" panose="020B0604020202020204"/>
                <a:ea typeface="Arial" panose="020B0604020202020204"/>
                <a:cs typeface="Arial" panose="020B0604020202020204"/>
                <a:sym typeface="Arial" panose="020B0604020202020204"/>
              </a:rPr>
              <a:t> </a:t>
            </a:r>
            <a:r>
              <a:rPr lang="en-US" sz="2100">
                <a:latin typeface="Arial" panose="020B0604020202020204"/>
                <a:ea typeface="Arial" panose="020B0604020202020204"/>
                <a:cs typeface="Arial" panose="020B0604020202020204"/>
                <a:sym typeface="Arial" panose="020B0604020202020204"/>
              </a:rPr>
              <a:t> </a:t>
            </a:r>
            <a:r>
              <a:rPr lang="en-US" sz="2100" b="1">
                <a:latin typeface="Arial" panose="020B0604020202020204"/>
                <a:ea typeface="Arial" panose="020B0604020202020204"/>
                <a:cs typeface="Arial" panose="020B0604020202020204"/>
                <a:sym typeface="Arial" panose="020B0604020202020204"/>
              </a:rPr>
              <a:t>Integration with AI/ML</a:t>
            </a:r>
            <a:endParaRPr sz="21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Clr>
                <a:schemeClr val="dk1"/>
              </a:buClr>
              <a:buSzPts val="1100"/>
              <a:buFont typeface="Arial" panose="020B0604020202020204"/>
              <a:buNone/>
            </a:pPr>
            <a:endParaRPr sz="21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None/>
            </a:pPr>
            <a:r>
              <a:rPr lang="en-US" sz="2100" b="1">
                <a:latin typeface="Arial" panose="020B0604020202020204"/>
                <a:ea typeface="Arial" panose="020B0604020202020204"/>
                <a:cs typeface="Arial" panose="020B0604020202020204"/>
                <a:sym typeface="Arial" panose="020B0604020202020204"/>
              </a:rPr>
              <a:t>       2.  Enhanced Bot Detection</a:t>
            </a:r>
            <a:r>
              <a:rPr lang="en-US" sz="2100">
                <a:latin typeface="Arial" panose="020B0604020202020204"/>
                <a:ea typeface="Arial" panose="020B0604020202020204"/>
                <a:cs typeface="Arial" panose="020B0604020202020204"/>
                <a:sym typeface="Arial" panose="020B0604020202020204"/>
              </a:rPr>
              <a:t>.</a:t>
            </a:r>
            <a:br>
              <a:rPr lang="en-US" sz="2100">
                <a:latin typeface="Arial" panose="020B0604020202020204"/>
                <a:ea typeface="Arial" panose="020B0604020202020204"/>
                <a:cs typeface="Arial" panose="020B0604020202020204"/>
                <a:sym typeface="Arial" panose="020B0604020202020204"/>
              </a:rPr>
            </a:br>
            <a:endParaRPr sz="210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None/>
            </a:pPr>
            <a:r>
              <a:rPr lang="en-US" sz="2100" b="1">
                <a:latin typeface="Arial" panose="020B0604020202020204"/>
                <a:ea typeface="Arial" panose="020B0604020202020204"/>
                <a:cs typeface="Arial" panose="020B0604020202020204"/>
                <a:sym typeface="Arial" panose="020B0604020202020204"/>
              </a:rPr>
              <a:t>       3. Security Measures</a:t>
            </a:r>
            <a:r>
              <a:rPr lang="en-US" sz="2100">
                <a:latin typeface="Arial" panose="020B0604020202020204"/>
                <a:ea typeface="Arial" panose="020B0604020202020204"/>
                <a:cs typeface="Arial" panose="020B0604020202020204"/>
                <a:sym typeface="Arial" panose="020B0604020202020204"/>
              </a:rPr>
              <a:t>.</a:t>
            </a:r>
            <a:br>
              <a:rPr lang="en-US" sz="2100">
                <a:latin typeface="Arial" panose="020B0604020202020204"/>
                <a:ea typeface="Arial" panose="020B0604020202020204"/>
                <a:cs typeface="Arial" panose="020B0604020202020204"/>
                <a:sym typeface="Arial" panose="020B0604020202020204"/>
              </a:rPr>
            </a:br>
            <a:endParaRPr sz="2100">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1200"/>
              </a:spcBef>
              <a:spcAft>
                <a:spcPts val="0"/>
              </a:spcAft>
              <a:buNone/>
            </a:pPr>
            <a:r>
              <a:rPr lang="en-US" sz="2100" b="1">
                <a:latin typeface="Arial" panose="020B0604020202020204"/>
                <a:ea typeface="Arial" panose="020B0604020202020204"/>
                <a:cs typeface="Arial" panose="020B0604020202020204"/>
                <a:sym typeface="Arial" panose="020B0604020202020204"/>
              </a:rPr>
              <a:t> 4. User Experience Improvements</a:t>
            </a:r>
            <a:endParaRPr sz="2100"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0"/>
              </a:spcAft>
              <a:buNone/>
            </a:pPr>
            <a:endParaRPr sz="2100" b="1">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1200"/>
              </a:spcBef>
              <a:spcAft>
                <a:spcPts val="0"/>
              </a:spcAft>
              <a:buNone/>
            </a:pPr>
            <a:r>
              <a:rPr lang="en-US" sz="2100" b="1">
                <a:latin typeface="Arial" panose="020B0604020202020204"/>
                <a:ea typeface="Arial" panose="020B0604020202020204"/>
                <a:cs typeface="Arial" panose="020B0604020202020204"/>
                <a:sym typeface="Arial" panose="020B0604020202020204"/>
              </a:rPr>
              <a:t> 5.Multi-Language Support</a:t>
            </a:r>
            <a:br>
              <a:rPr lang="en-US" sz="2100">
                <a:latin typeface="Arial" panose="020B0604020202020204"/>
                <a:ea typeface="Arial" panose="020B0604020202020204"/>
                <a:cs typeface="Arial" panose="020B0604020202020204"/>
                <a:sym typeface="Arial" panose="020B0604020202020204"/>
              </a:rPr>
            </a:br>
            <a:endParaRPr sz="2100">
              <a:latin typeface="Arial" panose="020B0604020202020204"/>
              <a:ea typeface="Arial" panose="020B0604020202020204"/>
              <a:cs typeface="Arial" panose="020B0604020202020204"/>
              <a:sym typeface="Arial" panose="020B0604020202020204"/>
            </a:endParaRPr>
          </a:p>
          <a:p>
            <a:pPr marL="152400" lvl="0" indent="0" algn="l" rtl="0">
              <a:lnSpc>
                <a:spcPct val="114000"/>
              </a:lnSpc>
              <a:spcBef>
                <a:spcPts val="1200"/>
              </a:spcBef>
              <a:spcAft>
                <a:spcPts val="0"/>
              </a:spcAft>
              <a:buClr>
                <a:schemeClr val="dk1"/>
              </a:buClr>
              <a:buSzPts val="2400"/>
              <a:buFont typeface="Noto Sans Symbols"/>
              <a:buNone/>
            </a:pPr>
          </a:p>
          <a:p>
            <a:pPr marL="342900" lvl="0" indent="-190500" algn="l" rtl="0">
              <a:lnSpc>
                <a:spcPct val="114000"/>
              </a:lnSpc>
              <a:spcBef>
                <a:spcPts val="480"/>
              </a:spcBef>
              <a:spcAft>
                <a:spcPts val="0"/>
              </a:spcAft>
              <a:buClr>
                <a:schemeClr val="dk1"/>
              </a:buClr>
              <a:buSzPts val="2400"/>
              <a:buFont typeface="Noto Sans Symbols"/>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References</a:t>
            </a:r>
            <a:endParaRPr>
              <a:latin typeface="Calibri" panose="020F0502020204030204"/>
              <a:ea typeface="Calibri" panose="020F0502020204030204"/>
              <a:cs typeface="Calibri" panose="020F0502020204030204"/>
              <a:sym typeface="Calibri" panose="020F0502020204030204"/>
            </a:endParaRPr>
          </a:p>
        </p:txBody>
      </p:sp>
      <p:sp>
        <p:nvSpPr>
          <p:cNvPr id="202" name="Google Shape;202;p27"/>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1. Avasarala,  V.  (2019).  Robotic  Process  Automation:  The  Next Transformation  in  Digital  Transformation.  International  Journal  of Advanced Research in Computer Science, 10(3), 5-12.</a:t>
            </a:r>
            <a:endParaRPr lang="en-US"/>
          </a:p>
          <a:p>
            <a:pPr marL="342900" lvl="0" indent="0" algn="l" rtl="0">
              <a:spcBef>
                <a:spcPts val="0"/>
              </a:spcBef>
              <a:spcAft>
                <a:spcPts val="0"/>
              </a:spcAft>
              <a:buNone/>
            </a:pPr>
          </a:p>
          <a:p>
            <a:pPr marL="342900" lvl="0" indent="0" algn="l" rtl="0">
              <a:spcBef>
                <a:spcPts val="0"/>
              </a:spcBef>
              <a:spcAft>
                <a:spcPts val="0"/>
              </a:spcAft>
              <a:buClr>
                <a:schemeClr val="dk1"/>
              </a:buClr>
              <a:buSzPts val="1100"/>
              <a:buFont typeface="Arial" panose="020B0604020202020204"/>
              <a:buNone/>
            </a:pPr>
          </a:p>
          <a:p>
            <a:pPr marL="342900" lvl="0" indent="0" algn="l" rtl="0">
              <a:spcBef>
                <a:spcPts val="0"/>
              </a:spcBef>
              <a:spcAft>
                <a:spcPts val="0"/>
              </a:spcAft>
              <a:buClr>
                <a:schemeClr val="dk1"/>
              </a:buClr>
              <a:buSzPts val="1100"/>
              <a:buFont typeface="Arial" panose="020B0604020202020204"/>
              <a:buNone/>
            </a:pPr>
            <a:r>
              <a:rPr lang="en-US"/>
              <a:t>2. Lacity, M. C., &amp; Willcocks, L. P. (2016). A Survey on Robotic Process Automation in Business. Journal of Information Technology, 31(2), 174- 183.</a:t>
            </a:r>
            <a:endParaRPr lang="en-US"/>
          </a:p>
          <a:p>
            <a:pPr marL="342900" lvl="0" indent="0" algn="l" rtl="0">
              <a:lnSpc>
                <a:spcPct val="114000"/>
              </a:lnSpc>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8"/>
          <p:cNvSpPr/>
          <p:nvPr/>
        </p:nvSpPr>
        <p:spPr>
          <a:xfrm>
            <a:off x="2532822" y="2321005"/>
            <a:ext cx="4078361"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panose="020F0502020204030204"/>
                <a:ea typeface="Calibri" panose="020F0502020204030204"/>
                <a:cs typeface="Calibri" panose="020F0502020204030204"/>
                <a:sym typeface="Calibri" panose="020F0502020204030204"/>
              </a:rPr>
              <a:t>Queries</a:t>
            </a:r>
            <a:endParaRPr sz="96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9"/>
          <p:cNvSpPr/>
          <p:nvPr/>
        </p:nvSpPr>
        <p:spPr>
          <a:xfrm>
            <a:off x="727460" y="2321005"/>
            <a:ext cx="768909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96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5" name="Google Shape;215;p29"/>
          <p:cNvPicPr preferRelativeResize="0"/>
          <p:nvPr/>
        </p:nvPicPr>
        <p:blipFill>
          <a:blip r:embed="rId1"/>
          <a:stretch>
            <a:fillRect/>
          </a:stretch>
        </p:blipFill>
        <p:spPr>
          <a:xfrm>
            <a:off x="1544300" y="157346"/>
            <a:ext cx="5202650" cy="1472325"/>
          </a:xfrm>
          <a:prstGeom prst="rect">
            <a:avLst/>
          </a:prstGeom>
          <a:noFill/>
          <a:ln>
            <a:noFill/>
          </a:ln>
        </p:spPr>
      </p:pic>
      <p:pic>
        <p:nvPicPr>
          <p:cNvPr id="216" name="Google Shape;216;p29"/>
          <p:cNvPicPr preferRelativeResize="0"/>
          <p:nvPr/>
        </p:nvPicPr>
        <p:blipFill>
          <a:blip r:embed="rId2"/>
          <a:stretch>
            <a:fillRect/>
          </a:stretch>
        </p:blipFill>
        <p:spPr>
          <a:xfrm>
            <a:off x="1544300" y="1868250"/>
            <a:ext cx="5202650" cy="1472325"/>
          </a:xfrm>
          <a:prstGeom prst="rect">
            <a:avLst/>
          </a:prstGeom>
          <a:noFill/>
          <a:ln>
            <a:noFill/>
          </a:ln>
        </p:spPr>
      </p:pic>
      <p:pic>
        <p:nvPicPr>
          <p:cNvPr id="217" name="Google Shape;217;p29"/>
          <p:cNvPicPr preferRelativeResize="0"/>
          <p:nvPr/>
        </p:nvPicPr>
        <p:blipFill>
          <a:blip r:embed="rId3"/>
          <a:stretch>
            <a:fillRect/>
          </a:stretch>
        </p:blipFill>
        <p:spPr>
          <a:xfrm>
            <a:off x="1670275" y="3666100"/>
            <a:ext cx="5076675" cy="1569675"/>
          </a:xfrm>
          <a:prstGeom prst="rect">
            <a:avLst/>
          </a:prstGeom>
          <a:noFill/>
          <a:ln>
            <a:noFill/>
          </a:ln>
        </p:spPr>
      </p:pic>
      <p:pic>
        <p:nvPicPr>
          <p:cNvPr id="218" name="Google Shape;218;p29"/>
          <p:cNvPicPr preferRelativeResize="0"/>
          <p:nvPr/>
        </p:nvPicPr>
        <p:blipFill>
          <a:blip r:embed="rId4"/>
          <a:stretch>
            <a:fillRect/>
          </a:stretch>
        </p:blipFill>
        <p:spPr>
          <a:xfrm>
            <a:off x="1754850" y="5561300"/>
            <a:ext cx="5286375" cy="1227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30"/>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panose="020F0502020204030204"/>
                <a:ea typeface="Calibri" panose="020F0502020204030204"/>
                <a:cs typeface="Calibri" panose="020F0502020204030204"/>
                <a:sym typeface="Calibri" panose="020F0502020204030204"/>
              </a:rPr>
              <a:t>Thank You</a:t>
            </a:r>
            <a:endParaRPr lang="en-US" sz="96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Abstract</a:t>
            </a:r>
            <a:endParaRPr>
              <a:latin typeface="Calibri" panose="020F0502020204030204"/>
              <a:ea typeface="Calibri" panose="020F0502020204030204"/>
              <a:cs typeface="Calibri" panose="020F0502020204030204"/>
              <a:sym typeface="Calibri" panose="020F0502020204030204"/>
            </a:endParaRPr>
          </a:p>
        </p:txBody>
      </p:sp>
      <p:sp>
        <p:nvSpPr>
          <p:cNvPr id="106" name="Google Shape;106;p14"/>
          <p:cNvSpPr txBox="1"/>
          <p:nvPr>
            <p:ph type="body" idx="1"/>
          </p:nvPr>
        </p:nvSpPr>
        <p:spPr>
          <a:xfrm>
            <a:off x="190500" y="914400"/>
            <a:ext cx="8763000" cy="5334000"/>
          </a:xfrm>
          <a:prstGeom prst="rect">
            <a:avLst/>
          </a:prstGeom>
          <a:noFill/>
          <a:ln>
            <a:noFill/>
          </a:ln>
        </p:spPr>
        <p:txBody>
          <a:bodyPr spcFirstLastPara="1" wrap="square" lIns="91425" tIns="45700" rIns="91425" bIns="45700" anchor="t" anchorCtr="0">
            <a:normAutofit fontScale="70000"/>
          </a:bodyPr>
          <a:lstStyle/>
          <a:p>
            <a:pPr marL="342900" lvl="0" indent="0" algn="l" rtl="0">
              <a:lnSpc>
                <a:spcPct val="114000"/>
              </a:lnSpc>
              <a:spcBef>
                <a:spcPts val="0"/>
              </a:spcBef>
              <a:spcAft>
                <a:spcPts val="0"/>
              </a:spcAft>
              <a:buNone/>
            </a:pPr>
            <a:r>
              <a:rPr lang="en-US" altLang="en-US"/>
              <a:t>The Virtual Networking Assistant is an innovative Robotic Process Automation (RPA) </a:t>
            </a:r>
            <a:endParaRPr lang="en-US" altLang="en-US"/>
          </a:p>
          <a:p>
            <a:pPr marL="342900" lvl="0" indent="0" algn="l" rtl="0">
              <a:lnSpc>
                <a:spcPct val="114000"/>
              </a:lnSpc>
              <a:spcBef>
                <a:spcPts val="0"/>
              </a:spcBef>
              <a:spcAft>
                <a:spcPts val="0"/>
              </a:spcAft>
              <a:buNone/>
            </a:pPr>
            <a:r>
              <a:rPr lang="en-US" altLang="en-US"/>
              <a:t>project developed using UiPath Studio, designed to help users build professional networks </a:t>
            </a:r>
            <a:endParaRPr lang="en-US" altLang="en-US"/>
          </a:p>
          <a:p>
            <a:pPr marL="342900" lvl="0" indent="0" algn="l" rtl="0">
              <a:lnSpc>
                <a:spcPct val="114000"/>
              </a:lnSpc>
              <a:spcBef>
                <a:spcPts val="0"/>
              </a:spcBef>
              <a:spcAft>
                <a:spcPts val="0"/>
              </a:spcAft>
              <a:buNone/>
            </a:pPr>
            <a:r>
              <a:rPr lang="en-US" altLang="en-US"/>
              <a:t>and explore career opportunities. This tool provides a streamlined and automated approach to</a:t>
            </a:r>
            <a:r>
              <a:rPr lang="en-IN" altLang="en-US"/>
              <a:t> </a:t>
            </a:r>
            <a:r>
              <a:rPr lang="en-US" altLang="en-US"/>
              <a:t>networking by interacting with users through intuitive input dialogs and delivering tailored </a:t>
            </a:r>
            <a:endParaRPr lang="en-US" altLang="en-US"/>
          </a:p>
          <a:p>
            <a:pPr marL="342900" lvl="0" indent="0" algn="l" rtl="0">
              <a:lnSpc>
                <a:spcPct val="114000"/>
              </a:lnSpc>
              <a:spcBef>
                <a:spcPts val="0"/>
              </a:spcBef>
              <a:spcAft>
                <a:spcPts val="0"/>
              </a:spcAft>
              <a:buNone/>
            </a:pPr>
            <a:r>
              <a:rPr lang="en-US" altLang="en-US"/>
              <a:t>guidance. The workflow begins with an input dialog offering two options: "Guidance to </a:t>
            </a:r>
            <a:endParaRPr lang="en-US" altLang="en-US"/>
          </a:p>
          <a:p>
            <a:pPr marL="342900" lvl="0" indent="0" algn="l" rtl="0">
              <a:lnSpc>
                <a:spcPct val="114000"/>
              </a:lnSpc>
              <a:spcBef>
                <a:spcPts val="0"/>
              </a:spcBef>
              <a:spcAft>
                <a:spcPts val="0"/>
              </a:spcAft>
              <a:buNone/>
            </a:pPr>
            <a:r>
              <a:rPr lang="en-US" altLang="en-US"/>
              <a:t>Get a Job: Tips to Build a Network" and "How to Network with Professionals."</a:t>
            </a:r>
            <a:endParaRPr lang="en-US" altLang="en-US"/>
          </a:p>
          <a:p>
            <a:pPr marL="342900" lvl="0" indent="0" algn="l" rtl="0">
              <a:lnSpc>
                <a:spcPct val="114000"/>
              </a:lnSpc>
              <a:spcBef>
                <a:spcPts val="0"/>
              </a:spcBef>
              <a:spcAft>
                <a:spcPts val="0"/>
              </a:spcAft>
              <a:buNone/>
            </a:pPr>
            <a:r>
              <a:rPr lang="en-US" altLang="en-US"/>
              <a:t>Selecting the first option provides actionable insights into crafting effective networking </a:t>
            </a:r>
            <a:endParaRPr lang="en-US" altLang="en-US"/>
          </a:p>
          <a:p>
            <a:pPr marL="342900" lvl="0" indent="0" algn="l" rtl="0">
              <a:lnSpc>
                <a:spcPct val="114000"/>
              </a:lnSpc>
              <a:spcBef>
                <a:spcPts val="0"/>
              </a:spcBef>
              <a:spcAft>
                <a:spcPts val="0"/>
              </a:spcAft>
              <a:buNone/>
            </a:pPr>
            <a:r>
              <a:rPr lang="en-US" altLang="en-US"/>
              <a:t>strategies, with a focus on job-seeking tips and leveraging connections. The workflow then </a:t>
            </a:r>
            <a:endParaRPr lang="en-US" altLang="en-US"/>
          </a:p>
          <a:p>
            <a:pPr marL="342900" lvl="0" indent="0" algn="l" rtl="0">
              <a:lnSpc>
                <a:spcPct val="114000"/>
              </a:lnSpc>
              <a:spcBef>
                <a:spcPts val="0"/>
              </a:spcBef>
              <a:spcAft>
                <a:spcPts val="0"/>
              </a:spcAft>
              <a:buNone/>
            </a:pPr>
            <a:r>
              <a:rPr lang="en-US" altLang="en-US"/>
              <a:t>prompts users to "Enter your education or skills," enabling the assistant to generate </a:t>
            </a:r>
            <a:endParaRPr lang="en-US" altLang="en-US"/>
          </a:p>
          <a:p>
            <a:pPr marL="342900" lvl="0" indent="0" algn="l" rtl="0">
              <a:lnSpc>
                <a:spcPct val="114000"/>
              </a:lnSpc>
              <a:spcBef>
                <a:spcPts val="0"/>
              </a:spcBef>
              <a:spcAft>
                <a:spcPts val="0"/>
              </a:spcAft>
              <a:buNone/>
            </a:pPr>
            <a:r>
              <a:rPr lang="en-US" altLang="en-US"/>
              <a:t>personalized recommendations. Choosing the second option offers practical advice on </a:t>
            </a:r>
            <a:endParaRPr lang="en-US" altLang="en-US"/>
          </a:p>
          <a:p>
            <a:pPr marL="342900" lvl="0" indent="0" algn="l" rtl="0">
              <a:lnSpc>
                <a:spcPct val="114000"/>
              </a:lnSpc>
              <a:spcBef>
                <a:spcPts val="0"/>
              </a:spcBef>
              <a:spcAft>
                <a:spcPts val="0"/>
              </a:spcAft>
              <a:buNone/>
            </a:pPr>
            <a:r>
              <a:rPr lang="en-US" altLang="en-US"/>
              <a:t>connecting and engaging with professionals, helping users build meaningful and lasting </a:t>
            </a:r>
            <a:endParaRPr lang="en-US" altLang="en-US"/>
          </a:p>
          <a:p>
            <a:pPr marL="342900" lvl="0" indent="0" algn="l" rtl="0">
              <a:lnSpc>
                <a:spcPct val="114000"/>
              </a:lnSpc>
              <a:spcBef>
                <a:spcPts val="0"/>
              </a:spcBef>
              <a:spcAft>
                <a:spcPts val="0"/>
              </a:spcAft>
              <a:buNone/>
            </a:pPr>
            <a:r>
              <a:rPr lang="en-US" altLang="en-US"/>
              <a:t>relationships in their field</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Need for the Proposed System</a:t>
            </a:r>
            <a:endParaRPr>
              <a:latin typeface="Calibri" panose="020F0502020204030204"/>
              <a:ea typeface="Calibri" panose="020F0502020204030204"/>
              <a:cs typeface="Calibri" panose="020F0502020204030204"/>
              <a:sym typeface="Calibri" panose="020F0502020204030204"/>
            </a:endParaRPr>
          </a:p>
        </p:txBody>
      </p:sp>
      <p:sp>
        <p:nvSpPr>
          <p:cNvPr id="113" name="Google Shape;113;p15"/>
          <p:cNvSpPr txBox="1"/>
          <p:nvPr>
            <p:ph type="body" idx="1"/>
          </p:nvPr>
        </p:nvSpPr>
        <p:spPr>
          <a:xfrm>
            <a:off x="190500" y="9144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342900" lvl="0" indent="0" algn="l" rtl="0">
              <a:lnSpc>
                <a:spcPct val="114000"/>
              </a:lnSpc>
              <a:spcBef>
                <a:spcPts val="0"/>
              </a:spcBef>
              <a:spcAft>
                <a:spcPts val="0"/>
              </a:spcAft>
              <a:buNone/>
            </a:pPr>
            <a:r>
              <a:rPr lang="en-US"/>
              <a:t>The proposed system introduces an automated solution using UiPath to streamline the form-filling process. The Form-Filling Bot extracts data from structured sources like databases and accurately populates fields in web-based or desktop forms. The bot handles scenarios, such as missing or incorrect data, and generates real-time status reports for form submission. By automating this workflow, the system reduces manual effort reduce errors, and ensures faster, more accurate form submissions. Additionally, with UiPath Orchestrator, the bot can be scheduled to run autonomously, improving efficiency and consistency across large-scale or recurring tasks. The proposed system also includes a logging mechanism to track the success or failure of each task, providing transparency accountability. By automating the entire process, the system enhances productivity, operational costs, and ensures timely completion of tasks, making it a reliable solution for businesses with high-volume form-filling needs.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Advantages of the Proposed System</a:t>
            </a:r>
            <a:endParaRPr>
              <a:latin typeface="Calibri" panose="020F0502020204030204"/>
              <a:ea typeface="Calibri" panose="020F0502020204030204"/>
              <a:cs typeface="Calibri" panose="020F0502020204030204"/>
              <a:sym typeface="Calibri" panose="020F0502020204030204"/>
            </a:endParaRPr>
          </a:p>
        </p:txBody>
      </p:sp>
      <p:sp>
        <p:nvSpPr>
          <p:cNvPr id="120" name="Google Shape;120;p16"/>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r>
              <a:rPr lang="en-US"/>
              <a:t>1.Automates the job of form filling which reduces time.</a:t>
            </a:r>
            <a:endParaRPr lang="en-US"/>
          </a:p>
          <a:p>
            <a:pPr marL="342900" lvl="0" indent="0" algn="l" rtl="0">
              <a:lnSpc>
                <a:spcPct val="114000"/>
              </a:lnSpc>
              <a:spcBef>
                <a:spcPts val="0"/>
              </a:spcBef>
              <a:spcAft>
                <a:spcPts val="0"/>
              </a:spcAft>
              <a:buNone/>
            </a:pPr>
          </a:p>
          <a:p>
            <a:pPr marL="342900" lvl="0" indent="0" algn="l" rtl="0">
              <a:lnSpc>
                <a:spcPct val="114000"/>
              </a:lnSpc>
              <a:spcBef>
                <a:spcPts val="0"/>
              </a:spcBef>
              <a:spcAft>
                <a:spcPts val="0"/>
              </a:spcAft>
              <a:buNone/>
            </a:pPr>
            <a:r>
              <a:rPr lang="en-US"/>
              <a:t>2.Reduces manual error and typing error.</a:t>
            </a:r>
            <a:endParaRPr lang="en-US"/>
          </a:p>
          <a:p>
            <a:pPr marL="342900" lvl="0" indent="0" algn="l" rtl="0">
              <a:lnSpc>
                <a:spcPct val="114000"/>
              </a:lnSpc>
              <a:spcBef>
                <a:spcPts val="0"/>
              </a:spcBef>
              <a:spcAft>
                <a:spcPts val="0"/>
              </a:spcAft>
              <a:buNone/>
            </a:pPr>
          </a:p>
          <a:p>
            <a:pPr marL="342900" lvl="0" indent="0" algn="l" rtl="0">
              <a:lnSpc>
                <a:spcPct val="114000"/>
              </a:lnSpc>
              <a:spcBef>
                <a:spcPts val="0"/>
              </a:spcBef>
              <a:spcAft>
                <a:spcPts val="0"/>
              </a:spcAft>
              <a:buNone/>
            </a:pPr>
            <a:r>
              <a:rPr lang="en-US"/>
              <a:t>3.Large sets of data can be entered without heavy workload.</a:t>
            </a:r>
            <a:endParaRPr lang="en-US"/>
          </a:p>
          <a:p>
            <a:pPr marL="342900" lvl="0" indent="0" algn="l" rtl="0">
              <a:lnSpc>
                <a:spcPct val="114000"/>
              </a:lnSpc>
              <a:spcBef>
                <a:spcPts val="0"/>
              </a:spcBef>
              <a:spcAft>
                <a:spcPts val="0"/>
              </a:spcAft>
              <a:buNone/>
            </a:pPr>
          </a:p>
          <a:p>
            <a:pPr marL="342900" lvl="0" indent="0" algn="l" rtl="0">
              <a:lnSpc>
                <a:spcPct val="114000"/>
              </a:lnSpc>
              <a:spcBef>
                <a:spcPts val="0"/>
              </a:spcBef>
              <a:spcAft>
                <a:spcPts val="0"/>
              </a:spcAft>
              <a:buNone/>
            </a:pPr>
            <a:r>
              <a:rPr lang="en-US"/>
              <a:t>4.confirmation of the submission of form by receiving the mail </a:t>
            </a:r>
            <a:endParaRPr lang="en-US"/>
          </a:p>
          <a:p>
            <a:pPr marL="342900" lvl="0" indent="0" algn="l" rtl="0">
              <a:lnSpc>
                <a:spcPct val="114000"/>
              </a:lnSpc>
              <a:spcBef>
                <a:spcPts val="0"/>
              </a:spcBef>
              <a:spcAft>
                <a:spcPts val="0"/>
              </a:spcAft>
              <a:buNone/>
            </a:pPr>
            <a:r>
              <a:rPr lang="en-US"/>
              <a:t> </a:t>
            </a:r>
            <a:endParaRPr lang="en-US"/>
          </a:p>
          <a:p>
            <a:pPr marL="342900" lvl="0" indent="0" algn="l" rtl="0">
              <a:lnSpc>
                <a:spcPct val="114000"/>
              </a:lnSpc>
              <a:spcBef>
                <a:spcPts val="0"/>
              </a:spcBef>
              <a:spcAft>
                <a:spcPts val="0"/>
              </a:spcAft>
              <a:buNone/>
            </a:pPr>
            <a:r>
              <a:rPr lang="en-US"/>
              <a:t>   acknowledgement.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Literature Survey</a:t>
            </a:r>
            <a:endParaRPr>
              <a:latin typeface="Calibri" panose="020F0502020204030204"/>
              <a:ea typeface="Calibri" panose="020F0502020204030204"/>
              <a:cs typeface="Calibri" panose="020F0502020204030204"/>
              <a:sym typeface="Calibri" panose="020F0502020204030204"/>
            </a:endParaRPr>
          </a:p>
        </p:txBody>
      </p:sp>
      <p:sp>
        <p:nvSpPr>
          <p:cNvPr id="127" name="Google Shape;127;p17"/>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l" rtl="0">
              <a:lnSpc>
                <a:spcPct val="114000"/>
              </a:lnSpc>
              <a:spcBef>
                <a:spcPts val="480"/>
              </a:spcBef>
              <a:spcAft>
                <a:spcPts val="0"/>
              </a:spcAft>
              <a:buClr>
                <a:schemeClr val="dk1"/>
              </a:buClr>
              <a:buSzPct val="89000"/>
              <a:buFont typeface="Noto Sans Symbols"/>
              <a:buNone/>
            </a:pPr>
            <a:r>
              <a:rPr lang="en-US"/>
              <a:t>1.</a:t>
            </a:r>
            <a:r>
              <a:rPr lang="en-US" sz="2700">
                <a:highlight>
                  <a:srgbClr val="FFFFFF"/>
                </a:highlight>
                <a:latin typeface="Arial" panose="020B0604020202020204"/>
                <a:ea typeface="Arial" panose="020B0604020202020204"/>
                <a:cs typeface="Arial" panose="020B0604020202020204"/>
                <a:sym typeface="Arial" panose="020B0604020202020204"/>
              </a:rPr>
              <a:t>Wang, S., Zou, Y., Keivanloo, I., </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1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Upahyaya,  B.  and Ng,  J.  (2017)  ‘An intelligent  framework  for auto-filling  web  forms  from</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1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different web applications’, Int. J. Business Process Integration and Management, Vol. 8, No. 1,</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1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pp.16–30.</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1000"/>
              </a:lnSpc>
              <a:spcBef>
                <a:spcPts val="0"/>
              </a:spcBef>
              <a:spcAft>
                <a:spcPts val="0"/>
              </a:spcAft>
              <a:buClr>
                <a:schemeClr val="dk1"/>
              </a:buClr>
              <a:buSzPct val="41000"/>
              <a:buFont typeface="Arial" panose="020B0604020202020204"/>
              <a:buNone/>
            </a:pP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r>
              <a:rPr lang="en-US" sz="2700" b="1">
                <a:highlight>
                  <a:srgbClr val="FFFFFF"/>
                </a:highlight>
                <a:latin typeface="Arial" panose="020B0604020202020204"/>
                <a:ea typeface="Arial" panose="020B0604020202020204"/>
                <a:cs typeface="Arial" panose="020B0604020202020204"/>
                <a:sym typeface="Arial" panose="020B0604020202020204"/>
              </a:rPr>
              <a:t>ADVANTAGES:</a:t>
            </a:r>
            <a:endParaRPr sz="27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endParaRPr sz="27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1</a:t>
            </a:r>
            <a:r>
              <a:rPr lang="en-US" sz="2700" b="1">
                <a:highlight>
                  <a:srgbClr val="FFFFFF"/>
                </a:highlight>
                <a:latin typeface="Arial" panose="020B0604020202020204"/>
                <a:ea typeface="Arial" panose="020B0604020202020204"/>
                <a:cs typeface="Arial" panose="020B0604020202020204"/>
                <a:sym typeface="Arial" panose="020B0604020202020204"/>
              </a:rPr>
              <a:t>.</a:t>
            </a:r>
            <a:r>
              <a:rPr lang="en-US" sz="2700">
                <a:highlight>
                  <a:srgbClr val="FFFFFF"/>
                </a:highlight>
                <a:latin typeface="Arial" panose="020B0604020202020204"/>
                <a:ea typeface="Arial" panose="020B0604020202020204"/>
                <a:cs typeface="Arial" panose="020B0604020202020204"/>
                <a:sym typeface="Arial" panose="020B0604020202020204"/>
              </a:rPr>
              <a:t>Efficiency and automation.</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2.Accuracy in standardised tasks.</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r>
              <a:rPr lang="en-US" sz="2700" b="1">
                <a:highlight>
                  <a:srgbClr val="FFFFFF"/>
                </a:highlight>
                <a:latin typeface="Arial" panose="020B0604020202020204"/>
                <a:ea typeface="Arial" panose="020B0604020202020204"/>
                <a:cs typeface="Arial" panose="020B0604020202020204"/>
                <a:sym typeface="Arial" panose="020B0604020202020204"/>
              </a:rPr>
              <a:t>DISADVANTAGES:</a:t>
            </a:r>
            <a:endParaRPr sz="27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endParaRPr sz="27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1.Data integrity issues.</a:t>
            </a:r>
            <a:endParaRPr sz="27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89000"/>
              </a:lnSpc>
              <a:spcBef>
                <a:spcPts val="0"/>
              </a:spcBef>
              <a:spcAft>
                <a:spcPts val="0"/>
              </a:spcAft>
              <a:buClr>
                <a:schemeClr val="dk1"/>
              </a:buClr>
              <a:buSzPct val="41000"/>
              <a:buFont typeface="Arial" panose="020B0604020202020204"/>
              <a:buNone/>
            </a:pPr>
            <a:r>
              <a:rPr lang="en-US" sz="2700">
                <a:highlight>
                  <a:srgbClr val="FFFFFF"/>
                </a:highlight>
                <a:latin typeface="Arial" panose="020B0604020202020204"/>
                <a:ea typeface="Arial" panose="020B0604020202020204"/>
                <a:cs typeface="Arial" panose="020B0604020202020204"/>
                <a:sym typeface="Arial" panose="020B0604020202020204"/>
              </a:rPr>
              <a:t>2.Security risks.</a:t>
            </a:r>
            <a:endParaRPr sz="2700">
              <a:highlight>
                <a:srgbClr val="FFFFFF"/>
              </a:highlight>
              <a:latin typeface="Arial" panose="020B0604020202020204"/>
              <a:ea typeface="Arial" panose="020B0604020202020204"/>
              <a:cs typeface="Arial" panose="020B0604020202020204"/>
              <a:sym typeface="Arial" panose="020B0604020202020204"/>
            </a:endParaRPr>
          </a:p>
          <a:p>
            <a:pPr marL="342900" lvl="0" indent="-190500" algn="l" rtl="0">
              <a:lnSpc>
                <a:spcPct val="114000"/>
              </a:lnSpc>
              <a:spcBef>
                <a:spcPts val="480"/>
              </a:spcBef>
              <a:spcAft>
                <a:spcPts val="0"/>
              </a:spcAft>
              <a:buClr>
                <a:schemeClr val="dk1"/>
              </a:buClr>
              <a:buSzPct val="100000"/>
              <a:buFont typeface="Noto Sans Symbols"/>
              <a:buNone/>
            </a:pPr>
            <a:endParaRPr b="1"/>
          </a:p>
          <a:p>
            <a:pPr marL="342900" lvl="0" indent="-190500" algn="l" rtl="0">
              <a:lnSpc>
                <a:spcPct val="114000"/>
              </a:lnSpc>
              <a:spcBef>
                <a:spcPts val="480"/>
              </a:spcBef>
              <a:spcAft>
                <a:spcPts val="0"/>
              </a:spcAft>
              <a:buClr>
                <a:schemeClr val="dk1"/>
              </a:buClr>
              <a:buSzPct val="100000"/>
              <a:buFont typeface="Noto Sans Symbols"/>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Main Objective</a:t>
            </a:r>
            <a:endParaRPr>
              <a:latin typeface="Calibri" panose="020F0502020204030204"/>
              <a:ea typeface="Calibri" panose="020F0502020204030204"/>
              <a:cs typeface="Calibri" panose="020F0502020204030204"/>
              <a:sym typeface="Calibri" panose="020F0502020204030204"/>
            </a:endParaRPr>
          </a:p>
        </p:txBody>
      </p:sp>
      <p:sp>
        <p:nvSpPr>
          <p:cNvPr id="134" name="Google Shape;134;p18"/>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Clr>
                <a:schemeClr val="dk1"/>
              </a:buClr>
              <a:buSzPts val="1100"/>
              <a:buFont typeface="Arial" panose="020B0604020202020204"/>
              <a:buNone/>
            </a:pPr>
            <a:r>
              <a:rPr lang="en-US"/>
              <a:t>The  Form-Filling Bot  is an automation solution developed using UiPath for data entry processes. It eliminates repetitive manual tasks by extracting data from sources like Excel or databases and populating forms accurately. This project enhances efficiency, reduces errors, and demonstrates the potential of RPA in optimizing routine administrative workflows. It eliminates repetitive manual tasks by extracting data from sources like Excel or databases and populating forms accurately.This also helps us to know the status of the form submission via email </a:t>
            </a:r>
            <a:r>
              <a:rPr lang="en-US"/>
              <a:t>acknowledgement</a:t>
            </a:r>
            <a:r>
              <a:rPr lang="en-US"/>
              <a:t>.</a:t>
            </a:r>
            <a:endParaRPr lang="en-US"/>
          </a:p>
          <a:p>
            <a:pPr marL="342900" lvl="0" indent="0" algn="l" rtl="0">
              <a:lnSpc>
                <a:spcPct val="114000"/>
              </a:lnSpc>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Architecture</a:t>
            </a:r>
            <a:endParaRPr>
              <a:latin typeface="Calibri" panose="020F0502020204030204"/>
              <a:ea typeface="Calibri" panose="020F0502020204030204"/>
              <a:cs typeface="Calibri" panose="020F0502020204030204"/>
              <a:sym typeface="Calibri" panose="020F0502020204030204"/>
            </a:endParaRPr>
          </a:p>
        </p:txBody>
      </p:sp>
      <p:sp>
        <p:nvSpPr>
          <p:cNvPr id="141" name="Google Shape;141;p19"/>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p>
        </p:txBody>
      </p:sp>
      <p:pic>
        <p:nvPicPr>
          <p:cNvPr id="142" name="Google Shape;142;p19"/>
          <p:cNvPicPr preferRelativeResize="0"/>
          <p:nvPr/>
        </p:nvPicPr>
        <p:blipFill>
          <a:blip r:embed="rId1"/>
          <a:stretch>
            <a:fillRect/>
          </a:stretch>
        </p:blipFill>
        <p:spPr>
          <a:xfrm>
            <a:off x="152400" y="6477000"/>
            <a:ext cx="9525" cy="9525"/>
          </a:xfrm>
          <a:prstGeom prst="rect">
            <a:avLst/>
          </a:prstGeom>
          <a:noFill/>
          <a:ln>
            <a:noFill/>
          </a:ln>
        </p:spPr>
      </p:pic>
      <p:pic>
        <p:nvPicPr>
          <p:cNvPr id="143" name="Google Shape;143;p19"/>
          <p:cNvPicPr preferRelativeResize="0"/>
          <p:nvPr/>
        </p:nvPicPr>
        <p:blipFill>
          <a:blip r:embed="rId2"/>
          <a:stretch>
            <a:fillRect/>
          </a:stretch>
        </p:blipFill>
        <p:spPr>
          <a:xfrm>
            <a:off x="3554100" y="1412200"/>
            <a:ext cx="2209800" cy="462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System Requirements</a:t>
            </a:r>
            <a:endParaRPr>
              <a:latin typeface="Calibri" panose="020F0502020204030204"/>
              <a:ea typeface="Calibri" panose="020F0502020204030204"/>
              <a:cs typeface="Calibri" panose="020F0502020204030204"/>
              <a:sym typeface="Calibri" panose="020F0502020204030204"/>
            </a:endParaRPr>
          </a:p>
        </p:txBody>
      </p:sp>
      <p:sp>
        <p:nvSpPr>
          <p:cNvPr id="150" name="Google Shape;150;p20"/>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74650" algn="l" rtl="0">
              <a:lnSpc>
                <a:spcPct val="114000"/>
              </a:lnSpc>
              <a:spcBef>
                <a:spcPts val="0"/>
              </a:spcBef>
              <a:spcAft>
                <a:spcPts val="0"/>
              </a:spcAft>
              <a:buClr>
                <a:schemeClr val="dk1"/>
              </a:buClr>
              <a:buSzPts val="2900"/>
              <a:buChar char="▪"/>
            </a:pPr>
            <a:r>
              <a:rPr lang="en-US" sz="2900" b="1"/>
              <a:t>Hardware</a:t>
            </a:r>
            <a:endParaRPr sz="2900" b="1"/>
          </a:p>
          <a:p>
            <a:pPr marL="342900" lvl="0" indent="0" algn="l" rtl="0">
              <a:lnSpc>
                <a:spcPct val="114000"/>
              </a:lnSpc>
              <a:spcBef>
                <a:spcPts val="0"/>
              </a:spcBef>
              <a:spcAft>
                <a:spcPts val="0"/>
              </a:spcAft>
              <a:buNone/>
            </a:pPr>
            <a:r>
              <a:rPr lang="en-US"/>
              <a:t>1.A device with uipath studio.</a:t>
            </a:r>
            <a:endParaRPr lang="en-US"/>
          </a:p>
          <a:p>
            <a:pPr marL="342900" lvl="0" indent="0" algn="l" rtl="0">
              <a:lnSpc>
                <a:spcPct val="114000"/>
              </a:lnSpc>
              <a:spcBef>
                <a:spcPts val="0"/>
              </a:spcBef>
              <a:spcAft>
                <a:spcPts val="0"/>
              </a:spcAft>
              <a:buNone/>
            </a:pPr>
          </a:p>
          <a:p>
            <a:pPr marL="342900" lvl="0" indent="0" algn="l" rtl="0">
              <a:lnSpc>
                <a:spcPct val="114000"/>
              </a:lnSpc>
              <a:spcBef>
                <a:spcPts val="0"/>
              </a:spcBef>
              <a:spcAft>
                <a:spcPts val="0"/>
              </a:spcAft>
              <a:buNone/>
            </a:pPr>
            <a:r>
              <a:rPr lang="en-US"/>
              <a:t>2.Network connection.</a:t>
            </a:r>
            <a:endParaRPr lang="en-US"/>
          </a:p>
          <a:p>
            <a:pPr marL="342900" lvl="0" indent="0" algn="l" rtl="0">
              <a:lnSpc>
                <a:spcPct val="114000"/>
              </a:lnSpc>
              <a:spcBef>
                <a:spcPts val="0"/>
              </a:spcBef>
              <a:spcAft>
                <a:spcPts val="0"/>
              </a:spcAft>
              <a:buNone/>
            </a:pPr>
          </a:p>
          <a:p>
            <a:pPr marL="342900" lvl="0" indent="-374650" algn="l" rtl="0">
              <a:lnSpc>
                <a:spcPct val="114000"/>
              </a:lnSpc>
              <a:spcBef>
                <a:spcPts val="480"/>
              </a:spcBef>
              <a:spcAft>
                <a:spcPts val="0"/>
              </a:spcAft>
              <a:buClr>
                <a:schemeClr val="dk1"/>
              </a:buClr>
              <a:buSzPts val="2900"/>
              <a:buChar char="▪"/>
            </a:pPr>
            <a:r>
              <a:rPr lang="en-US" sz="2900" b="1"/>
              <a:t>Software</a:t>
            </a:r>
            <a:endParaRPr sz="2900" b="1"/>
          </a:p>
          <a:p>
            <a:pPr marL="342900" lvl="0" indent="0" algn="l" rtl="0">
              <a:lnSpc>
                <a:spcPct val="114000"/>
              </a:lnSpc>
              <a:spcBef>
                <a:spcPts val="480"/>
              </a:spcBef>
              <a:spcAft>
                <a:spcPts val="0"/>
              </a:spcAft>
              <a:buNone/>
            </a:pPr>
            <a:r>
              <a:rPr lang="en-US"/>
              <a:t>1.uipath studio.</a:t>
            </a:r>
            <a:endParaRPr lang="en-US"/>
          </a:p>
          <a:p>
            <a:pPr marL="342900" lvl="0" indent="0" algn="l" rtl="0">
              <a:lnSpc>
                <a:spcPct val="114000"/>
              </a:lnSpc>
              <a:spcBef>
                <a:spcPts val="480"/>
              </a:spcBef>
              <a:spcAft>
                <a:spcPts val="0"/>
              </a:spcAft>
              <a:buNone/>
            </a:pP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a:t>Functional Description</a:t>
            </a:r>
            <a:endParaRPr>
              <a:latin typeface="Calibri" panose="020F0502020204030204"/>
              <a:ea typeface="Calibri" panose="020F0502020204030204"/>
              <a:cs typeface="Calibri" panose="020F0502020204030204"/>
              <a:sym typeface="Calibri" panose="020F0502020204030204"/>
            </a:endParaRPr>
          </a:p>
        </p:txBody>
      </p:sp>
      <p:sp>
        <p:nvSpPr>
          <p:cNvPr id="157" name="Google Shape;157;p21"/>
          <p:cNvSpPr txBox="1"/>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r>
              <a:rPr lang="en-US" b="1"/>
              <a:t>Form Population</a:t>
            </a:r>
            <a:r>
              <a:rPr lang="en-US"/>
              <a:t>: Once the data is validated, the bot automatically fills the fields of web-based or desktop forms. It eliminates manual typing, ensuring that data is entered without errors.</a:t>
            </a:r>
            <a:endParaRPr lang="en-US"/>
          </a:p>
          <a:p>
            <a:pPr marL="342900" lvl="0" indent="0" algn="l" rtl="0">
              <a:lnSpc>
                <a:spcPct val="114000"/>
              </a:lnSpc>
              <a:spcBef>
                <a:spcPts val="0"/>
              </a:spcBef>
              <a:spcAft>
                <a:spcPts val="0"/>
              </a:spcAft>
              <a:buNone/>
            </a:pPr>
          </a:p>
          <a:p>
            <a:pPr marL="342900" lvl="0" indent="0" algn="l" rtl="0">
              <a:lnSpc>
                <a:spcPct val="114000"/>
              </a:lnSpc>
              <a:spcBef>
                <a:spcPts val="0"/>
              </a:spcBef>
              <a:spcAft>
                <a:spcPts val="0"/>
              </a:spcAft>
              <a:buNone/>
            </a:pPr>
            <a:r>
              <a:rPr lang="en-US" b="1"/>
              <a:t>Report Generation</a:t>
            </a:r>
            <a:r>
              <a:rPr lang="en-US"/>
              <a:t>: After form submission, the bot generates detailed status reports, summarizing the results of the form-filling process and any errors encountered. These are saved for further reference and analysis.</a:t>
            </a:r>
            <a:endParaRPr lang="en-US"/>
          </a:p>
          <a:p>
            <a:pPr marL="342900" lvl="0" indent="-190500" algn="l" rtl="0">
              <a:lnSpc>
                <a:spcPct val="114000"/>
              </a:lnSpc>
              <a:spcBef>
                <a:spcPts val="480"/>
              </a:spcBef>
              <a:spcAft>
                <a:spcPts val="0"/>
              </a:spcAft>
              <a:buClr>
                <a:schemeClr val="dk1"/>
              </a:buClr>
              <a:buSzPts val="2400"/>
              <a:buFont typeface="Noto Sans Symbols"/>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6260</Words>
  <Application>WPS Presentation</Application>
  <PresentationFormat/>
  <Paragraphs>129</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Calibri</vt:lpstr>
      <vt:lpstr>Noto Sans Symbols</vt:lpstr>
      <vt:lpstr>AMGDT</vt:lpstr>
      <vt:lpstr>Open Sans ExtraBold</vt:lpstr>
      <vt:lpstr>Microsoft YaHei</vt:lpstr>
      <vt:lpstr>Arial Unicode MS</vt:lpstr>
      <vt:lpstr>Office Theme</vt:lpstr>
      <vt:lpstr>PowerPoint 演示文稿</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Testing</vt:lpstr>
      <vt:lpstr>Conclusions</vt:lpstr>
      <vt:lpstr>Future Enhancement</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AK GAMING YT PUBG</cp:lastModifiedBy>
  <cp:revision>1</cp:revision>
  <dcterms:created xsi:type="dcterms:W3CDTF">2024-11-22T00:30:25Z</dcterms:created>
  <dcterms:modified xsi:type="dcterms:W3CDTF">2024-11-22T00:30:27Z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C575C37EF5634D9FB0C93B1D6704831A_12</vt:lpwstr>
  </property>
  <property fmtid="{D5CDD505-2E9C-101B-9397-08002B2CF9AE}" pid="3" name="KSOProductBuildVer">
    <vt:lpwstr>1033-12.2.0.18911</vt:lpwstr>
  </property>
</Properties>
</file>