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660" r:id="rId2"/>
  </p:sldMasterIdLst>
  <p:sldIdLst>
    <p:sldId id="257" r:id="rId3"/>
    <p:sldId id="357" r:id="rId4"/>
    <p:sldId id="372" r:id="rId5"/>
    <p:sldId id="373" r:id="rId6"/>
    <p:sldId id="371" r:id="rId7"/>
    <p:sldId id="370" r:id="rId8"/>
    <p:sldId id="374" r:id="rId9"/>
    <p:sldId id="360" r:id="rId10"/>
    <p:sldId id="375" r:id="rId11"/>
    <p:sldId id="362" r:id="rId12"/>
    <p:sldId id="376" r:id="rId13"/>
    <p:sldId id="363" r:id="rId14"/>
    <p:sldId id="377" r:id="rId15"/>
    <p:sldId id="364" r:id="rId16"/>
    <p:sldId id="378" r:id="rId17"/>
    <p:sldId id="365" r:id="rId18"/>
    <p:sldId id="379" r:id="rId19"/>
    <p:sldId id="366" r:id="rId20"/>
    <p:sldId id="33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4073C84-5926-E799-9BF8-87AADF2A61DC}" v="1" dt="2023-07-17T19:15:36.929"/>
    <p1510:client id="{05568D65-5818-2160-20E1-0569A861CED2}" v="2" dt="2023-08-23T18:09:28.571"/>
    <p1510:client id="{085E46D6-6F99-8903-364F-CA60ABF6BAC9}" v="111" dt="2023-07-04T15:22:41.027"/>
    <p1510:client id="{0D5F2452-71D1-87CB-C821-746342E496DB}" v="40" dt="2023-07-20T16:20:20.330"/>
    <p1510:client id="{0EF2E259-F795-2B47-BF1E-86E04B0F7524}" v="17" dt="2023-09-05T11:01:35.527"/>
    <p1510:client id="{110654AD-403A-FC6C-EBA4-39D7400BA83F}" v="15" dt="2023-08-23T20:23:03.078"/>
    <p1510:client id="{12D47847-4F9C-F2F4-1CEE-9E12AA134A76}" v="134" dt="2023-09-14T04:46:55.905"/>
    <p1510:client id="{12E438C0-4350-5F33-F82B-9CEB83269C5E}" v="1306" dt="2023-08-22T20:30:49.892"/>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3231D9BC-2059-89B4-3A1F-6BD834F4529C}" v="30" dt="2023-06-19T15:44:36.256"/>
    <p1510:client id="{3256D2D3-CFB8-62AE-6FFB-3AEC480DBF66}" v="1" dt="2023-07-12T13:48:28.638"/>
    <p1510:client id="{3527545B-2E62-C4A5-5B2F-9CFCB6D46843}" v="2" dt="2023-07-08T09:47:46.225"/>
    <p1510:client id="{35664164-8999-7D11-72C3-58DC981765DE}" v="3" dt="2023-06-16T18:32:18.042"/>
    <p1510:client id="{3AEA49E4-0D6B-9F78-11D3-5E8350C1C536}" v="2" dt="2023-04-07T07:48:51.199"/>
    <p1510:client id="{3DBDF0A7-A304-4E8B-92F6-BDBC1787FA1D}" v="13" dt="2023-08-23T13:20:46.597"/>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639802C-09C4-BEC2-02C3-18FF1A6F92D2}" v="20" dt="2023-06-16T03:26:29.805"/>
    <p1510:client id="{4E6F5ACA-5BCE-8A95-A97F-5E8EAFBAE2FC}" v="140" dt="2023-05-29T08:34:21.089"/>
    <p1510:client id="{4F1889FE-B7C2-BEEC-A846-B3A3A0E9D55F}" v="6" dt="2023-07-15T17:30:51.796"/>
    <p1510:client id="{507B701A-47E5-0F4F-A539-0D338E71CD90}" v="3" dt="2023-06-21T08:28:54.844"/>
    <p1510:client id="{50AD6EFE-F1D2-4BD1-91C7-7A7D881F319C}" v="1" dt="2023-07-09T13:57:21.325"/>
    <p1510:client id="{52E11AA3-A2F0-986A-19FE-10F6097FD45A}" v="4" dt="2023-07-15T14:53:05.893"/>
    <p1510:client id="{53F09B3E-584E-C93D-ADDF-360E73E3B258}" v="846" dt="2023-06-03T19:39:43.251"/>
    <p1510:client id="{567AE550-5207-4B6F-9DEE-9A506F3D470C}" v="25" dt="2023-07-15T17:38:46.983"/>
    <p1510:client id="{5A859A3F-0EC5-3DA1-365B-3311B2C78B0E}" v="11" dt="2023-08-24T16:16:26.986"/>
    <p1510:client id="{5BC66F06-CDE0-67EF-CF61-D26495F38F75}" v="83" dt="2023-05-27T08:55:53.560"/>
    <p1510:client id="{5D2A8F5A-FB72-8D2F-9253-032B889AA82E}" v="1" dt="2023-07-12T06:30:44.902"/>
    <p1510:client id="{5F3B6FBD-52BE-324D-033C-E7A277091016}" v="632" dt="2023-09-14T21:49:44.484"/>
    <p1510:client id="{648373AD-CBF2-2B98-457F-4C541EC36E30}" v="139" dt="2023-06-21T09:51:53.721"/>
    <p1510:client id="{66194EFB-2228-0C71-037B-215F513543AC}" v="1" dt="2023-08-07T16:05:58.081"/>
    <p1510:client id="{665135F3-7766-7E02-069E-313BFE4B69B7}" v="46" dt="2023-08-26T08:59:02.938"/>
    <p1510:client id="{669CBE4D-287E-A883-995E-F7E6DC973DF4}" v="3" dt="2023-08-25T13:04:18.468"/>
    <p1510:client id="{679CEF35-2E64-F8F5-6729-28703C2A65A4}" v="666" dt="2023-06-16T18:09:29.290"/>
    <p1510:client id="{693FFC2E-CFBC-139F-1D4A-BF6B9E10E436}" v="211" dt="2023-06-23T16:50:42.790"/>
    <p1510:client id="{69910428-5F23-AC80-CDC3-FA2FC5CF6F90}" v="7" dt="2023-07-16T01:51:23.873"/>
    <p1510:client id="{6B2A96F2-571F-8D55-F44D-DFB46786AFDE}" v="952" dt="2023-06-21T08:19:39.69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2403744-3DDE-B864-E357-90699CAA9613}" v="1" dt="2023-06-16T10:20:53.258"/>
    <p1510:client id="{728B17C5-8426-F867-A344-D1C321ED2DB2}" v="2" dt="2023-07-02T10:46:11.876"/>
    <p1510:client id="{745DD044-936C-0F4F-D1FD-A6C715F4FEF7}" v="1218" dt="2023-06-22T14:22:14.084"/>
    <p1510:client id="{74A4A6BE-B01F-EC1A-932D-1E68B62EDB84}" v="2" dt="2023-06-02T07:03:37.630"/>
    <p1510:client id="{75ED9A75-8466-449B-FE84-07C08A8CD51A}" v="580" dt="2023-06-21T10:46:27.787"/>
    <p1510:client id="{75F17DB9-9572-2D5B-B2D8-EA01041966DC}" v="9" dt="2023-07-15T17:26:21.874"/>
    <p1510:client id="{78A7FCA5-26A6-F166-3BD4-30A8A04ABC2F}" v="5" dt="2023-07-06T05:49:46.082"/>
    <p1510:client id="{7D4E69BF-E051-B9BF-37DA-5A5A43329996}" v="323" dt="2023-06-19T06:28:11.93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A21844FA-A730-FDEC-D593-7991C94D1165}" v="7" dt="2023-09-06T11:48:01.328"/>
    <p1510:client id="{A23C558A-7F71-14D2-D8D3-6427317A9BAC}" v="21" dt="2023-09-03T12:28:25.582"/>
    <p1510:client id="{A46E2480-911C-06AA-D78E-8CDE65B0DC2B}" v="2" dt="2023-08-25T11:27:16.453"/>
    <p1510:client id="{A6041893-4830-2A13-0D38-F1C6C3AE723D}" v="50" dt="2023-08-26T10:11:03.587"/>
    <p1510:client id="{A75A3358-6F98-A982-B928-871024E8E6A4}" v="1" dt="2023-08-07T14:23:06.175"/>
    <p1510:client id="{A79D61C3-BDCD-CF9C-E5D6-22DF07C72D66}" v="19" dt="2023-08-07T17:27:42.415"/>
    <p1510:client id="{A93EEE7B-30CE-A002-4865-110304DCA8B5}" v="1" dt="2023-08-24T11:37:56.579"/>
    <p1510:client id="{AAEB9726-7A5E-00FD-D38C-4F31D167B849}" v="144" dt="2023-05-31T07:12:57.147"/>
    <p1510:client id="{ACCE8807-3AD9-172C-9FF7-97DEECE7CCCE}" v="786" dt="2023-04-08T08:43:41.967"/>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D91C428-EFA8-40CC-81FF-DB4F74B2E3B8}" v="2" dt="2023-09-02T06:40:41.487"/>
    <p1510:client id="{CDDF02E5-8F24-4710-BD91-78150815500F}" v="2" dt="2023-08-24T09:26:59.864"/>
    <p1510:client id="{CE838C1E-23EA-42A9-B4EB-F3A1F397F1A1}" v="1" dt="2023-08-29T09:25:24.523"/>
    <p1510:client id="{CFFDA4C4-38D9-4C8B-9D7C-C4B232738EE3}" v="1" dt="2023-08-23T19:16:25.646"/>
    <p1510:client id="{D20282B0-2A63-5B8E-ED6E-21AC7D4BDCAC}" v="161" dt="2023-06-24T10:05:05.459"/>
    <p1510:client id="{D34AF5DB-962D-53E6-6113-361FE58CACEA}" v="77" dt="2023-07-15T11:48:28.615"/>
    <p1510:client id="{D54BA705-AE56-7F69-80CA-001158D7196F}" v="2" dt="2023-08-24T05:37:54.350"/>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CEE96F-B41A-D1C6-08E1-6E5AC777A79C}" v="13" dt="2023-07-04T15:15:28.214"/>
    <p1510:client id="{E3DFE46F-2DD3-6007-A1AD-2413EF44EB54}" v="2" dt="2023-09-07T08:12:36.453"/>
    <p1510:client id="{E502D99D-CD23-97A8-A5AE-6693F95CD264}" v="38" dt="2023-07-15T17:43:37.810"/>
    <p1510:client id="{EE883A4E-9CC7-9E8C-0748-2E47690B4BC3}" v="1" dt="2023-08-25T09:47:11.441"/>
    <p1510:client id="{F30A7B57-C6DA-ED34-9E28-674CF9621891}" v="2" dt="2023-06-18T06:52:41.222"/>
    <p1510:client id="{F50B0612-2969-BD45-C6AB-AF76B2524547}" v="1" dt="2023-08-07T17:35:00.030"/>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5C6E-752C-4A9C-BD25-97304BFB7F00}"/>
              </a:ext>
            </a:extLst>
          </p:cNvPr>
          <p:cNvSpPr>
            <a:spLocks noGrp="1"/>
          </p:cNvSpPr>
          <p:nvPr>
            <p:ph type="ctrTitle"/>
          </p:nvPr>
        </p:nvSpPr>
        <p:spPr>
          <a:xfrm>
            <a:off x="1143000" y="1122363"/>
            <a:ext cx="6858000" cy="2387600"/>
          </a:xfrm>
        </p:spPr>
        <p:txBody>
          <a:bodyPr anchor="b"/>
          <a:lstStyle>
            <a:lvl1pPr algn="ctr">
              <a:defRPr sz="1898"/>
            </a:lvl1pPr>
          </a:lstStyle>
          <a:p>
            <a:r>
              <a:rPr lang="en-US"/>
              <a:t>Click to edit Master title style</a:t>
            </a:r>
            <a:endParaRPr lang="en-IN"/>
          </a:p>
        </p:txBody>
      </p:sp>
      <p:sp>
        <p:nvSpPr>
          <p:cNvPr id="3" name="Subtitle 2">
            <a:extLst>
              <a:ext uri="{FF2B5EF4-FFF2-40B4-BE49-F238E27FC236}">
                <a16:creationId xmlns:a16="http://schemas.microsoft.com/office/drawing/2014/main" id="{303CB75B-0407-4298-928D-CFE6911F4CAB}"/>
              </a:ext>
            </a:extLst>
          </p:cNvPr>
          <p:cNvSpPr>
            <a:spLocks noGrp="1"/>
          </p:cNvSpPr>
          <p:nvPr>
            <p:ph type="subTitle" idx="1"/>
          </p:nvPr>
        </p:nvSpPr>
        <p:spPr>
          <a:xfrm>
            <a:off x="1143000" y="3602038"/>
            <a:ext cx="6858000" cy="1655762"/>
          </a:xfrm>
        </p:spPr>
        <p:txBody>
          <a:bodyPr/>
          <a:lstStyle>
            <a:lvl1pPr marL="0" indent="0" algn="ctr">
              <a:buNone/>
              <a:defRPr sz="760"/>
            </a:lvl1pPr>
            <a:lvl2pPr marL="144661" indent="0" algn="ctr">
              <a:buNone/>
              <a:defRPr sz="633"/>
            </a:lvl2pPr>
            <a:lvl3pPr marL="289322" indent="0" algn="ctr">
              <a:buNone/>
              <a:defRPr sz="570"/>
            </a:lvl3pPr>
            <a:lvl4pPr marL="433983" indent="0" algn="ctr">
              <a:buNone/>
              <a:defRPr sz="506"/>
            </a:lvl4pPr>
            <a:lvl5pPr marL="578644" indent="0" algn="ctr">
              <a:buNone/>
              <a:defRPr sz="506"/>
            </a:lvl5pPr>
            <a:lvl6pPr marL="723305" indent="0" algn="ctr">
              <a:buNone/>
              <a:defRPr sz="506"/>
            </a:lvl6pPr>
            <a:lvl7pPr marL="867966" indent="0" algn="ctr">
              <a:buNone/>
              <a:defRPr sz="506"/>
            </a:lvl7pPr>
            <a:lvl8pPr marL="1012627" indent="0" algn="ctr">
              <a:buNone/>
              <a:defRPr sz="506"/>
            </a:lvl8pPr>
            <a:lvl9pPr marL="1157288" indent="0" algn="ctr">
              <a:buNone/>
              <a:defRPr sz="506"/>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4F14F-8FD9-40FE-988E-6F2849458875}"/>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002D88E8-FF33-4DAE-91C5-B647C0E90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DB4D1-7A1C-48EB-8FA6-66B29FA5F92B}"/>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45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B61F-1BFD-4346-A2F2-95A9D0896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DD724-7B3C-4348-ABA9-32CB7AD1C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54DD5-651D-4CE6-A6F8-557635454DAB}"/>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4B537FBB-3EF9-4B39-93F0-F68D62D49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0D894-70D6-48CA-9447-8490B28BB9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217561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1301-CC7E-476B-98C1-85D83ABE3667}"/>
              </a:ext>
            </a:extLst>
          </p:cNvPr>
          <p:cNvSpPr>
            <a:spLocks noGrp="1"/>
          </p:cNvSpPr>
          <p:nvPr>
            <p:ph type="title"/>
          </p:nvPr>
        </p:nvSpPr>
        <p:spPr>
          <a:xfrm>
            <a:off x="623888" y="1709745"/>
            <a:ext cx="7886700" cy="2852737"/>
          </a:xfrm>
        </p:spPr>
        <p:txBody>
          <a:bodyPr anchor="b"/>
          <a:lstStyle>
            <a:lvl1pPr>
              <a:defRPr sz="18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8646-8C39-47E0-872D-EDA0087967DD}"/>
              </a:ext>
            </a:extLst>
          </p:cNvPr>
          <p:cNvSpPr>
            <a:spLocks noGrp="1"/>
          </p:cNvSpPr>
          <p:nvPr>
            <p:ph type="body" idx="1"/>
          </p:nvPr>
        </p:nvSpPr>
        <p:spPr>
          <a:xfrm>
            <a:off x="623888" y="4589470"/>
            <a:ext cx="7886700" cy="1500187"/>
          </a:xfrm>
        </p:spPr>
        <p:txBody>
          <a:bodyPr/>
          <a:lstStyle>
            <a:lvl1pPr marL="0" indent="0">
              <a:buNone/>
              <a:defRPr sz="760">
                <a:solidFill>
                  <a:schemeClr val="tx1">
                    <a:tint val="75000"/>
                  </a:schemeClr>
                </a:solidFill>
              </a:defRPr>
            </a:lvl1pPr>
            <a:lvl2pPr marL="144661" indent="0">
              <a:buNone/>
              <a:defRPr sz="633">
                <a:solidFill>
                  <a:schemeClr val="tx1">
                    <a:tint val="75000"/>
                  </a:schemeClr>
                </a:solidFill>
              </a:defRPr>
            </a:lvl2pPr>
            <a:lvl3pPr marL="289322" indent="0">
              <a:buNone/>
              <a:defRPr sz="570">
                <a:solidFill>
                  <a:schemeClr val="tx1">
                    <a:tint val="75000"/>
                  </a:schemeClr>
                </a:solidFill>
              </a:defRPr>
            </a:lvl3pPr>
            <a:lvl4pPr marL="433983" indent="0">
              <a:buNone/>
              <a:defRPr sz="506">
                <a:solidFill>
                  <a:schemeClr val="tx1">
                    <a:tint val="75000"/>
                  </a:schemeClr>
                </a:solidFill>
              </a:defRPr>
            </a:lvl4pPr>
            <a:lvl5pPr marL="578644" indent="0">
              <a:buNone/>
              <a:defRPr sz="506">
                <a:solidFill>
                  <a:schemeClr val="tx1">
                    <a:tint val="75000"/>
                  </a:schemeClr>
                </a:solidFill>
              </a:defRPr>
            </a:lvl5pPr>
            <a:lvl6pPr marL="723305" indent="0">
              <a:buNone/>
              <a:defRPr sz="506">
                <a:solidFill>
                  <a:schemeClr val="tx1">
                    <a:tint val="75000"/>
                  </a:schemeClr>
                </a:solidFill>
              </a:defRPr>
            </a:lvl6pPr>
            <a:lvl7pPr marL="867966" indent="0">
              <a:buNone/>
              <a:defRPr sz="506">
                <a:solidFill>
                  <a:schemeClr val="tx1">
                    <a:tint val="75000"/>
                  </a:schemeClr>
                </a:solidFill>
              </a:defRPr>
            </a:lvl7pPr>
            <a:lvl8pPr marL="1012627" indent="0">
              <a:buNone/>
              <a:defRPr sz="506">
                <a:solidFill>
                  <a:schemeClr val="tx1">
                    <a:tint val="75000"/>
                  </a:schemeClr>
                </a:solidFill>
              </a:defRPr>
            </a:lvl8pPr>
            <a:lvl9pPr marL="1157288" indent="0">
              <a:buNone/>
              <a:defRPr sz="50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5F12-0ED3-43CE-BD1D-37014B082993}"/>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B3A86690-7E13-4A8F-8107-B67E9D8C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94ABA-8EE8-40C6-BC85-15680C1D131A}"/>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53408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6D9A-E2A9-41AE-8BE4-72DAB43F7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6FF1-DB57-4C60-8EEB-7640E28CE61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56D1D-8B24-4EA9-818B-E41920A2159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0103C-FB54-4322-994A-66BC44A4BC73}"/>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6" name="Footer Placeholder 5">
            <a:extLst>
              <a:ext uri="{FF2B5EF4-FFF2-40B4-BE49-F238E27FC236}">
                <a16:creationId xmlns:a16="http://schemas.microsoft.com/office/drawing/2014/main" id="{7EB73C87-F061-4FD4-9E2A-ED3615B19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0B062-2D18-4AD2-9F88-E13D0616A81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79455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DD56-8E3E-4A7A-BA2F-CD7770B9E5EC}"/>
              </a:ext>
            </a:extLst>
          </p:cNvPr>
          <p:cNvSpPr>
            <a:spLocks noGrp="1"/>
          </p:cNvSpPr>
          <p:nvPr>
            <p:ph type="title"/>
          </p:nvPr>
        </p:nvSpPr>
        <p:spPr>
          <a:xfrm>
            <a:off x="629841" y="365129"/>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12BE4-35EE-42BA-8DE2-1F0A1983CD1C}"/>
              </a:ext>
            </a:extLst>
          </p:cNvPr>
          <p:cNvSpPr>
            <a:spLocks noGrp="1"/>
          </p:cNvSpPr>
          <p:nvPr>
            <p:ph type="body" idx="1"/>
          </p:nvPr>
        </p:nvSpPr>
        <p:spPr>
          <a:xfrm>
            <a:off x="629842" y="1681163"/>
            <a:ext cx="3868340" cy="823912"/>
          </a:xfrm>
        </p:spPr>
        <p:txBody>
          <a:bodyPr anchor="b"/>
          <a:lstStyle>
            <a:lvl1pPr marL="0" indent="0">
              <a:buNone/>
              <a:defRPr sz="760" b="1"/>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a:t>Click to edit Master text styles</a:t>
            </a:r>
          </a:p>
        </p:txBody>
      </p:sp>
      <p:sp>
        <p:nvSpPr>
          <p:cNvPr id="4" name="Content Placeholder 3">
            <a:extLst>
              <a:ext uri="{FF2B5EF4-FFF2-40B4-BE49-F238E27FC236}">
                <a16:creationId xmlns:a16="http://schemas.microsoft.com/office/drawing/2014/main" id="{48CEEE23-AB47-4D07-811C-4914FB7333A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FFE72-F5F3-4404-8220-FFBC46682DEE}"/>
              </a:ext>
            </a:extLst>
          </p:cNvPr>
          <p:cNvSpPr>
            <a:spLocks noGrp="1"/>
          </p:cNvSpPr>
          <p:nvPr>
            <p:ph type="body" sz="quarter" idx="3"/>
          </p:nvPr>
        </p:nvSpPr>
        <p:spPr>
          <a:xfrm>
            <a:off x="4629152" y="1681163"/>
            <a:ext cx="3887391" cy="823912"/>
          </a:xfrm>
        </p:spPr>
        <p:txBody>
          <a:bodyPr anchor="b"/>
          <a:lstStyle>
            <a:lvl1pPr marL="0" indent="0">
              <a:buNone/>
              <a:defRPr sz="760" b="1"/>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a:t>Click to edit Master text styles</a:t>
            </a:r>
          </a:p>
        </p:txBody>
      </p:sp>
      <p:sp>
        <p:nvSpPr>
          <p:cNvPr id="6" name="Content Placeholder 5">
            <a:extLst>
              <a:ext uri="{FF2B5EF4-FFF2-40B4-BE49-F238E27FC236}">
                <a16:creationId xmlns:a16="http://schemas.microsoft.com/office/drawing/2014/main" id="{92DE4DF0-0C37-41EF-9F64-7304BE32BFDD}"/>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D52598-75A6-4608-B6F5-4DB7CBE45653}"/>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8" name="Footer Placeholder 7">
            <a:extLst>
              <a:ext uri="{FF2B5EF4-FFF2-40B4-BE49-F238E27FC236}">
                <a16:creationId xmlns:a16="http://schemas.microsoft.com/office/drawing/2014/main" id="{ADCC1F43-AAA3-44DA-8AC6-CD737ECD9B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9AF777-0E67-4A96-90DA-37348D500ADD}"/>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68569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95BC-8029-4DA2-B73C-892FB8BC1F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38EF6-F495-4E24-A585-A7FD038F0F75}"/>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4" name="Footer Placeholder 3">
            <a:extLst>
              <a:ext uri="{FF2B5EF4-FFF2-40B4-BE49-F238E27FC236}">
                <a16:creationId xmlns:a16="http://schemas.microsoft.com/office/drawing/2014/main" id="{9783F896-7378-4E1E-B43D-A90DE9DFA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E80555-CC57-4360-AE99-740D43F7B0C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80858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1D7DF-6073-4476-B9D7-AC76FACBE39E}"/>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3" name="Footer Placeholder 2">
            <a:extLst>
              <a:ext uri="{FF2B5EF4-FFF2-40B4-BE49-F238E27FC236}">
                <a16:creationId xmlns:a16="http://schemas.microsoft.com/office/drawing/2014/main" id="{0159920A-F9DA-43F6-B867-8D1BB8653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81839-0165-44CF-BE76-1117B25F697C}"/>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2535569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726-B7D8-47AF-859F-BFFF6D58AB62}"/>
              </a:ext>
            </a:extLst>
          </p:cNvPr>
          <p:cNvSpPr>
            <a:spLocks noGrp="1"/>
          </p:cNvSpPr>
          <p:nvPr>
            <p:ph type="title"/>
          </p:nvPr>
        </p:nvSpPr>
        <p:spPr>
          <a:xfrm>
            <a:off x="629841" y="457200"/>
            <a:ext cx="2949178" cy="1600200"/>
          </a:xfrm>
        </p:spPr>
        <p:txBody>
          <a:bodyPr anchor="b"/>
          <a:lstStyle>
            <a:lvl1pPr>
              <a:defRPr sz="101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1386B6-8BE0-49C3-99A2-A78FAD2B1D9D}"/>
              </a:ext>
            </a:extLst>
          </p:cNvPr>
          <p:cNvSpPr>
            <a:spLocks noGrp="1"/>
          </p:cNvSpPr>
          <p:nvPr>
            <p:ph idx="1"/>
          </p:nvPr>
        </p:nvSpPr>
        <p:spPr>
          <a:xfrm>
            <a:off x="3887391" y="987432"/>
            <a:ext cx="4629150" cy="4873625"/>
          </a:xfrm>
        </p:spPr>
        <p:txBody>
          <a:bodyPr/>
          <a:lstStyle>
            <a:lvl1pPr>
              <a:defRPr sz="1013"/>
            </a:lvl1pPr>
            <a:lvl2pPr>
              <a:defRPr sz="886"/>
            </a:lvl2pPr>
            <a:lvl3pPr>
              <a:defRPr sz="760"/>
            </a:lvl3pPr>
            <a:lvl4pPr>
              <a:defRPr sz="633"/>
            </a:lvl4pPr>
            <a:lvl5pPr>
              <a:defRPr sz="633"/>
            </a:lvl5pPr>
            <a:lvl6pPr>
              <a:defRPr sz="633"/>
            </a:lvl6pPr>
            <a:lvl7pPr>
              <a:defRPr sz="633"/>
            </a:lvl7pPr>
            <a:lvl8pPr>
              <a:defRPr sz="633"/>
            </a:lvl8pPr>
            <a:lvl9pPr>
              <a:defRPr sz="6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4FA34-249B-4CEB-819E-C32E31EBC0E7}"/>
              </a:ext>
            </a:extLst>
          </p:cNvPr>
          <p:cNvSpPr>
            <a:spLocks noGrp="1"/>
          </p:cNvSpPr>
          <p:nvPr>
            <p:ph type="body" sz="half" idx="2"/>
          </p:nvPr>
        </p:nvSpPr>
        <p:spPr>
          <a:xfrm>
            <a:off x="629841" y="2057400"/>
            <a:ext cx="2949178" cy="3811588"/>
          </a:xfrm>
        </p:spPr>
        <p:txBody>
          <a:bodyPr/>
          <a:lstStyle>
            <a:lvl1pPr marL="0" indent="0">
              <a:buNone/>
              <a:defRPr sz="506"/>
            </a:lvl1pPr>
            <a:lvl2pPr marL="144661" indent="0">
              <a:buNone/>
              <a:defRPr sz="443"/>
            </a:lvl2pPr>
            <a:lvl3pPr marL="289322" indent="0">
              <a:buNone/>
              <a:defRPr sz="380"/>
            </a:lvl3pPr>
            <a:lvl4pPr marL="433983" indent="0">
              <a:buNone/>
              <a:defRPr sz="316"/>
            </a:lvl4pPr>
            <a:lvl5pPr marL="578644" indent="0">
              <a:buNone/>
              <a:defRPr sz="316"/>
            </a:lvl5pPr>
            <a:lvl6pPr marL="723305" indent="0">
              <a:buNone/>
              <a:defRPr sz="316"/>
            </a:lvl6pPr>
            <a:lvl7pPr marL="867966" indent="0">
              <a:buNone/>
              <a:defRPr sz="316"/>
            </a:lvl7pPr>
            <a:lvl8pPr marL="1012627" indent="0">
              <a:buNone/>
              <a:defRPr sz="316"/>
            </a:lvl8pPr>
            <a:lvl9pPr marL="1157288" indent="0">
              <a:buNone/>
              <a:defRPr sz="316"/>
            </a:lvl9pPr>
          </a:lstStyle>
          <a:p>
            <a:pPr lvl="0"/>
            <a:r>
              <a:rPr lang="en-US"/>
              <a:t>Click to edit Master text styles</a:t>
            </a:r>
          </a:p>
        </p:txBody>
      </p:sp>
      <p:sp>
        <p:nvSpPr>
          <p:cNvPr id="5" name="Date Placeholder 4">
            <a:extLst>
              <a:ext uri="{FF2B5EF4-FFF2-40B4-BE49-F238E27FC236}">
                <a16:creationId xmlns:a16="http://schemas.microsoft.com/office/drawing/2014/main" id="{9856CE60-6E04-47BE-8C2A-611177A763E9}"/>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6" name="Footer Placeholder 5">
            <a:extLst>
              <a:ext uri="{FF2B5EF4-FFF2-40B4-BE49-F238E27FC236}">
                <a16:creationId xmlns:a16="http://schemas.microsoft.com/office/drawing/2014/main" id="{4F2DD83D-81D5-4519-89F5-4FB2A29B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11AE8-9524-44CF-8B5A-41B0E8A729A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36354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434-62A0-4287-B24D-23C6896B9452}"/>
              </a:ext>
            </a:extLst>
          </p:cNvPr>
          <p:cNvSpPr>
            <a:spLocks noGrp="1"/>
          </p:cNvSpPr>
          <p:nvPr>
            <p:ph type="title"/>
          </p:nvPr>
        </p:nvSpPr>
        <p:spPr>
          <a:xfrm>
            <a:off x="629841" y="457200"/>
            <a:ext cx="2949178" cy="1600200"/>
          </a:xfrm>
        </p:spPr>
        <p:txBody>
          <a:bodyPr anchor="b"/>
          <a:lstStyle>
            <a:lvl1pPr>
              <a:defRPr sz="101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7276EA-A36C-46BB-8C67-14841362F625}"/>
              </a:ext>
            </a:extLst>
          </p:cNvPr>
          <p:cNvSpPr>
            <a:spLocks noGrp="1"/>
          </p:cNvSpPr>
          <p:nvPr>
            <p:ph type="pic" idx="1"/>
          </p:nvPr>
        </p:nvSpPr>
        <p:spPr>
          <a:xfrm>
            <a:off x="3887391" y="987432"/>
            <a:ext cx="4629150" cy="4873625"/>
          </a:xfrm>
        </p:spPr>
        <p:txBody>
          <a:bodyPr/>
          <a:lstStyle>
            <a:lvl1pPr marL="0" indent="0">
              <a:buNone/>
              <a:defRPr sz="1013"/>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endParaRPr lang="en-IN"/>
          </a:p>
        </p:txBody>
      </p:sp>
      <p:sp>
        <p:nvSpPr>
          <p:cNvPr id="4" name="Text Placeholder 3">
            <a:extLst>
              <a:ext uri="{FF2B5EF4-FFF2-40B4-BE49-F238E27FC236}">
                <a16:creationId xmlns:a16="http://schemas.microsoft.com/office/drawing/2014/main" id="{36647691-4C0E-4CE8-8591-A4C38FEA487D}"/>
              </a:ext>
            </a:extLst>
          </p:cNvPr>
          <p:cNvSpPr>
            <a:spLocks noGrp="1"/>
          </p:cNvSpPr>
          <p:nvPr>
            <p:ph type="body" sz="half" idx="2"/>
          </p:nvPr>
        </p:nvSpPr>
        <p:spPr>
          <a:xfrm>
            <a:off x="629841" y="2057400"/>
            <a:ext cx="2949178" cy="3811588"/>
          </a:xfrm>
        </p:spPr>
        <p:txBody>
          <a:bodyPr/>
          <a:lstStyle>
            <a:lvl1pPr marL="0" indent="0">
              <a:buNone/>
              <a:defRPr sz="506"/>
            </a:lvl1pPr>
            <a:lvl2pPr marL="144661" indent="0">
              <a:buNone/>
              <a:defRPr sz="443"/>
            </a:lvl2pPr>
            <a:lvl3pPr marL="289322" indent="0">
              <a:buNone/>
              <a:defRPr sz="380"/>
            </a:lvl3pPr>
            <a:lvl4pPr marL="433983" indent="0">
              <a:buNone/>
              <a:defRPr sz="316"/>
            </a:lvl4pPr>
            <a:lvl5pPr marL="578644" indent="0">
              <a:buNone/>
              <a:defRPr sz="316"/>
            </a:lvl5pPr>
            <a:lvl6pPr marL="723305" indent="0">
              <a:buNone/>
              <a:defRPr sz="316"/>
            </a:lvl6pPr>
            <a:lvl7pPr marL="867966" indent="0">
              <a:buNone/>
              <a:defRPr sz="316"/>
            </a:lvl7pPr>
            <a:lvl8pPr marL="1012627" indent="0">
              <a:buNone/>
              <a:defRPr sz="316"/>
            </a:lvl8pPr>
            <a:lvl9pPr marL="1157288" indent="0">
              <a:buNone/>
              <a:defRPr sz="316"/>
            </a:lvl9pPr>
          </a:lstStyle>
          <a:p>
            <a:pPr lvl="0"/>
            <a:r>
              <a:rPr lang="en-US"/>
              <a:t>Click to edit Master text styles</a:t>
            </a:r>
          </a:p>
        </p:txBody>
      </p:sp>
      <p:sp>
        <p:nvSpPr>
          <p:cNvPr id="5" name="Date Placeholder 4">
            <a:extLst>
              <a:ext uri="{FF2B5EF4-FFF2-40B4-BE49-F238E27FC236}">
                <a16:creationId xmlns:a16="http://schemas.microsoft.com/office/drawing/2014/main" id="{85F05A1D-3142-462D-9AB4-75EDC85B3C04}"/>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6" name="Footer Placeholder 5">
            <a:extLst>
              <a:ext uri="{FF2B5EF4-FFF2-40B4-BE49-F238E27FC236}">
                <a16:creationId xmlns:a16="http://schemas.microsoft.com/office/drawing/2014/main" id="{2F9C5037-F5BF-4D5D-8AF0-790FB0236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6688F-51B0-408F-9EF7-319F5E52839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635941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986C-0A2E-4561-A3EA-A511E49CE9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38123-805A-4CF3-9836-D91560776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18F43-B3B8-4BCF-93A8-57D38A2EB8E0}"/>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F374C3D2-D258-4D30-9506-68B1E5BF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CBB2E-7648-47B4-B934-454EBD778AA3}"/>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307870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BB37A-1912-4CA2-83C1-11BD0BC6DC8D}"/>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4D9C0-3B12-4710-AAC6-F46988D5A1CD}"/>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0A9F5-985C-4546-A18D-6A816085F35D}"/>
              </a:ext>
            </a:extLst>
          </p:cNvPr>
          <p:cNvSpPr>
            <a:spLocks noGrp="1"/>
          </p:cNvSpPr>
          <p:nvPr>
            <p:ph type="dt" sz="half" idx="10"/>
          </p:nvPr>
        </p:nvSpPr>
        <p:spPr/>
        <p:txBody>
          <a:body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E226355A-B3D4-4D77-9B9E-1F86CFBE7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8D457-B99E-4871-9549-991D1703102E}"/>
              </a:ext>
            </a:extLst>
          </p:cNvPr>
          <p:cNvSpPr>
            <a:spLocks noGrp="1"/>
          </p:cNvSpPr>
          <p:nvPr>
            <p:ph type="sldNum" sz="quarter" idx="12"/>
          </p:nvPr>
        </p:nvSpPr>
        <p:spPr/>
        <p:txBody>
          <a:bodyPr/>
          <a:lstStyle/>
          <a:p>
            <a:fld id="{3D2877EC-F0D1-4EBA-B029-F831382637E2}" type="slidenum">
              <a:rPr lang="en-IN" smtClean="0"/>
              <a:t>‹#›</a:t>
            </a:fld>
            <a:endParaRPr lang="en-IN"/>
          </a:p>
        </p:txBody>
      </p:sp>
    </p:spTree>
    <p:extLst>
      <p:ext uri="{BB962C8B-B14F-4D97-AF65-F5344CB8AC3E}">
        <p14:creationId xmlns:p14="http://schemas.microsoft.com/office/powerpoint/2010/main" val="100335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DEE34-8DDB-4879-B479-55FC5BB0A20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EC7B3-5595-42CF-93F0-73B3074F73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90C4A-9987-4005-B7D9-B7CB29265BB2}"/>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380">
                <a:solidFill>
                  <a:schemeClr val="tx1">
                    <a:tint val="75000"/>
                  </a:schemeClr>
                </a:solidFill>
              </a:defRPr>
            </a:lvl1pPr>
          </a:lstStyle>
          <a:p>
            <a:fld id="{6363B204-499C-4A50-BD3F-1A818F45974B}" type="datetimeFigureOut">
              <a:rPr lang="en-IN" smtClean="0"/>
              <a:t>15-09-2023</a:t>
            </a:fld>
            <a:endParaRPr lang="en-IN"/>
          </a:p>
        </p:txBody>
      </p:sp>
      <p:sp>
        <p:nvSpPr>
          <p:cNvPr id="5" name="Footer Placeholder 4">
            <a:extLst>
              <a:ext uri="{FF2B5EF4-FFF2-40B4-BE49-F238E27FC236}">
                <a16:creationId xmlns:a16="http://schemas.microsoft.com/office/drawing/2014/main" id="{448009B2-CDDE-4779-83F0-4BFFFFA420E4}"/>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38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086470-909C-4748-A5F4-25A3E55C7E3A}"/>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380">
                <a:solidFill>
                  <a:schemeClr val="tx1">
                    <a:tint val="75000"/>
                  </a:schemeClr>
                </a:solidFill>
              </a:defRPr>
            </a:lvl1pPr>
          </a:lstStyle>
          <a:p>
            <a:fld id="{3D2877EC-F0D1-4EBA-B029-F831382637E2}" type="slidenum">
              <a:rPr lang="en-IN" smtClean="0"/>
              <a:t>‹#›</a:t>
            </a:fld>
            <a:endParaRPr lang="en-IN"/>
          </a:p>
        </p:txBody>
      </p:sp>
    </p:spTree>
    <p:extLst>
      <p:ext uri="{BB962C8B-B14F-4D97-AF65-F5344CB8AC3E}">
        <p14:creationId xmlns:p14="http://schemas.microsoft.com/office/powerpoint/2010/main" val="395020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l="6776" t="5508" r="18103" b="-5680"/>
          <a:stretch/>
        </p:blipFill>
        <p:spPr>
          <a:xfrm>
            <a:off x="20" y="1282"/>
            <a:ext cx="9156913" cy="6868457"/>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1990044" y="1944120"/>
            <a:ext cx="4255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643196" y="2344047"/>
            <a:ext cx="3857618" cy="2169911"/>
          </a:xfrm>
          <a:prstGeom prst="rect">
            <a:avLst/>
          </a:prstGeom>
        </p:spPr>
      </p:pic>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15625" y="2362097"/>
            <a:ext cx="641075" cy="169350"/>
          </a:xfrm>
          <a:prstGeom prst="rect">
            <a:avLst/>
          </a:prstGeom>
        </p:spPr>
      </p:pic>
      <p:pic>
        <p:nvPicPr>
          <p:cNvPr id="4" name="Picture 3" descr="A close up of a device&#10;&#10;Description automatically generated">
            <a:extLst>
              <a:ext uri="{FF2B5EF4-FFF2-40B4-BE49-F238E27FC236}">
                <a16:creationId xmlns:a16="http://schemas.microsoft.com/office/drawing/2014/main" id="{BC7CEF44-5DEE-DF7F-918C-BFA110482805}"/>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129382" y="740157"/>
            <a:ext cx="8993891" cy="5525615"/>
          </a:xfrm>
          <a:prstGeom prst="rect">
            <a:avLst/>
          </a:prstGeom>
        </p:spPr>
      </p:pic>
      <p:sp>
        <p:nvSpPr>
          <p:cNvPr id="6" name="TextBox 5">
            <a:extLst>
              <a:ext uri="{FF2B5EF4-FFF2-40B4-BE49-F238E27FC236}">
                <a16:creationId xmlns:a16="http://schemas.microsoft.com/office/drawing/2014/main" id="{0A794EB1-9EAE-8CCB-D388-A7863CC1B2E5}"/>
              </a:ext>
            </a:extLst>
          </p:cNvPr>
          <p:cNvSpPr txBox="1"/>
          <p:nvPr/>
        </p:nvSpPr>
        <p:spPr>
          <a:xfrm>
            <a:off x="642653" y="674400"/>
            <a:ext cx="517297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Times New Roman"/>
              <a:cs typeface="Segoe UI"/>
            </a:endParaRPr>
          </a:p>
          <a:p>
            <a:r>
              <a:rPr lang="en-GB" sz="1600" dirty="0">
                <a:latin typeface="Times New Roman"/>
                <a:cs typeface="Segoe UI"/>
              </a:rPr>
              <a:t>5.2. Visualization: We have plot different bar charts and histogram charts to visualize and analyse the dataset. </a:t>
            </a:r>
            <a:endParaRPr lang="en-US" sz="1600" dirty="0">
              <a:cs typeface="Calibri"/>
            </a:endParaRPr>
          </a:p>
          <a:p>
            <a:endParaRPr lang="en-US" sz="1600" dirty="0">
              <a:latin typeface="Times New Roman"/>
              <a:cs typeface="Segoe UI"/>
            </a:endParaRPr>
          </a:p>
          <a:p>
            <a:endParaRPr lang="en-US" sz="1600" dirty="0">
              <a:latin typeface="Times New Roman"/>
              <a:cs typeface="Segoe UI"/>
            </a:endParaRPr>
          </a:p>
          <a:p>
            <a:r>
              <a:rPr lang="en-GB" sz="1600" dirty="0">
                <a:latin typeface="Times New Roman"/>
                <a:cs typeface="Segoe UI"/>
              </a:rPr>
              <a:t> </a:t>
            </a:r>
            <a:r>
              <a:rPr lang="en-US" sz="1600" dirty="0">
                <a:latin typeface="Times New Roman"/>
                <a:cs typeface="Segoe UI"/>
              </a:rPr>
              <a:t> </a:t>
            </a: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latin typeface="Times New Roman"/>
              <a:cs typeface="Segoe UI"/>
            </a:endParaRPr>
          </a:p>
          <a:p>
            <a:endParaRPr lang="en-US" sz="1600" dirty="0">
              <a:solidFill>
                <a:srgbClr val="374151"/>
              </a:solidFill>
              <a:latin typeface="Times New Roman"/>
              <a:cs typeface="Segoe UI"/>
            </a:endParaRPr>
          </a:p>
        </p:txBody>
      </p:sp>
      <p:pic>
        <p:nvPicPr>
          <p:cNvPr id="7" name="Picture 6">
            <a:extLst>
              <a:ext uri="{FF2B5EF4-FFF2-40B4-BE49-F238E27FC236}">
                <a16:creationId xmlns:a16="http://schemas.microsoft.com/office/drawing/2014/main" id="{21F32BC4-8DA6-7489-11EC-4F756AC58EA5}"/>
              </a:ext>
            </a:extLst>
          </p:cNvPr>
          <p:cNvPicPr>
            <a:picLocks noChangeAspect="1"/>
          </p:cNvPicPr>
          <p:nvPr/>
        </p:nvPicPr>
        <p:blipFill>
          <a:blip r:embed="rId4"/>
          <a:stretch>
            <a:fillRect/>
          </a:stretch>
        </p:blipFill>
        <p:spPr>
          <a:xfrm>
            <a:off x="439948" y="1611682"/>
            <a:ext cx="7771660" cy="4353019"/>
          </a:xfrm>
          <a:prstGeom prst="rect">
            <a:avLst/>
          </a:prstGeom>
        </p:spPr>
      </p:pic>
    </p:spTree>
    <p:extLst>
      <p:ext uri="{BB962C8B-B14F-4D97-AF65-F5344CB8AC3E}">
        <p14:creationId xmlns:p14="http://schemas.microsoft.com/office/powerpoint/2010/main" val="281034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31272" r="31272"/>
          <a:stretch/>
        </p:blipFill>
        <p:spPr>
          <a:xfrm>
            <a:off x="6949534" y="10"/>
            <a:ext cx="2194464" cy="6857990"/>
          </a:xfrm>
          <a:prstGeom prst="rect">
            <a:avLst/>
          </a:prstGeom>
        </p:spPr>
      </p:pic>
      <p:sp useBgFill="1">
        <p:nvSpPr>
          <p:cNvPr id="29" name="Rectangle 2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3EE814-A6F4-F8DD-CC41-820C7CA0429D}"/>
              </a:ext>
            </a:extLst>
          </p:cNvPr>
          <p:cNvSpPr txBox="1"/>
          <p:nvPr/>
        </p:nvSpPr>
        <p:spPr>
          <a:xfrm>
            <a:off x="10634" y="-76805"/>
            <a:ext cx="6945381" cy="683907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sz="2000" dirty="0">
              <a:cs typeface="Calibri"/>
            </a:endParaRPr>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5" name="TextBox 4">
            <a:extLst>
              <a:ext uri="{FF2B5EF4-FFF2-40B4-BE49-F238E27FC236}">
                <a16:creationId xmlns:a16="http://schemas.microsoft.com/office/drawing/2014/main" id="{BA03E739-F852-5CCD-F319-A9FFEE52A9DB}"/>
              </a:ext>
            </a:extLst>
          </p:cNvPr>
          <p:cNvSpPr txBox="1"/>
          <p:nvPr/>
        </p:nvSpPr>
        <p:spPr>
          <a:xfrm>
            <a:off x="55907" y="171300"/>
            <a:ext cx="4705642" cy="923330"/>
          </a:xfrm>
          <a:prstGeom prst="rect">
            <a:avLst/>
          </a:prstGeom>
          <a:noFill/>
        </p:spPr>
        <p:txBody>
          <a:bodyPr wrap="square">
            <a:spAutoFit/>
          </a:bodyPr>
          <a:lstStyle/>
          <a:p>
            <a:r>
              <a:rPr lang="en-GB" sz="1800" dirty="0">
                <a:latin typeface="Times New Roman"/>
                <a:cs typeface="Segoe UI"/>
              </a:rPr>
              <a:t>5.3. Outliers: </a:t>
            </a:r>
            <a:r>
              <a:rPr lang="en-GB" sz="1800" dirty="0">
                <a:solidFill>
                  <a:srgbClr val="374151"/>
                </a:solidFill>
                <a:latin typeface="Times New Roman"/>
                <a:cs typeface="Segoe UI"/>
              </a:rPr>
              <a:t>From the visual analysis, we can observe that the 'total </a:t>
            </a:r>
            <a:r>
              <a:rPr lang="en-GB" dirty="0">
                <a:solidFill>
                  <a:srgbClr val="374151"/>
                </a:solidFill>
                <a:latin typeface="Times New Roman"/>
                <a:cs typeface="Segoe UI"/>
              </a:rPr>
              <a:t>number of data-points after removing the outliers</a:t>
            </a:r>
            <a:r>
              <a:rPr lang="en-GB" sz="1800" dirty="0">
                <a:solidFill>
                  <a:srgbClr val="374151"/>
                </a:solidFill>
                <a:latin typeface="Times New Roman"/>
                <a:cs typeface="Segoe UI"/>
              </a:rPr>
              <a:t>.</a:t>
            </a:r>
            <a:r>
              <a:rPr lang="en-US" sz="1800" dirty="0">
                <a:solidFill>
                  <a:srgbClr val="374151"/>
                </a:solidFill>
                <a:latin typeface="Times New Roman"/>
                <a:cs typeface="Segoe UI"/>
              </a:rPr>
              <a:t> </a:t>
            </a:r>
          </a:p>
        </p:txBody>
      </p:sp>
      <p:pic>
        <p:nvPicPr>
          <p:cNvPr id="8" name="Picture 7">
            <a:extLst>
              <a:ext uri="{FF2B5EF4-FFF2-40B4-BE49-F238E27FC236}">
                <a16:creationId xmlns:a16="http://schemas.microsoft.com/office/drawing/2014/main" id="{36C240EC-FB54-6732-5CA9-C4BD368EA69F}"/>
              </a:ext>
            </a:extLst>
          </p:cNvPr>
          <p:cNvPicPr>
            <a:picLocks noChangeAspect="1"/>
          </p:cNvPicPr>
          <p:nvPr/>
        </p:nvPicPr>
        <p:blipFill>
          <a:blip r:embed="rId4"/>
          <a:stretch>
            <a:fillRect/>
          </a:stretch>
        </p:blipFill>
        <p:spPr>
          <a:xfrm>
            <a:off x="55907" y="2117183"/>
            <a:ext cx="6438900" cy="2133600"/>
          </a:xfrm>
          <a:prstGeom prst="rect">
            <a:avLst/>
          </a:prstGeom>
        </p:spPr>
      </p:pic>
    </p:spTree>
    <p:extLst>
      <p:ext uri="{BB962C8B-B14F-4D97-AF65-F5344CB8AC3E}">
        <p14:creationId xmlns:p14="http://schemas.microsoft.com/office/powerpoint/2010/main" val="399520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115050" y="1845014"/>
            <a:ext cx="2225631" cy="589792"/>
          </a:xfrm>
          <a:prstGeom prst="rect">
            <a:avLst/>
          </a:prstGeom>
        </p:spPr>
      </p:pic>
      <p:sp>
        <p:nvSpPr>
          <p:cNvPr id="2" name="TextBox 1">
            <a:extLst>
              <a:ext uri="{FF2B5EF4-FFF2-40B4-BE49-F238E27FC236}">
                <a16:creationId xmlns:a16="http://schemas.microsoft.com/office/drawing/2014/main" id="{F389343B-E40A-54D4-7CD5-822D3451ECF0}"/>
              </a:ext>
            </a:extLst>
          </p:cNvPr>
          <p:cNvSpPr txBox="1"/>
          <p:nvPr/>
        </p:nvSpPr>
        <p:spPr>
          <a:xfrm>
            <a:off x="197444" y="1009477"/>
            <a:ext cx="5441923" cy="49718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b="1" dirty="0"/>
              <a:t>Modelling Approach</a:t>
            </a:r>
            <a:r>
              <a:rPr lang="en-US" sz="1600" dirty="0"/>
              <a:t> </a:t>
            </a:r>
          </a:p>
          <a:p>
            <a:pPr indent="-228600">
              <a:lnSpc>
                <a:spcPct val="90000"/>
              </a:lnSpc>
              <a:spcAft>
                <a:spcPts val="600"/>
              </a:spcAft>
              <a:buFont typeface="Arial" panose="020B0604020202020204" pitchFamily="34" charset="0"/>
              <a:buChar char="•"/>
            </a:pPr>
            <a:r>
              <a:rPr lang="en-US" sz="1600" dirty="0">
                <a:cs typeface="Calibri"/>
              </a:rPr>
              <a:t> Dimensionality Reduction: In this problem, there are many factors on the basis of which the final classification will be done. These factors are basically attributes or features. The higher the number of features, the harder it is to work with it. Many of these features are correlated, and hence redundant. This is why I will be performing dimensionality reduction on the selected features before putting them through a classifier. Dimensionality reduction is the process of reducing the number of random variables under consideration, by obtaining a set of principal variables. Principal component analysis (PCA) is a technique for reducing the dimensionality of such datasets, increasing interpretability but at the same time minimizing information loss. Steps in this section : Dimensionality reduction with PCA Plotting the reduced data frame</a:t>
            </a:r>
          </a:p>
        </p:txBody>
      </p:sp>
      <p:pic>
        <p:nvPicPr>
          <p:cNvPr id="4" name="Picture 3" descr="A close up of a device&#10;&#10;Description automatically generated">
            <a:extLst>
              <a:ext uri="{FF2B5EF4-FFF2-40B4-BE49-F238E27FC236}">
                <a16:creationId xmlns:a16="http://schemas.microsoft.com/office/drawing/2014/main" id="{AE3EEF7D-AFEA-EE88-9C94-9108DD3BC668}"/>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7092710" y="2538988"/>
            <a:ext cx="2225631" cy="1251678"/>
          </a:xfrm>
          <a:prstGeom prst="rect">
            <a:avLst/>
          </a:prstGeom>
        </p:spPr>
      </p:pic>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7092710" y="3903861"/>
            <a:ext cx="2225631" cy="1251678"/>
          </a:xfrm>
          <a:prstGeom prst="rect">
            <a:avLst/>
          </a:prstGeom>
        </p:spPr>
      </p:pic>
      <p:grpSp>
        <p:nvGrpSpPr>
          <p:cNvPr id="10" name="Group 9">
            <a:extLst>
              <a:ext uri="{FF2B5EF4-FFF2-40B4-BE49-F238E27FC236}">
                <a16:creationId xmlns:a16="http://schemas.microsoft.com/office/drawing/2014/main" id="{BC054689-56EC-BBEF-17D5-3FAEAFF5C3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1" name="Rectangle 10">
              <a:extLst>
                <a:ext uri="{FF2B5EF4-FFF2-40B4-BE49-F238E27FC236}">
                  <a16:creationId xmlns:a16="http://schemas.microsoft.com/office/drawing/2014/main" id="{8D84F49E-6627-6F97-5C42-38166C7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E6611D-1F85-FC1B-8175-3F6F70729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368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B977FE4-E46B-41D9-03AF-4B48EFAB5F76}"/>
              </a:ext>
            </a:extLst>
          </p:cNvPr>
          <p:cNvSpPr txBox="1"/>
          <p:nvPr/>
        </p:nvSpPr>
        <p:spPr>
          <a:xfrm>
            <a:off x="-3743" y="284674"/>
            <a:ext cx="6892611" cy="6574882"/>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sz="1600" b="1" dirty="0"/>
              <a:t>Model Name</a:t>
            </a:r>
            <a:r>
              <a:rPr lang="en-US" sz="1600" dirty="0"/>
              <a:t>: Linear Regression /Correlation</a:t>
            </a:r>
            <a:endParaRPr lang="en-US" sz="1600" dirty="0">
              <a:cs typeface="Calibri"/>
            </a:endParaRPr>
          </a:p>
          <a:p>
            <a:pPr>
              <a:lnSpc>
                <a:spcPct val="90000"/>
              </a:lnSpc>
              <a:spcAft>
                <a:spcPts val="600"/>
              </a:spcAft>
            </a:pPr>
            <a:r>
              <a:rPr lang="en-US" sz="1600" b="1" dirty="0"/>
              <a:t>Conclusion</a:t>
            </a:r>
            <a:r>
              <a:rPr lang="en-US" sz="1600" dirty="0"/>
              <a:t>: </a:t>
            </a:r>
            <a:endParaRPr lang="en-US" sz="1600" dirty="0">
              <a:cs typeface="Calibri"/>
            </a:endParaRPr>
          </a:p>
          <a:p>
            <a:pPr>
              <a:lnSpc>
                <a:spcPct val="90000"/>
              </a:lnSpc>
              <a:spcAft>
                <a:spcPts val="600"/>
              </a:spcAft>
            </a:pPr>
            <a:r>
              <a:rPr lang="en-US" sz="1600" dirty="0"/>
              <a:t>The Linear Regression model provides a reasonable but not exceptional fit to the  data. There is room for further improvement or exploration of alternative models to enhance prediction accuracy.</a:t>
            </a:r>
          </a:p>
          <a:p>
            <a:pPr>
              <a:lnSpc>
                <a:spcPct val="90000"/>
              </a:lnSpc>
              <a:spcAft>
                <a:spcPts val="600"/>
              </a:spcAft>
            </a:pPr>
            <a:endParaRPr lang="en-US" sz="1600" dirty="0"/>
          </a:p>
          <a:p>
            <a:pPr>
              <a:lnSpc>
                <a:spcPct val="90000"/>
              </a:lnSpc>
              <a:spcAft>
                <a:spcPts val="600"/>
              </a:spcAft>
            </a:pPr>
            <a:r>
              <a:rPr lang="en-US" sz="1600" dirty="0"/>
              <a:t> </a:t>
            </a: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b="1" dirty="0">
              <a:cs typeface="Calibri"/>
            </a:endParaRPr>
          </a:p>
          <a:p>
            <a:pPr>
              <a:lnSpc>
                <a:spcPct val="90000"/>
              </a:lnSpc>
              <a:spcAft>
                <a:spcPts val="600"/>
              </a:spcAft>
            </a:pPr>
            <a:r>
              <a:rPr lang="en-US" sz="1600" b="1" dirty="0"/>
              <a:t>Model Name</a:t>
            </a:r>
            <a:r>
              <a:rPr lang="en-US" sz="1600" dirty="0"/>
              <a:t>:  Data Preprocessing</a:t>
            </a:r>
            <a:endParaRPr lang="en-US" sz="1600" dirty="0">
              <a:cs typeface="Calibri"/>
            </a:endParaRPr>
          </a:p>
          <a:p>
            <a:pPr>
              <a:lnSpc>
                <a:spcPct val="90000"/>
              </a:lnSpc>
              <a:spcAft>
                <a:spcPts val="600"/>
              </a:spcAft>
            </a:pPr>
            <a:r>
              <a:rPr lang="en-US" sz="1600" b="1" dirty="0"/>
              <a:t>Conclusion</a:t>
            </a:r>
            <a:r>
              <a:rPr lang="en-US" sz="1600" dirty="0"/>
              <a:t>: </a:t>
            </a:r>
            <a:endParaRPr lang="en-US" sz="1600" dirty="0">
              <a:cs typeface="Calibri"/>
            </a:endParaRPr>
          </a:p>
          <a:p>
            <a:pPr>
              <a:lnSpc>
                <a:spcPct val="90000"/>
              </a:lnSpc>
              <a:spcAft>
                <a:spcPts val="600"/>
              </a:spcAft>
            </a:pPr>
            <a:r>
              <a:rPr lang="en-US" sz="1600" dirty="0"/>
              <a:t>. </a:t>
            </a:r>
            <a:endParaRPr lang="en-US" sz="1600" dirty="0">
              <a:cs typeface="Calibri"/>
            </a:endParaRPr>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31229" r="31229"/>
          <a:stretch/>
        </p:blipFill>
        <p:spPr>
          <a:xfrm>
            <a:off x="7274943" y="1"/>
            <a:ext cx="1974817"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pic>
        <p:nvPicPr>
          <p:cNvPr id="5" name="Picture 4">
            <a:extLst>
              <a:ext uri="{FF2B5EF4-FFF2-40B4-BE49-F238E27FC236}">
                <a16:creationId xmlns:a16="http://schemas.microsoft.com/office/drawing/2014/main" id="{4A174AAC-0F4B-B025-0A94-7DB3FD6858AE}"/>
              </a:ext>
            </a:extLst>
          </p:cNvPr>
          <p:cNvPicPr>
            <a:picLocks noChangeAspect="1"/>
          </p:cNvPicPr>
          <p:nvPr/>
        </p:nvPicPr>
        <p:blipFill>
          <a:blip r:embed="rId4"/>
          <a:stretch>
            <a:fillRect/>
          </a:stretch>
        </p:blipFill>
        <p:spPr>
          <a:xfrm>
            <a:off x="-3743" y="3135959"/>
            <a:ext cx="7762875" cy="1205060"/>
          </a:xfrm>
          <a:prstGeom prst="rect">
            <a:avLst/>
          </a:prstGeom>
        </p:spPr>
      </p:pic>
      <p:pic>
        <p:nvPicPr>
          <p:cNvPr id="10" name="Picture 9">
            <a:extLst>
              <a:ext uri="{FF2B5EF4-FFF2-40B4-BE49-F238E27FC236}">
                <a16:creationId xmlns:a16="http://schemas.microsoft.com/office/drawing/2014/main" id="{D297D3BF-ADD4-B673-FDF1-4DDCD65FFE37}"/>
              </a:ext>
            </a:extLst>
          </p:cNvPr>
          <p:cNvPicPr>
            <a:picLocks noChangeAspect="1"/>
          </p:cNvPicPr>
          <p:nvPr/>
        </p:nvPicPr>
        <p:blipFill>
          <a:blip r:embed="rId5"/>
          <a:stretch>
            <a:fillRect/>
          </a:stretch>
        </p:blipFill>
        <p:spPr>
          <a:xfrm>
            <a:off x="0" y="5112528"/>
            <a:ext cx="9144000" cy="1704769"/>
          </a:xfrm>
          <a:prstGeom prst="rect">
            <a:avLst/>
          </a:prstGeom>
        </p:spPr>
      </p:pic>
    </p:spTree>
    <p:extLst>
      <p:ext uri="{BB962C8B-B14F-4D97-AF65-F5344CB8AC3E}">
        <p14:creationId xmlns:p14="http://schemas.microsoft.com/office/powerpoint/2010/main" val="184546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503239" y="76599"/>
            <a:ext cx="2225631" cy="589792"/>
          </a:xfrm>
          <a:prstGeom prst="rect">
            <a:avLst/>
          </a:prstGeom>
        </p:spPr>
      </p:pic>
      <p:sp>
        <p:nvSpPr>
          <p:cNvPr id="2" name="TextBox 1">
            <a:extLst>
              <a:ext uri="{FF2B5EF4-FFF2-40B4-BE49-F238E27FC236}">
                <a16:creationId xmlns:a16="http://schemas.microsoft.com/office/drawing/2014/main" id="{E1B3BCE8-4BA4-AFDB-2923-C71FD460E993}"/>
              </a:ext>
            </a:extLst>
          </p:cNvPr>
          <p:cNvSpPr txBox="1"/>
          <p:nvPr/>
        </p:nvSpPr>
        <p:spPr>
          <a:xfrm>
            <a:off x="199534" y="371495"/>
            <a:ext cx="6304566" cy="64958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700" b="1" dirty="0"/>
          </a:p>
          <a:p>
            <a:pPr indent="-228600">
              <a:lnSpc>
                <a:spcPct val="90000"/>
              </a:lnSpc>
              <a:spcAft>
                <a:spcPts val="600"/>
              </a:spcAft>
              <a:buFont typeface="Arial" panose="020B0604020202020204" pitchFamily="34" charset="0"/>
              <a:buChar char="•"/>
            </a:pPr>
            <a:endParaRPr lang="en-US" sz="700" b="1" dirty="0"/>
          </a:p>
          <a:p>
            <a:pPr indent="-228600">
              <a:lnSpc>
                <a:spcPct val="90000"/>
              </a:lnSpc>
              <a:spcAft>
                <a:spcPts val="600"/>
              </a:spcAft>
              <a:buFont typeface="Arial" panose="020B0604020202020204" pitchFamily="34" charset="0"/>
              <a:buChar char="•"/>
            </a:pPr>
            <a:endParaRPr lang="en-US" sz="700" b="1" dirty="0"/>
          </a:p>
          <a:p>
            <a:pPr indent="-228600">
              <a:lnSpc>
                <a:spcPct val="90000"/>
              </a:lnSpc>
              <a:spcAft>
                <a:spcPts val="600"/>
              </a:spcAft>
              <a:buFont typeface="Arial" panose="020B0604020202020204" pitchFamily="34" charset="0"/>
              <a:buChar char="•"/>
            </a:pPr>
            <a:endParaRPr lang="en-US" sz="700" b="1" dirty="0"/>
          </a:p>
          <a:p>
            <a:pPr>
              <a:lnSpc>
                <a:spcPct val="90000"/>
              </a:lnSpc>
              <a:spcAft>
                <a:spcPts val="600"/>
              </a:spcAft>
            </a:pPr>
            <a:r>
              <a:rPr lang="en-US" sz="1400" b="1" dirty="0"/>
              <a:t>Model Name</a:t>
            </a:r>
            <a:r>
              <a:rPr lang="en-US" sz="1400" dirty="0"/>
              <a:t>: </a:t>
            </a:r>
            <a:r>
              <a:rPr lang="en-IN" sz="1400" dirty="0">
                <a:latin typeface="Times New Roman"/>
                <a:cs typeface="Times New Roman"/>
              </a:rPr>
              <a:t>Principal component Analysis (PCA)</a:t>
            </a:r>
            <a:endParaRPr lang="en-US" sz="1400" dirty="0"/>
          </a:p>
          <a:p>
            <a:pPr>
              <a:lnSpc>
                <a:spcPct val="90000"/>
              </a:lnSpc>
              <a:spcAft>
                <a:spcPts val="600"/>
              </a:spcAft>
            </a:pPr>
            <a:r>
              <a:rPr lang="en-US" sz="1400" b="1" dirty="0"/>
              <a:t>Model Name</a:t>
            </a:r>
            <a:r>
              <a:rPr lang="en-US" sz="1400" dirty="0"/>
              <a:t>:</a:t>
            </a:r>
            <a:r>
              <a:rPr lang="en-IN" sz="1400" dirty="0">
                <a:latin typeface="Times New Roman"/>
                <a:cs typeface="Times New Roman"/>
              </a:rPr>
              <a:t>Dimensionality Reduction</a:t>
            </a:r>
            <a:endParaRPr lang="en-US" sz="1400" dirty="0">
              <a:cs typeface="Calibri"/>
            </a:endParaRPr>
          </a:p>
          <a:p>
            <a:pPr>
              <a:lnSpc>
                <a:spcPct val="90000"/>
              </a:lnSpc>
              <a:spcAft>
                <a:spcPts val="600"/>
              </a:spcAft>
            </a:pPr>
            <a:r>
              <a:rPr lang="en-US" sz="1400" b="1" dirty="0"/>
              <a:t>Conclusion</a:t>
            </a:r>
            <a:r>
              <a:rPr lang="en-US" sz="1400" dirty="0"/>
              <a:t>: </a:t>
            </a:r>
            <a:endParaRPr lang="en-US" sz="1400" dirty="0">
              <a:cs typeface="Calibri"/>
            </a:endParaRPr>
          </a:p>
          <a:p>
            <a:pPr>
              <a:lnSpc>
                <a:spcPct val="90000"/>
              </a:lnSpc>
              <a:spcAft>
                <a:spcPts val="600"/>
              </a:spcAft>
            </a:pPr>
            <a:endParaRPr lang="en-US" sz="1400" dirty="0">
              <a:cs typeface="Calibri"/>
            </a:endParaRPr>
          </a:p>
        </p:txBody>
      </p:sp>
      <p:pic>
        <p:nvPicPr>
          <p:cNvPr id="4" name="Picture 3" descr="A close up of a device&#10;&#10;Description automatically generated">
            <a:extLst>
              <a:ext uri="{FF2B5EF4-FFF2-40B4-BE49-F238E27FC236}">
                <a16:creationId xmlns:a16="http://schemas.microsoft.com/office/drawing/2014/main" id="{6D6F3ED8-3DED-61C5-3616-D7F65E0AC662}"/>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6920182" y="2179553"/>
            <a:ext cx="2225631" cy="1251678"/>
          </a:xfrm>
          <a:prstGeom prst="rect">
            <a:avLst/>
          </a:prstGeom>
        </p:spPr>
      </p:pic>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6819541" y="5614767"/>
            <a:ext cx="2225631" cy="1251678"/>
          </a:xfrm>
          <a:prstGeom prst="rect">
            <a:avLst/>
          </a:prstGeom>
        </p:spPr>
      </p:pic>
      <p:grpSp>
        <p:nvGrpSpPr>
          <p:cNvPr id="10" name="Group 9">
            <a:extLst>
              <a:ext uri="{FF2B5EF4-FFF2-40B4-BE49-F238E27FC236}">
                <a16:creationId xmlns:a16="http://schemas.microsoft.com/office/drawing/2014/main" id="{BC054689-56EC-BBEF-17D5-3FAEAFF5C3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1" name="Rectangle 10">
              <a:extLst>
                <a:ext uri="{FF2B5EF4-FFF2-40B4-BE49-F238E27FC236}">
                  <a16:creationId xmlns:a16="http://schemas.microsoft.com/office/drawing/2014/main" id="{8D84F49E-6627-6F97-5C42-38166C7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E6611D-1F85-FC1B-8175-3F6F70729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05A07B92-D5F5-ED30-322D-8398E941D67D}"/>
              </a:ext>
            </a:extLst>
          </p:cNvPr>
          <p:cNvPicPr>
            <a:picLocks noChangeAspect="1"/>
          </p:cNvPicPr>
          <p:nvPr/>
        </p:nvPicPr>
        <p:blipFill>
          <a:blip r:embed="rId4"/>
          <a:stretch>
            <a:fillRect/>
          </a:stretch>
        </p:blipFill>
        <p:spPr>
          <a:xfrm>
            <a:off x="199534" y="1995062"/>
            <a:ext cx="8744932" cy="4097547"/>
          </a:xfrm>
          <a:prstGeom prst="rect">
            <a:avLst/>
          </a:prstGeom>
        </p:spPr>
      </p:pic>
    </p:spTree>
    <p:extLst>
      <p:ext uri="{BB962C8B-B14F-4D97-AF65-F5344CB8AC3E}">
        <p14:creationId xmlns:p14="http://schemas.microsoft.com/office/powerpoint/2010/main" val="101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31818" b="9091"/>
          <a:stretch/>
        </p:blipFill>
        <p:spPr>
          <a:xfrm>
            <a:off x="20" y="10"/>
            <a:ext cx="9143980" cy="6857990"/>
          </a:xfrm>
          <a:prstGeom prst="rect">
            <a:avLst/>
          </a:prstGeom>
        </p:spPr>
      </p:pic>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BC75545-F0E1-1F60-0A3D-73D49EDAB709}"/>
              </a:ext>
            </a:extLst>
          </p:cNvPr>
          <p:cNvSpPr txBox="1"/>
          <p:nvPr/>
        </p:nvSpPr>
        <p:spPr>
          <a:xfrm>
            <a:off x="628650" y="876720"/>
            <a:ext cx="7886700" cy="55734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200" b="1" dirty="0">
              <a:cs typeface="Calibri"/>
            </a:endParaRPr>
          </a:p>
          <a:p>
            <a:pPr>
              <a:lnSpc>
                <a:spcPct val="90000"/>
              </a:lnSpc>
              <a:spcAft>
                <a:spcPts val="600"/>
              </a:spcAft>
            </a:pPr>
            <a:endParaRPr lang="en-US" sz="1200" b="1" dirty="0">
              <a:cs typeface="Calibri"/>
            </a:endParaRPr>
          </a:p>
          <a:p>
            <a:pPr>
              <a:lnSpc>
                <a:spcPct val="90000"/>
              </a:lnSpc>
              <a:spcAft>
                <a:spcPts val="600"/>
              </a:spcAft>
            </a:pPr>
            <a:r>
              <a:rPr lang="en-US" sz="1400" b="1" dirty="0"/>
              <a:t>Model Name</a:t>
            </a:r>
            <a:r>
              <a:rPr lang="en-US" sz="1400" dirty="0"/>
              <a:t>:  </a:t>
            </a:r>
            <a:r>
              <a:rPr lang="en-IN" sz="1400" dirty="0">
                <a:latin typeface="Times New Roman"/>
                <a:cs typeface="Times New Roman"/>
              </a:rPr>
              <a:t>Elbow Method</a:t>
            </a:r>
            <a:endParaRPr lang="en-US" sz="1400" dirty="0">
              <a:cs typeface="Calibri"/>
            </a:endParaRPr>
          </a:p>
          <a:p>
            <a:pPr>
              <a:lnSpc>
                <a:spcPct val="90000"/>
              </a:lnSpc>
              <a:spcAft>
                <a:spcPts val="600"/>
              </a:spcAft>
            </a:pPr>
            <a:r>
              <a:rPr lang="en-US" sz="1400" b="1" dirty="0"/>
              <a:t>Conclusion</a:t>
            </a:r>
            <a:r>
              <a:rPr lang="en-US" sz="1400" dirty="0"/>
              <a:t>: </a:t>
            </a: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a:lnSpc>
                <a:spcPct val="90000"/>
              </a:lnSpc>
              <a:spcAft>
                <a:spcPts val="600"/>
              </a:spcAft>
            </a:pPr>
            <a:endParaRPr lang="en-US" sz="1400" dirty="0">
              <a:cs typeface="Calibri"/>
            </a:endParaRPr>
          </a:p>
          <a:p>
            <a:pPr indent="-228600">
              <a:lnSpc>
                <a:spcPct val="90000"/>
              </a:lnSpc>
              <a:spcAft>
                <a:spcPts val="600"/>
              </a:spcAft>
              <a:buFont typeface="Arial" panose="020B0604020202020204" pitchFamily="34" charset="0"/>
              <a:buChar char="•"/>
            </a:pPr>
            <a:r>
              <a:rPr lang="en-US" sz="1400" b="1" dirty="0"/>
              <a:t>Model Name</a:t>
            </a:r>
            <a:r>
              <a:rPr lang="en-US" sz="1400" dirty="0"/>
              <a:t>: </a:t>
            </a:r>
            <a:r>
              <a:rPr lang="en-GB" sz="1400" dirty="0">
                <a:latin typeface="Times New Roman"/>
                <a:cs typeface="Times New Roman"/>
              </a:rPr>
              <a:t>Clustering</a:t>
            </a:r>
            <a:endParaRPr lang="en-US" sz="1400" dirty="0">
              <a:cs typeface="Calibri"/>
            </a:endParaRPr>
          </a:p>
          <a:p>
            <a:pPr indent="-228600">
              <a:lnSpc>
                <a:spcPct val="90000"/>
              </a:lnSpc>
              <a:spcAft>
                <a:spcPts val="600"/>
              </a:spcAft>
              <a:buFont typeface="Arial" panose="020B0604020202020204" pitchFamily="34" charset="0"/>
              <a:buChar char="•"/>
            </a:pPr>
            <a:endParaRPr lang="en-US" sz="1400" dirty="0">
              <a:cs typeface="Calibri"/>
            </a:endParaRPr>
          </a:p>
          <a:p>
            <a:pPr>
              <a:lnSpc>
                <a:spcPct val="90000"/>
              </a:lnSpc>
              <a:spcAft>
                <a:spcPts val="600"/>
              </a:spcAft>
            </a:pPr>
            <a:r>
              <a:rPr lang="en-US" sz="1400" b="1" dirty="0"/>
              <a:t>Conclusion</a:t>
            </a:r>
            <a:r>
              <a:rPr lang="en-US" sz="1400" dirty="0"/>
              <a:t>: </a:t>
            </a:r>
            <a:endParaRPr lang="en-US" sz="1400" dirty="0">
              <a:cs typeface="Calibri"/>
            </a:endParaRPr>
          </a:p>
          <a:p>
            <a:pPr>
              <a:lnSpc>
                <a:spcPct val="90000"/>
              </a:lnSpc>
              <a:spcAft>
                <a:spcPts val="600"/>
              </a:spcAft>
            </a:pPr>
            <a:endParaRPr lang="en-US" sz="1400" dirty="0">
              <a:cs typeface="Calibri"/>
            </a:endParaRPr>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0561" y="131087"/>
            <a:ext cx="1198827" cy="310752"/>
          </a:xfrm>
          <a:prstGeom prst="rect">
            <a:avLst/>
          </a:prstGeom>
        </p:spPr>
      </p:pic>
      <p:pic>
        <p:nvPicPr>
          <p:cNvPr id="5" name="Picture 4">
            <a:extLst>
              <a:ext uri="{FF2B5EF4-FFF2-40B4-BE49-F238E27FC236}">
                <a16:creationId xmlns:a16="http://schemas.microsoft.com/office/drawing/2014/main" id="{138BC402-5E3B-36A9-3064-780154650844}"/>
              </a:ext>
            </a:extLst>
          </p:cNvPr>
          <p:cNvPicPr>
            <a:picLocks noChangeAspect="1"/>
          </p:cNvPicPr>
          <p:nvPr/>
        </p:nvPicPr>
        <p:blipFill>
          <a:blip r:embed="rId4"/>
          <a:stretch>
            <a:fillRect/>
          </a:stretch>
        </p:blipFill>
        <p:spPr>
          <a:xfrm>
            <a:off x="0" y="1880128"/>
            <a:ext cx="9144000" cy="2541762"/>
          </a:xfrm>
          <a:prstGeom prst="rect">
            <a:avLst/>
          </a:prstGeom>
        </p:spPr>
      </p:pic>
      <p:pic>
        <p:nvPicPr>
          <p:cNvPr id="8" name="Picture 7">
            <a:extLst>
              <a:ext uri="{FF2B5EF4-FFF2-40B4-BE49-F238E27FC236}">
                <a16:creationId xmlns:a16="http://schemas.microsoft.com/office/drawing/2014/main" id="{2E59E7BE-BAE7-CB30-EA01-AEF4EDCA6944}"/>
              </a:ext>
            </a:extLst>
          </p:cNvPr>
          <p:cNvPicPr>
            <a:picLocks noChangeAspect="1"/>
          </p:cNvPicPr>
          <p:nvPr/>
        </p:nvPicPr>
        <p:blipFill>
          <a:blip r:embed="rId5"/>
          <a:stretch>
            <a:fillRect/>
          </a:stretch>
        </p:blipFill>
        <p:spPr>
          <a:xfrm>
            <a:off x="0" y="5425298"/>
            <a:ext cx="9144000" cy="949830"/>
          </a:xfrm>
          <a:prstGeom prst="rect">
            <a:avLst/>
          </a:prstGeom>
        </p:spPr>
      </p:pic>
    </p:spTree>
    <p:extLst>
      <p:ext uri="{BB962C8B-B14F-4D97-AF65-F5344CB8AC3E}">
        <p14:creationId xmlns:p14="http://schemas.microsoft.com/office/powerpoint/2010/main" val="187337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487B4-7DA9-B5C9-6391-545FCC476BFE}"/>
              </a:ext>
            </a:extLst>
          </p:cNvPr>
          <p:cNvSpPr txBox="1"/>
          <p:nvPr/>
        </p:nvSpPr>
        <p:spPr>
          <a:xfrm>
            <a:off x="141333" y="856584"/>
            <a:ext cx="4782792" cy="531561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000" dirty="0">
              <a:solidFill>
                <a:schemeClr val="tx2"/>
              </a:solidFill>
              <a:cs typeface="Calibri"/>
            </a:endParaRPr>
          </a:p>
        </p:txBody>
      </p:sp>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04167" y="2850480"/>
            <a:ext cx="3587496" cy="950686"/>
          </a:xfrm>
          <a:prstGeom prst="rect">
            <a:avLst/>
          </a:prstGeom>
        </p:spPr>
      </p:pic>
      <p:pic>
        <p:nvPicPr>
          <p:cNvPr id="4" name="Picture 3" descr="A close up of a device&#10;&#10;Description automatically generated">
            <a:extLst>
              <a:ext uri="{FF2B5EF4-FFF2-40B4-BE49-F238E27FC236}">
                <a16:creationId xmlns:a16="http://schemas.microsoft.com/office/drawing/2014/main" id="{761109DF-9192-433A-E03D-C4551F8A05AA}"/>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5104167" y="4018801"/>
            <a:ext cx="1715082" cy="964549"/>
          </a:xfrm>
          <a:prstGeom prst="rect">
            <a:avLst/>
          </a:prstGeom>
        </p:spPr>
      </p:pic>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6982466" y="4018795"/>
            <a:ext cx="1709197" cy="961240"/>
          </a:xfrm>
          <a:prstGeom prst="rect">
            <a:avLst/>
          </a:prstGeom>
        </p:spPr>
      </p:pic>
      <p:pic>
        <p:nvPicPr>
          <p:cNvPr id="7" name="Picture 6">
            <a:extLst>
              <a:ext uri="{FF2B5EF4-FFF2-40B4-BE49-F238E27FC236}">
                <a16:creationId xmlns:a16="http://schemas.microsoft.com/office/drawing/2014/main" id="{B701E7AE-847E-8848-7B1D-5A8EC3AC8BB3}"/>
              </a:ext>
            </a:extLst>
          </p:cNvPr>
          <p:cNvPicPr>
            <a:picLocks noChangeAspect="1"/>
          </p:cNvPicPr>
          <p:nvPr/>
        </p:nvPicPr>
        <p:blipFill>
          <a:blip r:embed="rId4"/>
          <a:stretch>
            <a:fillRect/>
          </a:stretch>
        </p:blipFill>
        <p:spPr>
          <a:xfrm>
            <a:off x="276395" y="973103"/>
            <a:ext cx="5676900" cy="1947045"/>
          </a:xfrm>
          <a:prstGeom prst="rect">
            <a:avLst/>
          </a:prstGeom>
        </p:spPr>
      </p:pic>
      <p:pic>
        <p:nvPicPr>
          <p:cNvPr id="9" name="Picture 8">
            <a:extLst>
              <a:ext uri="{FF2B5EF4-FFF2-40B4-BE49-F238E27FC236}">
                <a16:creationId xmlns:a16="http://schemas.microsoft.com/office/drawing/2014/main" id="{F0C4B807-4B35-F2AA-A91F-8EA10EC4E8D0}"/>
              </a:ext>
            </a:extLst>
          </p:cNvPr>
          <p:cNvPicPr>
            <a:picLocks noChangeAspect="1"/>
          </p:cNvPicPr>
          <p:nvPr/>
        </p:nvPicPr>
        <p:blipFill>
          <a:blip r:embed="rId5"/>
          <a:stretch>
            <a:fillRect/>
          </a:stretch>
        </p:blipFill>
        <p:spPr>
          <a:xfrm>
            <a:off x="133520" y="3746797"/>
            <a:ext cx="5819775" cy="3036724"/>
          </a:xfrm>
          <a:prstGeom prst="rect">
            <a:avLst/>
          </a:prstGeom>
        </p:spPr>
      </p:pic>
    </p:spTree>
    <p:extLst>
      <p:ext uri="{BB962C8B-B14F-4D97-AF65-F5344CB8AC3E}">
        <p14:creationId xmlns:p14="http://schemas.microsoft.com/office/powerpoint/2010/main" val="266807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0C8E6AD-2BAF-79DF-1853-F1B9F411DEE5}"/>
              </a:ext>
            </a:extLst>
          </p:cNvPr>
          <p:cNvSpPr txBox="1"/>
          <p:nvPr/>
        </p:nvSpPr>
        <p:spPr>
          <a:xfrm>
            <a:off x="355481" y="1265052"/>
            <a:ext cx="5132487" cy="49119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1600" b="1" dirty="0"/>
              <a:t>6. Final Model</a:t>
            </a:r>
            <a:r>
              <a:rPr lang="en-US" sz="1600" dirty="0"/>
              <a:t> </a:t>
            </a:r>
            <a:endParaRPr lang="en-US" sz="1600" dirty="0">
              <a:cs typeface="Calibri"/>
            </a:endParaRPr>
          </a:p>
          <a:p>
            <a:pPr indent="-228600">
              <a:lnSpc>
                <a:spcPct val="90000"/>
              </a:lnSpc>
              <a:spcAft>
                <a:spcPts val="600"/>
              </a:spcAft>
              <a:buFont typeface="Arial" panose="020B0604020202020204" pitchFamily="34" charset="0"/>
              <a:buChar char="•"/>
            </a:pPr>
            <a:r>
              <a:rPr lang="en-US" sz="1600" b="1" dirty="0"/>
              <a:t>Model Name</a:t>
            </a:r>
            <a:r>
              <a:rPr lang="en-US" sz="1600" dirty="0"/>
              <a:t>: </a:t>
            </a:r>
            <a:r>
              <a:rPr lang="en-US" sz="1600" b="1" dirty="0"/>
              <a:t>Conclusion</a:t>
            </a:r>
            <a:r>
              <a:rPr lang="en-US" sz="1600" dirty="0"/>
              <a:t>: </a:t>
            </a:r>
            <a:endParaRPr lang="en-US" sz="1600" dirty="0">
              <a:cs typeface="Calibri"/>
            </a:endParaRPr>
          </a:p>
          <a:p>
            <a:pPr indent="-228600">
              <a:lnSpc>
                <a:spcPct val="90000"/>
              </a:lnSpc>
              <a:spcAft>
                <a:spcPts val="600"/>
              </a:spcAft>
              <a:buFont typeface="Arial" panose="020B0604020202020204" pitchFamily="34" charset="0"/>
              <a:buChar char="•"/>
            </a:pPr>
            <a:endParaRPr lang="en-US" sz="900"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31660" r="31660"/>
          <a:stretch/>
        </p:blipFill>
        <p:spPr>
          <a:xfrm>
            <a:off x="5678326" y="10"/>
            <a:ext cx="3451297"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pic>
        <p:nvPicPr>
          <p:cNvPr id="5" name="Picture 4">
            <a:extLst>
              <a:ext uri="{FF2B5EF4-FFF2-40B4-BE49-F238E27FC236}">
                <a16:creationId xmlns:a16="http://schemas.microsoft.com/office/drawing/2014/main" id="{7AAA413B-A088-E82A-75B1-770009D667C2}"/>
              </a:ext>
            </a:extLst>
          </p:cNvPr>
          <p:cNvPicPr>
            <a:picLocks noChangeAspect="1"/>
          </p:cNvPicPr>
          <p:nvPr/>
        </p:nvPicPr>
        <p:blipFill>
          <a:blip r:embed="rId4"/>
          <a:stretch>
            <a:fillRect/>
          </a:stretch>
        </p:blipFill>
        <p:spPr>
          <a:xfrm>
            <a:off x="0" y="1864714"/>
            <a:ext cx="9144000" cy="962146"/>
          </a:xfrm>
          <a:prstGeom prst="rect">
            <a:avLst/>
          </a:prstGeom>
        </p:spPr>
      </p:pic>
      <p:pic>
        <p:nvPicPr>
          <p:cNvPr id="10" name="Picture 9">
            <a:extLst>
              <a:ext uri="{FF2B5EF4-FFF2-40B4-BE49-F238E27FC236}">
                <a16:creationId xmlns:a16="http://schemas.microsoft.com/office/drawing/2014/main" id="{54B7527C-2051-6E92-F94B-FDF154CF78D2}"/>
              </a:ext>
            </a:extLst>
          </p:cNvPr>
          <p:cNvPicPr>
            <a:picLocks noChangeAspect="1"/>
          </p:cNvPicPr>
          <p:nvPr/>
        </p:nvPicPr>
        <p:blipFill>
          <a:blip r:embed="rId5"/>
          <a:stretch>
            <a:fillRect/>
          </a:stretch>
        </p:blipFill>
        <p:spPr>
          <a:xfrm>
            <a:off x="47535" y="2826860"/>
            <a:ext cx="5286375" cy="4130464"/>
          </a:xfrm>
          <a:prstGeom prst="rect">
            <a:avLst/>
          </a:prstGeom>
        </p:spPr>
      </p:pic>
      <p:pic>
        <p:nvPicPr>
          <p:cNvPr id="12" name="Picture 11">
            <a:extLst>
              <a:ext uri="{FF2B5EF4-FFF2-40B4-BE49-F238E27FC236}">
                <a16:creationId xmlns:a16="http://schemas.microsoft.com/office/drawing/2014/main" id="{FAF84681-1006-30E7-0108-146DD064B8E5}"/>
              </a:ext>
            </a:extLst>
          </p:cNvPr>
          <p:cNvPicPr>
            <a:picLocks noChangeAspect="1"/>
          </p:cNvPicPr>
          <p:nvPr/>
        </p:nvPicPr>
        <p:blipFill>
          <a:blip r:embed="rId6"/>
          <a:stretch>
            <a:fillRect/>
          </a:stretch>
        </p:blipFill>
        <p:spPr>
          <a:xfrm>
            <a:off x="5487968" y="4935723"/>
            <a:ext cx="3543300" cy="657225"/>
          </a:xfrm>
          <a:prstGeom prst="rect">
            <a:avLst/>
          </a:prstGeom>
        </p:spPr>
      </p:pic>
    </p:spTree>
    <p:extLst>
      <p:ext uri="{BB962C8B-B14F-4D97-AF65-F5344CB8AC3E}">
        <p14:creationId xmlns:p14="http://schemas.microsoft.com/office/powerpoint/2010/main" val="277527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643196" y="2344047"/>
            <a:ext cx="3857618" cy="2169911"/>
          </a:xfrm>
          <a:prstGeom prst="rect">
            <a:avLst/>
          </a:prstGeom>
        </p:spPr>
      </p:pic>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15625" y="2362097"/>
            <a:ext cx="641075" cy="169350"/>
          </a:xfrm>
          <a:prstGeom prst="rect">
            <a:avLst/>
          </a:prstGeom>
        </p:spPr>
      </p:pic>
      <p:pic>
        <p:nvPicPr>
          <p:cNvPr id="4" name="Picture 3" descr="A close up of a device&#10;&#10;Description automatically generated">
            <a:extLst>
              <a:ext uri="{FF2B5EF4-FFF2-40B4-BE49-F238E27FC236}">
                <a16:creationId xmlns:a16="http://schemas.microsoft.com/office/drawing/2014/main" id="{87493D5A-8E26-E89D-8ADE-13200CA16DFC}"/>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129382" y="725780"/>
            <a:ext cx="8979514" cy="5539992"/>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B050055-61E1-813A-04EA-4D0ACD8A0B95}"/>
              </a:ext>
            </a:extLst>
          </p:cNvPr>
          <p:cNvSpPr txBox="1"/>
          <p:nvPr/>
        </p:nvSpPr>
        <p:spPr>
          <a:xfrm>
            <a:off x="1589649" y="1448972"/>
            <a:ext cx="4684542" cy="369332"/>
          </a:xfrm>
          <a:prstGeom prst="rect">
            <a:avLst/>
          </a:prstGeom>
          <a:noFill/>
        </p:spPr>
        <p:txBody>
          <a:bodyPr wrap="square" rtlCol="0">
            <a:spAutoFit/>
          </a:bodyPr>
          <a:lstStyle/>
          <a:p>
            <a:r>
              <a:rPr lang="en-US" dirty="0"/>
              <a:t>6 .Visualization in Power Bi</a:t>
            </a:r>
            <a:endParaRPr lang="en-IN" dirty="0"/>
          </a:p>
        </p:txBody>
      </p:sp>
      <p:pic>
        <p:nvPicPr>
          <p:cNvPr id="12" name="Picture 11">
            <a:extLst>
              <a:ext uri="{FF2B5EF4-FFF2-40B4-BE49-F238E27FC236}">
                <a16:creationId xmlns:a16="http://schemas.microsoft.com/office/drawing/2014/main" id="{8492F0DC-D02C-AE97-789C-9348F2A5E978}"/>
              </a:ext>
            </a:extLst>
          </p:cNvPr>
          <p:cNvPicPr>
            <a:picLocks noChangeAspect="1"/>
          </p:cNvPicPr>
          <p:nvPr/>
        </p:nvPicPr>
        <p:blipFill>
          <a:blip r:embed="rId4"/>
          <a:stretch>
            <a:fillRect/>
          </a:stretch>
        </p:blipFill>
        <p:spPr>
          <a:xfrm>
            <a:off x="164486" y="1959495"/>
            <a:ext cx="8979514" cy="3449533"/>
          </a:xfrm>
          <a:prstGeom prst="rect">
            <a:avLst/>
          </a:prstGeom>
        </p:spPr>
      </p:pic>
    </p:spTree>
    <p:extLst>
      <p:ext uri="{BB962C8B-B14F-4D97-AF65-F5344CB8AC3E}">
        <p14:creationId xmlns:p14="http://schemas.microsoft.com/office/powerpoint/2010/main" val="400096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5" y="765056"/>
            <a:ext cx="8971664" cy="5461439"/>
          </a:xfrm>
          <a:prstGeom prst="rect">
            <a:avLst/>
          </a:prstGeom>
        </p:spPr>
      </p:pic>
      <p:sp>
        <p:nvSpPr>
          <p:cNvPr id="6" name="TextBox 5">
            <a:extLst>
              <a:ext uri="{FF2B5EF4-FFF2-40B4-BE49-F238E27FC236}">
                <a16:creationId xmlns:a16="http://schemas.microsoft.com/office/drawing/2014/main" id="{2FCBF0B7-94AB-BD25-B9D7-E5A88529D971}"/>
              </a:ext>
            </a:extLst>
          </p:cNvPr>
          <p:cNvSpPr txBox="1"/>
          <p:nvPr/>
        </p:nvSpPr>
        <p:spPr>
          <a:xfrm>
            <a:off x="3441659" y="2687533"/>
            <a:ext cx="2695776" cy="292148"/>
          </a:xfrm>
          <a:prstGeom prst="rect">
            <a:avLst/>
          </a:prstGeom>
          <a:noFill/>
        </p:spPr>
        <p:txBody>
          <a:bodyPr wrap="square" lIns="28932" tIns="14467" rIns="28932" bIns="14467" rtlCol="0" anchor="t">
            <a:spAutoFit/>
          </a:bodyPr>
          <a:lstStyle/>
          <a:p>
            <a:pPr algn="just"/>
            <a:endParaRPr lang="en-US" sz="570" b="1">
              <a:latin typeface="Myriad Pro" panose="020B0503030403020204" pitchFamily="34" charset="0"/>
            </a:endParaRPr>
          </a:p>
          <a:p>
            <a:pPr marL="108496" indent="-108496" algn="just">
              <a:buAutoNum type="arabicPeriod"/>
            </a:pPr>
            <a:endParaRPr lang="en-US" sz="570" b="1">
              <a:latin typeface="Myriad Pro" panose="020B0503030403020204" pitchFamily="34" charset="0"/>
            </a:endParaRPr>
          </a:p>
          <a:p>
            <a:pPr algn="just"/>
            <a:endParaRPr lang="en-US" sz="570" b="1">
              <a:latin typeface="Myriad Pro" panose="020B0503030403020204" pitchFamily="34" charset="0"/>
            </a:endParaRPr>
          </a:p>
        </p:txBody>
      </p:sp>
      <p:sp>
        <p:nvSpPr>
          <p:cNvPr id="8" name="TextBox 7">
            <a:extLst>
              <a:ext uri="{FF2B5EF4-FFF2-40B4-BE49-F238E27FC236}">
                <a16:creationId xmlns:a16="http://schemas.microsoft.com/office/drawing/2014/main" id="{E35BD990-E826-3680-13E0-410C1E9DDC10}"/>
              </a:ext>
            </a:extLst>
          </p:cNvPr>
          <p:cNvSpPr txBox="1"/>
          <p:nvPr/>
        </p:nvSpPr>
        <p:spPr>
          <a:xfrm>
            <a:off x="2876003" y="3322767"/>
            <a:ext cx="2363549" cy="379792"/>
          </a:xfrm>
          <a:prstGeom prst="rect">
            <a:avLst/>
          </a:prstGeom>
          <a:noFill/>
        </p:spPr>
        <p:txBody>
          <a:bodyPr rot="0" spcFirstLastPara="0" vertOverflow="overflow" horzOverflow="overflow" vert="horz" wrap="square" lIns="28932" tIns="14467" rIns="28932" bIns="14467" numCol="1" spcCol="0" rtlCol="0" fromWordArt="0" anchor="t" anchorCtr="0" forceAA="0" compatLnSpc="1">
            <a:prstTxWarp prst="textNoShape">
              <a:avLst/>
            </a:prstTxWarp>
            <a:spAutoFit/>
          </a:bodyPr>
          <a:lstStyle/>
          <a:p>
            <a:endParaRPr lang="en-US" sz="570"/>
          </a:p>
          <a:p>
            <a:endParaRPr lang="en-US" sz="570">
              <a:latin typeface="Inter"/>
            </a:endParaRPr>
          </a:p>
          <a:p>
            <a:pPr>
              <a:buChar char="•"/>
            </a:pPr>
            <a:endParaRPr lang="en-US" sz="570">
              <a:latin typeface="Inter"/>
            </a:endParaRPr>
          </a:p>
          <a:p>
            <a:pPr>
              <a:buChar char="•"/>
            </a:pPr>
            <a:endParaRPr lang="en-US" sz="570"/>
          </a:p>
        </p:txBody>
      </p:sp>
      <p:sp>
        <p:nvSpPr>
          <p:cNvPr id="4" name="TextBox 3">
            <a:extLst>
              <a:ext uri="{FF2B5EF4-FFF2-40B4-BE49-F238E27FC236}">
                <a16:creationId xmlns:a16="http://schemas.microsoft.com/office/drawing/2014/main" id="{B56E3493-F35C-66B7-19CB-C3B8BB301380}"/>
              </a:ext>
            </a:extLst>
          </p:cNvPr>
          <p:cNvSpPr txBox="1"/>
          <p:nvPr/>
        </p:nvSpPr>
        <p:spPr>
          <a:xfrm>
            <a:off x="2987758" y="3204984"/>
            <a:ext cx="3567068" cy="1353616"/>
          </a:xfrm>
          <a:prstGeom prst="rect">
            <a:avLst/>
          </a:prstGeom>
          <a:noFill/>
        </p:spPr>
        <p:txBody>
          <a:bodyPr rot="0" spcFirstLastPara="0" vertOverflow="overflow" horzOverflow="overflow" vert="horz" wrap="square" lIns="28932" tIns="14467" rIns="28932" bIns="14467" numCol="1" spcCol="0" rtlCol="0" fromWordArt="0" anchor="t" anchorCtr="0" forceAA="0" compatLnSpc="1">
            <a:prstTxWarp prst="textNoShape">
              <a:avLst/>
            </a:prstTxWarp>
            <a:spAutoFit/>
          </a:bodyPr>
          <a:lstStyle/>
          <a:p>
            <a:r>
              <a:rPr lang="en-US" sz="760">
                <a:ea typeface="Calibri"/>
                <a:cs typeface="Calibri"/>
              </a:rPr>
              <a:t>            </a:t>
            </a:r>
            <a:r>
              <a:rPr lang="en-US" sz="1139">
                <a:latin typeface="STXingkai"/>
                <a:ea typeface="Calibri"/>
                <a:cs typeface="Calibri"/>
              </a:rPr>
              <a:t>  </a:t>
            </a:r>
            <a:r>
              <a:rPr lang="en-US" sz="1266">
                <a:solidFill>
                  <a:srgbClr val="000000"/>
                </a:solidFill>
                <a:latin typeface="STXingkai"/>
                <a:ea typeface="Calibri"/>
                <a:cs typeface="Calibri"/>
              </a:rPr>
              <a:t> </a:t>
            </a:r>
            <a:r>
              <a:rPr lang="en-US" sz="2531" b="1">
                <a:solidFill>
                  <a:schemeClr val="accent2">
                    <a:lumMod val="50000"/>
                  </a:schemeClr>
                </a:solidFill>
                <a:latin typeface="Calibri"/>
                <a:ea typeface="Calibri"/>
                <a:cs typeface="Calibri"/>
              </a:rPr>
              <a:t> Thank you!!!</a:t>
            </a:r>
            <a:r>
              <a:rPr lang="en-US" sz="2531" b="1">
                <a:solidFill>
                  <a:schemeClr val="accent2">
                    <a:lumMod val="50000"/>
                  </a:schemeClr>
                </a:solidFill>
                <a:latin typeface="Sylfaen"/>
                <a:ea typeface="Calibri"/>
                <a:cs typeface="Calibri"/>
              </a:rPr>
              <a:t> </a:t>
            </a:r>
            <a:r>
              <a:rPr lang="en-US" sz="1266">
                <a:solidFill>
                  <a:schemeClr val="accent2">
                    <a:lumMod val="50000"/>
                  </a:schemeClr>
                </a:solidFill>
                <a:latin typeface="STXingkai"/>
                <a:ea typeface="Calibri"/>
                <a:cs typeface="Calibri"/>
              </a:rPr>
              <a:t> </a:t>
            </a:r>
            <a:r>
              <a:rPr lang="en-US" sz="2531">
                <a:solidFill>
                  <a:schemeClr val="accent2">
                    <a:lumMod val="50000"/>
                  </a:schemeClr>
                </a:solidFill>
                <a:latin typeface="STXingkai"/>
                <a:ea typeface="Calibri"/>
                <a:cs typeface="Calibri"/>
              </a:rPr>
              <a:t> </a:t>
            </a:r>
            <a:r>
              <a:rPr lang="en-US" sz="2531">
                <a:latin typeface="STXingkai"/>
                <a:ea typeface="Calibri"/>
                <a:cs typeface="Calibri"/>
              </a:rPr>
              <a:t> </a:t>
            </a:r>
            <a:endParaRPr lang="en-US" sz="570">
              <a:cs typeface="Calibri" panose="020F0502020204030204"/>
            </a:endParaRPr>
          </a:p>
          <a:p>
            <a:r>
              <a:rPr lang="en-US" sz="3038">
                <a:solidFill>
                  <a:srgbClr val="002060"/>
                </a:solidFill>
                <a:latin typeface="STXingkai"/>
                <a:ea typeface="Calibri"/>
                <a:cs typeface="Calibri"/>
              </a:rPr>
              <a:t>     </a:t>
            </a:r>
            <a:endParaRPr lang="en-US" sz="3038">
              <a:solidFill>
                <a:srgbClr val="002060"/>
              </a:solidFill>
              <a:latin typeface="Franklin Gothic"/>
              <a:cs typeface="Calibri"/>
            </a:endParaRPr>
          </a:p>
          <a:p>
            <a:r>
              <a:rPr lang="en-US" sz="3038">
                <a:ea typeface="Calibri"/>
                <a:cs typeface="Calibri"/>
              </a:rPr>
              <a:t>             </a:t>
            </a:r>
          </a:p>
        </p:txBody>
      </p:sp>
      <p:pic>
        <p:nvPicPr>
          <p:cNvPr id="5" name="Picture 4">
            <a:extLst>
              <a:ext uri="{FF2B5EF4-FFF2-40B4-BE49-F238E27FC236}">
                <a16:creationId xmlns:a16="http://schemas.microsoft.com/office/drawing/2014/main" id="{E38B8538-5E1C-674B-0DC1-971159F886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Tree>
    <p:extLst>
      <p:ext uri="{BB962C8B-B14F-4D97-AF65-F5344CB8AC3E}">
        <p14:creationId xmlns:p14="http://schemas.microsoft.com/office/powerpoint/2010/main" val="37955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FABDD-9246-AA9C-946A-B9DA09E12B42}"/>
              </a:ext>
            </a:extLst>
          </p:cNvPr>
          <p:cNvSpPr>
            <a:spLocks noGrp="1"/>
          </p:cNvSpPr>
          <p:nvPr>
            <p:ph type="ctrTitle"/>
          </p:nvPr>
        </p:nvSpPr>
        <p:spPr>
          <a:xfrm>
            <a:off x="514767" y="826852"/>
            <a:ext cx="3017520" cy="3469505"/>
          </a:xfrm>
        </p:spPr>
        <p:txBody>
          <a:bodyPr>
            <a:noAutofit/>
          </a:bodyPr>
          <a:lstStyle/>
          <a:p>
            <a:pPr algn="l"/>
            <a:r>
              <a:rPr lang="en-IN" sz="1400" b="0" i="0" dirty="0">
                <a:solidFill>
                  <a:srgbClr val="222222"/>
                </a:solidFill>
                <a:effectLst/>
                <a:latin typeface="arial, sans-serif"/>
              </a:rPr>
              <a:t>"</a:t>
            </a:r>
            <a:r>
              <a:rPr lang="en-IN" sz="4800" dirty="0">
                <a:solidFill>
                  <a:srgbClr val="374151"/>
                </a:solidFill>
                <a:ea typeface="+mj-lt"/>
                <a:cs typeface="+mj-lt"/>
              </a:rPr>
              <a:t>Customer Personality Analysis </a:t>
            </a:r>
            <a:r>
              <a:rPr lang="en-US" sz="4800" dirty="0">
                <a:solidFill>
                  <a:srgbClr val="374151"/>
                </a:solidFill>
                <a:ea typeface="+mj-lt"/>
                <a:cs typeface="+mj-lt"/>
              </a:rPr>
              <a:t>for  Retail Domain</a:t>
            </a:r>
            <a:endParaRPr lang="en-US" sz="4800" dirty="0"/>
          </a:p>
        </p:txBody>
      </p:sp>
      <p:sp>
        <p:nvSpPr>
          <p:cNvPr id="8" name="Subtitle 7">
            <a:extLst>
              <a:ext uri="{FF2B5EF4-FFF2-40B4-BE49-F238E27FC236}">
                <a16:creationId xmlns:a16="http://schemas.microsoft.com/office/drawing/2014/main" id="{ACFEDC00-B92B-4A6E-F690-08721C518B3F}"/>
              </a:ext>
            </a:extLst>
          </p:cNvPr>
          <p:cNvSpPr>
            <a:spLocks noGrp="1"/>
          </p:cNvSpPr>
          <p:nvPr>
            <p:ph type="subTitle" idx="1"/>
          </p:nvPr>
        </p:nvSpPr>
        <p:spPr>
          <a:xfrm>
            <a:off x="356616" y="4873752"/>
            <a:ext cx="2948940" cy="1465800"/>
          </a:xfrm>
        </p:spPr>
        <p:txBody>
          <a:bodyPr vert="horz" lIns="91440" tIns="45720" rIns="91440" bIns="45720" rtlCol="0" anchor="t">
            <a:normAutofit/>
          </a:bodyPr>
          <a:lstStyle/>
          <a:p>
            <a:pPr algn="l"/>
            <a:r>
              <a:rPr lang="en-US" sz="2000" dirty="0">
                <a:solidFill>
                  <a:srgbClr val="374151"/>
                </a:solidFill>
                <a:ea typeface="+mn-lt"/>
                <a:cs typeface="+mn-lt"/>
              </a:rPr>
              <a:t>Leveraging Data for Accurate Predictions.</a:t>
            </a:r>
          </a:p>
          <a:p>
            <a:pPr algn="l"/>
            <a:r>
              <a:rPr lang="en-US" sz="2000" dirty="0">
                <a:solidFill>
                  <a:srgbClr val="374151"/>
                </a:solidFill>
                <a:cs typeface="Calibri"/>
              </a:rPr>
              <a:t>Name – Ajay Kumar Jha</a:t>
            </a:r>
          </a:p>
          <a:p>
            <a:pPr algn="l"/>
            <a:r>
              <a:rPr lang="en-US" sz="2000" dirty="0">
                <a:solidFill>
                  <a:srgbClr val="374151"/>
                </a:solidFill>
                <a:cs typeface="Calibri"/>
              </a:rPr>
              <a:t>Date – 15/09/2023</a:t>
            </a:r>
          </a:p>
          <a:p>
            <a:pPr algn="l"/>
            <a:endParaRPr lang="en-US" sz="2000" dirty="0">
              <a:solidFill>
                <a:srgbClr val="374151"/>
              </a:solidFill>
              <a:cs typeface="Calibri"/>
            </a:endParaRPr>
          </a:p>
          <a:p>
            <a:pPr algn="l"/>
            <a:endParaRPr lang="en-US" sz="2000" dirty="0">
              <a:solidFill>
                <a:srgbClr val="374151"/>
              </a:solidFill>
              <a:cs typeface="Calibri"/>
            </a:endParaRPr>
          </a:p>
          <a:p>
            <a:pPr algn="l"/>
            <a:endParaRPr lang="en-US" sz="2000" dirty="0">
              <a:solidFill>
                <a:srgbClr val="374151"/>
              </a:solidFill>
              <a:cs typeface="Calibri"/>
            </a:endParaRPr>
          </a:p>
          <a:p>
            <a:pPr algn="l"/>
            <a:endParaRPr lang="en-US" sz="2000" dirty="0">
              <a:solidFill>
                <a:srgbClr val="374151"/>
              </a:solidFill>
              <a:cs typeface="Calibri"/>
            </a:endParaRPr>
          </a:p>
        </p:txBody>
      </p:sp>
      <p:sp>
        <p:nvSpPr>
          <p:cNvPr id="19" name="Rectangle 18">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160177" y="1501528"/>
            <a:ext cx="4491994" cy="1190378"/>
          </a:xfrm>
          <a:prstGeom prst="rect">
            <a:avLst/>
          </a:prstGeom>
        </p:spPr>
      </p:pic>
      <p:sp>
        <p:nvSpPr>
          <p:cNvPr id="21" name="Rectangle 20">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4162015" y="4392650"/>
            <a:ext cx="2153412" cy="1211063"/>
          </a:xfrm>
          <a:prstGeom prst="rect">
            <a:avLst/>
          </a:prstGeom>
        </p:spPr>
      </p:pic>
      <p:pic>
        <p:nvPicPr>
          <p:cNvPr id="4" name="Picture 3" descr="A close up of a device&#10;&#10;Description automatically generated">
            <a:extLst>
              <a:ext uri="{FF2B5EF4-FFF2-40B4-BE49-F238E27FC236}">
                <a16:creationId xmlns:a16="http://schemas.microsoft.com/office/drawing/2014/main" id="{10D29AB8-F474-737E-A170-994A29271713}"/>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a:off x="6498759" y="4392650"/>
            <a:ext cx="2153412" cy="1211063"/>
          </a:xfrm>
          <a:prstGeom prst="rect">
            <a:avLst/>
          </a:prstGeom>
        </p:spPr>
      </p:pic>
      <p:sp>
        <p:nvSpPr>
          <p:cNvPr id="6" name="TextBox 5">
            <a:extLst>
              <a:ext uri="{FF2B5EF4-FFF2-40B4-BE49-F238E27FC236}">
                <a16:creationId xmlns:a16="http://schemas.microsoft.com/office/drawing/2014/main" id="{79B5914D-1766-0704-07E4-7799E91F3FE4}"/>
              </a:ext>
            </a:extLst>
          </p:cNvPr>
          <p:cNvSpPr txBox="1"/>
          <p:nvPr/>
        </p:nvSpPr>
        <p:spPr>
          <a:xfrm>
            <a:off x="2414954" y="539262"/>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b="1">
              <a:solidFill>
                <a:srgbClr val="242424"/>
              </a:solidFill>
              <a:latin typeface="sohne"/>
            </a:endParaRPr>
          </a:p>
          <a:p>
            <a:pPr>
              <a:spcAft>
                <a:spcPts val="600"/>
              </a:spcAft>
            </a:pPr>
            <a:endParaRPr lang="en-US"/>
          </a:p>
        </p:txBody>
      </p:sp>
      <p:sp>
        <p:nvSpPr>
          <p:cNvPr id="7" name="TextBox 6">
            <a:extLst>
              <a:ext uri="{FF2B5EF4-FFF2-40B4-BE49-F238E27FC236}">
                <a16:creationId xmlns:a16="http://schemas.microsoft.com/office/drawing/2014/main" id="{64BFFCF1-92D8-7D3C-9805-A358A8F886E2}"/>
              </a:ext>
            </a:extLst>
          </p:cNvPr>
          <p:cNvSpPr txBox="1"/>
          <p:nvPr/>
        </p:nvSpPr>
        <p:spPr>
          <a:xfrm>
            <a:off x="164124" y="3094348"/>
            <a:ext cx="89095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42424"/>
              </a:solidFill>
              <a:latin typeface="source-serif-pro"/>
            </a:endParaRPr>
          </a:p>
        </p:txBody>
      </p:sp>
    </p:spTree>
    <p:extLst>
      <p:ext uri="{BB962C8B-B14F-4D97-AF65-F5344CB8AC3E}">
        <p14:creationId xmlns:p14="http://schemas.microsoft.com/office/powerpoint/2010/main" val="377366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51523" b="9091"/>
          <a:stretch/>
        </p:blipFill>
        <p:spPr>
          <a:xfrm>
            <a:off x="7660313" y="129406"/>
            <a:ext cx="1469310" cy="6857990"/>
          </a:xfrm>
          <a:prstGeom prst="rect">
            <a:avLst/>
          </a:prstGeom>
        </p:spPr>
      </p:pic>
      <p:sp>
        <p:nvSpPr>
          <p:cNvPr id="35" name="Rectangle 3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CDA5D0C-234A-687A-F4A1-08B4FA3EE6C6}"/>
              </a:ext>
            </a:extLst>
          </p:cNvPr>
          <p:cNvSpPr txBox="1"/>
          <p:nvPr/>
        </p:nvSpPr>
        <p:spPr>
          <a:xfrm>
            <a:off x="524351" y="893087"/>
            <a:ext cx="7093672" cy="49756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10000"/>
          </a:bodyPr>
          <a:lstStyle/>
          <a:p>
            <a:pPr>
              <a:lnSpc>
                <a:spcPct val="90000"/>
              </a:lnSpc>
              <a:spcAft>
                <a:spcPts val="600"/>
              </a:spcAft>
            </a:pPr>
            <a:endParaRPr lang="en-US" sz="2000" dirty="0"/>
          </a:p>
          <a:p>
            <a:pPr marL="457200" indent="-457200" fontAlgn="base">
              <a:lnSpc>
                <a:spcPct val="90000"/>
              </a:lnSpc>
              <a:spcAft>
                <a:spcPts val="600"/>
              </a:spcAft>
              <a:buFont typeface="Arial" panose="020B0604020202020204" pitchFamily="34" charset="0"/>
              <a:buChar char="•"/>
            </a:pPr>
            <a:r>
              <a:rPr lang="en-US" sz="2600" dirty="0">
                <a:latin typeface="+mj-lt"/>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a:t>
            </a:r>
            <a:endParaRPr lang="en-IN" sz="2600" dirty="0">
              <a:latin typeface="+mj-lt"/>
            </a:endParaRPr>
          </a:p>
          <a:p>
            <a:pPr fontAlgn="base">
              <a:lnSpc>
                <a:spcPct val="90000"/>
              </a:lnSpc>
              <a:spcAft>
                <a:spcPts val="600"/>
              </a:spcAft>
            </a:pPr>
            <a:r>
              <a:rPr lang="en-US" sz="2600" dirty="0">
                <a:latin typeface="+mj-lt"/>
              </a:rPr>
              <a:t>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a:t>
            </a:r>
          </a:p>
          <a:p>
            <a:pPr fontAlgn="base">
              <a:lnSpc>
                <a:spcPct val="90000"/>
              </a:lnSpc>
              <a:spcAft>
                <a:spcPts val="600"/>
              </a:spcAft>
            </a:pPr>
            <a:endParaRPr lang="en-US" sz="2000" dirty="0">
              <a:latin typeface="+mj-lt"/>
            </a:endParaRPr>
          </a:p>
          <a:p>
            <a:pPr>
              <a:lnSpc>
                <a:spcPct val="90000"/>
              </a:lnSpc>
              <a:spcAft>
                <a:spcPts val="600"/>
              </a:spcAft>
            </a:pPr>
            <a:r>
              <a:rPr lang="en-US" sz="2000" dirty="0">
                <a:latin typeface="+mj-lt"/>
              </a:rPr>
              <a:t>Now with modern Machine Learning and Deep Learning techniques it is possible to utilize the power of algorithms and statistics to understand and predict sales using historical data.</a:t>
            </a:r>
            <a:endParaRPr lang="en-US" sz="2000" dirty="0">
              <a:latin typeface="+mj-lt"/>
              <a:cs typeface="Calibri"/>
            </a:endParaRPr>
          </a:p>
          <a:p>
            <a:pPr indent="-228600">
              <a:lnSpc>
                <a:spcPct val="90000"/>
              </a:lnSpc>
              <a:spcAft>
                <a:spcPts val="600"/>
              </a:spcAft>
              <a:buFont typeface="Arial" panose="020B0604020202020204" pitchFamily="34" charset="0"/>
              <a:buChar char="•"/>
            </a:pPr>
            <a:endParaRPr lang="en-US" sz="2000" dirty="0">
              <a:cs typeface="Calibri"/>
            </a:endParaRPr>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3" name="TextBox 2">
            <a:extLst>
              <a:ext uri="{FF2B5EF4-FFF2-40B4-BE49-F238E27FC236}">
                <a16:creationId xmlns:a16="http://schemas.microsoft.com/office/drawing/2014/main" id="{A288A110-9E26-52D4-E7FE-FB5E5F828D7B}"/>
              </a:ext>
            </a:extLst>
          </p:cNvPr>
          <p:cNvSpPr txBox="1"/>
          <p:nvPr/>
        </p:nvSpPr>
        <p:spPr>
          <a:xfrm>
            <a:off x="105508" y="11723"/>
            <a:ext cx="8921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42424"/>
              </a:solidFill>
              <a:latin typeface="source-serif-pro"/>
            </a:endParaRPr>
          </a:p>
        </p:txBody>
      </p:sp>
      <p:sp>
        <p:nvSpPr>
          <p:cNvPr id="5" name="TextBox 4">
            <a:extLst>
              <a:ext uri="{FF2B5EF4-FFF2-40B4-BE49-F238E27FC236}">
                <a16:creationId xmlns:a16="http://schemas.microsoft.com/office/drawing/2014/main" id="{ED26E85E-A452-6D94-5A8D-3AC5CBD938BD}"/>
              </a:ext>
            </a:extLst>
          </p:cNvPr>
          <p:cNvSpPr txBox="1"/>
          <p:nvPr/>
        </p:nvSpPr>
        <p:spPr>
          <a:xfrm>
            <a:off x="234462" y="3774831"/>
            <a:ext cx="8663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dirty="0">
              <a:solidFill>
                <a:srgbClr val="242424"/>
              </a:solidFill>
              <a:latin typeface="source-serif-pro"/>
            </a:endParaRPr>
          </a:p>
        </p:txBody>
      </p:sp>
    </p:spTree>
    <p:extLst>
      <p:ext uri="{BB962C8B-B14F-4D97-AF65-F5344CB8AC3E}">
        <p14:creationId xmlns:p14="http://schemas.microsoft.com/office/powerpoint/2010/main" val="416110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941895E-4577-BCBD-2D90-8A2A0E1C7AB5}"/>
              </a:ext>
            </a:extLst>
          </p:cNvPr>
          <p:cNvSpPr txBox="1"/>
          <p:nvPr/>
        </p:nvSpPr>
        <p:spPr>
          <a:xfrm>
            <a:off x="334078" y="617038"/>
            <a:ext cx="8473557" cy="534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600" b="1" dirty="0"/>
              <a:t>1.Business problem:</a:t>
            </a:r>
            <a:r>
              <a:rPr lang="en-US" sz="1600" dirty="0"/>
              <a:t> </a:t>
            </a:r>
            <a:endParaRPr lang="en-US" sz="1600" dirty="0">
              <a:cs typeface="Calibri"/>
            </a:endParaRPr>
          </a:p>
          <a:p>
            <a:pPr>
              <a:lnSpc>
                <a:spcPct val="90000"/>
              </a:lnSpc>
              <a:spcAft>
                <a:spcPts val="600"/>
              </a:spcAft>
            </a:pPr>
            <a:r>
              <a:rPr lang="en-US" sz="1600" dirty="0"/>
              <a:t>  </a:t>
            </a:r>
            <a:r>
              <a:rPr lang="en-US" sz="1600" b="1" dirty="0"/>
              <a:t>1.1 Objective:</a:t>
            </a:r>
            <a:r>
              <a:rPr lang="en-US" sz="1600" dirty="0"/>
              <a:t> </a:t>
            </a:r>
            <a:endParaRPr lang="en-US" sz="1600" dirty="0">
              <a:cs typeface="Calibri"/>
            </a:endParaRPr>
          </a:p>
          <a:p>
            <a:pPr indent="-228600">
              <a:lnSpc>
                <a:spcPct val="90000"/>
              </a:lnSpc>
              <a:spcAft>
                <a:spcPts val="600"/>
              </a:spcAft>
              <a:buFont typeface="Arial" panose="020B0604020202020204" pitchFamily="34" charset="0"/>
              <a:buChar char="•"/>
            </a:pPr>
            <a:r>
              <a:rPr lang="en-US" sz="1600" dirty="0"/>
              <a:t>The objective is to analyze the customer’s different personality affecting their purchases of products.</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42" r="28842"/>
          <a:stretch/>
        </p:blipFill>
        <p:spPr>
          <a:xfrm>
            <a:off x="8900833" y="10"/>
            <a:ext cx="612236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4" name="TextBox 3">
            <a:extLst>
              <a:ext uri="{FF2B5EF4-FFF2-40B4-BE49-F238E27FC236}">
                <a16:creationId xmlns:a16="http://schemas.microsoft.com/office/drawing/2014/main" id="{6C49F296-8012-38D6-C0CF-5B89487C9ACA}"/>
              </a:ext>
            </a:extLst>
          </p:cNvPr>
          <p:cNvSpPr txBox="1"/>
          <p:nvPr/>
        </p:nvSpPr>
        <p:spPr>
          <a:xfrm>
            <a:off x="-1148861" y="4618893"/>
            <a:ext cx="91088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dirty="0">
              <a:solidFill>
                <a:srgbClr val="242424"/>
              </a:solidFill>
              <a:latin typeface="source-serif-pro"/>
            </a:endParaRPr>
          </a:p>
        </p:txBody>
      </p:sp>
      <p:sp>
        <p:nvSpPr>
          <p:cNvPr id="6" name="TextBox 5">
            <a:extLst>
              <a:ext uri="{FF2B5EF4-FFF2-40B4-BE49-F238E27FC236}">
                <a16:creationId xmlns:a16="http://schemas.microsoft.com/office/drawing/2014/main" id="{AEC99F59-9726-0C4B-06C5-96C0DB28DE29}"/>
              </a:ext>
            </a:extLst>
          </p:cNvPr>
          <p:cNvSpPr txBox="1"/>
          <p:nvPr/>
        </p:nvSpPr>
        <p:spPr>
          <a:xfrm>
            <a:off x="334078" y="2864446"/>
            <a:ext cx="8084456" cy="1166473"/>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b="1" dirty="0"/>
              <a:t>1.2 Challenges:</a:t>
            </a:r>
            <a:r>
              <a:rPr lang="en-US" sz="1800" dirty="0"/>
              <a:t> </a:t>
            </a:r>
            <a:endParaRPr lang="en-US" sz="1800" dirty="0">
              <a:cs typeface="Calibri"/>
            </a:endParaRPr>
          </a:p>
          <a:p>
            <a:pPr indent="-228600">
              <a:lnSpc>
                <a:spcPct val="90000"/>
              </a:lnSpc>
              <a:spcAft>
                <a:spcPts val="600"/>
              </a:spcAft>
              <a:buFont typeface="Arial" panose="020B0604020202020204" pitchFamily="34" charset="0"/>
              <a:buChar char="•"/>
            </a:pPr>
            <a:r>
              <a:rPr lang="en-US" sz="1800" dirty="0"/>
              <a:t>The primary challenge stems from the lack of additional information about the types of customers and how their specific background effects and influences their decision in purchases of products. </a:t>
            </a:r>
            <a:endParaRPr lang="en-US" sz="1800" dirty="0">
              <a:cs typeface="Calibri"/>
            </a:endParaRPr>
          </a:p>
        </p:txBody>
      </p:sp>
    </p:spTree>
    <p:extLst>
      <p:ext uri="{BB962C8B-B14F-4D97-AF65-F5344CB8AC3E}">
        <p14:creationId xmlns:p14="http://schemas.microsoft.com/office/powerpoint/2010/main" val="362975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b="27858"/>
          <a:stretch/>
        </p:blipFill>
        <p:spPr>
          <a:xfrm>
            <a:off x="32084" y="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Box 2">
            <a:extLst>
              <a:ext uri="{FF2B5EF4-FFF2-40B4-BE49-F238E27FC236}">
                <a16:creationId xmlns:a16="http://schemas.microsoft.com/office/drawing/2014/main" id="{F6BCF9D8-F096-7910-CA3A-0B084A265E91}"/>
              </a:ext>
            </a:extLst>
          </p:cNvPr>
          <p:cNvSpPr txBox="1"/>
          <p:nvPr/>
        </p:nvSpPr>
        <p:spPr>
          <a:xfrm>
            <a:off x="651950" y="676096"/>
            <a:ext cx="8130096" cy="552944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0000" lnSpcReduction="20000"/>
          </a:bodyPr>
          <a:lstStyle/>
          <a:p>
            <a:pPr>
              <a:lnSpc>
                <a:spcPct val="90000"/>
              </a:lnSpc>
              <a:spcAft>
                <a:spcPts val="600"/>
              </a:spcAft>
            </a:pPr>
            <a:endParaRPr lang="en-US" sz="1600" b="1" dirty="0"/>
          </a:p>
          <a:p>
            <a:pPr>
              <a:lnSpc>
                <a:spcPct val="90000"/>
              </a:lnSpc>
              <a:spcAft>
                <a:spcPts val="600"/>
              </a:spcAft>
            </a:pPr>
            <a:endParaRPr lang="en-US" sz="1600" b="1" dirty="0"/>
          </a:p>
          <a:p>
            <a:pPr>
              <a:lnSpc>
                <a:spcPct val="90000"/>
              </a:lnSpc>
              <a:spcAft>
                <a:spcPts val="600"/>
              </a:spcAft>
            </a:pPr>
            <a:endParaRPr lang="en-US" sz="1600" b="1" dirty="0"/>
          </a:p>
          <a:p>
            <a:pPr>
              <a:lnSpc>
                <a:spcPct val="90000"/>
              </a:lnSpc>
              <a:spcAft>
                <a:spcPts val="600"/>
              </a:spcAft>
            </a:pPr>
            <a:r>
              <a:rPr lang="en-US" sz="1600" b="1" dirty="0"/>
              <a:t>2. Dataset:</a:t>
            </a:r>
            <a:r>
              <a:rPr lang="en-US" sz="1600" dirty="0"/>
              <a:t> </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a:lnSpc>
                <a:spcPct val="90000"/>
              </a:lnSpc>
              <a:spcAft>
                <a:spcPts val="600"/>
              </a:spcAft>
            </a:pPr>
            <a:r>
              <a:rPr lang="en-US" sz="1600" b="1" dirty="0"/>
              <a:t>2.1 Data Fields:</a:t>
            </a:r>
            <a:r>
              <a:rPr lang="en-US" sz="1600" dirty="0"/>
              <a:t> </a:t>
            </a:r>
            <a:endParaRPr lang="en-US" sz="1600" dirty="0">
              <a:cs typeface="Calibri"/>
            </a:endParaRPr>
          </a:p>
          <a:p>
            <a:pPr>
              <a:lnSpc>
                <a:spcPct val="90000"/>
              </a:lnSpc>
              <a:spcAft>
                <a:spcPts val="600"/>
              </a:spcAft>
            </a:pPr>
            <a:r>
              <a:rPr lang="en-US" sz="1600" dirty="0"/>
              <a:t>Fields include: </a:t>
            </a:r>
          </a:p>
          <a:p>
            <a:pPr>
              <a:lnSpc>
                <a:spcPct val="90000"/>
              </a:lnSpc>
              <a:spcAft>
                <a:spcPts val="600"/>
              </a:spcAft>
            </a:pPr>
            <a:endParaRPr lang="en-US" sz="1600" dirty="0">
              <a:cs typeface="Calibri"/>
            </a:endParaRPr>
          </a:p>
          <a:p>
            <a:pPr fontAlgn="base">
              <a:lnSpc>
                <a:spcPct val="107000"/>
              </a:lnSpc>
              <a:spcAft>
                <a:spcPts val="800"/>
              </a:spcAft>
            </a:pPr>
            <a:r>
              <a:rPr lang="en-US" sz="1800" b="1" dirty="0">
                <a:solidFill>
                  <a:srgbClr val="3C4043"/>
                </a:solidFill>
                <a:effectLst/>
                <a:latin typeface="inherit"/>
                <a:ea typeface="Times New Roman" panose="02020603050405020304" pitchFamily="18" charset="0"/>
                <a:cs typeface="Arial" panose="020B0604020202020204" pitchFamily="34" charset="0"/>
              </a:rPr>
              <a:t>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1800" b="1" dirty="0">
                <a:solidFill>
                  <a:srgbClr val="3C4043"/>
                </a:solidFill>
                <a:effectLst/>
                <a:latin typeface="inherit"/>
                <a:ea typeface="Times New Roman" panose="02020603050405020304" pitchFamily="18" charset="0"/>
                <a:cs typeface="Arial" panose="020B0604020202020204" pitchFamily="34" charset="0"/>
              </a:rPr>
              <a:t>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ID: Customer's unique identifier</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Year_Birth</a:t>
            </a:r>
            <a:r>
              <a:rPr lang="en-US" sz="1800" dirty="0">
                <a:solidFill>
                  <a:srgbClr val="3C4043"/>
                </a:solidFill>
                <a:effectLst/>
                <a:latin typeface="inherit"/>
                <a:ea typeface="Times New Roman" panose="02020603050405020304" pitchFamily="18" charset="0"/>
                <a:cs typeface="Arial" panose="020B0604020202020204" pitchFamily="34" charset="0"/>
              </a:rPr>
              <a:t>: Customer's birth year</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Education: Customer's education level</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Marital_Status</a:t>
            </a:r>
            <a:r>
              <a:rPr lang="en-US" sz="1800" dirty="0">
                <a:solidFill>
                  <a:srgbClr val="3C4043"/>
                </a:solidFill>
                <a:effectLst/>
                <a:latin typeface="inherit"/>
                <a:ea typeface="Times New Roman" panose="02020603050405020304" pitchFamily="18" charset="0"/>
                <a:cs typeface="Arial" panose="020B0604020202020204" pitchFamily="34" charset="0"/>
              </a:rPr>
              <a:t>: Customer's marital status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Income: Customer's yearly household income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Kidhome</a:t>
            </a:r>
            <a:r>
              <a:rPr lang="en-US" sz="1800" dirty="0">
                <a:solidFill>
                  <a:srgbClr val="3C4043"/>
                </a:solidFill>
                <a:effectLst/>
                <a:latin typeface="inherit"/>
                <a:ea typeface="Times New Roman" panose="02020603050405020304" pitchFamily="18" charset="0"/>
                <a:cs typeface="Arial" panose="020B0604020202020204" pitchFamily="34" charset="0"/>
              </a:rPr>
              <a:t>: Number of children in customer's household</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Teenhome</a:t>
            </a:r>
            <a:r>
              <a:rPr lang="en-US" sz="1800" dirty="0">
                <a:solidFill>
                  <a:srgbClr val="3C4043"/>
                </a:solidFill>
                <a:effectLst/>
                <a:latin typeface="inherit"/>
                <a:ea typeface="Times New Roman" panose="02020603050405020304" pitchFamily="18" charset="0"/>
                <a:cs typeface="Arial" panose="020B0604020202020204" pitchFamily="34" charset="0"/>
              </a:rPr>
              <a:t>: Number of teenagers in customer's household</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Dt_Customer</a:t>
            </a:r>
            <a:r>
              <a:rPr lang="en-US" sz="1800" dirty="0">
                <a:solidFill>
                  <a:srgbClr val="3C4043"/>
                </a:solidFill>
                <a:effectLst/>
                <a:latin typeface="inherit"/>
                <a:ea typeface="Times New Roman" panose="02020603050405020304" pitchFamily="18" charset="0"/>
                <a:cs typeface="Arial" panose="020B0604020202020204" pitchFamily="34" charset="0"/>
              </a:rPr>
              <a:t>: Date of customer's enrollment with the company</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Recency: Number of days since customer's last purchase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Complain: 1 if the customer complained in the last 2 years,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a:p>
            <a:pPr>
              <a:lnSpc>
                <a:spcPct val="90000"/>
              </a:lnSpc>
              <a:spcAft>
                <a:spcPts val="600"/>
              </a:spcAft>
            </a:pPr>
            <a:endParaRPr lang="en-US" sz="1600" dirty="0">
              <a:cs typeface="Calibri"/>
            </a:endParaRPr>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4" name="TextBox 3">
            <a:extLst>
              <a:ext uri="{FF2B5EF4-FFF2-40B4-BE49-F238E27FC236}">
                <a16:creationId xmlns:a16="http://schemas.microsoft.com/office/drawing/2014/main" id="{B8C99BD9-05B2-4F03-13D1-C6302AF5CCF9}"/>
              </a:ext>
            </a:extLst>
          </p:cNvPr>
          <p:cNvSpPr txBox="1"/>
          <p:nvPr/>
        </p:nvSpPr>
        <p:spPr>
          <a:xfrm>
            <a:off x="475064" y="242482"/>
            <a:ext cx="3681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i="1" dirty="0">
              <a:solidFill>
                <a:srgbClr val="242424"/>
              </a:solidFill>
              <a:latin typeface="source-serif-pro"/>
            </a:endParaRPr>
          </a:p>
        </p:txBody>
      </p:sp>
      <p:sp>
        <p:nvSpPr>
          <p:cNvPr id="5" name="TextBox 4">
            <a:extLst>
              <a:ext uri="{FF2B5EF4-FFF2-40B4-BE49-F238E27FC236}">
                <a16:creationId xmlns:a16="http://schemas.microsoft.com/office/drawing/2014/main" id="{A20E9478-6DEB-B0F5-F810-EAC3EBB22A48}"/>
              </a:ext>
            </a:extLst>
          </p:cNvPr>
          <p:cNvSpPr txBox="1"/>
          <p:nvPr/>
        </p:nvSpPr>
        <p:spPr>
          <a:xfrm>
            <a:off x="-586153" y="5650523"/>
            <a:ext cx="11418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42424"/>
              </a:solidFill>
              <a:latin typeface="source-serif-pro"/>
            </a:endParaRPr>
          </a:p>
        </p:txBody>
      </p:sp>
    </p:spTree>
    <p:extLst>
      <p:ext uri="{BB962C8B-B14F-4D97-AF65-F5344CB8AC3E}">
        <p14:creationId xmlns:p14="http://schemas.microsoft.com/office/powerpoint/2010/main" val="85730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40516"/>
          <a:stretch/>
        </p:blipFill>
        <p:spPr>
          <a:xfrm>
            <a:off x="1891767" y="10"/>
            <a:ext cx="7252231"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54A93A3-9ED6-31DE-7962-4B09767A8DCA}"/>
              </a:ext>
            </a:extLst>
          </p:cNvPr>
          <p:cNvSpPr txBox="1"/>
          <p:nvPr/>
        </p:nvSpPr>
        <p:spPr>
          <a:xfrm>
            <a:off x="1376273" y="1542805"/>
            <a:ext cx="6072790" cy="457664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70000" lnSpcReduction="20000"/>
          </a:bodyPr>
          <a:lstStyle/>
          <a:p>
            <a:pPr fontAlgn="base">
              <a:lnSpc>
                <a:spcPct val="107000"/>
              </a:lnSpc>
              <a:spcAft>
                <a:spcPts val="800"/>
              </a:spcAft>
            </a:pPr>
            <a:r>
              <a:rPr lang="en-US" sz="1800" b="1" dirty="0">
                <a:solidFill>
                  <a:srgbClr val="3C4043"/>
                </a:solidFill>
                <a:effectLst/>
                <a:latin typeface="inherit"/>
                <a:ea typeface="Times New Roman" panose="02020603050405020304" pitchFamily="18" charset="0"/>
                <a:cs typeface="Arial" panose="020B0604020202020204" pitchFamily="34" charset="0"/>
              </a:rPr>
              <a:t>Products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MntWines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wine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MntFruits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fruits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MntMeatProducts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meat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MntFishProducts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fish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MntSweetProducts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sweets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MntGoldProds</a:t>
            </a:r>
            <a:r>
              <a:rPr lang="en-US" sz="1800" dirty="0">
                <a:solidFill>
                  <a:srgbClr val="3C4043"/>
                </a:solidFill>
                <a:effectLst/>
                <a:latin typeface="inherit"/>
                <a:ea typeface="Times New Roman" panose="02020603050405020304" pitchFamily="18" charset="0"/>
                <a:cs typeface="Arial" panose="020B0604020202020204" pitchFamily="34" charset="0"/>
              </a:rPr>
              <a:t>: Amount spent on gold in last 2 years</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1800" b="1" dirty="0">
                <a:solidFill>
                  <a:srgbClr val="3C4043"/>
                </a:solidFill>
                <a:effectLst/>
                <a:latin typeface="inherit"/>
                <a:ea typeface="Times New Roman" panose="02020603050405020304" pitchFamily="18" charset="0"/>
                <a:cs typeface="Arial" panose="020B0604020202020204" pitchFamily="34" charset="0"/>
              </a:rPr>
              <a:t>Promotion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NumDealsPurchases</a:t>
            </a:r>
            <a:r>
              <a:rPr lang="en-US" sz="1800" dirty="0">
                <a:solidFill>
                  <a:srgbClr val="3C4043"/>
                </a:solidFill>
                <a:effectLst/>
                <a:latin typeface="inherit"/>
                <a:ea typeface="Times New Roman" panose="02020603050405020304" pitchFamily="18" charset="0"/>
                <a:cs typeface="Arial" panose="020B0604020202020204" pitchFamily="34" charset="0"/>
              </a:rPr>
              <a:t>: Number of purchases made with a discount</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AcceptedCmp1: 1 if customer accepted the offer in the 1st campaign,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AcceptedCmp2: 1 if customer accepted the offer in the 2nd campaign,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AcceptedCmp3: 1 if customer accepted the offer in the 3rd campaign,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AcceptedCmp4: 1 if customer accepted the offer in the 4th campaign,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AcceptedCmp5: 1 if customer accepted the offer in the 5th campaign, 0 otherwise</a:t>
            </a:r>
            <a:endParaRPr lang="en-IN" sz="18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3" name="TextBox 2">
            <a:extLst>
              <a:ext uri="{FF2B5EF4-FFF2-40B4-BE49-F238E27FC236}">
                <a16:creationId xmlns:a16="http://schemas.microsoft.com/office/drawing/2014/main" id="{F14C3BA1-CCFE-8072-D3D2-554FFA3F6D93}"/>
              </a:ext>
            </a:extLst>
          </p:cNvPr>
          <p:cNvSpPr txBox="1"/>
          <p:nvPr/>
        </p:nvSpPr>
        <p:spPr>
          <a:xfrm>
            <a:off x="-1688123" y="24618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242424"/>
              </a:solidFill>
              <a:latin typeface="sohne"/>
            </a:endParaRPr>
          </a:p>
        </p:txBody>
      </p:sp>
      <p:sp>
        <p:nvSpPr>
          <p:cNvPr id="4" name="TextBox 3">
            <a:extLst>
              <a:ext uri="{FF2B5EF4-FFF2-40B4-BE49-F238E27FC236}">
                <a16:creationId xmlns:a16="http://schemas.microsoft.com/office/drawing/2014/main" id="{EE38180C-28B3-5478-5932-3E8EC719BB6B}"/>
              </a:ext>
            </a:extLst>
          </p:cNvPr>
          <p:cNvSpPr txBox="1"/>
          <p:nvPr/>
        </p:nvSpPr>
        <p:spPr>
          <a:xfrm>
            <a:off x="-1688122" y="3200400"/>
            <a:ext cx="12356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42424"/>
              </a:solidFill>
              <a:latin typeface="source-serif-pro"/>
            </a:endParaRPr>
          </a:p>
        </p:txBody>
      </p:sp>
    </p:spTree>
    <p:extLst>
      <p:ext uri="{BB962C8B-B14F-4D97-AF65-F5344CB8AC3E}">
        <p14:creationId xmlns:p14="http://schemas.microsoft.com/office/powerpoint/2010/main" val="138244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40516"/>
          <a:stretch/>
        </p:blipFill>
        <p:spPr>
          <a:xfrm>
            <a:off x="7297652" y="129406"/>
            <a:ext cx="1860723" cy="6714217"/>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C737225-9584-C48D-65F3-C0624500FD1B}"/>
              </a:ext>
            </a:extLst>
          </p:cNvPr>
          <p:cNvSpPr txBox="1"/>
          <p:nvPr/>
        </p:nvSpPr>
        <p:spPr>
          <a:xfrm>
            <a:off x="154198" y="1212126"/>
            <a:ext cx="7122337" cy="54249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1100" dirty="0">
              <a:cs typeface="Calibri"/>
            </a:endParaRPr>
          </a:p>
          <a:p>
            <a:pPr indent="-228600">
              <a:lnSpc>
                <a:spcPct val="90000"/>
              </a:lnSpc>
              <a:spcBef>
                <a:spcPct val="0"/>
              </a:spcBef>
              <a:spcAft>
                <a:spcPts val="600"/>
              </a:spcAft>
              <a:buFont typeface="Arial" panose="020B0604020202020204" pitchFamily="34" charset="0"/>
              <a:buChar char="•"/>
            </a:pPr>
            <a:endParaRPr lang="en-US" sz="600" dirty="0">
              <a:cs typeface="Calibri"/>
            </a:endParaRPr>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endParaRPr lang="en-US" sz="400" dirty="0"/>
          </a:p>
          <a:p>
            <a:pPr indent="-228600">
              <a:lnSpc>
                <a:spcPct val="90000"/>
              </a:lnSpc>
              <a:spcBef>
                <a:spcPct val="0"/>
              </a:spcBef>
              <a:spcAft>
                <a:spcPts val="600"/>
              </a:spcAft>
              <a:buFont typeface="Arial" panose="020B0604020202020204" pitchFamily="34" charset="0"/>
              <a:buChar char="•"/>
            </a:pPr>
            <a:r>
              <a:rPr lang="en-US" sz="400" b="1" i="1" dirty="0"/>
              <a:t>:</a:t>
            </a:r>
            <a:endParaRPr lang="en-US" sz="400" dirty="0"/>
          </a:p>
        </p:txBody>
      </p:sp>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sp>
        <p:nvSpPr>
          <p:cNvPr id="5" name="TextBox 4">
            <a:extLst>
              <a:ext uri="{FF2B5EF4-FFF2-40B4-BE49-F238E27FC236}">
                <a16:creationId xmlns:a16="http://schemas.microsoft.com/office/drawing/2014/main" id="{27511A43-6FF2-75B7-72B5-E34677123F13}"/>
              </a:ext>
            </a:extLst>
          </p:cNvPr>
          <p:cNvSpPr txBox="1"/>
          <p:nvPr/>
        </p:nvSpPr>
        <p:spPr>
          <a:xfrm>
            <a:off x="93978" y="893087"/>
            <a:ext cx="6601265" cy="5412507"/>
          </a:xfrm>
          <a:prstGeom prst="rect">
            <a:avLst/>
          </a:prstGeom>
          <a:noFill/>
        </p:spPr>
        <p:txBody>
          <a:bodyPr wrap="square">
            <a:spAutoFit/>
          </a:bodyPr>
          <a:lstStyle/>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a:solidFill>
                  <a:srgbClr val="3C4043"/>
                </a:solidFill>
                <a:effectLst/>
                <a:latin typeface="inherit"/>
                <a:ea typeface="Times New Roman" panose="02020603050405020304" pitchFamily="18" charset="0"/>
                <a:cs typeface="Arial" panose="020B0604020202020204" pitchFamily="34" charset="0"/>
              </a:rPr>
              <a:t>Response: 1 if customer accepted the offer in the last campaign, 0 otherwise</a:t>
            </a:r>
            <a:endParaRPr lang="en-IN" sz="20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1800" b="1" dirty="0">
                <a:solidFill>
                  <a:srgbClr val="3C4043"/>
                </a:solidFill>
                <a:effectLst/>
                <a:latin typeface="inherit"/>
                <a:ea typeface="Times New Roman" panose="02020603050405020304" pitchFamily="18" charset="0"/>
                <a:cs typeface="Arial" panose="020B0604020202020204" pitchFamily="34" charset="0"/>
              </a:rPr>
              <a: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NumWebPurchases</a:t>
            </a:r>
            <a:r>
              <a:rPr lang="en-US" sz="1800" dirty="0">
                <a:solidFill>
                  <a:srgbClr val="3C4043"/>
                </a:solidFill>
                <a:effectLst/>
                <a:latin typeface="inherit"/>
                <a:ea typeface="Times New Roman" panose="02020603050405020304" pitchFamily="18" charset="0"/>
                <a:cs typeface="Arial" panose="020B0604020202020204" pitchFamily="34" charset="0"/>
              </a:rPr>
              <a:t>: Number of purchases made through the company’s website</a:t>
            </a:r>
            <a:endParaRPr lang="en-IN" sz="20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NumCatalogPurchases</a:t>
            </a:r>
            <a:r>
              <a:rPr lang="en-US" sz="1800" dirty="0">
                <a:solidFill>
                  <a:srgbClr val="3C4043"/>
                </a:solidFill>
                <a:effectLst/>
                <a:latin typeface="inherit"/>
                <a:ea typeface="Times New Roman" panose="02020603050405020304" pitchFamily="18" charset="0"/>
                <a:cs typeface="Arial" panose="020B0604020202020204" pitchFamily="34" charset="0"/>
              </a:rPr>
              <a:t>: Number of purchases made using a catalogue</a:t>
            </a:r>
            <a:endParaRPr lang="en-IN" sz="20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NumStorePurchases</a:t>
            </a:r>
            <a:r>
              <a:rPr lang="en-US" sz="1800" dirty="0">
                <a:solidFill>
                  <a:srgbClr val="3C4043"/>
                </a:solidFill>
                <a:effectLst/>
                <a:latin typeface="inherit"/>
                <a:ea typeface="Times New Roman" panose="02020603050405020304" pitchFamily="18" charset="0"/>
                <a:cs typeface="Arial" panose="020B0604020202020204" pitchFamily="34" charset="0"/>
              </a:rPr>
              <a:t>: Number of purchases made directly in stores</a:t>
            </a:r>
            <a:endParaRPr lang="en-IN" sz="20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600"/>
              </a:spcBef>
              <a:spcAft>
                <a:spcPts val="600"/>
              </a:spcAft>
              <a:buSzPts val="1000"/>
              <a:buFont typeface="Symbol" panose="05050102010706020507" pitchFamily="18" charset="2"/>
              <a:buChar char=""/>
              <a:tabLst>
                <a:tab pos="457200" algn="l"/>
              </a:tabLst>
            </a:pPr>
            <a:r>
              <a:rPr lang="en-US" sz="1800" dirty="0" err="1">
                <a:solidFill>
                  <a:srgbClr val="3C4043"/>
                </a:solidFill>
                <a:effectLst/>
                <a:latin typeface="inherit"/>
                <a:ea typeface="Times New Roman" panose="02020603050405020304" pitchFamily="18" charset="0"/>
                <a:cs typeface="Arial" panose="020B0604020202020204" pitchFamily="34" charset="0"/>
              </a:rPr>
              <a:t>NumWebVisitsMonth</a:t>
            </a:r>
            <a:r>
              <a:rPr lang="en-US" sz="1800" dirty="0">
                <a:solidFill>
                  <a:srgbClr val="3C4043"/>
                </a:solidFill>
                <a:effectLst/>
                <a:latin typeface="inherit"/>
                <a:ea typeface="Times New Roman" panose="02020603050405020304" pitchFamily="18" charset="0"/>
                <a:cs typeface="Arial" panose="020B0604020202020204" pitchFamily="34" charset="0"/>
              </a:rPr>
              <a:t>: Number of visits to company’s website in the last month</a:t>
            </a:r>
            <a:endParaRPr lang="en-IN" sz="2000" dirty="0">
              <a:solidFill>
                <a:srgbClr val="3C4043"/>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Bef>
                <a:spcPts val="1800"/>
              </a:spcBef>
              <a:spcAft>
                <a:spcPts val="600"/>
              </a:spcAft>
            </a:pPr>
            <a:r>
              <a:rPr lang="en-US" sz="2400" b="1"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3.Target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US" sz="1800" dirty="0">
                <a:solidFill>
                  <a:srgbClr val="3C4043"/>
                </a:solidFill>
                <a:effectLst/>
                <a:latin typeface="Arial" panose="020B0604020202020204" pitchFamily="34" charset="0"/>
                <a:ea typeface="Times New Roman" panose="02020603050405020304" pitchFamily="18" charset="0"/>
                <a:cs typeface="Times New Roman" panose="02020603050405020304" pitchFamily="18" charset="0"/>
              </a:rPr>
              <a:t>Need to perform clustering to summarize customer segments.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AD27C5E2-067F-F962-DA9A-486A6777065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643196" y="2344047"/>
            <a:ext cx="3857618" cy="2169911"/>
          </a:xfrm>
          <a:prstGeom prst="rect">
            <a:avLst/>
          </a:prstGeom>
        </p:spPr>
      </p:pic>
      <p:pic>
        <p:nvPicPr>
          <p:cNvPr id="5" name="Picture 4">
            <a:extLst>
              <a:ext uri="{FF2B5EF4-FFF2-40B4-BE49-F238E27FC236}">
                <a16:creationId xmlns:a16="http://schemas.microsoft.com/office/drawing/2014/main" id="{25CC5004-9F69-53E9-9DFC-79EE04F849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15625" y="2362097"/>
            <a:ext cx="641075" cy="169350"/>
          </a:xfrm>
          <a:prstGeom prst="rect">
            <a:avLst/>
          </a:prstGeom>
        </p:spPr>
      </p:pic>
      <p:pic>
        <p:nvPicPr>
          <p:cNvPr id="4" name="Picture 3" descr="A close up of a device&#10;&#10;Description automatically generated">
            <a:extLst>
              <a:ext uri="{FF2B5EF4-FFF2-40B4-BE49-F238E27FC236}">
                <a16:creationId xmlns:a16="http://schemas.microsoft.com/office/drawing/2014/main" id="{91E833DE-2906-C2F6-FC8F-0857C8EC1C7A}"/>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345042" y="768912"/>
            <a:ext cx="8591326" cy="5309955"/>
          </a:xfrm>
          <a:prstGeom prst="rect">
            <a:avLst/>
          </a:prstGeom>
        </p:spPr>
      </p:pic>
      <p:sp>
        <p:nvSpPr>
          <p:cNvPr id="2" name="TextBox 1">
            <a:extLst>
              <a:ext uri="{FF2B5EF4-FFF2-40B4-BE49-F238E27FC236}">
                <a16:creationId xmlns:a16="http://schemas.microsoft.com/office/drawing/2014/main" id="{F8CB63FF-8D3C-0AD6-A3E7-3B1FE5A3662D}"/>
              </a:ext>
            </a:extLst>
          </p:cNvPr>
          <p:cNvSpPr txBox="1"/>
          <p:nvPr/>
        </p:nvSpPr>
        <p:spPr>
          <a:xfrm>
            <a:off x="1000664" y="1719532"/>
            <a:ext cx="581995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latin typeface="Times New Roman"/>
                <a:cs typeface="Calibri"/>
              </a:rPr>
              <a:t>4. Approach/Flow of Solving the Biz Problem</a:t>
            </a:r>
            <a:r>
              <a:rPr lang="en-US" sz="2000" dirty="0">
                <a:latin typeface="Times New Roman"/>
                <a:cs typeface="Calibri"/>
              </a:rPr>
              <a:t> </a:t>
            </a:r>
          </a:p>
          <a:p>
            <a:r>
              <a:rPr lang="en-IN" dirty="0">
                <a:latin typeface="Times New Roman"/>
                <a:cs typeface="Calibri"/>
              </a:rPr>
              <a:t>There is multiple approach to solve the above stated problem, which are name as:</a:t>
            </a:r>
            <a:r>
              <a:rPr lang="en-US" dirty="0">
                <a:latin typeface="Times New Roman"/>
                <a:cs typeface="Calibri"/>
              </a:rPr>
              <a:t> </a:t>
            </a:r>
          </a:p>
          <a:p>
            <a:pPr>
              <a:buAutoNum type="arabicPeriod"/>
            </a:pPr>
            <a:r>
              <a:rPr lang="en-GB" dirty="0">
                <a:latin typeface="Times New Roman"/>
                <a:cs typeface="Times New Roman"/>
              </a:rPr>
              <a:t>Data Loading and Analysing</a:t>
            </a:r>
            <a:endParaRPr lang="en-US" dirty="0">
              <a:latin typeface="Times New Roman"/>
              <a:cs typeface="Times New Roman"/>
            </a:endParaRPr>
          </a:p>
          <a:p>
            <a:pPr>
              <a:buAutoNum type="arabicPeriod" startAt="2"/>
            </a:pPr>
            <a:r>
              <a:rPr lang="en-GB" dirty="0">
                <a:latin typeface="Times New Roman"/>
                <a:cs typeface="Times New Roman"/>
              </a:rPr>
              <a:t>Data Cleaning</a:t>
            </a:r>
            <a:endParaRPr lang="en-US" dirty="0">
              <a:latin typeface="Times New Roman"/>
              <a:cs typeface="Times New Roman"/>
            </a:endParaRPr>
          </a:p>
          <a:p>
            <a:pPr>
              <a:buAutoNum type="arabicPeriod" startAt="3"/>
            </a:pPr>
            <a:r>
              <a:rPr lang="en-IN" dirty="0">
                <a:latin typeface="Times New Roman"/>
                <a:cs typeface="Times New Roman"/>
              </a:rPr>
              <a:t>Correlation /Linear Regression</a:t>
            </a:r>
            <a:endParaRPr lang="en-US" dirty="0">
              <a:latin typeface="Times New Roman"/>
              <a:cs typeface="Times New Roman"/>
            </a:endParaRPr>
          </a:p>
          <a:p>
            <a:pPr>
              <a:buAutoNum type="arabicPeriod" startAt="4"/>
            </a:pPr>
            <a:r>
              <a:rPr lang="en-IN" dirty="0">
                <a:latin typeface="Times New Roman"/>
                <a:cs typeface="Times New Roman"/>
              </a:rPr>
              <a:t>Data Preprocessing</a:t>
            </a:r>
            <a:endParaRPr lang="en-US" dirty="0">
              <a:latin typeface="Times New Roman"/>
              <a:cs typeface="Times New Roman"/>
            </a:endParaRPr>
          </a:p>
          <a:p>
            <a:pPr>
              <a:buAutoNum type="arabicPeriod" startAt="5"/>
            </a:pPr>
            <a:r>
              <a:rPr lang="en-IN" dirty="0">
                <a:latin typeface="Times New Roman"/>
                <a:cs typeface="Times New Roman"/>
              </a:rPr>
              <a:t>Principal component Analysis (PCA)</a:t>
            </a:r>
            <a:endParaRPr lang="en-US" dirty="0">
              <a:latin typeface="Times New Roman"/>
              <a:cs typeface="Times New Roman"/>
            </a:endParaRPr>
          </a:p>
          <a:p>
            <a:pPr>
              <a:buAutoNum type="arabicPeriod" startAt="6"/>
            </a:pPr>
            <a:r>
              <a:rPr lang="en-IN" dirty="0">
                <a:latin typeface="Times New Roman"/>
                <a:cs typeface="Times New Roman"/>
              </a:rPr>
              <a:t>Dimensionality Reduction</a:t>
            </a:r>
            <a:endParaRPr lang="en-US" dirty="0">
              <a:latin typeface="Times New Roman"/>
              <a:cs typeface="Times New Roman"/>
            </a:endParaRPr>
          </a:p>
          <a:p>
            <a:pPr>
              <a:buAutoNum type="arabicPeriod" startAt="7"/>
            </a:pPr>
            <a:r>
              <a:rPr lang="en-IN" dirty="0">
                <a:latin typeface="Times New Roman"/>
                <a:cs typeface="Times New Roman"/>
              </a:rPr>
              <a:t>Elbow Method</a:t>
            </a:r>
            <a:endParaRPr lang="en-US" dirty="0">
              <a:latin typeface="Times New Roman"/>
              <a:cs typeface="Times New Roman"/>
            </a:endParaRPr>
          </a:p>
          <a:p>
            <a:pPr>
              <a:buAutoNum type="arabicPeriod" startAt="8"/>
            </a:pPr>
            <a:r>
              <a:rPr lang="en-GB" dirty="0">
                <a:latin typeface="Times New Roman"/>
                <a:cs typeface="Times New Roman"/>
              </a:rPr>
              <a:t> Clustering.</a:t>
            </a:r>
          </a:p>
        </p:txBody>
      </p:sp>
    </p:spTree>
    <p:extLst>
      <p:ext uri="{BB962C8B-B14F-4D97-AF65-F5344CB8AC3E}">
        <p14:creationId xmlns:p14="http://schemas.microsoft.com/office/powerpoint/2010/main" val="418832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32EB740-EDA8-1C8E-2C03-A40625059E68}"/>
              </a:ext>
            </a:extLst>
          </p:cNvPr>
          <p:cNvSpPr txBox="1"/>
          <p:nvPr/>
        </p:nvSpPr>
        <p:spPr>
          <a:xfrm>
            <a:off x="413201" y="701616"/>
            <a:ext cx="6547556" cy="5956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dirty="0"/>
              <a:t>5. Detailed EDA(Exploratory Data Analysis)</a:t>
            </a:r>
            <a:r>
              <a:rPr lang="en-US" dirty="0"/>
              <a:t> </a:t>
            </a:r>
            <a:endParaRPr lang="en-US" dirty="0">
              <a:cs typeface="Calibri"/>
            </a:endParaRPr>
          </a:p>
          <a:p>
            <a:pPr indent="-228600">
              <a:lnSpc>
                <a:spcPct val="90000"/>
              </a:lnSpc>
              <a:spcAft>
                <a:spcPts val="600"/>
              </a:spcAft>
              <a:buFont typeface="Arial" panose="020B0604020202020204" pitchFamily="34" charset="0"/>
              <a:buChar char="•"/>
            </a:pPr>
            <a:r>
              <a:rPr lang="en-US" dirty="0"/>
              <a:t>5.1. Data understanding and insights:  </a:t>
            </a:r>
            <a:endParaRPr lang="en-US" dirty="0">
              <a:cs typeface="Calibri"/>
            </a:endParaRPr>
          </a:p>
          <a:p>
            <a:pPr indent="-228600">
              <a:lnSpc>
                <a:spcPct val="90000"/>
              </a:lnSpc>
              <a:spcAft>
                <a:spcPts val="600"/>
              </a:spcAft>
              <a:buFont typeface="Arial" panose="020B0604020202020204" pitchFamily="34" charset="0"/>
              <a:buChar char="•"/>
            </a:pPr>
            <a:r>
              <a:rPr lang="en-US" dirty="0"/>
              <a:t>we will start with the understanding of the data. First, we have analyzed the shape of the dataset.</a:t>
            </a:r>
            <a:endParaRPr lang="en-US" dirty="0">
              <a:cs typeface="Calibri"/>
            </a:endParaRPr>
          </a:p>
          <a:p>
            <a:pPr indent="-228600">
              <a:lnSpc>
                <a:spcPct val="90000"/>
              </a:lnSpc>
              <a:spcAft>
                <a:spcPts val="600"/>
              </a:spcAft>
              <a:buFont typeface="Arial" panose="020B0604020202020204" pitchFamily="34" charset="0"/>
              <a:buChar char="•"/>
            </a:pPr>
            <a:r>
              <a:rPr lang="en-US" dirty="0"/>
              <a:t> Finding null values</a:t>
            </a:r>
            <a:endParaRPr lang="en-US" dirty="0">
              <a:cs typeface="Calibri"/>
            </a:endParaRPr>
          </a:p>
          <a:p>
            <a:pPr indent="-228600">
              <a:lnSpc>
                <a:spcPct val="90000"/>
              </a:lnSpc>
              <a:spcAft>
                <a:spcPts val="600"/>
              </a:spcAft>
              <a:buFont typeface="Arial" panose="020B0604020202020204" pitchFamily="34" charset="0"/>
              <a:buChar char="•"/>
            </a:pPr>
            <a:r>
              <a:rPr lang="en-US" dirty="0"/>
              <a:t>Finding the mean value and median .</a:t>
            </a: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a:p>
            <a:pPr indent="-228600">
              <a:lnSpc>
                <a:spcPct val="90000"/>
              </a:lnSpc>
              <a:spcAft>
                <a:spcPts val="600"/>
              </a:spcAft>
              <a:buFont typeface="Arial" panose="020B0604020202020204" pitchFamily="34" charset="0"/>
              <a:buChar char="•"/>
            </a:pPr>
            <a:endParaRPr lang="en-US" dirty="0">
              <a:cs typeface="Calibri"/>
            </a:endParaRPr>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31229" r="31229"/>
          <a:stretch/>
        </p:blipFill>
        <p:spPr>
          <a:xfrm>
            <a:off x="7116792" y="-71886"/>
            <a:ext cx="4577118" cy="6858000"/>
          </a:xfrm>
          <a:prstGeom prst="rect">
            <a:avLst/>
          </a:pr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13089" y="893087"/>
            <a:ext cx="1198827" cy="310752"/>
          </a:xfrm>
          <a:prstGeom prst="rect">
            <a:avLst/>
          </a:prstGeom>
        </p:spPr>
      </p:pic>
      <p:pic>
        <p:nvPicPr>
          <p:cNvPr id="5" name="Picture 4">
            <a:extLst>
              <a:ext uri="{FF2B5EF4-FFF2-40B4-BE49-F238E27FC236}">
                <a16:creationId xmlns:a16="http://schemas.microsoft.com/office/drawing/2014/main" id="{9B8A7138-9D3C-0C1D-E356-3315B623A398}"/>
              </a:ext>
            </a:extLst>
          </p:cNvPr>
          <p:cNvPicPr>
            <a:picLocks noChangeAspect="1"/>
          </p:cNvPicPr>
          <p:nvPr/>
        </p:nvPicPr>
        <p:blipFill>
          <a:blip r:embed="rId4"/>
          <a:stretch>
            <a:fillRect/>
          </a:stretch>
        </p:blipFill>
        <p:spPr>
          <a:xfrm>
            <a:off x="0" y="5073445"/>
            <a:ext cx="9144000" cy="1256279"/>
          </a:xfrm>
          <a:prstGeom prst="rect">
            <a:avLst/>
          </a:prstGeom>
        </p:spPr>
      </p:pic>
      <p:pic>
        <p:nvPicPr>
          <p:cNvPr id="8" name="Picture 7">
            <a:extLst>
              <a:ext uri="{FF2B5EF4-FFF2-40B4-BE49-F238E27FC236}">
                <a16:creationId xmlns:a16="http://schemas.microsoft.com/office/drawing/2014/main" id="{485E04BB-11C1-692C-F90E-1C77E3932C75}"/>
              </a:ext>
            </a:extLst>
          </p:cNvPr>
          <p:cNvPicPr>
            <a:picLocks noChangeAspect="1"/>
          </p:cNvPicPr>
          <p:nvPr/>
        </p:nvPicPr>
        <p:blipFill>
          <a:blip r:embed="rId5"/>
          <a:stretch>
            <a:fillRect/>
          </a:stretch>
        </p:blipFill>
        <p:spPr>
          <a:xfrm>
            <a:off x="44954" y="2741977"/>
            <a:ext cx="4305300" cy="2295525"/>
          </a:xfrm>
          <a:prstGeom prst="rect">
            <a:avLst/>
          </a:prstGeom>
        </p:spPr>
      </p:pic>
    </p:spTree>
    <p:extLst>
      <p:ext uri="{BB962C8B-B14F-4D97-AF65-F5344CB8AC3E}">
        <p14:creationId xmlns:p14="http://schemas.microsoft.com/office/powerpoint/2010/main" val="960344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On-screen Show (4:3)</PresentationFormat>
  <Paragraphs>170</Paragraphs>
  <Slides>19</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19</vt:i4>
      </vt:variant>
    </vt:vector>
  </HeadingPairs>
  <TitlesOfParts>
    <vt:vector size="35" baseType="lpstr">
      <vt:lpstr>STXingkai</vt:lpstr>
      <vt:lpstr>Arial</vt:lpstr>
      <vt:lpstr>arial, sans-serif</vt:lpstr>
      <vt:lpstr>Calibri</vt:lpstr>
      <vt:lpstr>Calibri Light</vt:lpstr>
      <vt:lpstr>Franklin Gothic</vt:lpstr>
      <vt:lpstr>inherit</vt:lpstr>
      <vt:lpstr>Inter</vt:lpstr>
      <vt:lpstr>Myriad Pro</vt:lpstr>
      <vt:lpstr>sohne</vt:lpstr>
      <vt:lpstr>source-serif-pro</vt:lpstr>
      <vt:lpstr>Sylfaen</vt:lpstr>
      <vt:lpstr>Symbol</vt:lpstr>
      <vt:lpstr>Times New Roman</vt:lpstr>
      <vt:lpstr>Office Theme</vt:lpstr>
      <vt:lpstr>1_Office Theme</vt:lpstr>
      <vt:lpstr>PowerPoint Presentation</vt:lpstr>
      <vt:lpstr>"Customer Personality Analysis for  Retail Domain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AJAY JHA</cp:lastModifiedBy>
  <cp:revision>656</cp:revision>
  <dcterms:created xsi:type="dcterms:W3CDTF">2020-12-23T13:36:53Z</dcterms:created>
  <dcterms:modified xsi:type="dcterms:W3CDTF">2023-09-15T06:05:47Z</dcterms:modified>
</cp:coreProperties>
</file>