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</p:embeddedFont>
    <p:embeddedFont>
      <p:font typeface="Montserrat Bold" panose="00000800000000000000" pitchFamily="2" charset="0"/>
      <p:bold r:id="rId18"/>
    </p:embeddedFont>
    <p:embeddedFont>
      <p:font typeface="Montserrat Medium" panose="00000600000000000000" pitchFamily="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03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17683"/>
            <a:ext cx="1135189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Strategic Retail Insights Using Advanced SQL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455313"/>
            <a:ext cx="1311378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Welcome, everyone. I'm Ajay Priyakar M, and I'll be guiding you through a comprehensive analysis leveraging advanced SQL techniques to uncover strategic insights from our retail datasets. This project utilizes five key datasets: Product, Customer, Sales, Inventory, and Promotion, each playing a crucial role in our analysis. Our aim is to provide actionable intelligence that supports informed decision-making across sales, marketing, and inventory management, driving efficiency and profitability.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58309" y="5448776"/>
            <a:ext cx="346591" cy="346591"/>
          </a:xfrm>
          <a:prstGeom prst="roundRect">
            <a:avLst>
              <a:gd name="adj" fmla="val 26380043"/>
            </a:avLst>
          </a:prstGeom>
          <a:solidFill>
            <a:srgbClr val="61D83C"/>
          </a:solidFill>
          <a:ln w="7620">
            <a:solidFill>
              <a:srgbClr val="3C383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860703" y="5573316"/>
            <a:ext cx="14180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AP</a:t>
            </a:r>
            <a:endParaRPr lang="en-US" sz="750" dirty="0"/>
          </a:p>
        </p:txBody>
      </p:sp>
      <p:sp>
        <p:nvSpPr>
          <p:cNvPr id="6" name="Text 4"/>
          <p:cNvSpPr/>
          <p:nvPr/>
        </p:nvSpPr>
        <p:spPr>
          <a:xfrm>
            <a:off x="1213128" y="5432584"/>
            <a:ext cx="2665333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by AJAY  PRIYAKAR M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647105"/>
            <a:ext cx="698289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Top 3 Best-Selling Products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1793081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our best-selling products is vital for optimizing inventory and marketing strategies. This query ranks products by total quantity sold.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29467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58309" y="3546753"/>
            <a:ext cx="6292572" cy="3791903"/>
          </a:xfrm>
          <a:prstGeom prst="roundRect">
            <a:avLst>
              <a:gd name="adj" fmla="val 5142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47593" y="3546753"/>
            <a:ext cx="6314003" cy="3791903"/>
          </a:xfrm>
          <a:prstGeom prst="roundRect">
            <a:avLst>
              <a:gd name="adj" fmla="val 857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964168" y="3709154"/>
            <a:ext cx="5880854" cy="3467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WITH ProductSales AS (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SELECT ProductID, SUM(Quantity) AS TotalQty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FROM Sales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GROUP BY ProductID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p.ProductName, ps.TotalQty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ProductSales ps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Product p ON ps.ProductID = p.ProductID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 BY ps.TotalQty DESC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FETCH FIRST 3 ROWS ONLY;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587139" y="29467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Solution Table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587139" y="3546753"/>
            <a:ext cx="6292572" cy="2502218"/>
          </a:xfrm>
          <a:prstGeom prst="roundRect">
            <a:avLst>
              <a:gd name="adj" fmla="val 779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7594759" y="3554373"/>
            <a:ext cx="627733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7811453" y="3691890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ProductName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10953869" y="3691890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TotalQty</a:t>
            </a:r>
            <a:endParaRPr lang="en-US" sz="1700" dirty="0"/>
          </a:p>
        </p:txBody>
      </p:sp>
      <p:sp>
        <p:nvSpPr>
          <p:cNvPr id="13" name="Shape 11"/>
          <p:cNvSpPr/>
          <p:nvPr/>
        </p:nvSpPr>
        <p:spPr>
          <a:xfrm>
            <a:off x="7594759" y="4176117"/>
            <a:ext cx="627733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7811453" y="4313634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iPhone 14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10953869" y="4313634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8763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594759" y="4797862"/>
            <a:ext cx="6277332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7811453" y="4935379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Samsung Galaxy S22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0953869" y="4935379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7944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94759" y="5419606"/>
            <a:ext cx="627733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8"/>
          <p:cNvSpPr/>
          <p:nvPr/>
        </p:nvSpPr>
        <p:spPr>
          <a:xfrm>
            <a:off x="7811453" y="5557123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Nike Air Max</a:t>
            </a:r>
            <a:endParaRPr lang="en-US" sz="1700" dirty="0"/>
          </a:p>
        </p:txBody>
      </p:sp>
      <p:sp>
        <p:nvSpPr>
          <p:cNvPr id="21" name="Text 19"/>
          <p:cNvSpPr/>
          <p:nvPr/>
        </p:nvSpPr>
        <p:spPr>
          <a:xfrm>
            <a:off x="10953869" y="5557123"/>
            <a:ext cx="2701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6532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7587139" y="6292691"/>
            <a:ext cx="62925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iPhone 14, Galaxy S22, and Nike Air Max are our top performers.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99530"/>
            <a:ext cx="995969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Customer Lifetime Value (CLV)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03715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CLV helps us identify and reward our most valuable customers, leading to better retention strategies.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58309" y="2627590"/>
            <a:ext cx="6448663" cy="4602361"/>
          </a:xfrm>
          <a:prstGeom prst="roundRect">
            <a:avLst>
              <a:gd name="adj" fmla="val 4237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974884" y="28441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974884" y="3444121"/>
            <a:ext cx="6015514" cy="2405063"/>
          </a:xfrm>
          <a:prstGeom prst="roundRect">
            <a:avLst>
              <a:gd name="adj" fmla="val 8108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964168" y="3444121"/>
            <a:ext cx="6036945" cy="2405063"/>
          </a:xfrm>
          <a:prstGeom prst="roundRect">
            <a:avLst>
              <a:gd name="adj" fmla="val 1351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180743" y="3606522"/>
            <a:ext cx="5603796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c.CustomerID, c.Name, SUM(s.TotalPrice) AS CLV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Customer c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Sales s ON c.CustomerID = s.CustomerID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GROUP BY c.CustomerID, c.Name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 BY CLV DESC;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423547" y="2627590"/>
            <a:ext cx="6448663" cy="4602361"/>
          </a:xfrm>
          <a:prstGeom prst="roundRect">
            <a:avLst>
              <a:gd name="adj" fmla="val 4237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640122" y="28441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Solution Table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7965043" y="3444121"/>
            <a:ext cx="5690592" cy="2502218"/>
          </a:xfrm>
          <a:prstGeom prst="roundRect">
            <a:avLst>
              <a:gd name="adj" fmla="val 779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972663" y="3451741"/>
            <a:ext cx="5674757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8190071" y="3589258"/>
            <a:ext cx="1454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CustomerID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10085189" y="3589258"/>
            <a:ext cx="1450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Name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11976497" y="3589258"/>
            <a:ext cx="1454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CLV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972663" y="4073485"/>
            <a:ext cx="5674757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8190071" y="4211003"/>
            <a:ext cx="1454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234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0085189" y="4211003"/>
            <a:ext cx="1450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Ava Johnson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11976497" y="4211003"/>
            <a:ext cx="1454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15678.90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7972663" y="4695230"/>
            <a:ext cx="5674757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8190071" y="4832747"/>
            <a:ext cx="1454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567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10085189" y="4832747"/>
            <a:ext cx="1450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Ethan Smith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11976497" y="4832747"/>
            <a:ext cx="1454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14322.50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7972663" y="5316974"/>
            <a:ext cx="5674757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3"/>
          <p:cNvSpPr/>
          <p:nvPr/>
        </p:nvSpPr>
        <p:spPr>
          <a:xfrm>
            <a:off x="8190071" y="5454491"/>
            <a:ext cx="1454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890</a:t>
            </a:r>
            <a:endParaRPr lang="en-US" sz="1700" dirty="0"/>
          </a:p>
        </p:txBody>
      </p:sp>
      <p:sp>
        <p:nvSpPr>
          <p:cNvPr id="26" name="Text 24"/>
          <p:cNvSpPr/>
          <p:nvPr/>
        </p:nvSpPr>
        <p:spPr>
          <a:xfrm>
            <a:off x="10085189" y="5454491"/>
            <a:ext cx="145053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Mia Brown</a:t>
            </a:r>
            <a:endParaRPr lang="en-US" sz="1700" dirty="0"/>
          </a:p>
        </p:txBody>
      </p:sp>
      <p:sp>
        <p:nvSpPr>
          <p:cNvPr id="27" name="Text 25"/>
          <p:cNvSpPr/>
          <p:nvPr/>
        </p:nvSpPr>
        <p:spPr>
          <a:xfrm>
            <a:off x="11976497" y="5454491"/>
            <a:ext cx="145434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13987.25</a:t>
            </a:r>
            <a:endParaRPr lang="en-US" sz="1700" dirty="0"/>
          </a:p>
        </p:txBody>
      </p:sp>
      <p:sp>
        <p:nvSpPr>
          <p:cNvPr id="28" name="Text 26"/>
          <p:cNvSpPr/>
          <p:nvPr/>
        </p:nvSpPr>
        <p:spPr>
          <a:xfrm>
            <a:off x="7965043" y="6190059"/>
            <a:ext cx="569059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Ava Johnson, Ethan Smith, and Mia Brown are our most valuable customers based on lifetime spend.</a:t>
            </a:r>
            <a:endParaRPr lang="en-US" sz="1700" dirty="0"/>
          </a:p>
        </p:txBody>
      </p:sp>
      <p:sp>
        <p:nvSpPr>
          <p:cNvPr id="29" name="Shape 27"/>
          <p:cNvSpPr/>
          <p:nvPr/>
        </p:nvSpPr>
        <p:spPr>
          <a:xfrm>
            <a:off x="7640122" y="3444121"/>
            <a:ext cx="30480" cy="3439358"/>
          </a:xfrm>
          <a:prstGeom prst="rect">
            <a:avLst/>
          </a:prstGeom>
          <a:solidFill>
            <a:srgbClr val="9998FF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26977"/>
            <a:ext cx="723935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Products with Low Inventory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564606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Monitoring inventory levels ensures we avoid stockouts and maintain optimal product availability for our customers.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85455" y="3182064"/>
            <a:ext cx="487204" cy="563166"/>
          </a:xfrm>
          <a:prstGeom prst="roundRect">
            <a:avLst>
              <a:gd name="adj" fmla="val 11261"/>
            </a:avLst>
          </a:prstGeom>
          <a:solidFill>
            <a:srgbClr val="3C383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3192899"/>
            <a:ext cx="541615" cy="54161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516499" y="31550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1516499" y="3754993"/>
            <a:ext cx="5636181" cy="1711642"/>
          </a:xfrm>
          <a:prstGeom prst="roundRect">
            <a:avLst>
              <a:gd name="adj" fmla="val 11392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1505783" y="3754993"/>
            <a:ext cx="5657612" cy="1711642"/>
          </a:xfrm>
          <a:prstGeom prst="roundRect">
            <a:avLst>
              <a:gd name="adj" fmla="val 1899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722358" y="3917394"/>
            <a:ext cx="522446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p.ProductName, i.StockLevel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Inventory i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Product p ON i.ProductID = p.ProductID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i.StockLevel &lt;= i.ReorderLevel;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04748" y="3182064"/>
            <a:ext cx="487204" cy="563166"/>
          </a:xfrm>
          <a:prstGeom prst="roundRect">
            <a:avLst>
              <a:gd name="adj" fmla="val 11261"/>
            </a:avLst>
          </a:prstGeom>
          <a:solidFill>
            <a:srgbClr val="3C3838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601" y="3192899"/>
            <a:ext cx="541615" cy="54161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235791" y="31550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Solution Table</a:t>
            </a:r>
            <a:endParaRPr lang="en-US" sz="2200" dirty="0"/>
          </a:p>
        </p:txBody>
      </p:sp>
      <p:sp>
        <p:nvSpPr>
          <p:cNvPr id="13" name="Shape 9"/>
          <p:cNvSpPr/>
          <p:nvPr/>
        </p:nvSpPr>
        <p:spPr>
          <a:xfrm>
            <a:off x="8560713" y="3754993"/>
            <a:ext cx="5311378" cy="1880473"/>
          </a:xfrm>
          <a:prstGeom prst="roundRect">
            <a:avLst>
              <a:gd name="adj" fmla="val 1037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Shape 10"/>
          <p:cNvSpPr/>
          <p:nvPr/>
        </p:nvSpPr>
        <p:spPr>
          <a:xfrm>
            <a:off x="8568333" y="3762613"/>
            <a:ext cx="5296138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8784908" y="3900130"/>
            <a:ext cx="221111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ProductName</a:t>
            </a:r>
            <a:endParaRPr lang="en-US" sz="1700" dirty="0"/>
          </a:p>
        </p:txBody>
      </p:sp>
      <p:sp>
        <p:nvSpPr>
          <p:cNvPr id="16" name="Text 12"/>
          <p:cNvSpPr/>
          <p:nvPr/>
        </p:nvSpPr>
        <p:spPr>
          <a:xfrm>
            <a:off x="11436787" y="3900130"/>
            <a:ext cx="221111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StockLevel</a:t>
            </a:r>
            <a:endParaRPr lang="en-US" sz="1700" dirty="0"/>
          </a:p>
        </p:txBody>
      </p:sp>
      <p:sp>
        <p:nvSpPr>
          <p:cNvPr id="17" name="Shape 13"/>
          <p:cNvSpPr/>
          <p:nvPr/>
        </p:nvSpPr>
        <p:spPr>
          <a:xfrm>
            <a:off x="8568333" y="4384358"/>
            <a:ext cx="5296138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4"/>
          <p:cNvSpPr/>
          <p:nvPr/>
        </p:nvSpPr>
        <p:spPr>
          <a:xfrm>
            <a:off x="8784908" y="4521875"/>
            <a:ext cx="221111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Fitbit Charge 5</a:t>
            </a:r>
            <a:endParaRPr lang="en-US" sz="1700" dirty="0"/>
          </a:p>
        </p:txBody>
      </p:sp>
      <p:sp>
        <p:nvSpPr>
          <p:cNvPr id="19" name="Text 15"/>
          <p:cNvSpPr/>
          <p:nvPr/>
        </p:nvSpPr>
        <p:spPr>
          <a:xfrm>
            <a:off x="11436787" y="4521875"/>
            <a:ext cx="221111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25</a:t>
            </a:r>
            <a:endParaRPr lang="en-US" sz="1700" dirty="0"/>
          </a:p>
        </p:txBody>
      </p:sp>
      <p:sp>
        <p:nvSpPr>
          <p:cNvPr id="20" name="Shape 16"/>
          <p:cNvSpPr/>
          <p:nvPr/>
        </p:nvSpPr>
        <p:spPr>
          <a:xfrm>
            <a:off x="8568333" y="5006102"/>
            <a:ext cx="5296138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7"/>
          <p:cNvSpPr/>
          <p:nvPr/>
        </p:nvSpPr>
        <p:spPr>
          <a:xfrm>
            <a:off x="8784908" y="5143619"/>
            <a:ext cx="221111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Instant Pot</a:t>
            </a:r>
            <a:endParaRPr lang="en-US" sz="1700" dirty="0"/>
          </a:p>
        </p:txBody>
      </p:sp>
      <p:sp>
        <p:nvSpPr>
          <p:cNvPr id="22" name="Text 18"/>
          <p:cNvSpPr/>
          <p:nvPr/>
        </p:nvSpPr>
        <p:spPr>
          <a:xfrm>
            <a:off x="11436787" y="5143619"/>
            <a:ext cx="221111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30</a:t>
            </a:r>
            <a:endParaRPr lang="en-US" sz="1700" dirty="0"/>
          </a:p>
        </p:txBody>
      </p:sp>
      <p:sp>
        <p:nvSpPr>
          <p:cNvPr id="23" name="Text 19"/>
          <p:cNvSpPr/>
          <p:nvPr/>
        </p:nvSpPr>
        <p:spPr>
          <a:xfrm>
            <a:off x="8560713" y="5879187"/>
            <a:ext cx="531137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Fitbit Charge 5 and Instant Pot are running low on stock and need reordering.</a:t>
            </a:r>
            <a:endParaRPr lang="en-US" sz="1700" dirty="0"/>
          </a:p>
        </p:txBody>
      </p:sp>
      <p:sp>
        <p:nvSpPr>
          <p:cNvPr id="24" name="Shape 20"/>
          <p:cNvSpPr/>
          <p:nvPr/>
        </p:nvSpPr>
        <p:spPr>
          <a:xfrm>
            <a:off x="8235791" y="3754993"/>
            <a:ext cx="30480" cy="2817614"/>
          </a:xfrm>
          <a:prstGeom prst="rect">
            <a:avLst/>
          </a:prstGeom>
          <a:solidFill>
            <a:srgbClr val="9998FF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094303"/>
            <a:ext cx="759285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Average Spend by Loyalty Tier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131933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average spending across loyalty tiers allows us to tailor marketing efforts and incentives effectively.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58309" y="296608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462326" y="29660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SQL Query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1462326" y="3566041"/>
            <a:ext cx="5744647" cy="1711642"/>
          </a:xfrm>
          <a:prstGeom prst="roundRect">
            <a:avLst>
              <a:gd name="adj" fmla="val 11392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1451610" y="3566041"/>
            <a:ext cx="5766078" cy="1711642"/>
          </a:xfrm>
          <a:prstGeom prst="roundRect">
            <a:avLst>
              <a:gd name="adj" fmla="val 1899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668185" y="3728442"/>
            <a:ext cx="533292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c.LoyaltyTier, AVG(s.TotalPrice) OVER(PARTITION BY c.LoyaltyTier) AS AvgSpend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Customer c</a:t>
            </a:r>
            <a:endParaRPr lang="en-US" sz="1700" dirty="0"/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Sales s ON c.CustomerID = s.CustomerID;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423547" y="296608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8127563" y="29660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Solution Table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8452485" y="3566041"/>
            <a:ext cx="5419725" cy="2502218"/>
          </a:xfrm>
          <a:prstGeom prst="roundRect">
            <a:avLst>
              <a:gd name="adj" fmla="val 779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8460105" y="3573661"/>
            <a:ext cx="5404485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8676680" y="3711178"/>
            <a:ext cx="2265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LoyaltyTier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11382732" y="3711178"/>
            <a:ext cx="2265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AvgSpend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8460105" y="4195405"/>
            <a:ext cx="5404485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8676680" y="4332923"/>
            <a:ext cx="2265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Gold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11382732" y="4332923"/>
            <a:ext cx="2265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456.78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8460105" y="4817150"/>
            <a:ext cx="5404485" cy="6217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7"/>
          <p:cNvSpPr/>
          <p:nvPr/>
        </p:nvSpPr>
        <p:spPr>
          <a:xfrm>
            <a:off x="8676680" y="4954667"/>
            <a:ext cx="2265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Silver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11382732" y="4954667"/>
            <a:ext cx="2265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321.45</a:t>
            </a:r>
            <a:endParaRPr lang="en-US" sz="1700" dirty="0"/>
          </a:p>
        </p:txBody>
      </p:sp>
      <p:sp>
        <p:nvSpPr>
          <p:cNvPr id="21" name="Shape 19"/>
          <p:cNvSpPr/>
          <p:nvPr/>
        </p:nvSpPr>
        <p:spPr>
          <a:xfrm>
            <a:off x="8460105" y="5438894"/>
            <a:ext cx="5404485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20"/>
          <p:cNvSpPr/>
          <p:nvPr/>
        </p:nvSpPr>
        <p:spPr>
          <a:xfrm>
            <a:off x="8676680" y="5576411"/>
            <a:ext cx="2265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Bronze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11382732" y="5576411"/>
            <a:ext cx="22652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210.12</a:t>
            </a:r>
            <a:endParaRPr lang="en-US" sz="1700" dirty="0"/>
          </a:p>
        </p:txBody>
      </p:sp>
      <p:sp>
        <p:nvSpPr>
          <p:cNvPr id="24" name="Text 22"/>
          <p:cNvSpPr/>
          <p:nvPr/>
        </p:nvSpPr>
        <p:spPr>
          <a:xfrm>
            <a:off x="8452485" y="6311979"/>
            <a:ext cx="541972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Gold loyalty tier customers have the highest average spend, followed by Silver and Bronze.</a:t>
            </a:r>
            <a:endParaRPr lang="en-US" sz="1700" dirty="0"/>
          </a:p>
        </p:txBody>
      </p:sp>
      <p:sp>
        <p:nvSpPr>
          <p:cNvPr id="25" name="Shape 23"/>
          <p:cNvSpPr/>
          <p:nvPr/>
        </p:nvSpPr>
        <p:spPr>
          <a:xfrm>
            <a:off x="8127563" y="3566041"/>
            <a:ext cx="30480" cy="3439358"/>
          </a:xfrm>
          <a:prstGeom prst="rect">
            <a:avLst/>
          </a:prstGeom>
          <a:solidFill>
            <a:srgbClr val="9998FF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5301" y="506730"/>
            <a:ext cx="8133398" cy="9496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Products on Promotion with Sales During Promo Period</a:t>
            </a:r>
            <a:endParaRPr lang="en-US" sz="2950" dirty="0"/>
          </a:p>
        </p:txBody>
      </p:sp>
      <p:sp>
        <p:nvSpPr>
          <p:cNvPr id="4" name="Text 1"/>
          <p:cNvSpPr/>
          <p:nvPr/>
        </p:nvSpPr>
        <p:spPr>
          <a:xfrm>
            <a:off x="505301" y="1672828"/>
            <a:ext cx="8133398" cy="4619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Identifying products with sales during promotion periods helps measure the effectiveness of our promotional campaigns.</a:t>
            </a:r>
            <a:endParaRPr lang="en-US" sz="11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01" y="2297192"/>
            <a:ext cx="721876" cy="29838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43633" y="2441496"/>
            <a:ext cx="1899642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SQL Query</a:t>
            </a:r>
            <a:endParaRPr lang="en-US" sz="1450" dirty="0"/>
          </a:p>
        </p:txBody>
      </p:sp>
      <p:sp>
        <p:nvSpPr>
          <p:cNvPr id="7" name="Shape 3"/>
          <p:cNvSpPr/>
          <p:nvPr/>
        </p:nvSpPr>
        <p:spPr>
          <a:xfrm>
            <a:off x="1443633" y="2841427"/>
            <a:ext cx="7195066" cy="2295287"/>
          </a:xfrm>
          <a:prstGeom prst="roundRect">
            <a:avLst>
              <a:gd name="adj" fmla="val 5661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1436489" y="2841427"/>
            <a:ext cx="7209353" cy="2295287"/>
          </a:xfrm>
          <a:prstGeom prst="roundRect">
            <a:avLst>
              <a:gd name="adj" fmla="val 944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1580793" y="2949654"/>
            <a:ext cx="6920746" cy="2078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DISTINCT p.ProductName</a:t>
            </a:r>
            <a:endParaRPr lang="en-US" sz="1100" dirty="0"/>
          </a:p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Promotion pr</a:t>
            </a:r>
            <a:endParaRPr lang="en-US" sz="1100" dirty="0"/>
          </a:p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Product p ON pr.ProductID = p.ProductID</a:t>
            </a:r>
            <a:endParaRPr lang="en-US" sz="1100" dirty="0"/>
          </a:p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WHERE EXISTS (</a:t>
            </a:r>
            <a:endParaRPr lang="en-US" sz="1100" dirty="0"/>
          </a:p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SELECT 1</a:t>
            </a:r>
            <a:endParaRPr lang="en-US" sz="1100" dirty="0"/>
          </a:p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FROM Sales s</a:t>
            </a:r>
            <a:endParaRPr lang="en-US" sz="1100" dirty="0"/>
          </a:p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WHERE s.ProductID = pr.ProductID</a:t>
            </a:r>
            <a:endParaRPr lang="en-US" sz="1100" dirty="0"/>
          </a:p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AND s.Date BETWEEN pr.StartDate AND pr.EndDate</a:t>
            </a:r>
            <a:endParaRPr lang="en-US" sz="1100" dirty="0"/>
          </a:p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);</a:t>
            </a:r>
            <a:endParaRPr lang="en-US" sz="11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301" y="5281017"/>
            <a:ext cx="721876" cy="244173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443633" y="5425321"/>
            <a:ext cx="1899642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Solution Table</a:t>
            </a:r>
            <a:endParaRPr lang="en-US" sz="1450" dirty="0"/>
          </a:p>
        </p:txBody>
      </p:sp>
      <p:sp>
        <p:nvSpPr>
          <p:cNvPr id="12" name="Shape 7"/>
          <p:cNvSpPr/>
          <p:nvPr/>
        </p:nvSpPr>
        <p:spPr>
          <a:xfrm>
            <a:off x="1660088" y="5825252"/>
            <a:ext cx="6978610" cy="1273254"/>
          </a:xfrm>
          <a:prstGeom prst="roundRect">
            <a:avLst>
              <a:gd name="adj" fmla="val 1020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Shape 8"/>
          <p:cNvSpPr/>
          <p:nvPr/>
        </p:nvSpPr>
        <p:spPr>
          <a:xfrm>
            <a:off x="1667708" y="5832872"/>
            <a:ext cx="6963370" cy="41933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9"/>
          <p:cNvSpPr/>
          <p:nvPr/>
        </p:nvSpPr>
        <p:spPr>
          <a:xfrm>
            <a:off x="1812012" y="5927050"/>
            <a:ext cx="6674763" cy="230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ProductName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1667708" y="6252210"/>
            <a:ext cx="6963370" cy="41933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1"/>
          <p:cNvSpPr/>
          <p:nvPr/>
        </p:nvSpPr>
        <p:spPr>
          <a:xfrm>
            <a:off x="1812012" y="6346388"/>
            <a:ext cx="6674763" cy="230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Echo Dot</a:t>
            </a:r>
            <a:endParaRPr lang="en-US" sz="1100" dirty="0"/>
          </a:p>
        </p:txBody>
      </p:sp>
      <p:sp>
        <p:nvSpPr>
          <p:cNvPr id="17" name="Shape 12"/>
          <p:cNvSpPr/>
          <p:nvPr/>
        </p:nvSpPr>
        <p:spPr>
          <a:xfrm>
            <a:off x="1667708" y="6671548"/>
            <a:ext cx="6963370" cy="41933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3"/>
          <p:cNvSpPr/>
          <p:nvPr/>
        </p:nvSpPr>
        <p:spPr>
          <a:xfrm>
            <a:off x="1812012" y="6765727"/>
            <a:ext cx="6674763" cy="230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Keurig Coffee Maker</a:t>
            </a:r>
            <a:endParaRPr lang="en-US" sz="1100" dirty="0"/>
          </a:p>
        </p:txBody>
      </p:sp>
      <p:sp>
        <p:nvSpPr>
          <p:cNvPr id="19" name="Text 14"/>
          <p:cNvSpPr/>
          <p:nvPr/>
        </p:nvSpPr>
        <p:spPr>
          <a:xfrm>
            <a:off x="1660088" y="7260908"/>
            <a:ext cx="6978610" cy="230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Echo Dot and Keurig Coffee Maker had sales during their promotion periods.</a:t>
            </a:r>
            <a:endParaRPr lang="en-US" sz="1100" dirty="0"/>
          </a:p>
        </p:txBody>
      </p:sp>
      <p:sp>
        <p:nvSpPr>
          <p:cNvPr id="20" name="Shape 15"/>
          <p:cNvSpPr/>
          <p:nvPr/>
        </p:nvSpPr>
        <p:spPr>
          <a:xfrm>
            <a:off x="1443633" y="5825252"/>
            <a:ext cx="15240" cy="1666637"/>
          </a:xfrm>
          <a:prstGeom prst="rect">
            <a:avLst/>
          </a:prstGeom>
          <a:solidFill>
            <a:srgbClr val="9998FF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770" y="501848"/>
            <a:ext cx="5713214" cy="600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Profit Per Product Analysis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638770" y="1375886"/>
            <a:ext cx="13352859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profit generated by each product helps optimize pricing and product mix.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844034" y="1873091"/>
            <a:ext cx="22860" cy="5856089"/>
          </a:xfrm>
          <a:prstGeom prst="roundRect">
            <a:avLst>
              <a:gd name="adj" fmla="val 718532"/>
            </a:avLst>
          </a:prstGeom>
          <a:solidFill>
            <a:srgbClr val="60646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1026438" y="2272189"/>
            <a:ext cx="547449" cy="22860"/>
          </a:xfrm>
          <a:prstGeom prst="roundRect">
            <a:avLst>
              <a:gd name="adj" fmla="val 718532"/>
            </a:avLst>
          </a:prstGeom>
          <a:solidFill>
            <a:srgbClr val="60646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638770" y="2078355"/>
            <a:ext cx="410528" cy="410527"/>
          </a:xfrm>
          <a:prstGeom prst="roundRect">
            <a:avLst>
              <a:gd name="adj" fmla="val 40011"/>
            </a:avLst>
          </a:prstGeom>
          <a:solidFill>
            <a:srgbClr val="282C32"/>
          </a:solidFill>
          <a:ln/>
          <a:effectLst>
            <a:outerShdw blurRad="44450" dist="2159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699968" y="2103537"/>
            <a:ext cx="28813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1756529" y="2055495"/>
            <a:ext cx="2401372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SQL Query</a:t>
            </a:r>
            <a:endParaRPr lang="en-US" sz="1850" dirty="0"/>
          </a:p>
        </p:txBody>
      </p:sp>
      <p:sp>
        <p:nvSpPr>
          <p:cNvPr id="9" name="Shape 7"/>
          <p:cNvSpPr/>
          <p:nvPr/>
        </p:nvSpPr>
        <p:spPr>
          <a:xfrm>
            <a:off x="1756529" y="2560915"/>
            <a:ext cx="12235101" cy="1733312"/>
          </a:xfrm>
          <a:prstGeom prst="roundRect">
            <a:avLst>
              <a:gd name="adj" fmla="val 9476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1747480" y="2560915"/>
            <a:ext cx="12253198" cy="1733312"/>
          </a:xfrm>
          <a:prstGeom prst="roundRect">
            <a:avLst>
              <a:gd name="adj" fmla="val 1579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929884" y="2697718"/>
            <a:ext cx="11888391" cy="1459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p.ProductName, SUM(s.TotalPrice - (p.Cost * s.Quantity)) AS Profit</a:t>
            </a:r>
            <a:endParaRPr lang="en-US" sz="1400" dirty="0"/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Sales s</a:t>
            </a:r>
            <a:endParaRPr lang="en-US" sz="1400" dirty="0"/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Product p ON s.ProductID = p.ProductID</a:t>
            </a:r>
            <a:endParaRPr lang="en-US" sz="1400" dirty="0"/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GROUP BY p.ProductName</a:t>
            </a:r>
            <a:endParaRPr lang="en-US" sz="1400" dirty="0"/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ORDER BY Profit DESC;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1026438" y="5058132"/>
            <a:ext cx="547449" cy="22860"/>
          </a:xfrm>
          <a:prstGeom prst="roundRect">
            <a:avLst>
              <a:gd name="adj" fmla="val 718532"/>
            </a:avLst>
          </a:prstGeom>
          <a:solidFill>
            <a:srgbClr val="60646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638770" y="4864298"/>
            <a:ext cx="410528" cy="410527"/>
          </a:xfrm>
          <a:prstGeom prst="roundRect">
            <a:avLst>
              <a:gd name="adj" fmla="val 40011"/>
            </a:avLst>
          </a:prstGeom>
          <a:solidFill>
            <a:srgbClr val="282C32"/>
          </a:solidFill>
          <a:ln/>
          <a:effectLst>
            <a:outerShdw blurRad="44450" dist="2159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699968" y="4889480"/>
            <a:ext cx="288131" cy="3601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250" dirty="0"/>
          </a:p>
        </p:txBody>
      </p:sp>
      <p:sp>
        <p:nvSpPr>
          <p:cNvPr id="15" name="Text 13"/>
          <p:cNvSpPr/>
          <p:nvPr/>
        </p:nvSpPr>
        <p:spPr>
          <a:xfrm>
            <a:off x="1756529" y="4841438"/>
            <a:ext cx="2401372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Solution Table</a:t>
            </a:r>
            <a:endParaRPr lang="en-US" sz="1850" dirty="0"/>
          </a:p>
        </p:txBody>
      </p:sp>
      <p:sp>
        <p:nvSpPr>
          <p:cNvPr id="16" name="Shape 14"/>
          <p:cNvSpPr/>
          <p:nvPr/>
        </p:nvSpPr>
        <p:spPr>
          <a:xfrm>
            <a:off x="2030254" y="5346859"/>
            <a:ext cx="11961376" cy="1593294"/>
          </a:xfrm>
          <a:prstGeom prst="roundRect">
            <a:avLst>
              <a:gd name="adj" fmla="val 1030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2037874" y="5354479"/>
            <a:ext cx="11946136" cy="5260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2220397" y="5471517"/>
            <a:ext cx="560439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ProductName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8197215" y="5471517"/>
            <a:ext cx="560439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Profit</a:t>
            </a:r>
            <a:endParaRPr lang="en-US" sz="1400" dirty="0"/>
          </a:p>
        </p:txBody>
      </p:sp>
      <p:sp>
        <p:nvSpPr>
          <p:cNvPr id="20" name="Shape 18"/>
          <p:cNvSpPr/>
          <p:nvPr/>
        </p:nvSpPr>
        <p:spPr>
          <a:xfrm>
            <a:off x="2037874" y="5880497"/>
            <a:ext cx="11946136" cy="52601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2220397" y="5997535"/>
            <a:ext cx="560439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iPhone 14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8197215" y="5997535"/>
            <a:ext cx="560439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1234567.89</a:t>
            </a:r>
            <a:endParaRPr lang="en-US" sz="1400" dirty="0"/>
          </a:p>
        </p:txBody>
      </p:sp>
      <p:sp>
        <p:nvSpPr>
          <p:cNvPr id="23" name="Shape 21"/>
          <p:cNvSpPr/>
          <p:nvPr/>
        </p:nvSpPr>
        <p:spPr>
          <a:xfrm>
            <a:off x="2037874" y="6406515"/>
            <a:ext cx="11946136" cy="52601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22"/>
          <p:cNvSpPr/>
          <p:nvPr/>
        </p:nvSpPr>
        <p:spPr>
          <a:xfrm>
            <a:off x="2220397" y="6523553"/>
            <a:ext cx="560439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Samsung Galaxy S22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8197215" y="6523553"/>
            <a:ext cx="5604391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1122334.56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2030254" y="7145417"/>
            <a:ext cx="11961376" cy="291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iPhone 14 and Samsung Galaxy S22 generate the most profit.</a:t>
            </a:r>
            <a:endParaRPr lang="en-US" sz="1400" dirty="0"/>
          </a:p>
        </p:txBody>
      </p:sp>
      <p:sp>
        <p:nvSpPr>
          <p:cNvPr id="27" name="Shape 25"/>
          <p:cNvSpPr/>
          <p:nvPr/>
        </p:nvSpPr>
        <p:spPr>
          <a:xfrm>
            <a:off x="1756529" y="5346859"/>
            <a:ext cx="22860" cy="2090499"/>
          </a:xfrm>
          <a:prstGeom prst="rect">
            <a:avLst/>
          </a:prstGeom>
          <a:solidFill>
            <a:srgbClr val="9998FF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369" y="670084"/>
            <a:ext cx="7003613" cy="6244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Age Group Wise Sales Summary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64369" y="1674257"/>
            <a:ext cx="13301663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Analyzing sales by age group informs targeted marketing campaigns and product placement strategies.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2575322" y="2191583"/>
            <a:ext cx="2497931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SQL Query</a:t>
            </a:r>
            <a:endParaRPr lang="en-US" sz="1950" dirty="0"/>
          </a:p>
        </p:txBody>
      </p:sp>
      <p:sp>
        <p:nvSpPr>
          <p:cNvPr id="5" name="Shape 3"/>
          <p:cNvSpPr/>
          <p:nvPr/>
        </p:nvSpPr>
        <p:spPr>
          <a:xfrm>
            <a:off x="664369" y="2717244"/>
            <a:ext cx="4408884" cy="4842272"/>
          </a:xfrm>
          <a:prstGeom prst="roundRect">
            <a:avLst>
              <a:gd name="adj" fmla="val 3875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654963" y="2717244"/>
            <a:ext cx="4427696" cy="4842272"/>
          </a:xfrm>
          <a:prstGeom prst="roundRect">
            <a:avLst>
              <a:gd name="adj" fmla="val 643"/>
            </a:avLst>
          </a:prstGeom>
          <a:solidFill>
            <a:srgbClr val="01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844748" y="2859524"/>
            <a:ext cx="4048125" cy="4557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WITH AgeGroup AS (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SELECT CustomerID,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CASE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WHEN Age &lt; 25 THEN 'Under 25'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WHEN Age BETWEEN 25 AND 40 THEN '25-40'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ELSE 'Above 40'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END AS AgeBracket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FROM Customer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a.AgeBracket, SUM(s.TotalPrice) AS TotalSpent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AgeGroup a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 Sales s ON a.CustomerID = s.CustomerID</a:t>
            </a:r>
            <a:endParaRPr lang="en-US" sz="1450" dirty="0"/>
          </a:p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highlight>
                  <a:srgbClr val="01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GROUP BY a.AgeBracket;</a:t>
            </a:r>
            <a:endParaRPr lang="en-US" sz="14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943" y="3013353"/>
            <a:ext cx="3724394" cy="3724394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5285423" y="4638199"/>
            <a:ext cx="474583" cy="474583"/>
          </a:xfrm>
          <a:prstGeom prst="roundRect">
            <a:avLst>
              <a:gd name="adj" fmla="val 1924817"/>
            </a:avLst>
          </a:prstGeom>
          <a:solidFill>
            <a:srgbClr val="282C32"/>
          </a:solidFill>
          <a:ln/>
          <a:effectLst>
            <a:outerShdw blurRad="46990" dist="2286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5415915" y="4742021"/>
            <a:ext cx="213479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9557028" y="3044071"/>
            <a:ext cx="2497931" cy="3121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Solution Table</a:t>
            </a:r>
            <a:endParaRPr lang="en-US" sz="1950" dirty="0"/>
          </a:p>
        </p:txBody>
      </p:sp>
      <p:sp>
        <p:nvSpPr>
          <p:cNvPr id="12" name="Shape 9"/>
          <p:cNvSpPr/>
          <p:nvPr/>
        </p:nvSpPr>
        <p:spPr>
          <a:xfrm>
            <a:off x="9841706" y="3569732"/>
            <a:ext cx="4124325" cy="2202180"/>
          </a:xfrm>
          <a:prstGeom prst="roundRect">
            <a:avLst>
              <a:gd name="adj" fmla="val 7759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9849326" y="3577352"/>
            <a:ext cx="4109085" cy="5467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039112" y="3698796"/>
            <a:ext cx="1671161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AgeBracket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12097464" y="3698796"/>
            <a:ext cx="1671161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TotalSpent</a:t>
            </a:r>
            <a:endParaRPr lang="en-US" sz="1450" dirty="0"/>
          </a:p>
        </p:txBody>
      </p:sp>
      <p:sp>
        <p:nvSpPr>
          <p:cNvPr id="16" name="Shape 13"/>
          <p:cNvSpPr/>
          <p:nvPr/>
        </p:nvSpPr>
        <p:spPr>
          <a:xfrm>
            <a:off x="9849326" y="4124087"/>
            <a:ext cx="4109085" cy="5467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10039112" y="4245531"/>
            <a:ext cx="1671161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25-40</a:t>
            </a:r>
            <a:endParaRPr lang="en-US" sz="1450" dirty="0"/>
          </a:p>
        </p:txBody>
      </p:sp>
      <p:sp>
        <p:nvSpPr>
          <p:cNvPr id="18" name="Text 15"/>
          <p:cNvSpPr/>
          <p:nvPr/>
        </p:nvSpPr>
        <p:spPr>
          <a:xfrm>
            <a:off x="12097464" y="4245531"/>
            <a:ext cx="1671161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2345678.90</a:t>
            </a:r>
            <a:endParaRPr lang="en-US" sz="1450" dirty="0"/>
          </a:p>
        </p:txBody>
      </p:sp>
      <p:sp>
        <p:nvSpPr>
          <p:cNvPr id="19" name="Shape 16"/>
          <p:cNvSpPr/>
          <p:nvPr/>
        </p:nvSpPr>
        <p:spPr>
          <a:xfrm>
            <a:off x="9849326" y="4670822"/>
            <a:ext cx="4109085" cy="5467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10039112" y="4792266"/>
            <a:ext cx="1671161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Above 40</a:t>
            </a:r>
            <a:endParaRPr lang="en-US" sz="1450" dirty="0"/>
          </a:p>
        </p:txBody>
      </p:sp>
      <p:sp>
        <p:nvSpPr>
          <p:cNvPr id="21" name="Text 18"/>
          <p:cNvSpPr/>
          <p:nvPr/>
        </p:nvSpPr>
        <p:spPr>
          <a:xfrm>
            <a:off x="12097464" y="4792266"/>
            <a:ext cx="1671161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1876543.21</a:t>
            </a:r>
            <a:endParaRPr lang="en-US" sz="1450" dirty="0"/>
          </a:p>
        </p:txBody>
      </p:sp>
      <p:sp>
        <p:nvSpPr>
          <p:cNvPr id="22" name="Shape 19"/>
          <p:cNvSpPr/>
          <p:nvPr/>
        </p:nvSpPr>
        <p:spPr>
          <a:xfrm>
            <a:off x="9849326" y="5217557"/>
            <a:ext cx="4109085" cy="5467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0"/>
          <p:cNvSpPr/>
          <p:nvPr/>
        </p:nvSpPr>
        <p:spPr>
          <a:xfrm>
            <a:off x="10039112" y="5339001"/>
            <a:ext cx="1671161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 25</a:t>
            </a:r>
            <a:endParaRPr lang="en-US" sz="1450" dirty="0"/>
          </a:p>
        </p:txBody>
      </p:sp>
      <p:sp>
        <p:nvSpPr>
          <p:cNvPr id="24" name="Text 21"/>
          <p:cNvSpPr/>
          <p:nvPr/>
        </p:nvSpPr>
        <p:spPr>
          <a:xfrm>
            <a:off x="12097464" y="5339001"/>
            <a:ext cx="1671161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987654.32</a:t>
            </a:r>
            <a:endParaRPr lang="en-US" sz="1450" dirty="0"/>
          </a:p>
        </p:txBody>
      </p:sp>
      <p:sp>
        <p:nvSpPr>
          <p:cNvPr id="25" name="Text 22"/>
          <p:cNvSpPr/>
          <p:nvPr/>
        </p:nvSpPr>
        <p:spPr>
          <a:xfrm>
            <a:off x="9841706" y="5985391"/>
            <a:ext cx="4124325" cy="607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Customers aged 25-40 contribute the most revenue, followed by those above 40.</a:t>
            </a:r>
            <a:endParaRPr lang="en-US" sz="1450" dirty="0"/>
          </a:p>
        </p:txBody>
      </p:sp>
      <p:sp>
        <p:nvSpPr>
          <p:cNvPr id="26" name="Shape 23"/>
          <p:cNvSpPr/>
          <p:nvPr/>
        </p:nvSpPr>
        <p:spPr>
          <a:xfrm>
            <a:off x="9557028" y="3569732"/>
            <a:ext cx="22860" cy="3023354"/>
          </a:xfrm>
          <a:prstGeom prst="rect">
            <a:avLst/>
          </a:prstGeom>
          <a:solidFill>
            <a:srgbClr val="9998FF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43" y="3013353"/>
            <a:ext cx="3724394" cy="3724394"/>
          </a:xfrm>
          <a:prstGeom prst="rect">
            <a:avLst/>
          </a:prstGeom>
        </p:spPr>
      </p:pic>
      <p:sp>
        <p:nvSpPr>
          <p:cNvPr id="28" name="Shape 24"/>
          <p:cNvSpPr/>
          <p:nvPr/>
        </p:nvSpPr>
        <p:spPr>
          <a:xfrm>
            <a:off x="8870156" y="4638199"/>
            <a:ext cx="474583" cy="474583"/>
          </a:xfrm>
          <a:prstGeom prst="roundRect">
            <a:avLst>
              <a:gd name="adj" fmla="val 1924817"/>
            </a:avLst>
          </a:prstGeom>
          <a:solidFill>
            <a:srgbClr val="282C32"/>
          </a:solidFill>
          <a:ln/>
          <a:effectLst>
            <a:outerShdw blurRad="46990" dist="2286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29" name="Text 25"/>
          <p:cNvSpPr/>
          <p:nvPr/>
        </p:nvSpPr>
        <p:spPr>
          <a:xfrm>
            <a:off x="9000649" y="4742021"/>
            <a:ext cx="213479" cy="266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499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018" y="3112294"/>
            <a:ext cx="9319855" cy="6710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Takeaways and Strategic Decisions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14018" y="4089321"/>
            <a:ext cx="13202364" cy="3262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leveraging advanced SQL techniques across our datasets, we've unearthed key insights to drive strategic decisions.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14018" y="4746903"/>
            <a:ext cx="4196715" cy="673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00"/>
              </a:lnSpc>
              <a:buNone/>
            </a:pPr>
            <a:r>
              <a:rPr lang="en-US" sz="53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5300" dirty="0"/>
          </a:p>
        </p:txBody>
      </p:sp>
      <p:sp>
        <p:nvSpPr>
          <p:cNvPr id="6" name="Text 3"/>
          <p:cNvSpPr/>
          <p:nvPr/>
        </p:nvSpPr>
        <p:spPr>
          <a:xfrm>
            <a:off x="1470184" y="5674995"/>
            <a:ext cx="2684264" cy="335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Top Products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714018" y="6132909"/>
            <a:ext cx="4196715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iPhone 14 and Galaxy S22 are top performers.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5216723" y="4746903"/>
            <a:ext cx="4196834" cy="673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00"/>
              </a:lnSpc>
              <a:buNone/>
            </a:pPr>
            <a:r>
              <a:rPr lang="en-US" sz="53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25-40</a:t>
            </a:r>
            <a:endParaRPr lang="en-US" sz="5300" dirty="0"/>
          </a:p>
        </p:txBody>
      </p:sp>
      <p:sp>
        <p:nvSpPr>
          <p:cNvPr id="9" name="Text 6"/>
          <p:cNvSpPr/>
          <p:nvPr/>
        </p:nvSpPr>
        <p:spPr>
          <a:xfrm>
            <a:off x="5973008" y="5674995"/>
            <a:ext cx="2684264" cy="335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Target Age</a:t>
            </a:r>
            <a:endParaRPr lang="en-US" sz="2100" dirty="0"/>
          </a:p>
        </p:txBody>
      </p:sp>
      <p:sp>
        <p:nvSpPr>
          <p:cNvPr id="10" name="Text 7"/>
          <p:cNvSpPr/>
          <p:nvPr/>
        </p:nvSpPr>
        <p:spPr>
          <a:xfrm>
            <a:off x="5216723" y="6132909"/>
            <a:ext cx="4196834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Customers in the 25-40 age range contribute the most revenue.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9719548" y="4746903"/>
            <a:ext cx="4196715" cy="673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00"/>
              </a:lnSpc>
              <a:buNone/>
            </a:pPr>
            <a:r>
              <a:rPr lang="en-US" sz="53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Gold</a:t>
            </a:r>
            <a:endParaRPr lang="en-US" sz="5300" dirty="0"/>
          </a:p>
        </p:txBody>
      </p:sp>
      <p:sp>
        <p:nvSpPr>
          <p:cNvPr id="12" name="Text 9"/>
          <p:cNvSpPr/>
          <p:nvPr/>
        </p:nvSpPr>
        <p:spPr>
          <a:xfrm>
            <a:off x="10475714" y="5674995"/>
            <a:ext cx="2684264" cy="335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Loyalty Leader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9719548" y="6132909"/>
            <a:ext cx="4196715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Certain loyalty tiers drive higher sales, suggesting targeted campaigns.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714018" y="7014805"/>
            <a:ext cx="13202364" cy="6524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insights support strategic decisions for sales, marketing, and inventory planning. I'm Ajay Priyakar M, and thank you for your time.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895</Words>
  <Application>Microsoft Office PowerPoint</Application>
  <PresentationFormat>Custom</PresentationFormat>
  <Paragraphs>164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Montserrat Bold</vt:lpstr>
      <vt:lpstr>Montserrat</vt:lpstr>
      <vt:lpstr>Montserrat Medium</vt:lpstr>
      <vt:lpstr>Barlow Bold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Ajay Priyakar Manoharan(UST,IN)</cp:lastModifiedBy>
  <cp:revision>2</cp:revision>
  <dcterms:created xsi:type="dcterms:W3CDTF">2025-04-07T02:59:09Z</dcterms:created>
  <dcterms:modified xsi:type="dcterms:W3CDTF">2025-04-07T03:00:48Z</dcterms:modified>
</cp:coreProperties>
</file>