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70" r:id="rId3"/>
    <p:sldId id="256" r:id="rId4"/>
    <p:sldId id="257" r:id="rId5"/>
    <p:sldId id="258" r:id="rId6"/>
    <p:sldId id="259" r:id="rId7"/>
    <p:sldId id="260" r:id="rId8"/>
    <p:sldId id="262" r:id="rId9"/>
    <p:sldId id="266" r:id="rId10"/>
    <p:sldId id="265" r:id="rId11"/>
    <p:sldId id="264" r:id="rId12"/>
    <p:sldId id="263"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222C16-0147-4845-8A70-4B4292BB10A3}"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88E8C-C19E-4653-8BCB-2AFB6592EC45}" type="slidenum">
              <a:rPr lang="en-IN" smtClean="0"/>
              <a:t>‹#›</a:t>
            </a:fld>
            <a:endParaRPr lang="en-IN"/>
          </a:p>
        </p:txBody>
      </p:sp>
    </p:spTree>
    <p:extLst>
      <p:ext uri="{BB962C8B-B14F-4D97-AF65-F5344CB8AC3E}">
        <p14:creationId xmlns:p14="http://schemas.microsoft.com/office/powerpoint/2010/main" val="818469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222C16-0147-4845-8A70-4B4292BB10A3}"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88E8C-C19E-4653-8BCB-2AFB6592EC45}" type="slidenum">
              <a:rPr lang="en-IN" smtClean="0"/>
              <a:t>‹#›</a:t>
            </a:fld>
            <a:endParaRPr lang="en-IN"/>
          </a:p>
        </p:txBody>
      </p:sp>
    </p:spTree>
    <p:extLst>
      <p:ext uri="{BB962C8B-B14F-4D97-AF65-F5344CB8AC3E}">
        <p14:creationId xmlns:p14="http://schemas.microsoft.com/office/powerpoint/2010/main" val="1042199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222C16-0147-4845-8A70-4B4292BB10A3}"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88E8C-C19E-4653-8BCB-2AFB6592EC4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57238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222C16-0147-4845-8A70-4B4292BB10A3}"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88E8C-C19E-4653-8BCB-2AFB6592EC45}" type="slidenum">
              <a:rPr lang="en-IN" smtClean="0"/>
              <a:t>‹#›</a:t>
            </a:fld>
            <a:endParaRPr lang="en-IN"/>
          </a:p>
        </p:txBody>
      </p:sp>
    </p:spTree>
    <p:extLst>
      <p:ext uri="{BB962C8B-B14F-4D97-AF65-F5344CB8AC3E}">
        <p14:creationId xmlns:p14="http://schemas.microsoft.com/office/powerpoint/2010/main" val="2127692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222C16-0147-4845-8A70-4B4292BB10A3}"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88E8C-C19E-4653-8BCB-2AFB6592EC4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6876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222C16-0147-4845-8A70-4B4292BB10A3}"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88E8C-C19E-4653-8BCB-2AFB6592EC45}" type="slidenum">
              <a:rPr lang="en-IN" smtClean="0"/>
              <a:t>‹#›</a:t>
            </a:fld>
            <a:endParaRPr lang="en-IN"/>
          </a:p>
        </p:txBody>
      </p:sp>
    </p:spTree>
    <p:extLst>
      <p:ext uri="{BB962C8B-B14F-4D97-AF65-F5344CB8AC3E}">
        <p14:creationId xmlns:p14="http://schemas.microsoft.com/office/powerpoint/2010/main" val="2686080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222C16-0147-4845-8A70-4B4292BB10A3}"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88E8C-C19E-4653-8BCB-2AFB6592EC45}" type="slidenum">
              <a:rPr lang="en-IN" smtClean="0"/>
              <a:t>‹#›</a:t>
            </a:fld>
            <a:endParaRPr lang="en-IN"/>
          </a:p>
        </p:txBody>
      </p:sp>
    </p:spTree>
    <p:extLst>
      <p:ext uri="{BB962C8B-B14F-4D97-AF65-F5344CB8AC3E}">
        <p14:creationId xmlns:p14="http://schemas.microsoft.com/office/powerpoint/2010/main" val="1811610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222C16-0147-4845-8A70-4B4292BB10A3}"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88E8C-C19E-4653-8BCB-2AFB6592EC45}" type="slidenum">
              <a:rPr lang="en-IN" smtClean="0"/>
              <a:t>‹#›</a:t>
            </a:fld>
            <a:endParaRPr lang="en-IN"/>
          </a:p>
        </p:txBody>
      </p:sp>
    </p:spTree>
    <p:extLst>
      <p:ext uri="{BB962C8B-B14F-4D97-AF65-F5344CB8AC3E}">
        <p14:creationId xmlns:p14="http://schemas.microsoft.com/office/powerpoint/2010/main" val="1836765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222C16-0147-4845-8A70-4B4292BB10A3}"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88E8C-C19E-4653-8BCB-2AFB6592EC45}" type="slidenum">
              <a:rPr lang="en-IN" smtClean="0"/>
              <a:t>‹#›</a:t>
            </a:fld>
            <a:endParaRPr lang="en-IN"/>
          </a:p>
        </p:txBody>
      </p:sp>
    </p:spTree>
    <p:extLst>
      <p:ext uri="{BB962C8B-B14F-4D97-AF65-F5344CB8AC3E}">
        <p14:creationId xmlns:p14="http://schemas.microsoft.com/office/powerpoint/2010/main" val="17010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222C16-0147-4845-8A70-4B4292BB10A3}"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088E8C-C19E-4653-8BCB-2AFB6592EC45}" type="slidenum">
              <a:rPr lang="en-IN" smtClean="0"/>
              <a:t>‹#›</a:t>
            </a:fld>
            <a:endParaRPr lang="en-IN"/>
          </a:p>
        </p:txBody>
      </p:sp>
    </p:spTree>
    <p:extLst>
      <p:ext uri="{BB962C8B-B14F-4D97-AF65-F5344CB8AC3E}">
        <p14:creationId xmlns:p14="http://schemas.microsoft.com/office/powerpoint/2010/main" val="718317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222C16-0147-4845-8A70-4B4292BB10A3}"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088E8C-C19E-4653-8BCB-2AFB6592EC45}" type="slidenum">
              <a:rPr lang="en-IN" smtClean="0"/>
              <a:t>‹#›</a:t>
            </a:fld>
            <a:endParaRPr lang="en-IN"/>
          </a:p>
        </p:txBody>
      </p:sp>
    </p:spTree>
    <p:extLst>
      <p:ext uri="{BB962C8B-B14F-4D97-AF65-F5344CB8AC3E}">
        <p14:creationId xmlns:p14="http://schemas.microsoft.com/office/powerpoint/2010/main" val="2549170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222C16-0147-4845-8A70-4B4292BB10A3}"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088E8C-C19E-4653-8BCB-2AFB6592EC45}" type="slidenum">
              <a:rPr lang="en-IN" smtClean="0"/>
              <a:t>‹#›</a:t>
            </a:fld>
            <a:endParaRPr lang="en-IN"/>
          </a:p>
        </p:txBody>
      </p:sp>
    </p:spTree>
    <p:extLst>
      <p:ext uri="{BB962C8B-B14F-4D97-AF65-F5344CB8AC3E}">
        <p14:creationId xmlns:p14="http://schemas.microsoft.com/office/powerpoint/2010/main" val="272264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222C16-0147-4845-8A70-4B4292BB10A3}"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088E8C-C19E-4653-8BCB-2AFB6592EC45}" type="slidenum">
              <a:rPr lang="en-IN" smtClean="0"/>
              <a:t>‹#›</a:t>
            </a:fld>
            <a:endParaRPr lang="en-IN"/>
          </a:p>
        </p:txBody>
      </p:sp>
    </p:spTree>
    <p:extLst>
      <p:ext uri="{BB962C8B-B14F-4D97-AF65-F5344CB8AC3E}">
        <p14:creationId xmlns:p14="http://schemas.microsoft.com/office/powerpoint/2010/main" val="3074754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222C16-0147-4845-8A70-4B4292BB10A3}"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088E8C-C19E-4653-8BCB-2AFB6592EC45}" type="slidenum">
              <a:rPr lang="en-IN" smtClean="0"/>
              <a:t>‹#›</a:t>
            </a:fld>
            <a:endParaRPr lang="en-IN"/>
          </a:p>
        </p:txBody>
      </p:sp>
    </p:spTree>
    <p:extLst>
      <p:ext uri="{BB962C8B-B14F-4D97-AF65-F5344CB8AC3E}">
        <p14:creationId xmlns:p14="http://schemas.microsoft.com/office/powerpoint/2010/main" val="1167576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222C16-0147-4845-8A70-4B4292BB10A3}"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088E8C-C19E-4653-8BCB-2AFB6592EC45}" type="slidenum">
              <a:rPr lang="en-IN" smtClean="0"/>
              <a:t>‹#›</a:t>
            </a:fld>
            <a:endParaRPr lang="en-IN"/>
          </a:p>
        </p:txBody>
      </p:sp>
    </p:spTree>
    <p:extLst>
      <p:ext uri="{BB962C8B-B14F-4D97-AF65-F5344CB8AC3E}">
        <p14:creationId xmlns:p14="http://schemas.microsoft.com/office/powerpoint/2010/main" val="2185947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222C16-0147-4845-8A70-4B4292BB10A3}"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088E8C-C19E-4653-8BCB-2AFB6592EC45}" type="slidenum">
              <a:rPr lang="en-IN" smtClean="0"/>
              <a:t>‹#›</a:t>
            </a:fld>
            <a:endParaRPr lang="en-IN"/>
          </a:p>
        </p:txBody>
      </p:sp>
    </p:spTree>
    <p:extLst>
      <p:ext uri="{BB962C8B-B14F-4D97-AF65-F5344CB8AC3E}">
        <p14:creationId xmlns:p14="http://schemas.microsoft.com/office/powerpoint/2010/main" val="2962129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222C16-0147-4845-8A70-4B4292BB10A3}" type="datetimeFigureOut">
              <a:rPr lang="en-IN" smtClean="0"/>
              <a:t>05-04-2024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2088E8C-C19E-4653-8BCB-2AFB6592EC45}" type="slidenum">
              <a:rPr lang="en-IN" smtClean="0"/>
              <a:t>‹#›</a:t>
            </a:fld>
            <a:endParaRPr lang="en-IN"/>
          </a:p>
        </p:txBody>
      </p:sp>
    </p:spTree>
    <p:extLst>
      <p:ext uri="{BB962C8B-B14F-4D97-AF65-F5344CB8AC3E}">
        <p14:creationId xmlns:p14="http://schemas.microsoft.com/office/powerpoint/2010/main" val="4245484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349D9B-5317-B352-20A4-DF0509B840CD}"/>
              </a:ext>
            </a:extLst>
          </p:cNvPr>
          <p:cNvPicPr>
            <a:picLocks noChangeAspect="1"/>
          </p:cNvPicPr>
          <p:nvPr/>
        </p:nvPicPr>
        <p:blipFill>
          <a:blip r:embed="rId2"/>
          <a:stretch>
            <a:fillRect/>
          </a:stretch>
        </p:blipFill>
        <p:spPr>
          <a:xfrm>
            <a:off x="383949" y="494758"/>
            <a:ext cx="2280102" cy="768163"/>
          </a:xfrm>
          <a:prstGeom prst="rect">
            <a:avLst/>
          </a:prstGeom>
        </p:spPr>
      </p:pic>
      <p:pic>
        <p:nvPicPr>
          <p:cNvPr id="5" name="Picture 4">
            <a:extLst>
              <a:ext uri="{FF2B5EF4-FFF2-40B4-BE49-F238E27FC236}">
                <a16:creationId xmlns:a16="http://schemas.microsoft.com/office/drawing/2014/main" id="{8A9EC1D0-8FDB-286A-B585-27EF1391E56C}"/>
              </a:ext>
            </a:extLst>
          </p:cNvPr>
          <p:cNvPicPr>
            <a:picLocks noChangeAspect="1"/>
          </p:cNvPicPr>
          <p:nvPr/>
        </p:nvPicPr>
        <p:blipFill>
          <a:blip r:embed="rId3"/>
          <a:stretch>
            <a:fillRect/>
          </a:stretch>
        </p:blipFill>
        <p:spPr>
          <a:xfrm>
            <a:off x="4831067" y="340303"/>
            <a:ext cx="975445" cy="938865"/>
          </a:xfrm>
          <a:prstGeom prst="rect">
            <a:avLst/>
          </a:prstGeom>
        </p:spPr>
      </p:pic>
      <p:pic>
        <p:nvPicPr>
          <p:cNvPr id="6" name="Picture 5">
            <a:extLst>
              <a:ext uri="{FF2B5EF4-FFF2-40B4-BE49-F238E27FC236}">
                <a16:creationId xmlns:a16="http://schemas.microsoft.com/office/drawing/2014/main" id="{14B12D3A-8F80-701D-8B5F-624429F7E33E}"/>
              </a:ext>
            </a:extLst>
          </p:cNvPr>
          <p:cNvPicPr>
            <a:picLocks noChangeAspect="1"/>
          </p:cNvPicPr>
          <p:nvPr/>
        </p:nvPicPr>
        <p:blipFill>
          <a:blip r:embed="rId4"/>
          <a:stretch>
            <a:fillRect/>
          </a:stretch>
        </p:blipFill>
        <p:spPr>
          <a:xfrm>
            <a:off x="8298650" y="409406"/>
            <a:ext cx="877900" cy="768163"/>
          </a:xfrm>
          <a:prstGeom prst="rect">
            <a:avLst/>
          </a:prstGeom>
        </p:spPr>
      </p:pic>
      <p:sp>
        <p:nvSpPr>
          <p:cNvPr id="7" name="TextBox 6">
            <a:extLst>
              <a:ext uri="{FF2B5EF4-FFF2-40B4-BE49-F238E27FC236}">
                <a16:creationId xmlns:a16="http://schemas.microsoft.com/office/drawing/2014/main" id="{1526CB74-8228-9708-011D-BEEA4CFABA07}"/>
              </a:ext>
            </a:extLst>
          </p:cNvPr>
          <p:cNvSpPr txBox="1"/>
          <p:nvPr/>
        </p:nvSpPr>
        <p:spPr>
          <a:xfrm>
            <a:off x="1130756" y="2767280"/>
            <a:ext cx="8216443" cy="107721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AUTOMATIC LIGHT FAULT </a:t>
            </a:r>
          </a:p>
          <a:p>
            <a:r>
              <a:rPr lang="en-US" sz="3200" b="1" dirty="0">
                <a:latin typeface="Times New Roman" panose="02020603050405020304" pitchFamily="18" charset="0"/>
                <a:cs typeface="Times New Roman" panose="02020603050405020304" pitchFamily="18" charset="0"/>
              </a:rPr>
              <a:t>                          DETECTING SYSTEM</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233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2EEDDC-2AFB-78CD-649E-7B81E5E67DFB}"/>
              </a:ext>
            </a:extLst>
          </p:cNvPr>
          <p:cNvSpPr txBox="1"/>
          <p:nvPr/>
        </p:nvSpPr>
        <p:spPr>
          <a:xfrm>
            <a:off x="1717040" y="1016000"/>
            <a:ext cx="6167120" cy="5170646"/>
          </a:xfrm>
          <a:prstGeom prst="rect">
            <a:avLst/>
          </a:prstGeom>
          <a:noFill/>
        </p:spPr>
        <p:txBody>
          <a:bodyPr wrap="square" rtlCol="0">
            <a:spAutoFit/>
          </a:bodyPr>
          <a:lstStyle/>
          <a:p>
            <a:pPr algn="l"/>
            <a:r>
              <a:rPr lang="en-US" sz="2400" b="1" i="0" dirty="0">
                <a:solidFill>
                  <a:srgbClr val="374151"/>
                </a:solidFill>
                <a:effectLst/>
                <a:latin typeface="Times New Roman" panose="02020603050405020304" pitchFamily="18" charset="0"/>
                <a:cs typeface="Times New Roman" panose="02020603050405020304" pitchFamily="18" charset="0"/>
              </a:rPr>
              <a:t>TOOLS USED</a:t>
            </a:r>
          </a:p>
          <a:p>
            <a:pPr algn="l"/>
            <a:endParaRPr lang="en-US" b="1" dirty="0">
              <a:solidFill>
                <a:srgbClr val="374151"/>
              </a:solidFill>
              <a:latin typeface="Times New Roman" panose="02020603050405020304" pitchFamily="18" charset="0"/>
              <a:cs typeface="Times New Roman" panose="02020603050405020304" pitchFamily="18" charset="0"/>
            </a:endParaRPr>
          </a:p>
          <a:p>
            <a:pPr algn="l"/>
            <a:r>
              <a:rPr lang="en-US" b="1" i="0" dirty="0">
                <a:solidFill>
                  <a:srgbClr val="374151"/>
                </a:solidFill>
                <a:effectLst/>
                <a:latin typeface="Times New Roman" panose="02020603050405020304" pitchFamily="18" charset="0"/>
                <a:cs typeface="Times New Roman" panose="02020603050405020304" pitchFamily="18" charset="0"/>
              </a:rPr>
              <a:t>Hardware Tools:</a:t>
            </a: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IoT Development Kits:</a:t>
            </a:r>
            <a:r>
              <a:rPr lang="en-US" b="0" i="0" dirty="0">
                <a:solidFill>
                  <a:srgbClr val="374151"/>
                </a:solidFill>
                <a:effectLst/>
                <a:latin typeface="Times New Roman" panose="02020603050405020304" pitchFamily="18" charset="0"/>
                <a:cs typeface="Times New Roman" panose="02020603050405020304" pitchFamily="18" charset="0"/>
              </a:rPr>
              <a:t> Platforms like Arduino, Raspberry Pi, ESP32, and Particle offer IoT development kits that provide the necessary hardware components to connect sensors, cameras, and other devices to the network.</a:t>
            </a:r>
          </a:p>
          <a:p>
            <a:pPr marL="285750" indent="-285750" algn="l">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Sensors:</a:t>
            </a:r>
            <a:r>
              <a:rPr lang="en-US" b="0" i="0" dirty="0">
                <a:solidFill>
                  <a:srgbClr val="374151"/>
                </a:solidFill>
                <a:effectLst/>
                <a:latin typeface="Times New Roman" panose="02020603050405020304" pitchFamily="18" charset="0"/>
                <a:cs typeface="Times New Roman" panose="02020603050405020304" pitchFamily="18" charset="0"/>
              </a:rPr>
              <a:t> Depending on the specific parameters you want to monitor (e.g., light intensity, motion, temperature), you would choose appropriate sensors such as light sensors (LDRs), motion sensors (PIR), temperature sensors (DHT22), etc.</a:t>
            </a:r>
          </a:p>
          <a:p>
            <a:pPr marL="285750" indent="-285750" algn="l">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Cameras:</a:t>
            </a:r>
            <a:r>
              <a:rPr lang="en-US" b="0" i="0" dirty="0">
                <a:solidFill>
                  <a:srgbClr val="374151"/>
                </a:solidFill>
                <a:effectLst/>
                <a:latin typeface="Times New Roman" panose="02020603050405020304" pitchFamily="18" charset="0"/>
                <a:cs typeface="Times New Roman" panose="02020603050405020304" pitchFamily="18" charset="0"/>
              </a:rPr>
              <a:t> If you're implementing image processing and computer vision, you can use cameras such as USB webcams or Raspberry Pi Camera Modules.</a:t>
            </a:r>
          </a:p>
          <a:p>
            <a:pPr marL="285750" indent="-285750" algn="l">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Connectivity Modules:</a:t>
            </a:r>
            <a:r>
              <a:rPr lang="en-US" b="0" i="0" dirty="0">
                <a:solidFill>
                  <a:srgbClr val="374151"/>
                </a:solidFill>
                <a:effectLst/>
                <a:latin typeface="Times New Roman" panose="02020603050405020304" pitchFamily="18" charset="0"/>
                <a:cs typeface="Times New Roman" panose="02020603050405020304" pitchFamily="18" charset="0"/>
              </a:rPr>
              <a:t> To establish connectivity between devices and the central server, you can use Wi-Fi modules (ESP8266, ESP32), cellular modules (SIM800, SIM900), LoRa modules, or NB-IoT modules.</a:t>
            </a:r>
          </a:p>
        </p:txBody>
      </p:sp>
    </p:spTree>
    <p:extLst>
      <p:ext uri="{BB962C8B-B14F-4D97-AF65-F5344CB8AC3E}">
        <p14:creationId xmlns:p14="http://schemas.microsoft.com/office/powerpoint/2010/main" val="466277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6B9C6C-E68B-4C5F-4AF3-210FFB394DCC}"/>
              </a:ext>
            </a:extLst>
          </p:cNvPr>
          <p:cNvSpPr txBox="1"/>
          <p:nvPr/>
        </p:nvSpPr>
        <p:spPr>
          <a:xfrm>
            <a:off x="1239520" y="612844"/>
            <a:ext cx="6532880" cy="5632311"/>
          </a:xfrm>
          <a:prstGeom prst="rect">
            <a:avLst/>
          </a:prstGeom>
          <a:noFill/>
        </p:spPr>
        <p:txBody>
          <a:bodyPr wrap="square" rtlCol="0">
            <a:spAutoFit/>
          </a:bodyPr>
          <a:lstStyle/>
          <a:p>
            <a:pPr algn="l"/>
            <a:r>
              <a:rPr lang="en-IN" b="1" i="0" dirty="0">
                <a:solidFill>
                  <a:srgbClr val="374151"/>
                </a:solidFill>
                <a:effectLst/>
                <a:latin typeface="Times New Roman" panose="02020603050405020304" pitchFamily="18" charset="0"/>
                <a:cs typeface="Times New Roman" panose="02020603050405020304" pitchFamily="18" charset="0"/>
              </a:rPr>
              <a:t>Software Tools:</a:t>
            </a:r>
          </a:p>
          <a:p>
            <a:pPr algn="l"/>
            <a:endParaRPr lang="en-IN" b="0" i="0" dirty="0">
              <a:solidFill>
                <a:srgbClr val="37415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b="1" i="0" dirty="0">
                <a:solidFill>
                  <a:srgbClr val="374151"/>
                </a:solidFill>
                <a:effectLst/>
                <a:latin typeface="Times New Roman" panose="02020603050405020304" pitchFamily="18" charset="0"/>
                <a:cs typeface="Times New Roman" panose="02020603050405020304" pitchFamily="18" charset="0"/>
              </a:rPr>
              <a:t>Programming Languages:</a:t>
            </a:r>
            <a:r>
              <a:rPr lang="en-IN" b="0" i="0" dirty="0">
                <a:solidFill>
                  <a:srgbClr val="374151"/>
                </a:solidFill>
                <a:effectLst/>
                <a:latin typeface="Times New Roman" panose="02020603050405020304" pitchFamily="18" charset="0"/>
                <a:cs typeface="Times New Roman" panose="02020603050405020304" pitchFamily="18" charset="0"/>
              </a:rPr>
              <a:t> Depending on the hardware you choose, you'll need to program the devices. Common languages for IoT projects include Python (for Raspberry Pi, microcontrollers), C/C++ (Arduino), and JavaScript (Node.js for IoT platforms).</a:t>
            </a:r>
          </a:p>
          <a:p>
            <a:pPr marL="285750" indent="-285750" algn="l">
              <a:buFont typeface="Arial" panose="020B0604020202020204" pitchFamily="34" charset="0"/>
              <a:buChar char="•"/>
            </a:pPr>
            <a:r>
              <a:rPr lang="en-IN" b="1" i="0" dirty="0">
                <a:solidFill>
                  <a:srgbClr val="374151"/>
                </a:solidFill>
                <a:effectLst/>
                <a:latin typeface="Times New Roman" panose="02020603050405020304" pitchFamily="18" charset="0"/>
                <a:cs typeface="Times New Roman" panose="02020603050405020304" pitchFamily="18" charset="0"/>
              </a:rPr>
              <a:t>IoT Platforms:</a:t>
            </a:r>
            <a:r>
              <a:rPr lang="en-IN" b="0" i="0" dirty="0">
                <a:solidFill>
                  <a:srgbClr val="374151"/>
                </a:solidFill>
                <a:effectLst/>
                <a:latin typeface="Times New Roman" panose="02020603050405020304" pitchFamily="18" charset="0"/>
                <a:cs typeface="Times New Roman" panose="02020603050405020304" pitchFamily="18" charset="0"/>
              </a:rPr>
              <a:t> There are several cloud-based IoT platforms that facilitate data management, analytics, and device control. Examples include Microsoft Azure IoT, AWS IoT, Google Cloud IoT, and </a:t>
            </a:r>
            <a:r>
              <a:rPr lang="en-IN" b="0" i="0" dirty="0" err="1">
                <a:solidFill>
                  <a:srgbClr val="374151"/>
                </a:solidFill>
                <a:effectLst/>
                <a:latin typeface="Times New Roman" panose="02020603050405020304" pitchFamily="18" charset="0"/>
                <a:cs typeface="Times New Roman" panose="02020603050405020304" pitchFamily="18" charset="0"/>
              </a:rPr>
              <a:t>ThingSpeak</a:t>
            </a:r>
            <a:r>
              <a:rPr lang="en-IN" b="0" i="0" dirty="0">
                <a:solidFill>
                  <a:srgbClr val="374151"/>
                </a:solidFill>
                <a:effectLst/>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r>
              <a:rPr lang="en-IN" b="1" i="0" dirty="0">
                <a:solidFill>
                  <a:srgbClr val="374151"/>
                </a:solidFill>
                <a:effectLst/>
                <a:latin typeface="Times New Roman" panose="02020603050405020304" pitchFamily="18" charset="0"/>
                <a:cs typeface="Times New Roman" panose="02020603050405020304" pitchFamily="18" charset="0"/>
              </a:rPr>
              <a:t>Database Management:</a:t>
            </a:r>
            <a:r>
              <a:rPr lang="en-IN" b="0" i="0" dirty="0">
                <a:solidFill>
                  <a:srgbClr val="374151"/>
                </a:solidFill>
                <a:effectLst/>
                <a:latin typeface="Times New Roman" panose="02020603050405020304" pitchFamily="18" charset="0"/>
                <a:cs typeface="Times New Roman" panose="02020603050405020304" pitchFamily="18" charset="0"/>
              </a:rPr>
              <a:t> For storing and managing the collected data, you can use databases like MySQL, PostgreSQL, or NoSQL databases like MongoDB.</a:t>
            </a:r>
          </a:p>
          <a:p>
            <a:pPr marL="285750" indent="-285750" algn="l">
              <a:buFont typeface="Arial" panose="020B0604020202020204" pitchFamily="34" charset="0"/>
              <a:buChar char="•"/>
            </a:pPr>
            <a:r>
              <a:rPr lang="en-IN" b="1" i="0" dirty="0">
                <a:solidFill>
                  <a:srgbClr val="374151"/>
                </a:solidFill>
                <a:effectLst/>
                <a:latin typeface="Times New Roman" panose="02020603050405020304" pitchFamily="18" charset="0"/>
                <a:cs typeface="Times New Roman" panose="02020603050405020304" pitchFamily="18" charset="0"/>
              </a:rPr>
              <a:t>Image Processing Libraries:</a:t>
            </a:r>
            <a:r>
              <a:rPr lang="en-IN" b="0" i="0" dirty="0">
                <a:solidFill>
                  <a:srgbClr val="374151"/>
                </a:solidFill>
                <a:effectLst/>
                <a:latin typeface="Times New Roman" panose="02020603050405020304" pitchFamily="18" charset="0"/>
                <a:cs typeface="Times New Roman" panose="02020603050405020304" pitchFamily="18" charset="0"/>
              </a:rPr>
              <a:t> If you're implementing computer vision, libraries like OpenCV (for Python, C++) provide tools for image processing and analysis.</a:t>
            </a:r>
          </a:p>
          <a:p>
            <a:pPr marL="285750" indent="-285750" algn="l">
              <a:buFont typeface="Arial" panose="020B0604020202020204" pitchFamily="34" charset="0"/>
              <a:buChar char="•"/>
            </a:pPr>
            <a:r>
              <a:rPr lang="en-IN" b="1" i="0" dirty="0">
                <a:solidFill>
                  <a:srgbClr val="374151"/>
                </a:solidFill>
                <a:effectLst/>
                <a:latin typeface="Times New Roman" panose="02020603050405020304" pitchFamily="18" charset="0"/>
                <a:cs typeface="Times New Roman" panose="02020603050405020304" pitchFamily="18" charset="0"/>
              </a:rPr>
              <a:t>Machine Learning Frameworks:</a:t>
            </a:r>
            <a:r>
              <a:rPr lang="en-IN" b="0" i="0" dirty="0">
                <a:solidFill>
                  <a:srgbClr val="374151"/>
                </a:solidFill>
                <a:effectLst/>
                <a:latin typeface="Times New Roman" panose="02020603050405020304" pitchFamily="18" charset="0"/>
                <a:cs typeface="Times New Roman" panose="02020603050405020304" pitchFamily="18" charset="0"/>
              </a:rPr>
              <a:t> For developing predictive maintenance models, you might use machine learning frameworks such as TensorFlow, </a:t>
            </a:r>
            <a:r>
              <a:rPr lang="en-IN" b="0" i="0" dirty="0" err="1">
                <a:solidFill>
                  <a:srgbClr val="374151"/>
                </a:solidFill>
                <a:effectLst/>
                <a:latin typeface="Times New Roman" panose="02020603050405020304" pitchFamily="18" charset="0"/>
                <a:cs typeface="Times New Roman" panose="02020603050405020304" pitchFamily="18" charset="0"/>
              </a:rPr>
              <a:t>PyTorch</a:t>
            </a:r>
            <a:r>
              <a:rPr lang="en-IN" b="0" i="0" dirty="0">
                <a:solidFill>
                  <a:srgbClr val="374151"/>
                </a:solidFill>
                <a:effectLst/>
                <a:latin typeface="Times New Roman" panose="02020603050405020304" pitchFamily="18" charset="0"/>
                <a:cs typeface="Times New Roman" panose="02020603050405020304" pitchFamily="18" charset="0"/>
              </a:rPr>
              <a:t>, or scikit-learn.</a:t>
            </a:r>
          </a:p>
        </p:txBody>
      </p:sp>
    </p:spTree>
    <p:extLst>
      <p:ext uri="{BB962C8B-B14F-4D97-AF65-F5344CB8AC3E}">
        <p14:creationId xmlns:p14="http://schemas.microsoft.com/office/powerpoint/2010/main" val="3684775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E6BB27-7DCB-2D9D-7EC6-A072F8CB9C42}"/>
              </a:ext>
            </a:extLst>
          </p:cNvPr>
          <p:cNvSpPr txBox="1"/>
          <p:nvPr/>
        </p:nvSpPr>
        <p:spPr>
          <a:xfrm>
            <a:off x="1066800" y="889843"/>
            <a:ext cx="7305040" cy="5078313"/>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rgbClr val="374151"/>
                </a:solidFill>
                <a:effectLst/>
                <a:latin typeface="Söhne"/>
              </a:rPr>
              <a:t>GIS Integration:</a:t>
            </a:r>
            <a:r>
              <a:rPr lang="en-US" b="0" i="0" dirty="0">
                <a:solidFill>
                  <a:srgbClr val="374151"/>
                </a:solidFill>
                <a:effectLst/>
                <a:latin typeface="Söhne"/>
              </a:rPr>
              <a:t> If you want to incorporate GIS functionality, tools like ArcGIS, QGIS, or </a:t>
            </a:r>
            <a:r>
              <a:rPr lang="en-US" b="0" i="0" dirty="0" err="1">
                <a:solidFill>
                  <a:srgbClr val="374151"/>
                </a:solidFill>
                <a:effectLst/>
                <a:latin typeface="Söhne"/>
              </a:rPr>
              <a:t>Mapbox</a:t>
            </a:r>
            <a:r>
              <a:rPr lang="en-US" b="0" i="0" dirty="0">
                <a:solidFill>
                  <a:srgbClr val="374151"/>
                </a:solidFill>
                <a:effectLst/>
                <a:latin typeface="Söhne"/>
              </a:rPr>
              <a:t> can help you visualize and analyze geographic data.</a:t>
            </a:r>
          </a:p>
          <a:p>
            <a:pPr marL="285750" indent="-285750" algn="l">
              <a:buFont typeface="Arial" panose="020B0604020202020204" pitchFamily="34" charset="0"/>
              <a:buChar char="•"/>
            </a:pPr>
            <a:r>
              <a:rPr lang="en-US" b="1" i="0" dirty="0">
                <a:solidFill>
                  <a:srgbClr val="374151"/>
                </a:solidFill>
                <a:effectLst/>
                <a:latin typeface="Söhne"/>
              </a:rPr>
              <a:t>Mobile App Development:</a:t>
            </a:r>
            <a:r>
              <a:rPr lang="en-US" b="0" i="0" dirty="0">
                <a:solidFill>
                  <a:srgbClr val="374151"/>
                </a:solidFill>
                <a:effectLst/>
                <a:latin typeface="Söhne"/>
              </a:rPr>
              <a:t> For creating mobile apps to monitor and control the system, you can use tools like React Native, Flutter, or traditional app development frameworks.</a:t>
            </a:r>
          </a:p>
          <a:p>
            <a:pPr marL="285750" indent="-285750" algn="l">
              <a:buFont typeface="Arial" panose="020B0604020202020204" pitchFamily="34" charset="0"/>
              <a:buChar char="•"/>
            </a:pPr>
            <a:r>
              <a:rPr lang="en-US" b="1" i="0" dirty="0">
                <a:solidFill>
                  <a:srgbClr val="374151"/>
                </a:solidFill>
                <a:effectLst/>
                <a:latin typeface="Söhne"/>
              </a:rPr>
              <a:t>Alert Notification:</a:t>
            </a:r>
            <a:r>
              <a:rPr lang="en-US" b="0" i="0" dirty="0">
                <a:solidFill>
                  <a:srgbClr val="374151"/>
                </a:solidFill>
                <a:effectLst/>
                <a:latin typeface="Söhne"/>
              </a:rPr>
              <a:t> Implementing alert generation and notification can be done using messaging services like Twilio for SMS notifications or email APIs for email alerts.</a:t>
            </a:r>
          </a:p>
          <a:p>
            <a:pPr marL="285750" indent="-285750" algn="l">
              <a:buFont typeface="Arial" panose="020B0604020202020204" pitchFamily="34" charset="0"/>
              <a:buChar char="•"/>
            </a:pPr>
            <a:r>
              <a:rPr lang="en-US" b="1" i="0" dirty="0">
                <a:solidFill>
                  <a:srgbClr val="374151"/>
                </a:solidFill>
                <a:effectLst/>
                <a:latin typeface="Söhne"/>
              </a:rPr>
              <a:t>Web Development:</a:t>
            </a:r>
            <a:r>
              <a:rPr lang="en-US" b="0" i="0" dirty="0">
                <a:solidFill>
                  <a:srgbClr val="374151"/>
                </a:solidFill>
                <a:effectLst/>
                <a:latin typeface="Söhne"/>
              </a:rPr>
              <a:t> If you want to create a web-based interface for administrators and maintenance personnel, web development frameworks like Django, Flask, or Express.js can be helpful.</a:t>
            </a:r>
          </a:p>
          <a:p>
            <a:pPr marL="285750" indent="-285750" algn="l">
              <a:buFont typeface="Arial" panose="020B0604020202020204" pitchFamily="34" charset="0"/>
              <a:buChar char="•"/>
            </a:pPr>
            <a:r>
              <a:rPr lang="en-US" b="1" i="0" dirty="0">
                <a:solidFill>
                  <a:srgbClr val="374151"/>
                </a:solidFill>
                <a:effectLst/>
                <a:latin typeface="Söhne"/>
              </a:rPr>
              <a:t>Version Control:</a:t>
            </a:r>
            <a:r>
              <a:rPr lang="en-US" b="0" i="0" dirty="0">
                <a:solidFill>
                  <a:srgbClr val="374151"/>
                </a:solidFill>
                <a:effectLst/>
                <a:latin typeface="Söhne"/>
              </a:rPr>
              <a:t> Using version control tools like Git and platforms like GitHub or GitLab helps in managing the codebase and collaborating with team members.</a:t>
            </a:r>
          </a:p>
          <a:p>
            <a:pPr marL="285750" indent="-285750" algn="l">
              <a:buFont typeface="Arial" panose="020B0604020202020204" pitchFamily="34" charset="0"/>
              <a:buChar char="•"/>
            </a:pPr>
            <a:r>
              <a:rPr lang="en-US" b="1" i="0" dirty="0">
                <a:solidFill>
                  <a:srgbClr val="374151"/>
                </a:solidFill>
                <a:effectLst/>
                <a:latin typeface="Söhne"/>
              </a:rPr>
              <a:t>Simulation Tools:</a:t>
            </a:r>
            <a:r>
              <a:rPr lang="en-US" b="0" i="0" dirty="0">
                <a:solidFill>
                  <a:srgbClr val="374151"/>
                </a:solidFill>
                <a:effectLst/>
                <a:latin typeface="Söhne"/>
              </a:rPr>
              <a:t> In the development phase, simulation tools like Proteus, </a:t>
            </a:r>
            <a:r>
              <a:rPr lang="en-US" b="0" i="0" dirty="0" err="1">
                <a:solidFill>
                  <a:srgbClr val="374151"/>
                </a:solidFill>
                <a:effectLst/>
                <a:latin typeface="Söhne"/>
              </a:rPr>
              <a:t>Tinkercad</a:t>
            </a:r>
            <a:r>
              <a:rPr lang="en-US" b="0" i="0" dirty="0">
                <a:solidFill>
                  <a:srgbClr val="374151"/>
                </a:solidFill>
                <a:effectLst/>
                <a:latin typeface="Söhne"/>
              </a:rPr>
              <a:t>, or Fritzing can help you test your circuits and connections virtually before implementing them physically.</a:t>
            </a:r>
          </a:p>
        </p:txBody>
      </p:sp>
    </p:spTree>
    <p:extLst>
      <p:ext uri="{BB962C8B-B14F-4D97-AF65-F5344CB8AC3E}">
        <p14:creationId xmlns:p14="http://schemas.microsoft.com/office/powerpoint/2010/main" val="1487525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BEB5C2-593E-7B38-FE94-E7E467EA381E}"/>
              </a:ext>
            </a:extLst>
          </p:cNvPr>
          <p:cNvSpPr txBox="1"/>
          <p:nvPr/>
        </p:nvSpPr>
        <p:spPr>
          <a:xfrm>
            <a:off x="1524000" y="1026160"/>
            <a:ext cx="5689600" cy="5262880"/>
          </a:xfrm>
          <a:prstGeom prst="rect">
            <a:avLst/>
          </a:prstGeom>
          <a:noFill/>
        </p:spPr>
        <p:txBody>
          <a:bodyPr wrap="square" rtlCol="0">
            <a:spAutoFit/>
          </a:bodyPr>
          <a:lstStyle/>
          <a:p>
            <a:endParaRPr lang="en-IN" dirty="0"/>
          </a:p>
        </p:txBody>
      </p:sp>
      <p:pic>
        <p:nvPicPr>
          <p:cNvPr id="3" name="Picture 2">
            <a:extLst>
              <a:ext uri="{FF2B5EF4-FFF2-40B4-BE49-F238E27FC236}">
                <a16:creationId xmlns:a16="http://schemas.microsoft.com/office/drawing/2014/main" id="{5B22FC78-6D44-2D44-900F-C469E306D289}"/>
              </a:ext>
            </a:extLst>
          </p:cNvPr>
          <p:cNvPicPr>
            <a:picLocks noChangeAspect="1"/>
          </p:cNvPicPr>
          <p:nvPr/>
        </p:nvPicPr>
        <p:blipFill>
          <a:blip r:embed="rId2"/>
          <a:stretch>
            <a:fillRect/>
          </a:stretch>
        </p:blipFill>
        <p:spPr>
          <a:xfrm>
            <a:off x="2604625" y="1121464"/>
            <a:ext cx="4608975" cy="4615072"/>
          </a:xfrm>
          <a:prstGeom prst="rect">
            <a:avLst/>
          </a:prstGeom>
        </p:spPr>
      </p:pic>
    </p:spTree>
    <p:extLst>
      <p:ext uri="{BB962C8B-B14F-4D97-AF65-F5344CB8AC3E}">
        <p14:creationId xmlns:p14="http://schemas.microsoft.com/office/powerpoint/2010/main" val="393176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970D53-812C-16D6-D0D8-AE5A59D729BB}"/>
              </a:ext>
            </a:extLst>
          </p:cNvPr>
          <p:cNvSpPr txBox="1"/>
          <p:nvPr/>
        </p:nvSpPr>
        <p:spPr>
          <a:xfrm>
            <a:off x="1158239" y="2194560"/>
            <a:ext cx="3217817" cy="1754326"/>
          </a:xfrm>
          <a:prstGeom prst="rect">
            <a:avLst/>
          </a:prstGeom>
          <a:noFill/>
        </p:spPr>
        <p:txBody>
          <a:bodyPr wrap="square" rtlCol="0">
            <a:spAutoFit/>
          </a:bodyPr>
          <a:lstStyle/>
          <a:p>
            <a:r>
              <a:rPr lang="en-US" sz="1800" b="1" dirty="0"/>
              <a:t>TEAM MEMBERS:</a:t>
            </a:r>
          </a:p>
          <a:p>
            <a:endParaRPr lang="en-US" b="1" dirty="0"/>
          </a:p>
          <a:p>
            <a:pPr marL="342900" indent="-342900">
              <a:buFont typeface="Wingdings" panose="05000000000000000000" pitchFamily="2" charset="2"/>
              <a:buChar char="ü"/>
            </a:pPr>
            <a:r>
              <a:rPr lang="en-US" sz="1800" dirty="0"/>
              <a:t> AAKASH T</a:t>
            </a:r>
          </a:p>
          <a:p>
            <a:pPr marL="342900" indent="-342900">
              <a:buFont typeface="Wingdings" panose="05000000000000000000" pitchFamily="2" charset="2"/>
              <a:buChar char="ü"/>
            </a:pPr>
            <a:r>
              <a:rPr lang="en-US" sz="1800" dirty="0"/>
              <a:t>AJAY RAHUL R</a:t>
            </a:r>
          </a:p>
          <a:p>
            <a:pPr marL="342900" indent="-342900">
              <a:buFont typeface="Wingdings" panose="05000000000000000000" pitchFamily="2" charset="2"/>
              <a:buChar char="ü"/>
            </a:pPr>
            <a:r>
              <a:rPr lang="en-US" sz="1800" dirty="0"/>
              <a:t>ATHIL ABDUL RAHIM M</a:t>
            </a:r>
          </a:p>
          <a:p>
            <a:pPr marL="342900" indent="-342900">
              <a:buFont typeface="Wingdings" panose="05000000000000000000" pitchFamily="2" charset="2"/>
              <a:buChar char="ü"/>
            </a:pPr>
            <a:r>
              <a:rPr lang="en-US" sz="1800" dirty="0"/>
              <a:t>DHARANESWARA V</a:t>
            </a:r>
            <a:endParaRPr lang="en-IN" sz="1800" dirty="0"/>
          </a:p>
        </p:txBody>
      </p:sp>
      <p:sp>
        <p:nvSpPr>
          <p:cNvPr id="5" name="TextBox 4">
            <a:extLst>
              <a:ext uri="{FF2B5EF4-FFF2-40B4-BE49-F238E27FC236}">
                <a16:creationId xmlns:a16="http://schemas.microsoft.com/office/drawing/2014/main" id="{B073F463-E2FA-9D89-FA88-7117A8D66B6B}"/>
              </a:ext>
            </a:extLst>
          </p:cNvPr>
          <p:cNvSpPr txBox="1"/>
          <p:nvPr/>
        </p:nvSpPr>
        <p:spPr>
          <a:xfrm>
            <a:off x="5620970" y="2194560"/>
            <a:ext cx="3765626" cy="2031325"/>
          </a:xfrm>
          <a:prstGeom prst="rect">
            <a:avLst/>
          </a:prstGeom>
          <a:noFill/>
        </p:spPr>
        <p:txBody>
          <a:bodyPr wrap="square" rtlCol="0">
            <a:spAutoFit/>
          </a:bodyPr>
          <a:lstStyle/>
          <a:p>
            <a:r>
              <a:rPr lang="en-US" sz="1800" b="1" dirty="0"/>
              <a:t>PROJECT GUIDE:</a:t>
            </a:r>
          </a:p>
          <a:p>
            <a:endParaRPr lang="en-US" sz="1800" dirty="0"/>
          </a:p>
          <a:p>
            <a:pPr marL="285750" indent="-285750">
              <a:buFont typeface="Wingdings" panose="05000000000000000000" pitchFamily="2" charset="2"/>
              <a:buChar char="ü"/>
            </a:pPr>
            <a:r>
              <a:rPr lang="en-IN" sz="1800" dirty="0"/>
              <a:t> Mr. T. SENTHIL KUMAR</a:t>
            </a:r>
          </a:p>
          <a:p>
            <a:r>
              <a:rPr lang="en-IN" sz="1800" dirty="0"/>
              <a:t>              AP/ECE</a:t>
            </a:r>
          </a:p>
          <a:p>
            <a:endParaRPr lang="en-US" dirty="0">
              <a:latin typeface="Times New Roman" panose="02020603050405020304" pitchFamily="18" charset="0"/>
              <a:cs typeface="Times New Roman" panose="02020603050405020304" pitchFamily="18" charset="0"/>
            </a:endParaRPr>
          </a:p>
          <a:p>
            <a:endParaRPr lang="en-US" dirty="0"/>
          </a:p>
          <a:p>
            <a:r>
              <a:rPr lang="en-IN" dirty="0"/>
              <a:t> </a:t>
            </a:r>
          </a:p>
        </p:txBody>
      </p:sp>
    </p:spTree>
    <p:extLst>
      <p:ext uri="{BB962C8B-B14F-4D97-AF65-F5344CB8AC3E}">
        <p14:creationId xmlns:p14="http://schemas.microsoft.com/office/powerpoint/2010/main" val="3661734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344C8-F1C4-1887-761E-3A88B8297AB0}"/>
              </a:ext>
            </a:extLst>
          </p:cNvPr>
          <p:cNvSpPr txBox="1"/>
          <p:nvPr/>
        </p:nvSpPr>
        <p:spPr>
          <a:xfrm>
            <a:off x="1187477" y="1688574"/>
            <a:ext cx="7306283" cy="375718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OBJECTIVE OF THE PROJECT</a:t>
            </a:r>
          </a:p>
          <a:p>
            <a:endParaRPr lang="en-US" dirty="0"/>
          </a:p>
          <a:p>
            <a:pPr algn="just"/>
            <a:r>
              <a:rPr lang="en-US" dirty="0">
                <a:latin typeface="Times New Roman" panose="02020603050405020304" pitchFamily="18" charset="0"/>
                <a:cs typeface="Times New Roman" panose="02020603050405020304" pitchFamily="18" charset="0"/>
              </a:rPr>
              <a:t>The IoT (Internet of Things) is a blooming technology that mainly concentrates on the interconnection of devices or components to one another and the people. As the time being, many of these connections are changing as ―Device – Device‖ from ―Human to Device. Finding the faulty street light automatically is become a vital milestone by using this technology. The primary goal of the project is to provide control and identification of the damaged street light automatically. The lighting system which targets the energy and automatic operation on economical affordable for the streets and immediate information response about the street light fault.</a:t>
            </a:r>
          </a:p>
          <a:p>
            <a:endParaRPr lang="en-US" dirty="0"/>
          </a:p>
          <a:p>
            <a:endParaRPr lang="en-IN" dirty="0"/>
          </a:p>
        </p:txBody>
      </p:sp>
    </p:spTree>
    <p:extLst>
      <p:ext uri="{BB962C8B-B14F-4D97-AF65-F5344CB8AC3E}">
        <p14:creationId xmlns:p14="http://schemas.microsoft.com/office/powerpoint/2010/main" val="2522287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9817ED-9609-DBDF-849F-DCD9786F52C9}"/>
              </a:ext>
            </a:extLst>
          </p:cNvPr>
          <p:cNvSpPr txBox="1"/>
          <p:nvPr/>
        </p:nvSpPr>
        <p:spPr>
          <a:xfrm>
            <a:off x="1248435" y="1441891"/>
            <a:ext cx="7193903" cy="415498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INTRODUCTION</a:t>
            </a:r>
          </a:p>
          <a:p>
            <a:endParaRPr lang="en-US" sz="2400"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Based on the survey conducted by S. K. Cho et.al., it is determined that 30 percent of electricity is consumed by street lights in each city. Currently, the street lights are will be in ON state before the sunset and they get OFF after getting light in the atmosphere, sometimes the light will be in ON state whole day. As it is our responsibility to save energy, we need to take initiative in saving energy. Our project yields the best solution for electricity wastage. Automatic ON/OFF of the street light is an effective solution that will decrease the consumption of the lights of the streets up to 20 percent when the environment contains light.</a:t>
            </a:r>
            <a:endParaRPr lang="en-US" b="1" dirty="0">
              <a:latin typeface="Times New Roman" panose="02020603050405020304" pitchFamily="18" charset="0"/>
              <a:cs typeface="Times New Roman" panose="02020603050405020304" pitchFamily="18" charset="0"/>
            </a:endParaRPr>
          </a:p>
          <a:p>
            <a:endParaRPr lang="en-US" dirty="0"/>
          </a:p>
          <a:p>
            <a:endParaRPr lang="en-US" dirty="0"/>
          </a:p>
          <a:p>
            <a:endParaRPr lang="en-IN" dirty="0"/>
          </a:p>
        </p:txBody>
      </p:sp>
    </p:spTree>
    <p:extLst>
      <p:ext uri="{BB962C8B-B14F-4D97-AF65-F5344CB8AC3E}">
        <p14:creationId xmlns:p14="http://schemas.microsoft.com/office/powerpoint/2010/main" val="2047276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7D1CCD-7808-314C-9659-2A6047A9FCF1}"/>
              </a:ext>
            </a:extLst>
          </p:cNvPr>
          <p:cNvSpPr txBox="1"/>
          <p:nvPr/>
        </p:nvSpPr>
        <p:spPr>
          <a:xfrm>
            <a:off x="1473200" y="1371600"/>
            <a:ext cx="6979920" cy="433965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PROBLEM STATEMENT</a:t>
            </a:r>
          </a:p>
          <a:p>
            <a:endParaRPr lang="en-US" dirty="0"/>
          </a:p>
          <a:p>
            <a:pPr algn="just"/>
            <a:r>
              <a:rPr lang="en-US" b="0" i="0" dirty="0">
                <a:solidFill>
                  <a:srgbClr val="374151"/>
                </a:solidFill>
                <a:effectLst/>
                <a:latin typeface="Times New Roman" panose="02020603050405020304" pitchFamily="18" charset="0"/>
                <a:cs typeface="Times New Roman" panose="02020603050405020304" pitchFamily="18" charset="0"/>
              </a:rPr>
              <a:t>Street lights are essential infrastructure components in urban areas, contributing to public safety by providing illumination during nighttime. However, these street lights are susceptible to damage due to various factors such as accidents, weather conditions, vandalism, and technical failures. Timely identification and repair of damaged street lights are crucial to maintain well-lit and safe public spaces. The aim of this project is to develop an "Automatic Damaged Street Light Finder" system that utilizes technology to detect and locate malfunctioning or damaged street lights within a given area. The system should be able to identify various types of issues such as flickering lights, completely non-functional lights, and physical damage to the street light poles.</a:t>
            </a:r>
          </a:p>
          <a:p>
            <a:endParaRPr lang="en-US" dirty="0"/>
          </a:p>
          <a:p>
            <a:endParaRPr lang="en-IN" dirty="0"/>
          </a:p>
        </p:txBody>
      </p:sp>
    </p:spTree>
    <p:extLst>
      <p:ext uri="{BB962C8B-B14F-4D97-AF65-F5344CB8AC3E}">
        <p14:creationId xmlns:p14="http://schemas.microsoft.com/office/powerpoint/2010/main" val="2233639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F19857-FA9F-7CC4-BAD5-8DE5A0F556DE}"/>
              </a:ext>
            </a:extLst>
          </p:cNvPr>
          <p:cNvSpPr txBox="1"/>
          <p:nvPr/>
        </p:nvSpPr>
        <p:spPr>
          <a:xfrm>
            <a:off x="1188720" y="914400"/>
            <a:ext cx="6959600" cy="498598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LITERATURE SURVEY</a:t>
            </a:r>
          </a:p>
          <a:p>
            <a:endParaRPr lang="en-US" sz="2400" b="1" dirty="0">
              <a:latin typeface="Times New Roman" panose="02020603050405020304" pitchFamily="18" charset="0"/>
              <a:cs typeface="Times New Roman" panose="02020603050405020304" pitchFamily="18" charset="0"/>
            </a:endParaRPr>
          </a:p>
          <a:p>
            <a:pPr algn="just"/>
            <a:r>
              <a:rPr lang="en-US" b="1" dirty="0">
                <a:solidFill>
                  <a:srgbClr val="374151"/>
                </a:solidFill>
                <a:effectLst/>
                <a:latin typeface="Times New Roman" panose="02020603050405020304" pitchFamily="18" charset="0"/>
                <a:cs typeface="Times New Roman" panose="02020603050405020304" pitchFamily="18" charset="0"/>
              </a:rPr>
              <a:t>IoT-Based Street Light Monitoring and Management: </a:t>
            </a:r>
            <a:r>
              <a:rPr lang="en-US" b="0" dirty="0">
                <a:solidFill>
                  <a:srgbClr val="374151"/>
                </a:solidFill>
                <a:effectLst/>
                <a:latin typeface="Times New Roman" panose="02020603050405020304" pitchFamily="18" charset="0"/>
                <a:cs typeface="Times New Roman" panose="02020603050405020304" pitchFamily="18" charset="0"/>
              </a:rPr>
              <a:t>Numerous studies have proposed IoT-based systems for street light monitoring and management. These systems use sensor nodes embedded within street lights to collect real-time data on light intensity, power consumption, and operational status. The collected data is transmitted to a central server for analysis and decision-making. This real-time monitoring enables prompt detection of malfunctioning lights and optimization of energy consumption.</a:t>
            </a:r>
          </a:p>
          <a:p>
            <a:pPr algn="just"/>
            <a:endParaRPr lang="en-US" b="0" dirty="0">
              <a:solidFill>
                <a:srgbClr val="374151"/>
              </a:solidFill>
              <a:effectLst/>
              <a:latin typeface="Times New Roman" panose="02020603050405020304" pitchFamily="18" charset="0"/>
              <a:cs typeface="Times New Roman" panose="02020603050405020304" pitchFamily="18" charset="0"/>
            </a:endParaRPr>
          </a:p>
          <a:p>
            <a:pPr algn="just"/>
            <a:r>
              <a:rPr lang="en-US" b="1" dirty="0">
                <a:solidFill>
                  <a:srgbClr val="374151"/>
                </a:solidFill>
                <a:effectLst/>
                <a:latin typeface="Times New Roman" panose="02020603050405020304" pitchFamily="18" charset="0"/>
                <a:cs typeface="Times New Roman" panose="02020603050405020304" pitchFamily="18" charset="0"/>
              </a:rPr>
              <a:t>Automatic Fault Detection Techniques: </a:t>
            </a:r>
            <a:r>
              <a:rPr lang="en-US" b="0" dirty="0">
                <a:solidFill>
                  <a:srgbClr val="374151"/>
                </a:solidFill>
                <a:effectLst/>
                <a:latin typeface="Times New Roman" panose="02020603050405020304" pitchFamily="18" charset="0"/>
                <a:cs typeface="Times New Roman" panose="02020603050405020304" pitchFamily="18" charset="0"/>
              </a:rPr>
              <a:t>Researchers have explored various automatic fault detection techniques for street lights. Computer vision methods, such as image processing algorithms, are used to analyze images or videos captured by cameras placed near street lights. These methods can identify flickering lights, dimming lights, and physical damage.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172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00D69D-9000-035F-B135-C37C6F16A97D}"/>
              </a:ext>
            </a:extLst>
          </p:cNvPr>
          <p:cNvSpPr txBox="1"/>
          <p:nvPr/>
        </p:nvSpPr>
        <p:spPr>
          <a:xfrm>
            <a:off x="1463040" y="1582340"/>
            <a:ext cx="6624320" cy="3970318"/>
          </a:xfrm>
          <a:prstGeom prst="rect">
            <a:avLst/>
          </a:prstGeom>
          <a:noFill/>
        </p:spPr>
        <p:txBody>
          <a:bodyPr wrap="square" rtlCol="0">
            <a:spAutoFit/>
          </a:bodyPr>
          <a:lstStyle/>
          <a:p>
            <a:pPr algn="just"/>
            <a:r>
              <a:rPr lang="en-US" b="1" i="1" dirty="0">
                <a:solidFill>
                  <a:srgbClr val="374151"/>
                </a:solidFill>
                <a:effectLst/>
                <a:latin typeface="Times New Roman" panose="02020603050405020304" pitchFamily="18" charset="0"/>
                <a:cs typeface="Times New Roman" panose="02020603050405020304" pitchFamily="18" charset="0"/>
              </a:rPr>
              <a:t>Geographic Information System (GIS) Integration:</a:t>
            </a:r>
            <a:r>
              <a:rPr lang="en-US" b="1" i="0" dirty="0">
                <a:solidFill>
                  <a:srgbClr val="374151"/>
                </a:solidFill>
                <a:effectLst/>
                <a:latin typeface="Times New Roman" panose="02020603050405020304" pitchFamily="18" charset="0"/>
                <a:cs typeface="Times New Roman" panose="02020603050405020304" pitchFamily="18" charset="0"/>
              </a:rPr>
              <a:t> </a:t>
            </a:r>
            <a:r>
              <a:rPr lang="en-US" b="0" i="0" dirty="0">
                <a:solidFill>
                  <a:srgbClr val="374151"/>
                </a:solidFill>
                <a:effectLst/>
                <a:latin typeface="Söhne"/>
              </a:rPr>
              <a:t>Integrating the IoT-based system with GIS enhances its spatial analysis capabilities. GIS allows for the visualization of street light locations, operational statuses, and maintenance histories on a map interface. This integration aids maintenance personnel in planning routes and efficiently addressing faulty lights.</a:t>
            </a:r>
          </a:p>
          <a:p>
            <a:pPr algn="just"/>
            <a:endParaRPr lang="en-US" b="0" i="0" dirty="0">
              <a:solidFill>
                <a:srgbClr val="374151"/>
              </a:solidFill>
              <a:effectLst/>
              <a:latin typeface="Söhne"/>
            </a:endParaRPr>
          </a:p>
          <a:p>
            <a:pPr algn="just"/>
            <a:r>
              <a:rPr lang="en-US" b="1" i="1" dirty="0">
                <a:solidFill>
                  <a:srgbClr val="374151"/>
                </a:solidFill>
                <a:effectLst/>
                <a:latin typeface="Times New Roman" panose="02020603050405020304" pitchFamily="18" charset="0"/>
                <a:cs typeface="Times New Roman" panose="02020603050405020304" pitchFamily="18" charset="0"/>
              </a:rPr>
              <a:t>Energy Efficiency and Environmental Impact:</a:t>
            </a:r>
            <a:r>
              <a:rPr lang="en-US" b="1" i="0" dirty="0">
                <a:solidFill>
                  <a:srgbClr val="374151"/>
                </a:solidFill>
                <a:effectLst/>
                <a:latin typeface="Times New Roman" panose="02020603050405020304" pitchFamily="18" charset="0"/>
                <a:cs typeface="Times New Roman" panose="02020603050405020304" pitchFamily="18" charset="0"/>
              </a:rPr>
              <a:t> </a:t>
            </a:r>
            <a:r>
              <a:rPr lang="en-US" b="0" i="0" dirty="0">
                <a:solidFill>
                  <a:srgbClr val="374151"/>
                </a:solidFill>
                <a:effectLst/>
                <a:latin typeface="Söhne"/>
              </a:rPr>
              <a:t>IoT-based systems for street light management not only focus on fault detection but also contribute to energy efficiency. By monitoring light intensity and adjusting brightness levels based on ambient conditions, these systems reduce unnecessary energy consumption. This aligns with sustainability goals and minimizes the environmental impact of street lighting.</a:t>
            </a:r>
          </a:p>
        </p:txBody>
      </p:sp>
    </p:spTree>
    <p:extLst>
      <p:ext uri="{BB962C8B-B14F-4D97-AF65-F5344CB8AC3E}">
        <p14:creationId xmlns:p14="http://schemas.microsoft.com/office/powerpoint/2010/main" val="2344197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5E57B6-6C1C-5CE4-2DD1-E13A87428F26}"/>
              </a:ext>
            </a:extLst>
          </p:cNvPr>
          <p:cNvSpPr txBox="1"/>
          <p:nvPr/>
        </p:nvSpPr>
        <p:spPr>
          <a:xfrm>
            <a:off x="1656080" y="1229360"/>
            <a:ext cx="6075680" cy="4206240"/>
          </a:xfrm>
          <a:prstGeom prst="rect">
            <a:avLst/>
          </a:prstGeom>
          <a:noFill/>
        </p:spPr>
        <p:txBody>
          <a:bodyPr wrap="square" rtlCol="0">
            <a:spAutoFit/>
          </a:bodyPr>
          <a:lstStyle/>
          <a:p>
            <a:pPr algn="just"/>
            <a:r>
              <a:rPr lang="en-US" b="1" dirty="0">
                <a:solidFill>
                  <a:srgbClr val="374151"/>
                </a:solidFill>
                <a:effectLst/>
                <a:latin typeface="Times New Roman" panose="02020603050405020304" pitchFamily="18" charset="0"/>
                <a:cs typeface="Times New Roman" panose="02020603050405020304" pitchFamily="18" charset="0"/>
              </a:rPr>
              <a:t>Case Studies and Implementation Challenges: </a:t>
            </a:r>
            <a:r>
              <a:rPr lang="en-US" b="0" dirty="0">
                <a:solidFill>
                  <a:srgbClr val="374151"/>
                </a:solidFill>
                <a:effectLst/>
                <a:latin typeface="Times New Roman" panose="02020603050405020304" pitchFamily="18" charset="0"/>
                <a:cs typeface="Times New Roman" panose="02020603050405020304" pitchFamily="18" charset="0"/>
              </a:rPr>
              <a:t>Several case studies have documented the successful implementation of IoT-based street light management systems in various cities. These studies highlight the benefits of reduced maintenance costs, improved public safety, and enhanced data-driven decision-making . However, challenges such as sensor calibration, data privacy, and network connectivity issues have also been reported.</a:t>
            </a:r>
          </a:p>
          <a:p>
            <a:pPr algn="just"/>
            <a:endParaRPr lang="en-US" dirty="0">
              <a:solidFill>
                <a:srgbClr val="374151"/>
              </a:solidFill>
              <a:latin typeface="Times New Roman" panose="02020603050405020304" pitchFamily="18" charset="0"/>
              <a:cs typeface="Times New Roman" panose="02020603050405020304" pitchFamily="18" charset="0"/>
            </a:endParaRPr>
          </a:p>
          <a:p>
            <a:pPr algn="just"/>
            <a:r>
              <a:rPr lang="en-US" b="1" dirty="0">
                <a:solidFill>
                  <a:srgbClr val="374151"/>
                </a:solidFill>
                <a:effectLst/>
                <a:latin typeface="Times New Roman" panose="02020603050405020304" pitchFamily="18" charset="0"/>
                <a:cs typeface="Times New Roman" panose="02020603050405020304" pitchFamily="18" charset="0"/>
              </a:rPr>
              <a:t>Future Directions: </a:t>
            </a:r>
            <a:r>
              <a:rPr lang="en-US" b="0" dirty="0">
                <a:solidFill>
                  <a:srgbClr val="374151"/>
                </a:solidFill>
                <a:effectLst/>
                <a:latin typeface="Times New Roman" panose="02020603050405020304" pitchFamily="18" charset="0"/>
                <a:cs typeface="Times New Roman" panose="02020603050405020304" pitchFamily="18" charset="0"/>
              </a:rPr>
              <a:t>The literature suggests potential avenues for future research in this field. These include the development of predictive maintenance models using historical data, the incorporation of renewable energy sources to power street lights, and the exploration of edge computing for real-time analytics .</a:t>
            </a:r>
          </a:p>
        </p:txBody>
      </p:sp>
    </p:spTree>
    <p:extLst>
      <p:ext uri="{BB962C8B-B14F-4D97-AF65-F5344CB8AC3E}">
        <p14:creationId xmlns:p14="http://schemas.microsoft.com/office/powerpoint/2010/main" val="2616010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CF0BB2-63A0-74D4-0D69-22FB1091EDEC}"/>
              </a:ext>
            </a:extLst>
          </p:cNvPr>
          <p:cNvSpPr txBox="1"/>
          <p:nvPr/>
        </p:nvSpPr>
        <p:spPr>
          <a:xfrm>
            <a:off x="1788160" y="985520"/>
            <a:ext cx="4551680" cy="526297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EXISTING METHOD</a:t>
            </a:r>
          </a:p>
          <a:p>
            <a:endParaRPr lang="en-US" sz="2400" dirty="0">
              <a:latin typeface="Times New Roman" panose="02020603050405020304" pitchFamily="18" charset="0"/>
              <a:cs typeface="Times New Roman" panose="02020603050405020304" pitchFamily="18" charset="0"/>
            </a:endParaRPr>
          </a:p>
          <a:p>
            <a:pPr algn="l">
              <a:buFont typeface="+mj-lt"/>
              <a:buAutoNum type="arabicPeriod"/>
            </a:pPr>
            <a:r>
              <a:rPr lang="en-US" i="0" dirty="0">
                <a:solidFill>
                  <a:srgbClr val="374151"/>
                </a:solidFill>
                <a:effectLst/>
                <a:latin typeface="Times New Roman" panose="02020603050405020304" pitchFamily="18" charset="0"/>
                <a:cs typeface="Times New Roman" panose="02020603050405020304" pitchFamily="18" charset="0"/>
              </a:rPr>
              <a:t>Sensor-Based Monitoring</a:t>
            </a:r>
          </a:p>
          <a:p>
            <a:pPr algn="l">
              <a:buFont typeface="+mj-lt"/>
              <a:buAutoNum type="arabicPeriod"/>
            </a:pPr>
            <a:r>
              <a:rPr lang="en-US" i="0" dirty="0">
                <a:solidFill>
                  <a:srgbClr val="374151"/>
                </a:solidFill>
                <a:effectLst/>
                <a:latin typeface="Times New Roman" panose="02020603050405020304" pitchFamily="18" charset="0"/>
                <a:cs typeface="Times New Roman" panose="02020603050405020304" pitchFamily="18" charset="0"/>
              </a:rPr>
              <a:t>Power Consumption Analysis</a:t>
            </a:r>
          </a:p>
          <a:p>
            <a:pPr algn="l">
              <a:buFont typeface="+mj-lt"/>
              <a:buAutoNum type="arabicPeriod"/>
            </a:pPr>
            <a:r>
              <a:rPr lang="en-US" i="0" dirty="0">
                <a:solidFill>
                  <a:srgbClr val="374151"/>
                </a:solidFill>
                <a:effectLst/>
                <a:latin typeface="Times New Roman" panose="02020603050405020304" pitchFamily="18" charset="0"/>
                <a:cs typeface="Times New Roman" panose="02020603050405020304" pitchFamily="18" charset="0"/>
              </a:rPr>
              <a:t>Photocell Technology</a:t>
            </a:r>
          </a:p>
          <a:p>
            <a:pPr algn="l">
              <a:buFont typeface="+mj-lt"/>
              <a:buAutoNum type="arabicPeriod"/>
            </a:pPr>
            <a:r>
              <a:rPr lang="en-US" i="0" dirty="0">
                <a:solidFill>
                  <a:srgbClr val="374151"/>
                </a:solidFill>
                <a:effectLst/>
                <a:latin typeface="Times New Roman" panose="02020603050405020304" pitchFamily="18" charset="0"/>
                <a:cs typeface="Times New Roman" panose="02020603050405020304" pitchFamily="18" charset="0"/>
              </a:rPr>
              <a:t>Remote Control and Telemetry</a:t>
            </a:r>
          </a:p>
          <a:p>
            <a:pPr algn="l">
              <a:buFont typeface="+mj-lt"/>
              <a:buAutoNum type="arabicPeriod"/>
            </a:pPr>
            <a:r>
              <a:rPr lang="en-US" i="0" dirty="0">
                <a:solidFill>
                  <a:srgbClr val="374151"/>
                </a:solidFill>
                <a:effectLst/>
                <a:latin typeface="Times New Roman" panose="02020603050405020304" pitchFamily="18" charset="0"/>
                <a:cs typeface="Times New Roman" panose="02020603050405020304" pitchFamily="18" charset="0"/>
              </a:rPr>
              <a:t>Image Processing and Computer Vision</a:t>
            </a:r>
          </a:p>
          <a:p>
            <a:pPr algn="l">
              <a:buFont typeface="+mj-lt"/>
              <a:buAutoNum type="arabicPeriod"/>
            </a:pPr>
            <a:r>
              <a:rPr lang="en-US" i="0" dirty="0">
                <a:solidFill>
                  <a:srgbClr val="374151"/>
                </a:solidFill>
                <a:effectLst/>
                <a:latin typeface="Times New Roman" panose="02020603050405020304" pitchFamily="18" charset="0"/>
                <a:cs typeface="Times New Roman" panose="02020603050405020304" pitchFamily="18" charset="0"/>
              </a:rPr>
              <a:t>Machine Learning and Artificial Intelligence</a:t>
            </a:r>
          </a:p>
          <a:p>
            <a:pPr algn="l">
              <a:buFont typeface="+mj-lt"/>
              <a:buAutoNum type="arabicPeriod"/>
            </a:pPr>
            <a:r>
              <a:rPr lang="en-US" i="0" dirty="0">
                <a:solidFill>
                  <a:srgbClr val="374151"/>
                </a:solidFill>
                <a:effectLst/>
                <a:latin typeface="Times New Roman" panose="02020603050405020304" pitchFamily="18" charset="0"/>
                <a:cs typeface="Times New Roman" panose="02020603050405020304" pitchFamily="18" charset="0"/>
              </a:rPr>
              <a:t>IoT Connectivity</a:t>
            </a:r>
          </a:p>
          <a:p>
            <a:pPr algn="l">
              <a:buFont typeface="+mj-lt"/>
              <a:buAutoNum type="arabicPeriod"/>
            </a:pPr>
            <a:r>
              <a:rPr lang="en-US" i="0" dirty="0">
                <a:solidFill>
                  <a:srgbClr val="374151"/>
                </a:solidFill>
                <a:effectLst/>
                <a:latin typeface="Times New Roman" panose="02020603050405020304" pitchFamily="18" charset="0"/>
                <a:cs typeface="Times New Roman" panose="02020603050405020304" pitchFamily="18" charset="0"/>
              </a:rPr>
              <a:t>Data Analytics and Predictive Maintenance</a:t>
            </a:r>
          </a:p>
          <a:p>
            <a:pPr algn="l">
              <a:buFont typeface="+mj-lt"/>
              <a:buAutoNum type="arabicPeriod"/>
            </a:pPr>
            <a:r>
              <a:rPr lang="en-US" i="0" dirty="0">
                <a:solidFill>
                  <a:srgbClr val="374151"/>
                </a:solidFill>
                <a:effectLst/>
                <a:latin typeface="Times New Roman" panose="02020603050405020304" pitchFamily="18" charset="0"/>
                <a:cs typeface="Times New Roman" panose="02020603050405020304" pitchFamily="18" charset="0"/>
              </a:rPr>
              <a:t>Automated Fault Reporting</a:t>
            </a:r>
          </a:p>
          <a:p>
            <a:pPr algn="l">
              <a:buFont typeface="+mj-lt"/>
              <a:buAutoNum type="arabicPeriod"/>
            </a:pPr>
            <a:r>
              <a:rPr lang="en-US" i="0" dirty="0">
                <a:solidFill>
                  <a:srgbClr val="374151"/>
                </a:solidFill>
                <a:effectLst/>
                <a:latin typeface="Times New Roman" panose="02020603050405020304" pitchFamily="18" charset="0"/>
                <a:cs typeface="Times New Roman" panose="02020603050405020304" pitchFamily="18" charset="0"/>
              </a:rPr>
              <a:t>GIS Integration</a:t>
            </a:r>
          </a:p>
          <a:p>
            <a:pPr algn="l">
              <a:buFont typeface="+mj-lt"/>
              <a:buAutoNum type="arabicPeriod"/>
            </a:pPr>
            <a:r>
              <a:rPr lang="en-US" i="0" dirty="0">
                <a:solidFill>
                  <a:srgbClr val="374151"/>
                </a:solidFill>
                <a:effectLst/>
                <a:latin typeface="Times New Roman" panose="02020603050405020304" pitchFamily="18" charset="0"/>
                <a:cs typeface="Times New Roman" panose="02020603050405020304" pitchFamily="18" charset="0"/>
              </a:rPr>
              <a:t>Energy Efficiency Measures</a:t>
            </a:r>
          </a:p>
          <a:p>
            <a:pPr algn="l">
              <a:buFont typeface="+mj-lt"/>
              <a:buAutoNum type="arabicPeriod"/>
            </a:pPr>
            <a:r>
              <a:rPr lang="en-US" i="0" dirty="0">
                <a:solidFill>
                  <a:srgbClr val="374151"/>
                </a:solidFill>
                <a:effectLst/>
                <a:latin typeface="Times New Roman" panose="02020603050405020304" pitchFamily="18" charset="0"/>
                <a:cs typeface="Times New Roman" panose="02020603050405020304" pitchFamily="18" charset="0"/>
              </a:rPr>
              <a:t>Mobile Applications</a:t>
            </a:r>
          </a:p>
          <a:p>
            <a:pPr algn="l">
              <a:buFont typeface="+mj-lt"/>
              <a:buAutoNum type="arabicPeriod"/>
            </a:pPr>
            <a:r>
              <a:rPr lang="en-US" i="0" dirty="0">
                <a:solidFill>
                  <a:srgbClr val="374151"/>
                </a:solidFill>
                <a:effectLst/>
                <a:latin typeface="Times New Roman" panose="02020603050405020304" pitchFamily="18" charset="0"/>
                <a:cs typeface="Times New Roman" panose="02020603050405020304" pitchFamily="18" charset="0"/>
              </a:rPr>
              <a:t>Remote Diagnostics and Troubleshooting </a:t>
            </a:r>
          </a:p>
          <a:p>
            <a:endParaRPr lang="en-US" dirty="0">
              <a:latin typeface="Times New Roman" panose="02020603050405020304" pitchFamily="18" charset="0"/>
              <a:cs typeface="Times New Roman" panose="02020603050405020304" pitchFamily="18" charset="0"/>
            </a:endParaRPr>
          </a:p>
          <a:p>
            <a:endParaRPr lang="en-US" dirty="0"/>
          </a:p>
          <a:p>
            <a:endParaRPr lang="en-IN" dirty="0"/>
          </a:p>
        </p:txBody>
      </p:sp>
    </p:spTree>
    <p:extLst>
      <p:ext uri="{BB962C8B-B14F-4D97-AF65-F5344CB8AC3E}">
        <p14:creationId xmlns:p14="http://schemas.microsoft.com/office/powerpoint/2010/main" val="34830950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TotalTime>
  <Words>1306</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Söhne</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ajayrahul19823@outlook.com</dc:creator>
  <cp:lastModifiedBy>Ajay Rahul R</cp:lastModifiedBy>
  <cp:revision>2</cp:revision>
  <dcterms:created xsi:type="dcterms:W3CDTF">2023-08-27T17:32:36Z</dcterms:created>
  <dcterms:modified xsi:type="dcterms:W3CDTF">2024-04-05T16:41:01Z</dcterms:modified>
</cp:coreProperties>
</file>