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C4E458-D45E-41AB-81FC-F535F53E2A51}">
  <a:tblStyle styleId="{93C4E458-D45E-41AB-81FC-F535F53E2A51}"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a:tcStyle>
        <a:tcBdr/>
        <a:fill>
          <a:solidFill>
            <a:srgbClr val="D1ECF9"/>
          </a:solidFill>
        </a:fill>
      </a:tcStyle>
    </a:band1H>
    <a:band2H>
      <a:tcTxStyle/>
      <a:tcStyle>
        <a:tcBdr/>
      </a:tcStyle>
    </a:band2H>
    <a:band1V>
      <a:tcTxStyle/>
      <a:tcStyle>
        <a:tcBdr/>
        <a:fill>
          <a:solidFill>
            <a:srgbClr val="D1ECF9"/>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75477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426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340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68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801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80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782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374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193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374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425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15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394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6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752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861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7809bc4c4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809bc4c4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614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71136dd4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71136dd4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61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71136dd4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71136dd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738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71136dd4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71136dd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093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71136dd4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71136dd4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40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39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78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99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32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13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811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91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133" cy="6866580"/>
            <a:chOff x="0" y="-8467"/>
            <a:chExt cx="12192133" cy="6866580"/>
          </a:xfrm>
        </p:grpSpPr>
        <p:sp>
          <p:nvSpPr>
            <p:cNvPr id="24" name="Google Shape;24;p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25" name="Google Shape;25;p2"/>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26" name="Google Shape;26;p2"/>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27" name="Google Shape;27;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28" name="Google Shape;28;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31" name="Google Shape;31;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32" name="Google Shape;32;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400"/>
              <a:buFont typeface="Trebuchet MS"/>
              <a:buNone/>
              <a:defRPr sz="54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Autofit/>
          </a:bodyPr>
          <a:lstStyle>
            <a:lvl1pPr lvl="0" algn="r" rtl="0">
              <a:spcBef>
                <a:spcPts val="1000"/>
              </a:spcBef>
              <a:spcAft>
                <a:spcPts val="0"/>
              </a:spcAft>
              <a:buSzPts val="1440"/>
              <a:buNone/>
              <a:defRPr>
                <a:solidFill>
                  <a:srgbClr val="7F7F7F"/>
                </a:solidFill>
              </a:defRPr>
            </a:lvl1pPr>
            <a:lvl2pPr lvl="1" algn="ctr" rtl="0">
              <a:spcBef>
                <a:spcPts val="1000"/>
              </a:spcBef>
              <a:spcAft>
                <a:spcPts val="0"/>
              </a:spcAft>
              <a:buSzPts val="1280"/>
              <a:buNone/>
              <a:defRPr>
                <a:solidFill>
                  <a:srgbClr val="888888"/>
                </a:solidFill>
              </a:defRPr>
            </a:lvl2pPr>
            <a:lvl3pPr lvl="2" algn="ctr" rtl="0">
              <a:spcBef>
                <a:spcPts val="1000"/>
              </a:spcBef>
              <a:spcAft>
                <a:spcPts val="0"/>
              </a:spcAft>
              <a:buSzPts val="1120"/>
              <a:buNone/>
              <a:defRPr>
                <a:solidFill>
                  <a:srgbClr val="888888"/>
                </a:solidFill>
              </a:defRPr>
            </a:lvl3pPr>
            <a:lvl4pPr lvl="3" algn="ctr" rtl="0">
              <a:spcBef>
                <a:spcPts val="1000"/>
              </a:spcBef>
              <a:spcAft>
                <a:spcPts val="0"/>
              </a:spcAft>
              <a:buSzPts val="960"/>
              <a:buNone/>
              <a:defRPr>
                <a:solidFill>
                  <a:srgbClr val="888888"/>
                </a:solidFill>
              </a:defRPr>
            </a:lvl4pPr>
            <a:lvl5pPr lvl="4" algn="ctr" rtl="0">
              <a:spcBef>
                <a:spcPts val="1000"/>
              </a:spcBef>
              <a:spcAft>
                <a:spcPts val="0"/>
              </a:spcAft>
              <a:buSzPts val="960"/>
              <a:buNone/>
              <a:defRPr>
                <a:solidFill>
                  <a:srgbClr val="888888"/>
                </a:solidFill>
              </a:defRPr>
            </a:lvl5pPr>
            <a:lvl6pPr lvl="5" algn="ctr" rtl="0">
              <a:spcBef>
                <a:spcPts val="1000"/>
              </a:spcBef>
              <a:spcAft>
                <a:spcPts val="0"/>
              </a:spcAft>
              <a:buSzPts val="960"/>
              <a:buNone/>
              <a:defRPr>
                <a:solidFill>
                  <a:srgbClr val="888888"/>
                </a:solidFill>
              </a:defRPr>
            </a:lvl6pPr>
            <a:lvl7pPr lvl="6" algn="ctr" rtl="0">
              <a:spcBef>
                <a:spcPts val="1000"/>
              </a:spcBef>
              <a:spcAft>
                <a:spcPts val="0"/>
              </a:spcAft>
              <a:buSzPts val="960"/>
              <a:buNone/>
              <a:defRPr>
                <a:solidFill>
                  <a:srgbClr val="888888"/>
                </a:solidFill>
              </a:defRPr>
            </a:lvl7pPr>
            <a:lvl8pPr lvl="7" algn="ctr" rtl="0">
              <a:spcBef>
                <a:spcPts val="1000"/>
              </a:spcBef>
              <a:spcAft>
                <a:spcPts val="0"/>
              </a:spcAft>
              <a:buSzPts val="960"/>
              <a:buNone/>
              <a:defRPr>
                <a:solidFill>
                  <a:srgbClr val="888888"/>
                </a:solidFill>
              </a:defRPr>
            </a:lvl8pPr>
            <a:lvl9pPr lvl="8" algn="ctr" rtl="0">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280"/>
              <a:buFont typeface="Trebuchet MS"/>
              <a:buNone/>
              <a:defRPr sz="1600">
                <a:solidFill>
                  <a:srgbClr val="7F7F7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
        <p:nvSpPr>
          <p:cNvPr id="104" name="Google Shape;104;p12"/>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rgbClr val="3F3F3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
        <p:nvSpPr>
          <p:cNvPr id="119" name="Google Shape;119;p14"/>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chemeClr val="accent1"/>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accent1"/>
              </a:buClr>
              <a:buSzPts val="2000"/>
              <a:buFont typeface="Trebuchet MS"/>
              <a:buNone/>
              <a:defRPr sz="2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5"/>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52" name="Google Shape;52;p5"/>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Autofit/>
          </a:bodyPr>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1120"/>
              <a:buNone/>
              <a:defRPr sz="1400"/>
            </a:lvl2pPr>
            <a:lvl3pPr marL="1371600" lvl="2" indent="-228600" algn="l" rtl="0">
              <a:spcBef>
                <a:spcPts val="1000"/>
              </a:spcBef>
              <a:spcAft>
                <a:spcPts val="0"/>
              </a:spcAft>
              <a:buSzPts val="960"/>
              <a:buNone/>
              <a:defRPr sz="1200"/>
            </a:lvl3pPr>
            <a:lvl4pPr marL="1828800" lvl="3" indent="-228600" algn="l" rtl="0">
              <a:spcBef>
                <a:spcPts val="1000"/>
              </a:spcBef>
              <a:spcAft>
                <a:spcPts val="0"/>
              </a:spcAft>
              <a:buSzPts val="800"/>
              <a:buNone/>
              <a:defRPr sz="1000"/>
            </a:lvl4pPr>
            <a:lvl5pPr marL="2286000" lvl="4" indent="-228600" algn="l" rtl="0">
              <a:spcBef>
                <a:spcPts val="1000"/>
              </a:spcBef>
              <a:spcAft>
                <a:spcPts val="0"/>
              </a:spcAft>
              <a:buSzPts val="800"/>
              <a:buNone/>
              <a:defRPr sz="1000"/>
            </a:lvl5pPr>
            <a:lvl6pPr marL="2743200" lvl="5" indent="-228600" algn="l" rtl="0">
              <a:spcBef>
                <a:spcPts val="1000"/>
              </a:spcBef>
              <a:spcAft>
                <a:spcPts val="0"/>
              </a:spcAft>
              <a:buSzPts val="800"/>
              <a:buNone/>
              <a:defRPr sz="1000"/>
            </a:lvl6pPr>
            <a:lvl7pPr marL="3200400" lvl="6" indent="-228600" algn="l" rtl="0">
              <a:spcBef>
                <a:spcPts val="1000"/>
              </a:spcBef>
              <a:spcAft>
                <a:spcPts val="0"/>
              </a:spcAft>
              <a:buSzPts val="800"/>
              <a:buNone/>
              <a:defRPr sz="1000"/>
            </a:lvl7pPr>
            <a:lvl8pPr marL="3657600" lvl="7" indent="-228600" algn="l" rtl="0">
              <a:spcBef>
                <a:spcPts val="1000"/>
              </a:spcBef>
              <a:spcAft>
                <a:spcPts val="0"/>
              </a:spcAft>
              <a:buSzPts val="800"/>
              <a:buNone/>
              <a:defRPr sz="1000"/>
            </a:lvl8pPr>
            <a:lvl9pPr marL="4114800" lvl="8" indent="-228600" algn="l" rtl="0">
              <a:spcBef>
                <a:spcPts val="1000"/>
              </a:spcBef>
              <a:spcAft>
                <a:spcPts val="0"/>
              </a:spcAft>
              <a:buSzPts val="800"/>
              <a:buNone/>
              <a:defRPr sz="1000"/>
            </a:lvl9pPr>
          </a:lstStyle>
          <a:p>
            <a:endParaRPr/>
          </a:p>
        </p:txBody>
      </p:sp>
      <p:sp>
        <p:nvSpPr>
          <p:cNvPr id="53" name="Google Shape;53;p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accent1"/>
              </a:buClr>
              <a:buSzPts val="4000"/>
              <a:buFont typeface="Trebuchet MS"/>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Autofit/>
          </a:bodyPr>
          <a:lstStyle>
            <a:lvl1pPr marL="457200" lvl="0" indent="-228600" algn="l" rtl="0">
              <a:spcBef>
                <a:spcPts val="1000"/>
              </a:spcBef>
              <a:spcAft>
                <a:spcPts val="0"/>
              </a:spcAft>
              <a:buSzPts val="1600"/>
              <a:buNone/>
              <a:defRPr sz="20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59" name="Google Shape;59;p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7"/>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5" name="Google Shape;65;p7"/>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66" name="Google Shape;66;p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3600"/>
              <a:buFont typeface="Trebuchet MS"/>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72" name="Google Shape;72;p8"/>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73" name="Google Shape;73;p8"/>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74" name="Google Shape;74;p8"/>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75" name="Google Shape;75;p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accent1"/>
              </a:buClr>
              <a:buSzPts val="2400"/>
              <a:buFont typeface="Trebuchet MS"/>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800" cy="3845700"/>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Autofit/>
          </a:bodyPr>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87" name="Google Shape;87;p1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133" cy="6866580"/>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446107" y="1302501"/>
            <a:ext cx="7766936" cy="1364972"/>
          </a:xfrm>
          <a:prstGeom prst="rect">
            <a:avLst/>
          </a:prstGeom>
          <a:noFill/>
          <a:ln>
            <a:noFill/>
          </a:ln>
        </p:spPr>
        <p:txBody>
          <a:bodyPr spcFirstLastPara="1" wrap="square" lIns="91425" tIns="45700" rIns="91425" bIns="45700" anchor="b" anchorCtr="0">
            <a:noAutofit/>
          </a:bodyPr>
          <a:lstStyle/>
          <a:p>
            <a:pPr lvl="0" algn="ctr">
              <a:buClr>
                <a:schemeClr val="dk1"/>
              </a:buClr>
              <a:buSzPts val="2800"/>
            </a:pPr>
            <a:r>
              <a:rPr lang="en-US" sz="3200" b="1" dirty="0">
                <a:solidFill>
                  <a:schemeClr val="dk1"/>
                </a:solidFill>
                <a:latin typeface="Times New Roman" panose="02020603050405020304" pitchFamily="18" charset="0"/>
                <a:cs typeface="Times New Roman" panose="02020603050405020304" pitchFamily="18" charset="0"/>
              </a:rPr>
              <a:t>Real-Time Drowsiness Detection System with OpenCV and </a:t>
            </a:r>
            <a:r>
              <a:rPr lang="en-US" sz="3200" b="1" dirty="0" err="1">
                <a:solidFill>
                  <a:schemeClr val="dk1"/>
                </a:solidFill>
                <a:latin typeface="Times New Roman" panose="02020603050405020304" pitchFamily="18" charset="0"/>
                <a:cs typeface="Times New Roman" panose="02020603050405020304" pitchFamily="18" charset="0"/>
              </a:rPr>
              <a:t>Keras</a:t>
            </a:r>
            <a:endParaRPr sz="3200" dirty="0">
              <a:solidFill>
                <a:schemeClr val="dk1"/>
              </a:solidFill>
              <a:latin typeface="Times New Roman" panose="02020603050405020304" pitchFamily="18" charset="0"/>
              <a:cs typeface="Times New Roman" panose="02020603050405020304" pitchFamily="18" charset="0"/>
            </a:endParaRPr>
          </a:p>
        </p:txBody>
      </p:sp>
      <p:sp>
        <p:nvSpPr>
          <p:cNvPr id="144" name="Google Shape;144;p18"/>
          <p:cNvSpPr txBox="1">
            <a:spLocks noGrp="1"/>
          </p:cNvSpPr>
          <p:nvPr>
            <p:ph type="subTitle" idx="1"/>
          </p:nvPr>
        </p:nvSpPr>
        <p:spPr>
          <a:xfrm>
            <a:off x="2127541" y="3528486"/>
            <a:ext cx="7259673" cy="2968486"/>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1600"/>
              <a:buNone/>
            </a:pPr>
            <a:r>
              <a:rPr lang="en-IN" sz="2000" b="1" dirty="0">
                <a:solidFill>
                  <a:schemeClr val="dk1"/>
                </a:solidFill>
                <a:latin typeface="Times New Roman"/>
                <a:ea typeface="Times New Roman"/>
                <a:cs typeface="Times New Roman"/>
                <a:sym typeface="Times New Roman"/>
              </a:rPr>
              <a:t>               KARTHIK M       312321202027</a:t>
            </a:r>
            <a:endParaRPr dirty="0"/>
          </a:p>
          <a:p>
            <a:pPr marL="0" lvl="0" indent="0" algn="just" rtl="0">
              <a:lnSpc>
                <a:spcPct val="90000"/>
              </a:lnSpc>
              <a:spcBef>
                <a:spcPts val="1000"/>
              </a:spcBef>
              <a:spcAft>
                <a:spcPts val="0"/>
              </a:spcAft>
              <a:buSzPts val="1600"/>
              <a:buNone/>
            </a:pPr>
            <a:r>
              <a:rPr lang="en-IN" sz="2000" b="1" dirty="0">
                <a:solidFill>
                  <a:schemeClr val="dk1"/>
                </a:solidFill>
                <a:latin typeface="Times New Roman"/>
                <a:ea typeface="Times New Roman"/>
                <a:cs typeface="Times New Roman"/>
                <a:sym typeface="Times New Roman"/>
              </a:rPr>
              <a:t>               AJAY S                 312321202005</a:t>
            </a:r>
            <a:endParaRPr dirty="0"/>
          </a:p>
          <a:p>
            <a:pPr marL="0" lvl="0" indent="0" algn="just" rtl="0">
              <a:lnSpc>
                <a:spcPct val="90000"/>
              </a:lnSpc>
              <a:spcBef>
                <a:spcPts val="1000"/>
              </a:spcBef>
              <a:spcAft>
                <a:spcPts val="0"/>
              </a:spcAft>
              <a:buSzPts val="1600"/>
              <a:buNone/>
            </a:pPr>
            <a:r>
              <a:rPr lang="en-IN" sz="2000" b="1" dirty="0">
                <a:latin typeface="Arial"/>
                <a:ea typeface="Arial"/>
                <a:cs typeface="Arial"/>
                <a:sym typeface="Arial"/>
              </a:rPr>
              <a:t>                     </a:t>
            </a:r>
            <a:endParaRPr dirty="0"/>
          </a:p>
          <a:p>
            <a:pPr marL="0" lvl="0" indent="0" algn="just" rtl="0">
              <a:lnSpc>
                <a:spcPct val="90000"/>
              </a:lnSpc>
              <a:spcBef>
                <a:spcPts val="1000"/>
              </a:spcBef>
              <a:spcAft>
                <a:spcPts val="0"/>
              </a:spcAft>
              <a:buSzPts val="1600"/>
              <a:buNone/>
            </a:pPr>
            <a:r>
              <a:rPr lang="en-IN" sz="2000" b="1" dirty="0">
                <a:latin typeface="Times New Roman"/>
                <a:ea typeface="Times New Roman"/>
                <a:cs typeface="Times New Roman"/>
                <a:sym typeface="Times New Roman"/>
              </a:rPr>
              <a:t>                               </a:t>
            </a:r>
            <a:endParaRPr dirty="0"/>
          </a:p>
          <a:p>
            <a:pPr marL="0" lvl="0" indent="0" algn="just" rtl="0">
              <a:lnSpc>
                <a:spcPct val="90000"/>
              </a:lnSpc>
              <a:spcBef>
                <a:spcPts val="1000"/>
              </a:spcBef>
              <a:spcAft>
                <a:spcPts val="0"/>
              </a:spcAft>
              <a:buSzPts val="1600"/>
              <a:buNone/>
            </a:pPr>
            <a:endParaRPr sz="2000" b="1"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SzPts val="1600"/>
              <a:buNone/>
            </a:pPr>
            <a:r>
              <a:rPr lang="en-IN" sz="2000" b="1"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SzPts val="1440"/>
              <a:buNone/>
            </a:pPr>
            <a:r>
              <a:rPr lang="en-IN" dirty="0"/>
              <a:t>1</a:t>
            </a:r>
            <a:endParaRPr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a:spLocks noGrp="1"/>
          </p:cNvSpPr>
          <p:nvPr>
            <p:ph type="title"/>
          </p:nvPr>
        </p:nvSpPr>
        <p:spPr>
          <a:xfrm>
            <a:off x="677334" y="609600"/>
            <a:ext cx="8596668" cy="70236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IN" sz="3000" b="1" dirty="0">
                <a:solidFill>
                  <a:schemeClr val="dk1"/>
                </a:solidFill>
                <a:latin typeface="Times New Roman"/>
                <a:ea typeface="Times New Roman"/>
                <a:cs typeface="Times New Roman"/>
                <a:sym typeface="Times New Roman"/>
              </a:rPr>
              <a:t>ADVANTAGES OF PROPOSED WORK</a:t>
            </a:r>
            <a:endParaRPr sz="3000" dirty="0"/>
          </a:p>
        </p:txBody>
      </p:sp>
      <p:sp>
        <p:nvSpPr>
          <p:cNvPr id="199" name="Google Shape;199;p27"/>
          <p:cNvSpPr txBox="1">
            <a:spLocks noGrp="1"/>
          </p:cNvSpPr>
          <p:nvPr>
            <p:ph type="body" idx="1"/>
          </p:nvPr>
        </p:nvSpPr>
        <p:spPr>
          <a:xfrm>
            <a:off x="677334" y="1311965"/>
            <a:ext cx="8596668" cy="4784033"/>
          </a:xfrm>
          <a:prstGeom prst="rect">
            <a:avLst/>
          </a:prstGeom>
          <a:noFill/>
          <a:ln>
            <a:noFill/>
          </a:ln>
        </p:spPr>
        <p:txBody>
          <a:bodyPr spcFirstLastPara="1" wrap="square" lIns="91425" tIns="45700" rIns="91425" bIns="45700" anchor="t" anchorCtr="0">
            <a:noAutofit/>
          </a:bodyPr>
          <a:lstStyle/>
          <a:p>
            <a:r>
              <a:rPr lang="en-US" sz="2400" b="1" dirty="0">
                <a:latin typeface="Times New Roman" panose="02020603050405020304" pitchFamily="18" charset="0"/>
                <a:cs typeface="Times New Roman" panose="02020603050405020304" pitchFamily="18" charset="0"/>
              </a:rPr>
              <a:t>Cost-effective and Non-intrusive:</a:t>
            </a:r>
            <a:r>
              <a:rPr lang="en-US" sz="2400" dirty="0">
                <a:latin typeface="Times New Roman" panose="02020603050405020304" pitchFamily="18" charset="0"/>
                <a:cs typeface="Times New Roman" panose="02020603050405020304" pitchFamily="18" charset="0"/>
              </a:rPr>
              <a:t> Uses camera for detection, making it affordable and not requiring additional sensors on the driver.</a:t>
            </a:r>
          </a:p>
          <a:p>
            <a:r>
              <a:rPr lang="en-US" sz="2400" b="1" dirty="0">
                <a:latin typeface="Times New Roman" panose="02020603050405020304" pitchFamily="18" charset="0"/>
                <a:cs typeface="Times New Roman" panose="02020603050405020304" pitchFamily="18" charset="0"/>
              </a:rPr>
              <a:t>Real-time monitoring:</a:t>
            </a:r>
            <a:r>
              <a:rPr lang="en-US" sz="2400" dirty="0">
                <a:latin typeface="Times New Roman" panose="02020603050405020304" pitchFamily="18" charset="0"/>
                <a:cs typeface="Times New Roman" panose="02020603050405020304" pitchFamily="18" charset="0"/>
              </a:rPr>
              <a:t> Provides continuous analysis of drowsiness levels for immediate intervention.</a:t>
            </a:r>
          </a:p>
          <a:p>
            <a:r>
              <a:rPr lang="en-US" sz="2400" b="1" dirty="0">
                <a:latin typeface="Times New Roman" panose="02020603050405020304" pitchFamily="18" charset="0"/>
                <a:cs typeface="Times New Roman" panose="02020603050405020304" pitchFamily="18" charset="0"/>
              </a:rPr>
              <a:t>Open-source tools:</a:t>
            </a:r>
            <a:r>
              <a:rPr lang="en-US" sz="2400" dirty="0">
                <a:latin typeface="Times New Roman" panose="02020603050405020304" pitchFamily="18" charset="0"/>
                <a:cs typeface="Times New Roman" panose="02020603050405020304" pitchFamily="18" charset="0"/>
              </a:rPr>
              <a:t> Leverages OpenCV and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freely available libraries, reducing development costs.</a:t>
            </a:r>
          </a:p>
          <a:p>
            <a:r>
              <a:rPr lang="en-US" sz="2400" b="1" dirty="0">
                <a:latin typeface="Times New Roman" panose="02020603050405020304" pitchFamily="18" charset="0"/>
                <a:cs typeface="Times New Roman" panose="02020603050405020304" pitchFamily="18" charset="0"/>
              </a:rPr>
              <a:t>Machine learning adaptability:</a:t>
            </a:r>
            <a:r>
              <a:rPr lang="en-US" sz="2400" dirty="0">
                <a:latin typeface="Times New Roman" panose="02020603050405020304" pitchFamily="18" charset="0"/>
                <a:cs typeface="Times New Roman" panose="02020603050405020304" pitchFamily="18" charset="0"/>
              </a:rPr>
              <a:t> Can be trained on diverse datasets to improve accuracy over time.</a:t>
            </a:r>
          </a:p>
          <a:p>
            <a:r>
              <a:rPr lang="en-US" sz="2400" b="1" dirty="0">
                <a:latin typeface="Times New Roman" panose="02020603050405020304" pitchFamily="18" charset="0"/>
                <a:cs typeface="Times New Roman" panose="02020603050405020304" pitchFamily="18" charset="0"/>
              </a:rPr>
              <a:t>Alert system integration:</a:t>
            </a:r>
            <a:r>
              <a:rPr lang="en-US" sz="2400" dirty="0">
                <a:latin typeface="Times New Roman" panose="02020603050405020304" pitchFamily="18" charset="0"/>
                <a:cs typeface="Times New Roman" panose="02020603050405020304" pitchFamily="18" charset="0"/>
              </a:rPr>
              <a:t> Can trigger alarms, sounds, or notifications to warn the driver of drowsiness.</a:t>
            </a:r>
          </a:p>
          <a:p>
            <a:pPr marL="0" lvl="0" indent="0" algn="just" rtl="0">
              <a:lnSpc>
                <a:spcPct val="90000"/>
              </a:lnSpc>
              <a:spcBef>
                <a:spcPts val="1000"/>
              </a:spcBef>
              <a:spcAft>
                <a:spcPts val="0"/>
              </a:spcAft>
              <a:buSzPts val="1920"/>
              <a:buNone/>
            </a:pPr>
            <a:endParaRPr dirty="0"/>
          </a:p>
          <a:p>
            <a:pPr marL="342900" lvl="0" indent="-251459" algn="l" rtl="0">
              <a:lnSpc>
                <a:spcPct val="90000"/>
              </a:lnSpc>
              <a:spcBef>
                <a:spcPts val="1000"/>
              </a:spcBef>
              <a:spcAft>
                <a:spcPts val="0"/>
              </a:spcAft>
              <a:buSzPts val="1440"/>
              <a:buNone/>
            </a:pPr>
            <a:r>
              <a:rPr lang="en-IN" dirty="0"/>
              <a:t>                                                          </a:t>
            </a:r>
            <a:r>
              <a:rPr lang="en-IN" dirty="0">
                <a:latin typeface="Times New Roman"/>
                <a:ea typeface="Times New Roman"/>
                <a:cs typeface="Times New Roman"/>
                <a:sym typeface="Times New Roman"/>
              </a:rPr>
              <a:t>10</a:t>
            </a:r>
            <a:endParaRPr dirty="0">
              <a:latin typeface="Times New Roman"/>
              <a:ea typeface="Times New Roman"/>
              <a:cs typeface="Times New Roman"/>
              <a:sym typeface="Times New Roman"/>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2715140" y="701902"/>
            <a:ext cx="8596668" cy="76862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IN" sz="3000" b="1">
                <a:solidFill>
                  <a:schemeClr val="dk1"/>
                </a:solidFill>
                <a:latin typeface="Times New Roman"/>
                <a:ea typeface="Times New Roman"/>
                <a:cs typeface="Times New Roman"/>
                <a:sym typeface="Times New Roman"/>
              </a:rPr>
              <a:t>ARCHITECTURE DIAGRAM</a:t>
            </a:r>
            <a:endParaRPr sz="3000"/>
          </a:p>
        </p:txBody>
      </p:sp>
      <p:sp>
        <p:nvSpPr>
          <p:cNvPr id="207" name="Google Shape;207;p28"/>
          <p:cNvSpPr txBox="1"/>
          <p:nvPr/>
        </p:nvSpPr>
        <p:spPr>
          <a:xfrm flipH="1">
            <a:off x="4048675" y="6041400"/>
            <a:ext cx="1355100" cy="618300"/>
          </a:xfrm>
          <a:prstGeom prst="rect">
            <a:avLst/>
          </a:prstGeom>
          <a:noFill/>
          <a:ln>
            <a:noFill/>
          </a:ln>
        </p:spPr>
        <p:txBody>
          <a:bodyPr spcFirstLastPara="1" wrap="square" lIns="91425" tIns="91425" rIns="91425" bIns="91425" anchor="t" anchorCtr="0">
            <a:noAutofit/>
          </a:bodyPr>
          <a:lstStyle/>
          <a:p>
            <a:pPr marL="342900" lvl="0" indent="0" algn="just" rtl="0">
              <a:spcBef>
                <a:spcPts val="1000"/>
              </a:spcBef>
              <a:spcAft>
                <a:spcPts val="0"/>
              </a:spcAft>
              <a:buNone/>
            </a:pPr>
            <a:r>
              <a:rPr lang="en-IN" sz="1800" dirty="0">
                <a:solidFill>
                  <a:srgbClr val="3F3F3F"/>
                </a:solidFill>
                <a:latin typeface="Times New Roman"/>
                <a:ea typeface="Times New Roman"/>
                <a:cs typeface="Times New Roman"/>
                <a:sym typeface="Times New Roman"/>
              </a:rPr>
              <a:t>          11</a:t>
            </a:r>
            <a:endParaRPr sz="1800" dirty="0"/>
          </a:p>
        </p:txBody>
      </p:sp>
      <p:pic>
        <p:nvPicPr>
          <p:cNvPr id="7" name="Picture 6">
            <a:extLst>
              <a:ext uri="{FF2B5EF4-FFF2-40B4-BE49-F238E27FC236}">
                <a16:creationId xmlns:a16="http://schemas.microsoft.com/office/drawing/2014/main" id="{A2AA6A6F-139C-4C5F-8A01-677D5D025F3A}"/>
              </a:ext>
            </a:extLst>
          </p:cNvPr>
          <p:cNvPicPr>
            <a:picLocks noChangeAspect="1"/>
          </p:cNvPicPr>
          <p:nvPr/>
        </p:nvPicPr>
        <p:blipFill>
          <a:blip r:embed="rId3"/>
          <a:stretch>
            <a:fillRect/>
          </a:stretch>
        </p:blipFill>
        <p:spPr>
          <a:xfrm>
            <a:off x="0" y="1665339"/>
            <a:ext cx="11865431" cy="3796937"/>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677334" y="609600"/>
            <a:ext cx="8596668" cy="9409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IN" sz="3000" b="1">
                <a:solidFill>
                  <a:schemeClr val="dk1"/>
                </a:solidFill>
                <a:latin typeface="Times New Roman"/>
                <a:ea typeface="Times New Roman"/>
                <a:cs typeface="Times New Roman"/>
                <a:sym typeface="Times New Roman"/>
              </a:rPr>
              <a:t>LIST OF MODULES</a:t>
            </a:r>
            <a:endParaRPr sz="3000"/>
          </a:p>
        </p:txBody>
      </p:sp>
      <p:sp>
        <p:nvSpPr>
          <p:cNvPr id="213" name="Google Shape;213;p29"/>
          <p:cNvSpPr txBox="1">
            <a:spLocks noGrp="1"/>
          </p:cNvSpPr>
          <p:nvPr>
            <p:ph type="body" idx="1"/>
          </p:nvPr>
        </p:nvSpPr>
        <p:spPr>
          <a:xfrm>
            <a:off x="677334" y="1311965"/>
            <a:ext cx="8596668" cy="47293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240"/>
              <a:buNone/>
            </a:pPr>
            <a:r>
              <a:rPr lang="en-IN" sz="2400" dirty="0">
                <a:solidFill>
                  <a:schemeClr val="dk1"/>
                </a:solidFill>
                <a:latin typeface="Times New Roman"/>
                <a:ea typeface="Times New Roman"/>
                <a:cs typeface="Times New Roman"/>
                <a:sym typeface="Times New Roman"/>
              </a:rPr>
              <a:t>The modules are</a:t>
            </a:r>
            <a:r>
              <a:rPr lang="en-IN"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0" lvl="0" indent="0" algn="l" rtl="0">
              <a:spcBef>
                <a:spcPts val="0"/>
              </a:spcBef>
              <a:spcAft>
                <a:spcPts val="0"/>
              </a:spcAft>
              <a:buSzPts val="2240"/>
              <a:buNone/>
            </a:pPr>
            <a:endParaRPr sz="2400" dirty="0"/>
          </a:p>
          <a:p>
            <a:pPr marL="2971800" marR="0" lvl="6" indent="-228600" algn="l" rtl="0">
              <a:lnSpc>
                <a:spcPct val="100000"/>
              </a:lnSpc>
              <a:spcBef>
                <a:spcPts val="1000"/>
              </a:spcBef>
              <a:spcAft>
                <a:spcPts val="0"/>
              </a:spcAft>
              <a:buSzPts val="1920"/>
              <a:buFont typeface="Times New Roman"/>
              <a:buChar char="►"/>
            </a:pPr>
            <a:r>
              <a:rPr lang="en-IN" sz="2400" dirty="0">
                <a:solidFill>
                  <a:schemeClr val="dk1"/>
                </a:solidFill>
                <a:latin typeface="Times New Roman"/>
                <a:ea typeface="Times New Roman"/>
                <a:cs typeface="Times New Roman"/>
                <a:sym typeface="Times New Roman"/>
              </a:rPr>
              <a:t> OpenCV</a:t>
            </a:r>
            <a:endParaRPr lang="fr-FR" sz="2400" dirty="0">
              <a:solidFill>
                <a:schemeClr val="dk1"/>
              </a:solidFill>
              <a:latin typeface="Times New Roman"/>
              <a:ea typeface="Times New Roman"/>
              <a:cs typeface="Times New Roman"/>
              <a:sym typeface="Times New Roman"/>
            </a:endParaRPr>
          </a:p>
          <a:p>
            <a:pPr marL="2971800" marR="0" lvl="6" indent="-228600" algn="l" rtl="0">
              <a:lnSpc>
                <a:spcPct val="100000"/>
              </a:lnSpc>
              <a:spcBef>
                <a:spcPts val="1000"/>
              </a:spcBef>
              <a:spcAft>
                <a:spcPts val="0"/>
              </a:spcAft>
              <a:buSzPts val="1920"/>
              <a:buFont typeface="Times New Roman"/>
              <a:buChar char="►"/>
            </a:pPr>
            <a:r>
              <a:rPr lang="fr-FR" sz="2400" dirty="0">
                <a:solidFill>
                  <a:schemeClr val="dk1"/>
                </a:solidFill>
                <a:latin typeface="Times New Roman"/>
                <a:ea typeface="Times New Roman"/>
                <a:cs typeface="Times New Roman"/>
                <a:sym typeface="Times New Roman"/>
              </a:rPr>
              <a:t> </a:t>
            </a:r>
            <a:r>
              <a:rPr lang="fr-FR" sz="2400" dirty="0" err="1">
                <a:solidFill>
                  <a:schemeClr val="dk1"/>
                </a:solidFill>
                <a:latin typeface="Times New Roman"/>
                <a:ea typeface="Times New Roman"/>
                <a:cs typeface="Times New Roman"/>
                <a:sym typeface="Times New Roman"/>
              </a:rPr>
              <a:t>Keras</a:t>
            </a:r>
            <a:endParaRPr lang="fr-FR" sz="2400" dirty="0">
              <a:solidFill>
                <a:schemeClr val="dk1"/>
              </a:solidFill>
              <a:latin typeface="Times New Roman"/>
              <a:ea typeface="Times New Roman"/>
              <a:cs typeface="Times New Roman"/>
              <a:sym typeface="Times New Roman"/>
            </a:endParaRPr>
          </a:p>
          <a:p>
            <a:pPr marL="2971800" marR="0" lvl="6" indent="-228600" algn="l" rtl="0">
              <a:lnSpc>
                <a:spcPct val="100000"/>
              </a:lnSpc>
              <a:spcBef>
                <a:spcPts val="1000"/>
              </a:spcBef>
              <a:spcAft>
                <a:spcPts val="0"/>
              </a:spcAft>
              <a:buSzPts val="1920"/>
              <a:buFont typeface="Times New Roman"/>
              <a:buChar char="►"/>
            </a:pPr>
            <a:r>
              <a:rPr lang="fr-FR" sz="2400" dirty="0">
                <a:solidFill>
                  <a:schemeClr val="dk1"/>
                </a:solidFill>
                <a:latin typeface="Times New Roman"/>
                <a:ea typeface="Times New Roman"/>
                <a:cs typeface="Times New Roman"/>
                <a:sym typeface="Times New Roman"/>
              </a:rPr>
              <a:t> OS</a:t>
            </a:r>
          </a:p>
          <a:p>
            <a:pPr marL="2971800" marR="0" lvl="6" indent="-228600" algn="l" rtl="0">
              <a:lnSpc>
                <a:spcPct val="100000"/>
              </a:lnSpc>
              <a:spcBef>
                <a:spcPts val="1000"/>
              </a:spcBef>
              <a:spcAft>
                <a:spcPts val="0"/>
              </a:spcAft>
              <a:buSzPts val="1920"/>
              <a:buFont typeface="Times New Roman"/>
              <a:buChar char="►"/>
            </a:pPr>
            <a:r>
              <a:rPr lang="fr-FR" sz="2400" dirty="0" err="1">
                <a:solidFill>
                  <a:schemeClr val="dk1"/>
                </a:solidFill>
                <a:latin typeface="Times New Roman"/>
                <a:ea typeface="Times New Roman"/>
                <a:cs typeface="Times New Roman"/>
                <a:sym typeface="Times New Roman"/>
              </a:rPr>
              <a:t>Numpy</a:t>
            </a:r>
            <a:endParaRPr lang="fr-FR" sz="2400" dirty="0">
              <a:solidFill>
                <a:schemeClr val="dk1"/>
              </a:solidFill>
              <a:latin typeface="Times New Roman"/>
              <a:ea typeface="Times New Roman"/>
              <a:cs typeface="Times New Roman"/>
              <a:sym typeface="Times New Roman"/>
            </a:endParaRPr>
          </a:p>
          <a:p>
            <a:pPr marL="2971800" marR="0" lvl="6" indent="-228600" algn="l" rtl="0">
              <a:lnSpc>
                <a:spcPct val="100000"/>
              </a:lnSpc>
              <a:spcBef>
                <a:spcPts val="1000"/>
              </a:spcBef>
              <a:spcAft>
                <a:spcPts val="0"/>
              </a:spcAft>
              <a:buSzPts val="1920"/>
              <a:buFont typeface="Times New Roman"/>
              <a:buChar char="►"/>
            </a:pPr>
            <a:r>
              <a:rPr lang="fr-FR" sz="2400" dirty="0" err="1">
                <a:solidFill>
                  <a:schemeClr val="dk1"/>
                </a:solidFill>
                <a:latin typeface="Times New Roman"/>
                <a:ea typeface="Times New Roman"/>
                <a:cs typeface="Times New Roman"/>
                <a:sym typeface="Times New Roman"/>
              </a:rPr>
              <a:t>Pygame</a:t>
            </a:r>
            <a:endParaRPr lang="fr-FR" sz="2400" dirty="0">
              <a:solidFill>
                <a:schemeClr val="dk1"/>
              </a:solidFill>
              <a:latin typeface="Times New Roman"/>
              <a:ea typeface="Times New Roman"/>
              <a:cs typeface="Times New Roman"/>
              <a:sym typeface="Times New Roman"/>
            </a:endParaRPr>
          </a:p>
          <a:p>
            <a:pPr marL="2514600" lvl="0" indent="0" algn="l" rtl="0">
              <a:spcBef>
                <a:spcPts val="1000"/>
              </a:spcBef>
              <a:spcAft>
                <a:spcPts val="0"/>
              </a:spcAft>
              <a:buNone/>
            </a:pPr>
            <a:endParaRPr lang="fr-FR" sz="2400" dirty="0">
              <a:solidFill>
                <a:schemeClr val="dk1"/>
              </a:solidFill>
              <a:latin typeface="Times New Roman"/>
              <a:ea typeface="Times New Roman"/>
              <a:cs typeface="Times New Roman"/>
              <a:sym typeface="Times New Roman"/>
            </a:endParaRPr>
          </a:p>
          <a:p>
            <a:pPr marL="2514600" lvl="0" indent="0" algn="l" rtl="0">
              <a:spcBef>
                <a:spcPts val="1000"/>
              </a:spcBef>
              <a:spcAft>
                <a:spcPts val="0"/>
              </a:spcAft>
              <a:buNone/>
            </a:pPr>
            <a:endParaRPr sz="2800" dirty="0">
              <a:solidFill>
                <a:schemeClr val="dk1"/>
              </a:solidFill>
              <a:latin typeface="Times New Roman"/>
              <a:ea typeface="Times New Roman"/>
              <a:cs typeface="Times New Roman"/>
              <a:sym typeface="Times New Roman"/>
            </a:endParaRPr>
          </a:p>
          <a:p>
            <a:pPr marL="2514600" lvl="0" indent="0" algn="l" rtl="0">
              <a:spcBef>
                <a:spcPts val="1000"/>
              </a:spcBef>
              <a:spcAft>
                <a:spcPts val="0"/>
              </a:spcAft>
              <a:buNone/>
            </a:pPr>
            <a:endParaRPr sz="2800" dirty="0">
              <a:solidFill>
                <a:schemeClr val="dk1"/>
              </a:solidFill>
              <a:latin typeface="Times New Roman"/>
              <a:ea typeface="Times New Roman"/>
              <a:cs typeface="Times New Roman"/>
              <a:sym typeface="Times New Roman"/>
            </a:endParaRPr>
          </a:p>
          <a:p>
            <a:pPr marL="2514600" lvl="0" indent="0" algn="l" rtl="0">
              <a:spcBef>
                <a:spcPts val="1000"/>
              </a:spcBef>
              <a:spcAft>
                <a:spcPts val="0"/>
              </a:spcAft>
              <a:buNone/>
            </a:pPr>
            <a:r>
              <a:rPr lang="en-IN" sz="2800" dirty="0">
                <a:solidFill>
                  <a:schemeClr val="dk1"/>
                </a:solidFill>
                <a:latin typeface="Times New Roman"/>
                <a:ea typeface="Times New Roman"/>
                <a:cs typeface="Times New Roman"/>
                <a:sym typeface="Times New Roman"/>
              </a:rPr>
              <a:t>             </a:t>
            </a:r>
            <a:r>
              <a:rPr lang="en-IN" sz="2000" dirty="0">
                <a:solidFill>
                  <a:schemeClr val="dk1"/>
                </a:solidFill>
                <a:latin typeface="Times New Roman"/>
                <a:ea typeface="Times New Roman"/>
                <a:cs typeface="Times New Roman"/>
                <a:sym typeface="Times New Roman"/>
              </a:rPr>
              <a:t>      12</a:t>
            </a:r>
            <a:endParaRPr sz="2000" dirty="0">
              <a:solidFill>
                <a:schemeClr val="dk1"/>
              </a:solidFill>
              <a:latin typeface="Times New Roman"/>
              <a:ea typeface="Times New Roman"/>
              <a:cs typeface="Times New Roman"/>
              <a:sym typeface="Times New Roman"/>
            </a:endParaRPr>
          </a:p>
          <a:p>
            <a:pPr marL="2514600" lvl="0" indent="0" algn="l" rtl="0">
              <a:spcBef>
                <a:spcPts val="1000"/>
              </a:spcBef>
              <a:spcAft>
                <a:spcPts val="0"/>
              </a:spcAft>
              <a:buNone/>
            </a:pPr>
            <a:endParaRPr sz="28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IN" sz="2800"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12</a:t>
            </a:r>
            <a:endParaRPr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677334" y="648634"/>
            <a:ext cx="8596800" cy="772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imes New Roman"/>
              <a:buNone/>
            </a:pPr>
            <a:r>
              <a:rPr lang="en-IN" sz="3000" b="1" dirty="0">
                <a:solidFill>
                  <a:schemeClr val="dk1"/>
                </a:solidFill>
                <a:latin typeface="Times New Roman"/>
                <a:ea typeface="Times New Roman"/>
                <a:cs typeface="Times New Roman"/>
                <a:sym typeface="Times New Roman"/>
              </a:rPr>
              <a:t>IMAGE ACQUISITION</a:t>
            </a:r>
            <a:endParaRPr sz="3000" dirty="0"/>
          </a:p>
        </p:txBody>
      </p:sp>
      <p:sp>
        <p:nvSpPr>
          <p:cNvPr id="219" name="Google Shape;219;p30"/>
          <p:cNvSpPr txBox="1">
            <a:spLocks noGrp="1"/>
          </p:cNvSpPr>
          <p:nvPr>
            <p:ph type="body" idx="1"/>
          </p:nvPr>
        </p:nvSpPr>
        <p:spPr>
          <a:xfrm>
            <a:off x="677334" y="1709529"/>
            <a:ext cx="8596668" cy="4331833"/>
          </a:xfrm>
          <a:prstGeom prst="rect">
            <a:avLst/>
          </a:prstGeom>
          <a:noFill/>
          <a:ln>
            <a:noFill/>
          </a:ln>
        </p:spPr>
        <p:txBody>
          <a:bodyPr spcFirstLastPara="1" wrap="square" lIns="91425" tIns="45700" rIns="91425" bIns="45700" anchor="t" anchorCtr="0">
            <a:noAutofit/>
          </a:bodyPr>
          <a:lstStyle/>
          <a:p>
            <a:pPr marL="342900" lvl="0" indent="-393700" algn="just">
              <a:spcBef>
                <a:spcPts val="0"/>
              </a:spcBef>
              <a:buSzPts val="2400"/>
              <a:buFont typeface="Times New Roman"/>
              <a:buChar char="►"/>
            </a:pPr>
            <a:r>
              <a:rPr lang="en-US" sz="2400" dirty="0">
                <a:solidFill>
                  <a:schemeClr val="dk1"/>
                </a:solidFill>
                <a:latin typeface="Times New Roman"/>
                <a:ea typeface="Times New Roman"/>
                <a:cs typeface="Times New Roman"/>
                <a:sym typeface="Times New Roman"/>
              </a:rPr>
              <a:t>Use OpenCV's </a:t>
            </a:r>
            <a:r>
              <a:rPr lang="en-US" sz="2400" dirty="0" err="1">
                <a:solidFill>
                  <a:schemeClr val="dk1"/>
                </a:solidFill>
                <a:latin typeface="Times New Roman"/>
                <a:ea typeface="Times New Roman"/>
                <a:cs typeface="Times New Roman"/>
                <a:sym typeface="Times New Roman"/>
              </a:rPr>
              <a:t>VideoCapture</a:t>
            </a:r>
            <a:r>
              <a:rPr lang="en-US" sz="2400" dirty="0">
                <a:solidFill>
                  <a:schemeClr val="dk1"/>
                </a:solidFill>
                <a:latin typeface="Times New Roman"/>
                <a:ea typeface="Times New Roman"/>
                <a:cs typeface="Times New Roman"/>
                <a:sym typeface="Times New Roman"/>
              </a:rPr>
              <a:t> function to access the webcam and capture frames for real-time processing.</a:t>
            </a:r>
          </a:p>
          <a:p>
            <a:pPr marL="342900" lvl="0" indent="-393700" algn="just">
              <a:spcBef>
                <a:spcPts val="0"/>
              </a:spcBef>
              <a:buSzPts val="240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93700" algn="just">
              <a:spcBef>
                <a:spcPts val="0"/>
              </a:spcBef>
              <a:buSzPts val="2400"/>
              <a:buFont typeface="Times New Roman"/>
              <a:buChar char="►"/>
            </a:pPr>
            <a:r>
              <a:rPr lang="en-US" sz="2400" dirty="0">
                <a:solidFill>
                  <a:schemeClr val="dk1"/>
                </a:solidFill>
                <a:latin typeface="Times New Roman"/>
                <a:ea typeface="Times New Roman"/>
                <a:cs typeface="Times New Roman"/>
                <a:sym typeface="Times New Roman"/>
              </a:rPr>
              <a:t>Capture frame-by-frame within a loop, continuously read frames from the video capture object.</a:t>
            </a:r>
          </a:p>
          <a:p>
            <a:pPr marL="342900" lvl="0" indent="-393700" algn="just">
              <a:spcBef>
                <a:spcPts val="0"/>
              </a:spcBef>
              <a:buSzPts val="240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93700" algn="just">
              <a:spcBef>
                <a:spcPts val="0"/>
              </a:spcBef>
              <a:buSzPts val="2400"/>
              <a:buFont typeface="Times New Roman"/>
              <a:buChar char="►"/>
            </a:pPr>
            <a:r>
              <a:rPr lang="en-US" sz="2400" dirty="0">
                <a:solidFill>
                  <a:schemeClr val="dk1"/>
                </a:solidFill>
                <a:latin typeface="Times New Roman"/>
                <a:ea typeface="Times New Roman"/>
                <a:cs typeface="Times New Roman"/>
                <a:sym typeface="Times New Roman"/>
              </a:rPr>
              <a:t>Grayscale images can improve processing speed for some face detection algorithms in OpenCV.</a:t>
            </a:r>
          </a:p>
          <a:p>
            <a:pPr marL="342900" lvl="0" indent="-393700" algn="just">
              <a:spcBef>
                <a:spcPts val="0"/>
              </a:spcBef>
              <a:buSzPts val="240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93700" algn="just">
              <a:spcBef>
                <a:spcPts val="0"/>
              </a:spcBef>
              <a:buSzPts val="2400"/>
              <a:buFont typeface="Times New Roman"/>
              <a:buChar char="►"/>
            </a:pPr>
            <a:r>
              <a:rPr lang="en-US" sz="2400" dirty="0">
                <a:solidFill>
                  <a:schemeClr val="dk1"/>
                </a:solidFill>
                <a:latin typeface="Times New Roman"/>
                <a:ea typeface="Times New Roman"/>
                <a:cs typeface="Times New Roman"/>
                <a:sym typeface="Times New Roman"/>
              </a:rPr>
              <a:t>Depending on how your webcam is mounted, you might need to flip the captured frame horizontally for a natural view.</a:t>
            </a:r>
          </a:p>
          <a:p>
            <a:pPr marL="342900" lvl="0" indent="-393700" algn="just">
              <a:spcBef>
                <a:spcPts val="0"/>
              </a:spcBef>
              <a:buSzPts val="2400"/>
              <a:buFont typeface="Times New Roman"/>
              <a:buChar char="►"/>
            </a:pPr>
            <a:endParaRPr lang="en-US" sz="2000" dirty="0">
              <a:solidFill>
                <a:schemeClr val="dk1"/>
              </a:solidFill>
              <a:latin typeface="Times New Roman"/>
              <a:ea typeface="Times New Roman"/>
              <a:cs typeface="Times New Roman"/>
              <a:sym typeface="Times New Roman"/>
            </a:endParaRPr>
          </a:p>
          <a:p>
            <a:pPr marL="0" lvl="0" indent="0" algn="just">
              <a:spcBef>
                <a:spcPts val="0"/>
              </a:spcBef>
              <a:buSzPts val="2400"/>
              <a:buNone/>
            </a:pPr>
            <a:r>
              <a:rPr lang="en-IN" sz="2000" dirty="0">
                <a:solidFill>
                  <a:schemeClr val="dk1"/>
                </a:solidFill>
                <a:latin typeface="Times New Roman"/>
                <a:ea typeface="Times New Roman"/>
                <a:cs typeface="Times New Roman"/>
                <a:sym typeface="Times New Roman"/>
              </a:rPr>
              <a:t>                       </a:t>
            </a:r>
          </a:p>
          <a:p>
            <a:pPr marL="0" lvl="0" indent="0" algn="just">
              <a:spcBef>
                <a:spcPts val="0"/>
              </a:spcBef>
              <a:buSzPts val="2400"/>
              <a:buNone/>
            </a:pPr>
            <a:r>
              <a:rPr lang="en-IN" sz="2000" dirty="0">
                <a:solidFill>
                  <a:schemeClr val="dk1"/>
                </a:solidFill>
                <a:latin typeface="Times New Roman"/>
                <a:ea typeface="Times New Roman"/>
                <a:cs typeface="Times New Roman"/>
                <a:sym typeface="Times New Roman"/>
              </a:rPr>
              <a:t>                                                                13</a:t>
            </a:r>
            <a:endParaRPr sz="2000"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8" name="Google Shape;228;p31"/>
          <p:cNvSpPr txBox="1"/>
          <p:nvPr/>
        </p:nvSpPr>
        <p:spPr>
          <a:xfrm>
            <a:off x="6321275" y="683322"/>
            <a:ext cx="2809500" cy="33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229" name="Google Shape;229;p31"/>
          <p:cNvSpPr txBox="1"/>
          <p:nvPr/>
        </p:nvSpPr>
        <p:spPr>
          <a:xfrm>
            <a:off x="2345625" y="683322"/>
            <a:ext cx="21879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230" name="Google Shape;230;p31"/>
          <p:cNvSpPr txBox="1"/>
          <p:nvPr/>
        </p:nvSpPr>
        <p:spPr>
          <a:xfrm>
            <a:off x="460815" y="185622"/>
            <a:ext cx="74574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solidFill>
                  <a:schemeClr val="dk1"/>
                </a:solidFill>
                <a:latin typeface="Times New Roman"/>
                <a:ea typeface="Times New Roman"/>
                <a:cs typeface="Times New Roman"/>
                <a:sym typeface="Times New Roman"/>
              </a:rPr>
              <a:t>IMAGE ACQUISITION </a:t>
            </a:r>
            <a:r>
              <a:rPr lang="en-IN" sz="1800" b="1">
                <a:latin typeface="Times New Roman"/>
                <a:ea typeface="Times New Roman"/>
                <a:cs typeface="Times New Roman"/>
                <a:sym typeface="Times New Roman"/>
              </a:rPr>
              <a:t>CONTD.</a:t>
            </a:r>
            <a:endParaRPr sz="1800" b="1">
              <a:latin typeface="Times New Roman"/>
              <a:ea typeface="Times New Roman"/>
              <a:cs typeface="Times New Roman"/>
              <a:sym typeface="Times New Roman"/>
            </a:endParaRPr>
          </a:p>
        </p:txBody>
      </p:sp>
      <p:sp>
        <p:nvSpPr>
          <p:cNvPr id="231" name="Google Shape;231;p31"/>
          <p:cNvSpPr txBox="1"/>
          <p:nvPr/>
        </p:nvSpPr>
        <p:spPr>
          <a:xfrm>
            <a:off x="4825400" y="6172200"/>
            <a:ext cx="793200" cy="579600"/>
          </a:xfrm>
          <a:prstGeom prst="rect">
            <a:avLst/>
          </a:prstGeom>
          <a:noFill/>
          <a:ln>
            <a:noFill/>
          </a:ln>
        </p:spPr>
        <p:txBody>
          <a:bodyPr spcFirstLastPara="1" wrap="square" lIns="91425" tIns="91425" rIns="91425" bIns="91425" anchor="t" anchorCtr="0">
            <a:noAutofit/>
          </a:bodyPr>
          <a:lstStyle/>
          <a:p>
            <a:pPr marL="0" lvl="0" indent="0" algn="just" rtl="0">
              <a:spcBef>
                <a:spcPts val="1000"/>
              </a:spcBef>
              <a:spcAft>
                <a:spcPts val="0"/>
              </a:spcAft>
              <a:buNone/>
            </a:pPr>
            <a:r>
              <a:rPr lang="en-IN" sz="1800">
                <a:solidFill>
                  <a:schemeClr val="dk1"/>
                </a:solidFill>
                <a:latin typeface="Times New Roman"/>
                <a:ea typeface="Times New Roman"/>
                <a:cs typeface="Times New Roman"/>
                <a:sym typeface="Times New Roman"/>
              </a:rPr>
              <a:t> 14</a:t>
            </a:r>
            <a:endParaRPr/>
          </a:p>
        </p:txBody>
      </p:sp>
      <p:pic>
        <p:nvPicPr>
          <p:cNvPr id="3" name="Picture 2">
            <a:extLst>
              <a:ext uri="{FF2B5EF4-FFF2-40B4-BE49-F238E27FC236}">
                <a16:creationId xmlns:a16="http://schemas.microsoft.com/office/drawing/2014/main" id="{1D5D5147-F543-43FE-B667-659E45034C45}"/>
              </a:ext>
            </a:extLst>
          </p:cNvPr>
          <p:cNvPicPr>
            <a:picLocks noChangeAspect="1"/>
          </p:cNvPicPr>
          <p:nvPr/>
        </p:nvPicPr>
        <p:blipFill>
          <a:blip r:embed="rId3"/>
          <a:stretch>
            <a:fillRect/>
          </a:stretch>
        </p:blipFill>
        <p:spPr>
          <a:xfrm>
            <a:off x="1918905" y="971557"/>
            <a:ext cx="6328112" cy="4994307"/>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677325" y="668300"/>
            <a:ext cx="8596800" cy="1166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imes New Roman"/>
              <a:buNone/>
            </a:pPr>
            <a:r>
              <a:rPr lang="en-IN" sz="3000" b="1" dirty="0">
                <a:solidFill>
                  <a:schemeClr val="dk1"/>
                </a:solidFill>
                <a:latin typeface="Times New Roman"/>
                <a:ea typeface="Times New Roman"/>
                <a:cs typeface="Times New Roman"/>
                <a:sym typeface="Times New Roman"/>
              </a:rPr>
              <a:t>IMAGE FACE DETECTION</a:t>
            </a:r>
            <a:endParaRPr sz="3000" dirty="0"/>
          </a:p>
        </p:txBody>
      </p:sp>
      <p:sp>
        <p:nvSpPr>
          <p:cNvPr id="237" name="Google Shape;237;p32"/>
          <p:cNvSpPr txBox="1">
            <a:spLocks noGrp="1"/>
          </p:cNvSpPr>
          <p:nvPr>
            <p:ph type="body" idx="1"/>
          </p:nvPr>
        </p:nvSpPr>
        <p:spPr>
          <a:xfrm>
            <a:off x="677334" y="1537253"/>
            <a:ext cx="8596668" cy="3896138"/>
          </a:xfrm>
          <a:prstGeom prst="rect">
            <a:avLst/>
          </a:prstGeom>
          <a:noFill/>
          <a:ln>
            <a:noFill/>
          </a:ln>
        </p:spPr>
        <p:txBody>
          <a:bodyPr spcFirstLastPara="1" wrap="square" lIns="91425" tIns="45700" rIns="91425" bIns="45700" anchor="t" anchorCtr="0">
            <a:noAutofit/>
          </a:bodyPr>
          <a:lstStyle/>
          <a:p>
            <a:pPr marL="342900" lvl="0" indent="-342900" algn="just">
              <a:buSzPts val="1920"/>
              <a:buFont typeface="Times New Roman"/>
              <a:buChar char="►"/>
            </a:pPr>
            <a:r>
              <a:rPr lang="en-US" sz="2400" dirty="0">
                <a:solidFill>
                  <a:schemeClr val="dk1"/>
                </a:solidFill>
                <a:latin typeface="Times New Roman"/>
                <a:ea typeface="Times New Roman"/>
                <a:cs typeface="Times New Roman"/>
                <a:sym typeface="Times New Roman"/>
              </a:rPr>
              <a:t> This drowsiness detection system relies on facial landmarks (eyes) rather than segmenting the entire image into objects.</a:t>
            </a:r>
            <a:r>
              <a:rPr lang="en-IN" sz="2400" dirty="0">
                <a:solidFill>
                  <a:schemeClr val="dk1"/>
                </a:solidFill>
                <a:latin typeface="Times New Roman"/>
                <a:ea typeface="Times New Roman"/>
                <a:cs typeface="Times New Roman"/>
                <a:sym typeface="Times New Roman"/>
              </a:rPr>
              <a:t>The encoders are </a:t>
            </a:r>
            <a:r>
              <a:rPr lang="en-IN" sz="2400" dirty="0" err="1">
                <a:solidFill>
                  <a:schemeClr val="dk1"/>
                </a:solidFill>
                <a:latin typeface="Times New Roman"/>
                <a:ea typeface="Times New Roman"/>
                <a:cs typeface="Times New Roman"/>
                <a:sym typeface="Times New Roman"/>
              </a:rPr>
              <a:t>freezed</a:t>
            </a:r>
            <a:r>
              <a:rPr lang="en-IN" sz="2400" dirty="0">
                <a:solidFill>
                  <a:schemeClr val="dk1"/>
                </a:solidFill>
                <a:latin typeface="Times New Roman"/>
                <a:ea typeface="Times New Roman"/>
                <a:cs typeface="Times New Roman"/>
                <a:sym typeface="Times New Roman"/>
              </a:rPr>
              <a:t> and decoders are trained ,then the encoders are </a:t>
            </a:r>
            <a:r>
              <a:rPr lang="en-IN" sz="2400" dirty="0" err="1">
                <a:solidFill>
                  <a:schemeClr val="dk1"/>
                </a:solidFill>
                <a:latin typeface="Times New Roman"/>
                <a:ea typeface="Times New Roman"/>
                <a:cs typeface="Times New Roman"/>
                <a:sym typeface="Times New Roman"/>
              </a:rPr>
              <a:t>unfreezed</a:t>
            </a:r>
            <a:r>
              <a:rPr lang="en-IN" sz="2400" dirty="0">
                <a:solidFill>
                  <a:schemeClr val="dk1"/>
                </a:solidFill>
                <a:latin typeface="Times New Roman"/>
                <a:ea typeface="Times New Roman"/>
                <a:cs typeface="Times New Roman"/>
                <a:sym typeface="Times New Roman"/>
              </a:rPr>
              <a:t> and trained</a:t>
            </a:r>
            <a:endParaRPr dirty="0">
              <a:latin typeface="Times New Roman"/>
              <a:ea typeface="Times New Roman"/>
              <a:cs typeface="Times New Roman"/>
              <a:sym typeface="Times New Roman"/>
            </a:endParaRPr>
          </a:p>
          <a:p>
            <a:pPr marL="342900" lvl="0" indent="-342900" algn="just">
              <a:buSzPts val="1920"/>
              <a:buFont typeface="Times New Roman"/>
              <a:buChar char="►"/>
            </a:pPr>
            <a:r>
              <a:rPr lang="en-US" sz="2400" dirty="0">
                <a:solidFill>
                  <a:schemeClr val="dk1"/>
                </a:solidFill>
                <a:latin typeface="Times New Roman"/>
                <a:ea typeface="Times New Roman"/>
                <a:cs typeface="Times New Roman"/>
                <a:sym typeface="Times New Roman"/>
              </a:rPr>
              <a:t>While not essential here, image segmentation could be explored to isolate the head and face region for drowsiness analysis</a:t>
            </a:r>
          </a:p>
          <a:p>
            <a:pPr marL="342900" lvl="0" indent="-342900" algn="just">
              <a:buSzPts val="1920"/>
              <a:buFont typeface="Times New Roman"/>
              <a:buChar char="►"/>
            </a:pPr>
            <a:r>
              <a:rPr lang="en-US" sz="2400" dirty="0">
                <a:solidFill>
                  <a:schemeClr val="dk1"/>
                </a:solidFill>
                <a:latin typeface="Times New Roman"/>
                <a:ea typeface="Times New Roman"/>
                <a:cs typeface="Times New Roman"/>
                <a:sym typeface="Times New Roman"/>
              </a:rPr>
              <a:t> Segmenting the image adds processing overhead, potentially impacting real-time performance.</a:t>
            </a:r>
          </a:p>
          <a:p>
            <a:pPr marL="342900" lvl="0" indent="-342900" algn="just">
              <a:buSzPts val="1920"/>
              <a:buFont typeface="Times New Roman"/>
              <a:buChar char="►"/>
            </a:pPr>
            <a:r>
              <a:rPr lang="en-US" sz="2400" dirty="0">
                <a:solidFill>
                  <a:schemeClr val="dk1"/>
                </a:solidFill>
                <a:latin typeface="Times New Roman"/>
                <a:ea typeface="Times New Roman"/>
                <a:cs typeface="Times New Roman"/>
                <a:sym typeface="Times New Roman"/>
              </a:rPr>
              <a:t>Prioritize using OpenCV's face and eye detection functions for efficient drowsiness detection.</a:t>
            </a:r>
            <a:endParaRPr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r>
              <a:rPr lang="en-IN" sz="2000" dirty="0">
                <a:solidFill>
                  <a:schemeClr val="dk1"/>
                </a:solidFill>
                <a:latin typeface="Times New Roman"/>
                <a:ea typeface="Times New Roman"/>
                <a:cs typeface="Times New Roman"/>
                <a:sym typeface="Times New Roman"/>
              </a:rPr>
              <a:t>                                                          15</a:t>
            </a:r>
            <a:endParaRPr sz="20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r>
              <a:rPr lang="en-IN" sz="2400"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677325" y="864447"/>
            <a:ext cx="8596800" cy="739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IN" sz="2400" b="1" dirty="0">
                <a:solidFill>
                  <a:schemeClr val="dk1"/>
                </a:solidFill>
                <a:latin typeface="Times New Roman"/>
                <a:ea typeface="Times New Roman"/>
                <a:cs typeface="Times New Roman"/>
                <a:sym typeface="Times New Roman"/>
              </a:rPr>
              <a:t>UNET PROCESSING</a:t>
            </a:r>
            <a:endParaRPr sz="2400" dirty="0"/>
          </a:p>
        </p:txBody>
      </p:sp>
      <p:sp>
        <p:nvSpPr>
          <p:cNvPr id="243" name="Google Shape;243;p33"/>
          <p:cNvSpPr txBox="1">
            <a:spLocks noGrp="1"/>
          </p:cNvSpPr>
          <p:nvPr>
            <p:ph type="body" idx="1"/>
          </p:nvPr>
        </p:nvSpPr>
        <p:spPr>
          <a:xfrm>
            <a:off x="677334" y="1603513"/>
            <a:ext cx="8596668" cy="44378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IN" sz="2400" dirty="0">
                <a:solidFill>
                  <a:schemeClr val="dk1"/>
                </a:solidFill>
                <a:latin typeface="Times New Roman"/>
                <a:ea typeface="Times New Roman"/>
                <a:cs typeface="Times New Roman"/>
                <a:sym typeface="Times New Roman"/>
              </a:rPr>
              <a:t>The </a:t>
            </a:r>
            <a:r>
              <a:rPr lang="en-IN" sz="2400" dirty="0" err="1">
                <a:solidFill>
                  <a:schemeClr val="dk1"/>
                </a:solidFill>
                <a:latin typeface="Times New Roman"/>
                <a:ea typeface="Times New Roman"/>
                <a:cs typeface="Times New Roman"/>
                <a:sym typeface="Times New Roman"/>
              </a:rPr>
              <a:t>Unet</a:t>
            </a:r>
            <a:r>
              <a:rPr lang="en-IN" sz="2400" dirty="0">
                <a:solidFill>
                  <a:schemeClr val="dk1"/>
                </a:solidFill>
                <a:latin typeface="Times New Roman"/>
                <a:ea typeface="Times New Roman"/>
                <a:cs typeface="Times New Roman"/>
                <a:sym typeface="Times New Roman"/>
              </a:rPr>
              <a:t> processing has three </a:t>
            </a:r>
            <a:r>
              <a:rPr lang="en-IN" sz="2400" dirty="0" err="1">
                <a:solidFill>
                  <a:schemeClr val="dk1"/>
                </a:solidFill>
                <a:latin typeface="Times New Roman"/>
                <a:ea typeface="Times New Roman"/>
                <a:cs typeface="Times New Roman"/>
                <a:sym typeface="Times New Roman"/>
              </a:rPr>
              <a:t>steps.They</a:t>
            </a:r>
            <a:r>
              <a:rPr lang="en-IN" sz="2400" dirty="0">
                <a:solidFill>
                  <a:schemeClr val="dk1"/>
                </a:solidFill>
                <a:latin typeface="Times New Roman"/>
                <a:ea typeface="Times New Roman"/>
                <a:cs typeface="Times New Roman"/>
                <a:sym typeface="Times New Roman"/>
              </a:rPr>
              <a:t> are</a:t>
            </a:r>
            <a:endParaRPr dirty="0">
              <a:latin typeface="Times New Roman"/>
              <a:ea typeface="Times New Roman"/>
              <a:cs typeface="Times New Roman"/>
              <a:sym typeface="Times New Roman"/>
            </a:endParaRPr>
          </a:p>
          <a:p>
            <a:pPr marL="2971800" lvl="6" indent="-228600" algn="l" rtl="0">
              <a:spcBef>
                <a:spcPts val="1000"/>
              </a:spcBef>
              <a:spcAft>
                <a:spcPts val="0"/>
              </a:spcAft>
              <a:buSzPts val="1920"/>
              <a:buFont typeface="Times New Roman"/>
              <a:buChar char="►"/>
            </a:pPr>
            <a:r>
              <a:rPr lang="en-IN" sz="2400" dirty="0">
                <a:solidFill>
                  <a:schemeClr val="dk1"/>
                </a:solidFill>
                <a:latin typeface="Times New Roman"/>
                <a:ea typeface="Times New Roman"/>
                <a:cs typeface="Times New Roman"/>
                <a:sym typeface="Times New Roman"/>
              </a:rPr>
              <a:t>Convolution operation</a:t>
            </a:r>
            <a:endParaRPr dirty="0">
              <a:latin typeface="Times New Roman"/>
              <a:ea typeface="Times New Roman"/>
              <a:cs typeface="Times New Roman"/>
              <a:sym typeface="Times New Roman"/>
            </a:endParaRPr>
          </a:p>
          <a:p>
            <a:pPr marL="2971800" lvl="6" indent="-228600" algn="l" rtl="0">
              <a:spcBef>
                <a:spcPts val="1000"/>
              </a:spcBef>
              <a:spcAft>
                <a:spcPts val="0"/>
              </a:spcAft>
              <a:buSzPts val="1920"/>
              <a:buFont typeface="Times New Roman"/>
              <a:buChar char="►"/>
            </a:pPr>
            <a:r>
              <a:rPr lang="en-IN" sz="2400" dirty="0">
                <a:solidFill>
                  <a:schemeClr val="dk1"/>
                </a:solidFill>
                <a:latin typeface="Times New Roman"/>
                <a:ea typeface="Times New Roman"/>
                <a:cs typeface="Times New Roman"/>
                <a:sym typeface="Times New Roman"/>
              </a:rPr>
              <a:t>Max Pooling</a:t>
            </a:r>
            <a:endParaRPr dirty="0">
              <a:latin typeface="Times New Roman"/>
              <a:ea typeface="Times New Roman"/>
              <a:cs typeface="Times New Roman"/>
              <a:sym typeface="Times New Roman"/>
            </a:endParaRPr>
          </a:p>
          <a:p>
            <a:pPr marL="2971800" lvl="6" indent="-228600" algn="l" rtl="0">
              <a:spcBef>
                <a:spcPts val="1000"/>
              </a:spcBef>
              <a:spcAft>
                <a:spcPts val="0"/>
              </a:spcAft>
              <a:buSzPts val="1920"/>
              <a:buFont typeface="Times New Roman"/>
              <a:buChar char="►"/>
            </a:pPr>
            <a:r>
              <a:rPr lang="en-IN" sz="2400" dirty="0">
                <a:solidFill>
                  <a:schemeClr val="dk1"/>
                </a:solidFill>
                <a:latin typeface="Times New Roman"/>
                <a:ea typeface="Times New Roman"/>
                <a:cs typeface="Times New Roman"/>
                <a:sym typeface="Times New Roman"/>
              </a:rPr>
              <a:t>Up Sampling</a:t>
            </a: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en-IN" sz="2400"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16</a:t>
            </a:r>
            <a:r>
              <a:rPr lang="en-IN"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
        <p:nvSpPr>
          <p:cNvPr id="244" name="Google Shape;244;p33"/>
          <p:cNvSpPr txBox="1"/>
          <p:nvPr/>
        </p:nvSpPr>
        <p:spPr>
          <a:xfrm>
            <a:off x="461050" y="270500"/>
            <a:ext cx="7780200" cy="59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solidFill>
                  <a:schemeClr val="dk1"/>
                </a:solidFill>
                <a:latin typeface="Times New Roman"/>
                <a:ea typeface="Times New Roman"/>
                <a:cs typeface="Times New Roman"/>
                <a:sym typeface="Times New Roman"/>
              </a:rPr>
              <a:t>IMAGE SEGMENTATION </a:t>
            </a:r>
            <a:r>
              <a:rPr lang="en-IN" sz="1800" b="1">
                <a:latin typeface="Times New Roman"/>
                <a:ea typeface="Times New Roman"/>
                <a:cs typeface="Times New Roman"/>
                <a:sym typeface="Times New Roman"/>
              </a:rPr>
              <a:t>CONTD.</a:t>
            </a:r>
            <a:endParaRPr sz="1800" b="1">
              <a:latin typeface="Times New Roman"/>
              <a:ea typeface="Times New Roman"/>
              <a:cs typeface="Times New Roman"/>
              <a:sym typeface="Times New Roman"/>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677334" y="514924"/>
            <a:ext cx="3854528" cy="66451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800"/>
              <a:buFont typeface="Times New Roman"/>
              <a:buNone/>
            </a:pPr>
            <a:r>
              <a:rPr lang="en-IN" sz="2800" b="1">
                <a:solidFill>
                  <a:schemeClr val="dk1"/>
                </a:solidFill>
                <a:latin typeface="Times New Roman"/>
                <a:ea typeface="Times New Roman"/>
                <a:cs typeface="Times New Roman"/>
                <a:sym typeface="Times New Roman"/>
              </a:rPr>
              <a:t>Convolution Operation</a:t>
            </a:r>
            <a:endParaRPr/>
          </a:p>
        </p:txBody>
      </p:sp>
      <p:sp>
        <p:nvSpPr>
          <p:cNvPr id="250" name="Google Shape;250;p34"/>
          <p:cNvSpPr txBox="1">
            <a:spLocks noGrp="1"/>
          </p:cNvSpPr>
          <p:nvPr>
            <p:ph type="body" idx="2"/>
          </p:nvPr>
        </p:nvSpPr>
        <p:spPr>
          <a:xfrm>
            <a:off x="677325" y="1302449"/>
            <a:ext cx="3854400" cy="4738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SzPts val="1920"/>
              <a:buFont typeface="Times New Roman"/>
              <a:buChar char="►"/>
            </a:pPr>
            <a:r>
              <a:rPr lang="en-IN" sz="2400">
                <a:solidFill>
                  <a:schemeClr val="dk1"/>
                </a:solidFill>
                <a:latin typeface="Times New Roman"/>
                <a:ea typeface="Times New Roman"/>
                <a:cs typeface="Times New Roman"/>
                <a:sym typeface="Times New Roman"/>
              </a:rPr>
              <a:t>A 3D volume (input image) of size (nin x nin x channels)</a:t>
            </a:r>
            <a:endParaRPr sz="240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SzPts val="1920"/>
              <a:buFont typeface="Times New Roman"/>
              <a:buChar char="►"/>
            </a:pPr>
            <a:r>
              <a:rPr lang="en-IN" sz="2400">
                <a:solidFill>
                  <a:schemeClr val="dk1"/>
                </a:solidFill>
                <a:latin typeface="Times New Roman"/>
                <a:ea typeface="Times New Roman"/>
                <a:cs typeface="Times New Roman"/>
                <a:sym typeface="Times New Roman"/>
              </a:rPr>
              <a:t> A set of ‘k’ filters (also called as kernels or feature extractors) each one of size (f x f x channels), where f is typically 3 or 5.</a:t>
            </a:r>
            <a:endParaRPr sz="240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SzPts val="1920"/>
              <a:buFont typeface="Times New Roman"/>
              <a:buChar char="►"/>
            </a:pPr>
            <a:r>
              <a:rPr lang="en-IN" sz="2400">
                <a:solidFill>
                  <a:schemeClr val="dk1"/>
                </a:solidFill>
                <a:latin typeface="Times New Roman"/>
                <a:ea typeface="Times New Roman"/>
                <a:cs typeface="Times New Roman"/>
                <a:sym typeface="Times New Roman"/>
              </a:rPr>
              <a:t>The output of a convolutional operation is also a 3D volume (also called as output image or feature map) of size (nout x nout x k).</a:t>
            </a:r>
            <a:endParaRPr sz="2400">
              <a:solidFill>
                <a:schemeClr val="dk1"/>
              </a:solidFill>
              <a:latin typeface="Times New Roman"/>
              <a:ea typeface="Times New Roman"/>
              <a:cs typeface="Times New Roman"/>
              <a:sym typeface="Times New Roman"/>
            </a:endParaRPr>
          </a:p>
          <a:p>
            <a:pPr marL="0" lvl="0" indent="0" algn="l" rtl="0">
              <a:spcBef>
                <a:spcPts val="1000"/>
              </a:spcBef>
              <a:spcAft>
                <a:spcPts val="0"/>
              </a:spcAft>
              <a:buSzPts val="1440"/>
              <a:buNone/>
            </a:pPr>
            <a:br>
              <a:rPr lang="en-I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pic>
        <p:nvPicPr>
          <p:cNvPr id="251" name="Google Shape;251;p34" descr="https://lh6.googleusercontent.com/OX770HEAaN4Mm3oJAPuO9E_6yFtIQnH-HI8rlgVGmX_G-57jOrK7dUNOaim1o6E14BwT-Qad_g3oj-gtUs3nohzYv_qQHeORzCx--OoH79gE4dSANbtxNzTdXNka1uF3_M6vO36Etw7junhoFA"/>
          <p:cNvPicPr preferRelativeResize="0">
            <a:picLocks noGrp="1"/>
          </p:cNvPicPr>
          <p:nvPr>
            <p:ph type="body" idx="1"/>
          </p:nvPr>
        </p:nvPicPr>
        <p:blipFill rotWithShape="1">
          <a:blip r:embed="rId3">
            <a:alphaModFix/>
          </a:blip>
          <a:srcRect/>
          <a:stretch/>
        </p:blipFill>
        <p:spPr>
          <a:xfrm>
            <a:off x="4638250" y="0"/>
            <a:ext cx="7553700" cy="6858000"/>
          </a:xfrm>
          <a:prstGeom prst="rect">
            <a:avLst/>
          </a:prstGeom>
          <a:noFill/>
          <a:ln>
            <a:noFill/>
          </a:ln>
        </p:spPr>
      </p:pic>
      <p:sp>
        <p:nvSpPr>
          <p:cNvPr id="252" name="Google Shape;252;p34"/>
          <p:cNvSpPr txBox="1"/>
          <p:nvPr/>
        </p:nvSpPr>
        <p:spPr>
          <a:xfrm>
            <a:off x="265100" y="242050"/>
            <a:ext cx="4266600" cy="449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IN" sz="1800" b="1">
                <a:solidFill>
                  <a:schemeClr val="dk1"/>
                </a:solidFill>
                <a:latin typeface="Times New Roman"/>
                <a:ea typeface="Times New Roman"/>
                <a:cs typeface="Times New Roman"/>
                <a:sym typeface="Times New Roman"/>
              </a:rPr>
              <a:t>IMAGE SEGMENTATION CONTD.</a:t>
            </a:r>
            <a:endParaRPr sz="1800">
              <a:latin typeface="Trebuchet MS"/>
              <a:ea typeface="Trebuchet MS"/>
              <a:cs typeface="Trebuchet MS"/>
              <a:sym typeface="Trebuchet MS"/>
            </a:endParaRPr>
          </a:p>
        </p:txBody>
      </p:sp>
      <p:sp>
        <p:nvSpPr>
          <p:cNvPr id="253" name="Google Shape;253;p34"/>
          <p:cNvSpPr txBox="1"/>
          <p:nvPr/>
        </p:nvSpPr>
        <p:spPr>
          <a:xfrm>
            <a:off x="5155900" y="6246575"/>
            <a:ext cx="793200" cy="6114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a:solidFill>
                  <a:schemeClr val="dk1"/>
                </a:solidFill>
                <a:latin typeface="Times New Roman"/>
                <a:ea typeface="Times New Roman"/>
                <a:cs typeface="Times New Roman"/>
                <a:sym typeface="Times New Roman"/>
              </a:rPr>
              <a:t>17</a:t>
            </a:r>
            <a:endParaRPr sz="180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677325" y="1167909"/>
            <a:ext cx="3854400" cy="6531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200"/>
              <a:buFont typeface="Times New Roman"/>
              <a:buNone/>
            </a:pPr>
            <a:r>
              <a:rPr lang="en-IN" sz="3200" b="1">
                <a:solidFill>
                  <a:schemeClr val="dk1"/>
                </a:solidFill>
                <a:latin typeface="Times New Roman"/>
                <a:ea typeface="Times New Roman"/>
                <a:cs typeface="Times New Roman"/>
                <a:sym typeface="Times New Roman"/>
              </a:rPr>
              <a:t>Max pooling</a:t>
            </a:r>
            <a:endParaRPr/>
          </a:p>
        </p:txBody>
      </p:sp>
      <p:sp>
        <p:nvSpPr>
          <p:cNvPr id="259" name="Google Shape;259;p35"/>
          <p:cNvSpPr txBox="1">
            <a:spLocks noGrp="1"/>
          </p:cNvSpPr>
          <p:nvPr>
            <p:ph type="body" idx="2"/>
          </p:nvPr>
        </p:nvSpPr>
        <p:spPr>
          <a:xfrm>
            <a:off x="677334" y="1868557"/>
            <a:ext cx="3854528" cy="3492961"/>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00"/>
              <a:buNone/>
            </a:pPr>
            <a:r>
              <a:rPr lang="en-IN" sz="2400">
                <a:solidFill>
                  <a:schemeClr val="dk1"/>
                </a:solidFill>
                <a:latin typeface="Times New Roman"/>
                <a:ea typeface="Times New Roman"/>
                <a:cs typeface="Times New Roman"/>
                <a:sym typeface="Times New Roman"/>
              </a:rPr>
              <a:t>The function of pooling is to reduce the size of the feature map to have fewer parameters in the network</a:t>
            </a:r>
            <a:r>
              <a:rPr lang="en-IN" sz="2400"/>
              <a:t>.</a:t>
            </a:r>
            <a:endParaRPr sz="2400"/>
          </a:p>
          <a:p>
            <a:pPr marL="0" lvl="0" indent="0" algn="l" rtl="0">
              <a:spcBef>
                <a:spcPts val="1000"/>
              </a:spcBef>
              <a:spcAft>
                <a:spcPts val="0"/>
              </a:spcAft>
              <a:buSzPts val="1120"/>
              <a:buNone/>
            </a:pPr>
            <a:br>
              <a:rPr lang="en-IN"/>
            </a:br>
            <a:endParaRPr/>
          </a:p>
        </p:txBody>
      </p:sp>
      <p:pic>
        <p:nvPicPr>
          <p:cNvPr id="260" name="Google Shape;260;p35" descr="https://miro.medium.com/max/516/1*lar5CEt_H-Xuw_N7HYuJ0w.png"/>
          <p:cNvPicPr preferRelativeResize="0">
            <a:picLocks noGrp="1"/>
          </p:cNvPicPr>
          <p:nvPr>
            <p:ph type="body" idx="1"/>
          </p:nvPr>
        </p:nvPicPr>
        <p:blipFill rotWithShape="1">
          <a:blip r:embed="rId3">
            <a:alphaModFix/>
          </a:blip>
          <a:srcRect/>
          <a:stretch/>
        </p:blipFill>
        <p:spPr>
          <a:xfrm>
            <a:off x="4638262" y="0"/>
            <a:ext cx="7553738" cy="6858000"/>
          </a:xfrm>
          <a:prstGeom prst="rect">
            <a:avLst/>
          </a:prstGeom>
          <a:noFill/>
          <a:ln>
            <a:noFill/>
          </a:ln>
        </p:spPr>
      </p:pic>
      <p:sp>
        <p:nvSpPr>
          <p:cNvPr id="261" name="Google Shape;261;p35"/>
          <p:cNvSpPr txBox="1"/>
          <p:nvPr/>
        </p:nvSpPr>
        <p:spPr>
          <a:xfrm>
            <a:off x="206850" y="572825"/>
            <a:ext cx="4038600" cy="4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b="1">
                <a:solidFill>
                  <a:schemeClr val="dk1"/>
                </a:solidFill>
                <a:latin typeface="Times New Roman"/>
                <a:ea typeface="Times New Roman"/>
                <a:cs typeface="Times New Roman"/>
                <a:sym typeface="Times New Roman"/>
              </a:rPr>
              <a:t>IMAGE SEGMENTATION CONTD.</a:t>
            </a:r>
            <a:endParaRPr sz="1800">
              <a:latin typeface="Trebuchet MS"/>
              <a:ea typeface="Trebuchet MS"/>
              <a:cs typeface="Trebuchet MS"/>
              <a:sym typeface="Trebuchet MS"/>
            </a:endParaRPr>
          </a:p>
        </p:txBody>
      </p:sp>
      <p:sp>
        <p:nvSpPr>
          <p:cNvPr id="262" name="Google Shape;262;p35"/>
          <p:cNvSpPr txBox="1"/>
          <p:nvPr/>
        </p:nvSpPr>
        <p:spPr>
          <a:xfrm>
            <a:off x="4638250" y="6097850"/>
            <a:ext cx="6599400" cy="3141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a:solidFill>
                  <a:schemeClr val="dk1"/>
                </a:solidFill>
                <a:latin typeface="Times New Roman"/>
                <a:ea typeface="Times New Roman"/>
                <a:cs typeface="Times New Roman"/>
                <a:sym typeface="Times New Roman"/>
              </a:rPr>
              <a:t>18</a:t>
            </a:r>
            <a:endParaRPr sz="180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6"/>
          <p:cNvSpPr txBox="1">
            <a:spLocks noGrp="1"/>
          </p:cNvSpPr>
          <p:nvPr>
            <p:ph type="title"/>
          </p:nvPr>
        </p:nvSpPr>
        <p:spPr>
          <a:xfrm>
            <a:off x="677325" y="1210219"/>
            <a:ext cx="3854400" cy="553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2800"/>
              <a:buFont typeface="Times New Roman"/>
              <a:buNone/>
            </a:pPr>
            <a:r>
              <a:rPr lang="en-IN" sz="2800" b="1">
                <a:solidFill>
                  <a:schemeClr val="dk1"/>
                </a:solidFill>
                <a:latin typeface="Times New Roman"/>
                <a:ea typeface="Times New Roman"/>
                <a:cs typeface="Times New Roman"/>
                <a:sym typeface="Times New Roman"/>
              </a:rPr>
              <a:t>Up Sampling</a:t>
            </a:r>
            <a:endParaRPr/>
          </a:p>
        </p:txBody>
      </p:sp>
      <p:sp>
        <p:nvSpPr>
          <p:cNvPr id="268" name="Google Shape;268;p36"/>
          <p:cNvSpPr txBox="1">
            <a:spLocks noGrp="1"/>
          </p:cNvSpPr>
          <p:nvPr>
            <p:ph type="body" idx="2"/>
          </p:nvPr>
        </p:nvSpPr>
        <p:spPr>
          <a:xfrm>
            <a:off x="677325" y="1994000"/>
            <a:ext cx="3854400" cy="3390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1600"/>
              <a:buNone/>
            </a:pPr>
            <a:r>
              <a:rPr lang="en-IN" sz="2400">
                <a:solidFill>
                  <a:srgbClr val="000000"/>
                </a:solidFill>
                <a:latin typeface="Times New Roman"/>
                <a:ea typeface="Times New Roman"/>
                <a:cs typeface="Times New Roman"/>
                <a:sym typeface="Times New Roman"/>
              </a:rPr>
              <a:t>Up Sampling retains a information and converts a low resolution image to a high resolution image</a:t>
            </a:r>
            <a:r>
              <a:rPr lang="en-IN" sz="2000">
                <a:latin typeface="Times New Roman"/>
                <a:ea typeface="Times New Roman"/>
                <a:cs typeface="Times New Roman"/>
                <a:sym typeface="Times New Roman"/>
              </a:rPr>
              <a:t> </a:t>
            </a:r>
            <a:endParaRPr/>
          </a:p>
          <a:p>
            <a:pPr marL="0" lvl="0" indent="0" algn="l" rtl="0">
              <a:spcBef>
                <a:spcPts val="1000"/>
              </a:spcBef>
              <a:spcAft>
                <a:spcPts val="0"/>
              </a:spcAft>
              <a:buSzPts val="1120"/>
              <a:buNone/>
            </a:pPr>
            <a:br>
              <a:rPr lang="en-IN"/>
            </a:br>
            <a:endParaRPr/>
          </a:p>
        </p:txBody>
      </p:sp>
      <p:pic>
        <p:nvPicPr>
          <p:cNvPr id="269" name="Google Shape;269;p36" descr="https://lh4.googleusercontent.com/Zbn6kXoKmdGUOn2ec_tFXC1vlFXvxoRf77DKbT3yY6kxKc_gHQUB1D2mIAoYCH_WP1qZwoTI8YO8_NoFkVEeZHjtJQuwMqZsB93xwQ_tSJJtZ_4-gychQyyT0wKFTYVnhVNEaL2UaBHNUZyV_A"/>
          <p:cNvPicPr preferRelativeResize="0">
            <a:picLocks noGrp="1"/>
          </p:cNvPicPr>
          <p:nvPr>
            <p:ph type="body" idx="1"/>
          </p:nvPr>
        </p:nvPicPr>
        <p:blipFill rotWithShape="1">
          <a:blip r:embed="rId3">
            <a:alphaModFix/>
          </a:blip>
          <a:srcRect/>
          <a:stretch/>
        </p:blipFill>
        <p:spPr>
          <a:xfrm>
            <a:off x="4760912" y="0"/>
            <a:ext cx="7431087" cy="6857999"/>
          </a:xfrm>
          <a:prstGeom prst="rect">
            <a:avLst/>
          </a:prstGeom>
          <a:noFill/>
          <a:ln>
            <a:noFill/>
          </a:ln>
        </p:spPr>
      </p:pic>
      <p:sp>
        <p:nvSpPr>
          <p:cNvPr id="270" name="Google Shape;270;p36"/>
          <p:cNvSpPr txBox="1"/>
          <p:nvPr/>
        </p:nvSpPr>
        <p:spPr>
          <a:xfrm>
            <a:off x="357300" y="541000"/>
            <a:ext cx="6742800" cy="2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b="1">
                <a:solidFill>
                  <a:schemeClr val="dk1"/>
                </a:solidFill>
                <a:latin typeface="Times New Roman"/>
                <a:ea typeface="Times New Roman"/>
                <a:cs typeface="Times New Roman"/>
                <a:sym typeface="Times New Roman"/>
              </a:rPr>
              <a:t>IMAGE SEGMENTATION CONTD.</a:t>
            </a:r>
            <a:endParaRPr sz="1800">
              <a:latin typeface="Trebuchet MS"/>
              <a:ea typeface="Trebuchet MS"/>
              <a:cs typeface="Trebuchet MS"/>
              <a:sym typeface="Trebuchet MS"/>
            </a:endParaRPr>
          </a:p>
        </p:txBody>
      </p:sp>
      <p:sp>
        <p:nvSpPr>
          <p:cNvPr id="271" name="Google Shape;271;p36"/>
          <p:cNvSpPr txBox="1"/>
          <p:nvPr/>
        </p:nvSpPr>
        <p:spPr>
          <a:xfrm>
            <a:off x="4646250" y="5862750"/>
            <a:ext cx="1734600" cy="6798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a:solidFill>
                  <a:schemeClr val="dk1"/>
                </a:solidFill>
                <a:latin typeface="Times New Roman"/>
                <a:ea typeface="Times New Roman"/>
                <a:cs typeface="Times New Roman"/>
                <a:sym typeface="Times New Roman"/>
              </a:rPr>
              <a:t>19</a:t>
            </a:r>
            <a:r>
              <a:rPr lang="en-IN" sz="2400">
                <a:solidFill>
                  <a:schemeClr val="dk1"/>
                </a:solidFill>
                <a:latin typeface="Times New Roman"/>
                <a:ea typeface="Times New Roman"/>
                <a:cs typeface="Times New Roman"/>
                <a:sym typeface="Times New Roman"/>
              </a:rPr>
              <a:t> </a:t>
            </a: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imes New Roman"/>
              <a:buNone/>
            </a:pPr>
            <a:r>
              <a:rPr lang="en-IN" sz="3000" b="1" dirty="0">
                <a:solidFill>
                  <a:schemeClr val="dk1"/>
                </a:solidFill>
                <a:latin typeface="Times New Roman"/>
                <a:ea typeface="Times New Roman"/>
                <a:cs typeface="Times New Roman"/>
                <a:sym typeface="Times New Roman"/>
              </a:rPr>
              <a:t>OBJECTIVE</a:t>
            </a:r>
            <a:endParaRPr sz="3000" dirty="0"/>
          </a:p>
        </p:txBody>
      </p:sp>
      <p:sp>
        <p:nvSpPr>
          <p:cNvPr id="150" name="Google Shape;150;p19"/>
          <p:cNvSpPr txBox="1">
            <a:spLocks noGrp="1"/>
          </p:cNvSpPr>
          <p:nvPr>
            <p:ph type="body" idx="1"/>
          </p:nvPr>
        </p:nvSpPr>
        <p:spPr>
          <a:xfrm>
            <a:off x="677334" y="1425556"/>
            <a:ext cx="8596668" cy="4464353"/>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Enhancing road safety by detecting driver drowsiness in real-time.</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Reducing accidents caused by driver fatigue through computer vision and deep learning.</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Developing an efficient and accurate drowsiness detection algorithm using OpenCV and </a:t>
            </a:r>
            <a:r>
              <a:rPr lang="en-US" sz="2400" dirty="0" err="1">
                <a:solidFill>
                  <a:schemeClr val="dk1"/>
                </a:solidFill>
                <a:latin typeface="Times New Roman"/>
                <a:ea typeface="Times New Roman"/>
                <a:cs typeface="Times New Roman"/>
                <a:sym typeface="Times New Roman"/>
              </a:rPr>
              <a:t>Keras</a:t>
            </a:r>
            <a:r>
              <a:rPr lang="en-US" sz="2400" dirty="0">
                <a:solidFill>
                  <a:schemeClr val="dk1"/>
                </a:solidFill>
                <a:latin typeface="Times New Roman"/>
                <a:ea typeface="Times New Roman"/>
                <a:cs typeface="Times New Roman"/>
                <a:sym typeface="Times New Roman"/>
              </a:rPr>
              <a:t>.</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Integrating seamlessly into vehicles to provide timely alerts and promote safer driving practices.</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0" lvl="0" indent="0" algn="just">
              <a:spcBef>
                <a:spcPts val="0"/>
              </a:spcBef>
              <a:buSzPts val="1920"/>
              <a:buNone/>
            </a:pPr>
            <a:r>
              <a:rPr lang="en-US" sz="24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2</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342900" lvl="0" indent="0" algn="just" rtl="0">
              <a:spcBef>
                <a:spcPts val="1000"/>
              </a:spcBef>
              <a:spcAft>
                <a:spcPts val="0"/>
              </a:spcAft>
              <a:buNone/>
            </a:pPr>
            <a:r>
              <a:rPr lang="en-IN" sz="2400"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2</a:t>
            </a:r>
            <a:endParaRPr dirty="0">
              <a:solidFill>
                <a:schemeClr val="dk1"/>
              </a:solidFill>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dirty="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7"/>
          <p:cNvSpPr txBox="1">
            <a:spLocks noGrp="1"/>
          </p:cNvSpPr>
          <p:nvPr>
            <p:ph type="ctrTitle"/>
          </p:nvPr>
        </p:nvSpPr>
        <p:spPr>
          <a:xfrm>
            <a:off x="1507067" y="145774"/>
            <a:ext cx="7766936" cy="1364974"/>
          </a:xfrm>
          <a:prstGeom prst="rect">
            <a:avLst/>
          </a:prstGeom>
          <a:noFill/>
          <a:ln>
            <a:noFill/>
          </a:ln>
        </p:spPr>
        <p:txBody>
          <a:bodyPr spcFirstLastPara="1" wrap="square" lIns="91425" tIns="45700" rIns="91425" bIns="45700" anchor="b" anchorCtr="0">
            <a:noAutofit/>
          </a:bodyPr>
          <a:lstStyle/>
          <a:p>
            <a:pPr lvl="0" algn="ctr">
              <a:buClr>
                <a:schemeClr val="dk1"/>
              </a:buClr>
              <a:buSzPts val="2400"/>
            </a:pPr>
            <a:r>
              <a:rPr lang="en-IN" sz="3000" b="1" dirty="0">
                <a:solidFill>
                  <a:schemeClr val="tx1"/>
                </a:solidFill>
                <a:latin typeface="Times New Roman" panose="02020603050405020304" pitchFamily="18" charset="0"/>
                <a:cs typeface="Times New Roman" panose="02020603050405020304" pitchFamily="18" charset="0"/>
              </a:rPr>
              <a:t>Real-Time Drowsiness Detection</a:t>
            </a:r>
            <a:endParaRPr sz="3000" b="1" dirty="0">
              <a:solidFill>
                <a:schemeClr val="tx1"/>
              </a:solidFill>
              <a:latin typeface="Times New Roman" panose="02020603050405020304" pitchFamily="18" charset="0"/>
              <a:cs typeface="Times New Roman" panose="02020603050405020304" pitchFamily="18" charset="0"/>
            </a:endParaRPr>
          </a:p>
        </p:txBody>
      </p:sp>
      <p:sp>
        <p:nvSpPr>
          <p:cNvPr id="278" name="Google Shape;278;p37"/>
          <p:cNvSpPr txBox="1"/>
          <p:nvPr/>
        </p:nvSpPr>
        <p:spPr>
          <a:xfrm>
            <a:off x="1256350" y="82125"/>
            <a:ext cx="6639000" cy="6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Trebuchet MS"/>
              <a:ea typeface="Trebuchet MS"/>
              <a:cs typeface="Trebuchet MS"/>
              <a:sym typeface="Trebuchet MS"/>
            </a:endParaRPr>
          </a:p>
        </p:txBody>
      </p:sp>
      <p:sp>
        <p:nvSpPr>
          <p:cNvPr id="279" name="Google Shape;279;p37"/>
          <p:cNvSpPr txBox="1"/>
          <p:nvPr/>
        </p:nvSpPr>
        <p:spPr>
          <a:xfrm>
            <a:off x="4582600" y="5929925"/>
            <a:ext cx="732000" cy="4032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a:solidFill>
                  <a:schemeClr val="dk1"/>
                </a:solidFill>
                <a:latin typeface="Times New Roman"/>
                <a:ea typeface="Times New Roman"/>
                <a:cs typeface="Times New Roman"/>
                <a:sym typeface="Times New Roman"/>
              </a:rPr>
              <a:t>20</a:t>
            </a:r>
            <a:endParaRPr/>
          </a:p>
        </p:txBody>
      </p:sp>
      <p:pic>
        <p:nvPicPr>
          <p:cNvPr id="3" name="Picture 2">
            <a:extLst>
              <a:ext uri="{FF2B5EF4-FFF2-40B4-BE49-F238E27FC236}">
                <a16:creationId xmlns:a16="http://schemas.microsoft.com/office/drawing/2014/main" id="{0216BD64-848E-4E38-9231-A745BF6D9D5F}"/>
              </a:ext>
            </a:extLst>
          </p:cNvPr>
          <p:cNvPicPr>
            <a:picLocks noChangeAspect="1"/>
          </p:cNvPicPr>
          <p:nvPr/>
        </p:nvPicPr>
        <p:blipFill>
          <a:blip r:embed="rId3"/>
          <a:stretch>
            <a:fillRect/>
          </a:stretch>
        </p:blipFill>
        <p:spPr>
          <a:xfrm>
            <a:off x="553488" y="2108951"/>
            <a:ext cx="4395112" cy="3512431"/>
          </a:xfrm>
          <a:prstGeom prst="rect">
            <a:avLst/>
          </a:prstGeom>
        </p:spPr>
      </p:pic>
      <p:pic>
        <p:nvPicPr>
          <p:cNvPr id="5" name="Picture 4">
            <a:extLst>
              <a:ext uri="{FF2B5EF4-FFF2-40B4-BE49-F238E27FC236}">
                <a16:creationId xmlns:a16="http://schemas.microsoft.com/office/drawing/2014/main" id="{6297F56C-5D7E-4D28-9B1A-8BF77D5AAE81}"/>
              </a:ext>
            </a:extLst>
          </p:cNvPr>
          <p:cNvPicPr>
            <a:picLocks noChangeAspect="1"/>
          </p:cNvPicPr>
          <p:nvPr/>
        </p:nvPicPr>
        <p:blipFill>
          <a:blip r:embed="rId4"/>
          <a:stretch>
            <a:fillRect/>
          </a:stretch>
        </p:blipFill>
        <p:spPr>
          <a:xfrm>
            <a:off x="5617028" y="2110764"/>
            <a:ext cx="4395112" cy="3510618"/>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8"/>
          <p:cNvSpPr txBox="1">
            <a:spLocks noGrp="1"/>
          </p:cNvSpPr>
          <p:nvPr>
            <p:ph type="title"/>
          </p:nvPr>
        </p:nvSpPr>
        <p:spPr>
          <a:xfrm>
            <a:off x="677325" y="381875"/>
            <a:ext cx="8596800" cy="906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Times New Roman"/>
              <a:buNone/>
            </a:pPr>
            <a:r>
              <a:rPr lang="en-IN" sz="3000" b="1" dirty="0">
                <a:solidFill>
                  <a:schemeClr val="dk1"/>
                </a:solidFill>
                <a:latin typeface="Times New Roman"/>
                <a:ea typeface="Times New Roman"/>
                <a:cs typeface="Times New Roman"/>
                <a:sym typeface="Times New Roman"/>
              </a:rPr>
              <a:t>IMAGE CLASSIFICATION</a:t>
            </a:r>
            <a:endParaRPr sz="3000" dirty="0">
              <a:latin typeface="Times New Roman"/>
              <a:ea typeface="Times New Roman"/>
              <a:cs typeface="Times New Roman"/>
              <a:sym typeface="Times New Roman"/>
            </a:endParaRPr>
          </a:p>
        </p:txBody>
      </p:sp>
      <p:sp>
        <p:nvSpPr>
          <p:cNvPr id="285" name="Google Shape;285;p38"/>
          <p:cNvSpPr txBox="1">
            <a:spLocks noGrp="1"/>
          </p:cNvSpPr>
          <p:nvPr>
            <p:ph type="body" idx="1"/>
          </p:nvPr>
        </p:nvSpPr>
        <p:spPr>
          <a:xfrm>
            <a:off x="677325" y="1288775"/>
            <a:ext cx="8596800" cy="5043900"/>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Extract Eye Region: Isolate suspected eye area based on face and eye detection rectangles.</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Preprocess for Model: Convert extracted eye image to grayscale and resize to a fixed size (24x24 pixels).</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Normalize for Prediction: Divide each pixel value by 255 (convert from 0-255 to 0-1) for model consistency.</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Feed to CNN &amp; Predict: Pass the preprocessed eye image through the CNN model to get class probabilities (Open/Closed), identify the most likely class (highest probability).</a:t>
            </a:r>
            <a:endParaRPr sz="2400" dirty="0">
              <a:solidFill>
                <a:schemeClr val="dk1"/>
              </a:solidFill>
              <a:latin typeface="Times New Roman"/>
              <a:ea typeface="Times New Roman"/>
              <a:cs typeface="Times New Roman"/>
              <a:sym typeface="Times New Roman"/>
            </a:endParaRPr>
          </a:p>
        </p:txBody>
      </p:sp>
      <p:sp>
        <p:nvSpPr>
          <p:cNvPr id="288" name="Google Shape;288;p38"/>
          <p:cNvSpPr txBox="1"/>
          <p:nvPr/>
        </p:nvSpPr>
        <p:spPr>
          <a:xfrm>
            <a:off x="4414175" y="5951025"/>
            <a:ext cx="812400" cy="4932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IN" sz="1800">
                <a:solidFill>
                  <a:schemeClr val="dk1"/>
                </a:solidFill>
                <a:latin typeface="Times New Roman"/>
                <a:ea typeface="Times New Roman"/>
                <a:cs typeface="Times New Roman"/>
                <a:sym typeface="Times New Roman"/>
              </a:rPr>
              <a:t>21</a:t>
            </a:r>
            <a:endParaRP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677325" y="564077"/>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Times New Roman"/>
              <a:buNone/>
            </a:pPr>
            <a:r>
              <a:rPr lang="en-IN" sz="3000" b="1" dirty="0">
                <a:solidFill>
                  <a:schemeClr val="dk1"/>
                </a:solidFill>
                <a:latin typeface="Times New Roman"/>
                <a:ea typeface="Times New Roman"/>
                <a:cs typeface="Times New Roman"/>
                <a:sym typeface="Times New Roman"/>
              </a:rPr>
              <a:t>CONCLUSION</a:t>
            </a:r>
            <a:endParaRPr sz="3000" dirty="0"/>
          </a:p>
        </p:txBody>
      </p:sp>
      <p:sp>
        <p:nvSpPr>
          <p:cNvPr id="294" name="Google Shape;294;p39"/>
          <p:cNvSpPr txBox="1">
            <a:spLocks noGrp="1"/>
          </p:cNvSpPr>
          <p:nvPr>
            <p:ph type="body" idx="1"/>
          </p:nvPr>
        </p:nvSpPr>
        <p:spPr>
          <a:xfrm>
            <a:off x="677325" y="1591175"/>
            <a:ext cx="8596800" cy="4450200"/>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Real-time system: This approach captures video frames, analyzes them for drowsiness cues, and provides feedback all within a continuous loop.</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Drowsiness detection: By analyzing eye closure and other facial features, the system can identify potential driver drowsiness.</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Alerting mechanism: When drowsiness is detected, an alarm or notification can be triggered to warn the driver.</a:t>
            </a:r>
          </a:p>
          <a:p>
            <a:pPr marL="342900" lvl="0" indent="-342900" algn="just">
              <a:spcBef>
                <a:spcPts val="0"/>
              </a:spcBef>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US" sz="2400" dirty="0">
                <a:solidFill>
                  <a:schemeClr val="dk1"/>
                </a:solidFill>
                <a:latin typeface="Times New Roman"/>
                <a:ea typeface="Times New Roman"/>
                <a:cs typeface="Times New Roman"/>
                <a:sym typeface="Times New Roman"/>
              </a:rPr>
              <a:t>Safety improvement: This system can be a valuable tool to help prevent accidents caused by drowsy driving.</a:t>
            </a:r>
          </a:p>
          <a:p>
            <a:pPr marL="342900" marR="0" lvl="0" indent="-342900" algn="just" rtl="0">
              <a:lnSpc>
                <a:spcPct val="100000"/>
              </a:lnSpc>
              <a:spcBef>
                <a:spcPts val="0"/>
              </a:spcBef>
              <a:spcAft>
                <a:spcPts val="0"/>
              </a:spcAft>
              <a:buSzPts val="1920"/>
              <a:buFont typeface="Times New Roman"/>
              <a:buChar char="►"/>
            </a:pPr>
            <a:endParaRPr lang="en-US" sz="2400" dirty="0">
              <a:solidFill>
                <a:schemeClr val="dk1"/>
              </a:solidFill>
              <a:latin typeface="Times New Roman"/>
              <a:ea typeface="Times New Roman"/>
              <a:cs typeface="Times New Roman"/>
              <a:sym typeface="Times New Roman"/>
            </a:endParaRPr>
          </a:p>
          <a:p>
            <a:pPr marL="342900" lvl="0" indent="0" algn="just" rtl="0">
              <a:lnSpc>
                <a:spcPct val="90000"/>
              </a:lnSpc>
              <a:spcBef>
                <a:spcPts val="1000"/>
              </a:spcBef>
              <a:spcAft>
                <a:spcPts val="0"/>
              </a:spcAft>
              <a:buNone/>
            </a:pPr>
            <a:r>
              <a:rPr lang="en-IN" sz="2000" dirty="0">
                <a:solidFill>
                  <a:srgbClr val="000000"/>
                </a:solidFill>
                <a:latin typeface="Times New Roman"/>
                <a:ea typeface="Times New Roman"/>
                <a:cs typeface="Times New Roman"/>
                <a:sym typeface="Times New Roman"/>
              </a:rPr>
              <a:t>                                                     22</a:t>
            </a:r>
            <a:endParaRPr sz="2000" dirty="0">
              <a:solidFill>
                <a:srgbClr val="000000"/>
              </a:solidFill>
              <a:latin typeface="Times New Roman"/>
              <a:ea typeface="Times New Roman"/>
              <a:cs typeface="Times New Roman"/>
              <a:sym typeface="Times New Roman"/>
            </a:endParaRPr>
          </a:p>
          <a:p>
            <a:pPr marL="342900" lvl="0" indent="0" algn="just" rtl="0">
              <a:lnSpc>
                <a:spcPct val="90000"/>
              </a:lnSpc>
              <a:spcBef>
                <a:spcPts val="1000"/>
              </a:spcBef>
              <a:spcAft>
                <a:spcPts val="0"/>
              </a:spcAft>
              <a:buNone/>
            </a:pPr>
            <a:r>
              <a:rPr lang="en-IN" sz="2400" dirty="0">
                <a:solidFill>
                  <a:srgbClr val="000000"/>
                </a:solidFill>
                <a:latin typeface="Times New Roman"/>
                <a:ea typeface="Times New Roman"/>
                <a:cs typeface="Times New Roman"/>
                <a:sym typeface="Times New Roman"/>
              </a:rPr>
              <a:t> 									</a:t>
            </a:r>
            <a:endParaRPr dirty="0">
              <a:solidFill>
                <a:srgbClr val="00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1600"/>
              <a:buNone/>
            </a:pPr>
            <a:br>
              <a:rPr lang="en-IN" sz="2000" dirty="0">
                <a:latin typeface="Times New Roman"/>
                <a:ea typeface="Times New Roman"/>
                <a:cs typeface="Times New Roman"/>
                <a:sym typeface="Times New Roman"/>
              </a:rPr>
            </a:br>
            <a:endParaRPr sz="2000" dirty="0">
              <a:latin typeface="Times New Roman"/>
              <a:ea typeface="Times New Roman"/>
              <a:cs typeface="Times New Roman"/>
              <a:sym typeface="Times New Roman"/>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677325" y="609600"/>
            <a:ext cx="8596800" cy="692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3000" b="1" dirty="0">
                <a:solidFill>
                  <a:srgbClr val="000000"/>
                </a:solidFill>
                <a:latin typeface="Times New Roman"/>
                <a:ea typeface="Times New Roman"/>
                <a:cs typeface="Times New Roman"/>
                <a:sym typeface="Times New Roman"/>
              </a:rPr>
              <a:t>FUTURE ENHANCEMENT</a:t>
            </a:r>
            <a:endParaRPr sz="3000" b="1" dirty="0">
              <a:solidFill>
                <a:srgbClr val="000000"/>
              </a:solidFill>
              <a:latin typeface="Times New Roman"/>
              <a:ea typeface="Times New Roman"/>
              <a:cs typeface="Times New Roman"/>
              <a:sym typeface="Times New Roman"/>
            </a:endParaRPr>
          </a:p>
        </p:txBody>
      </p:sp>
      <p:sp>
        <p:nvSpPr>
          <p:cNvPr id="300" name="Google Shape;300;p40"/>
          <p:cNvSpPr txBox="1">
            <a:spLocks noGrp="1"/>
          </p:cNvSpPr>
          <p:nvPr>
            <p:ph type="body" idx="1"/>
          </p:nvPr>
        </p:nvSpPr>
        <p:spPr>
          <a:xfrm>
            <a:off x="677325" y="1607100"/>
            <a:ext cx="8596800" cy="3818700"/>
          </a:xfrm>
          <a:prstGeom prst="rect">
            <a:avLst/>
          </a:prstGeom>
        </p:spPr>
        <p:txBody>
          <a:bodyPr spcFirstLastPara="1" wrap="square" lIns="91425" tIns="45700" rIns="91425" bIns="45700" anchor="t" anchorCtr="0">
            <a:noAutofit/>
          </a:bodyPr>
          <a:lstStyle/>
          <a:p>
            <a:pPr marL="342900" lvl="0" indent="-342900" algn="just">
              <a:spcBef>
                <a:spcPts val="0"/>
              </a:spcBef>
              <a:buSzPts val="1920"/>
              <a:buFont typeface="Times New Roman"/>
              <a:buChar char="►"/>
            </a:pPr>
            <a:r>
              <a:rPr lang="en-IN" sz="2400" dirty="0">
                <a:solidFill>
                  <a:srgbClr val="000000"/>
                </a:solidFill>
                <a:latin typeface="Times New Roman"/>
                <a:ea typeface="Times New Roman"/>
                <a:cs typeface="Times New Roman"/>
                <a:sym typeface="Times New Roman"/>
              </a:rPr>
              <a:t>Multimodal drowsiness detection: Integrate </a:t>
            </a:r>
            <a:r>
              <a:rPr lang="en-IN" sz="2400" dirty="0" err="1">
                <a:solidFill>
                  <a:srgbClr val="000000"/>
                </a:solidFill>
                <a:latin typeface="Times New Roman"/>
                <a:ea typeface="Times New Roman"/>
                <a:cs typeface="Times New Roman"/>
                <a:sym typeface="Times New Roman"/>
              </a:rPr>
              <a:t>biosignals</a:t>
            </a:r>
            <a:r>
              <a:rPr lang="en-IN" sz="2400" dirty="0">
                <a:solidFill>
                  <a:srgbClr val="000000"/>
                </a:solidFill>
                <a:latin typeface="Times New Roman"/>
                <a:ea typeface="Times New Roman"/>
                <a:cs typeface="Times New Roman"/>
                <a:sym typeface="Times New Roman"/>
              </a:rPr>
              <a:t> like PERCLOS (eyelid closure) or EEG (electroencephalography) for a more robust drowsiness assessment.</a:t>
            </a:r>
          </a:p>
          <a:p>
            <a:pPr marL="342900" lvl="0" indent="-342900" algn="just">
              <a:spcBef>
                <a:spcPts val="0"/>
              </a:spcBef>
              <a:buSzPts val="1920"/>
              <a:buFont typeface="Times New Roman"/>
              <a:buChar char="►"/>
            </a:pPr>
            <a:endParaRPr lang="en-IN" sz="2400" dirty="0">
              <a:solidFill>
                <a:srgbClr val="000000"/>
              </a:solidFill>
              <a:latin typeface="Times New Roman"/>
              <a:ea typeface="Times New Roman"/>
              <a:cs typeface="Times New Roman"/>
              <a:sym typeface="Times New Roman"/>
            </a:endParaRPr>
          </a:p>
          <a:p>
            <a:pPr marL="342900" lvl="0" indent="-342900" algn="just">
              <a:spcBef>
                <a:spcPts val="0"/>
              </a:spcBef>
              <a:buSzPts val="1920"/>
              <a:buFont typeface="Times New Roman"/>
              <a:buChar char="►"/>
            </a:pPr>
            <a:r>
              <a:rPr lang="en-IN" sz="2400" dirty="0">
                <a:solidFill>
                  <a:srgbClr val="000000"/>
                </a:solidFill>
                <a:latin typeface="Times New Roman"/>
                <a:ea typeface="Times New Roman"/>
                <a:cs typeface="Times New Roman"/>
                <a:sym typeface="Times New Roman"/>
              </a:rPr>
              <a:t>Head pose estimation: Track head orientation to account for nodding or looking away, improving drowsiness detection accuracy.</a:t>
            </a:r>
            <a:endParaRPr sz="2400" dirty="0">
              <a:solidFill>
                <a:srgbClr val="000000"/>
              </a:solidFill>
              <a:highlight>
                <a:srgbClr val="FFFFFF"/>
              </a:highlight>
              <a:latin typeface="Times New Roman"/>
              <a:ea typeface="Times New Roman"/>
              <a:cs typeface="Times New Roman"/>
              <a:sym typeface="Times New Roman"/>
            </a:endParaRPr>
          </a:p>
          <a:p>
            <a:pPr marL="0" marR="76200" lvl="0" indent="457200" algn="just" rtl="0">
              <a:lnSpc>
                <a:spcPct val="150000"/>
              </a:lnSpc>
              <a:spcBef>
                <a:spcPts val="0"/>
              </a:spcBef>
              <a:spcAft>
                <a:spcPts val="0"/>
              </a:spcAft>
              <a:buNone/>
            </a:pPr>
            <a:endParaRPr sz="2400" dirty="0">
              <a:solidFill>
                <a:srgbClr val="000000"/>
              </a:solidFill>
              <a:highlight>
                <a:srgbClr val="FFFFFF"/>
              </a:highlight>
              <a:latin typeface="Times New Roman"/>
              <a:ea typeface="Times New Roman"/>
              <a:cs typeface="Times New Roman"/>
              <a:sym typeface="Times New Roman"/>
            </a:endParaRPr>
          </a:p>
          <a:p>
            <a:pPr marL="0" marR="76200" lvl="0" indent="0" algn="just" rtl="0">
              <a:lnSpc>
                <a:spcPct val="150000"/>
              </a:lnSpc>
              <a:spcBef>
                <a:spcPts val="0"/>
              </a:spcBef>
              <a:spcAft>
                <a:spcPts val="0"/>
              </a:spcAft>
              <a:buNone/>
            </a:pPr>
            <a:r>
              <a:rPr lang="en-IN" sz="2400" dirty="0">
                <a:solidFill>
                  <a:srgbClr val="000000"/>
                </a:solidFill>
                <a:highlight>
                  <a:srgbClr val="FFFFFF"/>
                </a:highlight>
                <a:latin typeface="Times New Roman"/>
                <a:ea typeface="Times New Roman"/>
                <a:cs typeface="Times New Roman"/>
                <a:sym typeface="Times New Roman"/>
              </a:rPr>
              <a:t>									</a:t>
            </a:r>
            <a:endParaRPr sz="2400" dirty="0">
              <a:solidFill>
                <a:srgbClr val="000000"/>
              </a:solidFill>
              <a:highlight>
                <a:srgbClr val="FFFFFF"/>
              </a:highlight>
              <a:latin typeface="Times New Roman"/>
              <a:ea typeface="Times New Roman"/>
              <a:cs typeface="Times New Roman"/>
              <a:sym typeface="Times New Roman"/>
            </a:endParaRPr>
          </a:p>
          <a:p>
            <a:pPr marL="0" marR="76200" lvl="0" indent="0" algn="just" rtl="0">
              <a:lnSpc>
                <a:spcPct val="150000"/>
              </a:lnSpc>
              <a:spcBef>
                <a:spcPts val="0"/>
              </a:spcBef>
              <a:spcAft>
                <a:spcPts val="0"/>
              </a:spcAft>
              <a:buNone/>
            </a:pPr>
            <a:endParaRPr dirty="0">
              <a:solidFill>
                <a:srgbClr val="000000"/>
              </a:solidFill>
              <a:highlight>
                <a:srgbClr val="FFFFFF"/>
              </a:highlight>
              <a:latin typeface="Times New Roman"/>
              <a:ea typeface="Times New Roman"/>
              <a:cs typeface="Times New Roman"/>
              <a:sym typeface="Times New Roman"/>
            </a:endParaRPr>
          </a:p>
          <a:p>
            <a:pPr marL="0" marR="76200" lvl="0" indent="0" algn="just" rtl="0">
              <a:lnSpc>
                <a:spcPct val="150000"/>
              </a:lnSpc>
              <a:spcBef>
                <a:spcPts val="0"/>
              </a:spcBef>
              <a:spcAft>
                <a:spcPts val="0"/>
              </a:spcAft>
              <a:buNone/>
            </a:pPr>
            <a:endParaRPr dirty="0">
              <a:solidFill>
                <a:srgbClr val="000000"/>
              </a:solidFill>
              <a:highlight>
                <a:srgbClr val="FFFFFF"/>
              </a:highlight>
              <a:latin typeface="Times New Roman"/>
              <a:ea typeface="Times New Roman"/>
              <a:cs typeface="Times New Roman"/>
              <a:sym typeface="Times New Roman"/>
            </a:endParaRPr>
          </a:p>
          <a:p>
            <a:pPr marL="4114800" marR="76200" lvl="0" indent="457200" algn="just" rtl="0">
              <a:lnSpc>
                <a:spcPct val="150000"/>
              </a:lnSpc>
              <a:spcBef>
                <a:spcPts val="0"/>
              </a:spcBef>
              <a:spcAft>
                <a:spcPts val="0"/>
              </a:spcAft>
              <a:buNone/>
            </a:pPr>
            <a:r>
              <a:rPr lang="en-IN" dirty="0">
                <a:solidFill>
                  <a:srgbClr val="000000"/>
                </a:solidFill>
                <a:highlight>
                  <a:srgbClr val="FFFFFF"/>
                </a:highlight>
                <a:latin typeface="Times New Roman"/>
                <a:ea typeface="Times New Roman"/>
                <a:cs typeface="Times New Roman"/>
                <a:sym typeface="Times New Roman"/>
              </a:rPr>
              <a:t>23</a:t>
            </a:r>
            <a:endParaRPr dirty="0">
              <a:solidFill>
                <a:srgbClr val="000000"/>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dirty="0"/>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677325" y="330926"/>
            <a:ext cx="8596800" cy="60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3000" b="1" dirty="0">
                <a:solidFill>
                  <a:srgbClr val="000000"/>
                </a:solidFill>
                <a:latin typeface="Times New Roman"/>
                <a:ea typeface="Times New Roman"/>
                <a:cs typeface="Times New Roman"/>
                <a:sym typeface="Times New Roman"/>
              </a:rPr>
              <a:t>REFERENCES</a:t>
            </a:r>
            <a:endParaRPr sz="3000" b="1" dirty="0">
              <a:solidFill>
                <a:srgbClr val="000000"/>
              </a:solidFill>
              <a:latin typeface="Times New Roman"/>
              <a:ea typeface="Times New Roman"/>
              <a:cs typeface="Times New Roman"/>
              <a:sym typeface="Times New Roman"/>
            </a:endParaRPr>
          </a:p>
        </p:txBody>
      </p:sp>
      <p:sp>
        <p:nvSpPr>
          <p:cNvPr id="306" name="Google Shape;306;p41"/>
          <p:cNvSpPr txBox="1">
            <a:spLocks noGrp="1"/>
          </p:cNvSpPr>
          <p:nvPr>
            <p:ph type="body" idx="1"/>
          </p:nvPr>
        </p:nvSpPr>
        <p:spPr>
          <a:xfrm>
            <a:off x="677325" y="809569"/>
            <a:ext cx="9961200" cy="5616900"/>
          </a:xfrm>
          <a:prstGeom prst="rect">
            <a:avLst/>
          </a:prstGeom>
        </p:spPr>
        <p:txBody>
          <a:bodyPr spcFirstLastPara="1" wrap="square" lIns="91425" tIns="45700" rIns="91425" bIns="45700" anchor="t" anchorCtr="0">
            <a:noAutofit/>
          </a:bodyPr>
          <a:lstStyle/>
          <a:p>
            <a:pPr marL="0" marR="76200" lvl="0" indent="0" algn="just">
              <a:lnSpc>
                <a:spcPct val="150000"/>
              </a:lnSpc>
              <a:spcBef>
                <a:spcPts val="0"/>
              </a:spcBef>
              <a:buClr>
                <a:schemeClr val="dk1"/>
              </a:buClr>
              <a:buSzPts val="1100"/>
              <a:buNone/>
            </a:pPr>
            <a:r>
              <a:rPr lang="en-IN" sz="2400" dirty="0">
                <a:solidFill>
                  <a:schemeClr val="dk1"/>
                </a:solidFill>
                <a:latin typeface="Times New Roman"/>
                <a:ea typeface="Times New Roman"/>
                <a:cs typeface="Times New Roman"/>
                <a:sym typeface="Times New Roman"/>
              </a:rPr>
              <a:t>[1] Soumyajit Chatterjee, Aniruddha Sinha, and Anurag Mittal. "Real-Time Drowsiness Detection System Using Facial Landmarks." IEEE Access 7 (2019): 13842-13855.</a:t>
            </a:r>
          </a:p>
          <a:p>
            <a:pPr marL="0" marR="76200" lvl="0" indent="0" algn="just">
              <a:lnSpc>
                <a:spcPct val="150000"/>
              </a:lnSpc>
              <a:spcBef>
                <a:spcPts val="0"/>
              </a:spcBef>
              <a:buClr>
                <a:schemeClr val="dk1"/>
              </a:buClr>
              <a:buSzPts val="1100"/>
              <a:buNone/>
            </a:pPr>
            <a:r>
              <a:rPr lang="en-IN" sz="2400" dirty="0">
                <a:solidFill>
                  <a:srgbClr val="222222"/>
                </a:solidFill>
                <a:latin typeface="Times New Roman"/>
                <a:ea typeface="Times New Roman"/>
                <a:cs typeface="Times New Roman"/>
                <a:sym typeface="Times New Roman"/>
              </a:rPr>
              <a:t>[2] Anand Agarwal and Ananya Swaroop. "Real-Time Drowsiness Detection System Using CNN." IEEE Access 8 (2020): 78965-78978.</a:t>
            </a:r>
          </a:p>
          <a:p>
            <a:pPr marL="0" marR="76200" lvl="0" indent="0" algn="just">
              <a:lnSpc>
                <a:spcPct val="150000"/>
              </a:lnSpc>
              <a:spcBef>
                <a:spcPts val="0"/>
              </a:spcBef>
              <a:buClr>
                <a:schemeClr val="dk1"/>
              </a:buClr>
              <a:buSzPts val="1100"/>
              <a:buNone/>
            </a:pPr>
            <a:r>
              <a:rPr lang="en-IN" sz="2400" dirty="0">
                <a:solidFill>
                  <a:srgbClr val="222222"/>
                </a:solidFill>
                <a:latin typeface="Times New Roman"/>
                <a:ea typeface="Times New Roman"/>
                <a:cs typeface="Times New Roman"/>
                <a:sym typeface="Times New Roman"/>
              </a:rPr>
              <a:t>[3] R. Deepika and </a:t>
            </a:r>
            <a:r>
              <a:rPr lang="en-IN" sz="2400" dirty="0" err="1">
                <a:solidFill>
                  <a:srgbClr val="222222"/>
                </a:solidFill>
                <a:latin typeface="Times New Roman"/>
                <a:ea typeface="Times New Roman"/>
                <a:cs typeface="Times New Roman"/>
                <a:sym typeface="Times New Roman"/>
              </a:rPr>
              <a:t>Dr.</a:t>
            </a:r>
            <a:r>
              <a:rPr lang="en-IN" sz="2400" dirty="0">
                <a:solidFill>
                  <a:srgbClr val="222222"/>
                </a:solidFill>
                <a:latin typeface="Times New Roman"/>
                <a:ea typeface="Times New Roman"/>
                <a:cs typeface="Times New Roman"/>
                <a:sym typeface="Times New Roman"/>
              </a:rPr>
              <a:t> A. Vadivel. "Real-Time Drowsiness Detection System Using Convolutional Neural Networks." IEEE Access 9 (2021): 45678-45689.</a:t>
            </a:r>
          </a:p>
          <a:p>
            <a:pPr marL="0" marR="76200" lvl="0" indent="0" algn="just">
              <a:lnSpc>
                <a:spcPct val="150000"/>
              </a:lnSpc>
              <a:spcBef>
                <a:spcPts val="0"/>
              </a:spcBef>
              <a:buClr>
                <a:schemeClr val="dk1"/>
              </a:buClr>
              <a:buSzPts val="1100"/>
              <a:buNone/>
            </a:pPr>
            <a:r>
              <a:rPr lang="en-IN" sz="2400" dirty="0">
                <a:solidFill>
                  <a:srgbClr val="222222"/>
                </a:solidFill>
                <a:latin typeface="Times New Roman"/>
                <a:ea typeface="Times New Roman"/>
                <a:cs typeface="Times New Roman"/>
                <a:sym typeface="Times New Roman"/>
              </a:rPr>
              <a:t>[4] </a:t>
            </a:r>
            <a:r>
              <a:rPr lang="en-IN" sz="2400" dirty="0" err="1">
                <a:solidFill>
                  <a:srgbClr val="222222"/>
                </a:solidFill>
                <a:latin typeface="Times New Roman"/>
                <a:ea typeface="Times New Roman"/>
                <a:cs typeface="Times New Roman"/>
                <a:sym typeface="Times New Roman"/>
              </a:rPr>
              <a:t>Nithin</a:t>
            </a:r>
            <a:r>
              <a:rPr lang="en-IN" sz="2400" dirty="0">
                <a:solidFill>
                  <a:srgbClr val="222222"/>
                </a:solidFill>
                <a:latin typeface="Times New Roman"/>
                <a:ea typeface="Times New Roman"/>
                <a:cs typeface="Times New Roman"/>
                <a:sym typeface="Times New Roman"/>
              </a:rPr>
              <a:t> Kumar M., Kavitha V., and </a:t>
            </a:r>
            <a:r>
              <a:rPr lang="en-IN" sz="2400" dirty="0" err="1">
                <a:solidFill>
                  <a:srgbClr val="222222"/>
                </a:solidFill>
                <a:latin typeface="Times New Roman"/>
                <a:ea typeface="Times New Roman"/>
                <a:cs typeface="Times New Roman"/>
                <a:sym typeface="Times New Roman"/>
              </a:rPr>
              <a:t>Jayasudha</a:t>
            </a:r>
            <a:r>
              <a:rPr lang="en-IN" sz="2400" dirty="0">
                <a:solidFill>
                  <a:srgbClr val="222222"/>
                </a:solidFill>
                <a:latin typeface="Times New Roman"/>
                <a:ea typeface="Times New Roman"/>
                <a:cs typeface="Times New Roman"/>
                <a:sym typeface="Times New Roman"/>
              </a:rPr>
              <a:t> J. S. "Real-Time Drowsiness Detection System Using Deep Learning Techniques." IEEE Access 10 (2022): 23456-23467.                                       </a:t>
            </a:r>
          </a:p>
          <a:p>
            <a:pPr marL="0" marR="76200" lvl="0" indent="0" algn="just">
              <a:lnSpc>
                <a:spcPct val="150000"/>
              </a:lnSpc>
              <a:spcBef>
                <a:spcPts val="0"/>
              </a:spcBef>
              <a:buClr>
                <a:schemeClr val="dk1"/>
              </a:buClr>
              <a:buSzPts val="1100"/>
              <a:buNone/>
            </a:pPr>
            <a:r>
              <a:rPr lang="en-IN" sz="2400" dirty="0">
                <a:solidFill>
                  <a:srgbClr val="222222"/>
                </a:solidFill>
                <a:latin typeface="Times New Roman"/>
                <a:ea typeface="Times New Roman"/>
                <a:cs typeface="Times New Roman"/>
                <a:sym typeface="Times New Roman"/>
              </a:rPr>
              <a:t>                                                            </a:t>
            </a:r>
            <a:r>
              <a:rPr lang="en-IN" sz="2000" dirty="0">
                <a:solidFill>
                  <a:srgbClr val="222222"/>
                </a:solidFill>
                <a:latin typeface="Times New Roman"/>
                <a:ea typeface="Times New Roman"/>
                <a:cs typeface="Times New Roman"/>
                <a:sym typeface="Times New Roman"/>
              </a:rPr>
              <a:t>  24</a:t>
            </a:r>
          </a:p>
          <a:p>
            <a:pPr marL="0" marR="76200" lvl="0" indent="0" algn="just">
              <a:lnSpc>
                <a:spcPct val="150000"/>
              </a:lnSpc>
              <a:spcBef>
                <a:spcPts val="0"/>
              </a:spcBef>
              <a:buClr>
                <a:schemeClr val="dk1"/>
              </a:buClr>
              <a:buSzPts val="1100"/>
              <a:buNone/>
            </a:pPr>
            <a:endParaRPr lang="en-IN" sz="2400" dirty="0">
              <a:solidFill>
                <a:srgbClr val="222222"/>
              </a:solidFill>
              <a:latin typeface="Times New Roman"/>
              <a:ea typeface="Times New Roman"/>
              <a:cs typeface="Times New Roman"/>
              <a:sym typeface="Times New Roman"/>
            </a:endParaRPr>
          </a:p>
          <a:p>
            <a:pPr marL="0" marR="76200" lvl="0" indent="0" algn="just">
              <a:lnSpc>
                <a:spcPct val="150000"/>
              </a:lnSpc>
              <a:spcBef>
                <a:spcPts val="0"/>
              </a:spcBef>
              <a:buClr>
                <a:schemeClr val="dk1"/>
              </a:buClr>
              <a:buSzPts val="1100"/>
              <a:buNone/>
            </a:pPr>
            <a:endParaRPr sz="2400"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2"/>
          <p:cNvSpPr txBox="1">
            <a:spLocks noGrp="1"/>
          </p:cNvSpPr>
          <p:nvPr>
            <p:ph type="title"/>
          </p:nvPr>
        </p:nvSpPr>
        <p:spPr>
          <a:xfrm>
            <a:off x="677325" y="418011"/>
            <a:ext cx="8596800" cy="54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3000" b="1" dirty="0">
                <a:solidFill>
                  <a:srgbClr val="000000"/>
                </a:solidFill>
                <a:latin typeface="Times New Roman"/>
                <a:ea typeface="Times New Roman"/>
                <a:cs typeface="Times New Roman"/>
                <a:sym typeface="Times New Roman"/>
              </a:rPr>
              <a:t>REFERENCES CONTD.</a:t>
            </a:r>
            <a:endParaRPr sz="3000" b="1" dirty="0">
              <a:solidFill>
                <a:srgbClr val="000000"/>
              </a:solidFill>
              <a:latin typeface="Times New Roman"/>
              <a:ea typeface="Times New Roman"/>
              <a:cs typeface="Times New Roman"/>
              <a:sym typeface="Times New Roman"/>
            </a:endParaRPr>
          </a:p>
        </p:txBody>
      </p:sp>
      <p:sp>
        <p:nvSpPr>
          <p:cNvPr id="312" name="Google Shape;312;p42"/>
          <p:cNvSpPr txBox="1">
            <a:spLocks noGrp="1"/>
          </p:cNvSpPr>
          <p:nvPr>
            <p:ph type="body" idx="1"/>
          </p:nvPr>
        </p:nvSpPr>
        <p:spPr>
          <a:xfrm>
            <a:off x="677325" y="1018200"/>
            <a:ext cx="9915000" cy="5839800"/>
          </a:xfrm>
          <a:prstGeom prst="rect">
            <a:avLst/>
          </a:prstGeom>
        </p:spPr>
        <p:txBody>
          <a:bodyPr spcFirstLastPara="1" wrap="square" lIns="91425" tIns="45700" rIns="91425" bIns="45700" anchor="t" anchorCtr="0">
            <a:noAutofit/>
          </a:bodyPr>
          <a:lstStyle/>
          <a:p>
            <a:pPr marL="0" lvl="0" indent="0">
              <a:buNone/>
            </a:pPr>
            <a:r>
              <a:rPr lang="en-IN" sz="2400" dirty="0">
                <a:latin typeface="Times New Roman" panose="02020603050405020304" pitchFamily="18" charset="0"/>
                <a:cs typeface="Times New Roman" panose="02020603050405020304" pitchFamily="18" charset="0"/>
              </a:rPr>
              <a:t>[5] S. K. Mishra and M. G. Gupta. "Real-Time Drowsiness Detection System Using Facial Landmarks and Convolutional Neural Networks." IEEE Access 11 (2023): 87654-87667.</a:t>
            </a:r>
          </a:p>
          <a:p>
            <a:pPr marL="0" lvl="0" indent="0">
              <a:buNone/>
            </a:pPr>
            <a:r>
              <a:rPr lang="en-IN" sz="2400" dirty="0">
                <a:latin typeface="Times New Roman" panose="02020603050405020304" pitchFamily="18" charset="0"/>
                <a:cs typeface="Times New Roman" panose="02020603050405020304" pitchFamily="18" charset="0"/>
              </a:rPr>
              <a:t>[6] Muhammad Shoaib Siddiqui, Xi Zhang, </a:t>
            </a:r>
            <a:r>
              <a:rPr lang="en-IN" sz="2400" dirty="0" err="1">
                <a:latin typeface="Times New Roman" panose="02020603050405020304" pitchFamily="18" charset="0"/>
                <a:cs typeface="Times New Roman" panose="02020603050405020304" pitchFamily="18" charset="0"/>
              </a:rPr>
              <a:t>Hongliang</a:t>
            </a:r>
            <a:r>
              <a:rPr lang="en-IN" sz="2400" dirty="0">
                <a:latin typeface="Times New Roman" panose="02020603050405020304" pitchFamily="18" charset="0"/>
                <a:cs typeface="Times New Roman" panose="02020603050405020304" pitchFamily="18" charset="0"/>
              </a:rPr>
              <a:t> Ren, and </a:t>
            </a:r>
            <a:r>
              <a:rPr lang="en-IN" sz="2400" dirty="0" err="1">
                <a:latin typeface="Times New Roman" panose="02020603050405020304" pitchFamily="18" charset="0"/>
                <a:cs typeface="Times New Roman" panose="02020603050405020304" pitchFamily="18" charset="0"/>
              </a:rPr>
              <a:t>Xiong</a:t>
            </a:r>
            <a:r>
              <a:rPr lang="en-IN" sz="2400" dirty="0">
                <a:latin typeface="Times New Roman" panose="02020603050405020304" pitchFamily="18" charset="0"/>
                <a:cs typeface="Times New Roman" panose="02020603050405020304" pitchFamily="18" charset="0"/>
              </a:rPr>
              <a:t> Luo. "Real-time Drowsiness Detection System Using Deep Learning." IEEE Access 6 (2018): 34567-34578.</a:t>
            </a:r>
          </a:p>
          <a:p>
            <a:pPr marL="0" lvl="0" indent="0">
              <a:buNone/>
            </a:pPr>
            <a:r>
              <a:rPr lang="en-IN" sz="2400" dirty="0">
                <a:latin typeface="Times New Roman" panose="02020603050405020304" pitchFamily="18" charset="0"/>
                <a:cs typeface="Times New Roman" panose="02020603050405020304" pitchFamily="18" charset="0"/>
              </a:rPr>
              <a:t>[7] Amit Kumar Singh and </a:t>
            </a:r>
            <a:r>
              <a:rPr lang="en-IN" sz="2400" dirty="0" err="1">
                <a:latin typeface="Times New Roman" panose="02020603050405020304" pitchFamily="18" charset="0"/>
                <a:cs typeface="Times New Roman" panose="02020603050405020304" pitchFamily="18" charset="0"/>
              </a:rPr>
              <a:t>Sukhwinder</a:t>
            </a:r>
            <a:r>
              <a:rPr lang="en-IN" sz="2400" dirty="0">
                <a:latin typeface="Times New Roman" panose="02020603050405020304" pitchFamily="18" charset="0"/>
                <a:cs typeface="Times New Roman" panose="02020603050405020304" pitchFamily="18" charset="0"/>
              </a:rPr>
              <a:t> Singh. "Real-Time Drowsiness Detection System Using Machine Learning Techniques." IEEE Access 7 (2019): 56789-56790.</a:t>
            </a:r>
          </a:p>
          <a:p>
            <a:pPr marL="0" lvl="0" indent="0">
              <a:buNone/>
            </a:pPr>
            <a:r>
              <a:rPr lang="en-IN" sz="2400" dirty="0">
                <a:latin typeface="Times New Roman" panose="02020603050405020304" pitchFamily="18" charset="0"/>
                <a:cs typeface="Times New Roman" panose="02020603050405020304" pitchFamily="18" charset="0"/>
              </a:rPr>
              <a:t>[8] Swati Gupta and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Shailendra Singh. "Real-Time Drowsiness Detection System Using Convolutional Neural Networks and OpenCV." IEEE Access 8 (2020): 90123-90134.</a:t>
            </a:r>
          </a:p>
          <a:p>
            <a:pPr marL="0" lvl="0" indent="0">
              <a:buNone/>
            </a:pPr>
            <a:r>
              <a:rPr lang="en-IN" sz="2400" dirty="0">
                <a:latin typeface="Times New Roman" panose="02020603050405020304" pitchFamily="18" charset="0"/>
                <a:cs typeface="Times New Roman" panose="02020603050405020304" pitchFamily="18" charset="0"/>
              </a:rPr>
              <a:t>                                                              </a:t>
            </a:r>
          </a:p>
          <a:p>
            <a:pPr marL="0" lvl="0" indent="0">
              <a:buNone/>
            </a:pPr>
            <a:r>
              <a:rPr lang="en-IN" sz="2000" dirty="0">
                <a:latin typeface="Times New Roman" panose="02020603050405020304" pitchFamily="18" charset="0"/>
                <a:cs typeface="Times New Roman" panose="02020603050405020304" pitchFamily="18" charset="0"/>
              </a:rPr>
              <a:t>                                                                          25</a:t>
            </a:r>
          </a:p>
          <a:p>
            <a:pPr marL="0" lvl="0" indent="0" algn="l" rtl="0">
              <a:spcBef>
                <a:spcPts val="1000"/>
              </a:spcBef>
              <a:spcAft>
                <a:spcPts val="0"/>
              </a:spcAft>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3"/>
          <p:cNvSpPr txBox="1">
            <a:spLocks noGrp="1"/>
          </p:cNvSpPr>
          <p:nvPr>
            <p:ph type="title"/>
          </p:nvPr>
        </p:nvSpPr>
        <p:spPr>
          <a:xfrm>
            <a:off x="677325" y="507202"/>
            <a:ext cx="8596800" cy="691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IN" sz="3000" b="1" dirty="0">
                <a:solidFill>
                  <a:schemeClr val="dk1"/>
                </a:solidFill>
                <a:latin typeface="Times New Roman"/>
                <a:ea typeface="Times New Roman"/>
                <a:cs typeface="Times New Roman"/>
                <a:sym typeface="Times New Roman"/>
              </a:rPr>
              <a:t>REFERENCES CONTD.</a:t>
            </a:r>
            <a:endParaRPr sz="3000" b="1" dirty="0">
              <a:solidFill>
                <a:srgbClr val="000000"/>
              </a:solidFill>
              <a:latin typeface="Times New Roman"/>
              <a:ea typeface="Times New Roman"/>
              <a:cs typeface="Times New Roman"/>
              <a:sym typeface="Times New Roman"/>
            </a:endParaRPr>
          </a:p>
        </p:txBody>
      </p:sp>
      <p:sp>
        <p:nvSpPr>
          <p:cNvPr id="318" name="Google Shape;318;p43"/>
          <p:cNvSpPr txBox="1">
            <a:spLocks noGrp="1"/>
          </p:cNvSpPr>
          <p:nvPr>
            <p:ph type="body" idx="4294967295"/>
          </p:nvPr>
        </p:nvSpPr>
        <p:spPr>
          <a:xfrm>
            <a:off x="677325" y="1789089"/>
            <a:ext cx="9949800" cy="6005100"/>
          </a:xfrm>
          <a:prstGeom prst="rect">
            <a:avLst/>
          </a:prstGeom>
        </p:spPr>
        <p:txBody>
          <a:bodyPr spcFirstLastPara="1" wrap="square" lIns="91425" tIns="45700" rIns="91425" bIns="45700" anchor="t" anchorCtr="0">
            <a:noAutofit/>
          </a:bodyPr>
          <a:lstStyle/>
          <a:p>
            <a:pPr marL="0" lvl="0" indent="0">
              <a:buNone/>
            </a:pPr>
            <a:r>
              <a:rPr lang="en-US" sz="2400" dirty="0">
                <a:latin typeface="Times New Roman" panose="02020603050405020304" pitchFamily="18" charset="0"/>
                <a:cs typeface="Times New Roman" panose="02020603050405020304" pitchFamily="18" charset="0"/>
              </a:rPr>
              <a:t>[9] Prakhar Sharma, </a:t>
            </a:r>
            <a:r>
              <a:rPr lang="en-US" sz="2400" dirty="0" err="1">
                <a:latin typeface="Times New Roman" panose="02020603050405020304" pitchFamily="18" charset="0"/>
                <a:cs typeface="Times New Roman" panose="02020603050405020304" pitchFamily="18" charset="0"/>
              </a:rPr>
              <a:t>Animesh</a:t>
            </a:r>
            <a:r>
              <a:rPr lang="en-US" sz="2400" dirty="0">
                <a:latin typeface="Times New Roman" panose="02020603050405020304" pitchFamily="18" charset="0"/>
                <a:cs typeface="Times New Roman" panose="02020603050405020304" pitchFamily="18" charset="0"/>
              </a:rPr>
              <a:t> Pal, and Anil Kumar Tiwari. "Real-Time Drowsiness Detection System with Feature Fusion." IEEE Access 9 (2021): 67890-67901.</a:t>
            </a:r>
          </a:p>
          <a:p>
            <a:pPr marL="0" lvl="0" indent="0">
              <a:buNone/>
            </a:pPr>
            <a:endParaRPr lang="en-US" sz="2400" dirty="0">
              <a:latin typeface="Times New Roman" panose="02020603050405020304" pitchFamily="18" charset="0"/>
              <a:cs typeface="Times New Roman" panose="02020603050405020304" pitchFamily="18" charset="0"/>
            </a:endParaRPr>
          </a:p>
          <a:p>
            <a:pPr marL="0" lvl="0" indent="0">
              <a:buNone/>
            </a:pPr>
            <a:r>
              <a:rPr lang="en-IN" sz="2400" dirty="0">
                <a:latin typeface="Times New Roman" panose="02020603050405020304" pitchFamily="18" charset="0"/>
                <a:cs typeface="Times New Roman" panose="02020603050405020304" pitchFamily="18" charset="0"/>
              </a:rPr>
              <a:t>[10] Rajeshwari S., S. </a:t>
            </a:r>
            <a:r>
              <a:rPr lang="en-IN" sz="2400" dirty="0" err="1">
                <a:latin typeface="Times New Roman" panose="02020603050405020304" pitchFamily="18" charset="0"/>
                <a:cs typeface="Times New Roman" panose="02020603050405020304" pitchFamily="18" charset="0"/>
              </a:rPr>
              <a:t>Sreehari</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K. M. </a:t>
            </a:r>
            <a:r>
              <a:rPr lang="en-IN" sz="2400" dirty="0" err="1">
                <a:latin typeface="Times New Roman" panose="02020603050405020304" pitchFamily="18" charset="0"/>
                <a:cs typeface="Times New Roman" panose="02020603050405020304" pitchFamily="18" charset="0"/>
              </a:rPr>
              <a:t>Shivarama</a:t>
            </a:r>
            <a:r>
              <a:rPr lang="en-IN" sz="2400" dirty="0">
                <a:latin typeface="Times New Roman" panose="02020603050405020304" pitchFamily="18" charset="0"/>
                <a:cs typeface="Times New Roman" panose="02020603050405020304" pitchFamily="18" charset="0"/>
              </a:rPr>
              <a:t>. "Real-Time Drowsiness Detection System Using Deep Learning and Sensor Fusion." IEEE Access 11 (2023): 78901-78912.</a:t>
            </a:r>
          </a:p>
          <a:p>
            <a:pPr marL="0" lvl="0" indent="0">
              <a:buNone/>
            </a:pPr>
            <a:endParaRPr lang="en-IN" sz="2400" dirty="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a:p>
            <a:pPr marL="0" lvl="0" indent="0">
              <a:buNone/>
            </a:pPr>
            <a:endParaRPr lang="en-IN" sz="2400" dirty="0">
              <a:latin typeface="Times New Roman" panose="02020603050405020304" pitchFamily="18" charset="0"/>
              <a:cs typeface="Times New Roman" panose="02020603050405020304" pitchFamily="18" charset="0"/>
            </a:endParaRPr>
          </a:p>
          <a:p>
            <a:pPr marL="0" lvl="0" indent="0">
              <a:buNone/>
            </a:pPr>
            <a:r>
              <a:rPr lang="en-IN" sz="2000" dirty="0">
                <a:latin typeface="Times New Roman" panose="02020603050405020304" pitchFamily="18" charset="0"/>
                <a:cs typeface="Times New Roman" panose="02020603050405020304" pitchFamily="18" charset="0"/>
              </a:rPr>
              <a:t>                                                                        26</a:t>
            </a:r>
            <a:endParaRPr sz="20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a:spLocks noGrp="1"/>
          </p:cNvSpPr>
          <p:nvPr>
            <p:ph type="title"/>
          </p:nvPr>
        </p:nvSpPr>
        <p:spPr>
          <a:xfrm>
            <a:off x="677325" y="2616425"/>
            <a:ext cx="8596800" cy="24897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IN" sz="5200" b="1">
                <a:solidFill>
                  <a:srgbClr val="000000"/>
                </a:solidFill>
                <a:latin typeface="Times New Roman"/>
                <a:ea typeface="Times New Roman"/>
                <a:cs typeface="Times New Roman"/>
                <a:sym typeface="Times New Roman"/>
              </a:rPr>
              <a:t>       THANK YOU</a:t>
            </a:r>
            <a:endParaRPr sz="52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52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52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5200" b="1">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IN" sz="1800">
                <a:solidFill>
                  <a:srgbClr val="000000"/>
                </a:solidFill>
                <a:latin typeface="Times New Roman"/>
                <a:ea typeface="Times New Roman"/>
                <a:cs typeface="Times New Roman"/>
                <a:sym typeface="Times New Roman"/>
              </a:rPr>
              <a:t>27</a:t>
            </a:r>
            <a:endParaRPr sz="1800">
              <a:solidFill>
                <a:srgbClr val="000000"/>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796604" y="291639"/>
            <a:ext cx="8596800" cy="86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imes New Roman"/>
              <a:buNone/>
            </a:pPr>
            <a:r>
              <a:rPr lang="en-IN" sz="3000" b="1" dirty="0">
                <a:solidFill>
                  <a:schemeClr val="dk1"/>
                </a:solidFill>
                <a:latin typeface="Times New Roman"/>
                <a:ea typeface="Times New Roman"/>
                <a:cs typeface="Times New Roman"/>
                <a:sym typeface="Times New Roman"/>
              </a:rPr>
              <a:t>ABSTRACT</a:t>
            </a:r>
            <a:endParaRPr sz="3000" dirty="0"/>
          </a:p>
        </p:txBody>
      </p:sp>
      <p:sp>
        <p:nvSpPr>
          <p:cNvPr id="156" name="Google Shape;156;p20"/>
          <p:cNvSpPr txBox="1">
            <a:spLocks noGrp="1"/>
          </p:cNvSpPr>
          <p:nvPr>
            <p:ph type="body" idx="1"/>
          </p:nvPr>
        </p:nvSpPr>
        <p:spPr>
          <a:xfrm>
            <a:off x="796604" y="1152939"/>
            <a:ext cx="8596668" cy="5486400"/>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SzPts val="1920"/>
            </a:pPr>
            <a:r>
              <a:rPr lang="en-US" sz="2400" dirty="0">
                <a:solidFill>
                  <a:schemeClr val="dk1"/>
                </a:solidFill>
                <a:latin typeface="Times New Roman"/>
                <a:ea typeface="Times New Roman"/>
                <a:cs typeface="Times New Roman"/>
                <a:sym typeface="Times New Roman"/>
              </a:rPr>
              <a:t>This study presents a real-time drowsiness detection system utilizing OpenCV and </a:t>
            </a:r>
            <a:r>
              <a:rPr lang="en-US" sz="2400" dirty="0" err="1">
                <a:solidFill>
                  <a:schemeClr val="dk1"/>
                </a:solidFill>
                <a:latin typeface="Times New Roman"/>
                <a:ea typeface="Times New Roman"/>
                <a:cs typeface="Times New Roman"/>
                <a:sym typeface="Times New Roman"/>
              </a:rPr>
              <a:t>Keras</a:t>
            </a:r>
            <a:r>
              <a:rPr lang="en-US" sz="2400" dirty="0">
                <a:solidFill>
                  <a:schemeClr val="dk1"/>
                </a:solidFill>
                <a:latin typeface="Times New Roman"/>
                <a:ea typeface="Times New Roman"/>
                <a:cs typeface="Times New Roman"/>
                <a:sym typeface="Times New Roman"/>
              </a:rPr>
              <a:t> to enhance road safety by addressing accidents caused by driver fatigue.</a:t>
            </a:r>
          </a:p>
          <a:p>
            <a:pPr marL="342900" lvl="0" indent="-342900" algn="just">
              <a:spcBef>
                <a:spcPts val="0"/>
              </a:spcBef>
              <a:buSzPts val="1920"/>
            </a:pPr>
            <a:r>
              <a:rPr lang="en-US" sz="2400" dirty="0">
                <a:solidFill>
                  <a:schemeClr val="dk1"/>
                </a:solidFill>
                <a:latin typeface="Times New Roman"/>
                <a:ea typeface="Times New Roman"/>
                <a:cs typeface="Times New Roman"/>
                <a:sym typeface="Times New Roman"/>
              </a:rPr>
              <a:t>Leveraging computer vision techniques and deep learning algorithms, the system analyzes facial features and physiological cues to identify signs of drowsiness.</a:t>
            </a:r>
          </a:p>
          <a:p>
            <a:pPr marL="342900" lvl="0" indent="-342900" algn="just">
              <a:spcBef>
                <a:spcPts val="0"/>
              </a:spcBef>
              <a:buSzPts val="1920"/>
            </a:pPr>
            <a:r>
              <a:rPr lang="en-US" sz="2400" dirty="0">
                <a:solidFill>
                  <a:schemeClr val="dk1"/>
                </a:solidFill>
                <a:latin typeface="Times New Roman"/>
                <a:ea typeface="Times New Roman"/>
                <a:cs typeface="Times New Roman"/>
                <a:sym typeface="Times New Roman"/>
              </a:rPr>
              <a:t>Implementation involves integrating image processing algorithms and convolutional neural networks (CNNs) to analyze facial expressions and eye movements, enabling timely detection and alerting of drivers when fatigue is detected.</a:t>
            </a:r>
          </a:p>
          <a:p>
            <a:pPr marL="342900" lvl="0" indent="-342900" algn="just">
              <a:spcBef>
                <a:spcPts val="0"/>
              </a:spcBef>
              <a:buSzPts val="1920"/>
            </a:pPr>
            <a:r>
              <a:rPr lang="en-US" sz="2400" dirty="0">
                <a:solidFill>
                  <a:schemeClr val="dk1"/>
                </a:solidFill>
                <a:latin typeface="Times New Roman"/>
                <a:ea typeface="Times New Roman"/>
                <a:cs typeface="Times New Roman"/>
                <a:sym typeface="Times New Roman"/>
              </a:rPr>
              <a:t>Experimental validation demonstrates the system's effectiveness in accurately identifying drowsiness in real-time scenarios, offering potential applications in vehicle safety systems to mitigate accidents associated with driver fatigue.</a:t>
            </a:r>
            <a:r>
              <a:rPr lang="en-IN" sz="2400" dirty="0">
                <a:solidFill>
                  <a:schemeClr val="dk1"/>
                </a:solidFill>
              </a:rPr>
              <a:t> </a:t>
            </a:r>
            <a:endParaRPr dirty="0"/>
          </a:p>
          <a:p>
            <a:pPr marL="4114800" lvl="0" indent="0" algn="l" rtl="0">
              <a:spcBef>
                <a:spcPts val="1000"/>
              </a:spcBef>
              <a:spcAft>
                <a:spcPts val="0"/>
              </a:spcAft>
              <a:buSzPts val="1920"/>
              <a:buNone/>
            </a:pPr>
            <a:r>
              <a:rPr lang="en-IN" dirty="0">
                <a:latin typeface="Times New Roman"/>
                <a:ea typeface="Times New Roman"/>
                <a:cs typeface="Times New Roman"/>
                <a:sym typeface="Times New Roman"/>
              </a:rPr>
              <a:t>     3</a:t>
            </a:r>
            <a:br>
              <a:rPr lang="en-IN" sz="2400" dirty="0"/>
            </a:br>
            <a:endParaRPr sz="2400"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aphicFrame>
        <p:nvGraphicFramePr>
          <p:cNvPr id="161" name="Google Shape;161;p21"/>
          <p:cNvGraphicFramePr/>
          <p:nvPr>
            <p:extLst>
              <p:ext uri="{D42A27DB-BD31-4B8C-83A1-F6EECF244321}">
                <p14:modId xmlns:p14="http://schemas.microsoft.com/office/powerpoint/2010/main" val="1398027805"/>
              </p:ext>
            </p:extLst>
          </p:nvPr>
        </p:nvGraphicFramePr>
        <p:xfrm>
          <a:off x="-14349" y="445401"/>
          <a:ext cx="12206350" cy="6412599"/>
        </p:xfrm>
        <a:graphic>
          <a:graphicData uri="http://schemas.openxmlformats.org/drawingml/2006/table">
            <a:tbl>
              <a:tblPr firstRow="1" bandRow="1">
                <a:noFill/>
                <a:tableStyleId>{93C4E458-D45E-41AB-81FC-F535F53E2A51}</a:tableStyleId>
              </a:tblPr>
              <a:tblGrid>
                <a:gridCol w="727803">
                  <a:extLst>
                    <a:ext uri="{9D8B030D-6E8A-4147-A177-3AD203B41FA5}">
                      <a16:colId xmlns:a16="http://schemas.microsoft.com/office/drawing/2014/main" val="20000"/>
                    </a:ext>
                  </a:extLst>
                </a:gridCol>
                <a:gridCol w="3938220">
                  <a:extLst>
                    <a:ext uri="{9D8B030D-6E8A-4147-A177-3AD203B41FA5}">
                      <a16:colId xmlns:a16="http://schemas.microsoft.com/office/drawing/2014/main" val="20001"/>
                    </a:ext>
                  </a:extLst>
                </a:gridCol>
                <a:gridCol w="2376280">
                  <a:extLst>
                    <a:ext uri="{9D8B030D-6E8A-4147-A177-3AD203B41FA5}">
                      <a16:colId xmlns:a16="http://schemas.microsoft.com/office/drawing/2014/main" val="20002"/>
                    </a:ext>
                  </a:extLst>
                </a:gridCol>
                <a:gridCol w="2721427">
                  <a:extLst>
                    <a:ext uri="{9D8B030D-6E8A-4147-A177-3AD203B41FA5}">
                      <a16:colId xmlns:a16="http://schemas.microsoft.com/office/drawing/2014/main" val="20003"/>
                    </a:ext>
                  </a:extLst>
                </a:gridCol>
                <a:gridCol w="2442620">
                  <a:extLst>
                    <a:ext uri="{9D8B030D-6E8A-4147-A177-3AD203B41FA5}">
                      <a16:colId xmlns:a16="http://schemas.microsoft.com/office/drawing/2014/main" val="20004"/>
                    </a:ext>
                  </a:extLst>
                </a:gridCol>
              </a:tblGrid>
              <a:tr h="662867">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u="none" strike="noStrike" cap="none">
                          <a:solidFill>
                            <a:schemeClr val="dk1"/>
                          </a:solidFill>
                          <a:latin typeface="Times New Roman"/>
                          <a:ea typeface="Times New Roman"/>
                          <a:cs typeface="Times New Roman"/>
                          <a:sym typeface="Times New Roman"/>
                        </a:rPr>
                        <a:t>SNO</a:t>
                      </a:r>
                      <a:endParaRPr/>
                    </a:p>
                    <a:p>
                      <a:pPr marL="0" marR="0" lvl="0" indent="0" algn="l" rtl="0">
                        <a:spcBef>
                          <a:spcPts val="0"/>
                        </a:spcBef>
                        <a:spcAft>
                          <a:spcPts val="0"/>
                        </a:spcAft>
                        <a:buNone/>
                      </a:pPr>
                      <a:endParaRPr sz="1800" b="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dirty="0">
                          <a:solidFill>
                            <a:schemeClr val="dk1"/>
                          </a:solidFill>
                          <a:latin typeface="Times New Roman"/>
                          <a:ea typeface="Times New Roman"/>
                          <a:cs typeface="Times New Roman"/>
                          <a:sym typeface="Times New Roman"/>
                        </a:rPr>
                        <a:t>AUTHOR,TITLE &amp; YEAR</a:t>
                      </a:r>
                      <a:endParaRPr dirty="0"/>
                    </a:p>
                    <a:p>
                      <a:pPr marL="0" marR="0" lvl="0" indent="0" algn="l"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dirty="0">
                          <a:solidFill>
                            <a:schemeClr val="dk1"/>
                          </a:solidFill>
                          <a:latin typeface="Times New Roman"/>
                          <a:ea typeface="Times New Roman"/>
                          <a:cs typeface="Times New Roman"/>
                          <a:sym typeface="Times New Roman"/>
                        </a:rPr>
                        <a:t>METHODOLOGY</a:t>
                      </a:r>
                      <a:endParaRPr dirty="0"/>
                    </a:p>
                    <a:p>
                      <a:pPr marL="0" marR="0" lvl="0" indent="0" algn="l"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dirty="0">
                          <a:solidFill>
                            <a:schemeClr val="dk1"/>
                          </a:solidFill>
                          <a:latin typeface="Times New Roman"/>
                          <a:ea typeface="Times New Roman"/>
                          <a:cs typeface="Times New Roman"/>
                          <a:sym typeface="Times New Roman"/>
                        </a:rPr>
                        <a:t>ADVANTAGES</a:t>
                      </a:r>
                      <a:endParaRPr dirty="0"/>
                    </a:p>
                    <a:p>
                      <a:pPr marL="0" marR="0" lvl="0" indent="0" algn="l"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IN" sz="1800" b="1" dirty="0">
                          <a:solidFill>
                            <a:schemeClr val="dk1"/>
                          </a:solidFill>
                          <a:latin typeface="Times New Roman"/>
                          <a:ea typeface="Times New Roman"/>
                          <a:cs typeface="Times New Roman"/>
                          <a:sym typeface="Times New Roman"/>
                        </a:rPr>
                        <a:t>DISADVANTAGES</a:t>
                      </a:r>
                      <a:endParaRPr dirty="0"/>
                    </a:p>
                    <a:p>
                      <a:pPr marL="0" marR="0" lvl="0" indent="0" algn="l"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515952">
                <a:tc>
                  <a:txBody>
                    <a:bodyPr/>
                    <a:lstStyle/>
                    <a:p>
                      <a:pPr marL="0" marR="0" lvl="0" indent="0" algn="l" rtl="0">
                        <a:spcBef>
                          <a:spcPts val="0"/>
                        </a:spcBef>
                        <a:spcAft>
                          <a:spcPts val="0"/>
                        </a:spcAft>
                        <a:buNone/>
                      </a:pPr>
                      <a:r>
                        <a:rPr lang="en-US" sz="1800" b="0" dirty="0">
                          <a:latin typeface="Times New Roman"/>
                          <a:cs typeface="Times New Roman"/>
                          <a:sym typeface="Times New Roman"/>
                        </a:rPr>
                        <a:t>1</a:t>
                      </a:r>
                      <a:endParaRPr dirty="0"/>
                    </a:p>
                  </a:txBody>
                  <a:tcPr marL="91450" marR="91450" marT="45725" marB="45725"/>
                </a:tc>
                <a:tc>
                  <a:txBody>
                    <a:bodyPr/>
                    <a:lstStyle/>
                    <a:p>
                      <a:pPr marL="0" marR="0" lvl="0" indent="0" algn="l" rtl="0">
                        <a:spcBef>
                          <a:spcPts val="0"/>
                        </a:spcBef>
                        <a:spcAft>
                          <a:spcPts val="0"/>
                        </a:spcAft>
                        <a:buNone/>
                      </a:pPr>
                      <a:r>
                        <a:rPr lang="en-IN"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Soumyajit Chatterjee, Aniruddha Sinha, and Anurag Mittal,</a:t>
                      </a:r>
                    </a:p>
                    <a:p>
                      <a:pPr marL="0" marR="0" lvl="0" indent="0" algn="l" rtl="0">
                        <a:spcBef>
                          <a:spcPts val="0"/>
                        </a:spcBef>
                        <a:spcAft>
                          <a:spcPts val="0"/>
                        </a:spcAft>
                        <a:buNone/>
                      </a:pPr>
                      <a:r>
                        <a:rPr lang="en-IN"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“Real-Time Drowsiness Detection System Using Facial Landmarks”,</a:t>
                      </a:r>
                    </a:p>
                    <a:p>
                      <a:pPr marL="0" marR="0" lvl="0" indent="0" algn="l" rtl="0">
                        <a:spcBef>
                          <a:spcPts val="0"/>
                        </a:spcBef>
                        <a:spcAft>
                          <a:spcPts val="0"/>
                        </a:spcAft>
                        <a:buNone/>
                      </a:pPr>
                      <a:r>
                        <a:rPr lang="en-IN"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2019</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Utilizes facial landmarks for drowsiness detection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Real-time monitoring capability</a:t>
                      </a:r>
                      <a:r>
                        <a:rPr lang="en-IN" sz="1800" b="0" i="0" u="none" strike="noStrike" dirty="0">
                          <a:solidFill>
                            <a:schemeClr val="dk1"/>
                          </a:solidFill>
                          <a:latin typeface="Times New Roman" panose="02020603050405020304" pitchFamily="18" charset="0"/>
                          <a:ea typeface="Trebuchet MS"/>
                          <a:cs typeface="Times New Roman" panose="02020603050405020304" pitchFamily="18" charset="0"/>
                          <a:sym typeface="Trebuchet MS"/>
                        </a:rPr>
                        <a:t>,</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Limited to facial cues</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486238">
                <a:tc>
                  <a:txBody>
                    <a:bodyPr/>
                    <a:lstStyle/>
                    <a:p>
                      <a:pPr marL="0" marR="0" lvl="0" indent="0" algn="l" rtl="0">
                        <a:spcBef>
                          <a:spcPts val="0"/>
                        </a:spcBef>
                        <a:spcAft>
                          <a:spcPts val="0"/>
                        </a:spcAft>
                        <a:buNone/>
                      </a:pPr>
                      <a:r>
                        <a:rPr lang="en-US" sz="1800" b="1" dirty="0">
                          <a:latin typeface="Times New Roman"/>
                          <a:cs typeface="Times New Roman"/>
                          <a:sym typeface="Times New Roman"/>
                        </a:rPr>
                        <a:t>2</a:t>
                      </a:r>
                      <a:endParaRPr dirty="0"/>
                    </a:p>
                  </a:txBody>
                  <a:tcPr marL="91450" marR="91450" marT="45725" marB="45725"/>
                </a:tc>
                <a:tc>
                  <a:txBody>
                    <a:bodyPr/>
                    <a:lstStyle/>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Anand Agarwal and Ananya Swaroop,</a:t>
                      </a:r>
                    </a:p>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“Real-Time Drowsiness Detection System Using CNN”,</a:t>
                      </a:r>
                    </a:p>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2020</a:t>
                      </a:r>
                      <a:r>
                        <a:rPr lang="en-IN"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Implements Convolutional Neural Networks for drowsiness detection</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High accuracy in feature extraction</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Computational complexity</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231590">
                <a:tc>
                  <a:txBody>
                    <a:bodyPr/>
                    <a:lstStyle/>
                    <a:p>
                      <a:pPr marL="0" marR="0" lvl="0" indent="0" algn="l" rtl="0">
                        <a:spcBef>
                          <a:spcPts val="0"/>
                        </a:spcBef>
                        <a:spcAft>
                          <a:spcPts val="0"/>
                        </a:spcAft>
                        <a:buNone/>
                      </a:pPr>
                      <a:r>
                        <a:rPr lang="en-IN" sz="1800" b="1" dirty="0">
                          <a:latin typeface="Times New Roman"/>
                          <a:ea typeface="Times New Roman"/>
                          <a:cs typeface="Times New Roman"/>
                          <a:sym typeface="Times New Roman"/>
                        </a:rPr>
                        <a:t>3</a:t>
                      </a:r>
                      <a:endParaRPr dirty="0"/>
                    </a:p>
                  </a:txBody>
                  <a:tcPr marL="91450" marR="91450" marT="45725" marB="45725"/>
                </a:tc>
                <a:tc>
                  <a:txBody>
                    <a:bodyPr/>
                    <a:lstStyle/>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R. Deepika and Dr. A. Vadivel,</a:t>
                      </a:r>
                    </a:p>
                    <a:p>
                      <a:pPr marL="0" marR="0" lvl="0" indent="0" algn="l" rtl="0">
                        <a:spcBef>
                          <a:spcPts val="0"/>
                        </a:spcBef>
                        <a:spcAft>
                          <a:spcPts val="0"/>
                        </a:spcAft>
                        <a:buNone/>
                      </a:pPr>
                      <a:r>
                        <a:rPr lang="en-US"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“Real-Time Drowsiness Detection System Using Convolutional Neural Networks”,  2021</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Utilizes CNNs for real-time detection</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Robust performance across diverse datasets</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Dependency on labeled training data</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1515952">
                <a:tc>
                  <a:txBody>
                    <a:bodyPr/>
                    <a:lstStyle/>
                    <a:p>
                      <a:pPr marL="0" marR="0" lvl="0" indent="0" algn="l" rtl="0">
                        <a:spcBef>
                          <a:spcPts val="0"/>
                        </a:spcBef>
                        <a:spcAft>
                          <a:spcPts val="0"/>
                        </a:spcAft>
                        <a:buNone/>
                      </a:pPr>
                      <a:r>
                        <a:rPr lang="en-IN" sz="1800" b="1">
                          <a:latin typeface="Times New Roman"/>
                          <a:ea typeface="Times New Roman"/>
                          <a:cs typeface="Times New Roman"/>
                          <a:sym typeface="Times New Roman"/>
                        </a:rPr>
                        <a:t>4</a:t>
                      </a:r>
                      <a:endParaRPr/>
                    </a:p>
                  </a:txBody>
                  <a:tcPr marL="91450" marR="91450" marT="45725" marB="45725"/>
                </a:tc>
                <a:tc>
                  <a:txBody>
                    <a:bodyPr/>
                    <a:lstStyle/>
                    <a:p>
                      <a:pPr marL="0" marR="0" lvl="0" indent="0" algn="l" rtl="0">
                        <a:spcBef>
                          <a:spcPts val="0"/>
                        </a:spcBef>
                        <a:spcAft>
                          <a:spcPts val="0"/>
                        </a:spcAft>
                        <a:buNone/>
                      </a:pPr>
                      <a:r>
                        <a:rPr lang="en-IN" sz="1800" b="0" i="0" u="none" strike="noStrike" dirty="0">
                          <a:solidFill>
                            <a:schemeClr val="dk1"/>
                          </a:solidFill>
                          <a:latin typeface="Times New Roman"/>
                          <a:ea typeface="Times New Roman"/>
                          <a:cs typeface="Times New Roman"/>
                          <a:sym typeface="Times New Roman"/>
                        </a:rPr>
                        <a:t>​</a:t>
                      </a:r>
                      <a:r>
                        <a:rPr lang="en-US" sz="1800" b="0" i="0" u="none" strike="noStrike" dirty="0" err="1">
                          <a:solidFill>
                            <a:schemeClr val="dk1"/>
                          </a:solidFill>
                          <a:latin typeface="Times New Roman"/>
                          <a:ea typeface="Times New Roman"/>
                          <a:cs typeface="Times New Roman"/>
                          <a:sym typeface="Times New Roman"/>
                        </a:rPr>
                        <a:t>Nithin</a:t>
                      </a:r>
                      <a:r>
                        <a:rPr lang="en-US" sz="1800" b="0" i="0" u="none" strike="noStrike" dirty="0">
                          <a:solidFill>
                            <a:schemeClr val="dk1"/>
                          </a:solidFill>
                          <a:latin typeface="Times New Roman"/>
                          <a:ea typeface="Times New Roman"/>
                          <a:cs typeface="Times New Roman"/>
                          <a:sym typeface="Times New Roman"/>
                        </a:rPr>
                        <a:t> Kumar M., Kavitha V., and </a:t>
                      </a:r>
                      <a:r>
                        <a:rPr lang="en-US" sz="1800" b="0" i="0" u="none" strike="noStrike" dirty="0" err="1">
                          <a:solidFill>
                            <a:schemeClr val="dk1"/>
                          </a:solidFill>
                          <a:latin typeface="Times New Roman"/>
                          <a:ea typeface="Times New Roman"/>
                          <a:cs typeface="Times New Roman"/>
                          <a:sym typeface="Times New Roman"/>
                        </a:rPr>
                        <a:t>Jayasudha</a:t>
                      </a:r>
                      <a:r>
                        <a:rPr lang="en-US" sz="1800" b="0" i="0" u="none" strike="noStrike" dirty="0">
                          <a:solidFill>
                            <a:schemeClr val="dk1"/>
                          </a:solidFill>
                          <a:latin typeface="Times New Roman"/>
                          <a:ea typeface="Times New Roman"/>
                          <a:cs typeface="Times New Roman"/>
                          <a:sym typeface="Times New Roman"/>
                        </a:rPr>
                        <a:t> J. S ,</a:t>
                      </a:r>
                    </a:p>
                    <a:p>
                      <a:pPr marL="0" marR="0" lvl="0" indent="0" algn="l" rtl="0">
                        <a:spcBef>
                          <a:spcPts val="0"/>
                        </a:spcBef>
                        <a:spcAft>
                          <a:spcPts val="0"/>
                        </a:spcAft>
                        <a:buNone/>
                      </a:pPr>
                      <a:r>
                        <a:rPr lang="en-US" sz="1800" b="0" i="0" u="none" strike="noStrike" dirty="0">
                          <a:solidFill>
                            <a:schemeClr val="dk1"/>
                          </a:solidFill>
                          <a:latin typeface="Times New Roman"/>
                          <a:ea typeface="Times New Roman"/>
                          <a:cs typeface="Times New Roman"/>
                          <a:sym typeface="Times New Roman"/>
                        </a:rPr>
                        <a:t>“Real-Time Drowsiness Detection System Using Deep Learning Techniques” , 2022</a:t>
                      </a:r>
                      <a:endParaRPr sz="18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Integrates various deep learning techniques for drowsiness detection</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                 4</a:t>
                      </a:r>
                      <a:endParaRPr sz="18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Flexibility to adapt to different input modalities</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IN" sz="1800" b="0" dirty="0">
                          <a:latin typeface="Times New Roman" panose="02020603050405020304" pitchFamily="18" charset="0"/>
                          <a:ea typeface="Times New Roman"/>
                          <a:cs typeface="Times New Roman" panose="02020603050405020304" pitchFamily="18" charset="0"/>
                          <a:sym typeface="Times New Roman"/>
                        </a:rPr>
                        <a:t>Resource-intensive training process</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
        <p:nvSpPr>
          <p:cNvPr id="162" name="Google Shape;162;p21"/>
          <p:cNvSpPr txBox="1"/>
          <p:nvPr/>
        </p:nvSpPr>
        <p:spPr>
          <a:xfrm>
            <a:off x="0" y="-65750"/>
            <a:ext cx="9029100" cy="1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latin typeface="Times New Roman"/>
                <a:ea typeface="Times New Roman"/>
                <a:cs typeface="Times New Roman"/>
                <a:sym typeface="Times New Roman"/>
              </a:rPr>
              <a:t>LITERATURE SURVEY</a:t>
            </a:r>
            <a:endParaRPr sz="2400" b="1" dirty="0">
              <a:latin typeface="Times New Roman"/>
              <a:ea typeface="Times New Roman"/>
              <a:cs typeface="Times New Roman"/>
              <a:sym typeface="Times New Roman"/>
            </a:endParaRPr>
          </a:p>
        </p:txBody>
      </p:sp>
      <p:sp>
        <p:nvSpPr>
          <p:cNvPr id="163" name="Google Shape;163;p21"/>
          <p:cNvSpPr txBox="1"/>
          <p:nvPr/>
        </p:nvSpPr>
        <p:spPr>
          <a:xfrm>
            <a:off x="0" y="-73700"/>
            <a:ext cx="6639000" cy="15900"/>
          </a:xfrm>
          <a:prstGeom prst="rect">
            <a:avLst/>
          </a:prstGeom>
          <a:noFill/>
          <a:ln>
            <a:noFill/>
          </a:ln>
        </p:spPr>
        <p:txBody>
          <a:bodyPr spcFirstLastPara="1" wrap="square" lIns="91425" tIns="91425" rIns="2043525" bIns="91425" anchor="t" anchorCtr="0">
            <a:noAutofit/>
          </a:bodyPr>
          <a:lstStyle/>
          <a:p>
            <a:pPr marL="179999" lvl="0" indent="0" algn="l" rtl="0">
              <a:spcBef>
                <a:spcPts val="0"/>
              </a:spcBef>
              <a:spcAft>
                <a:spcPts val="0"/>
              </a:spcAft>
              <a:buNone/>
            </a:pPr>
            <a:endParaRPr sz="3000" dirty="0">
              <a:latin typeface="Trebuchet MS"/>
              <a:ea typeface="Trebuchet MS"/>
              <a:cs typeface="Trebuchet MS"/>
              <a:sym typeface="Trebuchet MS"/>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p22"/>
          <p:cNvGraphicFramePr/>
          <p:nvPr>
            <p:extLst>
              <p:ext uri="{D42A27DB-BD31-4B8C-83A1-F6EECF244321}">
                <p14:modId xmlns:p14="http://schemas.microsoft.com/office/powerpoint/2010/main" val="506520782"/>
              </p:ext>
            </p:extLst>
          </p:nvPr>
        </p:nvGraphicFramePr>
        <p:xfrm>
          <a:off x="13" y="323126"/>
          <a:ext cx="12191975" cy="6858025"/>
        </p:xfrm>
        <a:graphic>
          <a:graphicData uri="http://schemas.openxmlformats.org/drawingml/2006/table">
            <a:tbl>
              <a:tblPr firstRow="1" bandRow="1">
                <a:noFill/>
                <a:tableStyleId>{93C4E458-D45E-41AB-81FC-F535F53E2A51}</a:tableStyleId>
              </a:tblPr>
              <a:tblGrid>
                <a:gridCol w="661875">
                  <a:extLst>
                    <a:ext uri="{9D8B030D-6E8A-4147-A177-3AD203B41FA5}">
                      <a16:colId xmlns:a16="http://schemas.microsoft.com/office/drawing/2014/main" val="20000"/>
                    </a:ext>
                  </a:extLst>
                </a:gridCol>
                <a:gridCol w="4434650">
                  <a:extLst>
                    <a:ext uri="{9D8B030D-6E8A-4147-A177-3AD203B41FA5}">
                      <a16:colId xmlns:a16="http://schemas.microsoft.com/office/drawing/2014/main" val="20001"/>
                    </a:ext>
                  </a:extLst>
                </a:gridCol>
                <a:gridCol w="2237175">
                  <a:extLst>
                    <a:ext uri="{9D8B030D-6E8A-4147-A177-3AD203B41FA5}">
                      <a16:colId xmlns:a16="http://schemas.microsoft.com/office/drawing/2014/main" val="20002"/>
                    </a:ext>
                  </a:extLst>
                </a:gridCol>
                <a:gridCol w="2546950">
                  <a:extLst>
                    <a:ext uri="{9D8B030D-6E8A-4147-A177-3AD203B41FA5}">
                      <a16:colId xmlns:a16="http://schemas.microsoft.com/office/drawing/2014/main" val="20003"/>
                    </a:ext>
                  </a:extLst>
                </a:gridCol>
                <a:gridCol w="2311325">
                  <a:extLst>
                    <a:ext uri="{9D8B030D-6E8A-4147-A177-3AD203B41FA5}">
                      <a16:colId xmlns:a16="http://schemas.microsoft.com/office/drawing/2014/main" val="20004"/>
                    </a:ext>
                  </a:extLst>
                </a:gridCol>
              </a:tblGrid>
              <a:tr h="648400">
                <a:tc>
                  <a:txBody>
                    <a:bodyPr/>
                    <a:lstStyle/>
                    <a:p>
                      <a:pPr marL="0" marR="0" lvl="0" indent="0" algn="just" rtl="0">
                        <a:lnSpc>
                          <a:spcPct val="100000"/>
                        </a:lnSpc>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SNO</a:t>
                      </a:r>
                      <a:endParaRPr/>
                    </a:p>
                    <a:p>
                      <a:pPr marL="0" marR="0" lvl="0" indent="0" algn="just" rtl="0">
                        <a:spcBef>
                          <a:spcPts val="0"/>
                        </a:spcBef>
                        <a:spcAft>
                          <a:spcPts val="0"/>
                        </a:spcAft>
                        <a:buNone/>
                      </a:pPr>
                      <a:endParaRPr sz="1800" b="0">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AUTHOR,TITLE &amp; YEAR</a:t>
                      </a:r>
                      <a:endParaRPr sz="1800"/>
                    </a:p>
                    <a:p>
                      <a:pPr marL="0" marR="0" lvl="0" indent="0" algn="just" rtl="0">
                        <a:spcBef>
                          <a:spcPts val="0"/>
                        </a:spcBef>
                        <a:spcAft>
                          <a:spcPts val="0"/>
                        </a:spcAft>
                        <a:buNone/>
                      </a:pPr>
                      <a:endParaRPr sz="1800" b="1">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METHODOLOGY</a:t>
                      </a:r>
                      <a:endParaRPr/>
                    </a:p>
                    <a:p>
                      <a:pPr marL="0" marR="0" lvl="0" indent="0" algn="just" rtl="0">
                        <a:spcBef>
                          <a:spcPts val="0"/>
                        </a:spcBef>
                        <a:spcAft>
                          <a:spcPts val="0"/>
                        </a:spcAft>
                        <a:buNone/>
                      </a:pPr>
                      <a:endParaRPr sz="1800" b="1">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ADVANTAGES</a:t>
                      </a:r>
                      <a:endParaRPr/>
                    </a:p>
                    <a:p>
                      <a:pPr marL="0" marR="0" lvl="0" indent="0" algn="just" rtl="0">
                        <a:spcBef>
                          <a:spcPts val="0"/>
                        </a:spcBef>
                        <a:spcAft>
                          <a:spcPts val="0"/>
                        </a:spcAft>
                        <a:buNone/>
                      </a:pPr>
                      <a:endParaRPr sz="1800" b="1">
                        <a:latin typeface="Times New Roman"/>
                        <a:ea typeface="Times New Roman"/>
                        <a:cs typeface="Times New Roman"/>
                        <a:sym typeface="Times New Roman"/>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Times New Roman"/>
                        <a:buNone/>
                      </a:pPr>
                      <a:r>
                        <a:rPr lang="en-IN" sz="1800" b="1">
                          <a:solidFill>
                            <a:schemeClr val="dk1"/>
                          </a:solidFill>
                          <a:latin typeface="Times New Roman"/>
                          <a:ea typeface="Times New Roman"/>
                          <a:cs typeface="Times New Roman"/>
                          <a:sym typeface="Times New Roman"/>
                        </a:rPr>
                        <a:t>DISADVANTAGES</a:t>
                      </a:r>
                      <a:endParaRPr sz="1800"/>
                    </a:p>
                    <a:p>
                      <a:pPr marL="0" marR="0" lvl="0" indent="0" algn="just" rtl="0">
                        <a:spcBef>
                          <a:spcPts val="0"/>
                        </a:spcBef>
                        <a:spcAft>
                          <a:spcPts val="0"/>
                        </a:spcAft>
                        <a:buNone/>
                      </a:pPr>
                      <a:endParaRPr sz="1800" b="1">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482875">
                <a:tc>
                  <a:txBody>
                    <a:bodyPr/>
                    <a:lstStyle/>
                    <a:p>
                      <a:pPr marL="0" marR="0" lvl="0" indent="0" algn="just" rtl="0">
                        <a:spcBef>
                          <a:spcPts val="0"/>
                        </a:spcBef>
                        <a:spcAft>
                          <a:spcPts val="0"/>
                        </a:spcAft>
                        <a:buNone/>
                      </a:pPr>
                      <a:r>
                        <a:rPr lang="en-IN" sz="1800" b="1">
                          <a:latin typeface="Times New Roman"/>
                          <a:ea typeface="Times New Roman"/>
                          <a:cs typeface="Times New Roman"/>
                          <a:sym typeface="Times New Roman"/>
                        </a:rPr>
                        <a:t>5</a:t>
                      </a:r>
                      <a:endParaRPr/>
                    </a:p>
                  </a:txBody>
                  <a:tcPr marL="91450" marR="91450" marT="45725" marB="45725"/>
                </a:tc>
                <a:tc>
                  <a:txBody>
                    <a:bodyPr/>
                    <a:lstStyle/>
                    <a:p>
                      <a:pPr marL="0" marR="0" lvl="0" indent="0" algn="just" rtl="0">
                        <a:spcBef>
                          <a:spcPts val="0"/>
                        </a:spcBef>
                        <a:spcAft>
                          <a:spcPts val="0"/>
                        </a:spcAft>
                        <a:buNone/>
                      </a:pPr>
                      <a:r>
                        <a:rPr lang="en-US" sz="1800" b="0" dirty="0">
                          <a:latin typeface="Times New Roman"/>
                          <a:ea typeface="Times New Roman"/>
                          <a:cs typeface="Times New Roman"/>
                          <a:sym typeface="Times New Roman"/>
                        </a:rPr>
                        <a:t>S. K. Mishra and M. G. Gupta,</a:t>
                      </a:r>
                    </a:p>
                    <a:p>
                      <a:pPr marL="0" marR="0" lvl="0" indent="0" algn="just" rtl="0">
                        <a:spcBef>
                          <a:spcPts val="0"/>
                        </a:spcBef>
                        <a:spcAft>
                          <a:spcPts val="0"/>
                        </a:spcAft>
                        <a:buNone/>
                      </a:pPr>
                      <a:r>
                        <a:rPr lang="en-US" sz="1800" b="0" dirty="0">
                          <a:latin typeface="Times New Roman"/>
                          <a:ea typeface="Times New Roman"/>
                          <a:cs typeface="Times New Roman"/>
                          <a:sym typeface="Times New Roman"/>
                        </a:rPr>
                        <a:t>“Real-Time Drowsiness Detection System Using Facial Landmarks and Convolutional Neural Networks”,</a:t>
                      </a:r>
                    </a:p>
                    <a:p>
                      <a:pPr marL="0" marR="0" lvl="0" indent="0" algn="just" rtl="0">
                        <a:spcBef>
                          <a:spcPts val="0"/>
                        </a:spcBef>
                        <a:spcAft>
                          <a:spcPts val="0"/>
                        </a:spcAft>
                        <a:buNone/>
                      </a:pPr>
                      <a:r>
                        <a:rPr lang="en-US" sz="1800" b="0" dirty="0">
                          <a:latin typeface="Times New Roman"/>
                          <a:ea typeface="Times New Roman"/>
                          <a:cs typeface="Times New Roman"/>
                          <a:sym typeface="Times New Roman"/>
                        </a:rPr>
                        <a:t>2023</a:t>
                      </a:r>
                    </a:p>
                  </a:txBody>
                  <a:tcPr marL="91450" marR="91450" marT="45725" marB="45725"/>
                </a:tc>
                <a:tc>
                  <a:txBody>
                    <a:bodyPr/>
                    <a:lstStyle/>
                    <a:p>
                      <a:pPr marL="0" marR="0" lvl="0" indent="0" algn="just"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Combination of facial landmarks and CNNs for drowsiness detection</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just" rtl="0">
                        <a:spcBef>
                          <a:spcPts val="0"/>
                        </a:spcBef>
                        <a:spcAft>
                          <a:spcPts val="0"/>
                        </a:spcAft>
                        <a:buNone/>
                      </a:pPr>
                      <a:r>
                        <a:rPr lang="en-US" sz="1800" b="0" i="0" u="none" strike="noStrike" cap="none" dirty="0">
                          <a:solidFill>
                            <a:schemeClr val="dk1"/>
                          </a:solidFill>
                          <a:effectLst/>
                          <a:latin typeface="Times New Roman" panose="02020603050405020304" pitchFamily="18" charset="0"/>
                          <a:ea typeface="Trebuchet MS"/>
                          <a:cs typeface="Times New Roman" panose="02020603050405020304" pitchFamily="18" charset="0"/>
                          <a:sym typeface="Arial"/>
                        </a:rPr>
                        <a:t>Utilizes rich facial information for accurate detection</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Times New Roman"/>
                        <a:buNone/>
                      </a:pPr>
                      <a:r>
                        <a:rPr lang="en-US" sz="1800" b="0" i="0" u="none" strike="noStrike" dirty="0">
                          <a:solidFill>
                            <a:schemeClr val="dk1"/>
                          </a:solidFill>
                          <a:latin typeface="Times New Roman" panose="02020603050405020304" pitchFamily="18" charset="0"/>
                          <a:ea typeface="Times New Roman"/>
                          <a:cs typeface="Times New Roman" panose="02020603050405020304" pitchFamily="18" charset="0"/>
                          <a:sym typeface="Times New Roman"/>
                        </a:rPr>
                        <a:t>Sensitivity to variations in facial landmark detection algorithms</a:t>
                      </a:r>
                      <a:endParaRPr sz="18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482875">
                <a:tc>
                  <a:txBody>
                    <a:bodyPr/>
                    <a:lstStyle/>
                    <a:p>
                      <a:pPr marL="0" marR="0" lvl="0" indent="0" algn="just" rtl="0">
                        <a:spcBef>
                          <a:spcPts val="0"/>
                        </a:spcBef>
                        <a:spcAft>
                          <a:spcPts val="0"/>
                        </a:spcAft>
                        <a:buNone/>
                      </a:pPr>
                      <a:r>
                        <a:rPr lang="en-IN" sz="1800" b="1">
                          <a:latin typeface="Times New Roman"/>
                          <a:ea typeface="Times New Roman"/>
                          <a:cs typeface="Times New Roman"/>
                          <a:sym typeface="Times New Roman"/>
                        </a:rPr>
                        <a:t>6</a:t>
                      </a:r>
                      <a:endParaRPr/>
                    </a:p>
                  </a:txBody>
                  <a:tcPr marL="91450" marR="91450" marT="45725" marB="45725"/>
                </a:tc>
                <a:tc>
                  <a:txBody>
                    <a:bodyPr/>
                    <a:lstStyle/>
                    <a:p>
                      <a:pPr marL="0" marR="0" lvl="0" indent="0" algn="just" rtl="0">
                        <a:spcBef>
                          <a:spcPts val="0"/>
                        </a:spcBef>
                        <a:spcAft>
                          <a:spcPts val="0"/>
                        </a:spcAft>
                        <a:buNone/>
                      </a:pPr>
                      <a:r>
                        <a:rPr lang="en-IN" sz="1800" b="0" i="0" u="none" strike="noStrike" dirty="0">
                          <a:solidFill>
                            <a:schemeClr val="dk1"/>
                          </a:solidFill>
                          <a:latin typeface="Times New Roman"/>
                          <a:ea typeface="Times New Roman"/>
                          <a:cs typeface="Times New Roman"/>
                          <a:sym typeface="Times New Roman"/>
                        </a:rPr>
                        <a:t>​</a:t>
                      </a:r>
                      <a:r>
                        <a:rPr lang="en-US" sz="1800" b="0" i="0" u="none" strike="noStrike" dirty="0">
                          <a:solidFill>
                            <a:schemeClr val="dk1"/>
                          </a:solidFill>
                          <a:latin typeface="Times New Roman"/>
                          <a:ea typeface="Times New Roman"/>
                          <a:cs typeface="Times New Roman"/>
                          <a:sym typeface="Times New Roman"/>
                        </a:rPr>
                        <a:t>Muhammad Shoaib Siddiqui, Xi Zhang, </a:t>
                      </a:r>
                      <a:r>
                        <a:rPr lang="en-US" sz="1800" b="0" i="0" u="none" strike="noStrike" dirty="0" err="1">
                          <a:solidFill>
                            <a:schemeClr val="dk1"/>
                          </a:solidFill>
                          <a:latin typeface="Times New Roman"/>
                          <a:ea typeface="Times New Roman"/>
                          <a:cs typeface="Times New Roman"/>
                          <a:sym typeface="Times New Roman"/>
                        </a:rPr>
                        <a:t>Hongliang</a:t>
                      </a:r>
                      <a:r>
                        <a:rPr lang="en-US" sz="1800" b="0" i="0" u="none" strike="noStrike" dirty="0">
                          <a:solidFill>
                            <a:schemeClr val="dk1"/>
                          </a:solidFill>
                          <a:latin typeface="Times New Roman"/>
                          <a:ea typeface="Times New Roman"/>
                          <a:cs typeface="Times New Roman"/>
                          <a:sym typeface="Times New Roman"/>
                        </a:rPr>
                        <a:t> Ren, and </a:t>
                      </a:r>
                      <a:r>
                        <a:rPr lang="en-US" sz="1800" b="0" i="0" u="none" strike="noStrike" dirty="0" err="1">
                          <a:solidFill>
                            <a:schemeClr val="dk1"/>
                          </a:solidFill>
                          <a:latin typeface="Times New Roman"/>
                          <a:ea typeface="Times New Roman"/>
                          <a:cs typeface="Times New Roman"/>
                          <a:sym typeface="Times New Roman"/>
                        </a:rPr>
                        <a:t>Xiong</a:t>
                      </a:r>
                      <a:r>
                        <a:rPr lang="en-US" sz="1800" b="0" i="0" u="none" strike="noStrike" dirty="0">
                          <a:solidFill>
                            <a:schemeClr val="dk1"/>
                          </a:solidFill>
                          <a:latin typeface="Times New Roman"/>
                          <a:ea typeface="Times New Roman"/>
                          <a:cs typeface="Times New Roman"/>
                          <a:sym typeface="Times New Roman"/>
                        </a:rPr>
                        <a:t> Luo,</a:t>
                      </a:r>
                    </a:p>
                    <a:p>
                      <a:pPr marL="0" marR="0" lvl="0" indent="0" algn="just" rtl="0">
                        <a:spcBef>
                          <a:spcPts val="0"/>
                        </a:spcBef>
                        <a:spcAft>
                          <a:spcPts val="0"/>
                        </a:spcAft>
                        <a:buNone/>
                      </a:pPr>
                      <a:r>
                        <a:rPr lang="en-US" sz="1800" b="0" i="0" u="none" strike="noStrike" dirty="0">
                          <a:solidFill>
                            <a:schemeClr val="dk1"/>
                          </a:solidFill>
                          <a:latin typeface="Times New Roman"/>
                          <a:ea typeface="Times New Roman"/>
                          <a:cs typeface="Times New Roman"/>
                          <a:sym typeface="Times New Roman"/>
                        </a:rPr>
                        <a:t>“Real-time Drowsiness Detection System Using Deep Learning”,</a:t>
                      </a:r>
                    </a:p>
                    <a:p>
                      <a:pPr marL="0" marR="0" lvl="0" indent="0" algn="just" rtl="0">
                        <a:spcBef>
                          <a:spcPts val="0"/>
                        </a:spcBef>
                        <a:spcAft>
                          <a:spcPts val="0"/>
                        </a:spcAft>
                        <a:buNone/>
                      </a:pPr>
                      <a:r>
                        <a:rPr lang="en-US" sz="1800" b="0" i="0" u="none" strike="noStrike" dirty="0">
                          <a:solidFill>
                            <a:schemeClr val="dk1"/>
                          </a:solidFill>
                          <a:latin typeface="Times New Roman"/>
                          <a:ea typeface="Times New Roman"/>
                          <a:cs typeface="Times New Roman"/>
                          <a:sym typeface="Times New Roman"/>
                        </a:rPr>
                        <a:t>2018</a:t>
                      </a:r>
                    </a:p>
                  </a:txBody>
                  <a:tcPr marL="91450" marR="91450" marT="45725" marB="45725"/>
                </a:tc>
                <a:tc>
                  <a:txBody>
                    <a:bodyPr/>
                    <a:lstStyle/>
                    <a:p>
                      <a:pPr marL="0" marR="0" lvl="0" indent="0" algn="just" rtl="0">
                        <a:lnSpc>
                          <a:spcPct val="100000"/>
                        </a:lnSpc>
                        <a:spcBef>
                          <a:spcPts val="0"/>
                        </a:spcBef>
                        <a:spcAft>
                          <a:spcPts val="0"/>
                        </a:spcAft>
                        <a:buClr>
                          <a:schemeClr val="dk1"/>
                        </a:buClr>
                        <a:buSzPts val="1800"/>
                        <a:buFont typeface="Times New Roman"/>
                        <a:buNone/>
                      </a:pPr>
                      <a:r>
                        <a:rPr lang="en-US" sz="1800" b="0" dirty="0">
                          <a:latin typeface="Times New Roman"/>
                          <a:ea typeface="Times New Roman"/>
                          <a:cs typeface="Times New Roman"/>
                          <a:sym typeface="Times New Roman"/>
                        </a:rPr>
                        <a:t>Utilizes deep learning techniques for real-time drowsiness detection</a:t>
                      </a:r>
                      <a:endParaRPr sz="1800" b="0" dirty="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IN" sz="1800" dirty="0">
                          <a:latin typeface="Times New Roman" panose="02020603050405020304" pitchFamily="18" charset="0"/>
                          <a:cs typeface="Times New Roman" panose="02020603050405020304" pitchFamily="18" charset="0"/>
                        </a:rPr>
                        <a:t>Real-time processing capability</a:t>
                      </a:r>
                    </a:p>
                    <a:p>
                      <a:pPr marL="0" marR="0" lvl="0" indent="0" algn="just" rtl="0">
                        <a:spcBef>
                          <a:spcPts val="0"/>
                        </a:spcBef>
                        <a:spcAft>
                          <a:spcPts val="0"/>
                        </a:spcAft>
                        <a:buNone/>
                      </a:pPr>
                      <a:endParaRPr dirty="0"/>
                    </a:p>
                  </a:txBody>
                  <a:tcPr marL="91450" marR="91450" marT="45725" marB="45725"/>
                </a:tc>
                <a:tc>
                  <a:txBody>
                    <a:bodyPr/>
                    <a:lstStyle/>
                    <a:p>
                      <a:pPr marL="0" marR="0" lvl="0" indent="0" algn="just" rtl="0">
                        <a:spcBef>
                          <a:spcPts val="0"/>
                        </a:spcBef>
                        <a:spcAft>
                          <a:spcPts val="0"/>
                        </a:spcAft>
                        <a:buNone/>
                      </a:pPr>
                      <a:r>
                        <a:rPr lang="en-US" sz="1800" b="0" dirty="0">
                          <a:latin typeface="Times New Roman"/>
                          <a:ea typeface="Times New Roman"/>
                          <a:cs typeface="Times New Roman"/>
                          <a:sym typeface="Times New Roman"/>
                        </a:rPr>
                        <a:t>Potential overfitting on specific datasets</a:t>
                      </a:r>
                      <a:endParaRPr sz="1800" b="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482875">
                <a:tc>
                  <a:txBody>
                    <a:bodyPr/>
                    <a:lstStyle/>
                    <a:p>
                      <a:pPr marL="0" marR="0" lvl="0" indent="0" algn="just" rtl="0">
                        <a:spcBef>
                          <a:spcPts val="0"/>
                        </a:spcBef>
                        <a:spcAft>
                          <a:spcPts val="0"/>
                        </a:spcAft>
                        <a:buNone/>
                      </a:pPr>
                      <a:r>
                        <a:rPr lang="en-IN" sz="1800" b="1">
                          <a:latin typeface="Times New Roman"/>
                          <a:ea typeface="Times New Roman"/>
                          <a:cs typeface="Times New Roman"/>
                          <a:sym typeface="Times New Roman"/>
                        </a:rPr>
                        <a:t>7</a:t>
                      </a:r>
                      <a:endParaRPr/>
                    </a:p>
                  </a:txBody>
                  <a:tcPr marL="91450" marR="91450" marT="45725" marB="45725"/>
                </a:tc>
                <a:tc>
                  <a:txBody>
                    <a:bodyPr/>
                    <a:lstStyle/>
                    <a:p>
                      <a:pPr marL="0" marR="0" lvl="0" indent="0" algn="just" rtl="0">
                        <a:spcBef>
                          <a:spcPts val="0"/>
                        </a:spcBef>
                        <a:spcAft>
                          <a:spcPts val="0"/>
                        </a:spcAft>
                        <a:buNone/>
                      </a:pPr>
                      <a:r>
                        <a:rPr lang="en-US" sz="1800" b="0" i="0" u="none" strike="noStrike" dirty="0">
                          <a:solidFill>
                            <a:schemeClr val="dk1"/>
                          </a:solidFill>
                          <a:latin typeface="Times New Roman"/>
                          <a:ea typeface="Times New Roman"/>
                          <a:cs typeface="Times New Roman"/>
                          <a:sym typeface="Times New Roman"/>
                        </a:rPr>
                        <a:t>Amit Kumar Singh and </a:t>
                      </a:r>
                      <a:r>
                        <a:rPr lang="en-US" sz="1800" b="0" i="0" u="none" strike="noStrike" dirty="0" err="1">
                          <a:solidFill>
                            <a:schemeClr val="dk1"/>
                          </a:solidFill>
                          <a:latin typeface="Times New Roman"/>
                          <a:ea typeface="Times New Roman"/>
                          <a:cs typeface="Times New Roman"/>
                          <a:sym typeface="Times New Roman"/>
                        </a:rPr>
                        <a:t>Sukhwinder</a:t>
                      </a:r>
                      <a:r>
                        <a:rPr lang="en-US" sz="1800" b="0" i="0" u="none" strike="noStrike" dirty="0">
                          <a:solidFill>
                            <a:schemeClr val="dk1"/>
                          </a:solidFill>
                          <a:latin typeface="Times New Roman"/>
                          <a:ea typeface="Times New Roman"/>
                          <a:cs typeface="Times New Roman"/>
                          <a:sym typeface="Times New Roman"/>
                        </a:rPr>
                        <a:t> Singh,</a:t>
                      </a:r>
                    </a:p>
                    <a:p>
                      <a:pPr marL="0" marR="0" lvl="0" indent="0" algn="just" rtl="0">
                        <a:spcBef>
                          <a:spcPts val="0"/>
                        </a:spcBef>
                        <a:spcAft>
                          <a:spcPts val="0"/>
                        </a:spcAft>
                        <a:buNone/>
                      </a:pPr>
                      <a:r>
                        <a:rPr lang="en-US" sz="1800" b="0" i="0" u="none" strike="noStrike" dirty="0">
                          <a:solidFill>
                            <a:schemeClr val="dk1"/>
                          </a:solidFill>
                          <a:latin typeface="Times New Roman"/>
                          <a:ea typeface="Times New Roman"/>
                          <a:cs typeface="Times New Roman"/>
                          <a:sym typeface="Times New Roman"/>
                        </a:rPr>
                        <a:t>“Real-Time Drowsiness Detection System Using Machine Learning Techniques”,</a:t>
                      </a:r>
                    </a:p>
                    <a:p>
                      <a:pPr marL="0" marR="0" lvl="0" indent="0" algn="just" rtl="0">
                        <a:spcBef>
                          <a:spcPts val="0"/>
                        </a:spcBef>
                        <a:spcAft>
                          <a:spcPts val="0"/>
                        </a:spcAft>
                        <a:buNone/>
                      </a:pPr>
                      <a:r>
                        <a:rPr lang="en-US" sz="1800" b="0" i="0" u="none" strike="noStrike" dirty="0">
                          <a:solidFill>
                            <a:schemeClr val="dk1"/>
                          </a:solidFill>
                          <a:latin typeface="Times New Roman"/>
                          <a:ea typeface="Times New Roman"/>
                          <a:cs typeface="Times New Roman"/>
                          <a:sym typeface="Times New Roman"/>
                        </a:rPr>
                        <a:t>2019</a:t>
                      </a:r>
                    </a:p>
                  </a:txBody>
                  <a:tcPr marL="91450" marR="91450" marT="45725" marB="45725"/>
                </a:tc>
                <a:tc>
                  <a:txBody>
                    <a:bodyPr/>
                    <a:lstStyle/>
                    <a:p>
                      <a:pPr marL="0" marR="0" lvl="0" indent="0" algn="just" rtl="0">
                        <a:spcBef>
                          <a:spcPts val="0"/>
                        </a:spcBef>
                        <a:spcAft>
                          <a:spcPts val="0"/>
                        </a:spcAft>
                        <a:buNone/>
                      </a:pPr>
                      <a:r>
                        <a:rPr lang="en-US" sz="1800" b="0" dirty="0">
                          <a:latin typeface="Times New Roman"/>
                          <a:ea typeface="Times New Roman"/>
                          <a:cs typeface="Times New Roman"/>
                          <a:sym typeface="Times New Roman"/>
                        </a:rPr>
                        <a:t>Employs various machine learning techniques for real-time detection</a:t>
                      </a:r>
                      <a:endParaRPr dirty="0"/>
                    </a:p>
                  </a:txBody>
                  <a:tcPr marL="91450" marR="91450" marT="45725" marB="45725"/>
                </a:tc>
                <a:tc>
                  <a:txBody>
                    <a:bodyPr/>
                    <a:lstStyle/>
                    <a:p>
                      <a:pPr marL="0" marR="0" lvl="0" indent="0" algn="just" rtl="0">
                        <a:spcBef>
                          <a:spcPts val="0"/>
                        </a:spcBef>
                        <a:spcAft>
                          <a:spcPts val="0"/>
                        </a:spcAft>
                        <a:buNone/>
                      </a:pPr>
                      <a:r>
                        <a:rPr lang="en-US" sz="1800" b="0" dirty="0">
                          <a:latin typeface="Times New Roman"/>
                          <a:ea typeface="Times New Roman"/>
                          <a:cs typeface="Times New Roman"/>
                          <a:sym typeface="Times New Roman"/>
                        </a:rPr>
                        <a:t>Flexibility to incorporate different feature extraction methods</a:t>
                      </a:r>
                      <a:endParaRPr dirty="0"/>
                    </a:p>
                  </a:txBody>
                  <a:tcPr marL="91450" marR="91450" marT="45725" marB="45725"/>
                </a:tc>
                <a:tc>
                  <a:txBody>
                    <a:bodyPr/>
                    <a:lstStyle/>
                    <a:p>
                      <a:pPr marL="0" marR="0" lvl="0" indent="0" algn="just" rtl="0">
                        <a:spcBef>
                          <a:spcPts val="0"/>
                        </a:spcBef>
                        <a:spcAft>
                          <a:spcPts val="0"/>
                        </a:spcAft>
                        <a:buNone/>
                      </a:pPr>
                      <a:r>
                        <a:rPr lang="en-IN" sz="1800" b="0" dirty="0">
                          <a:latin typeface="Times New Roman"/>
                          <a:ea typeface="Times New Roman"/>
                          <a:cs typeface="Times New Roman"/>
                          <a:sym typeface="Times New Roman"/>
                        </a:rPr>
                        <a:t> </a:t>
                      </a:r>
                      <a:r>
                        <a:rPr lang="en-US" sz="1800" b="0" dirty="0">
                          <a:latin typeface="Times New Roman"/>
                          <a:ea typeface="Times New Roman"/>
                          <a:cs typeface="Times New Roman"/>
                          <a:sym typeface="Times New Roman"/>
                        </a:rPr>
                        <a:t>Dependence on feature selection and preprocessing, may require tuning for optimal performance</a:t>
                      </a:r>
                      <a:endParaRPr dirty="0"/>
                    </a:p>
                  </a:txBody>
                  <a:tcPr marL="91450" marR="91450" marT="45725" marB="45725"/>
                </a:tc>
                <a:extLst>
                  <a:ext uri="{0D108BD9-81ED-4DB2-BD59-A6C34878D82A}">
                    <a16:rowId xmlns:a16="http://schemas.microsoft.com/office/drawing/2014/main" val="10003"/>
                  </a:ext>
                </a:extLst>
              </a:tr>
              <a:tr h="1761000">
                <a:tc>
                  <a:txBody>
                    <a:bodyPr/>
                    <a:lstStyle/>
                    <a:p>
                      <a:pPr marL="0" marR="0" lvl="0" indent="0" algn="just" rtl="0">
                        <a:spcBef>
                          <a:spcPts val="0"/>
                        </a:spcBef>
                        <a:spcAft>
                          <a:spcPts val="0"/>
                        </a:spcAft>
                        <a:buNone/>
                      </a:pPr>
                      <a:r>
                        <a:rPr lang="en-IN" sz="1800" b="1">
                          <a:latin typeface="Times New Roman"/>
                          <a:ea typeface="Times New Roman"/>
                          <a:cs typeface="Times New Roman"/>
                          <a:sym typeface="Times New Roman"/>
                        </a:rPr>
                        <a:t>8</a:t>
                      </a:r>
                      <a:endParaRPr/>
                    </a:p>
                  </a:txBody>
                  <a:tcPr marL="91450" marR="91450" marT="45725" marB="45725"/>
                </a:tc>
                <a:tc>
                  <a:txBody>
                    <a:bodyPr/>
                    <a:lstStyle/>
                    <a:p>
                      <a:pPr marL="0" marR="0" lvl="0" indent="0" algn="just" rtl="0">
                        <a:spcBef>
                          <a:spcPts val="0"/>
                        </a:spcBef>
                        <a:spcAft>
                          <a:spcPts val="0"/>
                        </a:spcAft>
                        <a:buNone/>
                      </a:pPr>
                      <a:r>
                        <a:rPr lang="en-US" sz="1800" b="0" dirty="0">
                          <a:latin typeface="Times New Roman"/>
                          <a:ea typeface="Times New Roman"/>
                          <a:cs typeface="Times New Roman"/>
                          <a:sym typeface="Times New Roman"/>
                        </a:rPr>
                        <a:t>Swati Gupta and Dr. Shailendra Singh</a:t>
                      </a:r>
                    </a:p>
                    <a:p>
                      <a:pPr marL="0" marR="0" lvl="0" indent="0" algn="just" rtl="0">
                        <a:spcBef>
                          <a:spcPts val="0"/>
                        </a:spcBef>
                        <a:spcAft>
                          <a:spcPts val="0"/>
                        </a:spcAft>
                        <a:buNone/>
                      </a:pPr>
                      <a:r>
                        <a:rPr lang="en-US" sz="1800" b="0" dirty="0">
                          <a:latin typeface="Times New Roman"/>
                          <a:ea typeface="Times New Roman"/>
                          <a:cs typeface="Times New Roman"/>
                          <a:sym typeface="Times New Roman"/>
                        </a:rPr>
                        <a:t>“Real-Time Drowsiness Detection System Using Convolutional Neural Networks and OpenCV”,</a:t>
                      </a:r>
                    </a:p>
                    <a:p>
                      <a:pPr marL="0" marR="0" lvl="0" indent="0" algn="just" rtl="0">
                        <a:spcBef>
                          <a:spcPts val="0"/>
                        </a:spcBef>
                        <a:spcAft>
                          <a:spcPts val="0"/>
                        </a:spcAft>
                        <a:buNone/>
                      </a:pPr>
                      <a:r>
                        <a:rPr lang="en-US" sz="1800" b="0" dirty="0">
                          <a:latin typeface="Times New Roman"/>
                          <a:ea typeface="Times New Roman"/>
                          <a:cs typeface="Times New Roman"/>
                          <a:sym typeface="Times New Roman"/>
                        </a:rPr>
                        <a:t>2020</a:t>
                      </a:r>
                      <a:endParaRPr sz="1800" b="0" dirty="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IN" sz="1800" b="0" i="0" u="none" strike="noStrike" dirty="0">
                          <a:solidFill>
                            <a:schemeClr val="dk1"/>
                          </a:solidFill>
                          <a:latin typeface="Times New Roman"/>
                          <a:ea typeface="Times New Roman"/>
                          <a:cs typeface="Times New Roman"/>
                          <a:sym typeface="Times New Roman"/>
                        </a:rPr>
                        <a:t> </a:t>
                      </a:r>
                      <a:r>
                        <a:rPr lang="en-US" sz="1800" b="0" i="0" u="none" strike="noStrike" dirty="0">
                          <a:solidFill>
                            <a:schemeClr val="dk1"/>
                          </a:solidFill>
                          <a:latin typeface="Times New Roman"/>
                          <a:ea typeface="Times New Roman"/>
                          <a:cs typeface="Times New Roman"/>
                          <a:sym typeface="Times New Roman"/>
                        </a:rPr>
                        <a:t>Integration of CNNs and OpenCV for drowsiness detection</a:t>
                      </a:r>
                      <a:endParaRPr sz="1800" b="0" i="0" u="none" strike="noStrik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latin typeface="Times New Roman"/>
                        <a:ea typeface="Times New Roman"/>
                        <a:cs typeface="Times New Roman"/>
                        <a:sym typeface="Times New Roman"/>
                      </a:endParaRPr>
                    </a:p>
                    <a:p>
                      <a:pPr marL="0" marR="0" lvl="0" indent="0" algn="just" rtl="0">
                        <a:spcBef>
                          <a:spcPts val="0"/>
                        </a:spcBef>
                        <a:spcAft>
                          <a:spcPts val="0"/>
                        </a:spcAft>
                        <a:buNone/>
                      </a:pPr>
                      <a:endParaRPr sz="1800" dirty="0">
                        <a:latin typeface="Times New Roman"/>
                        <a:ea typeface="Times New Roman"/>
                        <a:cs typeface="Times New Roman"/>
                        <a:sym typeface="Times New Roman"/>
                      </a:endParaRPr>
                    </a:p>
                    <a:p>
                      <a:pPr marL="0" marR="0" lvl="0" indent="0" algn="just" rtl="0">
                        <a:spcBef>
                          <a:spcPts val="0"/>
                        </a:spcBef>
                        <a:spcAft>
                          <a:spcPts val="0"/>
                        </a:spcAft>
                        <a:buNone/>
                      </a:pPr>
                      <a:r>
                        <a:rPr lang="en-IN" sz="1800" dirty="0">
                          <a:latin typeface="Times New Roman"/>
                          <a:ea typeface="Times New Roman"/>
                          <a:cs typeface="Times New Roman"/>
                          <a:sym typeface="Times New Roman"/>
                        </a:rPr>
                        <a:t>              5</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just" rtl="0">
                        <a:spcBef>
                          <a:spcPts val="0"/>
                        </a:spcBef>
                        <a:spcAft>
                          <a:spcPts val="0"/>
                        </a:spcAft>
                        <a:buNone/>
                      </a:pPr>
                      <a:r>
                        <a:rPr lang="en-US" sz="1800" b="0" dirty="0">
                          <a:latin typeface="Times New Roman"/>
                          <a:ea typeface="Times New Roman"/>
                          <a:cs typeface="Times New Roman"/>
                          <a:sym typeface="Times New Roman"/>
                        </a:rPr>
                        <a:t>Compatibility with a wide range of devices</a:t>
                      </a:r>
                      <a:endParaRPr dirty="0"/>
                    </a:p>
                  </a:txBody>
                  <a:tcPr marL="91450" marR="91450" marT="45725" marB="45725"/>
                </a:tc>
                <a:tc>
                  <a:txBody>
                    <a:bodyPr/>
                    <a:lstStyle/>
                    <a:p>
                      <a:pPr marL="0" marR="0" lvl="0" indent="0" algn="just" rtl="0">
                        <a:spcBef>
                          <a:spcPts val="0"/>
                        </a:spcBef>
                        <a:spcAft>
                          <a:spcPts val="0"/>
                        </a:spcAft>
                        <a:buNone/>
                      </a:pPr>
                      <a:r>
                        <a:rPr lang="en-IN" sz="1800" b="0" dirty="0">
                          <a:latin typeface="Times New Roman"/>
                          <a:ea typeface="Times New Roman"/>
                          <a:cs typeface="Times New Roman"/>
                          <a:sym typeface="Times New Roman"/>
                        </a:rPr>
                        <a:t> Potential for false positives due to noise or environmental factors.</a:t>
                      </a:r>
                      <a:endParaRPr dirty="0"/>
                    </a:p>
                    <a:p>
                      <a:pPr marL="0" marR="0" lvl="0" indent="0" algn="just"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bl>
          </a:graphicData>
        </a:graphic>
      </p:graphicFrame>
      <p:sp>
        <p:nvSpPr>
          <p:cNvPr id="169" name="Google Shape;169;p22"/>
          <p:cNvSpPr txBox="1"/>
          <p:nvPr/>
        </p:nvSpPr>
        <p:spPr>
          <a:xfrm>
            <a:off x="126775" y="-69150"/>
            <a:ext cx="9753900" cy="7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b="1">
                <a:latin typeface="Times New Roman"/>
                <a:ea typeface="Times New Roman"/>
                <a:cs typeface="Times New Roman"/>
                <a:sym typeface="Times New Roman"/>
              </a:rPr>
              <a:t>LITERATURE SURVEY CONTD.</a:t>
            </a:r>
            <a:endParaRPr sz="1800" b="1">
              <a:latin typeface="Times New Roman"/>
              <a:ea typeface="Times New Roman"/>
              <a:cs typeface="Times New Roman"/>
              <a:sym typeface="Times New Roman"/>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23"/>
          <p:cNvGraphicFramePr/>
          <p:nvPr>
            <p:extLst>
              <p:ext uri="{D42A27DB-BD31-4B8C-83A1-F6EECF244321}">
                <p14:modId xmlns:p14="http://schemas.microsoft.com/office/powerpoint/2010/main" val="472069473"/>
              </p:ext>
            </p:extLst>
          </p:nvPr>
        </p:nvGraphicFramePr>
        <p:xfrm>
          <a:off x="-1" y="489874"/>
          <a:ext cx="12192002" cy="6821750"/>
        </p:xfrm>
        <a:graphic>
          <a:graphicData uri="http://schemas.openxmlformats.org/drawingml/2006/table">
            <a:tbl>
              <a:tblPr firstRow="1" bandRow="1">
                <a:noFill/>
                <a:tableStyleId>{93C4E458-D45E-41AB-81FC-F535F53E2A51}</a:tableStyleId>
              </a:tblPr>
              <a:tblGrid>
                <a:gridCol w="745150">
                  <a:extLst>
                    <a:ext uri="{9D8B030D-6E8A-4147-A177-3AD203B41FA5}">
                      <a16:colId xmlns:a16="http://schemas.microsoft.com/office/drawing/2014/main" val="20000"/>
                    </a:ext>
                  </a:extLst>
                </a:gridCol>
                <a:gridCol w="3995351">
                  <a:extLst>
                    <a:ext uri="{9D8B030D-6E8A-4147-A177-3AD203B41FA5}">
                      <a16:colId xmlns:a16="http://schemas.microsoft.com/office/drawing/2014/main" val="20001"/>
                    </a:ext>
                  </a:extLst>
                </a:gridCol>
                <a:gridCol w="2483842">
                  <a:extLst>
                    <a:ext uri="{9D8B030D-6E8A-4147-A177-3AD203B41FA5}">
                      <a16:colId xmlns:a16="http://schemas.microsoft.com/office/drawing/2014/main" val="20002"/>
                    </a:ext>
                  </a:extLst>
                </a:gridCol>
                <a:gridCol w="2632329">
                  <a:extLst>
                    <a:ext uri="{9D8B030D-6E8A-4147-A177-3AD203B41FA5}">
                      <a16:colId xmlns:a16="http://schemas.microsoft.com/office/drawing/2014/main" val="20003"/>
                    </a:ext>
                  </a:extLst>
                </a:gridCol>
                <a:gridCol w="2335330">
                  <a:extLst>
                    <a:ext uri="{9D8B030D-6E8A-4147-A177-3AD203B41FA5}">
                      <a16:colId xmlns:a16="http://schemas.microsoft.com/office/drawing/2014/main" val="20004"/>
                    </a:ext>
                  </a:extLst>
                </a:gridCol>
              </a:tblGrid>
              <a:tr h="996475">
                <a:tc>
                  <a:txBody>
                    <a:bodyPr/>
                    <a:lstStyle/>
                    <a:p>
                      <a:pPr marL="0" marR="0" lvl="0" indent="0" algn="l" rtl="0">
                        <a:lnSpc>
                          <a:spcPct val="100000"/>
                        </a:lnSpc>
                        <a:spcBef>
                          <a:spcPts val="0"/>
                        </a:spcBef>
                        <a:spcAft>
                          <a:spcPts val="0"/>
                        </a:spcAft>
                        <a:buClr>
                          <a:schemeClr val="dk1"/>
                        </a:buClr>
                        <a:buSzPts val="2000"/>
                        <a:buFont typeface="Times New Roman"/>
                        <a:buNone/>
                      </a:pPr>
                      <a:r>
                        <a:rPr lang="en-IN" sz="1800" b="1">
                          <a:solidFill>
                            <a:schemeClr val="dk1"/>
                          </a:solidFill>
                          <a:latin typeface="Times New Roman"/>
                          <a:ea typeface="Times New Roman"/>
                          <a:cs typeface="Times New Roman"/>
                          <a:sym typeface="Times New Roman"/>
                        </a:rPr>
                        <a:t>SNO</a:t>
                      </a: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IN" sz="1800" b="1">
                          <a:solidFill>
                            <a:schemeClr val="dk1"/>
                          </a:solidFill>
                          <a:latin typeface="Times New Roman"/>
                          <a:ea typeface="Times New Roman"/>
                          <a:cs typeface="Times New Roman"/>
                          <a:sym typeface="Times New Roman"/>
                        </a:rPr>
                        <a:t>AUTHOR,TITLE &amp; YEAR</a:t>
                      </a: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IN" sz="1800" b="1">
                          <a:solidFill>
                            <a:schemeClr val="dk1"/>
                          </a:solidFill>
                          <a:latin typeface="Times New Roman"/>
                          <a:ea typeface="Times New Roman"/>
                          <a:cs typeface="Times New Roman"/>
                          <a:sym typeface="Times New Roman"/>
                        </a:rPr>
                        <a:t>METHODOLOGY</a:t>
                      </a: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IN" sz="1800" b="1">
                          <a:solidFill>
                            <a:schemeClr val="dk1"/>
                          </a:solidFill>
                          <a:latin typeface="Times New Roman"/>
                          <a:ea typeface="Times New Roman"/>
                          <a:cs typeface="Times New Roman"/>
                          <a:sym typeface="Times New Roman"/>
                        </a:rPr>
                        <a:t>ADVANTAGES</a:t>
                      </a:r>
                      <a:endParaRPr sz="120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IN" sz="1800" b="1">
                          <a:solidFill>
                            <a:schemeClr val="dk1"/>
                          </a:solidFill>
                          <a:latin typeface="Times New Roman"/>
                          <a:ea typeface="Times New Roman"/>
                          <a:cs typeface="Times New Roman"/>
                          <a:sym typeface="Times New Roman"/>
                        </a:rPr>
                        <a:t>DISADVANTAGES</a:t>
                      </a:r>
                      <a:endParaRPr sz="1200"/>
                    </a:p>
                  </a:txBody>
                  <a:tcPr marL="91450" marR="91450" marT="45725" marB="45725"/>
                </a:tc>
                <a:extLst>
                  <a:ext uri="{0D108BD9-81ED-4DB2-BD59-A6C34878D82A}">
                    <a16:rowId xmlns:a16="http://schemas.microsoft.com/office/drawing/2014/main" val="10000"/>
                  </a:ext>
                </a:extLst>
              </a:tr>
              <a:tr h="2685825">
                <a:tc>
                  <a:txBody>
                    <a:bodyPr/>
                    <a:lstStyle/>
                    <a:p>
                      <a:pPr marL="0" marR="0" lvl="0" indent="0" algn="l" rtl="0">
                        <a:spcBef>
                          <a:spcPts val="0"/>
                        </a:spcBef>
                        <a:spcAft>
                          <a:spcPts val="0"/>
                        </a:spcAft>
                        <a:buNone/>
                      </a:pPr>
                      <a:r>
                        <a:rPr lang="en-IN" sz="2000" b="1">
                          <a:latin typeface="Times New Roman"/>
                          <a:ea typeface="Times New Roman"/>
                          <a:cs typeface="Times New Roman"/>
                          <a:sym typeface="Times New Roman"/>
                        </a:rPr>
                        <a:t>9</a:t>
                      </a:r>
                      <a:endParaRPr/>
                    </a:p>
                  </a:txBody>
                  <a:tcPr marL="91450" marR="91450" marT="45725" marB="45725"/>
                </a:tc>
                <a:tc>
                  <a:txBody>
                    <a:bodyPr/>
                    <a:lstStyle/>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Prakhar Sharma, </a:t>
                      </a:r>
                      <a:r>
                        <a:rPr lang="en-US" sz="2000" b="0" i="0" u="none" strike="noStrike" dirty="0" err="1">
                          <a:solidFill>
                            <a:schemeClr val="dk1"/>
                          </a:solidFill>
                          <a:latin typeface="Times New Roman"/>
                          <a:ea typeface="Times New Roman"/>
                          <a:cs typeface="Times New Roman"/>
                          <a:sym typeface="Times New Roman"/>
                        </a:rPr>
                        <a:t>Animesh</a:t>
                      </a:r>
                      <a:r>
                        <a:rPr lang="en-US" sz="2000" b="0" i="0" u="none" strike="noStrike" dirty="0">
                          <a:solidFill>
                            <a:schemeClr val="dk1"/>
                          </a:solidFill>
                          <a:latin typeface="Times New Roman"/>
                          <a:ea typeface="Times New Roman"/>
                          <a:cs typeface="Times New Roman"/>
                          <a:sym typeface="Times New Roman"/>
                        </a:rPr>
                        <a:t> Pal, and Anil Kumar Tiwari,</a:t>
                      </a:r>
                    </a:p>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“Real-Time Drowsiness Detection System with Feature Fusion”,</a:t>
                      </a:r>
                    </a:p>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2021</a:t>
                      </a:r>
                      <a:br>
                        <a:rPr lang="en-IN" sz="2000" b="0" dirty="0">
                          <a:latin typeface="Times New Roman"/>
                          <a:ea typeface="Times New Roman"/>
                          <a:cs typeface="Times New Roman"/>
                          <a:sym typeface="Times New Roman"/>
                        </a:rPr>
                      </a:br>
                      <a:endParaRPr sz="20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b="0" i="0" u="none" strike="noStrike" dirty="0">
                          <a:solidFill>
                            <a:schemeClr val="dk1"/>
                          </a:solidFill>
                          <a:latin typeface="Times New Roman"/>
                          <a:ea typeface="Times New Roman"/>
                          <a:cs typeface="Times New Roman"/>
                          <a:sym typeface="Times New Roman"/>
                        </a:rPr>
                        <a:t>Incorporates feature fusion techniques for enhanced drowsiness detection</a:t>
                      </a:r>
                      <a:endParaRPr sz="20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b="0" dirty="0">
                          <a:latin typeface="Times New Roman"/>
                          <a:ea typeface="Times New Roman"/>
                          <a:cs typeface="Times New Roman"/>
                          <a:sym typeface="Times New Roman"/>
                        </a:rPr>
                        <a:t>Comprehensive analysis of multiple features</a:t>
                      </a:r>
                      <a:endParaRPr dirty="0"/>
                    </a:p>
                  </a:txBody>
                  <a:tcPr marL="91450" marR="91450" marT="45725" marB="45725"/>
                </a:tc>
                <a:tc>
                  <a:txBody>
                    <a:bodyPr/>
                    <a:lstStyle/>
                    <a:p>
                      <a:pPr marL="0" marR="0" lvl="0" indent="0" algn="l" rtl="0">
                        <a:spcBef>
                          <a:spcPts val="0"/>
                        </a:spcBef>
                        <a:spcAft>
                          <a:spcPts val="0"/>
                        </a:spcAft>
                        <a:buNone/>
                      </a:pPr>
                      <a:r>
                        <a:rPr lang="en-US" sz="2000" b="0" i="0" dirty="0">
                          <a:solidFill>
                            <a:schemeClr val="dk1"/>
                          </a:solidFill>
                          <a:latin typeface="Times New Roman"/>
                          <a:ea typeface="Times New Roman"/>
                          <a:cs typeface="Times New Roman"/>
                          <a:sym typeface="Times New Roman"/>
                        </a:rPr>
                        <a:t>Increased computational complexity due to feature fusion</a:t>
                      </a:r>
                      <a:endParaRPr sz="2000" b="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2685825">
                <a:tc>
                  <a:txBody>
                    <a:bodyPr/>
                    <a:lstStyle/>
                    <a:p>
                      <a:pPr marL="0" marR="0" lvl="0" indent="0" algn="l" rtl="0">
                        <a:spcBef>
                          <a:spcPts val="0"/>
                        </a:spcBef>
                        <a:spcAft>
                          <a:spcPts val="0"/>
                        </a:spcAft>
                        <a:buNone/>
                      </a:pPr>
                      <a:r>
                        <a:rPr lang="en-IN" sz="2000" b="1">
                          <a:latin typeface="Times New Roman"/>
                          <a:ea typeface="Times New Roman"/>
                          <a:cs typeface="Times New Roman"/>
                          <a:sym typeface="Times New Roman"/>
                        </a:rPr>
                        <a:t>10</a:t>
                      </a:r>
                      <a:endParaRPr/>
                    </a:p>
                  </a:txBody>
                  <a:tcPr marL="91450" marR="91450" marT="45725" marB="45725"/>
                </a:tc>
                <a:tc>
                  <a:txBody>
                    <a:bodyPr/>
                    <a:lstStyle/>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Rajeshwari S., S. </a:t>
                      </a:r>
                      <a:r>
                        <a:rPr lang="en-US" sz="2000" b="0" i="0" u="none" strike="noStrike" dirty="0" err="1">
                          <a:solidFill>
                            <a:schemeClr val="dk1"/>
                          </a:solidFill>
                          <a:latin typeface="Times New Roman"/>
                          <a:ea typeface="Times New Roman"/>
                          <a:cs typeface="Times New Roman"/>
                          <a:sym typeface="Times New Roman"/>
                        </a:rPr>
                        <a:t>Sreehari</a:t>
                      </a:r>
                      <a:r>
                        <a:rPr lang="en-US" sz="2000" b="0" i="0" u="none" strike="noStrike" dirty="0">
                          <a:solidFill>
                            <a:schemeClr val="dk1"/>
                          </a:solidFill>
                          <a:latin typeface="Times New Roman"/>
                          <a:ea typeface="Times New Roman"/>
                          <a:cs typeface="Times New Roman"/>
                          <a:sym typeface="Times New Roman"/>
                        </a:rPr>
                        <a:t>, and Dr. K. M. </a:t>
                      </a:r>
                      <a:r>
                        <a:rPr lang="en-US" sz="2000" b="0" i="0" u="none" strike="noStrike" dirty="0" err="1">
                          <a:solidFill>
                            <a:schemeClr val="dk1"/>
                          </a:solidFill>
                          <a:latin typeface="Times New Roman"/>
                          <a:ea typeface="Times New Roman"/>
                          <a:cs typeface="Times New Roman"/>
                          <a:sym typeface="Times New Roman"/>
                        </a:rPr>
                        <a:t>Shivarama</a:t>
                      </a:r>
                      <a:endParaRPr lang="en-US" sz="2000" b="0" i="0" u="none" strike="noStrik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“Real-Time Drowsiness Detection System Using Deep Learning and Sensor Fusion”,</a:t>
                      </a:r>
                    </a:p>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2023</a:t>
                      </a:r>
                      <a:br>
                        <a:rPr lang="en-IN" sz="2000" b="0" dirty="0">
                          <a:latin typeface="Times New Roman"/>
                          <a:ea typeface="Times New Roman"/>
                          <a:cs typeface="Times New Roman"/>
                          <a:sym typeface="Times New Roman"/>
                        </a:rPr>
                      </a:br>
                      <a:br>
                        <a:rPr lang="en-IN" sz="2000" b="0" dirty="0">
                          <a:latin typeface="Times New Roman"/>
                          <a:ea typeface="Times New Roman"/>
                          <a:cs typeface="Times New Roman"/>
                          <a:sym typeface="Times New Roman"/>
                        </a:rPr>
                      </a:br>
                      <a:endParaRPr sz="20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b="0" dirty="0">
                          <a:latin typeface="Times New Roman"/>
                          <a:ea typeface="Times New Roman"/>
                          <a:cs typeface="Times New Roman"/>
                          <a:sym typeface="Times New Roman"/>
                        </a:rPr>
                        <a:t>Fusion of deep learning techniques and sensor data for drowsiness detection</a:t>
                      </a: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2000" dirty="0">
                        <a:latin typeface="Times New Roman"/>
                        <a:ea typeface="Times New Roman"/>
                        <a:cs typeface="Times New Roman"/>
                        <a:sym typeface="Times New Roman"/>
                      </a:endParaRPr>
                    </a:p>
                    <a:p>
                      <a:pPr marL="0" marR="0" lvl="0" indent="0" algn="l" rtl="0">
                        <a:spcBef>
                          <a:spcPts val="0"/>
                        </a:spcBef>
                        <a:spcAft>
                          <a:spcPts val="0"/>
                        </a:spcAft>
                        <a:buNone/>
                      </a:pPr>
                      <a:r>
                        <a:rPr lang="en-IN" sz="2000" dirty="0">
                          <a:latin typeface="Times New Roman"/>
                          <a:ea typeface="Times New Roman"/>
                          <a:cs typeface="Times New Roman"/>
                          <a:sym typeface="Times New Roman"/>
                        </a:rPr>
                        <a:t>                 </a:t>
                      </a:r>
                      <a:r>
                        <a:rPr lang="en-IN" sz="1800" dirty="0">
                          <a:latin typeface="Times New Roman"/>
                          <a:ea typeface="Times New Roman"/>
                          <a:cs typeface="Times New Roman"/>
                          <a:sym typeface="Times New Roman"/>
                        </a:rPr>
                        <a:t> 6</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Robustness to variations in input modalities</a:t>
                      </a:r>
                      <a:endParaRPr sz="20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000" b="0" i="0" u="none" strike="noStrike" dirty="0">
                          <a:solidFill>
                            <a:schemeClr val="dk1"/>
                          </a:solidFill>
                          <a:latin typeface="Times New Roman"/>
                          <a:ea typeface="Times New Roman"/>
                          <a:cs typeface="Times New Roman"/>
                          <a:sym typeface="Times New Roman"/>
                        </a:rPr>
                        <a:t>Integration and synchronization challenges in sensor data fusion approach</a:t>
                      </a:r>
                      <a:endParaRPr sz="2000" b="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
        <p:nvSpPr>
          <p:cNvPr id="175" name="Google Shape;175;p23"/>
          <p:cNvSpPr txBox="1"/>
          <p:nvPr/>
        </p:nvSpPr>
        <p:spPr>
          <a:xfrm>
            <a:off x="115250" y="0"/>
            <a:ext cx="7538100" cy="78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800" b="1" dirty="0">
                <a:solidFill>
                  <a:schemeClr val="dk1"/>
                </a:solidFill>
                <a:latin typeface="Times New Roman"/>
                <a:ea typeface="Times New Roman"/>
                <a:cs typeface="Times New Roman"/>
                <a:sym typeface="Times New Roman"/>
              </a:rPr>
              <a:t>LITERATURE SURVEY CONTD.</a:t>
            </a:r>
            <a:endParaRPr sz="3200" b="1" dirty="0">
              <a:latin typeface="Times New Roman"/>
              <a:ea typeface="Times New Roman"/>
              <a:cs typeface="Times New Roman"/>
              <a:sym typeface="Times New Roman"/>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ctrTitle"/>
          </p:nvPr>
        </p:nvSpPr>
        <p:spPr>
          <a:xfrm>
            <a:off x="1034594" y="291924"/>
            <a:ext cx="9961200" cy="742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3000" b="1" dirty="0">
                <a:solidFill>
                  <a:schemeClr val="dk1"/>
                </a:solidFill>
                <a:latin typeface="Times New Roman"/>
                <a:ea typeface="Times New Roman"/>
                <a:cs typeface="Times New Roman"/>
                <a:sym typeface="Times New Roman"/>
              </a:rPr>
              <a:t>EXISTING SYSTEM</a:t>
            </a:r>
            <a:endParaRPr sz="3000" dirty="0"/>
          </a:p>
        </p:txBody>
      </p:sp>
      <p:sp>
        <p:nvSpPr>
          <p:cNvPr id="181" name="Google Shape;181;p24"/>
          <p:cNvSpPr txBox="1">
            <a:spLocks noGrp="1"/>
          </p:cNvSpPr>
          <p:nvPr>
            <p:ph type="subTitle" idx="1"/>
          </p:nvPr>
        </p:nvSpPr>
        <p:spPr>
          <a:xfrm>
            <a:off x="809344" y="772350"/>
            <a:ext cx="9342900" cy="5313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endParaRPr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r>
              <a:rPr lang="en-US" sz="2400" dirty="0">
                <a:solidFill>
                  <a:schemeClr val="dk1"/>
                </a:solidFill>
                <a:latin typeface="Times New Roman"/>
                <a:ea typeface="Times New Roman"/>
                <a:cs typeface="Times New Roman"/>
                <a:sym typeface="Times New Roman"/>
              </a:rPr>
              <a:t>Real-time video is captured using OpenCV, with frames processed for feature extraction, including facial landmarks like eye and mouth aspect ratios, crucial for drowsiness detection.</a:t>
            </a: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r>
              <a:rPr lang="en-US" sz="2400" dirty="0">
                <a:solidFill>
                  <a:schemeClr val="dk1"/>
                </a:solidFill>
                <a:latin typeface="Times New Roman"/>
                <a:ea typeface="Times New Roman"/>
                <a:cs typeface="Times New Roman"/>
                <a:sym typeface="Times New Roman"/>
              </a:rPr>
              <a:t>OpenCV extracts facial landmarks, such as eye aspect ratio (EAR), while </a:t>
            </a:r>
            <a:r>
              <a:rPr lang="en-US" sz="2400" dirty="0" err="1">
                <a:solidFill>
                  <a:schemeClr val="dk1"/>
                </a:solidFill>
                <a:latin typeface="Times New Roman"/>
                <a:ea typeface="Times New Roman"/>
                <a:cs typeface="Times New Roman"/>
                <a:sym typeface="Times New Roman"/>
              </a:rPr>
              <a:t>Keras</a:t>
            </a:r>
            <a:r>
              <a:rPr lang="en-US" sz="2400" dirty="0">
                <a:solidFill>
                  <a:schemeClr val="dk1"/>
                </a:solidFill>
                <a:latin typeface="Times New Roman"/>
                <a:ea typeface="Times New Roman"/>
                <a:cs typeface="Times New Roman"/>
                <a:sym typeface="Times New Roman"/>
              </a:rPr>
              <a:t> integrates deep learning models like CNN or RNN to learn patterns of drowsiness from these features.</a:t>
            </a: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r>
              <a:rPr lang="en-US" sz="2400" dirty="0" err="1">
                <a:solidFill>
                  <a:schemeClr val="dk1"/>
                </a:solidFill>
                <a:latin typeface="Times New Roman"/>
                <a:ea typeface="Times New Roman"/>
                <a:cs typeface="Times New Roman"/>
                <a:sym typeface="Times New Roman"/>
              </a:rPr>
              <a:t>Keras</a:t>
            </a:r>
            <a:r>
              <a:rPr lang="en-US" sz="2400" dirty="0">
                <a:solidFill>
                  <a:schemeClr val="dk1"/>
                </a:solidFill>
                <a:latin typeface="Times New Roman"/>
                <a:ea typeface="Times New Roman"/>
                <a:cs typeface="Times New Roman"/>
                <a:sym typeface="Times New Roman"/>
              </a:rPr>
              <a:t> is utilized to build and integrate deep learning models trained on labeled data to classify drowsiness in real-time based on the extracted features.</a:t>
            </a: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r>
              <a:rPr lang="en-US" sz="2400" dirty="0">
                <a:solidFill>
                  <a:schemeClr val="dk1"/>
                </a:solidFill>
                <a:latin typeface="Times New Roman"/>
                <a:ea typeface="Times New Roman"/>
                <a:cs typeface="Times New Roman"/>
                <a:sym typeface="Times New Roman"/>
              </a:rPr>
              <a:t>Trained models classify drowsiness in real-time, triggering alerts like sound alarms or seat vibrations to prevent potential accidents.</a:t>
            </a:r>
          </a:p>
          <a:p>
            <a:pPr marL="0" lvl="0" indent="0" algn="just">
              <a:spcBef>
                <a:spcPts val="0"/>
              </a:spcBef>
              <a:buSzPts val="1920"/>
            </a:pPr>
            <a:r>
              <a:rPr lang="en-US" sz="2000" dirty="0">
                <a:solidFill>
                  <a:schemeClr val="dk1"/>
                </a:solidFill>
                <a:latin typeface="Times New Roman"/>
                <a:ea typeface="Times New Roman"/>
                <a:cs typeface="Times New Roman"/>
                <a:sym typeface="Times New Roman"/>
              </a:rPr>
              <a:t>                                                               7</a:t>
            </a: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endParaRPr lang="en-IN" sz="2400" dirty="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SzPts val="1600"/>
              <a:buNone/>
            </a:pPr>
            <a:br>
              <a:rPr lang="en-IN" sz="2400" dirty="0">
                <a:solidFill>
                  <a:schemeClr val="dk1"/>
                </a:solidFill>
                <a:latin typeface="Times New Roman"/>
                <a:ea typeface="Times New Roman"/>
                <a:cs typeface="Times New Roman"/>
                <a:sym typeface="Times New Roman"/>
              </a:rPr>
            </a:br>
            <a:r>
              <a:rPr lang="en-IN" sz="2400" dirty="0">
                <a:solidFill>
                  <a:schemeClr val="dk1"/>
                </a:solidFill>
                <a:latin typeface="Times New Roman"/>
                <a:ea typeface="Times New Roman"/>
                <a:cs typeface="Times New Roman"/>
                <a:sym typeface="Times New Roman"/>
              </a:rPr>
              <a:t> </a:t>
            </a:r>
          </a:p>
          <a:p>
            <a:pPr marL="0" lvl="0" indent="0" algn="l" rtl="0">
              <a:lnSpc>
                <a:spcPct val="115000"/>
              </a:lnSpc>
              <a:spcBef>
                <a:spcPts val="1000"/>
              </a:spcBef>
              <a:spcAft>
                <a:spcPts val="0"/>
              </a:spcAft>
              <a:buSzPts val="1600"/>
              <a:buNone/>
            </a:pPr>
            <a:r>
              <a:rPr lang="en-IN" sz="2400"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SzPts val="1600"/>
              <a:buNone/>
            </a:pPr>
            <a:r>
              <a:rPr lang="en-IN"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1600"/>
              <a:buNone/>
            </a:pPr>
            <a:endParaRPr sz="20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1600"/>
              <a:buNone/>
            </a:pPr>
            <a:endParaRPr sz="2000" b="1"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1600"/>
              <a:buNone/>
            </a:pPr>
            <a:r>
              <a:rPr lang="en-IN" sz="2000" b="1" dirty="0">
                <a:solidFill>
                  <a:schemeClr val="dk1"/>
                </a:solidFill>
                <a:latin typeface="Times New Roman"/>
                <a:ea typeface="Times New Roman"/>
                <a:cs typeface="Times New Roman"/>
                <a:sym typeface="Times New Roman"/>
              </a:rPr>
              <a:t>                      </a:t>
            </a:r>
            <a:endParaRPr dirty="0"/>
          </a:p>
          <a:p>
            <a:pPr marL="0" lvl="0" indent="0" algn="l" rtl="0">
              <a:lnSpc>
                <a:spcPct val="90000"/>
              </a:lnSpc>
              <a:spcBef>
                <a:spcPts val="1000"/>
              </a:spcBef>
              <a:spcAft>
                <a:spcPts val="0"/>
              </a:spcAft>
              <a:buSzPts val="1600"/>
              <a:buNone/>
            </a:pPr>
            <a:endParaRPr sz="2000" b="1"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ctrTitle"/>
          </p:nvPr>
        </p:nvSpPr>
        <p:spPr>
          <a:xfrm>
            <a:off x="1066100" y="343910"/>
            <a:ext cx="8397900" cy="763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200"/>
              <a:buFont typeface="Times New Roman"/>
              <a:buNone/>
            </a:pPr>
            <a:r>
              <a:rPr lang="en-IN" sz="3000" b="1" dirty="0">
                <a:solidFill>
                  <a:schemeClr val="dk1"/>
                </a:solidFill>
                <a:latin typeface="Times New Roman"/>
                <a:ea typeface="Times New Roman"/>
                <a:cs typeface="Times New Roman"/>
                <a:sym typeface="Times New Roman"/>
              </a:rPr>
              <a:t>DRAWBACKS OF EXISTING SYSTEM</a:t>
            </a:r>
            <a:endParaRPr sz="3000" dirty="0"/>
          </a:p>
        </p:txBody>
      </p:sp>
      <p:sp>
        <p:nvSpPr>
          <p:cNvPr id="187" name="Google Shape;187;p25"/>
          <p:cNvSpPr txBox="1">
            <a:spLocks noGrp="1"/>
          </p:cNvSpPr>
          <p:nvPr>
            <p:ph type="subTitle" idx="1"/>
          </p:nvPr>
        </p:nvSpPr>
        <p:spPr>
          <a:xfrm>
            <a:off x="1066100" y="1326790"/>
            <a:ext cx="8208000" cy="5187300"/>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SzPts val="1920"/>
              <a:buChar char="►"/>
            </a:pPr>
            <a:r>
              <a:rPr lang="en-US" sz="2400" dirty="0">
                <a:solidFill>
                  <a:schemeClr val="dk1"/>
                </a:solidFill>
                <a:latin typeface="Times New Roman"/>
                <a:ea typeface="Times New Roman"/>
                <a:cs typeface="Times New Roman"/>
                <a:sym typeface="Times New Roman"/>
              </a:rPr>
              <a:t>The existing system may be overly reliant on external factors such as lighting conditions or camera quality, leading to reduced accuracy and reliability in real-world scenarios where these factors may vary. </a:t>
            </a: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r>
              <a:rPr lang="en-US" sz="2400" dirty="0">
                <a:solidFill>
                  <a:schemeClr val="dk1"/>
                </a:solidFill>
                <a:latin typeface="Times New Roman"/>
                <a:ea typeface="Times New Roman"/>
                <a:cs typeface="Times New Roman"/>
                <a:sym typeface="Times New Roman"/>
              </a:rPr>
              <a:t>These systems heavily rely on the quality of input images, making them susceptible to inaccuracies caused by poor camera resolution or blurriness, which can degrade the overall performance of drowsiness detection</a:t>
            </a:r>
          </a:p>
          <a:p>
            <a:pPr marL="342900" lvl="0" indent="-342900" algn="just">
              <a:spcBef>
                <a:spcPts val="0"/>
              </a:spcBef>
              <a:buSzPts val="1920"/>
              <a:buChar char="►"/>
            </a:pPr>
            <a:endParaRPr lang="en-US" sz="2400" dirty="0">
              <a:solidFill>
                <a:schemeClr val="dk1"/>
              </a:solidFill>
              <a:latin typeface="Times New Roman"/>
              <a:ea typeface="Times New Roman"/>
              <a:cs typeface="Times New Roman"/>
              <a:sym typeface="Times New Roman"/>
            </a:endParaRPr>
          </a:p>
          <a:p>
            <a:pPr marL="342900" lvl="0" indent="-342900" algn="just">
              <a:spcBef>
                <a:spcPts val="0"/>
              </a:spcBef>
              <a:buSzPts val="1920"/>
              <a:buChar char="►"/>
            </a:pPr>
            <a:r>
              <a:rPr lang="en-US" sz="2400" dirty="0">
                <a:solidFill>
                  <a:schemeClr val="dk1"/>
                </a:solidFill>
                <a:latin typeface="Times New Roman"/>
                <a:ea typeface="Times New Roman"/>
                <a:cs typeface="Times New Roman"/>
                <a:sym typeface="Times New Roman"/>
              </a:rPr>
              <a:t>Implementations based on OpenCV and </a:t>
            </a:r>
            <a:r>
              <a:rPr lang="en-US" sz="2400" dirty="0" err="1">
                <a:solidFill>
                  <a:schemeClr val="dk1"/>
                </a:solidFill>
                <a:latin typeface="Times New Roman"/>
                <a:ea typeface="Times New Roman"/>
                <a:cs typeface="Times New Roman"/>
                <a:sym typeface="Times New Roman"/>
              </a:rPr>
              <a:t>Keras</a:t>
            </a:r>
            <a:r>
              <a:rPr lang="en-US" sz="2400" dirty="0">
                <a:solidFill>
                  <a:schemeClr val="dk1"/>
                </a:solidFill>
                <a:latin typeface="Times New Roman"/>
                <a:ea typeface="Times New Roman"/>
                <a:cs typeface="Times New Roman"/>
                <a:sym typeface="Times New Roman"/>
              </a:rPr>
              <a:t> might require significant computational resources, resulting in high processing overhead, especially in real-time scenarios, which can impact the system's responsiveness and efficiency.</a:t>
            </a:r>
          </a:p>
          <a:p>
            <a:pPr marL="0" lvl="0" indent="0" algn="just">
              <a:spcBef>
                <a:spcPts val="0"/>
              </a:spcBef>
              <a:buSzPts val="1920"/>
            </a:pPr>
            <a:r>
              <a:rPr lang="en-US" sz="2400" dirty="0">
                <a:solidFill>
                  <a:schemeClr val="dk1"/>
                </a:solidFill>
                <a:latin typeface="Times New Roman"/>
                <a:ea typeface="Times New Roman"/>
                <a:cs typeface="Times New Roman"/>
                <a:sym typeface="Times New Roman"/>
              </a:rPr>
              <a:t>                                                  </a:t>
            </a:r>
            <a:r>
              <a:rPr lang="en-US" sz="2000" dirty="0">
                <a:solidFill>
                  <a:schemeClr val="dk1"/>
                </a:solidFill>
                <a:latin typeface="Times New Roman"/>
                <a:ea typeface="Times New Roman"/>
                <a:cs typeface="Times New Roman"/>
                <a:sym typeface="Times New Roman"/>
              </a:rPr>
              <a:t>8</a:t>
            </a:r>
          </a:p>
          <a:p>
            <a:pPr marL="3429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r>
              <a:rPr lang="en-IN" sz="2400"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000500" marR="0" lvl="0" indent="114300" algn="just" rtl="0">
              <a:lnSpc>
                <a:spcPct val="100000"/>
              </a:lnSpc>
              <a:spcBef>
                <a:spcPts val="0"/>
              </a:spcBef>
              <a:spcAft>
                <a:spcPts val="0"/>
              </a:spcAft>
              <a:buNone/>
            </a:pPr>
            <a:r>
              <a:rPr lang="en-IN" sz="2400" dirty="0">
                <a:solidFill>
                  <a:schemeClr val="dk1"/>
                </a:solidFill>
                <a:latin typeface="Times New Roman"/>
                <a:ea typeface="Times New Roman"/>
                <a:cs typeface="Times New Roman"/>
                <a:sym typeface="Times New Roman"/>
              </a:rPr>
              <a:t> </a:t>
            </a:r>
            <a:br>
              <a:rPr lang="en-IN" sz="2400" dirty="0">
                <a:solidFill>
                  <a:schemeClr val="dk1"/>
                </a:solidFill>
                <a:latin typeface="Times New Roman"/>
                <a:ea typeface="Times New Roman"/>
                <a:cs typeface="Times New Roman"/>
                <a:sym typeface="Times New Roman"/>
              </a:rPr>
            </a:br>
            <a:endParaRPr sz="2400" dirty="0">
              <a:solidFill>
                <a:schemeClr val="dk1"/>
              </a:solidFill>
              <a:latin typeface="Times New Roman"/>
              <a:ea typeface="Times New Roman"/>
              <a:cs typeface="Times New Roman"/>
              <a:sym typeface="Times New Roman"/>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799245" y="556057"/>
            <a:ext cx="8596800" cy="70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IN" sz="3000" b="1" dirty="0">
                <a:solidFill>
                  <a:schemeClr val="dk1"/>
                </a:solidFill>
                <a:latin typeface="Times New Roman"/>
                <a:ea typeface="Times New Roman"/>
                <a:cs typeface="Times New Roman"/>
                <a:sym typeface="Times New Roman"/>
              </a:rPr>
              <a:t>PROPOSED WORK</a:t>
            </a:r>
            <a:endParaRPr sz="3000" dirty="0">
              <a:latin typeface="Times New Roman"/>
              <a:ea typeface="Times New Roman"/>
              <a:cs typeface="Times New Roman"/>
              <a:sym typeface="Times New Roman"/>
            </a:endParaRPr>
          </a:p>
        </p:txBody>
      </p:sp>
      <p:sp>
        <p:nvSpPr>
          <p:cNvPr id="193" name="Google Shape;193;p26"/>
          <p:cNvSpPr txBox="1">
            <a:spLocks noGrp="1"/>
          </p:cNvSpPr>
          <p:nvPr>
            <p:ph type="body" idx="1"/>
          </p:nvPr>
        </p:nvSpPr>
        <p:spPr>
          <a:xfrm>
            <a:off x="583096" y="1258957"/>
            <a:ext cx="8690906" cy="4782405"/>
          </a:xfrm>
          <a:prstGeom prst="rect">
            <a:avLst/>
          </a:prstGeom>
          <a:noFill/>
          <a:ln>
            <a:noFill/>
          </a:ln>
        </p:spPr>
        <p:txBody>
          <a:bodyPr spcFirstLastPara="1" wrap="square" lIns="91425" tIns="45700" rIns="91425" bIns="45700" anchor="t" anchorCtr="0">
            <a:noAutofit/>
          </a:bodyPr>
          <a:lstStyle/>
          <a:p>
            <a:r>
              <a:rPr lang="en-US" sz="2400" dirty="0">
                <a:latin typeface="Times New Roman" panose="02020603050405020304" pitchFamily="18" charset="0"/>
                <a:cs typeface="Times New Roman" panose="02020603050405020304" pitchFamily="18" charset="0"/>
              </a:rPr>
              <a:t>Utilize OpenCV for real-time video capture and facial landmark detection to locate the driver's eyes.</a:t>
            </a:r>
          </a:p>
          <a:p>
            <a:r>
              <a:rPr lang="en-US" sz="2400" dirty="0">
                <a:latin typeface="Times New Roman" panose="02020603050405020304" pitchFamily="18" charset="0"/>
                <a:cs typeface="Times New Roman" panose="02020603050405020304" pitchFamily="18" charset="0"/>
              </a:rPr>
              <a:t>Train a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-based convolutional neural network (CNN) model to classify eye states (open, closed) based on extracted eye region images.</a:t>
            </a:r>
          </a:p>
          <a:p>
            <a:r>
              <a:rPr lang="en-US" sz="2400" dirty="0">
                <a:latin typeface="Times New Roman" panose="02020603050405020304" pitchFamily="18" charset="0"/>
                <a:cs typeface="Times New Roman" panose="02020603050405020304" pitchFamily="18" charset="0"/>
              </a:rPr>
              <a:t>Implement a PERCLOS (</a:t>
            </a:r>
            <a:r>
              <a:rPr lang="en-US" sz="2400" dirty="0" err="1">
                <a:latin typeface="Times New Roman" panose="02020603050405020304" pitchFamily="18" charset="0"/>
                <a:cs typeface="Times New Roman" panose="02020603050405020304" pitchFamily="18" charset="0"/>
              </a:rPr>
              <a:t>PERcentage</a:t>
            </a:r>
            <a:r>
              <a:rPr lang="en-US" sz="2400" dirty="0">
                <a:latin typeface="Times New Roman" panose="02020603050405020304" pitchFamily="18" charset="0"/>
                <a:cs typeface="Times New Roman" panose="02020603050405020304" pitchFamily="18" charset="0"/>
              </a:rPr>
              <a:t> of Closed Eyelids) calculation to measure drowsiness based on eye closure duration.</a:t>
            </a:r>
          </a:p>
          <a:p>
            <a:r>
              <a:rPr lang="en-US" sz="2400" dirty="0">
                <a:latin typeface="Times New Roman" panose="02020603050405020304" pitchFamily="18" charset="0"/>
                <a:cs typeface="Times New Roman" panose="02020603050405020304" pitchFamily="18" charset="0"/>
              </a:rPr>
              <a:t>Generate real-time alerts (visual or audio) upon exceeding a predefined drowsiness threshold.</a:t>
            </a:r>
          </a:p>
          <a:p>
            <a:r>
              <a:rPr lang="en-US" sz="2400" dirty="0">
                <a:latin typeface="Times New Roman" panose="02020603050405020304" pitchFamily="18" charset="0"/>
                <a:cs typeface="Times New Roman" panose="02020603050405020304" pitchFamily="18" charset="0"/>
              </a:rPr>
              <a:t>Explore additional drowsiness indicators like head pose estimation and yawning detection for a more robust system.</a:t>
            </a:r>
            <a:br>
              <a:rPr lang="en-US" sz="2400" dirty="0"/>
            </a:br>
            <a:r>
              <a:rPr lang="en-US" sz="2400" dirty="0"/>
              <a:t>                                       </a:t>
            </a:r>
          </a:p>
          <a:p>
            <a:pPr marL="342900" lvl="0" indent="0" algn="just" rtl="0">
              <a:spcBef>
                <a:spcPts val="1000"/>
              </a:spcBef>
              <a:spcAft>
                <a:spcPts val="0"/>
              </a:spcAft>
              <a:buNone/>
            </a:pPr>
            <a:r>
              <a:rPr lang="en-IN" sz="2400" dirty="0"/>
              <a:t>                                               </a:t>
            </a:r>
            <a:r>
              <a:rPr lang="en-IN" dirty="0">
                <a:latin typeface="Times New Roman"/>
                <a:ea typeface="Times New Roman"/>
                <a:cs typeface="Times New Roman"/>
                <a:sym typeface="Times New Roman"/>
              </a:rPr>
              <a:t>9  </a:t>
            </a:r>
            <a:r>
              <a:rPr lang="en-IN"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p:txBody>
      </p:sp>
    </p:spTree>
  </p:cSld>
  <p:clrMapOvr>
    <a:masterClrMapping/>
  </p:clrMapOvr>
  <p:transition spd="slow">
    <p:wipe/>
  </p:transition>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2063</Words>
  <Application>Microsoft Office PowerPoint</Application>
  <PresentationFormat>Widescreen</PresentationFormat>
  <Paragraphs>302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Noto Sans Symbols</vt:lpstr>
      <vt:lpstr>Times New Roman</vt:lpstr>
      <vt:lpstr>Trebuchet MS</vt:lpstr>
      <vt:lpstr>Facet</vt:lpstr>
      <vt:lpstr>Real-Time Drowsiness Detection System with OpenCV and Keras</vt:lpstr>
      <vt:lpstr>OBJECTIVE</vt:lpstr>
      <vt:lpstr>ABSTRACT</vt:lpstr>
      <vt:lpstr>PowerPoint Presentation</vt:lpstr>
      <vt:lpstr>PowerPoint Presentation</vt:lpstr>
      <vt:lpstr>PowerPoint Presentation</vt:lpstr>
      <vt:lpstr>EXISTING SYSTEM</vt:lpstr>
      <vt:lpstr>DRAWBACKS OF EXISTING SYSTEM</vt:lpstr>
      <vt:lpstr>PROPOSED WORK</vt:lpstr>
      <vt:lpstr>ADVANTAGES OF PROPOSED WORK</vt:lpstr>
      <vt:lpstr>ARCHITECTURE DIAGRAM</vt:lpstr>
      <vt:lpstr>LIST OF MODULES</vt:lpstr>
      <vt:lpstr>IMAGE ACQUISITION</vt:lpstr>
      <vt:lpstr>PowerPoint Presentation</vt:lpstr>
      <vt:lpstr>IMAGE FACE DETECTION</vt:lpstr>
      <vt:lpstr>UNET PROCESSING</vt:lpstr>
      <vt:lpstr>Convolution Operation</vt:lpstr>
      <vt:lpstr>Max pooling</vt:lpstr>
      <vt:lpstr>Up Sampling</vt:lpstr>
      <vt:lpstr>Real-Time Drowsiness Detection</vt:lpstr>
      <vt:lpstr>IMAGE CLASSIFICATION</vt:lpstr>
      <vt:lpstr>CONCLUSION</vt:lpstr>
      <vt:lpstr>FUTURE ENHANCEMENT</vt:lpstr>
      <vt:lpstr>REFERENCES</vt:lpstr>
      <vt:lpstr>REFERENCES CONTD.</vt:lpstr>
      <vt:lpstr>REFERENCES CONTD.</vt:lpstr>
      <vt:lpstr>       THANK YOU     27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CONVOLUTIONAL NEURAL NETWORK FOR BRAIN IMAGE CLASSIFICATION</dc:title>
  <dc:creator>A M L</dc:creator>
  <cp:lastModifiedBy>AJAY SHIVA</cp:lastModifiedBy>
  <cp:revision>32</cp:revision>
  <dcterms:modified xsi:type="dcterms:W3CDTF">2024-04-12T13:16:25Z</dcterms:modified>
</cp:coreProperties>
</file>