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F7FBB4-2860-4CC6-B4D6-FDE15FF4A894}">
  <a:tblStyle styleId="{E8F7FBB4-2860-4CC6-B4D6-FDE15FF4A8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46" Type="http://schemas.openxmlformats.org/officeDocument/2006/relationships/font" Target="fonts/Lato-bold.fntdata"/><Relationship Id="rId23" Type="http://schemas.openxmlformats.org/officeDocument/2006/relationships/slide" Target="slides/slide17.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ato-boldItalic.fntdata"/><Relationship Id="rId25" Type="http://schemas.openxmlformats.org/officeDocument/2006/relationships/slide" Target="slides/slide19.xml"/><Relationship Id="rId47" Type="http://schemas.openxmlformats.org/officeDocument/2006/relationships/font" Target="fonts/La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c7d2a595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c7d2a595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c7d2a595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c7d2a595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c7d2a595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c7d2a595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c7d2a595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c7d2a595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c7d2a595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c7d2a595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c7d2a5955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c7d2a595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c7d2a595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c7d2a595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c7a12f5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c7a12f5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c7a12f5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c7a12f5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c7a12f5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c7a12f5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c7d2a595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c7d2a595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c7a12f5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fc7a12f5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c8dc8bc2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c8dc8bc2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c8dc8bc2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c8dc8bc2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fc8dc8bc2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fc8dc8bc2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fc8dc8bc2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fc8dc8bc2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c8dc8bc25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c8dc8bc25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c8dc8bc2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c8dc8bc2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c8dc8bc2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c8dc8bc2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c8dc8bc2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c8dc8bc2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c8dc8bc2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c8dc8bc2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7d2a59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7d2a59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c8dc8bc2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fc8dc8bc2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c8dc8bc25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c8dc8bc25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c8dc8bc25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c8dc8bc25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fc8dc8bc25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fc8dc8bc25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c8dc8bc25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fc8dc8bc25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c7d2a595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c7d2a595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c7d2a595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c7d2a595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c7d2a595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c7d2a595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c7d2a595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c7d2a595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c7d2a595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c7d2a595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c7d2a595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c7d2a595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35.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84900" y="1414775"/>
            <a:ext cx="4970400" cy="173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marR="212090" rtl="0" algn="l">
              <a:lnSpc>
                <a:spcPct val="150000"/>
              </a:lnSpc>
              <a:spcBef>
                <a:spcPts val="0"/>
              </a:spcBef>
              <a:spcAft>
                <a:spcPts val="0"/>
              </a:spcAft>
              <a:buNone/>
            </a:pPr>
            <a:r>
              <a:rPr b="1" lang="en" sz="2900">
                <a:latin typeface="Arial"/>
                <a:ea typeface="Arial"/>
                <a:cs typeface="Arial"/>
                <a:sym typeface="Arial"/>
              </a:rPr>
              <a:t> E-Commerce           </a:t>
            </a:r>
            <a:endParaRPr b="1" sz="2900">
              <a:latin typeface="Arial"/>
              <a:ea typeface="Arial"/>
              <a:cs typeface="Arial"/>
              <a:sym typeface="Arial"/>
            </a:endParaRPr>
          </a:p>
          <a:p>
            <a:pPr indent="0" lvl="0" marL="0" marR="212090" rtl="0" algn="l">
              <a:lnSpc>
                <a:spcPct val="150000"/>
              </a:lnSpc>
              <a:spcBef>
                <a:spcPts val="0"/>
              </a:spcBef>
              <a:spcAft>
                <a:spcPts val="0"/>
              </a:spcAft>
              <a:buNone/>
            </a:pPr>
            <a:r>
              <a:rPr b="1" lang="en" sz="2900">
                <a:latin typeface="Arial"/>
                <a:ea typeface="Arial"/>
                <a:cs typeface="Arial"/>
                <a:sym typeface="Arial"/>
              </a:rPr>
              <a:t>           Forecasting</a:t>
            </a:r>
            <a:endParaRPr sz="2900">
              <a:latin typeface="Arial"/>
              <a:ea typeface="Arial"/>
              <a:cs typeface="Arial"/>
              <a:sym typeface="Arial"/>
            </a:endParaRPr>
          </a:p>
        </p:txBody>
      </p:sp>
      <p:sp>
        <p:nvSpPr>
          <p:cNvPr id="135" name="Google Shape;135;p13"/>
          <p:cNvSpPr txBox="1"/>
          <p:nvPr>
            <p:ph idx="1" type="subTitle"/>
          </p:nvPr>
        </p:nvSpPr>
        <p:spPr>
          <a:xfrm>
            <a:off x="5784850" y="38620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311150" lvl="0" marL="457200" rtl="0" algn="l">
              <a:spcBef>
                <a:spcPts val="0"/>
              </a:spcBef>
              <a:spcAft>
                <a:spcPts val="0"/>
              </a:spcAft>
              <a:buSzPts val="1300"/>
              <a:buChar char="-"/>
            </a:pPr>
            <a:r>
              <a:rPr lang="en"/>
              <a:t>AJAY V</a:t>
            </a:r>
            <a:endParaRPr/>
          </a:p>
          <a:p>
            <a:pPr indent="0" lvl="0" marL="457200" rtl="0" algn="l">
              <a:spcBef>
                <a:spcPts val="0"/>
              </a:spcBef>
              <a:spcAft>
                <a:spcPts val="0"/>
              </a:spcAft>
              <a:buNone/>
            </a:pPr>
            <a:r>
              <a:rPr lang="en"/>
              <a:t>18/10/24</a:t>
            </a:r>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2"/>
          <p:cNvPicPr preferRelativeResize="0"/>
          <p:nvPr/>
        </p:nvPicPr>
        <p:blipFill>
          <a:blip r:embed="rId3">
            <a:alphaModFix/>
          </a:blip>
          <a:stretch>
            <a:fillRect/>
          </a:stretch>
        </p:blipFill>
        <p:spPr>
          <a:xfrm>
            <a:off x="3581400" y="352900"/>
            <a:ext cx="5562600" cy="3724275"/>
          </a:xfrm>
          <a:prstGeom prst="rect">
            <a:avLst/>
          </a:prstGeom>
          <a:noFill/>
          <a:ln>
            <a:noFill/>
          </a:ln>
        </p:spPr>
      </p:pic>
      <p:sp>
        <p:nvSpPr>
          <p:cNvPr id="188" name="Google Shape;188;p22"/>
          <p:cNvSpPr txBox="1"/>
          <p:nvPr/>
        </p:nvSpPr>
        <p:spPr>
          <a:xfrm>
            <a:off x="242225" y="814125"/>
            <a:ext cx="3108600" cy="29898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 The average(median) revenue/gmv for 3 product sub categories from holiday and non-holiday days are almost the same!</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 This implies Holiday or no holiday, it doesn't affect the sales and revenue much.</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2708775" y="152400"/>
            <a:ext cx="6435226" cy="4838700"/>
          </a:xfrm>
          <a:prstGeom prst="rect">
            <a:avLst/>
          </a:prstGeom>
          <a:noFill/>
          <a:ln>
            <a:noFill/>
          </a:ln>
        </p:spPr>
      </p:pic>
      <p:sp>
        <p:nvSpPr>
          <p:cNvPr id="194" name="Google Shape;194;p23"/>
          <p:cNvSpPr txBox="1"/>
          <p:nvPr/>
        </p:nvSpPr>
        <p:spPr>
          <a:xfrm>
            <a:off x="113875" y="664675"/>
            <a:ext cx="2458500" cy="22770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 Most of the units sold belonged to the mass market category.</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 Among mass market products sold, Camera and Gaming Accessories related products were sold the most.</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 Home Audio products were the most popular among the luxury products sold</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nvSpPr>
        <p:spPr>
          <a:xfrm>
            <a:off x="334200" y="154550"/>
            <a:ext cx="8482200" cy="9222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The sale on the `42nd week (Thanksgiving week)` is maximum.</a:t>
            </a:r>
            <a:endParaRPr sz="1300">
              <a:solidFill>
                <a:schemeClr val="lt1"/>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Overall, October has seen most no of items being sold.</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00" name="Google Shape;200;p24"/>
          <p:cNvPicPr preferRelativeResize="0"/>
          <p:nvPr/>
        </p:nvPicPr>
        <p:blipFill>
          <a:blip r:embed="rId3">
            <a:alphaModFix/>
          </a:blip>
          <a:stretch>
            <a:fillRect/>
          </a:stretch>
        </p:blipFill>
        <p:spPr>
          <a:xfrm>
            <a:off x="334175" y="986600"/>
            <a:ext cx="8482252" cy="3415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5"/>
          <p:cNvPicPr preferRelativeResize="0"/>
          <p:nvPr/>
        </p:nvPicPr>
        <p:blipFill>
          <a:blip r:embed="rId3">
            <a:alphaModFix/>
          </a:blip>
          <a:stretch>
            <a:fillRect/>
          </a:stretch>
        </p:blipFill>
        <p:spPr>
          <a:xfrm>
            <a:off x="152400" y="916400"/>
            <a:ext cx="8839200" cy="4060325"/>
          </a:xfrm>
          <a:prstGeom prst="rect">
            <a:avLst/>
          </a:prstGeom>
          <a:noFill/>
          <a:ln>
            <a:noFill/>
          </a:ln>
        </p:spPr>
      </p:pic>
      <p:sp>
        <p:nvSpPr>
          <p:cNvPr id="206" name="Google Shape;206;p25"/>
          <p:cNvSpPr txBox="1"/>
          <p:nvPr/>
        </p:nvSpPr>
        <p:spPr>
          <a:xfrm>
            <a:off x="314175" y="140775"/>
            <a:ext cx="7291800" cy="10119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300">
                <a:solidFill>
                  <a:schemeClr val="lt1"/>
                </a:solidFill>
                <a:latin typeface="Courier New"/>
                <a:ea typeface="Courier New"/>
                <a:cs typeface="Courier New"/>
                <a:sym typeface="Courier New"/>
              </a:rPr>
              <a:t>homeaudiospeaker in homeaudio</a:t>
            </a:r>
            <a:r>
              <a:rPr lang="en" sz="1300">
                <a:solidFill>
                  <a:schemeClr val="lt1"/>
                </a:solidFill>
                <a:latin typeface="Courier New"/>
                <a:ea typeface="Courier New"/>
                <a:cs typeface="Courier New"/>
                <a:sym typeface="Courier New"/>
              </a:rPr>
              <a:t> the most no of sales followed by `gaminghead</a:t>
            </a:r>
            <a:r>
              <a:rPr lang="en" sz="1300">
                <a:solidFill>
                  <a:schemeClr val="lt1"/>
                </a:solidFill>
                <a:latin typeface="Courier New"/>
                <a:ea typeface="Courier New"/>
                <a:cs typeface="Courier New"/>
                <a:sym typeface="Courier New"/>
              </a:rPr>
              <a:t>dio` hset &amp; gamepad in gamingaccessory`</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a:off x="232600" y="1477875"/>
            <a:ext cx="8762999" cy="3513225"/>
          </a:xfrm>
          <a:prstGeom prst="rect">
            <a:avLst/>
          </a:prstGeom>
          <a:noFill/>
          <a:ln>
            <a:noFill/>
          </a:ln>
        </p:spPr>
      </p:pic>
      <p:sp>
        <p:nvSpPr>
          <p:cNvPr id="212" name="Google Shape;212;p26"/>
          <p:cNvSpPr txBox="1"/>
          <p:nvPr/>
        </p:nvSpPr>
        <p:spPr>
          <a:xfrm>
            <a:off x="102275" y="0"/>
            <a:ext cx="8652600" cy="14277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For the week# 42 (during Thanksgiving)`, all the graphs show a steep rise. Revenue increased becuase of both higher discount% and increased Ad Investment.</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For the `week 32(August)`, Revenue generated was the lowest from all 3 product subcategories. This can be observed as a direct relation to minimum amount of total investment in Ads.</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7"/>
          <p:cNvPicPr preferRelativeResize="0"/>
          <p:nvPr/>
        </p:nvPicPr>
        <p:blipFill>
          <a:blip r:embed="rId3">
            <a:alphaModFix/>
          </a:blip>
          <a:stretch>
            <a:fillRect/>
          </a:stretch>
        </p:blipFill>
        <p:spPr>
          <a:xfrm>
            <a:off x="87200" y="1892600"/>
            <a:ext cx="8839200" cy="3250900"/>
          </a:xfrm>
          <a:prstGeom prst="rect">
            <a:avLst/>
          </a:prstGeom>
          <a:noFill/>
          <a:ln>
            <a:noFill/>
          </a:ln>
        </p:spPr>
      </p:pic>
      <p:sp>
        <p:nvSpPr>
          <p:cNvPr id="218" name="Google Shape;218;p27"/>
          <p:cNvSpPr txBox="1"/>
          <p:nvPr/>
        </p:nvSpPr>
        <p:spPr>
          <a:xfrm>
            <a:off x="185700" y="-50725"/>
            <a:ext cx="8541900" cy="6993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200">
                <a:solidFill>
                  <a:srgbClr val="FFFFFF"/>
                </a:solidFill>
                <a:latin typeface="Courier New"/>
                <a:ea typeface="Courier New"/>
                <a:cs typeface="Courier New"/>
                <a:sym typeface="Courier New"/>
              </a:rPr>
              <a:t>Median Revenue is maximum when Average discount% is between 10-20%. But beyond that, average revenue slowly starts to decline.</a:t>
            </a:r>
            <a:endParaRPr sz="12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200">
                <a:solidFill>
                  <a:srgbClr val="FFFFFF"/>
                </a:solidFill>
                <a:latin typeface="Courier New"/>
                <a:ea typeface="Courier New"/>
                <a:cs typeface="Courier New"/>
                <a:sym typeface="Courier New"/>
              </a:rPr>
              <a:t>- The sales on the other hand shows a steady increase with increase in Discount percentage till it peaks at 50-60% after which it starts to fall again.</a:t>
            </a:r>
            <a:endParaRPr sz="12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200">
                <a:solidFill>
                  <a:srgbClr val="FFFFFF"/>
                </a:solidFill>
                <a:latin typeface="Courier New"/>
                <a:ea typeface="Courier New"/>
                <a:cs typeface="Courier New"/>
                <a:sym typeface="Courier New"/>
              </a:rPr>
              <a:t>- This shows that at higher discount, although the sales are good, the revenue collapses signifying a loss for the company. An average discount of 10-20% is the most profitable for the company.</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8"/>
          <p:cNvPicPr preferRelativeResize="0"/>
          <p:nvPr/>
        </p:nvPicPr>
        <p:blipFill>
          <a:blip r:embed="rId3">
            <a:alphaModFix/>
          </a:blip>
          <a:stretch>
            <a:fillRect/>
          </a:stretch>
        </p:blipFill>
        <p:spPr>
          <a:xfrm>
            <a:off x="3330750" y="162450"/>
            <a:ext cx="5686425" cy="4581525"/>
          </a:xfrm>
          <a:prstGeom prst="rect">
            <a:avLst/>
          </a:prstGeom>
          <a:noFill/>
          <a:ln>
            <a:noFill/>
          </a:ln>
        </p:spPr>
      </p:pic>
      <p:sp>
        <p:nvSpPr>
          <p:cNvPr id="224" name="Google Shape;224;p28"/>
          <p:cNvSpPr txBox="1"/>
          <p:nvPr/>
        </p:nvSpPr>
        <p:spPr>
          <a:xfrm>
            <a:off x="362325" y="270100"/>
            <a:ext cx="2723100" cy="30909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Most of the sales take place when Discount% is between 50-60%.</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0" y="411075"/>
            <a:ext cx="4353426" cy="2122975"/>
          </a:xfrm>
          <a:prstGeom prst="rect">
            <a:avLst/>
          </a:prstGeom>
          <a:noFill/>
          <a:ln>
            <a:noFill/>
          </a:ln>
        </p:spPr>
      </p:pic>
      <p:pic>
        <p:nvPicPr>
          <p:cNvPr id="230" name="Google Shape;230;p29"/>
          <p:cNvPicPr preferRelativeResize="0"/>
          <p:nvPr/>
        </p:nvPicPr>
        <p:blipFill>
          <a:blip r:embed="rId4">
            <a:alphaModFix/>
          </a:blip>
          <a:stretch>
            <a:fillRect/>
          </a:stretch>
        </p:blipFill>
        <p:spPr>
          <a:xfrm>
            <a:off x="4407650" y="453175"/>
            <a:ext cx="4736349" cy="2080875"/>
          </a:xfrm>
          <a:prstGeom prst="rect">
            <a:avLst/>
          </a:prstGeom>
          <a:noFill/>
          <a:ln>
            <a:noFill/>
          </a:ln>
        </p:spPr>
      </p:pic>
      <p:pic>
        <p:nvPicPr>
          <p:cNvPr id="231" name="Google Shape;231;p29"/>
          <p:cNvPicPr preferRelativeResize="0"/>
          <p:nvPr/>
        </p:nvPicPr>
        <p:blipFill>
          <a:blip r:embed="rId5">
            <a:alphaModFix/>
          </a:blip>
          <a:stretch>
            <a:fillRect/>
          </a:stretch>
        </p:blipFill>
        <p:spPr>
          <a:xfrm>
            <a:off x="0" y="2630900"/>
            <a:ext cx="4353424" cy="2512601"/>
          </a:xfrm>
          <a:prstGeom prst="rect">
            <a:avLst/>
          </a:prstGeom>
          <a:noFill/>
          <a:ln>
            <a:noFill/>
          </a:ln>
        </p:spPr>
      </p:pic>
      <p:pic>
        <p:nvPicPr>
          <p:cNvPr id="232" name="Google Shape;232;p29"/>
          <p:cNvPicPr preferRelativeResize="0"/>
          <p:nvPr/>
        </p:nvPicPr>
        <p:blipFill>
          <a:blip r:embed="rId6">
            <a:alphaModFix/>
          </a:blip>
          <a:stretch>
            <a:fillRect/>
          </a:stretch>
        </p:blipFill>
        <p:spPr>
          <a:xfrm>
            <a:off x="4407650" y="2630900"/>
            <a:ext cx="4736350" cy="2512600"/>
          </a:xfrm>
          <a:prstGeom prst="rect">
            <a:avLst/>
          </a:prstGeom>
          <a:noFill/>
          <a:ln>
            <a:noFill/>
          </a:ln>
        </p:spPr>
      </p:pic>
      <p:sp>
        <p:nvSpPr>
          <p:cNvPr id="233" name="Google Shape;233;p29"/>
          <p:cNvSpPr txBox="1"/>
          <p:nvPr/>
        </p:nvSpPr>
        <p:spPr>
          <a:xfrm>
            <a:off x="2267950" y="54150"/>
            <a:ext cx="42111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CAMERA </a:t>
            </a:r>
            <a:r>
              <a:rPr b="1" lang="en" sz="1300">
                <a:solidFill>
                  <a:schemeClr val="lt1"/>
                </a:solidFill>
                <a:latin typeface="Lato"/>
                <a:ea typeface="Lato"/>
                <a:cs typeface="Lato"/>
                <a:sym typeface="Lato"/>
              </a:rPr>
              <a:t>ACCESSORY</a:t>
            </a:r>
            <a:endParaRPr b="1"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0" y="555550"/>
            <a:ext cx="4669524" cy="2172100"/>
          </a:xfrm>
          <a:prstGeom prst="rect">
            <a:avLst/>
          </a:prstGeom>
          <a:noFill/>
          <a:ln>
            <a:noFill/>
          </a:ln>
        </p:spPr>
      </p:pic>
      <p:pic>
        <p:nvPicPr>
          <p:cNvPr id="239" name="Google Shape;239;p30"/>
          <p:cNvPicPr preferRelativeResize="0"/>
          <p:nvPr/>
        </p:nvPicPr>
        <p:blipFill>
          <a:blip r:embed="rId4">
            <a:alphaModFix/>
          </a:blip>
          <a:stretch>
            <a:fillRect/>
          </a:stretch>
        </p:blipFill>
        <p:spPr>
          <a:xfrm>
            <a:off x="4724400" y="555550"/>
            <a:ext cx="4316375" cy="2172101"/>
          </a:xfrm>
          <a:prstGeom prst="rect">
            <a:avLst/>
          </a:prstGeom>
          <a:noFill/>
          <a:ln>
            <a:noFill/>
          </a:ln>
        </p:spPr>
      </p:pic>
      <p:pic>
        <p:nvPicPr>
          <p:cNvPr id="240" name="Google Shape;240;p30"/>
          <p:cNvPicPr preferRelativeResize="0"/>
          <p:nvPr/>
        </p:nvPicPr>
        <p:blipFill>
          <a:blip r:embed="rId5">
            <a:alphaModFix/>
          </a:blip>
          <a:stretch>
            <a:fillRect/>
          </a:stretch>
        </p:blipFill>
        <p:spPr>
          <a:xfrm>
            <a:off x="0" y="2821399"/>
            <a:ext cx="4669524" cy="2322100"/>
          </a:xfrm>
          <a:prstGeom prst="rect">
            <a:avLst/>
          </a:prstGeom>
          <a:noFill/>
          <a:ln>
            <a:noFill/>
          </a:ln>
        </p:spPr>
      </p:pic>
      <p:pic>
        <p:nvPicPr>
          <p:cNvPr id="241" name="Google Shape;241;p30"/>
          <p:cNvPicPr preferRelativeResize="0"/>
          <p:nvPr/>
        </p:nvPicPr>
        <p:blipFill>
          <a:blip r:embed="rId6">
            <a:alphaModFix/>
          </a:blip>
          <a:stretch>
            <a:fillRect/>
          </a:stretch>
        </p:blipFill>
        <p:spPr>
          <a:xfrm>
            <a:off x="4724400" y="2821400"/>
            <a:ext cx="4419599" cy="2322100"/>
          </a:xfrm>
          <a:prstGeom prst="rect">
            <a:avLst/>
          </a:prstGeom>
          <a:noFill/>
          <a:ln>
            <a:noFill/>
          </a:ln>
        </p:spPr>
      </p:pic>
      <p:sp>
        <p:nvSpPr>
          <p:cNvPr id="242" name="Google Shape;242;p30"/>
          <p:cNvSpPr txBox="1"/>
          <p:nvPr/>
        </p:nvSpPr>
        <p:spPr>
          <a:xfrm>
            <a:off x="1866900" y="134350"/>
            <a:ext cx="53340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GAMING </a:t>
            </a:r>
            <a:r>
              <a:rPr lang="en" sz="1300">
                <a:solidFill>
                  <a:schemeClr val="lt1"/>
                </a:solidFill>
                <a:latin typeface="Lato"/>
                <a:ea typeface="Lato"/>
                <a:cs typeface="Lato"/>
                <a:sym typeface="Lato"/>
              </a:rPr>
              <a:t>ACCESSORY</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a:blip r:embed="rId3">
            <a:alphaModFix/>
          </a:blip>
          <a:stretch>
            <a:fillRect/>
          </a:stretch>
        </p:blipFill>
        <p:spPr>
          <a:xfrm>
            <a:off x="0" y="460100"/>
            <a:ext cx="4572000" cy="2135924"/>
          </a:xfrm>
          <a:prstGeom prst="rect">
            <a:avLst/>
          </a:prstGeom>
          <a:noFill/>
          <a:ln>
            <a:noFill/>
          </a:ln>
        </p:spPr>
      </p:pic>
      <p:pic>
        <p:nvPicPr>
          <p:cNvPr id="248" name="Google Shape;248;p31"/>
          <p:cNvPicPr preferRelativeResize="0"/>
          <p:nvPr/>
        </p:nvPicPr>
        <p:blipFill>
          <a:blip r:embed="rId4">
            <a:alphaModFix/>
          </a:blip>
          <a:stretch>
            <a:fillRect/>
          </a:stretch>
        </p:blipFill>
        <p:spPr>
          <a:xfrm>
            <a:off x="4630150" y="460100"/>
            <a:ext cx="4513849" cy="2135925"/>
          </a:xfrm>
          <a:prstGeom prst="rect">
            <a:avLst/>
          </a:prstGeom>
          <a:noFill/>
          <a:ln>
            <a:noFill/>
          </a:ln>
        </p:spPr>
      </p:pic>
      <p:pic>
        <p:nvPicPr>
          <p:cNvPr id="249" name="Google Shape;249;p31"/>
          <p:cNvPicPr preferRelativeResize="0"/>
          <p:nvPr/>
        </p:nvPicPr>
        <p:blipFill>
          <a:blip r:embed="rId5">
            <a:alphaModFix/>
          </a:blip>
          <a:stretch>
            <a:fillRect/>
          </a:stretch>
        </p:blipFill>
        <p:spPr>
          <a:xfrm>
            <a:off x="4674275" y="2660975"/>
            <a:ext cx="4469724" cy="2426675"/>
          </a:xfrm>
          <a:prstGeom prst="rect">
            <a:avLst/>
          </a:prstGeom>
          <a:noFill/>
          <a:ln>
            <a:noFill/>
          </a:ln>
        </p:spPr>
      </p:pic>
      <p:pic>
        <p:nvPicPr>
          <p:cNvPr id="250" name="Google Shape;250;p31"/>
          <p:cNvPicPr preferRelativeResize="0"/>
          <p:nvPr/>
        </p:nvPicPr>
        <p:blipFill>
          <a:blip r:embed="rId6">
            <a:alphaModFix/>
          </a:blip>
          <a:stretch>
            <a:fillRect/>
          </a:stretch>
        </p:blipFill>
        <p:spPr>
          <a:xfrm>
            <a:off x="0" y="2660975"/>
            <a:ext cx="4572000" cy="2482525"/>
          </a:xfrm>
          <a:prstGeom prst="rect">
            <a:avLst/>
          </a:prstGeom>
          <a:noFill/>
          <a:ln>
            <a:noFill/>
          </a:ln>
        </p:spPr>
      </p:pic>
      <p:sp>
        <p:nvSpPr>
          <p:cNvPr id="251" name="Google Shape;251;p31"/>
          <p:cNvSpPr txBox="1"/>
          <p:nvPr/>
        </p:nvSpPr>
        <p:spPr>
          <a:xfrm>
            <a:off x="1676400" y="34100"/>
            <a:ext cx="58053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HOUSE AUDIOS</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796E6"/>
                </a:solidFill>
              </a:rPr>
              <a:t>PROBLEM STATEMENT</a:t>
            </a:r>
            <a:endParaRPr b="1">
              <a:solidFill>
                <a:srgbClr val="6796E6"/>
              </a:solidFill>
            </a:endParaRPr>
          </a:p>
        </p:txBody>
      </p:sp>
      <p:sp>
        <p:nvSpPr>
          <p:cNvPr id="141" name="Google Shape;141;p14"/>
          <p:cNvSpPr txBox="1"/>
          <p:nvPr>
            <p:ph idx="1" type="body"/>
          </p:nvPr>
        </p:nvSpPr>
        <p:spPr>
          <a:xfrm>
            <a:off x="1297500" y="1206925"/>
            <a:ext cx="7038900" cy="2911200"/>
          </a:xfrm>
          <a:prstGeom prst="rect">
            <a:avLst/>
          </a:prstGeom>
        </p:spPr>
        <p:txBody>
          <a:bodyPr anchorCtr="0" anchor="t" bIns="91425" lIns="91425" spcFirstLastPara="1" rIns="91425" wrap="square" tIns="91425">
            <a:noAutofit/>
          </a:bodyPr>
          <a:lstStyle/>
          <a:p>
            <a:pPr indent="-314325" lvl="0" marL="457200" rtl="0" algn="l">
              <a:lnSpc>
                <a:spcPct val="133333"/>
              </a:lnSpc>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ElecKart is an e-commerce firm based out of Ontario, Canada specialising in electronic products. Over the last one year, they had spent a significant amount of money on marketing. </a:t>
            </a:r>
            <a:endParaRPr sz="1350">
              <a:solidFill>
                <a:srgbClr val="FFFFFF"/>
              </a:solidFill>
              <a:latin typeface="Arial"/>
              <a:ea typeface="Arial"/>
              <a:cs typeface="Arial"/>
              <a:sym typeface="Arial"/>
            </a:endParaRPr>
          </a:p>
          <a:p>
            <a:pPr indent="0" lvl="0" marL="457200" rtl="0" algn="l">
              <a:lnSpc>
                <a:spcPct val="133333"/>
              </a:lnSpc>
              <a:spcBef>
                <a:spcPts val="0"/>
              </a:spcBef>
              <a:spcAft>
                <a:spcPts val="0"/>
              </a:spcAft>
              <a:buNone/>
            </a:pPr>
            <a:r>
              <a:t/>
            </a:r>
            <a:endParaRPr sz="1350">
              <a:solidFill>
                <a:srgbClr val="FFFFFF"/>
              </a:solidFill>
              <a:latin typeface="Arial"/>
              <a:ea typeface="Arial"/>
              <a:cs typeface="Arial"/>
              <a:sym typeface="Arial"/>
            </a:endParaRPr>
          </a:p>
          <a:p>
            <a:pPr indent="-314325" lvl="0" marL="457200" rtl="0" algn="l">
              <a:lnSpc>
                <a:spcPct val="133333"/>
              </a:lnSpc>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Occasionally, they had also offered big-ticket promotions (similar to the Big Billion Day). They are about to create a marketing budget for the next year, which includes spending on commercials, online campaigns, and pricing &amp; promotion strategies</a:t>
            </a:r>
            <a:r>
              <a:rPr lang="en" sz="1350">
                <a:solidFill>
                  <a:srgbClr val="FFFFFF"/>
                </a:solidFill>
                <a:latin typeface="Arial"/>
                <a:ea typeface="Arial"/>
                <a:cs typeface="Arial"/>
                <a:sym typeface="Arial"/>
              </a:rPr>
              <a:t>.</a:t>
            </a:r>
            <a:endParaRPr sz="1350">
              <a:solidFill>
                <a:srgbClr val="FFFFFF"/>
              </a:solidFill>
              <a:latin typeface="Arial"/>
              <a:ea typeface="Arial"/>
              <a:cs typeface="Arial"/>
              <a:sym typeface="Arial"/>
            </a:endParaRPr>
          </a:p>
          <a:p>
            <a:pPr indent="0" lvl="0" marL="457200" rtl="0" algn="l">
              <a:lnSpc>
                <a:spcPct val="133333"/>
              </a:lnSpc>
              <a:spcBef>
                <a:spcPts val="0"/>
              </a:spcBef>
              <a:spcAft>
                <a:spcPts val="0"/>
              </a:spcAft>
              <a:buNone/>
            </a:pPr>
            <a:r>
              <a:t/>
            </a:r>
            <a:endParaRPr sz="1350">
              <a:solidFill>
                <a:srgbClr val="FFFFFF"/>
              </a:solidFill>
              <a:latin typeface="Arial"/>
              <a:ea typeface="Arial"/>
              <a:cs typeface="Arial"/>
              <a:sym typeface="Arial"/>
            </a:endParaRPr>
          </a:p>
          <a:p>
            <a:pPr indent="-314325" lvl="0" marL="457200" rtl="0" algn="l">
              <a:lnSpc>
                <a:spcPct val="133333"/>
              </a:lnSpc>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The CFO feels that the money spent over the last 12 months on marketing was not sufficiently impactful, and, that they can either cut on the budget or reallocate it optimally across marketing levers to improve the revenue response</a:t>
            </a:r>
            <a:endParaRPr sz="1350">
              <a:solidFill>
                <a:srgbClr val="FFFFFF"/>
              </a:solidFill>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2"/>
          <p:cNvPicPr preferRelativeResize="0"/>
          <p:nvPr/>
        </p:nvPicPr>
        <p:blipFill>
          <a:blip r:embed="rId3">
            <a:alphaModFix/>
          </a:blip>
          <a:stretch>
            <a:fillRect/>
          </a:stretch>
        </p:blipFill>
        <p:spPr>
          <a:xfrm>
            <a:off x="152400" y="304800"/>
            <a:ext cx="2661536" cy="4838702"/>
          </a:xfrm>
          <a:prstGeom prst="rect">
            <a:avLst/>
          </a:prstGeom>
          <a:noFill/>
          <a:ln>
            <a:noFill/>
          </a:ln>
        </p:spPr>
      </p:pic>
      <p:pic>
        <p:nvPicPr>
          <p:cNvPr id="257" name="Google Shape;257;p32"/>
          <p:cNvPicPr preferRelativeResize="0"/>
          <p:nvPr/>
        </p:nvPicPr>
        <p:blipFill>
          <a:blip r:embed="rId4">
            <a:alphaModFix/>
          </a:blip>
          <a:stretch>
            <a:fillRect/>
          </a:stretch>
        </p:blipFill>
        <p:spPr>
          <a:xfrm>
            <a:off x="3250486" y="304800"/>
            <a:ext cx="2661536" cy="4838702"/>
          </a:xfrm>
          <a:prstGeom prst="rect">
            <a:avLst/>
          </a:prstGeom>
          <a:noFill/>
          <a:ln>
            <a:noFill/>
          </a:ln>
        </p:spPr>
      </p:pic>
      <p:pic>
        <p:nvPicPr>
          <p:cNvPr id="258" name="Google Shape;258;p32"/>
          <p:cNvPicPr preferRelativeResize="0"/>
          <p:nvPr/>
        </p:nvPicPr>
        <p:blipFill>
          <a:blip r:embed="rId5">
            <a:alphaModFix/>
          </a:blip>
          <a:stretch>
            <a:fillRect/>
          </a:stretch>
        </p:blipFill>
        <p:spPr>
          <a:xfrm>
            <a:off x="6348571" y="304800"/>
            <a:ext cx="2661536" cy="4838702"/>
          </a:xfrm>
          <a:prstGeom prst="rect">
            <a:avLst/>
          </a:prstGeom>
          <a:noFill/>
          <a:ln>
            <a:noFill/>
          </a:ln>
        </p:spPr>
      </p:pic>
      <p:sp>
        <p:nvSpPr>
          <p:cNvPr id="259" name="Google Shape;259;p32"/>
          <p:cNvSpPr txBox="1"/>
          <p:nvPr/>
        </p:nvSpPr>
        <p:spPr>
          <a:xfrm>
            <a:off x="241725" y="-4875"/>
            <a:ext cx="23613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CAMERA ACCESSORY</a:t>
            </a:r>
            <a:endParaRPr b="1" sz="1300">
              <a:solidFill>
                <a:schemeClr val="lt1"/>
              </a:solidFill>
              <a:latin typeface="Lato"/>
              <a:ea typeface="Lato"/>
              <a:cs typeface="Lato"/>
              <a:sym typeface="Lato"/>
            </a:endParaRPr>
          </a:p>
        </p:txBody>
      </p:sp>
      <p:sp>
        <p:nvSpPr>
          <p:cNvPr id="260" name="Google Shape;260;p32"/>
          <p:cNvSpPr txBox="1"/>
          <p:nvPr/>
        </p:nvSpPr>
        <p:spPr>
          <a:xfrm>
            <a:off x="3307325" y="-4875"/>
            <a:ext cx="2545500" cy="2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GAMING ACCESSORY</a:t>
            </a:r>
            <a:endParaRPr sz="1300">
              <a:solidFill>
                <a:schemeClr val="lt1"/>
              </a:solidFill>
              <a:latin typeface="Lato"/>
              <a:ea typeface="Lato"/>
              <a:cs typeface="Lato"/>
              <a:sym typeface="Lato"/>
            </a:endParaRPr>
          </a:p>
        </p:txBody>
      </p:sp>
      <p:sp>
        <p:nvSpPr>
          <p:cNvPr id="261" name="Google Shape;261;p32"/>
          <p:cNvSpPr txBox="1"/>
          <p:nvPr/>
        </p:nvSpPr>
        <p:spPr>
          <a:xfrm>
            <a:off x="6372950" y="-4925"/>
            <a:ext cx="25053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HOUSE AUDIOS</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297500" y="169650"/>
            <a:ext cx="7038900" cy="5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Preparation for Machine Learning Model:</a:t>
            </a:r>
            <a:endParaRPr b="1"/>
          </a:p>
        </p:txBody>
      </p:sp>
      <p:sp>
        <p:nvSpPr>
          <p:cNvPr id="267" name="Google Shape;267;p33"/>
          <p:cNvSpPr txBox="1"/>
          <p:nvPr>
            <p:ph idx="1" type="body"/>
          </p:nvPr>
        </p:nvSpPr>
        <p:spPr>
          <a:xfrm>
            <a:off x="1512300" y="711450"/>
            <a:ext cx="7038900" cy="4036200"/>
          </a:xfrm>
          <a:prstGeom prst="rect">
            <a:avLst/>
          </a:prstGeom>
        </p:spPr>
        <p:txBody>
          <a:bodyPr anchorCtr="0" anchor="t" bIns="91425" lIns="228600" spcFirstLastPara="1" rIns="91425" wrap="square" tIns="91425">
            <a:noAutofit/>
          </a:bodyPr>
          <a:lstStyle/>
          <a:p>
            <a:pPr indent="-196850" lvl="0" marL="0" rtl="0" algn="just">
              <a:lnSpc>
                <a:spcPct val="150000"/>
              </a:lnSpc>
              <a:spcBef>
                <a:spcPts val="0"/>
              </a:spcBef>
              <a:spcAft>
                <a:spcPts val="0"/>
              </a:spcAft>
              <a:buSzPts val="1300"/>
              <a:buFont typeface="Arial"/>
              <a:buAutoNum type="arabicPeriod"/>
            </a:pPr>
            <a:r>
              <a:rPr b="1" lang="en">
                <a:latin typeface="Arial"/>
                <a:ea typeface="Arial"/>
                <a:cs typeface="Arial"/>
                <a:sym typeface="Arial"/>
              </a:rPr>
              <a:t>Check for Null Values</a:t>
            </a:r>
            <a:r>
              <a:rPr lang="en">
                <a:latin typeface="Arial"/>
                <a:ea typeface="Arial"/>
                <a:cs typeface="Arial"/>
                <a:sym typeface="Arial"/>
              </a:rPr>
              <a:t>:</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Begin by checking the dataset for missing values (</a:t>
            </a:r>
            <a:r>
              <a:rPr lang="en">
                <a:solidFill>
                  <a:srgbClr val="6796E6"/>
                </a:solidFill>
                <a:latin typeface="Arial"/>
                <a:ea typeface="Arial"/>
                <a:cs typeface="Arial"/>
                <a:sym typeface="Arial"/>
              </a:rPr>
              <a:t>nulls</a:t>
            </a:r>
            <a:r>
              <a:rPr lang="en">
                <a:latin typeface="Arial"/>
                <a:ea typeface="Arial"/>
                <a:cs typeface="Arial"/>
                <a:sym typeface="Arial"/>
              </a:rPr>
              <a:t>) in all columns.</a:t>
            </a:r>
            <a:endParaRPr>
              <a:latin typeface="Arial"/>
              <a:ea typeface="Arial"/>
              <a:cs typeface="Arial"/>
              <a:sym typeface="Arial"/>
            </a:endParaRPr>
          </a:p>
          <a:p>
            <a:pPr indent="-196850" lvl="0" marL="0" rtl="0" algn="just">
              <a:lnSpc>
                <a:spcPct val="150000"/>
              </a:lnSpc>
              <a:spcBef>
                <a:spcPts val="0"/>
              </a:spcBef>
              <a:spcAft>
                <a:spcPts val="0"/>
              </a:spcAft>
              <a:buSzPts val="1300"/>
              <a:buFont typeface="Arial"/>
              <a:buAutoNum type="arabicPeriod"/>
            </a:pPr>
            <a:r>
              <a:rPr b="1" lang="en">
                <a:latin typeface="Arial"/>
                <a:ea typeface="Arial"/>
                <a:cs typeface="Arial"/>
                <a:sym typeface="Arial"/>
              </a:rPr>
              <a:t>Drop the Week Column</a:t>
            </a:r>
            <a:r>
              <a:rPr lang="en">
                <a:latin typeface="Arial"/>
                <a:ea typeface="Arial"/>
                <a:cs typeface="Arial"/>
                <a:sym typeface="Arial"/>
              </a:rPr>
              <a:t>:</a:t>
            </a:r>
            <a:endParaRPr>
              <a:latin typeface="Arial"/>
              <a:ea typeface="Arial"/>
              <a:cs typeface="Arial"/>
              <a:sym typeface="Arial"/>
            </a:endParaRPr>
          </a:p>
          <a:p>
            <a:pPr indent="-311150" lvl="0" marL="457200" rtl="0" algn="just">
              <a:lnSpc>
                <a:spcPct val="150000"/>
              </a:lnSpc>
              <a:spcBef>
                <a:spcPts val="0"/>
              </a:spcBef>
              <a:spcAft>
                <a:spcPts val="0"/>
              </a:spcAft>
              <a:buClr>
                <a:schemeClr val="lt1"/>
              </a:buClr>
              <a:buSzPts val="1300"/>
              <a:buFont typeface="Arial"/>
              <a:buChar char="●"/>
            </a:pPr>
            <a:r>
              <a:rPr lang="en">
                <a:latin typeface="Arial"/>
                <a:ea typeface="Arial"/>
                <a:cs typeface="Arial"/>
                <a:sym typeface="Arial"/>
              </a:rPr>
              <a:t>Remove the </a:t>
            </a:r>
            <a:r>
              <a:rPr lang="en">
                <a:solidFill>
                  <a:srgbClr val="6796E6"/>
                </a:solidFill>
                <a:latin typeface="Arial"/>
                <a:ea typeface="Arial"/>
                <a:cs typeface="Arial"/>
                <a:sym typeface="Arial"/>
              </a:rPr>
              <a:t>Week </a:t>
            </a:r>
            <a:r>
              <a:rPr lang="en">
                <a:latin typeface="Arial"/>
                <a:ea typeface="Arial"/>
                <a:cs typeface="Arial"/>
                <a:sym typeface="Arial"/>
              </a:rPr>
              <a:t>column since it is a row identifier and does not contribute to the prediction of revenue (GMV).</a:t>
            </a:r>
            <a:endParaRPr>
              <a:latin typeface="Arial"/>
              <a:ea typeface="Arial"/>
              <a:cs typeface="Arial"/>
              <a:sym typeface="Arial"/>
            </a:endParaRPr>
          </a:p>
          <a:p>
            <a:pPr indent="-196850" lvl="0" marL="0" rtl="0" algn="just">
              <a:lnSpc>
                <a:spcPct val="150000"/>
              </a:lnSpc>
              <a:spcBef>
                <a:spcPts val="0"/>
              </a:spcBef>
              <a:spcAft>
                <a:spcPts val="0"/>
              </a:spcAft>
              <a:buSzPts val="1300"/>
              <a:buFont typeface="Arial"/>
              <a:buAutoNum type="arabicPeriod"/>
            </a:pPr>
            <a:r>
              <a:rPr b="1" lang="en">
                <a:latin typeface="Arial"/>
                <a:ea typeface="Arial"/>
                <a:cs typeface="Arial"/>
                <a:sym typeface="Arial"/>
              </a:rPr>
              <a:t>Train-Test Split</a:t>
            </a:r>
            <a:r>
              <a:rPr lang="en">
                <a:latin typeface="Arial"/>
                <a:ea typeface="Arial"/>
                <a:cs typeface="Arial"/>
                <a:sym typeface="Arial"/>
              </a:rPr>
              <a:t>:</a:t>
            </a:r>
            <a:endParaRPr>
              <a:latin typeface="Arial"/>
              <a:ea typeface="Arial"/>
              <a:cs typeface="Arial"/>
              <a:sym typeface="Arial"/>
            </a:endParaRPr>
          </a:p>
          <a:p>
            <a:pPr indent="-311150" lvl="0" marL="457200" rtl="0" algn="just">
              <a:lnSpc>
                <a:spcPct val="150000"/>
              </a:lnSpc>
              <a:spcBef>
                <a:spcPts val="0"/>
              </a:spcBef>
              <a:spcAft>
                <a:spcPts val="0"/>
              </a:spcAft>
              <a:buClr>
                <a:schemeClr val="lt1"/>
              </a:buClr>
              <a:buSzPts val="1300"/>
              <a:buFont typeface="Arial"/>
              <a:buChar char="●"/>
            </a:pPr>
            <a:r>
              <a:rPr b="1" lang="en">
                <a:latin typeface="Arial"/>
                <a:ea typeface="Arial"/>
                <a:cs typeface="Arial"/>
                <a:sym typeface="Arial"/>
              </a:rPr>
              <a:t>Target Variable</a:t>
            </a:r>
            <a:r>
              <a:rPr lang="en">
                <a:latin typeface="Arial"/>
                <a:ea typeface="Arial"/>
                <a:cs typeface="Arial"/>
                <a:sym typeface="Arial"/>
              </a:rPr>
              <a:t>: The target variable for prediction is </a:t>
            </a:r>
            <a:r>
              <a:rPr lang="en">
                <a:solidFill>
                  <a:srgbClr val="6796E6"/>
                </a:solidFill>
                <a:latin typeface="Arial"/>
                <a:ea typeface="Arial"/>
                <a:cs typeface="Arial"/>
                <a:sym typeface="Arial"/>
              </a:rPr>
              <a:t>gmv </a:t>
            </a:r>
            <a:r>
              <a:rPr lang="en">
                <a:latin typeface="Arial"/>
                <a:ea typeface="Arial"/>
                <a:cs typeface="Arial"/>
                <a:sym typeface="Arial"/>
              </a:rPr>
              <a:t>(Gross Merchandise Value).</a:t>
            </a:r>
            <a:endParaRPr>
              <a:latin typeface="Arial"/>
              <a:ea typeface="Arial"/>
              <a:cs typeface="Arial"/>
              <a:sym typeface="Arial"/>
            </a:endParaRPr>
          </a:p>
          <a:p>
            <a:pPr indent="-311150" lvl="0" marL="457200" rtl="0" algn="just">
              <a:lnSpc>
                <a:spcPct val="150000"/>
              </a:lnSpc>
              <a:spcBef>
                <a:spcPts val="0"/>
              </a:spcBef>
              <a:spcAft>
                <a:spcPts val="0"/>
              </a:spcAft>
              <a:buClr>
                <a:schemeClr val="lt1"/>
              </a:buClr>
              <a:buSzPts val="1300"/>
              <a:buFont typeface="Arial"/>
              <a:buChar char="●"/>
            </a:pPr>
            <a:r>
              <a:rPr b="1" lang="en">
                <a:latin typeface="Arial"/>
                <a:ea typeface="Arial"/>
                <a:cs typeface="Arial"/>
                <a:sym typeface="Arial"/>
              </a:rPr>
              <a:t>Features</a:t>
            </a:r>
            <a:r>
              <a:rPr lang="en">
                <a:latin typeface="Arial"/>
                <a:ea typeface="Arial"/>
                <a:cs typeface="Arial"/>
                <a:sym typeface="Arial"/>
              </a:rPr>
              <a:t>: Use </a:t>
            </a:r>
            <a:r>
              <a:rPr lang="en">
                <a:solidFill>
                  <a:srgbClr val="6796E6"/>
                </a:solidFill>
                <a:latin typeface="Arial"/>
                <a:ea typeface="Arial"/>
                <a:cs typeface="Arial"/>
                <a:sym typeface="Arial"/>
              </a:rPr>
              <a:t>all ot</a:t>
            </a:r>
            <a:r>
              <a:rPr lang="en">
                <a:solidFill>
                  <a:srgbClr val="6796E6"/>
                </a:solidFill>
                <a:latin typeface="Arial"/>
                <a:ea typeface="Arial"/>
                <a:cs typeface="Arial"/>
                <a:sym typeface="Arial"/>
              </a:rPr>
              <a:t>her </a:t>
            </a:r>
            <a:r>
              <a:rPr lang="en">
                <a:latin typeface="Arial"/>
                <a:ea typeface="Arial"/>
                <a:cs typeface="Arial"/>
                <a:sym typeface="Arial"/>
              </a:rPr>
              <a:t>columns (except Week) as features.</a:t>
            </a:r>
            <a:endParaRPr>
              <a:latin typeface="Arial"/>
              <a:ea typeface="Arial"/>
              <a:cs typeface="Arial"/>
              <a:sym typeface="Arial"/>
            </a:endParaRPr>
          </a:p>
          <a:p>
            <a:pPr indent="-311150" lvl="0" marL="457200" rtl="0" algn="just">
              <a:lnSpc>
                <a:spcPct val="150000"/>
              </a:lnSpc>
              <a:spcBef>
                <a:spcPts val="0"/>
              </a:spcBef>
              <a:spcAft>
                <a:spcPts val="0"/>
              </a:spcAft>
              <a:buClr>
                <a:schemeClr val="lt1"/>
              </a:buClr>
              <a:buSzPts val="1300"/>
              <a:buFont typeface="Arial"/>
              <a:buChar char="●"/>
            </a:pPr>
            <a:r>
              <a:rPr lang="en">
                <a:latin typeface="Arial"/>
                <a:ea typeface="Arial"/>
                <a:cs typeface="Arial"/>
                <a:sym typeface="Arial"/>
              </a:rPr>
              <a:t>Split the dataset into training and testing sets, typically using an 80/20 or 70/30 ratio for training and testing.</a:t>
            </a:r>
            <a:endParaRPr>
              <a:latin typeface="Arial"/>
              <a:ea typeface="Arial"/>
              <a:cs typeface="Arial"/>
              <a:sym typeface="Arial"/>
            </a:endParaRPr>
          </a:p>
          <a:p>
            <a:pPr indent="-196850" lvl="0" marL="0" rtl="0" algn="just">
              <a:lnSpc>
                <a:spcPct val="150000"/>
              </a:lnSpc>
              <a:spcBef>
                <a:spcPts val="0"/>
              </a:spcBef>
              <a:spcAft>
                <a:spcPts val="0"/>
              </a:spcAft>
              <a:buSzPts val="1300"/>
              <a:buFont typeface="Arial"/>
              <a:buAutoNum type="arabicPeriod"/>
            </a:pPr>
            <a:r>
              <a:rPr b="1" lang="en">
                <a:latin typeface="Arial"/>
                <a:ea typeface="Arial"/>
                <a:cs typeface="Arial"/>
                <a:sym typeface="Arial"/>
              </a:rPr>
              <a:t>Apply Standard Scaler</a:t>
            </a:r>
            <a:r>
              <a:rPr lang="en">
                <a:latin typeface="Arial"/>
                <a:ea typeface="Arial"/>
                <a:cs typeface="Arial"/>
                <a:sym typeface="Arial"/>
              </a:rPr>
              <a:t>:</a:t>
            </a:r>
            <a:endParaRPr>
              <a:latin typeface="Arial"/>
              <a:ea typeface="Arial"/>
              <a:cs typeface="Arial"/>
              <a:sym typeface="Arial"/>
            </a:endParaRPr>
          </a:p>
          <a:p>
            <a:pPr indent="-311150" lvl="0" marL="457200" rtl="0" algn="just">
              <a:lnSpc>
                <a:spcPct val="150000"/>
              </a:lnSpc>
              <a:spcBef>
                <a:spcPts val="0"/>
              </a:spcBef>
              <a:spcAft>
                <a:spcPts val="0"/>
              </a:spcAft>
              <a:buClr>
                <a:schemeClr val="lt1"/>
              </a:buClr>
              <a:buSzPts val="1300"/>
              <a:buFont typeface="Arial"/>
              <a:buChar char="●"/>
            </a:pPr>
            <a:r>
              <a:rPr lang="en">
                <a:latin typeface="Arial"/>
                <a:ea typeface="Arial"/>
                <a:cs typeface="Arial"/>
                <a:sym typeface="Arial"/>
              </a:rPr>
              <a:t>Standardize the features using </a:t>
            </a:r>
            <a:r>
              <a:rPr b="1" lang="en">
                <a:latin typeface="Arial"/>
                <a:ea typeface="Arial"/>
                <a:cs typeface="Arial"/>
                <a:sym typeface="Arial"/>
              </a:rPr>
              <a:t>StandardScaler</a:t>
            </a:r>
            <a:r>
              <a:rPr lang="en">
                <a:latin typeface="Arial"/>
                <a:ea typeface="Arial"/>
                <a:cs typeface="Arial"/>
                <a:sym typeface="Arial"/>
              </a:rPr>
              <a:t> to ensure all features are on the same scale, especially important for linear regression.</a:t>
            </a:r>
            <a:endParaRPr>
              <a:latin typeface="Arial"/>
              <a:ea typeface="Arial"/>
              <a:cs typeface="Arial"/>
              <a:sym typeface="Arial"/>
            </a:endParaRPr>
          </a:p>
          <a:p>
            <a:pPr indent="0" lvl="0" marL="0" rtl="0" algn="just">
              <a:lnSpc>
                <a:spcPct val="150000"/>
              </a:lnSpc>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Model Building:</a:t>
            </a:r>
            <a:endParaRPr b="1"/>
          </a:p>
        </p:txBody>
      </p:sp>
      <p:sp>
        <p:nvSpPr>
          <p:cNvPr id="273" name="Google Shape;273;p34"/>
          <p:cNvSpPr txBox="1"/>
          <p:nvPr>
            <p:ph idx="1" type="body"/>
          </p:nvPr>
        </p:nvSpPr>
        <p:spPr>
          <a:xfrm>
            <a:off x="1297500" y="1016600"/>
            <a:ext cx="7038900" cy="29112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1200"/>
              </a:spcBef>
              <a:spcAft>
                <a:spcPts val="0"/>
              </a:spcAft>
              <a:buClr>
                <a:schemeClr val="lt1"/>
              </a:buClr>
              <a:buSzPts val="1300"/>
              <a:buFont typeface="Arial"/>
              <a:buAutoNum type="arabicPeriod" startAt="5"/>
            </a:pPr>
            <a:r>
              <a:rPr b="1" lang="en">
                <a:latin typeface="Arial"/>
                <a:ea typeface="Arial"/>
                <a:cs typeface="Arial"/>
                <a:sym typeface="Arial"/>
              </a:rPr>
              <a:t>Train Basic Linear Regression Model</a:t>
            </a:r>
            <a:r>
              <a:rPr lang="en">
                <a:latin typeface="Arial"/>
                <a:ea typeface="Arial"/>
                <a:cs typeface="Arial"/>
                <a:sym typeface="Arial"/>
              </a:rPr>
              <a:t>:</a:t>
            </a:r>
            <a:endParaRPr>
              <a:latin typeface="Arial"/>
              <a:ea typeface="Arial"/>
              <a:cs typeface="Arial"/>
              <a:sym typeface="Arial"/>
            </a:endParaRPr>
          </a:p>
          <a:p>
            <a:pPr indent="-311150" lvl="1" marL="914400" rtl="0" algn="just">
              <a:lnSpc>
                <a:spcPct val="150000"/>
              </a:lnSpc>
              <a:spcBef>
                <a:spcPts val="0"/>
              </a:spcBef>
              <a:spcAft>
                <a:spcPts val="0"/>
              </a:spcAft>
              <a:buClr>
                <a:schemeClr val="lt1"/>
              </a:buClr>
              <a:buSzPts val="1300"/>
              <a:buFont typeface="Arial"/>
              <a:buChar char="○"/>
            </a:pPr>
            <a:r>
              <a:rPr lang="en" sz="1300">
                <a:latin typeface="Arial"/>
                <a:ea typeface="Arial"/>
                <a:cs typeface="Arial"/>
                <a:sym typeface="Arial"/>
              </a:rPr>
              <a:t>Fit a </a:t>
            </a:r>
            <a:r>
              <a:rPr b="1" lang="en" sz="1300">
                <a:solidFill>
                  <a:srgbClr val="6796E6"/>
                </a:solidFill>
                <a:latin typeface="Arial"/>
                <a:ea typeface="Arial"/>
                <a:cs typeface="Arial"/>
                <a:sym typeface="Arial"/>
              </a:rPr>
              <a:t>basic Linear Regression model</a:t>
            </a:r>
            <a:r>
              <a:rPr lang="en" sz="1300">
                <a:latin typeface="Arial"/>
                <a:ea typeface="Arial"/>
                <a:cs typeface="Arial"/>
                <a:sym typeface="Arial"/>
              </a:rPr>
              <a:t> using the training data (scaled features and target gmv).</a:t>
            </a:r>
            <a:endParaRPr sz="1300">
              <a:latin typeface="Arial"/>
              <a:ea typeface="Arial"/>
              <a:cs typeface="Arial"/>
              <a:sym typeface="Arial"/>
            </a:endParaRPr>
          </a:p>
          <a:p>
            <a:pPr indent="-311150" lvl="1" marL="914400" rtl="0" algn="just">
              <a:lnSpc>
                <a:spcPct val="150000"/>
              </a:lnSpc>
              <a:spcBef>
                <a:spcPts val="0"/>
              </a:spcBef>
              <a:spcAft>
                <a:spcPts val="0"/>
              </a:spcAft>
              <a:buClr>
                <a:srgbClr val="000000"/>
              </a:buClr>
              <a:buSzPts val="1300"/>
              <a:buFont typeface="Arial"/>
              <a:buChar char="○"/>
            </a:pPr>
            <a:r>
              <a:t/>
            </a:r>
            <a:endParaRPr sz="1300">
              <a:latin typeface="Arial"/>
              <a:ea typeface="Arial"/>
              <a:cs typeface="Arial"/>
              <a:sym typeface="Arial"/>
            </a:endParaRPr>
          </a:p>
          <a:p>
            <a:pPr indent="-311150" lvl="0" marL="457200" rtl="0" algn="just">
              <a:lnSpc>
                <a:spcPct val="150000"/>
              </a:lnSpc>
              <a:spcBef>
                <a:spcPts val="0"/>
              </a:spcBef>
              <a:spcAft>
                <a:spcPts val="0"/>
              </a:spcAft>
              <a:buClr>
                <a:schemeClr val="lt1"/>
              </a:buClr>
              <a:buSzPts val="1300"/>
              <a:buFont typeface="Arial"/>
              <a:buAutoNum type="arabicPeriod" startAt="5"/>
            </a:pPr>
            <a:r>
              <a:rPr b="1" lang="en">
                <a:latin typeface="Arial"/>
                <a:ea typeface="Arial"/>
                <a:cs typeface="Arial"/>
                <a:sym typeface="Arial"/>
              </a:rPr>
              <a:t>Evaluate the Model's Metrics</a:t>
            </a:r>
            <a:r>
              <a:rPr lang="en">
                <a:latin typeface="Arial"/>
                <a:ea typeface="Arial"/>
                <a:cs typeface="Arial"/>
                <a:sym typeface="Arial"/>
              </a:rPr>
              <a:t>:</a:t>
            </a:r>
            <a:endParaRPr>
              <a:latin typeface="Arial"/>
              <a:ea typeface="Arial"/>
              <a:cs typeface="Arial"/>
              <a:sym typeface="Arial"/>
            </a:endParaRPr>
          </a:p>
          <a:p>
            <a:pPr indent="-311150" lvl="1" marL="914400" rtl="0" algn="just">
              <a:lnSpc>
                <a:spcPct val="150000"/>
              </a:lnSpc>
              <a:spcBef>
                <a:spcPts val="0"/>
              </a:spcBef>
              <a:spcAft>
                <a:spcPts val="0"/>
              </a:spcAft>
              <a:buClr>
                <a:schemeClr val="lt1"/>
              </a:buClr>
              <a:buSzPts val="1300"/>
              <a:buFont typeface="Arial"/>
              <a:buChar char="○"/>
            </a:pPr>
            <a:r>
              <a:rPr lang="en" sz="1300">
                <a:latin typeface="Arial"/>
                <a:ea typeface="Arial"/>
                <a:cs typeface="Arial"/>
                <a:sym typeface="Arial"/>
              </a:rPr>
              <a:t>Calculate and evaluate common regression metrics such as:</a:t>
            </a:r>
            <a:endParaRPr sz="1300">
              <a:latin typeface="Arial"/>
              <a:ea typeface="Arial"/>
              <a:cs typeface="Arial"/>
              <a:sym typeface="Arial"/>
            </a:endParaRPr>
          </a:p>
          <a:p>
            <a:pPr indent="-311150" lvl="2" marL="1371600" rtl="0" algn="just">
              <a:lnSpc>
                <a:spcPct val="150000"/>
              </a:lnSpc>
              <a:spcBef>
                <a:spcPts val="0"/>
              </a:spcBef>
              <a:spcAft>
                <a:spcPts val="0"/>
              </a:spcAft>
              <a:buClr>
                <a:schemeClr val="lt1"/>
              </a:buClr>
              <a:buSzPts val="1300"/>
              <a:buFont typeface="Arial"/>
              <a:buChar char="■"/>
            </a:pPr>
            <a:r>
              <a:rPr b="1" lang="en" sz="1300">
                <a:solidFill>
                  <a:srgbClr val="6796E6"/>
                </a:solidFill>
                <a:latin typeface="Arial"/>
                <a:ea typeface="Arial"/>
                <a:cs typeface="Arial"/>
                <a:sym typeface="Arial"/>
              </a:rPr>
              <a:t>R² Score</a:t>
            </a:r>
            <a:r>
              <a:rPr lang="en" sz="1300">
                <a:solidFill>
                  <a:srgbClr val="6796E6"/>
                </a:solidFill>
                <a:latin typeface="Arial"/>
                <a:ea typeface="Arial"/>
                <a:cs typeface="Arial"/>
                <a:sym typeface="Arial"/>
              </a:rPr>
              <a:t>: </a:t>
            </a:r>
            <a:r>
              <a:rPr lang="en" sz="1300">
                <a:latin typeface="Arial"/>
                <a:ea typeface="Arial"/>
                <a:cs typeface="Arial"/>
                <a:sym typeface="Arial"/>
              </a:rPr>
              <a:t>To assess the goodness of fit.</a:t>
            </a:r>
            <a:endParaRPr sz="1300">
              <a:latin typeface="Arial"/>
              <a:ea typeface="Arial"/>
              <a:cs typeface="Arial"/>
              <a:sym typeface="Arial"/>
            </a:endParaRPr>
          </a:p>
          <a:p>
            <a:pPr indent="-311150" lvl="2" marL="1371600" rtl="0" algn="just">
              <a:lnSpc>
                <a:spcPct val="150000"/>
              </a:lnSpc>
              <a:spcBef>
                <a:spcPts val="0"/>
              </a:spcBef>
              <a:spcAft>
                <a:spcPts val="0"/>
              </a:spcAft>
              <a:buClr>
                <a:schemeClr val="lt1"/>
              </a:buClr>
              <a:buSzPts val="1300"/>
              <a:buFont typeface="Arial"/>
              <a:buChar char="■"/>
            </a:pPr>
            <a:r>
              <a:rPr b="1" lang="en" sz="1300">
                <a:solidFill>
                  <a:srgbClr val="6796E6"/>
                </a:solidFill>
                <a:latin typeface="Arial"/>
                <a:ea typeface="Arial"/>
                <a:cs typeface="Arial"/>
                <a:sym typeface="Arial"/>
              </a:rPr>
              <a:t>Root Mean Squared Error (RMSE)</a:t>
            </a:r>
            <a:r>
              <a:rPr lang="en" sz="1300">
                <a:latin typeface="Arial"/>
                <a:ea typeface="Arial"/>
                <a:cs typeface="Arial"/>
                <a:sym typeface="Arial"/>
              </a:rPr>
              <a:t>: To measure the average error magnitude.</a:t>
            </a:r>
            <a:endParaRPr sz="1300">
              <a:latin typeface="Arial"/>
              <a:ea typeface="Arial"/>
              <a:cs typeface="Arial"/>
              <a:sym typeface="Arial"/>
            </a:endParaRPr>
          </a:p>
          <a:p>
            <a:pPr indent="-311150" lvl="2" marL="1371600" rtl="0" algn="just">
              <a:lnSpc>
                <a:spcPct val="150000"/>
              </a:lnSpc>
              <a:spcBef>
                <a:spcPts val="0"/>
              </a:spcBef>
              <a:spcAft>
                <a:spcPts val="0"/>
              </a:spcAft>
              <a:buClr>
                <a:schemeClr val="lt1"/>
              </a:buClr>
              <a:buSzPts val="1300"/>
              <a:buFont typeface="Arial"/>
              <a:buChar char="■"/>
            </a:pPr>
            <a:r>
              <a:rPr b="1" lang="en" sz="1300">
                <a:solidFill>
                  <a:srgbClr val="6796E6"/>
                </a:solidFill>
                <a:latin typeface="Arial"/>
                <a:ea typeface="Arial"/>
                <a:cs typeface="Arial"/>
                <a:sym typeface="Arial"/>
              </a:rPr>
              <a:t>Mean Squared Error (MSE)</a:t>
            </a:r>
            <a:r>
              <a:rPr lang="en" sz="1300">
                <a:solidFill>
                  <a:srgbClr val="6796E6"/>
                </a:solidFill>
                <a:latin typeface="Arial"/>
                <a:ea typeface="Arial"/>
                <a:cs typeface="Arial"/>
                <a:sym typeface="Arial"/>
              </a:rPr>
              <a:t>:</a:t>
            </a:r>
            <a:r>
              <a:rPr lang="en" sz="1300">
                <a:latin typeface="Arial"/>
                <a:ea typeface="Arial"/>
                <a:cs typeface="Arial"/>
                <a:sym typeface="Arial"/>
              </a:rPr>
              <a:t> To quantify the squared differences between predicted and actual values.</a:t>
            </a:r>
            <a:endParaRPr sz="1300">
              <a:latin typeface="Arial"/>
              <a:ea typeface="Arial"/>
              <a:cs typeface="Arial"/>
              <a:sym typeface="Arial"/>
            </a:endParaRPr>
          </a:p>
          <a:p>
            <a:pPr indent="-311150" lvl="2" marL="1371600" rtl="0" algn="just">
              <a:lnSpc>
                <a:spcPct val="150000"/>
              </a:lnSpc>
              <a:spcBef>
                <a:spcPts val="0"/>
              </a:spcBef>
              <a:spcAft>
                <a:spcPts val="0"/>
              </a:spcAft>
              <a:buClr>
                <a:schemeClr val="lt1"/>
              </a:buClr>
              <a:buSzPts val="1300"/>
              <a:buFont typeface="Arial"/>
              <a:buChar char="■"/>
            </a:pPr>
            <a:r>
              <a:rPr b="1" lang="en" sz="1300">
                <a:solidFill>
                  <a:srgbClr val="6796E6"/>
                </a:solidFill>
                <a:latin typeface="Arial"/>
                <a:ea typeface="Arial"/>
                <a:cs typeface="Arial"/>
                <a:sym typeface="Arial"/>
              </a:rPr>
              <a:t>Mean Absolute Error (MAE)</a:t>
            </a:r>
            <a:r>
              <a:rPr lang="en" sz="1300">
                <a:solidFill>
                  <a:srgbClr val="6796E6"/>
                </a:solidFill>
                <a:latin typeface="Arial"/>
                <a:ea typeface="Arial"/>
                <a:cs typeface="Arial"/>
                <a:sym typeface="Arial"/>
              </a:rPr>
              <a:t>: </a:t>
            </a:r>
            <a:r>
              <a:rPr lang="en" sz="1300">
                <a:latin typeface="Arial"/>
                <a:ea typeface="Arial"/>
                <a:cs typeface="Arial"/>
                <a:sym typeface="Arial"/>
              </a:rPr>
              <a:t>To assess the absolute differences between predicted and actual values.</a:t>
            </a:r>
            <a:endParaRPr sz="1300">
              <a:latin typeface="Arial"/>
              <a:ea typeface="Arial"/>
              <a:cs typeface="Arial"/>
              <a:sym typeface="Arial"/>
            </a:endParaRPr>
          </a:p>
          <a:p>
            <a:pPr indent="0" lvl="0" marL="0" rtl="0" algn="just">
              <a:lnSpc>
                <a:spcPct val="150000"/>
              </a:lnSpc>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1297500" y="393750"/>
            <a:ext cx="7038900" cy="46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Feature Selection and Optimization:</a:t>
            </a:r>
            <a:endParaRPr b="1"/>
          </a:p>
        </p:txBody>
      </p:sp>
      <p:sp>
        <p:nvSpPr>
          <p:cNvPr id="279" name="Google Shape;279;p35"/>
          <p:cNvSpPr txBox="1"/>
          <p:nvPr>
            <p:ph idx="1" type="body"/>
          </p:nvPr>
        </p:nvSpPr>
        <p:spPr>
          <a:xfrm>
            <a:off x="1148100" y="448275"/>
            <a:ext cx="7038900" cy="252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a:latin typeface="Arial"/>
              <a:ea typeface="Arial"/>
              <a:cs typeface="Arial"/>
              <a:sym typeface="Arial"/>
            </a:endParaRPr>
          </a:p>
          <a:p>
            <a:pPr indent="-311150" lvl="0" marL="457200" rtl="0" algn="l">
              <a:spcBef>
                <a:spcPts val="1200"/>
              </a:spcBef>
              <a:spcAft>
                <a:spcPts val="0"/>
              </a:spcAft>
              <a:buClr>
                <a:schemeClr val="lt1"/>
              </a:buClr>
              <a:buSzPts val="1300"/>
              <a:buFont typeface="Arial"/>
              <a:buAutoNum type="arabicPeriod" startAt="7"/>
            </a:pPr>
            <a:r>
              <a:rPr b="1" lang="en">
                <a:latin typeface="Arial"/>
                <a:ea typeface="Arial"/>
                <a:cs typeface="Arial"/>
                <a:sym typeface="Arial"/>
              </a:rPr>
              <a:t>Feature Selection using Recursive Feature Elimination with Cross-Validation (RFECV)</a:t>
            </a:r>
            <a:r>
              <a:rPr lang="en">
                <a:latin typeface="Arial"/>
                <a:ea typeface="Arial"/>
                <a:cs typeface="Arial"/>
                <a:sym typeface="Arial"/>
              </a:rPr>
              <a:t>:</a:t>
            </a:r>
            <a:endParaRPr>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latin typeface="Arial"/>
                <a:ea typeface="Arial"/>
                <a:cs typeface="Arial"/>
                <a:sym typeface="Arial"/>
              </a:rPr>
              <a:t>Use </a:t>
            </a:r>
            <a:r>
              <a:rPr b="1" lang="en" sz="1300">
                <a:solidFill>
                  <a:srgbClr val="6796E6"/>
                </a:solidFill>
                <a:latin typeface="Arial"/>
                <a:ea typeface="Arial"/>
                <a:cs typeface="Arial"/>
                <a:sym typeface="Arial"/>
              </a:rPr>
              <a:t>RFECV</a:t>
            </a:r>
            <a:r>
              <a:rPr lang="en" sz="1300">
                <a:solidFill>
                  <a:srgbClr val="6796E6"/>
                </a:solidFill>
                <a:latin typeface="Arial"/>
                <a:ea typeface="Arial"/>
                <a:cs typeface="Arial"/>
                <a:sym typeface="Arial"/>
              </a:rPr>
              <a:t> </a:t>
            </a:r>
            <a:r>
              <a:rPr lang="en" sz="1300">
                <a:latin typeface="Arial"/>
                <a:ea typeface="Arial"/>
                <a:cs typeface="Arial"/>
                <a:sym typeface="Arial"/>
              </a:rPr>
              <a:t>to identify the most important features by recursively eliminating less important features.</a:t>
            </a:r>
            <a:endParaRPr sz="1300">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latin typeface="Arial"/>
                <a:ea typeface="Arial"/>
                <a:cs typeface="Arial"/>
                <a:sym typeface="Arial"/>
              </a:rPr>
              <a:t>Perform cross-validation during the feature elimination process to ensure the optimal subset of features is selected.</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AutoNum type="arabicPeriod" startAt="7"/>
            </a:pPr>
            <a:r>
              <a:rPr b="1" lang="en">
                <a:latin typeface="Arial"/>
                <a:ea typeface="Arial"/>
                <a:cs typeface="Arial"/>
                <a:sym typeface="Arial"/>
              </a:rPr>
              <a:t>Evaluate Accuracy with Selected Features</a:t>
            </a:r>
            <a:r>
              <a:rPr lang="en">
                <a:latin typeface="Arial"/>
                <a:ea typeface="Arial"/>
                <a:cs typeface="Arial"/>
                <a:sym typeface="Arial"/>
              </a:rPr>
              <a:t>:</a:t>
            </a:r>
            <a:endParaRPr>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latin typeface="Arial"/>
                <a:ea typeface="Arial"/>
                <a:cs typeface="Arial"/>
                <a:sym typeface="Arial"/>
              </a:rPr>
              <a:t>Assess the performance of the model using only the </a:t>
            </a:r>
            <a:r>
              <a:rPr lang="en" sz="1300">
                <a:solidFill>
                  <a:srgbClr val="6796E6"/>
                </a:solidFill>
                <a:latin typeface="Arial"/>
                <a:ea typeface="Arial"/>
                <a:cs typeface="Arial"/>
                <a:sym typeface="Arial"/>
              </a:rPr>
              <a:t>features selected by </a:t>
            </a:r>
            <a:r>
              <a:rPr b="1" lang="en" sz="1300">
                <a:solidFill>
                  <a:srgbClr val="6796E6"/>
                </a:solidFill>
                <a:latin typeface="Arial"/>
                <a:ea typeface="Arial"/>
                <a:cs typeface="Arial"/>
                <a:sym typeface="Arial"/>
              </a:rPr>
              <a:t>RFECV</a:t>
            </a:r>
            <a:r>
              <a:rPr lang="en" sz="1300">
                <a:solidFill>
                  <a:srgbClr val="6796E6"/>
                </a:solidFill>
                <a:latin typeface="Arial"/>
                <a:ea typeface="Arial"/>
                <a:cs typeface="Arial"/>
                <a:sym typeface="Arial"/>
              </a:rPr>
              <a:t>.</a:t>
            </a:r>
            <a:endParaRPr sz="1300">
              <a:solidFill>
                <a:srgbClr val="6796E6"/>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latin typeface="Arial"/>
                <a:ea typeface="Arial"/>
                <a:cs typeface="Arial"/>
                <a:sym typeface="Arial"/>
              </a:rPr>
              <a:t>Calculate the same evaluation metrics (R², RMSE, MSE, MAE) to compare with the initial model.</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AutoNum type="arabicPeriod" startAt="7"/>
            </a:pPr>
            <a:r>
              <a:rPr b="1" lang="en">
                <a:latin typeface="Arial"/>
                <a:ea typeface="Arial"/>
                <a:cs typeface="Arial"/>
                <a:sym typeface="Arial"/>
              </a:rPr>
              <a:t>Build a New Model Using RFECV-Selected Features</a:t>
            </a:r>
            <a:r>
              <a:rPr lang="en">
                <a:latin typeface="Arial"/>
                <a:ea typeface="Arial"/>
                <a:cs typeface="Arial"/>
                <a:sym typeface="Arial"/>
              </a:rPr>
              <a:t>:</a:t>
            </a:r>
            <a:endParaRPr>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latin typeface="Arial"/>
                <a:ea typeface="Arial"/>
                <a:cs typeface="Arial"/>
                <a:sym typeface="Arial"/>
              </a:rPr>
              <a:t>Train a new </a:t>
            </a:r>
            <a:r>
              <a:rPr b="1" lang="en" sz="1300">
                <a:solidFill>
                  <a:srgbClr val="6796E6"/>
                </a:solidFill>
                <a:latin typeface="Arial"/>
                <a:ea typeface="Arial"/>
                <a:cs typeface="Arial"/>
                <a:sym typeface="Arial"/>
              </a:rPr>
              <a:t>Linear Regression model</a:t>
            </a:r>
            <a:r>
              <a:rPr lang="en" sz="1300">
                <a:latin typeface="Arial"/>
                <a:ea typeface="Arial"/>
                <a:cs typeface="Arial"/>
                <a:sym typeface="Arial"/>
              </a:rPr>
              <a:t> using only the features identified by </a:t>
            </a:r>
            <a:r>
              <a:rPr b="1" lang="en" sz="1300">
                <a:latin typeface="Arial"/>
                <a:ea typeface="Arial"/>
                <a:cs typeface="Arial"/>
                <a:sym typeface="Arial"/>
              </a:rPr>
              <a:t>RFECV</a:t>
            </a:r>
            <a:r>
              <a:rPr lang="en" sz="1300">
                <a:latin typeface="Arial"/>
                <a:ea typeface="Arial"/>
                <a:cs typeface="Arial"/>
                <a:sym typeface="Arial"/>
              </a:rPr>
              <a:t>.</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AutoNum type="arabicPeriod" startAt="7"/>
            </a:pPr>
            <a:r>
              <a:rPr b="1" lang="en">
                <a:latin typeface="Arial"/>
                <a:ea typeface="Arial"/>
                <a:cs typeface="Arial"/>
                <a:sym typeface="Arial"/>
              </a:rPr>
              <a:t>Evaluate the New Model</a:t>
            </a:r>
            <a:r>
              <a:rPr lang="en">
                <a:latin typeface="Arial"/>
                <a:ea typeface="Arial"/>
                <a:cs typeface="Arial"/>
                <a:sym typeface="Arial"/>
              </a:rPr>
              <a:t>:</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Evaluate the new model using the same metrics (R², RMSE, MSE, MAE).</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Compare the performance of this refined model with the original model to determine the improvement brought by feature selection.</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nvSpPr>
        <p:spPr>
          <a:xfrm>
            <a:off x="1738775" y="517350"/>
            <a:ext cx="5434800" cy="336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1200"/>
              </a:spcAft>
              <a:buNone/>
            </a:pPr>
            <a:r>
              <a:rPr b="1" lang="en" sz="2000">
                <a:solidFill>
                  <a:srgbClr val="6796E6"/>
                </a:solidFill>
              </a:rPr>
              <a:t>B</a:t>
            </a:r>
            <a:r>
              <a:rPr b="1" lang="en" sz="2000">
                <a:solidFill>
                  <a:srgbClr val="6796E6"/>
                </a:solidFill>
              </a:rPr>
              <a:t>asic Linear Regression model</a:t>
            </a:r>
            <a:endParaRPr sz="2000">
              <a:solidFill>
                <a:schemeClr val="lt1"/>
              </a:solidFill>
              <a:latin typeface="Lato"/>
              <a:ea typeface="Lato"/>
              <a:cs typeface="Lato"/>
              <a:sym typeface="Lato"/>
            </a:endParaRPr>
          </a:p>
        </p:txBody>
      </p:sp>
      <p:graphicFrame>
        <p:nvGraphicFramePr>
          <p:cNvPr id="285" name="Google Shape;285;p36"/>
          <p:cNvGraphicFramePr/>
          <p:nvPr/>
        </p:nvGraphicFramePr>
        <p:xfrm>
          <a:off x="952475" y="1428750"/>
          <a:ext cx="3000000" cy="3000000"/>
        </p:xfrm>
        <a:graphic>
          <a:graphicData uri="http://schemas.openxmlformats.org/drawingml/2006/table">
            <a:tbl>
              <a:tblPr>
                <a:noFill/>
                <a:tableStyleId>{E8F7FBB4-2860-4CC6-B4D6-FDE15FF4A894}</a:tableStyleId>
              </a:tblPr>
              <a:tblGrid>
                <a:gridCol w="1099525"/>
                <a:gridCol w="968775"/>
                <a:gridCol w="1034150"/>
                <a:gridCol w="1034150"/>
                <a:gridCol w="1034150"/>
                <a:gridCol w="1034150"/>
                <a:gridCol w="1034150"/>
              </a:tblGrid>
              <a:tr h="38100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 sz="1300">
                          <a:solidFill>
                            <a:schemeClr val="lt1"/>
                          </a:solidFill>
                          <a:latin typeface="Lato"/>
                          <a:ea typeface="Lato"/>
                          <a:cs typeface="Lato"/>
                          <a:sym typeface="Lato"/>
                        </a:rPr>
                        <a:t>CAMERA ACCESSORY</a:t>
                      </a:r>
                      <a:endParaRPr/>
                    </a:p>
                  </a:txBody>
                  <a:tcPr marT="91425" marB="91425" marR="91425" marL="91425">
                    <a:solidFill>
                      <a:srgbClr val="188038"/>
                    </a:solidFill>
                  </a:tcPr>
                </a:tc>
                <a:tc hMerge="1"/>
                <a:tc gridSpan="2">
                  <a:txBody>
                    <a:bodyPr/>
                    <a:lstStyle/>
                    <a:p>
                      <a:pPr indent="0" lvl="0" marL="0" rtl="0" algn="ctr">
                        <a:spcBef>
                          <a:spcPts val="0"/>
                        </a:spcBef>
                        <a:spcAft>
                          <a:spcPts val="0"/>
                        </a:spcAft>
                        <a:buNone/>
                      </a:pPr>
                      <a:r>
                        <a:rPr lang="en" sz="1300">
                          <a:solidFill>
                            <a:schemeClr val="lt1"/>
                          </a:solidFill>
                          <a:latin typeface="Lato"/>
                          <a:ea typeface="Lato"/>
                          <a:cs typeface="Lato"/>
                          <a:sym typeface="Lato"/>
                        </a:rPr>
                        <a:t>GAMING ACCESSORY</a:t>
                      </a:r>
                      <a:endParaRPr/>
                    </a:p>
                  </a:txBody>
                  <a:tcPr marT="91425" marB="91425" marR="91425" marL="91425">
                    <a:lnB cap="flat" cmpd="sng" w="9525">
                      <a:solidFill>
                        <a:srgbClr val="9E9E9E"/>
                      </a:solidFill>
                      <a:prstDash val="solid"/>
                      <a:round/>
                      <a:headEnd len="sm" w="sm" type="none"/>
                      <a:tailEnd len="sm" w="sm" type="none"/>
                    </a:lnB>
                    <a:solidFill>
                      <a:srgbClr val="188038"/>
                    </a:solidFill>
                  </a:tcPr>
                </a:tc>
                <a:tc hMerge="1"/>
                <a:tc gridSpan="2">
                  <a:txBody>
                    <a:bodyPr/>
                    <a:lstStyle/>
                    <a:p>
                      <a:pPr indent="0" lvl="0" marL="0" rtl="0" algn="ctr">
                        <a:spcBef>
                          <a:spcPts val="0"/>
                        </a:spcBef>
                        <a:spcAft>
                          <a:spcPts val="0"/>
                        </a:spcAft>
                        <a:buNone/>
                      </a:pPr>
                      <a:r>
                        <a:rPr lang="en" sz="1300">
                          <a:solidFill>
                            <a:schemeClr val="lt1"/>
                          </a:solidFill>
                          <a:latin typeface="Lato"/>
                          <a:ea typeface="Lato"/>
                          <a:cs typeface="Lato"/>
                          <a:sym typeface="Lato"/>
                        </a:rPr>
                        <a:t>HOUSE AUDIOS</a:t>
                      </a:r>
                      <a:endParaRPr/>
                    </a:p>
                  </a:txBody>
                  <a:tcPr marT="91425" marB="91425" marR="91425" marL="91425">
                    <a:lnB cap="flat" cmpd="sng" w="9525">
                      <a:solidFill>
                        <a:srgbClr val="9E9E9E"/>
                      </a:solidFill>
                      <a:prstDash val="solid"/>
                      <a:round/>
                      <a:headEnd len="sm" w="sm" type="none"/>
                      <a:tailEnd len="sm" w="sm" type="none"/>
                    </a:lnB>
                    <a:solidFill>
                      <a:srgbClr val="188038"/>
                    </a:solidFill>
                  </a:tcPr>
                </a:tc>
                <a:tc hMerge="1"/>
              </a:tr>
              <a:tr h="381000">
                <a:tc>
                  <a:txBody>
                    <a:bodyPr/>
                    <a:lstStyle/>
                    <a:p>
                      <a:pPr indent="0" lvl="0" marL="0" rtl="0" algn="l">
                        <a:spcBef>
                          <a:spcPts val="0"/>
                        </a:spcBef>
                        <a:spcAft>
                          <a:spcPts val="0"/>
                        </a:spcAft>
                        <a:buNone/>
                      </a:pPr>
                      <a:r>
                        <a:rPr b="1" lang="en">
                          <a:solidFill>
                            <a:srgbClr val="00008B"/>
                          </a:solidFill>
                        </a:rPr>
                        <a:t>Metrics</a:t>
                      </a:r>
                      <a:endParaRPr b="1">
                        <a:solidFill>
                          <a:srgbClr val="00008B"/>
                        </a:solidFill>
                      </a:endParaRPr>
                    </a:p>
                  </a:txBody>
                  <a:tcPr marT="91425" marB="91425" marR="91425" marL="91425">
                    <a:solidFill>
                      <a:srgbClr val="6796E6"/>
                    </a:solidFill>
                  </a:tcPr>
                </a:tc>
                <a:tc>
                  <a:txBody>
                    <a:bodyPr/>
                    <a:lstStyle/>
                    <a:p>
                      <a:pPr indent="0" lvl="0" marL="0" rtl="0" algn="ctr">
                        <a:spcBef>
                          <a:spcPts val="0"/>
                        </a:spcBef>
                        <a:spcAft>
                          <a:spcPts val="0"/>
                        </a:spcAft>
                        <a:buNone/>
                      </a:pPr>
                      <a:r>
                        <a:rPr lang="en"/>
                        <a:t>Train</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Test</a:t>
                      </a:r>
                      <a:endParaRPr/>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ctr">
                        <a:spcBef>
                          <a:spcPts val="0"/>
                        </a:spcBef>
                        <a:spcAft>
                          <a:spcPts val="0"/>
                        </a:spcAft>
                        <a:buNone/>
                      </a:pPr>
                      <a:r>
                        <a:rPr lang="en"/>
                        <a:t>Train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a:t>Train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381000">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R²Score: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1.0</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0.9767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1.0</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rPr>
                        <a:t>0.87600</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rPr>
                        <a:t>1.0</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rPr>
                        <a:t>0.9924</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RMSE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4.48888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0.2961</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3.06573</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0.92102</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9.27672</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0.16281</a:t>
                      </a:r>
                      <a:endParaRPr sz="1300">
                        <a:solidFill>
                          <a:schemeClr val="lt1"/>
                        </a:solidFill>
                      </a:endParaRPr>
                    </a:p>
                  </a:txBody>
                  <a:tcPr marT="91425" marB="91425" marR="91425" marL="91425"/>
                </a:tc>
              </a:tr>
              <a:tr h="508275">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MSE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2.01497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0.0885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9.39871</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0.84828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8.60575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0.0265</a:t>
                      </a:r>
                      <a:endParaRPr sz="1300">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MAE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3.29894</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0.2041</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2.81979</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0.46187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4.84460</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0.13712</a:t>
                      </a:r>
                      <a:endParaRPr sz="1300">
                        <a:solidFill>
                          <a:schemeClr val="lt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nvSpPr>
        <p:spPr>
          <a:xfrm>
            <a:off x="0" y="1486231"/>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CAMERA ACCESSORY</a:t>
            </a:r>
            <a:endParaRPr/>
          </a:p>
        </p:txBody>
      </p:sp>
      <p:sp>
        <p:nvSpPr>
          <p:cNvPr id="291" name="Google Shape;29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Feature selection by RFE</a:t>
            </a:r>
            <a:endParaRPr b="1"/>
          </a:p>
        </p:txBody>
      </p:sp>
      <p:pic>
        <p:nvPicPr>
          <p:cNvPr id="292" name="Google Shape;292;p37"/>
          <p:cNvPicPr preferRelativeResize="0"/>
          <p:nvPr/>
        </p:nvPicPr>
        <p:blipFill>
          <a:blip r:embed="rId3">
            <a:alphaModFix/>
          </a:blip>
          <a:stretch>
            <a:fillRect/>
          </a:stretch>
        </p:blipFill>
        <p:spPr>
          <a:xfrm>
            <a:off x="0" y="1871125"/>
            <a:ext cx="3142150" cy="3103525"/>
          </a:xfrm>
          <a:prstGeom prst="rect">
            <a:avLst/>
          </a:prstGeom>
          <a:noFill/>
          <a:ln>
            <a:noFill/>
          </a:ln>
        </p:spPr>
      </p:pic>
      <p:pic>
        <p:nvPicPr>
          <p:cNvPr id="293" name="Google Shape;293;p37"/>
          <p:cNvPicPr preferRelativeResize="0"/>
          <p:nvPr/>
        </p:nvPicPr>
        <p:blipFill>
          <a:blip r:embed="rId4">
            <a:alphaModFix/>
          </a:blip>
          <a:stretch>
            <a:fillRect/>
          </a:stretch>
        </p:blipFill>
        <p:spPr>
          <a:xfrm>
            <a:off x="3164075" y="1871125"/>
            <a:ext cx="3075724" cy="3103525"/>
          </a:xfrm>
          <a:prstGeom prst="rect">
            <a:avLst/>
          </a:prstGeom>
          <a:noFill/>
          <a:ln>
            <a:noFill/>
          </a:ln>
        </p:spPr>
      </p:pic>
      <p:pic>
        <p:nvPicPr>
          <p:cNvPr id="294" name="Google Shape;294;p37"/>
          <p:cNvPicPr preferRelativeResize="0"/>
          <p:nvPr/>
        </p:nvPicPr>
        <p:blipFill>
          <a:blip r:embed="rId5">
            <a:alphaModFix/>
          </a:blip>
          <a:stretch>
            <a:fillRect/>
          </a:stretch>
        </p:blipFill>
        <p:spPr>
          <a:xfrm>
            <a:off x="6305175" y="1871125"/>
            <a:ext cx="2838825" cy="3103525"/>
          </a:xfrm>
          <a:prstGeom prst="rect">
            <a:avLst/>
          </a:prstGeom>
          <a:noFill/>
          <a:ln>
            <a:noFill/>
          </a:ln>
        </p:spPr>
      </p:pic>
      <p:sp>
        <p:nvSpPr>
          <p:cNvPr id="295" name="Google Shape;295;p37"/>
          <p:cNvSpPr txBox="1"/>
          <p:nvPr/>
        </p:nvSpPr>
        <p:spPr>
          <a:xfrm>
            <a:off x="3201938" y="1397038"/>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GAMING ACCESSORY</a:t>
            </a:r>
            <a:endParaRPr/>
          </a:p>
        </p:txBody>
      </p:sp>
      <p:sp>
        <p:nvSpPr>
          <p:cNvPr id="296" name="Google Shape;296;p37"/>
          <p:cNvSpPr txBox="1"/>
          <p:nvPr/>
        </p:nvSpPr>
        <p:spPr>
          <a:xfrm>
            <a:off x="6224588" y="1397038"/>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HOUSE AUDIOS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8"/>
          <p:cNvPicPr preferRelativeResize="0"/>
          <p:nvPr/>
        </p:nvPicPr>
        <p:blipFill>
          <a:blip r:embed="rId3">
            <a:alphaModFix/>
          </a:blip>
          <a:stretch>
            <a:fillRect/>
          </a:stretch>
        </p:blipFill>
        <p:spPr>
          <a:xfrm>
            <a:off x="152400" y="76206"/>
            <a:ext cx="8839200" cy="1792814"/>
          </a:xfrm>
          <a:prstGeom prst="rect">
            <a:avLst/>
          </a:prstGeom>
          <a:noFill/>
          <a:ln>
            <a:noFill/>
          </a:ln>
        </p:spPr>
      </p:pic>
      <p:pic>
        <p:nvPicPr>
          <p:cNvPr id="302" name="Google Shape;302;p38"/>
          <p:cNvPicPr preferRelativeResize="0"/>
          <p:nvPr/>
        </p:nvPicPr>
        <p:blipFill>
          <a:blip r:embed="rId4">
            <a:alphaModFix/>
          </a:blip>
          <a:stretch>
            <a:fillRect/>
          </a:stretch>
        </p:blipFill>
        <p:spPr>
          <a:xfrm>
            <a:off x="152400" y="1634170"/>
            <a:ext cx="8839200" cy="1792814"/>
          </a:xfrm>
          <a:prstGeom prst="rect">
            <a:avLst/>
          </a:prstGeom>
          <a:noFill/>
          <a:ln>
            <a:noFill/>
          </a:ln>
        </p:spPr>
      </p:pic>
      <p:pic>
        <p:nvPicPr>
          <p:cNvPr id="303" name="Google Shape;303;p38"/>
          <p:cNvPicPr preferRelativeResize="0"/>
          <p:nvPr/>
        </p:nvPicPr>
        <p:blipFill>
          <a:blip r:embed="rId5">
            <a:alphaModFix/>
          </a:blip>
          <a:stretch>
            <a:fillRect/>
          </a:stretch>
        </p:blipFill>
        <p:spPr>
          <a:xfrm>
            <a:off x="152400" y="3251775"/>
            <a:ext cx="8839200" cy="17330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1297500" y="393750"/>
            <a:ext cx="7038900" cy="6093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1200"/>
              </a:spcBef>
              <a:spcAft>
                <a:spcPts val="0"/>
              </a:spcAft>
              <a:buNone/>
            </a:pPr>
            <a:r>
              <a:rPr b="1" lang="en" sz="2000">
                <a:solidFill>
                  <a:srgbClr val="6796E6"/>
                </a:solidFill>
                <a:latin typeface="Arial"/>
                <a:ea typeface="Arial"/>
                <a:cs typeface="Arial"/>
                <a:sym typeface="Arial"/>
              </a:rPr>
              <a:t>Linear Regression model after feature selection</a:t>
            </a:r>
            <a:endParaRPr b="1" sz="2000">
              <a:solidFill>
                <a:srgbClr val="6796E6"/>
              </a:solidFill>
              <a:latin typeface="Arial"/>
              <a:ea typeface="Arial"/>
              <a:cs typeface="Arial"/>
              <a:sym typeface="Arial"/>
            </a:endParaRPr>
          </a:p>
          <a:p>
            <a:pPr indent="0" lvl="0" marL="0" rtl="0" algn="l">
              <a:spcBef>
                <a:spcPts val="1200"/>
              </a:spcBef>
              <a:spcAft>
                <a:spcPts val="0"/>
              </a:spcAft>
              <a:buNone/>
            </a:pPr>
            <a:r>
              <a:t/>
            </a:r>
            <a:endParaRPr/>
          </a:p>
        </p:txBody>
      </p:sp>
      <p:graphicFrame>
        <p:nvGraphicFramePr>
          <p:cNvPr id="309" name="Google Shape;309;p39"/>
          <p:cNvGraphicFramePr/>
          <p:nvPr/>
        </p:nvGraphicFramePr>
        <p:xfrm>
          <a:off x="952475" y="1428750"/>
          <a:ext cx="3000000" cy="3000000"/>
        </p:xfrm>
        <a:graphic>
          <a:graphicData uri="http://schemas.openxmlformats.org/drawingml/2006/table">
            <a:tbl>
              <a:tblPr>
                <a:noFill/>
                <a:tableStyleId>{E8F7FBB4-2860-4CC6-B4D6-FDE15FF4A894}</a:tableStyleId>
              </a:tblPr>
              <a:tblGrid>
                <a:gridCol w="1099525"/>
                <a:gridCol w="968775"/>
                <a:gridCol w="1034150"/>
                <a:gridCol w="1034150"/>
                <a:gridCol w="1034150"/>
                <a:gridCol w="1034150"/>
                <a:gridCol w="1034150"/>
              </a:tblGrid>
              <a:tr h="38100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 sz="1300">
                          <a:solidFill>
                            <a:schemeClr val="lt1"/>
                          </a:solidFill>
                          <a:latin typeface="Lato"/>
                          <a:ea typeface="Lato"/>
                          <a:cs typeface="Lato"/>
                          <a:sym typeface="Lato"/>
                        </a:rPr>
                        <a:t>CAMERA ACCESSORY</a:t>
                      </a:r>
                      <a:endParaRPr/>
                    </a:p>
                  </a:txBody>
                  <a:tcPr marT="91425" marB="91425" marR="91425" marL="91425">
                    <a:solidFill>
                      <a:srgbClr val="188038"/>
                    </a:solidFill>
                  </a:tcPr>
                </a:tc>
                <a:tc hMerge="1"/>
                <a:tc gridSpan="2">
                  <a:txBody>
                    <a:bodyPr/>
                    <a:lstStyle/>
                    <a:p>
                      <a:pPr indent="0" lvl="0" marL="0" rtl="0" algn="ctr">
                        <a:spcBef>
                          <a:spcPts val="0"/>
                        </a:spcBef>
                        <a:spcAft>
                          <a:spcPts val="0"/>
                        </a:spcAft>
                        <a:buNone/>
                      </a:pPr>
                      <a:r>
                        <a:rPr lang="en" sz="1300">
                          <a:solidFill>
                            <a:schemeClr val="lt1"/>
                          </a:solidFill>
                          <a:latin typeface="Lato"/>
                          <a:ea typeface="Lato"/>
                          <a:cs typeface="Lato"/>
                          <a:sym typeface="Lato"/>
                        </a:rPr>
                        <a:t>GAMING ACCESSORY</a:t>
                      </a:r>
                      <a:endParaRPr/>
                    </a:p>
                  </a:txBody>
                  <a:tcPr marT="91425" marB="91425" marR="91425" marL="91425">
                    <a:lnB cap="flat" cmpd="sng" w="9525">
                      <a:solidFill>
                        <a:srgbClr val="9E9E9E"/>
                      </a:solidFill>
                      <a:prstDash val="solid"/>
                      <a:round/>
                      <a:headEnd len="sm" w="sm" type="none"/>
                      <a:tailEnd len="sm" w="sm" type="none"/>
                    </a:lnB>
                    <a:solidFill>
                      <a:srgbClr val="188038"/>
                    </a:solidFill>
                  </a:tcPr>
                </a:tc>
                <a:tc hMerge="1"/>
                <a:tc gridSpan="2">
                  <a:txBody>
                    <a:bodyPr/>
                    <a:lstStyle/>
                    <a:p>
                      <a:pPr indent="0" lvl="0" marL="0" rtl="0" algn="ctr">
                        <a:spcBef>
                          <a:spcPts val="0"/>
                        </a:spcBef>
                        <a:spcAft>
                          <a:spcPts val="0"/>
                        </a:spcAft>
                        <a:buNone/>
                      </a:pPr>
                      <a:r>
                        <a:rPr lang="en" sz="1300">
                          <a:solidFill>
                            <a:schemeClr val="lt1"/>
                          </a:solidFill>
                          <a:latin typeface="Lato"/>
                          <a:ea typeface="Lato"/>
                          <a:cs typeface="Lato"/>
                          <a:sym typeface="Lato"/>
                        </a:rPr>
                        <a:t>HOUSE AUDIOS</a:t>
                      </a:r>
                      <a:endParaRPr/>
                    </a:p>
                  </a:txBody>
                  <a:tcPr marT="91425" marB="91425" marR="91425" marL="91425">
                    <a:lnB cap="flat" cmpd="sng" w="9525">
                      <a:solidFill>
                        <a:srgbClr val="9E9E9E"/>
                      </a:solidFill>
                      <a:prstDash val="solid"/>
                      <a:round/>
                      <a:headEnd len="sm" w="sm" type="none"/>
                      <a:tailEnd len="sm" w="sm" type="none"/>
                    </a:lnB>
                    <a:solidFill>
                      <a:srgbClr val="188038"/>
                    </a:solidFill>
                  </a:tcPr>
                </a:tc>
                <a:tc hMerge="1"/>
              </a:tr>
              <a:tr h="381000">
                <a:tc>
                  <a:txBody>
                    <a:bodyPr/>
                    <a:lstStyle/>
                    <a:p>
                      <a:pPr indent="0" lvl="0" marL="0" rtl="0" algn="l">
                        <a:spcBef>
                          <a:spcPts val="0"/>
                        </a:spcBef>
                        <a:spcAft>
                          <a:spcPts val="0"/>
                        </a:spcAft>
                        <a:buNone/>
                      </a:pPr>
                      <a:r>
                        <a:rPr b="1" lang="en">
                          <a:solidFill>
                            <a:srgbClr val="00008B"/>
                          </a:solidFill>
                        </a:rPr>
                        <a:t>Metrics</a:t>
                      </a:r>
                      <a:endParaRPr b="1">
                        <a:solidFill>
                          <a:srgbClr val="00008B"/>
                        </a:solidFill>
                      </a:endParaRPr>
                    </a:p>
                  </a:txBody>
                  <a:tcPr marT="91425" marB="91425" marR="91425" marL="91425">
                    <a:solidFill>
                      <a:srgbClr val="6796E6"/>
                    </a:solidFill>
                  </a:tcPr>
                </a:tc>
                <a:tc>
                  <a:txBody>
                    <a:bodyPr/>
                    <a:lstStyle/>
                    <a:p>
                      <a:pPr indent="0" lvl="0" marL="0" rtl="0" algn="ctr">
                        <a:spcBef>
                          <a:spcPts val="0"/>
                        </a:spcBef>
                        <a:spcAft>
                          <a:spcPts val="0"/>
                        </a:spcAft>
                        <a:buNone/>
                      </a:pPr>
                      <a:r>
                        <a:rPr lang="en"/>
                        <a:t>Train</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Test</a:t>
                      </a:r>
                      <a:endParaRPr/>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ctr">
                        <a:spcBef>
                          <a:spcPts val="0"/>
                        </a:spcBef>
                        <a:spcAft>
                          <a:spcPts val="0"/>
                        </a:spcAft>
                        <a:buNone/>
                      </a:pPr>
                      <a:r>
                        <a:rPr lang="en"/>
                        <a:t>Train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a:t>Train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381000">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R²Score: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0.99813</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0.9587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0.99204</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rPr>
                        <a:t>0.97113</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rPr>
                        <a:t>0.98908</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rPr>
                        <a:t>0.99360</a:t>
                      </a:r>
                      <a:endParaRPr sz="13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RMSE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0.0915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0.3961</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0.14415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0.44436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0.04065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0.14989</a:t>
                      </a:r>
                      <a:endParaRPr sz="1300">
                        <a:solidFill>
                          <a:schemeClr val="lt1"/>
                        </a:solidFill>
                      </a:endParaRPr>
                    </a:p>
                  </a:txBody>
                  <a:tcPr marT="91425" marB="91425" marR="91425" marL="91425"/>
                </a:tc>
              </a:tr>
              <a:tr h="508275">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MSE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0.00837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0.1569</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0.02077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0.19745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0.00165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0.02246</a:t>
                      </a:r>
                      <a:endParaRPr sz="1300">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sz="1350">
                          <a:solidFill>
                            <a:srgbClr val="00008B"/>
                          </a:solidFill>
                          <a:latin typeface="Courier New"/>
                          <a:ea typeface="Courier New"/>
                          <a:cs typeface="Courier New"/>
                          <a:sym typeface="Courier New"/>
                        </a:rPr>
                        <a:t>MAE</a:t>
                      </a:r>
                      <a:endParaRPr b="1">
                        <a:solidFill>
                          <a:srgbClr val="00008B"/>
                        </a:solidFill>
                      </a:endParaRPr>
                    </a:p>
                  </a:txBody>
                  <a:tcPr marT="91425" marB="91425" marR="91425" marL="91425">
                    <a:solidFill>
                      <a:srgbClr val="6796E6"/>
                    </a:solidFill>
                  </a:tcPr>
                </a:tc>
                <a:tc>
                  <a:txBody>
                    <a:bodyPr/>
                    <a:lstStyle/>
                    <a:p>
                      <a:pPr indent="0" lvl="0" marL="0" rtl="0" algn="l">
                        <a:spcBef>
                          <a:spcPts val="0"/>
                        </a:spcBef>
                        <a:spcAft>
                          <a:spcPts val="0"/>
                        </a:spcAft>
                        <a:buNone/>
                      </a:pPr>
                      <a:r>
                        <a:rPr lang="en" sz="1300">
                          <a:solidFill>
                            <a:schemeClr val="lt1"/>
                          </a:solidFill>
                        </a:rPr>
                        <a:t>0.07225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0.2307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0.12150</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0.28818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0.3188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0.07931</a:t>
                      </a:r>
                      <a:endParaRPr sz="1300">
                        <a:solidFill>
                          <a:schemeClr val="lt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0"/>
          <p:cNvPicPr preferRelativeResize="0"/>
          <p:nvPr/>
        </p:nvPicPr>
        <p:blipFill>
          <a:blip r:embed="rId3">
            <a:alphaModFix/>
          </a:blip>
          <a:stretch>
            <a:fillRect/>
          </a:stretch>
        </p:blipFill>
        <p:spPr>
          <a:xfrm>
            <a:off x="112213" y="176300"/>
            <a:ext cx="8919573" cy="2260275"/>
          </a:xfrm>
          <a:prstGeom prst="rect">
            <a:avLst/>
          </a:prstGeom>
          <a:noFill/>
          <a:ln>
            <a:noFill/>
          </a:ln>
        </p:spPr>
      </p:pic>
      <p:pic>
        <p:nvPicPr>
          <p:cNvPr id="315" name="Google Shape;315;p40"/>
          <p:cNvPicPr preferRelativeResize="0"/>
          <p:nvPr/>
        </p:nvPicPr>
        <p:blipFill>
          <a:blip r:embed="rId4">
            <a:alphaModFix/>
          </a:blip>
          <a:stretch>
            <a:fillRect/>
          </a:stretch>
        </p:blipFill>
        <p:spPr>
          <a:xfrm>
            <a:off x="112263" y="2636975"/>
            <a:ext cx="8919460" cy="2260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1"/>
          <p:cNvPicPr preferRelativeResize="0"/>
          <p:nvPr/>
        </p:nvPicPr>
        <p:blipFill>
          <a:blip r:embed="rId3">
            <a:alphaModFix/>
          </a:blip>
          <a:stretch>
            <a:fillRect/>
          </a:stretch>
        </p:blipFill>
        <p:spPr>
          <a:xfrm>
            <a:off x="152400" y="152400"/>
            <a:ext cx="8839200" cy="2239921"/>
          </a:xfrm>
          <a:prstGeom prst="rect">
            <a:avLst/>
          </a:prstGeom>
          <a:noFill/>
          <a:ln>
            <a:noFill/>
          </a:ln>
        </p:spPr>
      </p:pic>
      <p:pic>
        <p:nvPicPr>
          <p:cNvPr id="321" name="Google Shape;321;p41"/>
          <p:cNvPicPr preferRelativeResize="0"/>
          <p:nvPr/>
        </p:nvPicPr>
        <p:blipFill>
          <a:blip r:embed="rId4">
            <a:alphaModFix/>
          </a:blip>
          <a:stretch>
            <a:fillRect/>
          </a:stretch>
        </p:blipFill>
        <p:spPr>
          <a:xfrm>
            <a:off x="152400" y="2544721"/>
            <a:ext cx="8839200" cy="22399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800">
                <a:solidFill>
                  <a:srgbClr val="6796E6"/>
                </a:solidFill>
              </a:rPr>
              <a:t>OBJECTIVE</a:t>
            </a:r>
            <a:r>
              <a:rPr b="1" lang="en" sz="2800">
                <a:solidFill>
                  <a:srgbClr val="6796E6"/>
                </a:solidFill>
                <a:latin typeface="Arial"/>
                <a:ea typeface="Arial"/>
                <a:cs typeface="Arial"/>
                <a:sym typeface="Arial"/>
              </a:rPr>
              <a:t>:</a:t>
            </a:r>
            <a:endParaRPr b="1" sz="3900">
              <a:solidFill>
                <a:srgbClr val="6796E6"/>
              </a:solidFill>
            </a:endParaRPr>
          </a:p>
        </p:txBody>
      </p:sp>
      <p:sp>
        <p:nvSpPr>
          <p:cNvPr id="147" name="Google Shape;147;p15"/>
          <p:cNvSpPr txBox="1"/>
          <p:nvPr>
            <p:ph idx="1" type="body"/>
          </p:nvPr>
        </p:nvSpPr>
        <p:spPr>
          <a:xfrm>
            <a:off x="1297500" y="1110750"/>
            <a:ext cx="7328700" cy="3368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Arial"/>
                <a:ea typeface="Arial"/>
                <a:cs typeface="Arial"/>
                <a:sym typeface="Arial"/>
              </a:rPr>
              <a:t>The objective of this project is to </a:t>
            </a:r>
            <a:r>
              <a:rPr b="1" lang="en">
                <a:latin typeface="Arial"/>
                <a:ea typeface="Arial"/>
                <a:cs typeface="Arial"/>
                <a:sym typeface="Arial"/>
              </a:rPr>
              <a:t>optimize the marketing budget</a:t>
            </a:r>
            <a:r>
              <a:rPr lang="en">
                <a:latin typeface="Arial"/>
                <a:ea typeface="Arial"/>
                <a:cs typeface="Arial"/>
                <a:sym typeface="Arial"/>
              </a:rPr>
              <a:t> of an e-commerce firm by analyzing order-level data. Through exploratory data analysis (EDA) and predictive modeling, </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en">
                <a:latin typeface="Arial"/>
                <a:ea typeface="Arial"/>
                <a:cs typeface="Arial"/>
                <a:sym typeface="Arial"/>
              </a:rPr>
              <a:t>The goal is to identify trends, key performance indicators (KPIs), and opportunities for more efficient resource allocation. By focusing on three specific product subcategories—</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b="1" lang="en">
                <a:latin typeface="Arial"/>
                <a:ea typeface="Arial"/>
                <a:cs typeface="Arial"/>
                <a:sym typeface="Arial"/>
              </a:rPr>
              <a:t>camera accessories</a:t>
            </a:r>
            <a:endParaRPr b="1">
              <a:latin typeface="Arial"/>
              <a:ea typeface="Arial"/>
              <a:cs typeface="Arial"/>
              <a:sym typeface="Arial"/>
            </a:endParaRPr>
          </a:p>
          <a:p>
            <a:pPr indent="-311150" lvl="0" marL="457200" rtl="0" algn="l">
              <a:spcBef>
                <a:spcPts val="0"/>
              </a:spcBef>
              <a:spcAft>
                <a:spcPts val="0"/>
              </a:spcAft>
              <a:buSzPts val="1300"/>
              <a:buFont typeface="Arial"/>
              <a:buAutoNum type="arabicPeriod"/>
            </a:pPr>
            <a:r>
              <a:rPr b="1" lang="en">
                <a:latin typeface="Arial"/>
                <a:ea typeface="Arial"/>
                <a:cs typeface="Arial"/>
                <a:sym typeface="Arial"/>
              </a:rPr>
              <a:t>home audio, and </a:t>
            </a:r>
            <a:endParaRPr b="1">
              <a:latin typeface="Arial"/>
              <a:ea typeface="Arial"/>
              <a:cs typeface="Arial"/>
              <a:sym typeface="Arial"/>
            </a:endParaRPr>
          </a:p>
          <a:p>
            <a:pPr indent="-311150" lvl="0" marL="457200" rtl="0" algn="l">
              <a:spcBef>
                <a:spcPts val="0"/>
              </a:spcBef>
              <a:spcAft>
                <a:spcPts val="0"/>
              </a:spcAft>
              <a:buSzPts val="1300"/>
              <a:buFont typeface="Arial"/>
              <a:buAutoNum type="arabicPeriod"/>
            </a:pPr>
            <a:r>
              <a:rPr b="1" lang="en">
                <a:latin typeface="Arial"/>
                <a:ea typeface="Arial"/>
                <a:cs typeface="Arial"/>
                <a:sym typeface="Arial"/>
              </a:rPr>
              <a:t>gaming accessories</a:t>
            </a:r>
            <a:r>
              <a:rPr lang="en">
                <a:latin typeface="Arial"/>
                <a:ea typeface="Arial"/>
                <a:cs typeface="Arial"/>
                <a:sym typeface="Arial"/>
              </a:rPr>
              <a:t>—</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the project aims to maximize </a:t>
            </a:r>
            <a:r>
              <a:rPr b="1" lang="en">
                <a:latin typeface="Arial"/>
                <a:ea typeface="Arial"/>
                <a:cs typeface="Arial"/>
                <a:sym typeface="Arial"/>
              </a:rPr>
              <a:t>Gross Merchandise Value (GMV)</a:t>
            </a:r>
            <a:r>
              <a:rPr lang="en">
                <a:latin typeface="Arial"/>
                <a:ea typeface="Arial"/>
                <a:cs typeface="Arial"/>
                <a:sym typeface="Arial"/>
              </a:rPr>
              <a:t> while minimizing wasted advertising spend.</a:t>
            </a:r>
            <a:endParaRPr>
              <a:latin typeface="Arial"/>
              <a:ea typeface="Arial"/>
              <a:cs typeface="Arial"/>
              <a:sym typeface="Arial"/>
            </a:endParaRPr>
          </a:p>
          <a:p>
            <a:pPr indent="457200" lvl="0" marL="0" rtl="0" algn="l">
              <a:spcBef>
                <a:spcPts val="1200"/>
              </a:spcBef>
              <a:spcAft>
                <a:spcPts val="1200"/>
              </a:spcAft>
              <a:buNone/>
            </a:pPr>
            <a:r>
              <a:rPr lang="en">
                <a:latin typeface="Arial"/>
                <a:ea typeface="Arial"/>
                <a:cs typeface="Arial"/>
                <a:sym typeface="Arial"/>
              </a:rPr>
              <a:t>Ultimately, the project seeks to provide actionable insights and recommendations for improving the firm's marketing strategy, leading to </a:t>
            </a:r>
            <a:r>
              <a:rPr b="1" lang="en">
                <a:latin typeface="Arial"/>
                <a:ea typeface="Arial"/>
                <a:cs typeface="Arial"/>
                <a:sym typeface="Arial"/>
              </a:rPr>
              <a:t>better profitability</a:t>
            </a:r>
            <a:r>
              <a:rPr lang="en">
                <a:latin typeface="Arial"/>
                <a:ea typeface="Arial"/>
                <a:cs typeface="Arial"/>
                <a:sym typeface="Arial"/>
              </a:rPr>
              <a:t> and </a:t>
            </a:r>
            <a:r>
              <a:rPr b="1" lang="en">
                <a:latin typeface="Arial"/>
                <a:ea typeface="Arial"/>
                <a:cs typeface="Arial"/>
                <a:sym typeface="Arial"/>
              </a:rPr>
              <a:t>enhanced customer engagement</a:t>
            </a:r>
            <a:r>
              <a:rPr lang="en">
                <a:latin typeface="Arial"/>
                <a:ea typeface="Arial"/>
                <a:cs typeface="Arial"/>
                <a:sym typeface="Arial"/>
              </a:rPr>
              <a:t>.</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2"/>
          <p:cNvPicPr preferRelativeResize="0"/>
          <p:nvPr/>
        </p:nvPicPr>
        <p:blipFill>
          <a:blip r:embed="rId3">
            <a:alphaModFix/>
          </a:blip>
          <a:stretch>
            <a:fillRect/>
          </a:stretch>
        </p:blipFill>
        <p:spPr>
          <a:xfrm>
            <a:off x="152400" y="152400"/>
            <a:ext cx="8839200" cy="2224759"/>
          </a:xfrm>
          <a:prstGeom prst="rect">
            <a:avLst/>
          </a:prstGeom>
          <a:noFill/>
          <a:ln>
            <a:noFill/>
          </a:ln>
        </p:spPr>
      </p:pic>
      <p:pic>
        <p:nvPicPr>
          <p:cNvPr id="327" name="Google Shape;327;p42"/>
          <p:cNvPicPr preferRelativeResize="0"/>
          <p:nvPr/>
        </p:nvPicPr>
        <p:blipFill>
          <a:blip r:embed="rId4">
            <a:alphaModFix/>
          </a:blip>
          <a:stretch>
            <a:fillRect/>
          </a:stretch>
        </p:blipFill>
        <p:spPr>
          <a:xfrm>
            <a:off x="152400" y="2557573"/>
            <a:ext cx="8839200" cy="22399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0"/>
              </a:spcAft>
              <a:buNone/>
            </a:pPr>
            <a:r>
              <a:rPr b="1" lang="en">
                <a:solidFill>
                  <a:srgbClr val="6796E6"/>
                </a:solidFill>
                <a:latin typeface="Courier New"/>
                <a:ea typeface="Courier New"/>
                <a:cs typeface="Courier New"/>
                <a:sym typeface="Courier New"/>
              </a:rPr>
              <a:t>Camera Accessory:</a:t>
            </a:r>
            <a:endParaRPr/>
          </a:p>
        </p:txBody>
      </p:sp>
      <p:sp>
        <p:nvSpPr>
          <p:cNvPr id="333" name="Google Shape;333;p43"/>
          <p:cNvSpPr txBox="1"/>
          <p:nvPr>
            <p:ph idx="1" type="body"/>
          </p:nvPr>
        </p:nvSpPr>
        <p:spPr>
          <a:xfrm>
            <a:off x="1297500" y="9385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a:solidFill>
                <a:srgbClr val="80808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1. Company should promote “</a:t>
            </a:r>
            <a:r>
              <a:rPr b="1" lang="en">
                <a:solidFill>
                  <a:srgbClr val="6796E6"/>
                </a:solidFill>
                <a:latin typeface="Courier New"/>
                <a:ea typeface="Courier New"/>
                <a:cs typeface="Courier New"/>
                <a:sym typeface="Courier New"/>
              </a:rPr>
              <a:t>Lens</a:t>
            </a:r>
            <a:r>
              <a:rPr lang="en">
                <a:solidFill>
                  <a:srgbClr val="FFFFFF"/>
                </a:solidFill>
                <a:latin typeface="Courier New"/>
                <a:ea typeface="Courier New"/>
                <a:cs typeface="Courier New"/>
                <a:sym typeface="Courier New"/>
              </a:rPr>
              <a:t>” and “</a:t>
            </a:r>
            <a:r>
              <a:rPr b="1" lang="en">
                <a:solidFill>
                  <a:srgbClr val="6796E6"/>
                </a:solidFill>
                <a:latin typeface="Courier New"/>
                <a:ea typeface="Courier New"/>
                <a:cs typeface="Courier New"/>
                <a:sym typeface="Courier New"/>
              </a:rPr>
              <a:t>Camera Battery</a:t>
            </a:r>
            <a:r>
              <a:rPr lang="en">
                <a:solidFill>
                  <a:srgbClr val="FFFFFF"/>
                </a:solidFill>
                <a:latin typeface="Courier New"/>
                <a:ea typeface="Courier New"/>
                <a:cs typeface="Courier New"/>
                <a:sym typeface="Courier New"/>
              </a:rPr>
              <a:t>” as they contribute in increasing revenue.</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2. Out of the various Media Investment Channels company should focus more on “</a:t>
            </a:r>
            <a:r>
              <a:rPr b="1" lang="en">
                <a:solidFill>
                  <a:srgbClr val="6796E6"/>
                </a:solidFill>
                <a:latin typeface="Courier New"/>
                <a:ea typeface="Courier New"/>
                <a:cs typeface="Courier New"/>
                <a:sym typeface="Courier New"/>
              </a:rPr>
              <a:t>Affiliates</a:t>
            </a:r>
            <a:r>
              <a:rPr lang="en">
                <a:solidFill>
                  <a:srgbClr val="FFFFFF"/>
                </a:solidFill>
                <a:latin typeface="Courier New"/>
                <a:ea typeface="Courier New"/>
                <a:cs typeface="Courier New"/>
                <a:sym typeface="Courier New"/>
              </a:rPr>
              <a:t>”  channels by introducing well researched and known to bring high revenue schemes. “</a:t>
            </a:r>
            <a:r>
              <a:rPr lang="en">
                <a:solidFill>
                  <a:srgbClr val="6796E6"/>
                </a:solidFill>
                <a:latin typeface="Courier New"/>
                <a:ea typeface="Courier New"/>
                <a:cs typeface="Courier New"/>
                <a:sym typeface="Courier New"/>
              </a:rPr>
              <a:t>Online Marketing</a:t>
            </a:r>
            <a:r>
              <a:rPr lang="en">
                <a:solidFill>
                  <a:srgbClr val="FFFFFF"/>
                </a:solidFill>
                <a:latin typeface="Courier New"/>
                <a:ea typeface="Courier New"/>
                <a:cs typeface="Courier New"/>
                <a:sym typeface="Courier New"/>
              </a:rPr>
              <a:t>” Channel on the other hand impact negatively and thus investment in that channel should be reduced.</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3. “</a:t>
            </a:r>
            <a:r>
              <a:rPr b="1" lang="en">
                <a:solidFill>
                  <a:srgbClr val="6796E6"/>
                </a:solidFill>
                <a:latin typeface="Courier New"/>
                <a:ea typeface="Courier New"/>
                <a:cs typeface="Courier New"/>
                <a:sym typeface="Courier New"/>
              </a:rPr>
              <a:t>Mass market</a:t>
            </a:r>
            <a:r>
              <a:rPr lang="en">
                <a:solidFill>
                  <a:srgbClr val="FFFFFF"/>
                </a:solidFill>
                <a:latin typeface="Courier New"/>
                <a:ea typeface="Courier New"/>
                <a:cs typeface="Courier New"/>
                <a:sym typeface="Courier New"/>
              </a:rPr>
              <a:t>” products are better contributors to increased revenue in comparison to luxury products</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0"/>
              </a:spcAft>
              <a:buNone/>
            </a:pPr>
            <a:r>
              <a:rPr b="1" lang="en">
                <a:solidFill>
                  <a:srgbClr val="6796E6"/>
                </a:solidFill>
                <a:latin typeface="Courier New"/>
                <a:ea typeface="Courier New"/>
                <a:cs typeface="Courier New"/>
                <a:sym typeface="Courier New"/>
              </a:rPr>
              <a:t>Gaming Accessory:</a:t>
            </a:r>
            <a:endParaRPr/>
          </a:p>
        </p:txBody>
      </p:sp>
      <p:sp>
        <p:nvSpPr>
          <p:cNvPr id="339" name="Google Shape;339;p44"/>
          <p:cNvSpPr txBox="1"/>
          <p:nvPr>
            <p:ph idx="1" type="body"/>
          </p:nvPr>
        </p:nvSpPr>
        <p:spPr>
          <a:xfrm>
            <a:off x="1225625" y="9295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a:solidFill>
                <a:srgbClr val="80808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1. </a:t>
            </a:r>
            <a:r>
              <a:rPr b="1" lang="en">
                <a:solidFill>
                  <a:srgbClr val="6796E6"/>
                </a:solidFill>
                <a:latin typeface="Courier New"/>
                <a:ea typeface="Courier New"/>
                <a:cs typeface="Courier New"/>
                <a:sym typeface="Courier New"/>
              </a:rPr>
              <a:t>“Gamepad”</a:t>
            </a:r>
            <a:r>
              <a:rPr b="1" lang="en">
                <a:solidFill>
                  <a:srgbClr val="FFFFFF"/>
                </a:solidFill>
                <a:latin typeface="Courier New"/>
                <a:ea typeface="Courier New"/>
                <a:cs typeface="Courier New"/>
                <a:sym typeface="Courier New"/>
              </a:rPr>
              <a:t>, </a:t>
            </a:r>
            <a:r>
              <a:rPr b="1" lang="en">
                <a:solidFill>
                  <a:srgbClr val="6796E6"/>
                </a:solidFill>
                <a:latin typeface="Courier New"/>
                <a:ea typeface="Courier New"/>
                <a:cs typeface="Courier New"/>
                <a:sym typeface="Courier New"/>
              </a:rPr>
              <a:t>“Gamingheadset”</a:t>
            </a:r>
            <a:r>
              <a:rPr b="1" lang="en">
                <a:solidFill>
                  <a:srgbClr val="FFFFFF"/>
                </a:solidFill>
                <a:latin typeface="Courier New"/>
                <a:ea typeface="Courier New"/>
                <a:cs typeface="Courier New"/>
                <a:sym typeface="Courier New"/>
              </a:rPr>
              <a:t>, </a:t>
            </a:r>
            <a:r>
              <a:rPr b="1" lang="en">
                <a:solidFill>
                  <a:srgbClr val="6796E6"/>
                </a:solidFill>
                <a:latin typeface="Courier New"/>
                <a:ea typeface="Courier New"/>
                <a:cs typeface="Courier New"/>
                <a:sym typeface="Courier New"/>
              </a:rPr>
              <a:t>“Gaming Mouse”</a:t>
            </a:r>
            <a:r>
              <a:rPr lang="en">
                <a:solidFill>
                  <a:srgbClr val="6796E6"/>
                </a:solidFill>
                <a:latin typeface="Courier New"/>
                <a:ea typeface="Courier New"/>
                <a:cs typeface="Courier New"/>
                <a:sym typeface="Courier New"/>
              </a:rPr>
              <a:t> </a:t>
            </a:r>
            <a:r>
              <a:rPr lang="en">
                <a:solidFill>
                  <a:srgbClr val="FFFFFF"/>
                </a:solidFill>
                <a:latin typeface="Courier New"/>
                <a:ea typeface="Courier New"/>
                <a:cs typeface="Courier New"/>
                <a:sym typeface="Courier New"/>
              </a:rPr>
              <a:t>should be promoted as they contribute in increasing revenue. On the contrary “</a:t>
            </a:r>
            <a:r>
              <a:rPr b="1" lang="en">
                <a:solidFill>
                  <a:srgbClr val="6796E6"/>
                </a:solidFill>
                <a:latin typeface="Courier New"/>
                <a:ea typeface="Courier New"/>
                <a:cs typeface="Courier New"/>
                <a:sym typeface="Courier New"/>
              </a:rPr>
              <a:t>gamingaccessorykit</a:t>
            </a:r>
            <a:r>
              <a:rPr lang="en">
                <a:solidFill>
                  <a:srgbClr val="FFFFFF"/>
                </a:solidFill>
                <a:latin typeface="Courier New"/>
                <a:ea typeface="Courier New"/>
                <a:cs typeface="Courier New"/>
                <a:sym typeface="Courier New"/>
              </a:rPr>
              <a:t>” results in loss.</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2. Advertising spends on </a:t>
            </a:r>
            <a:r>
              <a:rPr lang="en">
                <a:solidFill>
                  <a:srgbClr val="6796E6"/>
                </a:solidFill>
                <a:latin typeface="Courier New"/>
                <a:ea typeface="Courier New"/>
                <a:cs typeface="Courier New"/>
                <a:sym typeface="Courier New"/>
              </a:rPr>
              <a:t>“</a:t>
            </a:r>
            <a:r>
              <a:rPr b="1" lang="en">
                <a:solidFill>
                  <a:srgbClr val="6796E6"/>
                </a:solidFill>
                <a:latin typeface="Courier New"/>
                <a:ea typeface="Courier New"/>
                <a:cs typeface="Courier New"/>
                <a:sym typeface="Courier New"/>
              </a:rPr>
              <a:t>Affiliates</a:t>
            </a:r>
            <a:r>
              <a:rPr lang="en">
                <a:solidFill>
                  <a:srgbClr val="6796E6"/>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and “</a:t>
            </a:r>
            <a:r>
              <a:rPr b="1" lang="en">
                <a:solidFill>
                  <a:srgbClr val="6796E6"/>
                </a:solidFill>
                <a:latin typeface="Courier New"/>
                <a:ea typeface="Courier New"/>
                <a:cs typeface="Courier New"/>
                <a:sym typeface="Courier New"/>
              </a:rPr>
              <a:t>TV</a:t>
            </a:r>
            <a:r>
              <a:rPr lang="en">
                <a:solidFill>
                  <a:srgbClr val="FFFFFF"/>
                </a:solidFill>
                <a:latin typeface="Courier New"/>
                <a:ea typeface="Courier New"/>
                <a:cs typeface="Courier New"/>
                <a:sym typeface="Courier New"/>
              </a:rPr>
              <a:t>” are known to bring positive impact on revenue.</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3. “</a:t>
            </a:r>
            <a:r>
              <a:rPr b="1" lang="en">
                <a:solidFill>
                  <a:srgbClr val="6796E6"/>
                </a:solidFill>
                <a:latin typeface="Courier New"/>
                <a:ea typeface="Courier New"/>
                <a:cs typeface="Courier New"/>
                <a:sym typeface="Courier New"/>
              </a:rPr>
              <a:t>Mass market</a:t>
            </a:r>
            <a:r>
              <a:rPr lang="en">
                <a:solidFill>
                  <a:srgbClr val="FFFFFF"/>
                </a:solidFill>
                <a:latin typeface="Courier New"/>
                <a:ea typeface="Courier New"/>
                <a:cs typeface="Courier New"/>
                <a:sym typeface="Courier New"/>
              </a:rPr>
              <a:t>” products are better contributors to increased revenue in comparison to luxury products.</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4. `</a:t>
            </a:r>
            <a:r>
              <a:rPr b="1" lang="en">
                <a:solidFill>
                  <a:srgbClr val="6796E6"/>
                </a:solidFill>
                <a:latin typeface="Courier New"/>
                <a:ea typeface="Courier New"/>
                <a:cs typeface="Courier New"/>
                <a:sym typeface="Courier New"/>
              </a:rPr>
              <a:t>Higher percentage of discounts</a:t>
            </a:r>
            <a:r>
              <a:rPr lang="en">
                <a:solidFill>
                  <a:srgbClr val="FFFFFF"/>
                </a:solidFill>
                <a:latin typeface="Courier New"/>
                <a:ea typeface="Courier New"/>
                <a:cs typeface="Courier New"/>
                <a:sym typeface="Courier New"/>
              </a:rPr>
              <a:t>` for this Gaming accessory category works adversely towards bringing down the revenue.</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en">
                <a:solidFill>
                  <a:srgbClr val="6796E6"/>
                </a:solidFill>
                <a:latin typeface="Courier New"/>
                <a:ea typeface="Courier New"/>
                <a:cs typeface="Courier New"/>
                <a:sym typeface="Courier New"/>
              </a:rPr>
              <a:t>Home Audio:</a:t>
            </a:r>
            <a:endParaRPr/>
          </a:p>
        </p:txBody>
      </p:sp>
      <p:sp>
        <p:nvSpPr>
          <p:cNvPr id="345" name="Google Shape;345;p45"/>
          <p:cNvSpPr txBox="1"/>
          <p:nvPr>
            <p:ph idx="1" type="body"/>
          </p:nvPr>
        </p:nvSpPr>
        <p:spPr>
          <a:xfrm>
            <a:off x="1297500" y="1073325"/>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sz="1350">
              <a:solidFill>
                <a:srgbClr val="808080"/>
              </a:solidFill>
              <a:highlight>
                <a:srgbClr val="000000"/>
              </a:highlight>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1. </a:t>
            </a:r>
            <a:r>
              <a:rPr b="1" lang="en">
                <a:solidFill>
                  <a:srgbClr val="FFFFFF"/>
                </a:solidFill>
                <a:latin typeface="Courier New"/>
                <a:ea typeface="Courier New"/>
                <a:cs typeface="Courier New"/>
                <a:sym typeface="Courier New"/>
              </a:rPr>
              <a:t>‘</a:t>
            </a:r>
            <a:r>
              <a:rPr b="1" lang="en">
                <a:solidFill>
                  <a:srgbClr val="6796E6"/>
                </a:solidFill>
                <a:latin typeface="Courier New"/>
                <a:ea typeface="Courier New"/>
                <a:cs typeface="Courier New"/>
                <a:sym typeface="Courier New"/>
              </a:rPr>
              <a:t>Home Audio Speaker’</a:t>
            </a:r>
            <a:r>
              <a:rPr lang="en">
                <a:solidFill>
                  <a:srgbClr val="6796E6"/>
                </a:solidFill>
                <a:latin typeface="Courier New"/>
                <a:ea typeface="Courier New"/>
                <a:cs typeface="Courier New"/>
                <a:sym typeface="Courier New"/>
              </a:rPr>
              <a:t> </a:t>
            </a:r>
            <a:r>
              <a:rPr lang="en">
                <a:solidFill>
                  <a:srgbClr val="FFFFFF"/>
                </a:solidFill>
                <a:latin typeface="Courier New"/>
                <a:ea typeface="Courier New"/>
                <a:cs typeface="Courier New"/>
                <a:sym typeface="Courier New"/>
              </a:rPr>
              <a:t>, and </a:t>
            </a:r>
            <a:r>
              <a:rPr b="1" lang="en">
                <a:solidFill>
                  <a:srgbClr val="FFFFFF"/>
                </a:solidFill>
                <a:latin typeface="Courier New"/>
                <a:ea typeface="Courier New"/>
                <a:cs typeface="Courier New"/>
                <a:sym typeface="Courier New"/>
              </a:rPr>
              <a:t>‘</a:t>
            </a:r>
            <a:r>
              <a:rPr b="1" lang="en">
                <a:solidFill>
                  <a:srgbClr val="6796E6"/>
                </a:solidFill>
                <a:latin typeface="Courier New"/>
                <a:ea typeface="Courier New"/>
                <a:cs typeface="Courier New"/>
                <a:sym typeface="Courier New"/>
              </a:rPr>
              <a:t>fmradio’ </a:t>
            </a:r>
            <a:r>
              <a:rPr lang="en">
                <a:solidFill>
                  <a:srgbClr val="FFFFFF"/>
                </a:solidFill>
                <a:latin typeface="Courier New"/>
                <a:ea typeface="Courier New"/>
                <a:cs typeface="Courier New"/>
                <a:sym typeface="Courier New"/>
              </a:rPr>
              <a:t>should be promoted as they contribute in increasing revenue.</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2. Advertising spends on “</a:t>
            </a:r>
            <a:r>
              <a:rPr b="1" lang="en">
                <a:solidFill>
                  <a:srgbClr val="6796E6"/>
                </a:solidFill>
                <a:latin typeface="Courier New"/>
                <a:ea typeface="Courier New"/>
                <a:cs typeface="Courier New"/>
                <a:sym typeface="Courier New"/>
              </a:rPr>
              <a:t>Sponsorship</a:t>
            </a:r>
            <a:r>
              <a:rPr lang="en">
                <a:solidFill>
                  <a:srgbClr val="FFFFFF"/>
                </a:solidFill>
                <a:latin typeface="Courier New"/>
                <a:ea typeface="Courier New"/>
                <a:cs typeface="Courier New"/>
                <a:sym typeface="Courier New"/>
              </a:rPr>
              <a:t>” is seen to bring positive impact on revenue, while </a:t>
            </a:r>
            <a:r>
              <a:rPr b="1" lang="en">
                <a:solidFill>
                  <a:srgbClr val="6796E6"/>
                </a:solidFill>
                <a:latin typeface="Courier New"/>
                <a:ea typeface="Courier New"/>
                <a:cs typeface="Courier New"/>
                <a:sym typeface="Courier New"/>
              </a:rPr>
              <a:t>`Investment in AdStock`</a:t>
            </a:r>
            <a:r>
              <a:rPr lang="en">
                <a:solidFill>
                  <a:srgbClr val="FFFFFF"/>
                </a:solidFill>
                <a:latin typeface="Courier New"/>
                <a:ea typeface="Courier New"/>
                <a:cs typeface="Courier New"/>
                <a:sym typeface="Courier New"/>
              </a:rPr>
              <a:t> is seen to bring negative impact on revenue</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a:solidFill>
                  <a:srgbClr val="FFFFFF"/>
                </a:solidFill>
                <a:latin typeface="Courier New"/>
                <a:ea typeface="Courier New"/>
                <a:cs typeface="Courier New"/>
                <a:sym typeface="Courier New"/>
              </a:rPr>
              <a:t>3. </a:t>
            </a:r>
            <a:r>
              <a:rPr b="1" lang="en">
                <a:solidFill>
                  <a:srgbClr val="6796E6"/>
                </a:solidFill>
                <a:latin typeface="Courier New"/>
                <a:ea typeface="Courier New"/>
                <a:cs typeface="Courier New"/>
                <a:sym typeface="Courier New"/>
              </a:rPr>
              <a:t>“Mass market”</a:t>
            </a:r>
            <a:r>
              <a:rPr lang="en">
                <a:solidFill>
                  <a:srgbClr val="FFFFFF"/>
                </a:solidFill>
                <a:latin typeface="Courier New"/>
                <a:ea typeface="Courier New"/>
                <a:cs typeface="Courier New"/>
                <a:sym typeface="Courier New"/>
              </a:rPr>
              <a:t> products are better contributors to increased revenue in comparison to luxury products.</a:t>
            </a:r>
            <a:endParaRPr>
              <a:solidFill>
                <a:srgbClr val="FFFFFF"/>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1350">
              <a:solidFill>
                <a:srgbClr val="FFFFFF"/>
              </a:solidFill>
              <a:highlight>
                <a:srgbClr val="000000"/>
              </a:highlight>
              <a:latin typeface="Courier New"/>
              <a:ea typeface="Courier New"/>
              <a:cs typeface="Courier New"/>
              <a:sym typeface="Courier New"/>
            </a:endParaRPr>
          </a:p>
          <a:p>
            <a:pPr indent="0" lvl="0" marL="0" rtl="0" algn="just">
              <a:lnSpc>
                <a:spcPct val="150000"/>
              </a:lnSpc>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a:t>
            </a:r>
            <a:endParaRPr/>
          </a:p>
          <a:p>
            <a:pPr indent="457200" lvl="0" marL="457200" rtl="0" algn="l">
              <a:spcBef>
                <a:spcPts val="0"/>
              </a:spcBef>
              <a:spcAft>
                <a:spcPts val="0"/>
              </a:spcAft>
              <a:buNone/>
            </a:pPr>
            <a:r>
              <a:rPr lang="en"/>
              <a:t>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796E6"/>
                </a:solidFill>
              </a:rPr>
              <a:t>UNDERSTANDING DATA</a:t>
            </a:r>
            <a:endParaRPr b="1">
              <a:solidFill>
                <a:srgbClr val="6796E6"/>
              </a:solidFill>
            </a:endParaRPr>
          </a:p>
        </p:txBody>
      </p:sp>
      <p:sp>
        <p:nvSpPr>
          <p:cNvPr id="153" name="Google Shape;153;p16"/>
          <p:cNvSpPr txBox="1"/>
          <p:nvPr>
            <p:ph idx="1" type="body"/>
          </p:nvPr>
        </p:nvSpPr>
        <p:spPr>
          <a:xfrm>
            <a:off x="1297500" y="1213775"/>
            <a:ext cx="7038900" cy="3464400"/>
          </a:xfrm>
          <a:prstGeom prst="rect">
            <a:avLst/>
          </a:prstGeom>
        </p:spPr>
        <p:txBody>
          <a:bodyPr anchorCtr="0" anchor="t" bIns="91425" lIns="91425" spcFirstLastPara="1" rIns="91425" wrap="square" tIns="91425">
            <a:normAutofit lnSpcReduction="20000"/>
          </a:bodyPr>
          <a:lstStyle/>
          <a:p>
            <a:pPr indent="0" lvl="0" marL="0" rtl="0" algn="l">
              <a:lnSpc>
                <a:spcPct val="133333"/>
              </a:lnSpc>
              <a:spcBef>
                <a:spcPts val="0"/>
              </a:spcBef>
              <a:spcAft>
                <a:spcPts val="0"/>
              </a:spcAft>
              <a:buNone/>
            </a:pPr>
            <a:r>
              <a:rPr lang="en" sz="1350">
                <a:latin typeface="Courier New"/>
                <a:ea typeface="Courier New"/>
                <a:cs typeface="Courier New"/>
                <a:sym typeface="Courier New"/>
              </a:rPr>
              <a:t>1. </a:t>
            </a:r>
            <a:r>
              <a:rPr b="1" lang="en" sz="1350">
                <a:solidFill>
                  <a:srgbClr val="6D9EEB"/>
                </a:solidFill>
                <a:latin typeface="Courier New"/>
                <a:ea typeface="Courier New"/>
                <a:cs typeface="Courier New"/>
                <a:sym typeface="Courier New"/>
              </a:rPr>
              <a:t>Main Consumer File</a:t>
            </a:r>
            <a:r>
              <a:rPr lang="en" sz="1350">
                <a:latin typeface="Courier New"/>
                <a:ea typeface="Courier New"/>
                <a:cs typeface="Courier New"/>
                <a:sym typeface="Courier New"/>
              </a:rPr>
              <a:t> with Order Details at a daily basis</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latin typeface="Courier New"/>
                <a:ea typeface="Courier New"/>
                <a:cs typeface="Courier New"/>
                <a:sym typeface="Courier New"/>
              </a:rPr>
              <a:t>2. </a:t>
            </a:r>
            <a:r>
              <a:rPr b="1" lang="en" sz="1350">
                <a:solidFill>
                  <a:srgbClr val="6D9EEB"/>
                </a:solidFill>
                <a:latin typeface="Courier New"/>
                <a:ea typeface="Courier New"/>
                <a:cs typeface="Courier New"/>
                <a:sym typeface="Courier New"/>
              </a:rPr>
              <a:t>Media Investment File</a:t>
            </a:r>
            <a:r>
              <a:rPr lang="en" sz="1350">
                <a:latin typeface="Courier New"/>
                <a:ea typeface="Courier New"/>
                <a:cs typeface="Courier New"/>
                <a:sym typeface="Courier New"/>
              </a:rPr>
              <a:t> with amount invested in each advertising medium for the past year.</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latin typeface="Courier New"/>
                <a:ea typeface="Courier New"/>
                <a:cs typeface="Courier New"/>
                <a:sym typeface="Courier New"/>
              </a:rPr>
              <a:t>3. </a:t>
            </a:r>
            <a:r>
              <a:rPr b="1" lang="en" sz="1350">
                <a:solidFill>
                  <a:srgbClr val="6D9EEB"/>
                </a:solidFill>
                <a:latin typeface="Courier New"/>
                <a:ea typeface="Courier New"/>
                <a:cs typeface="Courier New"/>
                <a:sym typeface="Courier New"/>
              </a:rPr>
              <a:t>Sale Calendar File</a:t>
            </a:r>
            <a:r>
              <a:rPr lang="en" sz="1350">
                <a:latin typeface="Courier New"/>
                <a:ea typeface="Courier New"/>
                <a:cs typeface="Courier New"/>
                <a:sym typeface="Courier New"/>
              </a:rPr>
              <a:t> showing the dates from the past year where there was a promotional offer</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latin typeface="Courier New"/>
                <a:ea typeface="Courier New"/>
                <a:cs typeface="Courier New"/>
                <a:sym typeface="Courier New"/>
              </a:rPr>
              <a:t>4. </a:t>
            </a:r>
            <a:r>
              <a:rPr b="1" lang="en" sz="1350">
                <a:solidFill>
                  <a:srgbClr val="6D9EEB"/>
                </a:solidFill>
                <a:latin typeface="Courier New"/>
                <a:ea typeface="Courier New"/>
                <a:cs typeface="Courier New"/>
                <a:sym typeface="Courier New"/>
              </a:rPr>
              <a:t>NPS Score</a:t>
            </a:r>
            <a:r>
              <a:rPr lang="en" sz="1350">
                <a:latin typeface="Courier New"/>
                <a:ea typeface="Courier New"/>
                <a:cs typeface="Courier New"/>
                <a:sym typeface="Courier New"/>
              </a:rPr>
              <a:t> showing Net Promoter Score(Voice of Customer) and company stock value for last year</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latin typeface="Courier New"/>
                <a:ea typeface="Courier New"/>
                <a:cs typeface="Courier New"/>
                <a:sym typeface="Courier New"/>
              </a:rPr>
              <a:t>5. </a:t>
            </a:r>
            <a:r>
              <a:rPr b="1" lang="en" sz="1350">
                <a:solidFill>
                  <a:srgbClr val="6D9EEB"/>
                </a:solidFill>
                <a:latin typeface="Courier New"/>
                <a:ea typeface="Courier New"/>
                <a:cs typeface="Courier New"/>
                <a:sym typeface="Courier New"/>
              </a:rPr>
              <a:t>Weather File </a:t>
            </a:r>
            <a:r>
              <a:rPr lang="en" sz="1350">
                <a:latin typeface="Courier New"/>
                <a:ea typeface="Courier New"/>
                <a:cs typeface="Courier New"/>
                <a:sym typeface="Courier New"/>
              </a:rPr>
              <a:t>having detail of weather Reports from last year in the state of ‘Ontario Canada’</a:t>
            </a:r>
            <a:endParaRPr sz="1350">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b="1" lang="en">
                <a:solidFill>
                  <a:srgbClr val="6796E6"/>
                </a:solidFill>
              </a:rPr>
              <a:t>Cleaning Data and Data Preparation</a:t>
            </a:r>
            <a:endParaRPr b="1">
              <a:solidFill>
                <a:srgbClr val="6796E6"/>
              </a:solidFill>
            </a:endParaRPr>
          </a:p>
          <a:p>
            <a:pPr indent="0" lvl="0" marL="0" rtl="0" algn="l">
              <a:spcBef>
                <a:spcPts val="0"/>
              </a:spcBef>
              <a:spcAft>
                <a:spcPts val="0"/>
              </a:spcAft>
              <a:buNone/>
            </a:pPr>
            <a:r>
              <a:t/>
            </a:r>
            <a:endParaRPr b="1">
              <a:solidFill>
                <a:srgbClr val="6796E6"/>
              </a:solidFill>
            </a:endParaRPr>
          </a:p>
        </p:txBody>
      </p:sp>
      <p:sp>
        <p:nvSpPr>
          <p:cNvPr id="159" name="Google Shape;159;p17"/>
          <p:cNvSpPr txBox="1"/>
          <p:nvPr>
            <p:ph idx="1" type="body"/>
          </p:nvPr>
        </p:nvSpPr>
        <p:spPr>
          <a:xfrm>
            <a:off x="1089575" y="995250"/>
            <a:ext cx="7671300" cy="25026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1. Handling Incorrect values in some columns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Imputing "\N" value in deliverybdays &amp; deliverycdays by 0</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Treating incorrect GMV values (where gmv &gt; product_mrp * units) by imputing the faulty MRP values with GMV/units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Handling large values(0.3%) for product_procurement_sla by dropping them</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2. De-Duplication Of Data:</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Seen that there are around 99283 (6.33%) rows that are duplicates. We went  ahead and dropped them</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3. Treating Null Values and Whitespaces: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We first converted these whitespaces to NaNs and the dropped these values.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4. Dropping Insignificant Columns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Dropping Columns with Single Unique Value (as it doesn’t add any information to the analysis)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87650" y="663150"/>
            <a:ext cx="7960200" cy="4653600"/>
          </a:xfrm>
          <a:prstGeom prst="rect">
            <a:avLst/>
          </a:prstGeom>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1. </a:t>
            </a:r>
            <a:r>
              <a:rPr lang="en" sz="1300">
                <a:solidFill>
                  <a:srgbClr val="6796E6"/>
                </a:solidFill>
                <a:latin typeface="Courier New"/>
                <a:ea typeface="Courier New"/>
                <a:cs typeface="Courier New"/>
                <a:sym typeface="Courier New"/>
              </a:rPr>
              <a:t>Outlier </a:t>
            </a:r>
            <a:r>
              <a:rPr lang="en" sz="1300">
                <a:solidFill>
                  <a:srgbClr val="FFFFFF"/>
                </a:solidFill>
                <a:latin typeface="Courier New"/>
                <a:ea typeface="Courier New"/>
                <a:cs typeface="Courier New"/>
                <a:sym typeface="Courier New"/>
              </a:rPr>
              <a:t>Treatment:</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 For the variables - 'SLA', 'deliverybdays', 'deliverybdays', 'gmv', 'product_mrp', 'list_price' where outliers are present, we CAPPED  the values above 99 percentile to the value corresponding to 99 percentile</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 Thus the outliers couldn’t affect the predictive model while at the same time there was enough data to build a generalizable model.</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2. Selecting </a:t>
            </a:r>
            <a:r>
              <a:rPr lang="en" sz="1300">
                <a:solidFill>
                  <a:srgbClr val="6796E6"/>
                </a:solidFill>
                <a:latin typeface="Courier New"/>
                <a:ea typeface="Courier New"/>
                <a:cs typeface="Courier New"/>
                <a:sym typeface="Courier New"/>
              </a:rPr>
              <a:t>One Year</a:t>
            </a:r>
            <a:r>
              <a:rPr lang="en" sz="1300">
                <a:solidFill>
                  <a:srgbClr val="FFFFFF"/>
                </a:solidFill>
                <a:latin typeface="Courier New"/>
                <a:ea typeface="Courier New"/>
                <a:cs typeface="Courier New"/>
                <a:sym typeface="Courier New"/>
              </a:rPr>
              <a:t> Data:</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 Selecting 1 Year Data from July, 2015 – June, 2016. In the process, 592 records were dropped.  </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3. Converting </a:t>
            </a:r>
            <a:r>
              <a:rPr lang="en" sz="1300">
                <a:solidFill>
                  <a:srgbClr val="6796E6"/>
                </a:solidFill>
                <a:latin typeface="Courier New"/>
                <a:ea typeface="Courier New"/>
                <a:cs typeface="Courier New"/>
                <a:sym typeface="Courier New"/>
              </a:rPr>
              <a:t>Categorical </a:t>
            </a:r>
            <a:r>
              <a:rPr lang="en" sz="1300">
                <a:solidFill>
                  <a:srgbClr val="FFFFFF"/>
                </a:solidFill>
                <a:latin typeface="Courier New"/>
                <a:ea typeface="Courier New"/>
                <a:cs typeface="Courier New"/>
                <a:sym typeface="Courier New"/>
              </a:rPr>
              <a:t>Features to </a:t>
            </a:r>
            <a:r>
              <a:rPr lang="en" sz="1300">
                <a:solidFill>
                  <a:srgbClr val="6796E6"/>
                </a:solidFill>
                <a:latin typeface="Courier New"/>
                <a:ea typeface="Courier New"/>
                <a:cs typeface="Courier New"/>
                <a:sym typeface="Courier New"/>
              </a:rPr>
              <a:t>Numerical </a:t>
            </a:r>
            <a:r>
              <a:rPr lang="en" sz="1300">
                <a:solidFill>
                  <a:srgbClr val="FFFFFF"/>
                </a:solidFill>
                <a:latin typeface="Courier New"/>
                <a:ea typeface="Courier New"/>
                <a:cs typeface="Courier New"/>
                <a:sym typeface="Courier New"/>
              </a:rPr>
              <a:t>Form:</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 Binary encoding for categorical variable with 2 levels</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 One Hot Encoding for categorical variable with multiple levels by creating dummy variables</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00">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sz="1300">
                <a:solidFill>
                  <a:srgbClr val="FFFFFF"/>
                </a:solidFill>
                <a:latin typeface="Courier New"/>
                <a:ea typeface="Courier New"/>
                <a:cs typeface="Courier New"/>
                <a:sym typeface="Courier New"/>
              </a:rPr>
              <a:t>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ph idx="1" type="body"/>
          </p:nvPr>
        </p:nvSpPr>
        <p:spPr>
          <a:xfrm>
            <a:off x="1297500" y="1000225"/>
            <a:ext cx="7038900" cy="38718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4. Additional Data Preparation For Model Building:</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Merging Order dataset with all other secondary dataframes</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Extracting 3 separate dataframes for 3 product subcategories - camera accessory, home audio and gaming accessory</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 Roll Up daily Order Data to Weekly Level by aggregating the numeric variables based on Week#</a:t>
            </a:r>
            <a:endParaRPr>
              <a:solidFill>
                <a:srgbClr val="FFFFFF"/>
              </a:solidFill>
              <a:latin typeface="Courier New"/>
              <a:ea typeface="Courier New"/>
              <a:cs typeface="Courier New"/>
              <a:sym typeface="Courier New"/>
            </a:endParaRPr>
          </a:p>
          <a:p>
            <a:pPr indent="0" lvl="0" marL="0" rtl="0" algn="l">
              <a:lnSpc>
                <a:spcPct val="133333"/>
              </a:lnSpc>
              <a:spcBef>
                <a:spcPts val="0"/>
              </a:spcBef>
              <a:spcAft>
                <a:spcPts val="0"/>
              </a:spcAft>
              <a:buNone/>
            </a:pPr>
            <a:r>
              <a:t/>
            </a:r>
            <a:endParaRPr>
              <a:solidFill>
                <a:srgbClr val="FFFFFF"/>
              </a:solidFill>
              <a:latin typeface="Courier New"/>
              <a:ea typeface="Courier New"/>
              <a:cs typeface="Courier New"/>
              <a:sym typeface="Courier New"/>
            </a:endParaRPr>
          </a:p>
          <a:p>
            <a:pPr indent="457200" lvl="0" marL="0" rtl="0" algn="l">
              <a:lnSpc>
                <a:spcPct val="133333"/>
              </a:lnSpc>
              <a:spcBef>
                <a:spcPts val="0"/>
              </a:spcBef>
              <a:spcAft>
                <a:spcPts val="0"/>
              </a:spcAft>
              <a:buNone/>
            </a:pPr>
            <a:r>
              <a:rPr lang="en">
                <a:solidFill>
                  <a:srgbClr val="FFFFFF"/>
                </a:solidFill>
                <a:latin typeface="Courier New"/>
                <a:ea typeface="Courier New"/>
                <a:cs typeface="Courier New"/>
                <a:sym typeface="Courier New"/>
              </a:rPr>
              <a:t>- Train Test Split followed by Scaling and dividing the master data frames into train and test datasets for all 3 product subcategories</a:t>
            </a:r>
            <a:endParaRPr>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Montserrat"/>
              <a:ea typeface="Montserrat"/>
              <a:cs typeface="Montserrat"/>
              <a:sym typeface="Montserrat"/>
            </a:endParaRPr>
          </a:p>
          <a:p>
            <a:pPr indent="0" lvl="0" marL="0" rtl="0" algn="l">
              <a:lnSpc>
                <a:spcPct val="133333"/>
              </a:lnSpc>
              <a:spcBef>
                <a:spcPts val="0"/>
              </a:spcBef>
              <a:spcAft>
                <a:spcPts val="0"/>
              </a:spcAft>
              <a:buNone/>
            </a:pPr>
            <a:r>
              <a:t/>
            </a:r>
            <a:endParaRPr>
              <a:solidFill>
                <a:srgbClr val="FFFFFF"/>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796E6"/>
                </a:solidFill>
              </a:rPr>
              <a:t>EDA</a:t>
            </a:r>
            <a:endParaRPr b="1">
              <a:solidFill>
                <a:srgbClr val="6796E6"/>
              </a:solidFill>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latin typeface="Arial"/>
                <a:ea typeface="Arial"/>
                <a:cs typeface="Arial"/>
                <a:sym typeface="Arial"/>
              </a:rPr>
              <a:t>Data Overview</a:t>
            </a:r>
            <a:endParaRPr b="1" sz="1400">
              <a:latin typeface="Arial"/>
              <a:ea typeface="Arial"/>
              <a:cs typeface="Arial"/>
              <a:sym typeface="Arial"/>
            </a:endParaRPr>
          </a:p>
          <a:p>
            <a:pPr indent="-317500" lvl="0" marL="457200" rtl="0" algn="l">
              <a:spcBef>
                <a:spcPts val="1200"/>
              </a:spcBef>
              <a:spcAft>
                <a:spcPts val="0"/>
              </a:spcAft>
              <a:buClr>
                <a:schemeClr val="lt1"/>
              </a:buClr>
              <a:buSzPts val="1400"/>
              <a:buFont typeface="Arial"/>
              <a:buChar char="●"/>
            </a:pPr>
            <a:r>
              <a:rPr b="1" lang="en" sz="1400">
                <a:latin typeface="Arial"/>
                <a:ea typeface="Arial"/>
                <a:cs typeface="Arial"/>
                <a:sym typeface="Arial"/>
              </a:rPr>
              <a:t>Dataset Description</a:t>
            </a:r>
            <a:r>
              <a:rPr lang="en" sz="1400">
                <a:latin typeface="Arial"/>
                <a:ea typeface="Arial"/>
                <a:cs typeface="Arial"/>
                <a:sym typeface="Arial"/>
              </a:rPr>
              <a:t>: 1.6 million rows of order-level data with 20 columns, including order details, GMV, product categories, customer information, and delivery times.</a:t>
            </a:r>
            <a:endParaRPr sz="1400">
              <a:latin typeface="Arial"/>
              <a:ea typeface="Arial"/>
              <a:cs typeface="Arial"/>
              <a:sym typeface="Arial"/>
            </a:endParaRPr>
          </a:p>
          <a:p>
            <a:pPr indent="0" lvl="0" marL="457200" rtl="0" algn="l">
              <a:spcBef>
                <a:spcPts val="1200"/>
              </a:spcBef>
              <a:spcAft>
                <a:spcPts val="0"/>
              </a:spcAft>
              <a:buNone/>
            </a:pPr>
            <a:r>
              <a:t/>
            </a:r>
            <a:endParaRPr sz="1400">
              <a:latin typeface="Arial"/>
              <a:ea typeface="Arial"/>
              <a:cs typeface="Arial"/>
              <a:sym typeface="Arial"/>
            </a:endParaRPr>
          </a:p>
          <a:p>
            <a:pPr indent="-317500" lvl="0" marL="457200" rtl="0" algn="l">
              <a:spcBef>
                <a:spcPts val="1200"/>
              </a:spcBef>
              <a:spcAft>
                <a:spcPts val="0"/>
              </a:spcAft>
              <a:buClr>
                <a:schemeClr val="lt1"/>
              </a:buClr>
              <a:buSzPts val="1400"/>
              <a:buFont typeface="Arial"/>
              <a:buChar char="●"/>
            </a:pPr>
            <a:r>
              <a:rPr b="1" lang="en" sz="1400">
                <a:latin typeface="Arial"/>
                <a:ea typeface="Arial"/>
                <a:cs typeface="Arial"/>
                <a:sym typeface="Arial"/>
              </a:rPr>
              <a:t>Objective</a:t>
            </a:r>
            <a:r>
              <a:rPr lang="en" sz="1400">
                <a:latin typeface="Arial"/>
                <a:ea typeface="Arial"/>
                <a:cs typeface="Arial"/>
                <a:sym typeface="Arial"/>
              </a:rPr>
              <a:t>: To understand the distribution of key variables, identify any trends or anomalies, and set a foundation for model building.</a:t>
            </a:r>
            <a:endParaRPr sz="1400">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550400" y="2135225"/>
            <a:ext cx="8151775" cy="2869726"/>
          </a:xfrm>
          <a:prstGeom prst="rect">
            <a:avLst/>
          </a:prstGeom>
          <a:noFill/>
          <a:ln>
            <a:noFill/>
          </a:ln>
        </p:spPr>
      </p:pic>
      <p:sp>
        <p:nvSpPr>
          <p:cNvPr id="182" name="Google Shape;182;p21"/>
          <p:cNvSpPr txBox="1"/>
          <p:nvPr/>
        </p:nvSpPr>
        <p:spPr>
          <a:xfrm>
            <a:off x="550400" y="86150"/>
            <a:ext cx="7973400" cy="19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6796E6"/>
              </a:solidFill>
            </a:endParaRPr>
          </a:p>
          <a:p>
            <a:pPr indent="0" lvl="0" marL="0" rtl="0" algn="l">
              <a:spcBef>
                <a:spcPts val="0"/>
              </a:spcBef>
              <a:spcAft>
                <a:spcPts val="0"/>
              </a:spcAft>
              <a:buNone/>
            </a:pPr>
            <a:r>
              <a:rPr b="1" lang="en" sz="1300">
                <a:solidFill>
                  <a:srgbClr val="6796E6"/>
                </a:solidFill>
              </a:rPr>
              <a:t>Media Channel Investment vs. Week of the Year:</a:t>
            </a:r>
            <a:endParaRPr b="1" sz="1300">
              <a:solidFill>
                <a:srgbClr val="6796E6"/>
              </a:solidFill>
            </a:endParaRPr>
          </a:p>
          <a:p>
            <a:pPr indent="0" lvl="0" marL="0" rtl="0" algn="l">
              <a:spcBef>
                <a:spcPts val="0"/>
              </a:spcBef>
              <a:spcAft>
                <a:spcPts val="0"/>
              </a:spcAft>
              <a:buNone/>
            </a:pPr>
            <a:r>
              <a:t/>
            </a:r>
            <a:endParaRPr b="1" sz="1300">
              <a:solidFill>
                <a:srgbClr val="6796E6"/>
              </a:solidFill>
            </a:endParaRPr>
          </a:p>
          <a:p>
            <a:pPr indent="0" lvl="0" marL="0" rtl="0" algn="l">
              <a:spcBef>
                <a:spcPts val="0"/>
              </a:spcBef>
              <a:spcAft>
                <a:spcPts val="0"/>
              </a:spcAft>
              <a:buNone/>
            </a:pPr>
            <a:r>
              <a:rPr b="1" lang="en" sz="1300">
                <a:solidFill>
                  <a:schemeClr val="lt1"/>
                </a:solidFill>
              </a:rPr>
              <a:t>Advertising investment peaks</a:t>
            </a:r>
            <a:r>
              <a:rPr lang="en" sz="1300">
                <a:solidFill>
                  <a:schemeClr val="lt1"/>
                </a:solidFill>
              </a:rPr>
              <a:t> during specific weeks of the year, particularly around major shopping events like </a:t>
            </a:r>
            <a:r>
              <a:rPr b="1" lang="en" sz="1300">
                <a:solidFill>
                  <a:schemeClr val="lt1"/>
                </a:solidFill>
              </a:rPr>
              <a:t>Black Friday</a:t>
            </a:r>
            <a:r>
              <a:rPr lang="en" sz="1300">
                <a:solidFill>
                  <a:schemeClr val="lt1"/>
                </a:solidFill>
              </a:rPr>
              <a:t>, </a:t>
            </a:r>
            <a:r>
              <a:rPr b="1" lang="en" sz="1300">
                <a:solidFill>
                  <a:schemeClr val="lt1"/>
                </a:solidFill>
              </a:rPr>
              <a:t>Christmas</a:t>
            </a:r>
            <a:r>
              <a:rPr lang="en" sz="1300">
                <a:solidFill>
                  <a:schemeClr val="lt1"/>
                </a:solidFill>
              </a:rPr>
              <a:t>, and </a:t>
            </a:r>
            <a:r>
              <a:rPr b="1" lang="en" sz="1300">
                <a:solidFill>
                  <a:schemeClr val="lt1"/>
                </a:solidFill>
              </a:rPr>
              <a:t>New Year's sales</a:t>
            </a:r>
            <a:r>
              <a:rPr lang="en" sz="1300">
                <a:solidFill>
                  <a:schemeClr val="lt1"/>
                </a:solidFill>
              </a:rPr>
              <a:t>.</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Week 45 to 52 (end of year) sees a substantial </a:t>
            </a:r>
            <a:r>
              <a:rPr b="1" lang="en" sz="1300">
                <a:solidFill>
                  <a:schemeClr val="lt1"/>
                </a:solidFill>
              </a:rPr>
              <a:t>increase in marketing spend</a:t>
            </a:r>
            <a:r>
              <a:rPr lang="en" sz="1300">
                <a:solidFill>
                  <a:schemeClr val="lt1"/>
                </a:solidFill>
              </a:rPr>
              <a:t> as companies prepare for holiday promotions.</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