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9"/>
  </p:notesMasterIdLst>
  <p:handoutMasterIdLst>
    <p:handoutMasterId r:id="rId20"/>
  </p:handoutMasterIdLst>
  <p:sldIdLst>
    <p:sldId id="350" r:id="rId5"/>
    <p:sldId id="352" r:id="rId6"/>
    <p:sldId id="370" r:id="rId7"/>
    <p:sldId id="395" r:id="rId8"/>
    <p:sldId id="396" r:id="rId9"/>
    <p:sldId id="390" r:id="rId10"/>
    <p:sldId id="378" r:id="rId11"/>
    <p:sldId id="397" r:id="rId12"/>
    <p:sldId id="379" r:id="rId13"/>
    <p:sldId id="391" r:id="rId14"/>
    <p:sldId id="392" r:id="rId15"/>
    <p:sldId id="393" r:id="rId16"/>
    <p:sldId id="364" r:id="rId17"/>
    <p:sldId id="34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2DFDBF-BBE0-4514-89EC-036567CF01CC}" v="124" dt="2023-02-27T10:24:04.0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0" autoAdjust="0"/>
    <p:restoredTop sz="95226" autoAdjust="0"/>
  </p:normalViewPr>
  <p:slideViewPr>
    <p:cSldViewPr snapToGrid="0">
      <p:cViewPr varScale="1">
        <p:scale>
          <a:sx n="103" d="100"/>
          <a:sy n="103" d="100"/>
        </p:scale>
        <p:origin x="84" y="344"/>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2A0B77-32FE-4864-9762-B241812000E4}" type="doc">
      <dgm:prSet loTypeId="urn:microsoft.com/office/officeart/2005/8/layout/hProcess9" loCatId="process" qsTypeId="urn:microsoft.com/office/officeart/2005/8/quickstyle/3d4" qsCatId="3D" csTypeId="urn:microsoft.com/office/officeart/2005/8/colors/colorful3" csCatId="colorful" phldr="1"/>
      <dgm:spPr/>
      <dgm:t>
        <a:bodyPr/>
        <a:lstStyle/>
        <a:p>
          <a:endParaRPr lang="en-US"/>
        </a:p>
      </dgm:t>
    </dgm:pt>
    <dgm:pt modelId="{49F96A71-4BEC-4160-A52C-35A0497094A7}">
      <dgm:prSet phldrT="[Text]"/>
      <dgm:spPr/>
      <dgm:t>
        <a:bodyPr/>
        <a:lstStyle/>
        <a:p>
          <a:r>
            <a:rPr lang="en-US" dirty="0"/>
            <a:t>Data Sourcing</a:t>
          </a:r>
        </a:p>
      </dgm:t>
    </dgm:pt>
    <dgm:pt modelId="{A88E7390-CC55-4902-BFC2-C72DA33E2221}" type="parTrans" cxnId="{8B40E4BC-5557-41D4-84E8-DE2ED560362A}">
      <dgm:prSet/>
      <dgm:spPr/>
      <dgm:t>
        <a:bodyPr/>
        <a:lstStyle/>
        <a:p>
          <a:endParaRPr lang="en-US"/>
        </a:p>
      </dgm:t>
    </dgm:pt>
    <dgm:pt modelId="{F472D602-564C-4342-842A-E1448CB5B6AE}" type="sibTrans" cxnId="{8B40E4BC-5557-41D4-84E8-DE2ED560362A}">
      <dgm:prSet/>
      <dgm:spPr/>
      <dgm:t>
        <a:bodyPr/>
        <a:lstStyle/>
        <a:p>
          <a:endParaRPr lang="en-US"/>
        </a:p>
      </dgm:t>
    </dgm:pt>
    <dgm:pt modelId="{53D036CE-0CB2-4491-A7DF-DC98FC75B270}">
      <dgm:prSet phldrT="[Text]"/>
      <dgm:spPr/>
      <dgm:t>
        <a:bodyPr/>
        <a:lstStyle/>
        <a:p>
          <a:r>
            <a:rPr lang="en-US" dirty="0"/>
            <a:t>Data Clean up and Preparation</a:t>
          </a:r>
        </a:p>
      </dgm:t>
    </dgm:pt>
    <dgm:pt modelId="{1A32E1F2-D05A-4FED-83A4-479020C64404}" type="parTrans" cxnId="{E1CCA0C4-0AE1-4086-A570-331708593EC7}">
      <dgm:prSet/>
      <dgm:spPr/>
      <dgm:t>
        <a:bodyPr/>
        <a:lstStyle/>
        <a:p>
          <a:endParaRPr lang="en-US"/>
        </a:p>
      </dgm:t>
    </dgm:pt>
    <dgm:pt modelId="{1657EA30-15AB-44AF-B1BB-AAC5233FE5D0}" type="sibTrans" cxnId="{E1CCA0C4-0AE1-4086-A570-331708593EC7}">
      <dgm:prSet/>
      <dgm:spPr/>
      <dgm:t>
        <a:bodyPr/>
        <a:lstStyle/>
        <a:p>
          <a:endParaRPr lang="en-US"/>
        </a:p>
      </dgm:t>
    </dgm:pt>
    <dgm:pt modelId="{EBB4A472-D104-472E-BCA2-C8BAAEF1F74A}">
      <dgm:prSet phldrT="[Text]"/>
      <dgm:spPr/>
      <dgm:t>
        <a:bodyPr/>
        <a:lstStyle/>
        <a:p>
          <a:r>
            <a:rPr lang="en-US" dirty="0"/>
            <a:t>Feature Engineering</a:t>
          </a:r>
        </a:p>
      </dgm:t>
    </dgm:pt>
    <dgm:pt modelId="{54FF5FC8-E0C5-4DC5-A7C2-E7EA611F8A43}" type="parTrans" cxnId="{8067DC3E-9D6E-4081-995D-C479F3CC3367}">
      <dgm:prSet/>
      <dgm:spPr/>
      <dgm:t>
        <a:bodyPr/>
        <a:lstStyle/>
        <a:p>
          <a:endParaRPr lang="en-US"/>
        </a:p>
      </dgm:t>
    </dgm:pt>
    <dgm:pt modelId="{F64586DC-082E-4A09-B3F0-E252B4D97D07}" type="sibTrans" cxnId="{8067DC3E-9D6E-4081-995D-C479F3CC3367}">
      <dgm:prSet/>
      <dgm:spPr/>
      <dgm:t>
        <a:bodyPr/>
        <a:lstStyle/>
        <a:p>
          <a:endParaRPr lang="en-US"/>
        </a:p>
      </dgm:t>
    </dgm:pt>
    <dgm:pt modelId="{CBC3521F-C458-4BBB-AD11-92DFD8FDEEA7}">
      <dgm:prSet phldrT="[Text]"/>
      <dgm:spPr/>
      <dgm:t>
        <a:bodyPr/>
        <a:lstStyle/>
        <a:p>
          <a:r>
            <a:rPr lang="en-US" dirty="0"/>
            <a:t>Exploratory Data Analysis</a:t>
          </a:r>
        </a:p>
      </dgm:t>
    </dgm:pt>
    <dgm:pt modelId="{A2361C63-A16E-4E77-AC07-8CABD6717B2F}" type="parTrans" cxnId="{D14A7715-BE73-409B-A442-6AE2DB202545}">
      <dgm:prSet/>
      <dgm:spPr/>
      <dgm:t>
        <a:bodyPr/>
        <a:lstStyle/>
        <a:p>
          <a:endParaRPr lang="en-US"/>
        </a:p>
      </dgm:t>
    </dgm:pt>
    <dgm:pt modelId="{5F2B947F-305E-4538-828F-D66C33C8A325}" type="sibTrans" cxnId="{D14A7715-BE73-409B-A442-6AE2DB202545}">
      <dgm:prSet/>
      <dgm:spPr/>
      <dgm:t>
        <a:bodyPr/>
        <a:lstStyle/>
        <a:p>
          <a:endParaRPr lang="en-US"/>
        </a:p>
      </dgm:t>
    </dgm:pt>
    <dgm:pt modelId="{864DE792-A573-4111-8880-4A2A888351FA}">
      <dgm:prSet phldrT="[Text]"/>
      <dgm:spPr/>
      <dgm:t>
        <a:bodyPr/>
        <a:lstStyle/>
        <a:p>
          <a:r>
            <a:rPr lang="en-US" dirty="0"/>
            <a:t>Model Training &amp; Evaluation</a:t>
          </a:r>
        </a:p>
      </dgm:t>
    </dgm:pt>
    <dgm:pt modelId="{EA865690-EE63-431A-A805-41857FF9ACCF}" type="parTrans" cxnId="{66F2B9CA-E80E-49D0-8EF1-10937A659AA3}">
      <dgm:prSet/>
      <dgm:spPr/>
      <dgm:t>
        <a:bodyPr/>
        <a:lstStyle/>
        <a:p>
          <a:endParaRPr lang="en-US"/>
        </a:p>
      </dgm:t>
    </dgm:pt>
    <dgm:pt modelId="{42691006-50E6-48C5-B7F0-D45D01BE3D32}" type="sibTrans" cxnId="{66F2B9CA-E80E-49D0-8EF1-10937A659AA3}">
      <dgm:prSet/>
      <dgm:spPr/>
      <dgm:t>
        <a:bodyPr/>
        <a:lstStyle/>
        <a:p>
          <a:endParaRPr lang="en-US"/>
        </a:p>
      </dgm:t>
    </dgm:pt>
    <dgm:pt modelId="{A3A7A181-6154-4A87-98D1-7A8C610D1868}">
      <dgm:prSet phldrT="[Text]"/>
      <dgm:spPr/>
      <dgm:t>
        <a:bodyPr/>
        <a:lstStyle/>
        <a:p>
          <a:r>
            <a:rPr lang="en-US" dirty="0"/>
            <a:t>Model Assessment</a:t>
          </a:r>
        </a:p>
      </dgm:t>
    </dgm:pt>
    <dgm:pt modelId="{9577AC8A-D029-4220-8B08-34F454A40CDD}" type="parTrans" cxnId="{534042FB-F04D-4B55-80F5-068CC1D10ABC}">
      <dgm:prSet/>
      <dgm:spPr/>
      <dgm:t>
        <a:bodyPr/>
        <a:lstStyle/>
        <a:p>
          <a:endParaRPr lang="en-US"/>
        </a:p>
      </dgm:t>
    </dgm:pt>
    <dgm:pt modelId="{2663F687-2D36-4C2E-930E-FFD469E452CE}" type="sibTrans" cxnId="{534042FB-F04D-4B55-80F5-068CC1D10ABC}">
      <dgm:prSet/>
      <dgm:spPr/>
      <dgm:t>
        <a:bodyPr/>
        <a:lstStyle/>
        <a:p>
          <a:endParaRPr lang="en-US"/>
        </a:p>
      </dgm:t>
    </dgm:pt>
    <dgm:pt modelId="{EE622B57-3925-47FD-8836-E808B38D2C98}">
      <dgm:prSet phldrT="[Text]"/>
      <dgm:spPr/>
      <dgm:t>
        <a:bodyPr/>
        <a:lstStyle/>
        <a:p>
          <a:r>
            <a:rPr lang="en-US" dirty="0"/>
            <a:t>Inference/Summary</a:t>
          </a:r>
        </a:p>
      </dgm:t>
    </dgm:pt>
    <dgm:pt modelId="{440702AB-FC55-4530-BCA2-32FA28BFA979}" type="parTrans" cxnId="{027CE56E-3A75-4065-84B4-A77F805DBCDF}">
      <dgm:prSet/>
      <dgm:spPr/>
      <dgm:t>
        <a:bodyPr/>
        <a:lstStyle/>
        <a:p>
          <a:endParaRPr lang="en-US"/>
        </a:p>
      </dgm:t>
    </dgm:pt>
    <dgm:pt modelId="{546284FC-E723-4E9E-BB39-FE9A874984A6}" type="sibTrans" cxnId="{027CE56E-3A75-4065-84B4-A77F805DBCDF}">
      <dgm:prSet/>
      <dgm:spPr/>
      <dgm:t>
        <a:bodyPr/>
        <a:lstStyle/>
        <a:p>
          <a:endParaRPr lang="en-US"/>
        </a:p>
      </dgm:t>
    </dgm:pt>
    <dgm:pt modelId="{E12B02C6-111C-49E1-AAB1-A4708CAA9722}" type="pres">
      <dgm:prSet presAssocID="{202A0B77-32FE-4864-9762-B241812000E4}" presName="CompostProcess" presStyleCnt="0">
        <dgm:presLayoutVars>
          <dgm:dir/>
          <dgm:resizeHandles val="exact"/>
        </dgm:presLayoutVars>
      </dgm:prSet>
      <dgm:spPr/>
    </dgm:pt>
    <dgm:pt modelId="{DEF15014-DAD1-40CD-B84C-0129EA318A51}" type="pres">
      <dgm:prSet presAssocID="{202A0B77-32FE-4864-9762-B241812000E4}" presName="arrow" presStyleLbl="bgShp" presStyleIdx="0" presStyleCnt="1"/>
      <dgm:spPr/>
    </dgm:pt>
    <dgm:pt modelId="{6A682D3F-2838-4601-90E1-E4BC4AE5BDBC}" type="pres">
      <dgm:prSet presAssocID="{202A0B77-32FE-4864-9762-B241812000E4}" presName="linearProcess" presStyleCnt="0"/>
      <dgm:spPr/>
    </dgm:pt>
    <dgm:pt modelId="{6D043C6B-9938-495F-8066-E08B8FD8BB4D}" type="pres">
      <dgm:prSet presAssocID="{49F96A71-4BEC-4160-A52C-35A0497094A7}" presName="textNode" presStyleLbl="node1" presStyleIdx="0" presStyleCnt="7">
        <dgm:presLayoutVars>
          <dgm:bulletEnabled val="1"/>
        </dgm:presLayoutVars>
      </dgm:prSet>
      <dgm:spPr/>
    </dgm:pt>
    <dgm:pt modelId="{77FF1509-4431-44FC-A083-83A922636A05}" type="pres">
      <dgm:prSet presAssocID="{F472D602-564C-4342-842A-E1448CB5B6AE}" presName="sibTrans" presStyleCnt="0"/>
      <dgm:spPr/>
    </dgm:pt>
    <dgm:pt modelId="{19C3E5CA-B6AA-4FE5-A9BA-BAAF2096528C}" type="pres">
      <dgm:prSet presAssocID="{53D036CE-0CB2-4491-A7DF-DC98FC75B270}" presName="textNode" presStyleLbl="node1" presStyleIdx="1" presStyleCnt="7">
        <dgm:presLayoutVars>
          <dgm:bulletEnabled val="1"/>
        </dgm:presLayoutVars>
      </dgm:prSet>
      <dgm:spPr/>
    </dgm:pt>
    <dgm:pt modelId="{A416B73C-734A-413C-9DBD-D434151C03B5}" type="pres">
      <dgm:prSet presAssocID="{1657EA30-15AB-44AF-B1BB-AAC5233FE5D0}" presName="sibTrans" presStyleCnt="0"/>
      <dgm:spPr/>
    </dgm:pt>
    <dgm:pt modelId="{4891DC4F-74C5-4E20-AC61-559870FCB488}" type="pres">
      <dgm:prSet presAssocID="{EBB4A472-D104-472E-BCA2-C8BAAEF1F74A}" presName="textNode" presStyleLbl="node1" presStyleIdx="2" presStyleCnt="7">
        <dgm:presLayoutVars>
          <dgm:bulletEnabled val="1"/>
        </dgm:presLayoutVars>
      </dgm:prSet>
      <dgm:spPr/>
    </dgm:pt>
    <dgm:pt modelId="{20C593EF-4A37-4086-814B-C5662F0D8138}" type="pres">
      <dgm:prSet presAssocID="{F64586DC-082E-4A09-B3F0-E252B4D97D07}" presName="sibTrans" presStyleCnt="0"/>
      <dgm:spPr/>
    </dgm:pt>
    <dgm:pt modelId="{3C945845-D356-48EB-9C5C-ABDE1C503ECD}" type="pres">
      <dgm:prSet presAssocID="{CBC3521F-C458-4BBB-AD11-92DFD8FDEEA7}" presName="textNode" presStyleLbl="node1" presStyleIdx="3" presStyleCnt="7">
        <dgm:presLayoutVars>
          <dgm:bulletEnabled val="1"/>
        </dgm:presLayoutVars>
      </dgm:prSet>
      <dgm:spPr/>
    </dgm:pt>
    <dgm:pt modelId="{199BB1B7-FF96-430B-81D4-B1802F2736AB}" type="pres">
      <dgm:prSet presAssocID="{5F2B947F-305E-4538-828F-D66C33C8A325}" presName="sibTrans" presStyleCnt="0"/>
      <dgm:spPr/>
    </dgm:pt>
    <dgm:pt modelId="{E669FA15-FF13-4C75-A500-A9ABF79A19E1}" type="pres">
      <dgm:prSet presAssocID="{864DE792-A573-4111-8880-4A2A888351FA}" presName="textNode" presStyleLbl="node1" presStyleIdx="4" presStyleCnt="7">
        <dgm:presLayoutVars>
          <dgm:bulletEnabled val="1"/>
        </dgm:presLayoutVars>
      </dgm:prSet>
      <dgm:spPr/>
    </dgm:pt>
    <dgm:pt modelId="{CA164AF2-95A1-4D50-AE2A-68A3FB6465C6}" type="pres">
      <dgm:prSet presAssocID="{42691006-50E6-48C5-B7F0-D45D01BE3D32}" presName="sibTrans" presStyleCnt="0"/>
      <dgm:spPr/>
    </dgm:pt>
    <dgm:pt modelId="{0B954830-4244-44BB-A181-359935091F33}" type="pres">
      <dgm:prSet presAssocID="{A3A7A181-6154-4A87-98D1-7A8C610D1868}" presName="textNode" presStyleLbl="node1" presStyleIdx="5" presStyleCnt="7">
        <dgm:presLayoutVars>
          <dgm:bulletEnabled val="1"/>
        </dgm:presLayoutVars>
      </dgm:prSet>
      <dgm:spPr/>
    </dgm:pt>
    <dgm:pt modelId="{D2AAC0BB-8949-4E7E-89C7-53A5E82DD979}" type="pres">
      <dgm:prSet presAssocID="{2663F687-2D36-4C2E-930E-FFD469E452CE}" presName="sibTrans" presStyleCnt="0"/>
      <dgm:spPr/>
    </dgm:pt>
    <dgm:pt modelId="{FF459310-EB01-49AD-BEC8-747A8344DE73}" type="pres">
      <dgm:prSet presAssocID="{EE622B57-3925-47FD-8836-E808B38D2C98}" presName="textNode" presStyleLbl="node1" presStyleIdx="6" presStyleCnt="7">
        <dgm:presLayoutVars>
          <dgm:bulletEnabled val="1"/>
        </dgm:presLayoutVars>
      </dgm:prSet>
      <dgm:spPr/>
    </dgm:pt>
  </dgm:ptLst>
  <dgm:cxnLst>
    <dgm:cxn modelId="{4D7B6309-CAE3-4C86-BECE-F36C7393848D}" type="presOf" srcId="{CBC3521F-C458-4BBB-AD11-92DFD8FDEEA7}" destId="{3C945845-D356-48EB-9C5C-ABDE1C503ECD}" srcOrd="0" destOrd="0" presId="urn:microsoft.com/office/officeart/2005/8/layout/hProcess9"/>
    <dgm:cxn modelId="{D14A7715-BE73-409B-A442-6AE2DB202545}" srcId="{202A0B77-32FE-4864-9762-B241812000E4}" destId="{CBC3521F-C458-4BBB-AD11-92DFD8FDEEA7}" srcOrd="3" destOrd="0" parTransId="{A2361C63-A16E-4E77-AC07-8CABD6717B2F}" sibTransId="{5F2B947F-305E-4538-828F-D66C33C8A325}"/>
    <dgm:cxn modelId="{8067DC3E-9D6E-4081-995D-C479F3CC3367}" srcId="{202A0B77-32FE-4864-9762-B241812000E4}" destId="{EBB4A472-D104-472E-BCA2-C8BAAEF1F74A}" srcOrd="2" destOrd="0" parTransId="{54FF5FC8-E0C5-4DC5-A7C2-E7EA611F8A43}" sibTransId="{F64586DC-082E-4A09-B3F0-E252B4D97D07}"/>
    <dgm:cxn modelId="{633CD167-985B-4378-A9B7-D871E99874AB}" type="presOf" srcId="{202A0B77-32FE-4864-9762-B241812000E4}" destId="{E12B02C6-111C-49E1-AAB1-A4708CAA9722}" srcOrd="0" destOrd="0" presId="urn:microsoft.com/office/officeart/2005/8/layout/hProcess9"/>
    <dgm:cxn modelId="{027CE56E-3A75-4065-84B4-A77F805DBCDF}" srcId="{202A0B77-32FE-4864-9762-B241812000E4}" destId="{EE622B57-3925-47FD-8836-E808B38D2C98}" srcOrd="6" destOrd="0" parTransId="{440702AB-FC55-4530-BCA2-32FA28BFA979}" sibTransId="{546284FC-E723-4E9E-BB39-FE9A874984A6}"/>
    <dgm:cxn modelId="{A366C675-CEF1-4FAB-9C89-D11018E9E5AE}" type="presOf" srcId="{864DE792-A573-4111-8880-4A2A888351FA}" destId="{E669FA15-FF13-4C75-A500-A9ABF79A19E1}" srcOrd="0" destOrd="0" presId="urn:microsoft.com/office/officeart/2005/8/layout/hProcess9"/>
    <dgm:cxn modelId="{D538A694-CC69-47F4-9562-61A43E36DBA3}" type="presOf" srcId="{EBB4A472-D104-472E-BCA2-C8BAAEF1F74A}" destId="{4891DC4F-74C5-4E20-AC61-559870FCB488}" srcOrd="0" destOrd="0" presId="urn:microsoft.com/office/officeart/2005/8/layout/hProcess9"/>
    <dgm:cxn modelId="{8B40E4BC-5557-41D4-84E8-DE2ED560362A}" srcId="{202A0B77-32FE-4864-9762-B241812000E4}" destId="{49F96A71-4BEC-4160-A52C-35A0497094A7}" srcOrd="0" destOrd="0" parTransId="{A88E7390-CC55-4902-BFC2-C72DA33E2221}" sibTransId="{F472D602-564C-4342-842A-E1448CB5B6AE}"/>
    <dgm:cxn modelId="{2EB31CC2-228A-432D-8E01-86AB4E51C7AE}" type="presOf" srcId="{EE622B57-3925-47FD-8836-E808B38D2C98}" destId="{FF459310-EB01-49AD-BEC8-747A8344DE73}" srcOrd="0" destOrd="0" presId="urn:microsoft.com/office/officeart/2005/8/layout/hProcess9"/>
    <dgm:cxn modelId="{E1CCA0C4-0AE1-4086-A570-331708593EC7}" srcId="{202A0B77-32FE-4864-9762-B241812000E4}" destId="{53D036CE-0CB2-4491-A7DF-DC98FC75B270}" srcOrd="1" destOrd="0" parTransId="{1A32E1F2-D05A-4FED-83A4-479020C64404}" sibTransId="{1657EA30-15AB-44AF-B1BB-AAC5233FE5D0}"/>
    <dgm:cxn modelId="{66F2B9CA-E80E-49D0-8EF1-10937A659AA3}" srcId="{202A0B77-32FE-4864-9762-B241812000E4}" destId="{864DE792-A573-4111-8880-4A2A888351FA}" srcOrd="4" destOrd="0" parTransId="{EA865690-EE63-431A-A805-41857FF9ACCF}" sibTransId="{42691006-50E6-48C5-B7F0-D45D01BE3D32}"/>
    <dgm:cxn modelId="{2D684BCD-570B-4BAC-9084-5ECAB1E092BC}" type="presOf" srcId="{A3A7A181-6154-4A87-98D1-7A8C610D1868}" destId="{0B954830-4244-44BB-A181-359935091F33}" srcOrd="0" destOrd="0" presId="urn:microsoft.com/office/officeart/2005/8/layout/hProcess9"/>
    <dgm:cxn modelId="{25D09CE9-D01A-4FC6-84BF-79AE8693DA70}" type="presOf" srcId="{49F96A71-4BEC-4160-A52C-35A0497094A7}" destId="{6D043C6B-9938-495F-8066-E08B8FD8BB4D}" srcOrd="0" destOrd="0" presId="urn:microsoft.com/office/officeart/2005/8/layout/hProcess9"/>
    <dgm:cxn modelId="{FBF2E3EC-A024-409D-A05D-DF6C0378D853}" type="presOf" srcId="{53D036CE-0CB2-4491-A7DF-DC98FC75B270}" destId="{19C3E5CA-B6AA-4FE5-A9BA-BAAF2096528C}" srcOrd="0" destOrd="0" presId="urn:microsoft.com/office/officeart/2005/8/layout/hProcess9"/>
    <dgm:cxn modelId="{534042FB-F04D-4B55-80F5-068CC1D10ABC}" srcId="{202A0B77-32FE-4864-9762-B241812000E4}" destId="{A3A7A181-6154-4A87-98D1-7A8C610D1868}" srcOrd="5" destOrd="0" parTransId="{9577AC8A-D029-4220-8B08-34F454A40CDD}" sibTransId="{2663F687-2D36-4C2E-930E-FFD469E452CE}"/>
    <dgm:cxn modelId="{D5A38D63-4B00-4388-BA94-91EC8AC0D8A6}" type="presParOf" srcId="{E12B02C6-111C-49E1-AAB1-A4708CAA9722}" destId="{DEF15014-DAD1-40CD-B84C-0129EA318A51}" srcOrd="0" destOrd="0" presId="urn:microsoft.com/office/officeart/2005/8/layout/hProcess9"/>
    <dgm:cxn modelId="{216297F3-2D64-45BC-A13E-1B3AB83FCBF4}" type="presParOf" srcId="{E12B02C6-111C-49E1-AAB1-A4708CAA9722}" destId="{6A682D3F-2838-4601-90E1-E4BC4AE5BDBC}" srcOrd="1" destOrd="0" presId="urn:microsoft.com/office/officeart/2005/8/layout/hProcess9"/>
    <dgm:cxn modelId="{AD4A9396-8DB2-48AC-BA06-2FEA2646295F}" type="presParOf" srcId="{6A682D3F-2838-4601-90E1-E4BC4AE5BDBC}" destId="{6D043C6B-9938-495F-8066-E08B8FD8BB4D}" srcOrd="0" destOrd="0" presId="urn:microsoft.com/office/officeart/2005/8/layout/hProcess9"/>
    <dgm:cxn modelId="{5047812E-08F7-477E-9675-E1A9EDA4BD3A}" type="presParOf" srcId="{6A682D3F-2838-4601-90E1-E4BC4AE5BDBC}" destId="{77FF1509-4431-44FC-A083-83A922636A05}" srcOrd="1" destOrd="0" presId="urn:microsoft.com/office/officeart/2005/8/layout/hProcess9"/>
    <dgm:cxn modelId="{A4324CF8-2D2A-4F26-9C7B-A558EF751872}" type="presParOf" srcId="{6A682D3F-2838-4601-90E1-E4BC4AE5BDBC}" destId="{19C3E5CA-B6AA-4FE5-A9BA-BAAF2096528C}" srcOrd="2" destOrd="0" presId="urn:microsoft.com/office/officeart/2005/8/layout/hProcess9"/>
    <dgm:cxn modelId="{10D36855-FDEC-4646-8FAD-65463D60A2D1}" type="presParOf" srcId="{6A682D3F-2838-4601-90E1-E4BC4AE5BDBC}" destId="{A416B73C-734A-413C-9DBD-D434151C03B5}" srcOrd="3" destOrd="0" presId="urn:microsoft.com/office/officeart/2005/8/layout/hProcess9"/>
    <dgm:cxn modelId="{D9A38D51-62F6-470B-A4C8-173E658535D4}" type="presParOf" srcId="{6A682D3F-2838-4601-90E1-E4BC4AE5BDBC}" destId="{4891DC4F-74C5-4E20-AC61-559870FCB488}" srcOrd="4" destOrd="0" presId="urn:microsoft.com/office/officeart/2005/8/layout/hProcess9"/>
    <dgm:cxn modelId="{B2539C5B-41B7-409F-A058-5FA8F2D50D88}" type="presParOf" srcId="{6A682D3F-2838-4601-90E1-E4BC4AE5BDBC}" destId="{20C593EF-4A37-4086-814B-C5662F0D8138}" srcOrd="5" destOrd="0" presId="urn:microsoft.com/office/officeart/2005/8/layout/hProcess9"/>
    <dgm:cxn modelId="{CA3C72D6-D359-4691-8EE9-E3CB4171A86E}" type="presParOf" srcId="{6A682D3F-2838-4601-90E1-E4BC4AE5BDBC}" destId="{3C945845-D356-48EB-9C5C-ABDE1C503ECD}" srcOrd="6" destOrd="0" presId="urn:microsoft.com/office/officeart/2005/8/layout/hProcess9"/>
    <dgm:cxn modelId="{096A9C91-A31D-45AA-8BD4-FC96713A70E9}" type="presParOf" srcId="{6A682D3F-2838-4601-90E1-E4BC4AE5BDBC}" destId="{199BB1B7-FF96-430B-81D4-B1802F2736AB}" srcOrd="7" destOrd="0" presId="urn:microsoft.com/office/officeart/2005/8/layout/hProcess9"/>
    <dgm:cxn modelId="{AF83AD88-16EB-40AC-8BB9-8E1A00F03F56}" type="presParOf" srcId="{6A682D3F-2838-4601-90E1-E4BC4AE5BDBC}" destId="{E669FA15-FF13-4C75-A500-A9ABF79A19E1}" srcOrd="8" destOrd="0" presId="urn:microsoft.com/office/officeart/2005/8/layout/hProcess9"/>
    <dgm:cxn modelId="{AFCCE00E-34E0-404A-999E-74D5F771CDA2}" type="presParOf" srcId="{6A682D3F-2838-4601-90E1-E4BC4AE5BDBC}" destId="{CA164AF2-95A1-4D50-AE2A-68A3FB6465C6}" srcOrd="9" destOrd="0" presId="urn:microsoft.com/office/officeart/2005/8/layout/hProcess9"/>
    <dgm:cxn modelId="{BD6ED988-C7D0-41C9-A573-5D68BE834016}" type="presParOf" srcId="{6A682D3F-2838-4601-90E1-E4BC4AE5BDBC}" destId="{0B954830-4244-44BB-A181-359935091F33}" srcOrd="10" destOrd="0" presId="urn:microsoft.com/office/officeart/2005/8/layout/hProcess9"/>
    <dgm:cxn modelId="{F8DD1D7A-23D2-493C-B26A-3B4C38BE56AF}" type="presParOf" srcId="{6A682D3F-2838-4601-90E1-E4BC4AE5BDBC}" destId="{D2AAC0BB-8949-4E7E-89C7-53A5E82DD979}" srcOrd="11" destOrd="0" presId="urn:microsoft.com/office/officeart/2005/8/layout/hProcess9"/>
    <dgm:cxn modelId="{93184F76-CDE8-4E84-89AC-0B3E0039BB42}" type="presParOf" srcId="{6A682D3F-2838-4601-90E1-E4BC4AE5BDBC}" destId="{FF459310-EB01-49AD-BEC8-747A8344DE73}" srcOrd="12"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F15014-DAD1-40CD-B84C-0129EA318A51}">
      <dsp:nvSpPr>
        <dsp:cNvPr id="0" name=""/>
        <dsp:cNvSpPr/>
      </dsp:nvSpPr>
      <dsp:spPr>
        <a:xfrm>
          <a:off x="678397" y="0"/>
          <a:ext cx="7688507" cy="5781282"/>
        </a:xfrm>
        <a:prstGeom prst="rightArrow">
          <a:avLst/>
        </a:prstGeom>
        <a:solidFill>
          <a:schemeClr val="accent3">
            <a:tint val="40000"/>
            <a:hueOff val="0"/>
            <a:satOff val="0"/>
            <a:lumOff val="0"/>
            <a:alphaOff val="0"/>
          </a:scheme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6D043C6B-9938-495F-8066-E08B8FD8BB4D}">
      <dsp:nvSpPr>
        <dsp:cNvPr id="0" name=""/>
        <dsp:cNvSpPr/>
      </dsp:nvSpPr>
      <dsp:spPr>
        <a:xfrm>
          <a:off x="772" y="1734384"/>
          <a:ext cx="1238870" cy="2312512"/>
        </a:xfrm>
        <a:prstGeom prst="roundRect">
          <a:avLst/>
        </a:prstGeom>
        <a:solidFill>
          <a:schemeClr val="accent3">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Data Sourcing</a:t>
          </a:r>
        </a:p>
      </dsp:txBody>
      <dsp:txXfrm>
        <a:off x="61249" y="1794861"/>
        <a:ext cx="1117916" cy="2191558"/>
      </dsp:txXfrm>
    </dsp:sp>
    <dsp:sp modelId="{19C3E5CA-B6AA-4FE5-A9BA-BAAF2096528C}">
      <dsp:nvSpPr>
        <dsp:cNvPr id="0" name=""/>
        <dsp:cNvSpPr/>
      </dsp:nvSpPr>
      <dsp:spPr>
        <a:xfrm>
          <a:off x="1301587" y="1734384"/>
          <a:ext cx="1238870" cy="2312512"/>
        </a:xfrm>
        <a:prstGeom prst="roundRect">
          <a:avLst/>
        </a:prstGeom>
        <a:solidFill>
          <a:schemeClr val="accent3">
            <a:hueOff val="1417008"/>
            <a:satOff val="-1388"/>
            <a:lumOff val="915"/>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Data Clean up and Preparation</a:t>
          </a:r>
        </a:p>
      </dsp:txBody>
      <dsp:txXfrm>
        <a:off x="1362064" y="1794861"/>
        <a:ext cx="1117916" cy="2191558"/>
      </dsp:txXfrm>
    </dsp:sp>
    <dsp:sp modelId="{4891DC4F-74C5-4E20-AC61-559870FCB488}">
      <dsp:nvSpPr>
        <dsp:cNvPr id="0" name=""/>
        <dsp:cNvSpPr/>
      </dsp:nvSpPr>
      <dsp:spPr>
        <a:xfrm>
          <a:off x="2602401" y="1734384"/>
          <a:ext cx="1238870" cy="2312512"/>
        </a:xfrm>
        <a:prstGeom prst="roundRect">
          <a:avLst/>
        </a:prstGeom>
        <a:solidFill>
          <a:schemeClr val="accent3">
            <a:hueOff val="2834016"/>
            <a:satOff val="-2776"/>
            <a:lumOff val="183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Feature Engineering</a:t>
          </a:r>
        </a:p>
      </dsp:txBody>
      <dsp:txXfrm>
        <a:off x="2662878" y="1794861"/>
        <a:ext cx="1117916" cy="2191558"/>
      </dsp:txXfrm>
    </dsp:sp>
    <dsp:sp modelId="{3C945845-D356-48EB-9C5C-ABDE1C503ECD}">
      <dsp:nvSpPr>
        <dsp:cNvPr id="0" name=""/>
        <dsp:cNvSpPr/>
      </dsp:nvSpPr>
      <dsp:spPr>
        <a:xfrm>
          <a:off x="3903216" y="1734384"/>
          <a:ext cx="1238870" cy="2312512"/>
        </a:xfrm>
        <a:prstGeom prst="roundRect">
          <a:avLst/>
        </a:prstGeom>
        <a:solidFill>
          <a:schemeClr val="accent3">
            <a:hueOff val="4251024"/>
            <a:satOff val="-4164"/>
            <a:lumOff val="2745"/>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Exploratory Data Analysis</a:t>
          </a:r>
        </a:p>
      </dsp:txBody>
      <dsp:txXfrm>
        <a:off x="3963693" y="1794861"/>
        <a:ext cx="1117916" cy="2191558"/>
      </dsp:txXfrm>
    </dsp:sp>
    <dsp:sp modelId="{E669FA15-FF13-4C75-A500-A9ABF79A19E1}">
      <dsp:nvSpPr>
        <dsp:cNvPr id="0" name=""/>
        <dsp:cNvSpPr/>
      </dsp:nvSpPr>
      <dsp:spPr>
        <a:xfrm>
          <a:off x="5204030" y="1734384"/>
          <a:ext cx="1238870" cy="2312512"/>
        </a:xfrm>
        <a:prstGeom prst="roundRect">
          <a:avLst/>
        </a:prstGeom>
        <a:solidFill>
          <a:schemeClr val="accent3">
            <a:hueOff val="5668032"/>
            <a:satOff val="-5552"/>
            <a:lumOff val="366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Model Training &amp; Evaluation</a:t>
          </a:r>
        </a:p>
      </dsp:txBody>
      <dsp:txXfrm>
        <a:off x="5264507" y="1794861"/>
        <a:ext cx="1117916" cy="2191558"/>
      </dsp:txXfrm>
    </dsp:sp>
    <dsp:sp modelId="{0B954830-4244-44BB-A181-359935091F33}">
      <dsp:nvSpPr>
        <dsp:cNvPr id="0" name=""/>
        <dsp:cNvSpPr/>
      </dsp:nvSpPr>
      <dsp:spPr>
        <a:xfrm>
          <a:off x="6504844" y="1734384"/>
          <a:ext cx="1238870" cy="2312512"/>
        </a:xfrm>
        <a:prstGeom prst="roundRect">
          <a:avLst/>
        </a:prstGeom>
        <a:solidFill>
          <a:schemeClr val="accent3">
            <a:hueOff val="7085040"/>
            <a:satOff val="-6940"/>
            <a:lumOff val="4575"/>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Model Assessment</a:t>
          </a:r>
        </a:p>
      </dsp:txBody>
      <dsp:txXfrm>
        <a:off x="6565321" y="1794861"/>
        <a:ext cx="1117916" cy="2191558"/>
      </dsp:txXfrm>
    </dsp:sp>
    <dsp:sp modelId="{FF459310-EB01-49AD-BEC8-747A8344DE73}">
      <dsp:nvSpPr>
        <dsp:cNvPr id="0" name=""/>
        <dsp:cNvSpPr/>
      </dsp:nvSpPr>
      <dsp:spPr>
        <a:xfrm>
          <a:off x="7805659" y="1734384"/>
          <a:ext cx="1238870" cy="2312512"/>
        </a:xfrm>
        <a:prstGeom prst="roundRect">
          <a:avLst/>
        </a:prstGeom>
        <a:solidFill>
          <a:schemeClr val="accent3">
            <a:hueOff val="8502047"/>
            <a:satOff val="-8328"/>
            <a:lumOff val="549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Inference/Summary</a:t>
          </a:r>
        </a:p>
      </dsp:txBody>
      <dsp:txXfrm>
        <a:off x="7866136" y="1794861"/>
        <a:ext cx="1117916" cy="219155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2/28/2023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14</a:t>
            </a:fld>
            <a:endParaRPr lang="en-US" dirty="0"/>
          </a:p>
        </p:txBody>
      </p:sp>
    </p:spTree>
    <p:extLst>
      <p:ext uri="{BB962C8B-B14F-4D97-AF65-F5344CB8AC3E}">
        <p14:creationId xmlns:p14="http://schemas.microsoft.com/office/powerpoint/2010/main" val="18238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a:lstStyle/>
          <a:p>
            <a:fld id="{6BA3FB57-26D9-48EB-922A-6670ED1C7D3D}" type="datetime4">
              <a:rPr lang="en-US" smtClean="0"/>
              <a:t>February 28, 2023</a:t>
            </a:fld>
            <a:endParaRPr lang="en-US" dirty="0">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a:lstStyle/>
          <a:p>
            <a:fld id="{34D709AD-5B7F-4559-B991-365DA0D52521}" type="datetime4">
              <a:rPr lang="en-US" smtClean="0"/>
              <a:t>February 28, 2023</a:t>
            </a:fld>
            <a:endParaRPr lang="en-US" dirty="0">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a:lstStyle/>
          <a:p>
            <a:fld id="{DB5D6891-C33E-47CF-9727-C13F2C699E1C}" type="datetime4">
              <a:rPr lang="en-US" smtClean="0"/>
              <a:t>February 28, 2023</a:t>
            </a:fld>
            <a:endParaRPr lang="en-US" dirty="0">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a:lstStyle/>
          <a:p>
            <a:r>
              <a:rPr lang="en-US"/>
              <a:t>Annual Review</a:t>
            </a:r>
            <a:endParaRPr lang="en-US" b="0" dirty="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a:lstStyle/>
          <a:p>
            <a:fld id="{3952835D-0706-4D7C-862E-2595265644D7}" type="datetime4">
              <a:rPr lang="en-US" smtClean="0"/>
              <a:t>February 28, 2023</a:t>
            </a:fld>
            <a:endParaRPr lang="en-US" dirty="0">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a:lstStyle/>
          <a:p>
            <a:fld id="{2778E8A1-5AB2-4091-B1CF-BFB97A5E2167}" type="datetime4">
              <a:rPr lang="en-US" smtClean="0"/>
              <a:t>February 28, 2023</a:t>
            </a:fld>
            <a:endParaRPr lang="en-US"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a:t>Click icon to add chart</a:t>
            </a:r>
            <a:endParaRPr lang="en-US" dirty="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a:lstStyle/>
          <a:p>
            <a:fld id="{B613FBA3-8E51-496F-906D-28644951FADF}" type="datetime4">
              <a:rPr lang="en-US" smtClean="0"/>
              <a:t>February 28, 2023</a:t>
            </a:fld>
            <a:endParaRPr lang="en-US" dirty="0">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a:t>Click icon to add table</a:t>
            </a:r>
            <a:endParaRPr lang="en-US" dirty="0"/>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a:lstStyle/>
          <a:p>
            <a:fld id="{C450EA04-C8E2-4061-AEB5-91D2CEA9279A}" type="datetime4">
              <a:rPr lang="en-US" smtClean="0"/>
              <a:t>February 28, 2023</a:t>
            </a:fld>
            <a:endParaRPr lang="en-US" dirty="0">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a:t>Click icon to add picture</a:t>
            </a:r>
            <a:endParaRPr lang="en-US"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a:t>Click icon to add picture</a:t>
            </a:r>
            <a:endParaRPr lang="en-US"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a:t>Click icon to add picture</a:t>
            </a:r>
            <a:endParaRPr lang="en-US"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a:lstStyle/>
          <a:p>
            <a:fld id="{753A3330-268C-4E87-B9E6-42FC5038ED2D}" type="datetime4">
              <a:rPr lang="en-US" smtClean="0"/>
              <a:t>February 28, 2023</a:t>
            </a:fld>
            <a:endParaRPr lang="en-US" dirty="0">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a:lstStyle/>
          <a:p>
            <a:fld id="{B15752A3-0F1E-4821-8AEA-E8E78C865CC0}" type="datetime4">
              <a:rPr lang="en-US" smtClean="0"/>
              <a:t>February 28, 2023</a:t>
            </a:fld>
            <a:endParaRPr lang="en-US" dirty="0">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fld id="{870D0728-C570-4803-97C5-E405FA03FE57}" type="datetime4">
              <a:rPr lang="en-US" smtClean="0"/>
              <a:t>February 28, 2023</a:t>
            </a:fld>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a:t>Annual Review</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ftr="0" dt="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0.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6367054" y="2116182"/>
            <a:ext cx="5491571" cy="1514019"/>
          </a:xfrm>
        </p:spPr>
        <p:txBody>
          <a:bodyPr/>
          <a:lstStyle/>
          <a:p>
            <a:r>
              <a:rPr lang="en-US" dirty="0"/>
              <a:t>Lead Score Assignment</a:t>
            </a:r>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549553"/>
            <a:ext cx="5491570" cy="953337"/>
          </a:xfrm>
        </p:spPr>
        <p:txBody>
          <a:bodyPr/>
          <a:lstStyle/>
          <a:p>
            <a:pPr marL="285750" indent="-285750">
              <a:buFont typeface="Arial" panose="020B0604020202020204" pitchFamily="34" charset="0"/>
              <a:buChar char="•"/>
            </a:pPr>
            <a:r>
              <a:rPr lang="en-US" dirty="0">
                <a:latin typeface="+mj-lt"/>
              </a:rPr>
              <a:t>Anuj Sharma</a:t>
            </a:r>
          </a:p>
          <a:p>
            <a:pPr marL="285750" indent="-285750">
              <a:buFont typeface="Arial" panose="020B0604020202020204" pitchFamily="34" charset="0"/>
              <a:buChar char="•"/>
            </a:pPr>
            <a:r>
              <a:rPr lang="en-US" dirty="0" err="1">
                <a:latin typeface="+mj-lt"/>
              </a:rPr>
              <a:t>Gurveen</a:t>
            </a:r>
            <a:r>
              <a:rPr lang="en-US" dirty="0">
                <a:latin typeface="+mj-lt"/>
              </a:rPr>
              <a:t> Gill </a:t>
            </a:r>
          </a:p>
          <a:p>
            <a:pPr marL="285750" indent="-285750">
              <a:buFont typeface="Arial" panose="020B0604020202020204" pitchFamily="34" charset="0"/>
              <a:buChar char="•"/>
            </a:pPr>
            <a:r>
              <a:rPr lang="en-US" dirty="0" err="1">
                <a:latin typeface="+mj-lt"/>
              </a:rPr>
              <a:t>Shaktiprasanna</a:t>
            </a:r>
            <a:endParaRPr lang="en-US" dirty="0">
              <a:latin typeface="+mj-lt"/>
            </a:endParaRPr>
          </a:p>
          <a:p>
            <a:r>
              <a:rPr lang="en-US" dirty="0">
                <a:latin typeface="+mj-lt"/>
              </a:rPr>
              <a:t>DS C47</a:t>
            </a:r>
            <a:endParaRPr lang="en-US" dirty="0"/>
          </a:p>
          <a:p>
            <a:r>
              <a:rPr lang="en-US" dirty="0"/>
              <a:t>Upgrad &amp; IIITB | Data Science Program</a:t>
            </a:r>
          </a:p>
          <a:p>
            <a:r>
              <a:rPr lang="en-US" dirty="0"/>
              <a:t>28</a:t>
            </a:r>
            <a:r>
              <a:rPr lang="en-US" baseline="30000" dirty="0"/>
              <a:t>th</a:t>
            </a:r>
            <a:r>
              <a:rPr lang="en-US" dirty="0"/>
              <a:t> February 2023</a:t>
            </a:r>
          </a:p>
          <a:p>
            <a:endParaRPr lang="en-US" dirty="0"/>
          </a:p>
          <a:p>
            <a:endParaRPr lang="en-US" dirty="0"/>
          </a:p>
        </p:txBody>
      </p:sp>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39315B-8AAE-A946-ABBF-894F2E4B1338}"/>
              </a:ext>
            </a:extLst>
          </p:cNvPr>
          <p:cNvSpPr>
            <a:spLocks noGrp="1"/>
          </p:cNvSpPr>
          <p:nvPr>
            <p:ph type="title"/>
          </p:nvPr>
        </p:nvSpPr>
        <p:spPr>
          <a:xfrm>
            <a:off x="299381" y="104503"/>
            <a:ext cx="11010264" cy="444854"/>
          </a:xfrm>
        </p:spPr>
        <p:txBody>
          <a:bodyPr>
            <a:normAutofit/>
          </a:bodyPr>
          <a:lstStyle/>
          <a:p>
            <a:r>
              <a:rPr lang="en-US" sz="2800" dirty="0"/>
              <a:t>C. Model Training and Assessment – ROC Curve</a:t>
            </a:r>
          </a:p>
        </p:txBody>
      </p:sp>
      <p:pic>
        <p:nvPicPr>
          <p:cNvPr id="4098" name="Picture 2">
            <a:extLst>
              <a:ext uri="{FF2B5EF4-FFF2-40B4-BE49-F238E27FC236}">
                <a16:creationId xmlns:a16="http://schemas.microsoft.com/office/drawing/2014/main" id="{C06D98A2-6432-D409-8FAC-11A33C363F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4950" y="834886"/>
            <a:ext cx="8103507" cy="53165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165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39315B-8AAE-A946-ABBF-894F2E4B1338}"/>
              </a:ext>
            </a:extLst>
          </p:cNvPr>
          <p:cNvSpPr>
            <a:spLocks noGrp="1"/>
          </p:cNvSpPr>
          <p:nvPr>
            <p:ph type="title"/>
          </p:nvPr>
        </p:nvSpPr>
        <p:spPr>
          <a:xfrm>
            <a:off x="299381" y="104503"/>
            <a:ext cx="11010264" cy="444854"/>
          </a:xfrm>
        </p:spPr>
        <p:txBody>
          <a:bodyPr>
            <a:normAutofit/>
          </a:bodyPr>
          <a:lstStyle/>
          <a:p>
            <a:r>
              <a:rPr lang="en-US" sz="2800" dirty="0"/>
              <a:t>C. Model Training and Assessment – Error Residuals</a:t>
            </a:r>
          </a:p>
        </p:txBody>
      </p:sp>
      <p:pic>
        <p:nvPicPr>
          <p:cNvPr id="5122" name="Picture 2">
            <a:extLst>
              <a:ext uri="{FF2B5EF4-FFF2-40B4-BE49-F238E27FC236}">
                <a16:creationId xmlns:a16="http://schemas.microsoft.com/office/drawing/2014/main" id="{01EB9711-ADFF-07EA-301A-19D88985CC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875" y="509588"/>
            <a:ext cx="11144250" cy="5838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1312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39315B-8AAE-A946-ABBF-894F2E4B1338}"/>
              </a:ext>
            </a:extLst>
          </p:cNvPr>
          <p:cNvSpPr>
            <a:spLocks noGrp="1"/>
          </p:cNvSpPr>
          <p:nvPr>
            <p:ph type="title"/>
          </p:nvPr>
        </p:nvSpPr>
        <p:spPr>
          <a:xfrm>
            <a:off x="299381" y="104503"/>
            <a:ext cx="11010264" cy="444854"/>
          </a:xfrm>
        </p:spPr>
        <p:txBody>
          <a:bodyPr>
            <a:normAutofit/>
          </a:bodyPr>
          <a:lstStyle/>
          <a:p>
            <a:r>
              <a:rPr lang="en-US" sz="2800" dirty="0"/>
              <a:t>C. Model Training and Assessment – 5-fold cross-validation</a:t>
            </a:r>
          </a:p>
        </p:txBody>
      </p:sp>
      <p:pic>
        <p:nvPicPr>
          <p:cNvPr id="2" name="Picture 1">
            <a:extLst>
              <a:ext uri="{FF2B5EF4-FFF2-40B4-BE49-F238E27FC236}">
                <a16:creationId xmlns:a16="http://schemas.microsoft.com/office/drawing/2014/main" id="{DF06E451-C696-76A7-C2AC-F3A42657C86E}"/>
              </a:ext>
            </a:extLst>
          </p:cNvPr>
          <p:cNvPicPr>
            <a:picLocks noChangeAspect="1"/>
          </p:cNvPicPr>
          <p:nvPr/>
        </p:nvPicPr>
        <p:blipFill>
          <a:blip r:embed="rId2"/>
          <a:stretch>
            <a:fillRect/>
          </a:stretch>
        </p:blipFill>
        <p:spPr>
          <a:xfrm>
            <a:off x="299381" y="572548"/>
            <a:ext cx="5303354" cy="2959330"/>
          </a:xfrm>
          <a:prstGeom prst="rect">
            <a:avLst/>
          </a:prstGeom>
        </p:spPr>
      </p:pic>
      <p:pic>
        <p:nvPicPr>
          <p:cNvPr id="6148" name="Picture 4">
            <a:extLst>
              <a:ext uri="{FF2B5EF4-FFF2-40B4-BE49-F238E27FC236}">
                <a16:creationId xmlns:a16="http://schemas.microsoft.com/office/drawing/2014/main" id="{15425E70-806E-53BC-4E7A-2322EE0526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381" y="3429000"/>
            <a:ext cx="5465315" cy="318157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96CB6CE1-B3FD-D4DD-53A6-0E3D9B1B27C3}"/>
              </a:ext>
            </a:extLst>
          </p:cNvPr>
          <p:cNvPicPr>
            <a:picLocks noChangeAspect="1"/>
          </p:cNvPicPr>
          <p:nvPr/>
        </p:nvPicPr>
        <p:blipFill>
          <a:blip r:embed="rId4"/>
          <a:stretch>
            <a:fillRect/>
          </a:stretch>
        </p:blipFill>
        <p:spPr>
          <a:xfrm>
            <a:off x="5907985" y="549357"/>
            <a:ext cx="5303354" cy="2959330"/>
          </a:xfrm>
          <a:prstGeom prst="rect">
            <a:avLst/>
          </a:prstGeom>
        </p:spPr>
      </p:pic>
      <p:pic>
        <p:nvPicPr>
          <p:cNvPr id="6152" name="Picture 8">
            <a:extLst>
              <a:ext uri="{FF2B5EF4-FFF2-40B4-BE49-F238E27FC236}">
                <a16:creationId xmlns:a16="http://schemas.microsoft.com/office/drawing/2014/main" id="{76C5C2BE-B871-340D-074C-32A1F7D9868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7986" y="3493856"/>
            <a:ext cx="5585398" cy="3116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77156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p:txBody>
          <a:bodyPr/>
          <a:lstStyle/>
          <a:p>
            <a:r>
              <a:rPr lang="en-US" dirty="0"/>
              <a:t>Summary</a:t>
            </a:r>
          </a:p>
        </p:txBody>
      </p:sp>
      <p:sp>
        <p:nvSpPr>
          <p:cNvPr id="44" name="Text Placeholder 43">
            <a:extLst>
              <a:ext uri="{FF2B5EF4-FFF2-40B4-BE49-F238E27FC236}">
                <a16:creationId xmlns:a16="http://schemas.microsoft.com/office/drawing/2014/main" id="{906E4DF9-127F-4650-8BAA-2521A37885B0}"/>
              </a:ext>
            </a:extLst>
          </p:cNvPr>
          <p:cNvSpPr>
            <a:spLocks noGrp="1"/>
          </p:cNvSpPr>
          <p:nvPr>
            <p:ph type="body" sz="quarter" idx="10"/>
          </p:nvPr>
        </p:nvSpPr>
        <p:spPr>
          <a:xfrm>
            <a:off x="952500" y="2475929"/>
            <a:ext cx="4838700" cy="574318"/>
          </a:xfrm>
        </p:spPr>
        <p:txBody>
          <a:bodyPr/>
          <a:lstStyle/>
          <a:p>
            <a:pPr marL="228600" indent="-228600" algn="just">
              <a:buFont typeface="Wingdings" panose="05000000000000000000" pitchFamily="2" charset="2"/>
              <a:buChar char="ü"/>
            </a:pPr>
            <a:endParaRPr lang="en-US" dirty="0"/>
          </a:p>
          <a:p>
            <a:pPr marL="228600" indent="-228600">
              <a:buFont typeface="+mj-lt"/>
              <a:buAutoNum type="arabicPeriod"/>
            </a:pPr>
            <a:endParaRPr lang="en-US" sz="1200" dirty="0"/>
          </a:p>
        </p:txBody>
      </p:sp>
      <p:sp>
        <p:nvSpPr>
          <p:cNvPr id="8" name="TextBox 7">
            <a:extLst>
              <a:ext uri="{FF2B5EF4-FFF2-40B4-BE49-F238E27FC236}">
                <a16:creationId xmlns:a16="http://schemas.microsoft.com/office/drawing/2014/main" id="{7A1E31CA-1584-80EE-BBE5-48F0A10B3A48}"/>
              </a:ext>
            </a:extLst>
          </p:cNvPr>
          <p:cNvSpPr txBox="1"/>
          <p:nvPr/>
        </p:nvSpPr>
        <p:spPr>
          <a:xfrm>
            <a:off x="952500" y="2224138"/>
            <a:ext cx="10697890" cy="2062103"/>
          </a:xfrm>
          <a:prstGeom prst="rect">
            <a:avLst/>
          </a:prstGeom>
          <a:noFill/>
        </p:spPr>
        <p:txBody>
          <a:bodyPr wrap="square" rtlCol="0">
            <a:spAutoFit/>
          </a:bodyPr>
          <a:lstStyle/>
          <a:p>
            <a:r>
              <a:rPr lang="en-US" sz="1600" dirty="0">
                <a:solidFill>
                  <a:schemeClr val="bg1"/>
                </a:solidFill>
              </a:rPr>
              <a:t>The analysis was conducted using a Logistic model to predict the conversion rate for a company. After running the model on the test data, the following observations were made:</a:t>
            </a:r>
          </a:p>
          <a:p>
            <a:pPr marL="342900" indent="-342900">
              <a:buFont typeface="+mj-lt"/>
              <a:buAutoNum type="arabicPeriod"/>
            </a:pPr>
            <a:r>
              <a:rPr lang="en-US" sz="1600" dirty="0">
                <a:solidFill>
                  <a:schemeClr val="bg1"/>
                </a:solidFill>
              </a:rPr>
              <a:t>The accuracy for the train data was 83.29% while the sensitivity and specificity were 83.70% and 83.66%, respectively.</a:t>
            </a:r>
          </a:p>
          <a:p>
            <a:pPr marL="342900" indent="-342900">
              <a:buFont typeface="+mj-lt"/>
              <a:buAutoNum type="arabicPeriod"/>
            </a:pPr>
            <a:r>
              <a:rPr lang="en-US" sz="1600" dirty="0">
                <a:solidFill>
                  <a:schemeClr val="bg1"/>
                </a:solidFill>
              </a:rPr>
              <a:t>The accuracy for the test data was 84.78%, with sensitivity and specificity values of 83.98% and 85.26%, respectively.</a:t>
            </a:r>
          </a:p>
          <a:p>
            <a:pPr marL="342900" indent="-342900">
              <a:buFont typeface="+mj-lt"/>
              <a:buAutoNum type="arabicPeriod"/>
            </a:pPr>
            <a:r>
              <a:rPr lang="en-US" sz="1600" dirty="0">
                <a:solidFill>
                  <a:schemeClr val="bg1"/>
                </a:solidFill>
              </a:rPr>
              <a:t>To verify the accuracy of the model, 5-fold cross-validation was used to train the model across different combinations of data.</a:t>
            </a:r>
          </a:p>
          <a:p>
            <a:pPr marL="342900" indent="-342900">
              <a:buFont typeface="+mj-lt"/>
              <a:buAutoNum type="arabicPeriod"/>
            </a:pPr>
            <a:r>
              <a:rPr lang="en-US" sz="1600" dirty="0">
                <a:solidFill>
                  <a:schemeClr val="bg1"/>
                </a:solidFill>
              </a:rPr>
              <a:t>The model performed well in predicting the conversion rate, and the CEO can have confidence in making good decisions based on the model's predictions.</a:t>
            </a:r>
            <a:endParaRPr lang="en-IN" sz="1600" dirty="0">
              <a:solidFill>
                <a:schemeClr val="bg1"/>
              </a:solidFill>
            </a:endParaRPr>
          </a:p>
        </p:txBody>
      </p:sp>
    </p:spTree>
    <p:extLst>
      <p:ext uri="{BB962C8B-B14F-4D97-AF65-F5344CB8AC3E}">
        <p14:creationId xmlns:p14="http://schemas.microsoft.com/office/powerpoint/2010/main" val="643842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p:txBody>
          <a:bodyPr/>
          <a:lstStyle/>
          <a:p>
            <a:r>
              <a:rPr lang="en-US" dirty="0"/>
              <a:t>Thank you</a:t>
            </a:r>
          </a:p>
        </p:txBody>
      </p:sp>
      <p:pic>
        <p:nvPicPr>
          <p:cNvPr id="13" name="Picture Placeholder 12" descr="Portrait of a team member">
            <a:extLst>
              <a:ext uri="{FF2B5EF4-FFF2-40B4-BE49-F238E27FC236}">
                <a16:creationId xmlns:a16="http://schemas.microsoft.com/office/drawing/2014/main" id="{EC944911-7CDD-41CC-A7F0-5B0CF85D545C}"/>
              </a:ext>
              <a:ext uri="{C183D7F6-B498-43B3-948B-1728B52AA6E4}">
                <adec:decorative xmlns:adec="http://schemas.microsoft.com/office/drawing/2017/decorative" val="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336677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4756-A790-C845-A85F-35391529E591}"/>
              </a:ext>
            </a:extLst>
          </p:cNvPr>
          <p:cNvSpPr>
            <a:spLocks noGrp="1"/>
          </p:cNvSpPr>
          <p:nvPr>
            <p:ph type="title"/>
          </p:nvPr>
        </p:nvSpPr>
        <p:spPr>
          <a:xfrm>
            <a:off x="964023" y="879063"/>
            <a:ext cx="4941477" cy="610863"/>
          </a:xfrm>
        </p:spPr>
        <p:txBody>
          <a:bodyPr/>
          <a:lstStyle/>
          <a:p>
            <a:r>
              <a:rPr lang="en-US" dirty="0"/>
              <a:t>Agenda</a:t>
            </a:r>
          </a:p>
        </p:txBody>
      </p:sp>
      <p:sp>
        <p:nvSpPr>
          <p:cNvPr id="4" name="Text Placeholder 3">
            <a:extLst>
              <a:ext uri="{FF2B5EF4-FFF2-40B4-BE49-F238E27FC236}">
                <a16:creationId xmlns:a16="http://schemas.microsoft.com/office/drawing/2014/main" id="{C7EC6698-132B-1143-A2A9-00A97D9572D8}"/>
              </a:ext>
            </a:extLst>
          </p:cNvPr>
          <p:cNvSpPr>
            <a:spLocks noGrp="1"/>
          </p:cNvSpPr>
          <p:nvPr>
            <p:ph type="body" sz="quarter" idx="14"/>
          </p:nvPr>
        </p:nvSpPr>
        <p:spPr>
          <a:xfrm>
            <a:off x="952499" y="2209800"/>
            <a:ext cx="2208143" cy="247651"/>
          </a:xfrm>
        </p:spPr>
        <p:txBody>
          <a:bodyPr/>
          <a:lstStyle/>
          <a:p>
            <a:r>
              <a:rPr lang="en-US" dirty="0"/>
              <a:t>01. Problem Statement</a:t>
            </a:r>
          </a:p>
        </p:txBody>
      </p:sp>
      <p:sp>
        <p:nvSpPr>
          <p:cNvPr id="6" name="Text Placeholder 5">
            <a:extLst>
              <a:ext uri="{FF2B5EF4-FFF2-40B4-BE49-F238E27FC236}">
                <a16:creationId xmlns:a16="http://schemas.microsoft.com/office/drawing/2014/main" id="{C0015C52-08ED-464E-B7E8-24892D9C1319}"/>
              </a:ext>
            </a:extLst>
          </p:cNvPr>
          <p:cNvSpPr>
            <a:spLocks noGrp="1"/>
          </p:cNvSpPr>
          <p:nvPr>
            <p:ph type="body" sz="quarter" idx="16"/>
          </p:nvPr>
        </p:nvSpPr>
        <p:spPr>
          <a:xfrm>
            <a:off x="3663042" y="2209800"/>
            <a:ext cx="2242458" cy="205837"/>
          </a:xfrm>
        </p:spPr>
        <p:txBody>
          <a:bodyPr/>
          <a:lstStyle/>
          <a:p>
            <a:r>
              <a:rPr lang="en-US" dirty="0"/>
              <a:t>02. Methodology</a:t>
            </a:r>
          </a:p>
        </p:txBody>
      </p:sp>
      <p:sp>
        <p:nvSpPr>
          <p:cNvPr id="8" name="Text Placeholder 7">
            <a:extLst>
              <a:ext uri="{FF2B5EF4-FFF2-40B4-BE49-F238E27FC236}">
                <a16:creationId xmlns:a16="http://schemas.microsoft.com/office/drawing/2014/main" id="{B32B0C1D-C221-7C47-B7D6-77E7BDB41749}"/>
              </a:ext>
            </a:extLst>
          </p:cNvPr>
          <p:cNvSpPr>
            <a:spLocks noGrp="1"/>
          </p:cNvSpPr>
          <p:nvPr>
            <p:ph type="body" sz="quarter" idx="20"/>
          </p:nvPr>
        </p:nvSpPr>
        <p:spPr>
          <a:xfrm>
            <a:off x="952500" y="4522803"/>
            <a:ext cx="2133600" cy="205837"/>
          </a:xfrm>
        </p:spPr>
        <p:txBody>
          <a:bodyPr/>
          <a:lstStyle/>
          <a:p>
            <a:r>
              <a:rPr lang="en-US" dirty="0"/>
              <a:t>03. Exploratory Data Analysis</a:t>
            </a:r>
          </a:p>
        </p:txBody>
      </p:sp>
      <p:sp>
        <p:nvSpPr>
          <p:cNvPr id="10" name="Text Placeholder 9">
            <a:extLst>
              <a:ext uri="{FF2B5EF4-FFF2-40B4-BE49-F238E27FC236}">
                <a16:creationId xmlns:a16="http://schemas.microsoft.com/office/drawing/2014/main" id="{69BD3932-D1D0-1045-BD96-8B26F11B8515}"/>
              </a:ext>
            </a:extLst>
          </p:cNvPr>
          <p:cNvSpPr>
            <a:spLocks noGrp="1"/>
          </p:cNvSpPr>
          <p:nvPr>
            <p:ph type="body" sz="quarter" idx="22"/>
          </p:nvPr>
        </p:nvSpPr>
        <p:spPr>
          <a:xfrm>
            <a:off x="3663042" y="4522803"/>
            <a:ext cx="2242458" cy="205837"/>
          </a:xfrm>
        </p:spPr>
        <p:txBody>
          <a:bodyPr/>
          <a:lstStyle/>
          <a:p>
            <a:r>
              <a:rPr lang="en-US" dirty="0"/>
              <a:t>04. Model Training and Assessment</a:t>
            </a:r>
          </a:p>
        </p:txBody>
      </p:sp>
      <p:sp>
        <p:nvSpPr>
          <p:cNvPr id="26" name="Slide Number Placeholder 25">
            <a:extLst>
              <a:ext uri="{FF2B5EF4-FFF2-40B4-BE49-F238E27FC236}">
                <a16:creationId xmlns:a16="http://schemas.microsoft.com/office/drawing/2014/main" id="{34D469E1-B273-27C5-0E36-57340C595C8A}"/>
              </a:ext>
            </a:extLst>
          </p:cNvPr>
          <p:cNvSpPr>
            <a:spLocks noGrp="1"/>
          </p:cNvSpPr>
          <p:nvPr>
            <p:ph type="sldNum" sz="quarter" idx="27"/>
          </p:nvPr>
        </p:nvSpPr>
        <p:spPr/>
        <p:txBody>
          <a:bodyPr/>
          <a:lstStyle/>
          <a:p>
            <a:fld id="{294A09A9-5501-47C1-A89A-A340965A2BE2}" type="slidenum">
              <a:rPr lang="en-US" smtClean="0"/>
              <a:pPr/>
              <a:t>2</a:t>
            </a:fld>
            <a:endParaRPr lang="en-US" dirty="0">
              <a:latin typeface="+mn-lt"/>
            </a:endParaRPr>
          </a:p>
        </p:txBody>
      </p:sp>
      <p:sp>
        <p:nvSpPr>
          <p:cNvPr id="3" name="Text Placeholder 9">
            <a:extLst>
              <a:ext uri="{FF2B5EF4-FFF2-40B4-BE49-F238E27FC236}">
                <a16:creationId xmlns:a16="http://schemas.microsoft.com/office/drawing/2014/main" id="{F778741D-FA43-7AAE-164B-DB84948D326E}"/>
              </a:ext>
            </a:extLst>
          </p:cNvPr>
          <p:cNvSpPr txBox="1">
            <a:spLocks/>
          </p:cNvSpPr>
          <p:nvPr/>
        </p:nvSpPr>
        <p:spPr>
          <a:xfrm>
            <a:off x="6401888" y="4522803"/>
            <a:ext cx="2242458" cy="205837"/>
          </a:xfrm>
          <a:prstGeom prst="rect">
            <a:avLst/>
          </a:prstGeom>
        </p:spPr>
        <p:txBody>
          <a:bodyPr vert="horz" lIns="0" tIns="0" rIns="0" bIns="0" rtlCol="0">
            <a:noAutofit/>
          </a:bodyPr>
          <a:lstStyle>
            <a:lvl1pPr marL="0" indent="0" algn="l" defTabSz="914400" rtl="0" eaLnBrk="1" latinLnBrk="0" hangingPunct="1">
              <a:lnSpc>
                <a:spcPct val="100000"/>
              </a:lnSpc>
              <a:spcBef>
                <a:spcPts val="400"/>
              </a:spcBef>
              <a:buFont typeface="Arial" panose="020B0604020202020204" pitchFamily="34" charset="0"/>
              <a:buNone/>
              <a:defRPr sz="1800" b="0" i="0" kern="120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05. Summary</a:t>
            </a:r>
          </a:p>
        </p:txBody>
      </p:sp>
    </p:spTree>
    <p:extLst>
      <p:ext uri="{BB962C8B-B14F-4D97-AF65-F5344CB8AC3E}">
        <p14:creationId xmlns:p14="http://schemas.microsoft.com/office/powerpoint/2010/main" val="289860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Lead Conversion Process - Demonstrated as a funnel">
            <a:extLst>
              <a:ext uri="{FF2B5EF4-FFF2-40B4-BE49-F238E27FC236}">
                <a16:creationId xmlns:a16="http://schemas.microsoft.com/office/drawing/2014/main" id="{658D4F46-B764-59ED-883E-361C23BDF6D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855329" y="189511"/>
            <a:ext cx="4901191" cy="6432867"/>
          </a:xfrm>
          <a:prstGeom prst="rect">
            <a:avLst/>
          </a:prstGeom>
          <a:solidFill>
            <a:srgbClr val="FFFFFF"/>
          </a:solidFill>
        </p:spPr>
      </p:pic>
      <p:sp>
        <p:nvSpPr>
          <p:cNvPr id="3" name="Title 2">
            <a:extLst>
              <a:ext uri="{FF2B5EF4-FFF2-40B4-BE49-F238E27FC236}">
                <a16:creationId xmlns:a16="http://schemas.microsoft.com/office/drawing/2014/main" id="{6339315B-8AAE-A946-ABBF-894F2E4B1338}"/>
              </a:ext>
            </a:extLst>
          </p:cNvPr>
          <p:cNvSpPr>
            <a:spLocks noGrp="1"/>
          </p:cNvSpPr>
          <p:nvPr>
            <p:ph type="title"/>
          </p:nvPr>
        </p:nvSpPr>
        <p:spPr>
          <a:xfrm>
            <a:off x="964023" y="879063"/>
            <a:ext cx="4941477" cy="610863"/>
          </a:xfrm>
        </p:spPr>
        <p:txBody>
          <a:bodyPr vert="horz" lIns="0" tIns="0" rIns="0" bIns="0" rtlCol="0" anchor="b" anchorCtr="0">
            <a:normAutofit/>
          </a:bodyPr>
          <a:lstStyle/>
          <a:p>
            <a:r>
              <a:rPr lang="en-US" sz="3700" b="1" i="0" kern="1200" spc="100" baseline="0">
                <a:latin typeface="+mj-lt"/>
                <a:ea typeface="+mj-ea"/>
                <a:cs typeface="+mj-cs"/>
              </a:rPr>
              <a:t>A. Problem Statement</a:t>
            </a:r>
          </a:p>
        </p:txBody>
      </p:sp>
      <p:sp>
        <p:nvSpPr>
          <p:cNvPr id="8" name="TextBox 7">
            <a:extLst>
              <a:ext uri="{FF2B5EF4-FFF2-40B4-BE49-F238E27FC236}">
                <a16:creationId xmlns:a16="http://schemas.microsoft.com/office/drawing/2014/main" id="{D4599BBC-1BBA-4425-EDEE-A8FB225BA9D3}"/>
              </a:ext>
            </a:extLst>
          </p:cNvPr>
          <p:cNvSpPr txBox="1"/>
          <p:nvPr/>
        </p:nvSpPr>
        <p:spPr>
          <a:xfrm>
            <a:off x="952499" y="2289363"/>
            <a:ext cx="4572001" cy="2795232"/>
          </a:xfrm>
          <a:prstGeom prst="rect">
            <a:avLst/>
          </a:prstGeom>
        </p:spPr>
        <p:txBody>
          <a:bodyPr vert="horz" lIns="0" tIns="0" rIns="0" bIns="0" rtlCol="0">
            <a:normAutofit/>
          </a:bodyPr>
          <a:lstStyle/>
          <a:p>
            <a:pPr>
              <a:lnSpc>
                <a:spcPct val="90000"/>
              </a:lnSpc>
              <a:spcBef>
                <a:spcPts val="1000"/>
              </a:spcBef>
            </a:pPr>
            <a:r>
              <a:rPr lang="en-US" sz="1200" b="0" i="0" kern="1200">
                <a:solidFill>
                  <a:schemeClr val="bg1"/>
                </a:solidFill>
                <a:effectLst/>
                <a:latin typeface="+mn-lt"/>
                <a:ea typeface="+mn-ea"/>
                <a:cs typeface="+mn-cs"/>
              </a:rPr>
              <a:t>X Education sells online courses to industry professionals and gets a lot of leads on its website every day.</a:t>
            </a:r>
          </a:p>
          <a:p>
            <a:pPr>
              <a:lnSpc>
                <a:spcPct val="90000"/>
              </a:lnSpc>
              <a:spcBef>
                <a:spcPts val="1000"/>
              </a:spcBef>
            </a:pPr>
            <a:r>
              <a:rPr lang="en-US" sz="1200" b="0" i="0" kern="1200">
                <a:solidFill>
                  <a:schemeClr val="bg1"/>
                </a:solidFill>
                <a:effectLst/>
                <a:latin typeface="+mn-lt"/>
                <a:ea typeface="+mn-ea"/>
                <a:cs typeface="+mn-cs"/>
              </a:rPr>
              <a:t>The company wishes to identify the most potential leads, known as 'Hot Leads', to increase its poor lead conversion rate of around 30%.</a:t>
            </a:r>
          </a:p>
          <a:p>
            <a:pPr>
              <a:lnSpc>
                <a:spcPct val="90000"/>
              </a:lnSpc>
              <a:spcBef>
                <a:spcPts val="1000"/>
              </a:spcBef>
            </a:pPr>
            <a:r>
              <a:rPr lang="en-US" sz="1200" b="0" i="0" kern="1200">
                <a:solidFill>
                  <a:schemeClr val="bg1"/>
                </a:solidFill>
                <a:effectLst/>
                <a:latin typeface="+mn-lt"/>
                <a:ea typeface="+mn-ea"/>
                <a:cs typeface="+mn-cs"/>
              </a:rPr>
              <a:t>A lead conversion process can be represented using a funnel, where many leads are generated initially, but only a few become paying customers.</a:t>
            </a:r>
          </a:p>
          <a:p>
            <a:pPr>
              <a:lnSpc>
                <a:spcPct val="90000"/>
              </a:lnSpc>
              <a:spcBef>
                <a:spcPts val="1000"/>
              </a:spcBef>
            </a:pPr>
            <a:r>
              <a:rPr lang="en-US" sz="1200" b="0" i="0" kern="1200">
                <a:solidFill>
                  <a:schemeClr val="bg1"/>
                </a:solidFill>
                <a:effectLst/>
                <a:latin typeface="+mn-lt"/>
                <a:ea typeface="+mn-ea"/>
                <a:cs typeface="+mn-cs"/>
              </a:rPr>
              <a:t>X Education needs a model to assign a lead score to each lead to identify the customers with a higher conversion chance.</a:t>
            </a:r>
          </a:p>
          <a:p>
            <a:pPr>
              <a:lnSpc>
                <a:spcPct val="90000"/>
              </a:lnSpc>
              <a:spcBef>
                <a:spcPts val="1000"/>
              </a:spcBef>
            </a:pPr>
            <a:r>
              <a:rPr lang="en-US" sz="1200" b="0" i="0" kern="1200">
                <a:solidFill>
                  <a:schemeClr val="bg1"/>
                </a:solidFill>
                <a:effectLst/>
                <a:latin typeface="+mn-lt"/>
                <a:ea typeface="+mn-ea"/>
                <a:cs typeface="+mn-cs"/>
              </a:rPr>
              <a:t>The target lead conversion rate is around 80%.</a:t>
            </a:r>
          </a:p>
          <a:p>
            <a:pPr>
              <a:lnSpc>
                <a:spcPct val="90000"/>
              </a:lnSpc>
              <a:spcBef>
                <a:spcPts val="1000"/>
              </a:spcBef>
            </a:pPr>
            <a:endParaRPr lang="en-US" sz="1200" b="0" i="0" kern="1200">
              <a:solidFill>
                <a:schemeClr val="bg1"/>
              </a:solidFill>
              <a:latin typeface="+mn-lt"/>
              <a:ea typeface="+mn-ea"/>
              <a:cs typeface="+mn-cs"/>
            </a:endParaRPr>
          </a:p>
        </p:txBody>
      </p:sp>
      <p:sp>
        <p:nvSpPr>
          <p:cNvPr id="11" name="Slide Number Placeholder 4">
            <a:extLst>
              <a:ext uri="{FF2B5EF4-FFF2-40B4-BE49-F238E27FC236}">
                <a16:creationId xmlns:a16="http://schemas.microsoft.com/office/drawing/2014/main" id="{5BD10A8C-DD20-86FB-0E7A-CAF020EDA7C7}"/>
              </a:ext>
            </a:extLst>
          </p:cNvPr>
          <p:cNvSpPr>
            <a:spLocks noGrp="1"/>
          </p:cNvSpPr>
          <p:nvPr>
            <p:ph type="sldNum" sz="quarter" idx="16"/>
          </p:nvPr>
        </p:nvSpPr>
        <p:spPr>
          <a:xfrm>
            <a:off x="971550" y="6332220"/>
            <a:ext cx="523240" cy="247651"/>
          </a:xfrm>
        </p:spPr>
        <p:txBody>
          <a:bodyPr/>
          <a:lstStyle/>
          <a:p>
            <a:pPr>
              <a:spcAft>
                <a:spcPts val="600"/>
              </a:spcAft>
            </a:pPr>
            <a:fld id="{294A09A9-5501-47C1-A89A-A340965A2BE2}" type="slidenum">
              <a:rPr lang="en-US" smtClean="0"/>
              <a:pPr>
                <a:spcAft>
                  <a:spcPts val="600"/>
                </a:spcAft>
              </a:pPr>
              <a:t>3</a:t>
            </a:fld>
            <a:endParaRPr lang="en-US">
              <a:latin typeface="+mn-lt"/>
            </a:endParaRPr>
          </a:p>
        </p:txBody>
      </p:sp>
    </p:spTree>
    <p:extLst>
      <p:ext uri="{BB962C8B-B14F-4D97-AF65-F5344CB8AC3E}">
        <p14:creationId xmlns:p14="http://schemas.microsoft.com/office/powerpoint/2010/main" val="2677162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39315B-8AAE-A946-ABBF-894F2E4B1338}"/>
              </a:ext>
            </a:extLst>
          </p:cNvPr>
          <p:cNvSpPr>
            <a:spLocks noGrp="1"/>
          </p:cNvSpPr>
          <p:nvPr>
            <p:ph type="title"/>
          </p:nvPr>
        </p:nvSpPr>
        <p:spPr>
          <a:xfrm>
            <a:off x="299381" y="104503"/>
            <a:ext cx="11010264" cy="444854"/>
          </a:xfrm>
        </p:spPr>
        <p:txBody>
          <a:bodyPr>
            <a:normAutofit/>
          </a:bodyPr>
          <a:lstStyle/>
          <a:p>
            <a:r>
              <a:rPr lang="en-US" sz="2800" dirty="0"/>
              <a:t>B. Methodology</a:t>
            </a:r>
          </a:p>
        </p:txBody>
      </p:sp>
      <p:graphicFrame>
        <p:nvGraphicFramePr>
          <p:cNvPr id="2" name="Diagram 1">
            <a:extLst>
              <a:ext uri="{FF2B5EF4-FFF2-40B4-BE49-F238E27FC236}">
                <a16:creationId xmlns:a16="http://schemas.microsoft.com/office/drawing/2014/main" id="{7429F78B-B2A2-E4A5-8881-1AF60DF2A826}"/>
              </a:ext>
            </a:extLst>
          </p:cNvPr>
          <p:cNvGraphicFramePr/>
          <p:nvPr>
            <p:extLst>
              <p:ext uri="{D42A27DB-BD31-4B8C-83A1-F6EECF244321}">
                <p14:modId xmlns:p14="http://schemas.microsoft.com/office/powerpoint/2010/main" val="2615814643"/>
              </p:ext>
            </p:extLst>
          </p:nvPr>
        </p:nvGraphicFramePr>
        <p:xfrm>
          <a:off x="1114697" y="357052"/>
          <a:ext cx="9045303" cy="57812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66582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39315B-8AAE-A946-ABBF-894F2E4B1338}"/>
              </a:ext>
            </a:extLst>
          </p:cNvPr>
          <p:cNvSpPr>
            <a:spLocks noGrp="1"/>
          </p:cNvSpPr>
          <p:nvPr>
            <p:ph type="title"/>
          </p:nvPr>
        </p:nvSpPr>
        <p:spPr>
          <a:xfrm>
            <a:off x="299381" y="104503"/>
            <a:ext cx="11010264" cy="444854"/>
          </a:xfrm>
        </p:spPr>
        <p:txBody>
          <a:bodyPr>
            <a:normAutofit/>
          </a:bodyPr>
          <a:lstStyle/>
          <a:p>
            <a:r>
              <a:rPr lang="en-US" sz="2800" dirty="0"/>
              <a:t>C. Exploratory Data Analysis</a:t>
            </a:r>
          </a:p>
        </p:txBody>
      </p:sp>
      <p:pic>
        <p:nvPicPr>
          <p:cNvPr id="1026" name="Picture 2">
            <a:extLst>
              <a:ext uri="{FF2B5EF4-FFF2-40B4-BE49-F238E27FC236}">
                <a16:creationId xmlns:a16="http://schemas.microsoft.com/office/drawing/2014/main" id="{60EAC977-BF20-234F-ED93-8586F6C6D6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006" y="902934"/>
            <a:ext cx="3420320" cy="240689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560C9209-B106-79E0-5E04-17A57FDB7D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2951" y="902935"/>
            <a:ext cx="4149965" cy="252606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E5556534-C4B5-CF46-2BEB-072154047F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48876" y="902934"/>
            <a:ext cx="4149966" cy="229984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C8CD752-2DE9-F3EB-8960-B5E7DE649A83}"/>
              </a:ext>
            </a:extLst>
          </p:cNvPr>
          <p:cNvSpPr txBox="1"/>
          <p:nvPr/>
        </p:nvSpPr>
        <p:spPr>
          <a:xfrm>
            <a:off x="105006" y="3548175"/>
            <a:ext cx="3420320" cy="2339102"/>
          </a:xfrm>
          <a:prstGeom prst="rect">
            <a:avLst/>
          </a:prstGeom>
          <a:noFill/>
        </p:spPr>
        <p:txBody>
          <a:bodyPr wrap="square" rtlCol="0">
            <a:spAutoFit/>
          </a:bodyPr>
          <a:lstStyle/>
          <a:p>
            <a:pPr marL="285750" indent="-285750">
              <a:spcBef>
                <a:spcPts val="1000"/>
              </a:spcBef>
              <a:buFont typeface="Wingdings" pitchFamily="2" charset="2"/>
              <a:buChar char="§"/>
            </a:pPr>
            <a:r>
              <a:rPr lang="en-US" sz="1600" dirty="0">
                <a:solidFill>
                  <a:schemeClr val="bg1"/>
                </a:solidFill>
              </a:rPr>
              <a:t>Based on Lead Origin column, API and Landing Page Submission bring a higher number of leads as well as conversions. Lead Add Form has a very high conversion rate, but the count of leads is not very high. Lead Import and Quick Add Form get very few leads.</a:t>
            </a:r>
          </a:p>
          <a:p>
            <a:endParaRPr lang="en-IN" dirty="0">
              <a:solidFill>
                <a:schemeClr val="bg1"/>
              </a:solidFill>
            </a:endParaRPr>
          </a:p>
        </p:txBody>
      </p:sp>
      <p:sp>
        <p:nvSpPr>
          <p:cNvPr id="6" name="TextBox 5">
            <a:extLst>
              <a:ext uri="{FF2B5EF4-FFF2-40B4-BE49-F238E27FC236}">
                <a16:creationId xmlns:a16="http://schemas.microsoft.com/office/drawing/2014/main" id="{A79B1081-B0DA-4D91-FEDE-88E0F8A45522}"/>
              </a:ext>
            </a:extLst>
          </p:cNvPr>
          <p:cNvSpPr txBox="1"/>
          <p:nvPr/>
        </p:nvSpPr>
        <p:spPr>
          <a:xfrm>
            <a:off x="3922643" y="3548175"/>
            <a:ext cx="3860273" cy="2339102"/>
          </a:xfrm>
          <a:prstGeom prst="rect">
            <a:avLst/>
          </a:prstGeom>
          <a:noFill/>
        </p:spPr>
        <p:txBody>
          <a:bodyPr wrap="square" rtlCol="0">
            <a:spAutoFit/>
          </a:bodyPr>
          <a:lstStyle/>
          <a:p>
            <a:pPr marL="285750" indent="-285750">
              <a:spcBef>
                <a:spcPts val="1000"/>
              </a:spcBef>
              <a:buFont typeface="Wingdings" pitchFamily="2" charset="2"/>
              <a:buChar char="§"/>
            </a:pPr>
            <a:r>
              <a:rPr lang="en-US" sz="1600" dirty="0">
                <a:solidFill>
                  <a:schemeClr val="bg1"/>
                </a:solidFill>
              </a:rPr>
              <a:t>Based on Lead Source column, it is observed that most leads are sourced from chat platforms and traffic sources such as Google, Direct Traffic, Organic Search, Reference, Referral Sites, Bing, Click2call, Pay per Click Ads, welearnblog_Home, WeLearn, blog, and NC_EDM.</a:t>
            </a:r>
          </a:p>
          <a:p>
            <a:endParaRPr lang="en-IN" dirty="0">
              <a:solidFill>
                <a:schemeClr val="bg1"/>
              </a:solidFill>
            </a:endParaRPr>
          </a:p>
        </p:txBody>
      </p:sp>
      <p:sp>
        <p:nvSpPr>
          <p:cNvPr id="7" name="TextBox 6">
            <a:extLst>
              <a:ext uri="{FF2B5EF4-FFF2-40B4-BE49-F238E27FC236}">
                <a16:creationId xmlns:a16="http://schemas.microsoft.com/office/drawing/2014/main" id="{ECF85958-5ED0-E31B-6B79-66BF90F604B2}"/>
              </a:ext>
            </a:extLst>
          </p:cNvPr>
          <p:cNvSpPr txBox="1"/>
          <p:nvPr/>
        </p:nvSpPr>
        <p:spPr>
          <a:xfrm>
            <a:off x="7993723" y="3556357"/>
            <a:ext cx="3860272" cy="1354217"/>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bg1"/>
                </a:solidFill>
              </a:rPr>
              <a:t>Interaction Preference column suggests that about 90% of users prefer not to be contacted via phone or email regarding the product.</a:t>
            </a:r>
          </a:p>
          <a:p>
            <a:endParaRPr lang="en-IN" dirty="0">
              <a:solidFill>
                <a:schemeClr val="bg1"/>
              </a:solidFill>
            </a:endParaRPr>
          </a:p>
        </p:txBody>
      </p:sp>
    </p:spTree>
    <p:extLst>
      <p:ext uri="{BB962C8B-B14F-4D97-AF65-F5344CB8AC3E}">
        <p14:creationId xmlns:p14="http://schemas.microsoft.com/office/powerpoint/2010/main" val="484979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39315B-8AAE-A946-ABBF-894F2E4B1338}"/>
              </a:ext>
            </a:extLst>
          </p:cNvPr>
          <p:cNvSpPr>
            <a:spLocks noGrp="1"/>
          </p:cNvSpPr>
          <p:nvPr>
            <p:ph type="title"/>
          </p:nvPr>
        </p:nvSpPr>
        <p:spPr>
          <a:xfrm>
            <a:off x="299381" y="104503"/>
            <a:ext cx="11010264" cy="444854"/>
          </a:xfrm>
        </p:spPr>
        <p:txBody>
          <a:bodyPr>
            <a:normAutofit/>
          </a:bodyPr>
          <a:lstStyle/>
          <a:p>
            <a:r>
              <a:rPr lang="en-US" sz="2800" dirty="0"/>
              <a:t>C. Exploratory Data Analysis</a:t>
            </a:r>
          </a:p>
        </p:txBody>
      </p:sp>
      <p:pic>
        <p:nvPicPr>
          <p:cNvPr id="1034" name="Picture 10">
            <a:extLst>
              <a:ext uri="{FF2B5EF4-FFF2-40B4-BE49-F238E27FC236}">
                <a16:creationId xmlns:a16="http://schemas.microsoft.com/office/drawing/2014/main" id="{61CFB2CE-54F6-EEFC-FB9F-C614C06BCA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589" y="902934"/>
            <a:ext cx="3527945" cy="229984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76CD5272-7C1B-8D20-2B6D-A1F29EFC6F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7477" y="902934"/>
            <a:ext cx="3974791" cy="229984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FB9C0A12-721F-8CB4-3839-953BE66833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02268" y="902934"/>
            <a:ext cx="4108300" cy="240689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A94E209-C770-252D-0044-CC0772A1C13C}"/>
              </a:ext>
            </a:extLst>
          </p:cNvPr>
          <p:cNvSpPr txBox="1"/>
          <p:nvPr/>
        </p:nvSpPr>
        <p:spPr>
          <a:xfrm>
            <a:off x="94589" y="3591339"/>
            <a:ext cx="3632888" cy="3570208"/>
          </a:xfrm>
          <a:prstGeom prst="rect">
            <a:avLst/>
          </a:prstGeom>
          <a:noFill/>
        </p:spPr>
        <p:txBody>
          <a:bodyPr wrap="square" rtlCol="0">
            <a:spAutoFit/>
          </a:bodyPr>
          <a:lstStyle/>
          <a:p>
            <a:pPr marL="285750" indent="-285750">
              <a:spcBef>
                <a:spcPts val="1000"/>
              </a:spcBef>
              <a:buFont typeface="Wingdings" pitchFamily="2" charset="2"/>
              <a:buChar char="§"/>
            </a:pPr>
            <a:r>
              <a:rPr lang="en-US" sz="1600" dirty="0">
                <a:solidFill>
                  <a:schemeClr val="bg1"/>
                </a:solidFill>
              </a:rPr>
              <a:t>Last Activity column analysis indicates that more than 80% of users who have been engaged through activities such as "Email Opened", "SMS Sent", "Resubscribed to emails", "Visited Booth in Tradeshow", "Email Received", "View in browser link Clicked", "Form Submitted on Website", "Olark Chat Conversation", "Page Visited on Website", "Converted to Lead", and "Email Link Clicked" are most likely to get converted.</a:t>
            </a:r>
          </a:p>
          <a:p>
            <a:endParaRPr lang="en-IN" dirty="0">
              <a:solidFill>
                <a:schemeClr val="bg1"/>
              </a:solidFill>
            </a:endParaRPr>
          </a:p>
        </p:txBody>
      </p:sp>
      <p:sp>
        <p:nvSpPr>
          <p:cNvPr id="4" name="TextBox 3">
            <a:extLst>
              <a:ext uri="{FF2B5EF4-FFF2-40B4-BE49-F238E27FC236}">
                <a16:creationId xmlns:a16="http://schemas.microsoft.com/office/drawing/2014/main" id="{AF45C4A8-11E8-57E4-21CF-A52E3341E9F3}"/>
              </a:ext>
            </a:extLst>
          </p:cNvPr>
          <p:cNvSpPr txBox="1"/>
          <p:nvPr/>
        </p:nvSpPr>
        <p:spPr>
          <a:xfrm>
            <a:off x="3898428" y="3591339"/>
            <a:ext cx="3632888" cy="1877437"/>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bg1"/>
                </a:solidFill>
              </a:rPr>
              <a:t>Country column analysis shows that 90% of the users who got converted and were not converted belong from India, suggesting people from India have a high chance of getting converted</a:t>
            </a:r>
            <a:r>
              <a:rPr lang="en-US" dirty="0">
                <a:solidFill>
                  <a:schemeClr val="bg1"/>
                </a:solidFill>
              </a:rPr>
              <a:t>.</a:t>
            </a:r>
          </a:p>
          <a:p>
            <a:endParaRPr lang="en-IN" dirty="0">
              <a:solidFill>
                <a:schemeClr val="bg1"/>
              </a:solidFill>
            </a:endParaRPr>
          </a:p>
        </p:txBody>
      </p:sp>
      <p:sp>
        <p:nvSpPr>
          <p:cNvPr id="5" name="TextBox 4">
            <a:extLst>
              <a:ext uri="{FF2B5EF4-FFF2-40B4-BE49-F238E27FC236}">
                <a16:creationId xmlns:a16="http://schemas.microsoft.com/office/drawing/2014/main" id="{B5A796DA-A67C-0DA7-CC7A-5F490BF5882B}"/>
              </a:ext>
            </a:extLst>
          </p:cNvPr>
          <p:cNvSpPr txBox="1"/>
          <p:nvPr/>
        </p:nvSpPr>
        <p:spPr>
          <a:xfrm>
            <a:off x="7858539" y="3684104"/>
            <a:ext cx="3790122" cy="1600438"/>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bg1"/>
                </a:solidFill>
              </a:rPr>
              <a:t>Specialization column suggests that people enquiring for courses on business management like operations, finance, human resource, market are more likely to get converted.</a:t>
            </a:r>
          </a:p>
          <a:p>
            <a:endParaRPr lang="en-IN" dirty="0">
              <a:solidFill>
                <a:schemeClr val="bg1"/>
              </a:solidFill>
            </a:endParaRPr>
          </a:p>
        </p:txBody>
      </p:sp>
    </p:spTree>
    <p:extLst>
      <p:ext uri="{BB962C8B-B14F-4D97-AF65-F5344CB8AC3E}">
        <p14:creationId xmlns:p14="http://schemas.microsoft.com/office/powerpoint/2010/main" val="3034347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D7846E36-30EB-DC67-A207-574E7B4F8EE4}"/>
              </a:ext>
            </a:extLst>
          </p:cNvPr>
          <p:cNvSpPr txBox="1">
            <a:spLocks/>
          </p:cNvSpPr>
          <p:nvPr/>
        </p:nvSpPr>
        <p:spPr>
          <a:xfrm>
            <a:off x="299381" y="104503"/>
            <a:ext cx="11010264" cy="444854"/>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t>C. Exploratory Data Analysis</a:t>
            </a:r>
          </a:p>
        </p:txBody>
      </p:sp>
      <p:sp>
        <p:nvSpPr>
          <p:cNvPr id="15" name="Slide Number Placeholder 14">
            <a:extLst>
              <a:ext uri="{FF2B5EF4-FFF2-40B4-BE49-F238E27FC236}">
                <a16:creationId xmlns:a16="http://schemas.microsoft.com/office/drawing/2014/main" id="{FC53053C-0340-B549-5B53-E191C9E0048F}"/>
              </a:ext>
            </a:extLst>
          </p:cNvPr>
          <p:cNvSpPr>
            <a:spLocks noGrp="1"/>
          </p:cNvSpPr>
          <p:nvPr>
            <p:ph type="sldNum" sz="quarter" idx="16"/>
          </p:nvPr>
        </p:nvSpPr>
        <p:spPr/>
        <p:txBody>
          <a:bodyPr/>
          <a:lstStyle/>
          <a:p>
            <a:fld id="{294A09A9-5501-47C1-A89A-A340965A2BE2}" type="slidenum">
              <a:rPr lang="en-US" smtClean="0"/>
              <a:pPr/>
              <a:t>7</a:t>
            </a:fld>
            <a:endParaRPr lang="en-US" dirty="0">
              <a:latin typeface="+mn-lt"/>
            </a:endParaRPr>
          </a:p>
        </p:txBody>
      </p:sp>
      <p:pic>
        <p:nvPicPr>
          <p:cNvPr id="4" name="Picture 3">
            <a:extLst>
              <a:ext uri="{FF2B5EF4-FFF2-40B4-BE49-F238E27FC236}">
                <a16:creationId xmlns:a16="http://schemas.microsoft.com/office/drawing/2014/main" id="{58D31144-3E89-82A7-FCED-786AA7325F9F}"/>
              </a:ext>
            </a:extLst>
          </p:cNvPr>
          <p:cNvPicPr>
            <a:picLocks noChangeAspect="1"/>
          </p:cNvPicPr>
          <p:nvPr/>
        </p:nvPicPr>
        <p:blipFill>
          <a:blip r:embed="rId2"/>
          <a:stretch>
            <a:fillRect/>
          </a:stretch>
        </p:blipFill>
        <p:spPr>
          <a:xfrm>
            <a:off x="299381" y="735702"/>
            <a:ext cx="3667125" cy="2524125"/>
          </a:xfrm>
          <a:prstGeom prst="rect">
            <a:avLst/>
          </a:prstGeom>
        </p:spPr>
      </p:pic>
      <p:pic>
        <p:nvPicPr>
          <p:cNvPr id="2050" name="Picture 2">
            <a:extLst>
              <a:ext uri="{FF2B5EF4-FFF2-40B4-BE49-F238E27FC236}">
                <a16:creationId xmlns:a16="http://schemas.microsoft.com/office/drawing/2014/main" id="{5DC6DCEF-6F9F-2395-E132-12CD1C373A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4546" y="735701"/>
            <a:ext cx="3790950" cy="25241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362EDBA3-AE3E-216F-E128-E62E424D0700}"/>
              </a:ext>
            </a:extLst>
          </p:cNvPr>
          <p:cNvPicPr>
            <a:picLocks noChangeAspect="1"/>
          </p:cNvPicPr>
          <p:nvPr/>
        </p:nvPicPr>
        <p:blipFill>
          <a:blip r:embed="rId4"/>
          <a:stretch>
            <a:fillRect/>
          </a:stretch>
        </p:blipFill>
        <p:spPr>
          <a:xfrm>
            <a:off x="8423620" y="772144"/>
            <a:ext cx="3667125" cy="2524125"/>
          </a:xfrm>
          <a:prstGeom prst="rect">
            <a:avLst/>
          </a:prstGeom>
        </p:spPr>
      </p:pic>
      <p:sp>
        <p:nvSpPr>
          <p:cNvPr id="9" name="TextBox 8">
            <a:extLst>
              <a:ext uri="{FF2B5EF4-FFF2-40B4-BE49-F238E27FC236}">
                <a16:creationId xmlns:a16="http://schemas.microsoft.com/office/drawing/2014/main" id="{EA170F6B-55FE-BCD7-A1EE-6C5C7751FDB4}"/>
              </a:ext>
            </a:extLst>
          </p:cNvPr>
          <p:cNvSpPr txBox="1"/>
          <p:nvPr/>
        </p:nvSpPr>
        <p:spPr>
          <a:xfrm>
            <a:off x="5658677" y="3697357"/>
            <a:ext cx="5897217" cy="2308324"/>
          </a:xfrm>
          <a:prstGeom prst="rect">
            <a:avLst/>
          </a:prstGeom>
          <a:noFill/>
        </p:spPr>
        <p:txBody>
          <a:bodyPr wrap="square" rtlCol="0">
            <a:spAutoFit/>
          </a:bodyPr>
          <a:lstStyle/>
          <a:p>
            <a:r>
              <a:rPr lang="en-US" sz="1600" dirty="0">
                <a:solidFill>
                  <a:schemeClr val="bg1"/>
                </a:solidFill>
              </a:rPr>
              <a:t>Summary:- </a:t>
            </a:r>
          </a:p>
          <a:p>
            <a:pPr marL="285750" indent="-285750" algn="just">
              <a:buFont typeface="Arial" panose="020B0604020202020204" pitchFamily="34" charset="0"/>
              <a:buChar char="•"/>
            </a:pPr>
            <a:r>
              <a:rPr lang="en-US" sz="1600" dirty="0">
                <a:solidFill>
                  <a:schemeClr val="bg1"/>
                </a:solidFill>
              </a:rPr>
              <a:t>The Total Visits and Page View Per Visit columns have a significant number of outliers. However, after removing the outliers, there was a positive change observed in the correlation matrix.</a:t>
            </a:r>
          </a:p>
          <a:p>
            <a:pPr marL="285750" indent="-285750">
              <a:buFont typeface="Arial" panose="020B0604020202020204" pitchFamily="34" charset="0"/>
              <a:buChar char="•"/>
            </a:pPr>
            <a:r>
              <a:rPr lang="en-US" sz="1600" dirty="0">
                <a:solidFill>
                  <a:schemeClr val="bg1"/>
                </a:solidFill>
              </a:rPr>
              <a:t>There is a strong relationship between the Total Visits and Page View Per Visit columns.</a:t>
            </a:r>
          </a:p>
          <a:p>
            <a:pPr marL="285750" indent="-285750">
              <a:buFont typeface="Arial" panose="020B0604020202020204" pitchFamily="34" charset="0"/>
              <a:buChar char="•"/>
            </a:pPr>
            <a:r>
              <a:rPr lang="en-US" sz="1600" dirty="0">
                <a:solidFill>
                  <a:schemeClr val="bg1"/>
                </a:solidFill>
              </a:rPr>
              <a:t>Individuals who spend more time on the website are more likely to be converted.</a:t>
            </a:r>
            <a:endParaRPr lang="en-IN" sz="1600" dirty="0">
              <a:solidFill>
                <a:schemeClr val="bg1"/>
              </a:solidFill>
            </a:endParaRPr>
          </a:p>
        </p:txBody>
      </p:sp>
      <p:pic>
        <p:nvPicPr>
          <p:cNvPr id="12" name="Picture 11">
            <a:extLst>
              <a:ext uri="{FF2B5EF4-FFF2-40B4-BE49-F238E27FC236}">
                <a16:creationId xmlns:a16="http://schemas.microsoft.com/office/drawing/2014/main" id="{3CD4075C-22F9-D886-7FE7-13CF98135287}"/>
              </a:ext>
            </a:extLst>
          </p:cNvPr>
          <p:cNvPicPr>
            <a:picLocks noChangeAspect="1"/>
          </p:cNvPicPr>
          <p:nvPr/>
        </p:nvPicPr>
        <p:blipFill>
          <a:blip r:embed="rId5"/>
          <a:stretch>
            <a:fillRect/>
          </a:stretch>
        </p:blipFill>
        <p:spPr>
          <a:xfrm>
            <a:off x="299381" y="3296269"/>
            <a:ext cx="4909382" cy="3474540"/>
          </a:xfrm>
          <a:prstGeom prst="rect">
            <a:avLst/>
          </a:prstGeom>
        </p:spPr>
      </p:pic>
    </p:spTree>
    <p:extLst>
      <p:ext uri="{BB962C8B-B14F-4D97-AF65-F5344CB8AC3E}">
        <p14:creationId xmlns:p14="http://schemas.microsoft.com/office/powerpoint/2010/main" val="1080175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39315B-8AAE-A946-ABBF-894F2E4B1338}"/>
              </a:ext>
            </a:extLst>
          </p:cNvPr>
          <p:cNvSpPr>
            <a:spLocks noGrp="1"/>
          </p:cNvSpPr>
          <p:nvPr>
            <p:ph type="title"/>
          </p:nvPr>
        </p:nvSpPr>
        <p:spPr>
          <a:xfrm>
            <a:off x="299381" y="104503"/>
            <a:ext cx="11010264" cy="444854"/>
          </a:xfrm>
        </p:spPr>
        <p:txBody>
          <a:bodyPr>
            <a:normAutofit/>
          </a:bodyPr>
          <a:lstStyle/>
          <a:p>
            <a:r>
              <a:rPr lang="en-US" sz="2800" dirty="0"/>
              <a:t>D. Model Training and Assessment – GLM Results</a:t>
            </a:r>
          </a:p>
        </p:txBody>
      </p:sp>
      <p:pic>
        <p:nvPicPr>
          <p:cNvPr id="9" name="Picture 8">
            <a:extLst>
              <a:ext uri="{FF2B5EF4-FFF2-40B4-BE49-F238E27FC236}">
                <a16:creationId xmlns:a16="http://schemas.microsoft.com/office/drawing/2014/main" id="{FC480A81-8737-F99A-452F-ED3D0D2B934D}"/>
              </a:ext>
            </a:extLst>
          </p:cNvPr>
          <p:cNvPicPr>
            <a:picLocks noChangeAspect="1"/>
          </p:cNvPicPr>
          <p:nvPr/>
        </p:nvPicPr>
        <p:blipFill>
          <a:blip r:embed="rId2"/>
          <a:stretch>
            <a:fillRect/>
          </a:stretch>
        </p:blipFill>
        <p:spPr>
          <a:xfrm>
            <a:off x="299381" y="852100"/>
            <a:ext cx="5858693" cy="5553850"/>
          </a:xfrm>
          <a:prstGeom prst="rect">
            <a:avLst/>
          </a:prstGeom>
        </p:spPr>
      </p:pic>
      <p:pic>
        <p:nvPicPr>
          <p:cNvPr id="11" name="Picture 10">
            <a:extLst>
              <a:ext uri="{FF2B5EF4-FFF2-40B4-BE49-F238E27FC236}">
                <a16:creationId xmlns:a16="http://schemas.microsoft.com/office/drawing/2014/main" id="{B6D2933E-F684-2587-E8CA-CC0109538946}"/>
              </a:ext>
            </a:extLst>
          </p:cNvPr>
          <p:cNvPicPr>
            <a:picLocks noChangeAspect="1"/>
          </p:cNvPicPr>
          <p:nvPr/>
        </p:nvPicPr>
        <p:blipFill>
          <a:blip r:embed="rId3"/>
          <a:stretch>
            <a:fillRect/>
          </a:stretch>
        </p:blipFill>
        <p:spPr>
          <a:xfrm>
            <a:off x="6510120" y="1061820"/>
            <a:ext cx="5039330" cy="5039330"/>
          </a:xfrm>
          <a:prstGeom prst="rect">
            <a:avLst/>
          </a:prstGeom>
        </p:spPr>
      </p:pic>
    </p:spTree>
    <p:extLst>
      <p:ext uri="{BB962C8B-B14F-4D97-AF65-F5344CB8AC3E}">
        <p14:creationId xmlns:p14="http://schemas.microsoft.com/office/powerpoint/2010/main" val="1948869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39315B-8AAE-A946-ABBF-894F2E4B1338}"/>
              </a:ext>
            </a:extLst>
          </p:cNvPr>
          <p:cNvSpPr>
            <a:spLocks noGrp="1"/>
          </p:cNvSpPr>
          <p:nvPr>
            <p:ph type="title"/>
          </p:nvPr>
        </p:nvSpPr>
        <p:spPr>
          <a:xfrm>
            <a:off x="299381" y="104503"/>
            <a:ext cx="11010264" cy="444854"/>
          </a:xfrm>
        </p:spPr>
        <p:txBody>
          <a:bodyPr>
            <a:normAutofit/>
          </a:bodyPr>
          <a:lstStyle/>
          <a:p>
            <a:r>
              <a:rPr lang="en-US" sz="2800" dirty="0"/>
              <a:t>C. Model Training and Assessment – Cutoff Point</a:t>
            </a:r>
          </a:p>
        </p:txBody>
      </p:sp>
      <p:pic>
        <p:nvPicPr>
          <p:cNvPr id="3074" name="Picture 2">
            <a:extLst>
              <a:ext uri="{FF2B5EF4-FFF2-40B4-BE49-F238E27FC236}">
                <a16:creationId xmlns:a16="http://schemas.microsoft.com/office/drawing/2014/main" id="{20277FB3-677C-B87C-08EB-D8B0DFE56F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9617" y="695946"/>
            <a:ext cx="7178538" cy="481695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F23AE7A-E40F-C43F-FA43-DC41012A1CC1}"/>
              </a:ext>
            </a:extLst>
          </p:cNvPr>
          <p:cNvSpPr txBox="1"/>
          <p:nvPr/>
        </p:nvSpPr>
        <p:spPr>
          <a:xfrm>
            <a:off x="2434260" y="5823499"/>
            <a:ext cx="6983895" cy="338554"/>
          </a:xfrm>
          <a:prstGeom prst="rect">
            <a:avLst/>
          </a:prstGeom>
          <a:noFill/>
        </p:spPr>
        <p:txBody>
          <a:bodyPr wrap="square" rtlCol="0">
            <a:spAutoFit/>
          </a:bodyPr>
          <a:lstStyle/>
          <a:p>
            <a:r>
              <a:rPr lang="en-US" sz="1600" dirty="0">
                <a:solidFill>
                  <a:schemeClr val="bg1"/>
                </a:solidFill>
              </a:rPr>
              <a:t>From the curve above, 0.4 is the optimum point to take it as a cutoff probability.</a:t>
            </a:r>
            <a:endParaRPr lang="en-IN" sz="1600" dirty="0">
              <a:solidFill>
                <a:schemeClr val="bg1"/>
              </a:solidFill>
            </a:endParaRPr>
          </a:p>
        </p:txBody>
      </p:sp>
    </p:spTree>
    <p:extLst>
      <p:ext uri="{BB962C8B-B14F-4D97-AF65-F5344CB8AC3E}">
        <p14:creationId xmlns:p14="http://schemas.microsoft.com/office/powerpoint/2010/main" val="180418230"/>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ssPresentation C_Win32_MW_JS_SL_v2.potx" id="{230A82CA-9023-4220-9E5B-0E652CF31B20}" vid="{96196EC2-C392-482E-BF29-9BD12A6266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D20B6E4-879E-4E6C-BDE7-261540CD376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Geometric annual presentation</Template>
  <TotalTime>715</TotalTime>
  <Words>728</Words>
  <Application>Microsoft Office PowerPoint</Application>
  <PresentationFormat>Widescreen</PresentationFormat>
  <Paragraphs>57</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Franklin Gothic Book</vt:lpstr>
      <vt:lpstr>Franklin Gothic Demi</vt:lpstr>
      <vt:lpstr>Wingdings</vt:lpstr>
      <vt:lpstr>Theme1</vt:lpstr>
      <vt:lpstr>Lead Score Assignment</vt:lpstr>
      <vt:lpstr>Agenda</vt:lpstr>
      <vt:lpstr>A. Problem Statement</vt:lpstr>
      <vt:lpstr>B. Methodology</vt:lpstr>
      <vt:lpstr>C. Exploratory Data Analysis</vt:lpstr>
      <vt:lpstr>C. Exploratory Data Analysis</vt:lpstr>
      <vt:lpstr>PowerPoint Presentation</vt:lpstr>
      <vt:lpstr>D. Model Training and Assessment – GLM Results</vt:lpstr>
      <vt:lpstr>C. Model Training and Assessment – Cutoff Point</vt:lpstr>
      <vt:lpstr>C. Model Training and Assessment – ROC Curve</vt:lpstr>
      <vt:lpstr>C. Model Training and Assessment – Error Residuals</vt:lpstr>
      <vt:lpstr>C. Model Training and Assessment – 5-fold cross-validation</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EDA Assignment</dc:title>
  <dc:creator>Anuj Sharma</dc:creator>
  <cp:lastModifiedBy>Anuj Sharma</cp:lastModifiedBy>
  <cp:revision>13</cp:revision>
  <dcterms:created xsi:type="dcterms:W3CDTF">2022-11-01T04:28:41Z</dcterms:created>
  <dcterms:modified xsi:type="dcterms:W3CDTF">2023-02-28T06:32:33Z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