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560"/>
    <p:restoredTop sz="94634"/>
  </p:normalViewPr>
  <p:slideViewPr>
    <p:cSldViewPr snapToGrid="0" snapToObjects="1">
      <p:cViewPr varScale="1">
        <p:scale>
          <a:sx n="69" d="100"/>
          <a:sy n="69" d="100"/>
        </p:scale>
        <p:origin x="192" y="2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First Steps in Cleaning / Organizing Data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781353"/>
            <a:ext cx="4134600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US" dirty="0"/>
              <a:t>Imported and joined datasets using Python</a:t>
            </a:r>
          </a:p>
          <a:p>
            <a:pPr marL="342900" indent="-342900">
              <a:buAutoNum type="arabicPeriod"/>
            </a:pPr>
            <a:r>
              <a:rPr lang="en-US" dirty="0"/>
              <a:t>Exported combined data and imported into Tableau</a:t>
            </a:r>
          </a:p>
          <a:p>
            <a:pPr marL="342900" indent="-342900">
              <a:buAutoNum type="arabicPeriod"/>
            </a:pPr>
            <a:r>
              <a:rPr lang="en-US" dirty="0"/>
              <a:t>Created visualizations to better understand which factors to target in new customers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Key Factors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US" dirty="0"/>
              <a:t>Date of Birth	</a:t>
            </a:r>
          </a:p>
          <a:p>
            <a:pPr marL="342900" indent="-342900">
              <a:buAutoNum type="arabicPeriod"/>
            </a:pPr>
            <a:r>
              <a:rPr lang="en-US" dirty="0"/>
              <a:t>Job Industry</a:t>
            </a:r>
          </a:p>
          <a:p>
            <a:pPr marL="342900" indent="-342900">
              <a:buAutoNum type="arabicPeriod"/>
            </a:pPr>
            <a:r>
              <a:rPr lang="en-US" dirty="0"/>
              <a:t>Wealth Segment</a:t>
            </a:r>
          </a:p>
          <a:p>
            <a:pPr marL="342900" indent="-342900">
              <a:buAutoNum type="arabicPeriod"/>
            </a:pPr>
            <a:r>
              <a:rPr lang="en-US" dirty="0"/>
              <a:t>Tenure</a:t>
            </a:r>
          </a:p>
          <a:p>
            <a:pPr marL="342900" indent="-342900">
              <a:buAutoNum type="arabicPeriod"/>
            </a:pPr>
            <a:r>
              <a:rPr lang="en-US" dirty="0"/>
              <a:t>Postal Code</a:t>
            </a:r>
          </a:p>
          <a:p>
            <a:pPr marL="342900" indent="-342900">
              <a:buAutoNum type="arabicPeriod"/>
            </a:pPr>
            <a:r>
              <a:rPr lang="en-US" dirty="0"/>
              <a:t>Property Valuation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699D9-70C8-8742-93D1-9D6FD4F4C771}"/>
              </a:ext>
            </a:extLst>
          </p:cNvPr>
          <p:cNvSpPr txBox="1"/>
          <p:nvPr/>
        </p:nvSpPr>
        <p:spPr>
          <a:xfrm>
            <a:off x="4339625" y="1706218"/>
            <a:ext cx="2911151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Additional g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eographic data needs to be imported from a geospatial file, GIS server or other similar mapping service. To use for additional granularity when mapping addresses.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Correlation analysis as method of statistical significance testing. To compare the different factors / variables to see if there are relationships.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Steps and Notes of Importance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US" dirty="0"/>
              <a:t>View results based on profit: List Price – Cost</a:t>
            </a:r>
          </a:p>
          <a:p>
            <a:pPr marL="342900" indent="-342900">
              <a:buAutoNum type="arabicPeriod"/>
            </a:pPr>
            <a:r>
              <a:rPr lang="en-US" dirty="0"/>
              <a:t>Compare average to sum in view</a:t>
            </a:r>
          </a:p>
          <a:p>
            <a:pPr marL="342900" indent="-342900">
              <a:buAutoNum type="arabicPeriod"/>
            </a:pPr>
            <a:r>
              <a:rPr lang="en-US" dirty="0"/>
              <a:t>Take into account number of transactions / data points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82707E-69FC-4C4C-9D6D-BDDFE5D4D704}"/>
              </a:ext>
            </a:extLst>
          </p:cNvPr>
          <p:cNvSpPr txBox="1"/>
          <p:nvPr/>
        </p:nvSpPr>
        <p:spPr>
          <a:xfrm>
            <a:off x="5057192" y="1380931"/>
            <a:ext cx="3713433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Determine a hypothesis to be answered within the experiment. Perform A/B testing, correlation testing to determine the result.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Convert DOB, age, value into bins or brackets to segment groups fo</a:t>
            </a:r>
            <a:r>
              <a:rPr lang="en-US" dirty="0"/>
              <a:t>r additional analysis. Create a profit category using list price and cost.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Calculate distance between houses and work. 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833650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Recommendations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13225" y="1311050"/>
            <a:ext cx="4366975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Avoid:</a:t>
            </a:r>
          </a:p>
          <a:p>
            <a:pPr marL="342900" indent="-342900">
              <a:buAutoNum type="arabicPeriod"/>
            </a:pPr>
            <a:r>
              <a:rPr lang="en-US" dirty="0"/>
              <a:t>DOB: before 1940</a:t>
            </a:r>
          </a:p>
          <a:p>
            <a:pPr marL="342900" indent="-342900">
              <a:buAutoNum type="arabicPeriod"/>
            </a:pPr>
            <a:r>
              <a:rPr lang="en-US" dirty="0"/>
              <a:t>Job Industry: entertainment, agriculture, telecommunications</a:t>
            </a:r>
          </a:p>
          <a:p>
            <a:pPr marL="342900" indent="-342900">
              <a:buAutoNum type="arabicPeriod"/>
            </a:pPr>
            <a:r>
              <a:rPr lang="en-US" dirty="0"/>
              <a:t>Tenure: 5, 7, 16</a:t>
            </a:r>
          </a:p>
          <a:p>
            <a:pPr marL="342900" indent="-342900">
              <a:buAutoNum type="arabicPeriod"/>
            </a:pPr>
            <a:r>
              <a:rPr lang="en-US" dirty="0"/>
              <a:t>Postal Code: 03458,03060, 03142, 03941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F3B682-D6C2-7441-B5CA-6C37036B1FF1}"/>
              </a:ext>
            </a:extLst>
          </p:cNvPr>
          <p:cNvSpPr txBox="1"/>
          <p:nvPr/>
        </p:nvSpPr>
        <p:spPr>
          <a:xfrm>
            <a:off x="5223164" y="1149927"/>
            <a:ext cx="3547461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/>
              <a:t>Target:</a:t>
            </a:r>
          </a:p>
          <a:p>
            <a:pPr marL="342900" indent="-342900">
              <a:buAutoNum type="arabicPeriod"/>
            </a:pPr>
            <a:r>
              <a:rPr lang="en-US" dirty="0"/>
              <a:t>DOB: 2001 and after</a:t>
            </a:r>
          </a:p>
          <a:p>
            <a:pPr marL="342900" indent="-342900">
              <a:buAutoNum type="arabicPeriod"/>
            </a:pPr>
            <a:r>
              <a:rPr lang="en-US" dirty="0"/>
              <a:t>Job Industry: manufacturing, financial services, health</a:t>
            </a:r>
          </a:p>
          <a:p>
            <a:pPr marL="342900" indent="-342900">
              <a:buAutoNum type="arabicPeriod"/>
            </a:pPr>
            <a:r>
              <a:rPr lang="en-US" dirty="0"/>
              <a:t>Wealth Segment: affluent customers &amp; high net worth</a:t>
            </a:r>
          </a:p>
          <a:p>
            <a:pPr marL="342900" indent="-342900">
              <a:buAutoNum type="arabicPeriod"/>
            </a:pPr>
            <a:r>
              <a:rPr lang="en-US" dirty="0"/>
              <a:t>Tenure: 16 and after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Postal Code:  02145,02148,02153,02155,02170,02760,02763,02765,02770,04350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Property Valuation: 6 and above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D504B5-BC65-D24B-94D4-E590FCAF1E39}"/>
              </a:ext>
            </a:extLst>
          </p:cNvPr>
          <p:cNvSpPr txBox="1"/>
          <p:nvPr/>
        </p:nvSpPr>
        <p:spPr>
          <a:xfrm>
            <a:off x="373375" y="3508310"/>
            <a:ext cx="4114450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Analysis should describe the reasoning behind why each of these factors should or shouldn’t be targeted.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581</Words>
  <Application>Microsoft Macintosh PowerPoint</Application>
  <PresentationFormat>On-screen Show (16:9)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Aviel Chang</cp:lastModifiedBy>
  <cp:revision>2</cp:revision>
  <dcterms:modified xsi:type="dcterms:W3CDTF">2021-10-12T17:15:16Z</dcterms:modified>
</cp:coreProperties>
</file>