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7" r:id="rId4"/>
    <p:sldId id="267" r:id="rId5"/>
    <p:sldId id="260" r:id="rId6"/>
    <p:sldId id="268" r:id="rId7"/>
    <p:sldId id="269" r:id="rId8"/>
    <p:sldId id="273" r:id="rId9"/>
    <p:sldId id="275" r:id="rId10"/>
    <p:sldId id="276" r:id="rId11"/>
    <p:sldId id="280" r:id="rId12"/>
    <p:sldId id="281" r:id="rId13"/>
    <p:sldId id="272" r:id="rId14"/>
    <p:sldId id="270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8CE0-783C-4431-A9CB-DDCE429A6779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3A45-7DCA-4995-8E64-9B5F4044DE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668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8CE0-783C-4431-A9CB-DDCE429A6779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3A45-7DCA-4995-8E64-9B5F4044DE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707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8CE0-783C-4431-A9CB-DDCE429A6779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3A45-7DCA-4995-8E64-9B5F4044DE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5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8CE0-783C-4431-A9CB-DDCE429A6779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3A45-7DCA-4995-8E64-9B5F4044DE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101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8CE0-783C-4431-A9CB-DDCE429A6779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3A45-7DCA-4995-8E64-9B5F4044DE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17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8CE0-783C-4431-A9CB-DDCE429A6779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3A45-7DCA-4995-8E64-9B5F4044DE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86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8CE0-783C-4431-A9CB-DDCE429A6779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3A45-7DCA-4995-8E64-9B5F4044DE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08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8CE0-783C-4431-A9CB-DDCE429A6779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3A45-7DCA-4995-8E64-9B5F4044DE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06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8CE0-783C-4431-A9CB-DDCE429A6779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3A45-7DCA-4995-8E64-9B5F4044DE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80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8CE0-783C-4431-A9CB-DDCE429A6779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3A45-7DCA-4995-8E64-9B5F4044DE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669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8CE0-783C-4431-A9CB-DDCE429A6779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F3A45-7DCA-4995-8E64-9B5F4044DE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436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D8CE0-783C-4431-A9CB-DDCE429A6779}" type="datetimeFigureOut">
              <a:rPr lang="en-AU" smtClean="0"/>
              <a:t>3/02/2020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F3A45-7DCA-4995-8E64-9B5F4044DE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758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xcaustralia.org/aircheck/aircheck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xc.highcloud.net/tracklog_map.html?trackid=15270&amp;comPk=1" TargetMode="External"/><Relationship Id="rId4" Type="http://schemas.openxmlformats.org/officeDocument/2006/relationships/hyperlink" Target="https://www.paraglidingforum.com/leonardo/flight/2328607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airservicesaustralia.com/services/how-air-traffic-control-works/how-airspace-is-manage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F310FE-409F-492D-B32B-BBB052D9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70838" cy="457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573263-AC34-4E07-BAB6-6543881A8D50}"/>
              </a:ext>
            </a:extLst>
          </p:cNvPr>
          <p:cNvSpPr txBox="1"/>
          <p:nvPr/>
        </p:nvSpPr>
        <p:spPr>
          <a:xfrm>
            <a:off x="2609985" y="2168154"/>
            <a:ext cx="7806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dirty="0">
                <a:solidFill>
                  <a:srgbClr val="FFFF00"/>
                </a:solidFill>
              </a:rPr>
              <a:t>A few things about </a:t>
            </a:r>
          </a:p>
          <a:p>
            <a:r>
              <a:rPr lang="en-AU" sz="7200" dirty="0">
                <a:solidFill>
                  <a:srgbClr val="FFFF00"/>
                </a:solidFill>
              </a:rPr>
              <a:t>			AIRSPACE</a:t>
            </a:r>
          </a:p>
        </p:txBody>
      </p:sp>
    </p:spTree>
    <p:extLst>
      <p:ext uri="{BB962C8B-B14F-4D97-AF65-F5344CB8AC3E}">
        <p14:creationId xmlns:p14="http://schemas.microsoft.com/office/powerpoint/2010/main" val="2814137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F310FE-409F-492D-B32B-BBB052D9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70838" cy="457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8C4EFE-AF69-4A7A-BD99-037F96E40239}"/>
              </a:ext>
            </a:extLst>
          </p:cNvPr>
          <p:cNvSpPr txBox="1"/>
          <p:nvPr/>
        </p:nvSpPr>
        <p:spPr>
          <a:xfrm>
            <a:off x="66467" y="798158"/>
            <a:ext cx="12226360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6000" dirty="0">
                <a:solidFill>
                  <a:srgbClr val="FFFF00"/>
                </a:solidFill>
              </a:rPr>
              <a:t>						</a:t>
            </a:r>
            <a:r>
              <a:rPr lang="en-US" sz="6000" dirty="0" err="1">
                <a:solidFill>
                  <a:srgbClr val="FFFF00"/>
                </a:solidFill>
              </a:rPr>
              <a:t>Baro</a:t>
            </a:r>
            <a:r>
              <a:rPr lang="en-US" sz="6000" dirty="0">
                <a:solidFill>
                  <a:srgbClr val="FFFF00"/>
                </a:solidFill>
              </a:rPr>
              <a:t> vs GPS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00"/>
              </a:solidFill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Official measure of airspace is Barometric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Comps use GPS height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Rod </a:t>
            </a:r>
            <a:r>
              <a:rPr lang="en-US" sz="4000" dirty="0" err="1">
                <a:solidFill>
                  <a:srgbClr val="FFFF00"/>
                </a:solidFill>
              </a:rPr>
              <a:t>Merigan</a:t>
            </a:r>
            <a:r>
              <a:rPr lang="en-US" sz="4000" dirty="0">
                <a:solidFill>
                  <a:srgbClr val="FFFF00"/>
                </a:solidFill>
              </a:rPr>
              <a:t> … WA guy that is paid to check violations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He checks </a:t>
            </a:r>
            <a:r>
              <a:rPr lang="en-US" sz="4000" dirty="0" err="1">
                <a:solidFill>
                  <a:srgbClr val="FFFF00"/>
                </a:solidFill>
              </a:rPr>
              <a:t>xcontest</a:t>
            </a:r>
            <a:r>
              <a:rPr lang="en-US" sz="4000" dirty="0">
                <a:solidFill>
                  <a:srgbClr val="FFFF00"/>
                </a:solidFill>
              </a:rPr>
              <a:t>, Leonardo, probably </a:t>
            </a:r>
            <a:r>
              <a:rPr lang="en-US" sz="4000" dirty="0" err="1">
                <a:solidFill>
                  <a:srgbClr val="FFFF00"/>
                </a:solidFill>
              </a:rPr>
              <a:t>highcloud</a:t>
            </a:r>
            <a:endParaRPr lang="en-US" sz="4000" dirty="0">
              <a:solidFill>
                <a:srgbClr val="FFFF00"/>
              </a:solidFill>
            </a:endParaRPr>
          </a:p>
          <a:p>
            <a:pPr lvl="1">
              <a:spcBef>
                <a:spcPts val="600"/>
              </a:spcBef>
            </a:pPr>
            <a:endParaRPr lang="en-US" sz="3200" dirty="0">
              <a:solidFill>
                <a:srgbClr val="FFFF00"/>
              </a:solidFill>
            </a:endParaRPr>
          </a:p>
          <a:p>
            <a:pPr>
              <a:spcBef>
                <a:spcPts val="2400"/>
              </a:spcBef>
            </a:pPr>
            <a:endParaRPr lang="en-US" sz="3200" dirty="0">
              <a:solidFill>
                <a:srgbClr val="FFFF00"/>
              </a:solidFill>
            </a:endParaRPr>
          </a:p>
          <a:p>
            <a:pPr>
              <a:spcBef>
                <a:spcPts val="2400"/>
              </a:spcBef>
            </a:pPr>
            <a:endParaRPr lang="en-AU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8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F310FE-409F-492D-B32B-BBB052D9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70838" cy="457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8C4EFE-AF69-4A7A-BD99-037F96E40239}"/>
              </a:ext>
            </a:extLst>
          </p:cNvPr>
          <p:cNvSpPr txBox="1"/>
          <p:nvPr/>
        </p:nvSpPr>
        <p:spPr>
          <a:xfrm>
            <a:off x="2445772" y="98363"/>
            <a:ext cx="8713639" cy="810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6000" dirty="0">
                <a:solidFill>
                  <a:srgbClr val="FFFF00"/>
                </a:solidFill>
              </a:rPr>
              <a:t>					IGC format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AXGD990 </a:t>
            </a:r>
            <a:r>
              <a:rPr lang="en-US" sz="1600" dirty="0" err="1">
                <a:solidFill>
                  <a:srgbClr val="FFFF00"/>
                </a:solidFill>
              </a:rPr>
              <a:t>Flymaster</a:t>
            </a:r>
            <a:r>
              <a:rPr lang="en-US" sz="1600" dirty="0">
                <a:solidFill>
                  <a:srgbClr val="FFFF00"/>
                </a:solidFill>
              </a:rPr>
              <a:t> F1, V1.21, S/N 1334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HFDTE161215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HOPLTPILOT: </a:t>
            </a:r>
            <a:r>
              <a:rPr lang="en-US" sz="1600" dirty="0" err="1">
                <a:solidFill>
                  <a:srgbClr val="FFFF00"/>
                </a:solidFill>
              </a:rPr>
              <a:t>plyng</a:t>
            </a:r>
            <a:endParaRPr lang="en-US" sz="1600" dirty="0">
              <a:solidFill>
                <a:srgbClr val="FFFF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HOGTYGLIDERTYPE: None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HOGIDGLIDERID: None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HODTM100GPSDATUM: WGS-84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HOCIDCOMPETITIONID: 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HOCCLCOMPETITION CLASS: None</a:t>
            </a:r>
          </a:p>
          <a:p>
            <a:pPr lvl="1">
              <a:spcBef>
                <a:spcPts val="600"/>
              </a:spcBef>
            </a:pPr>
            <a:r>
              <a:rPr lang="en-US" sz="1600" dirty="0" err="1">
                <a:solidFill>
                  <a:srgbClr val="FFFF00"/>
                </a:solidFill>
              </a:rPr>
              <a:t>HOSITSite</a:t>
            </a:r>
            <a:r>
              <a:rPr lang="en-US" sz="1600" dirty="0">
                <a:solidFill>
                  <a:srgbClr val="FFFF00"/>
                </a:solidFill>
              </a:rPr>
              <a:t>: None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B0137053707291S14524779EA0057900550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B0137063707327S14524782EA0057900583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B0137073707338S14524783EA0057900603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B0137083707343S14524784EA0057900612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B0137093707347S14524785EA0057900617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B0137103707350S14524785EA0057900625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B0137113707353S14524786EA0057900628</a:t>
            </a:r>
          </a:p>
          <a:p>
            <a:pPr lvl="1">
              <a:spcBef>
                <a:spcPts val="600"/>
              </a:spcBef>
            </a:pPr>
            <a:r>
              <a:rPr lang="en-US" sz="1600" dirty="0">
                <a:solidFill>
                  <a:srgbClr val="FFFF00"/>
                </a:solidFill>
              </a:rPr>
              <a:t>B0137123707354S14524786EA0057900631</a:t>
            </a:r>
          </a:p>
          <a:p>
            <a:pPr>
              <a:spcBef>
                <a:spcPts val="2400"/>
              </a:spcBef>
            </a:pPr>
            <a:endParaRPr lang="en-US" sz="3200" dirty="0">
              <a:solidFill>
                <a:srgbClr val="FFFF00"/>
              </a:solidFill>
            </a:endParaRPr>
          </a:p>
          <a:p>
            <a:pPr>
              <a:spcBef>
                <a:spcPts val="2400"/>
              </a:spcBef>
            </a:pPr>
            <a:endParaRPr lang="en-AU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4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F310FE-409F-492D-B32B-BBB052D9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70838" cy="457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8C4EFE-AF69-4A7A-BD99-037F96E40239}"/>
              </a:ext>
            </a:extLst>
          </p:cNvPr>
          <p:cNvSpPr txBox="1"/>
          <p:nvPr/>
        </p:nvSpPr>
        <p:spPr>
          <a:xfrm>
            <a:off x="-121298" y="982176"/>
            <a:ext cx="1245636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6000" dirty="0">
                <a:solidFill>
                  <a:srgbClr val="FFFF00"/>
                </a:solidFill>
              </a:rPr>
              <a:t>					</a:t>
            </a:r>
            <a:r>
              <a:rPr lang="en-US" sz="4800" dirty="0">
                <a:solidFill>
                  <a:srgbClr val="FFC000"/>
                </a:solidFill>
              </a:rPr>
              <a:t> </a:t>
            </a:r>
          </a:p>
          <a:p>
            <a:pPr>
              <a:spcBef>
                <a:spcPts val="2400"/>
              </a:spcBef>
            </a:pPr>
            <a:r>
              <a:rPr lang="en-US" sz="5400" dirty="0">
                <a:solidFill>
                  <a:srgbClr val="FFC000"/>
                </a:solidFill>
              </a:rPr>
              <a:t>B</a:t>
            </a:r>
            <a:r>
              <a:rPr lang="en-US" sz="5400" dirty="0">
                <a:solidFill>
                  <a:srgbClr val="FFFF00"/>
                </a:solidFill>
              </a:rPr>
              <a:t>013705</a:t>
            </a:r>
            <a:r>
              <a:rPr lang="en-US" sz="5400" dirty="0">
                <a:solidFill>
                  <a:srgbClr val="FF0000"/>
                </a:solidFill>
              </a:rPr>
              <a:t>3707291S</a:t>
            </a:r>
            <a:r>
              <a:rPr lang="en-US" sz="5400" dirty="0">
                <a:solidFill>
                  <a:srgbClr val="00B0F0"/>
                </a:solidFill>
              </a:rPr>
              <a:t>14524779E</a:t>
            </a:r>
            <a:r>
              <a:rPr lang="en-US" sz="5400" dirty="0">
                <a:solidFill>
                  <a:srgbClr val="FFFF00"/>
                </a:solidFill>
              </a:rPr>
              <a:t>A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00579</a:t>
            </a:r>
            <a:r>
              <a:rPr lang="en-US" sz="5400" dirty="0">
                <a:solidFill>
                  <a:schemeClr val="accent6"/>
                </a:solidFill>
              </a:rPr>
              <a:t>00550</a:t>
            </a:r>
          </a:p>
          <a:p>
            <a:r>
              <a:rPr lang="en-US" sz="5400" dirty="0">
                <a:solidFill>
                  <a:srgbClr val="FFC000"/>
                </a:solidFill>
              </a:rPr>
              <a:t> </a:t>
            </a:r>
            <a:r>
              <a:rPr lang="en-US" sz="5400" dirty="0">
                <a:solidFill>
                  <a:srgbClr val="FFFF00"/>
                </a:solidFill>
              </a:rPr>
              <a:t>   UTC        </a:t>
            </a:r>
            <a:r>
              <a:rPr lang="en-US" sz="5400" dirty="0" err="1">
                <a:solidFill>
                  <a:srgbClr val="FF0000"/>
                </a:solidFill>
              </a:rPr>
              <a:t>lat</a:t>
            </a:r>
            <a:r>
              <a:rPr lang="en-US" sz="5400" dirty="0">
                <a:solidFill>
                  <a:srgbClr val="FFFF00"/>
                </a:solidFill>
              </a:rPr>
              <a:t>              </a:t>
            </a:r>
            <a:r>
              <a:rPr lang="en-US" sz="5400" dirty="0" err="1">
                <a:solidFill>
                  <a:schemeClr val="accent5"/>
                </a:solidFill>
              </a:rPr>
              <a:t>lon</a:t>
            </a:r>
            <a:r>
              <a:rPr lang="en-US" sz="5400" dirty="0">
                <a:solidFill>
                  <a:srgbClr val="FF0000"/>
                </a:solidFill>
              </a:rPr>
              <a:t>             </a:t>
            </a:r>
            <a:r>
              <a:rPr lang="en-US" sz="5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GPS</a:t>
            </a:r>
            <a:r>
              <a:rPr lang="en-US" sz="5400" dirty="0">
                <a:solidFill>
                  <a:srgbClr val="FF0000"/>
                </a:solidFill>
              </a:rPr>
              <a:t>    </a:t>
            </a:r>
            <a:r>
              <a:rPr lang="en-US" sz="5400" dirty="0">
                <a:solidFill>
                  <a:schemeClr val="accent6"/>
                </a:solidFill>
              </a:rPr>
              <a:t>BARO</a:t>
            </a:r>
          </a:p>
          <a:p>
            <a:pPr>
              <a:spcBef>
                <a:spcPts val="2400"/>
              </a:spcBef>
            </a:pPr>
            <a:endParaRPr lang="en-US" sz="4800" dirty="0">
              <a:solidFill>
                <a:schemeClr val="accent6"/>
              </a:solidFill>
            </a:endParaRPr>
          </a:p>
          <a:p>
            <a:pPr>
              <a:spcBef>
                <a:spcPts val="2400"/>
              </a:spcBef>
            </a:pPr>
            <a:endParaRPr lang="en-US" sz="6000" dirty="0">
              <a:solidFill>
                <a:srgbClr val="FFFF00"/>
              </a:solidFill>
            </a:endParaRPr>
          </a:p>
          <a:p>
            <a:pPr>
              <a:spcBef>
                <a:spcPts val="2400"/>
              </a:spcBef>
            </a:pPr>
            <a:endParaRPr lang="en-US" sz="3200" dirty="0">
              <a:solidFill>
                <a:srgbClr val="FFFF00"/>
              </a:solidFill>
            </a:endParaRPr>
          </a:p>
          <a:p>
            <a:pPr>
              <a:spcBef>
                <a:spcPts val="2400"/>
              </a:spcBef>
            </a:pPr>
            <a:endParaRPr lang="en-AU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4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F310FE-409F-492D-B32B-BBB052D9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70838" cy="4571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DC2D09-E2A0-4DFA-B4E6-7919A10169A4}"/>
              </a:ext>
            </a:extLst>
          </p:cNvPr>
          <p:cNvSpPr/>
          <p:nvPr/>
        </p:nvSpPr>
        <p:spPr>
          <a:xfrm>
            <a:off x="2853049" y="1916869"/>
            <a:ext cx="8128187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indent="-914400">
              <a:spcBef>
                <a:spcPts val="2400"/>
              </a:spcBef>
              <a:buFont typeface="+mj-lt"/>
              <a:buAutoNum type="arabicPeriod"/>
            </a:pPr>
            <a:r>
              <a:rPr lang="en-US" sz="4800" dirty="0">
                <a:solidFill>
                  <a:srgbClr val="FFFF00"/>
                </a:solidFill>
                <a:hlinkClick r:id="rId3"/>
              </a:rPr>
              <a:t>Aircheck</a:t>
            </a:r>
            <a:endParaRPr lang="en-US" sz="4800" dirty="0">
              <a:solidFill>
                <a:srgbClr val="FFFF00"/>
              </a:solidFill>
            </a:endParaRPr>
          </a:p>
          <a:p>
            <a:pPr marL="914400" indent="-914400">
              <a:spcBef>
                <a:spcPts val="2400"/>
              </a:spcBef>
              <a:buFont typeface="+mj-lt"/>
              <a:buAutoNum type="arabicPeriod"/>
            </a:pPr>
            <a:r>
              <a:rPr lang="en-US" sz="4800" dirty="0">
                <a:solidFill>
                  <a:srgbClr val="FFFF00"/>
                </a:solidFill>
                <a:hlinkClick r:id="rId4"/>
              </a:rPr>
              <a:t>Paragliding Forum Leonardo</a:t>
            </a:r>
          </a:p>
          <a:p>
            <a:pPr marL="914400" indent="-914400">
              <a:spcBef>
                <a:spcPts val="2400"/>
              </a:spcBef>
              <a:buFont typeface="+mj-lt"/>
              <a:buAutoNum type="arabicPeriod"/>
            </a:pPr>
            <a:r>
              <a:rPr lang="en-US" sz="4800" dirty="0" err="1">
                <a:solidFill>
                  <a:srgbClr val="FFFF00"/>
                </a:solidFill>
                <a:hlinkClick r:id="rId5"/>
              </a:rPr>
              <a:t>Highcloud</a:t>
            </a:r>
            <a:endParaRPr lang="en-US" sz="4800" dirty="0">
              <a:solidFill>
                <a:srgbClr val="FFFF00"/>
              </a:solidFill>
            </a:endParaRPr>
          </a:p>
          <a:p>
            <a:pPr marL="914400" indent="-914400">
              <a:spcBef>
                <a:spcPts val="2400"/>
              </a:spcBef>
              <a:buFont typeface="+mj-lt"/>
              <a:buAutoNum type="arabicPeriod"/>
            </a:pPr>
            <a:r>
              <a:rPr lang="en-US" sz="4800" dirty="0" err="1">
                <a:solidFill>
                  <a:srgbClr val="FFFF00"/>
                </a:solidFill>
              </a:rPr>
              <a:t>Xcontest</a:t>
            </a:r>
            <a:endParaRPr lang="en-US" sz="4800" dirty="0">
              <a:solidFill>
                <a:srgbClr val="FFFF00"/>
              </a:solidFill>
            </a:endParaRPr>
          </a:p>
          <a:p>
            <a:pPr>
              <a:spcBef>
                <a:spcPts val="2400"/>
              </a:spcBef>
            </a:pPr>
            <a:r>
              <a:rPr lang="en-US" sz="48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A89AD-A67A-456C-8579-2999F481E3D7}"/>
              </a:ext>
            </a:extLst>
          </p:cNvPr>
          <p:cNvSpPr txBox="1"/>
          <p:nvPr/>
        </p:nvSpPr>
        <p:spPr>
          <a:xfrm>
            <a:off x="4911219" y="228591"/>
            <a:ext cx="481087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6000" dirty="0">
                <a:solidFill>
                  <a:srgbClr val="FFFF00"/>
                </a:solidFill>
              </a:rPr>
              <a:t>IGC File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00"/>
              </a:solidFill>
            </a:endParaRPr>
          </a:p>
          <a:p>
            <a:pPr>
              <a:spcBef>
                <a:spcPts val="2400"/>
              </a:spcBef>
            </a:pPr>
            <a:endParaRPr lang="en-US" sz="3200" dirty="0">
              <a:solidFill>
                <a:srgbClr val="FFFF00"/>
              </a:solidFill>
            </a:endParaRPr>
          </a:p>
          <a:p>
            <a:pPr>
              <a:spcBef>
                <a:spcPts val="2400"/>
              </a:spcBef>
            </a:pPr>
            <a:endParaRPr lang="en-AU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2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F310FE-409F-492D-B32B-BBB052D9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70838" cy="457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8C4EFE-AF69-4A7A-BD99-037F96E40239}"/>
              </a:ext>
            </a:extLst>
          </p:cNvPr>
          <p:cNvSpPr txBox="1"/>
          <p:nvPr/>
        </p:nvSpPr>
        <p:spPr>
          <a:xfrm>
            <a:off x="1257083" y="1419712"/>
            <a:ext cx="10934917" cy="5955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6000" dirty="0">
                <a:solidFill>
                  <a:srgbClr val="FFFF00"/>
                </a:solidFill>
              </a:rPr>
              <a:t>	4.  Back at home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00"/>
              </a:solidFill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Review my launch, decisions, landing </a:t>
            </a:r>
            <a:r>
              <a:rPr lang="en-US" sz="4000" dirty="0" err="1">
                <a:solidFill>
                  <a:srgbClr val="FFFF00"/>
                </a:solidFill>
              </a:rPr>
              <a:t>etc</a:t>
            </a:r>
            <a:endParaRPr lang="en-US" sz="4000" dirty="0">
              <a:solidFill>
                <a:srgbClr val="FFFF00"/>
              </a:solidFill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Do I need to report any incidents (me or others)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Check IGC track on AIRCHECK site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Upload track to internet sites</a:t>
            </a:r>
          </a:p>
          <a:p>
            <a:pPr>
              <a:spcBef>
                <a:spcPts val="2400"/>
              </a:spcBef>
            </a:pPr>
            <a:endParaRPr lang="en-US" sz="3200" dirty="0">
              <a:solidFill>
                <a:srgbClr val="FFFF00"/>
              </a:solidFill>
            </a:endParaRPr>
          </a:p>
          <a:p>
            <a:pPr>
              <a:spcBef>
                <a:spcPts val="2400"/>
              </a:spcBef>
            </a:pPr>
            <a:endParaRPr lang="en-AU" sz="3200" dirty="0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45E656D-8B0A-4E8D-A76A-D08AEFBE7652}"/>
              </a:ext>
            </a:extLst>
          </p:cNvPr>
          <p:cNvSpPr/>
          <p:nvPr/>
        </p:nvSpPr>
        <p:spPr>
          <a:xfrm>
            <a:off x="466530" y="4397450"/>
            <a:ext cx="1137904" cy="5499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691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F310FE-409F-492D-B32B-BBB052D9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70838" cy="457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8C4EFE-AF69-4A7A-BD99-037F96E40239}"/>
              </a:ext>
            </a:extLst>
          </p:cNvPr>
          <p:cNvSpPr txBox="1"/>
          <p:nvPr/>
        </p:nvSpPr>
        <p:spPr>
          <a:xfrm>
            <a:off x="270782" y="821075"/>
            <a:ext cx="11842922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6000" dirty="0">
                <a:solidFill>
                  <a:srgbClr val="FFFF00"/>
                </a:solidFill>
              </a:rPr>
              <a:t>			TAKE HOME MESSAGES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00"/>
              </a:solidFill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Check airspace the night before</a:t>
            </a:r>
            <a:br>
              <a:rPr lang="en-US" sz="4000" dirty="0">
                <a:solidFill>
                  <a:srgbClr val="FFFF00"/>
                </a:solidFill>
              </a:rPr>
            </a:br>
            <a:endParaRPr lang="en-US" sz="4000" dirty="0">
              <a:solidFill>
                <a:srgbClr val="FFFF00"/>
              </a:solidFill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Set </a:t>
            </a:r>
            <a:r>
              <a:rPr lang="en-US" sz="4000" dirty="0" err="1">
                <a:solidFill>
                  <a:srgbClr val="FFFF00"/>
                </a:solidFill>
              </a:rPr>
              <a:t>Baro</a:t>
            </a:r>
            <a:r>
              <a:rPr lang="en-US" sz="4000" dirty="0">
                <a:solidFill>
                  <a:srgbClr val="FFFF00"/>
                </a:solidFill>
              </a:rPr>
              <a:t> height on the hill before launching</a:t>
            </a:r>
            <a:br>
              <a:rPr lang="en-US" sz="4000" dirty="0">
                <a:solidFill>
                  <a:srgbClr val="FFFF00"/>
                </a:solidFill>
              </a:rPr>
            </a:br>
            <a:endParaRPr lang="en-US" sz="4000" dirty="0">
              <a:solidFill>
                <a:srgbClr val="FFFF00"/>
              </a:solidFill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Use AIRCHECK to validate your IGC before uploading</a:t>
            </a:r>
          </a:p>
          <a:p>
            <a:pPr>
              <a:spcBef>
                <a:spcPts val="2400"/>
              </a:spcBef>
            </a:pPr>
            <a:endParaRPr lang="en-US" sz="3200" dirty="0">
              <a:solidFill>
                <a:srgbClr val="FFFF00"/>
              </a:solidFill>
            </a:endParaRPr>
          </a:p>
          <a:p>
            <a:pPr>
              <a:spcBef>
                <a:spcPts val="2400"/>
              </a:spcBef>
            </a:pPr>
            <a:endParaRPr lang="en-AU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F310FE-409F-492D-B32B-BBB052D9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70838" cy="4571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D9E775-D0D8-4C30-AA09-DAFD9400E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838" y="0"/>
            <a:ext cx="859990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3D319D-C30E-4048-A1C6-F0F905FA6B96}"/>
              </a:ext>
            </a:extLst>
          </p:cNvPr>
          <p:cNvSpPr/>
          <p:nvPr/>
        </p:nvSpPr>
        <p:spPr>
          <a:xfrm>
            <a:off x="126953" y="1084228"/>
            <a:ext cx="21438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FF00"/>
                </a:solidFill>
                <a:hlinkClick r:id="rId4"/>
              </a:rPr>
              <a:t>Airservices</a:t>
            </a:r>
            <a:br>
              <a:rPr lang="en-US" sz="3200" dirty="0">
                <a:solidFill>
                  <a:srgbClr val="FFFF00"/>
                </a:solidFill>
              </a:rPr>
            </a:br>
            <a:r>
              <a:rPr lang="en-US" sz="3200" dirty="0">
                <a:solidFill>
                  <a:srgbClr val="FFFF00"/>
                </a:solidFill>
              </a:rPr>
              <a:t>Australia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23320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F310FE-409F-492D-B32B-BBB052D9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70838" cy="457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8C4EFE-AF69-4A7A-BD99-037F96E40239}"/>
              </a:ext>
            </a:extLst>
          </p:cNvPr>
          <p:cNvSpPr txBox="1"/>
          <p:nvPr/>
        </p:nvSpPr>
        <p:spPr>
          <a:xfrm>
            <a:off x="-284433" y="457182"/>
            <a:ext cx="12229566" cy="714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6000" dirty="0">
                <a:solidFill>
                  <a:srgbClr val="FFFF00"/>
                </a:solidFill>
              </a:rPr>
              <a:t>							Violations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00"/>
              </a:solidFill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Police arrested PPG pilot in suburbs … court case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Criminal charges have been laid for blatant</a:t>
            </a:r>
            <a:br>
              <a:rPr lang="en-US" sz="4000" dirty="0">
                <a:solidFill>
                  <a:srgbClr val="FFFF00"/>
                </a:solidFill>
              </a:rPr>
            </a:br>
            <a:r>
              <a:rPr lang="en-US" sz="4000" dirty="0">
                <a:solidFill>
                  <a:srgbClr val="FFFF00"/>
                </a:solidFill>
              </a:rPr>
              <a:t>violations, </a:t>
            </a:r>
            <a:r>
              <a:rPr lang="en-US" sz="4000" dirty="0" err="1">
                <a:solidFill>
                  <a:srgbClr val="FFFF00"/>
                </a:solidFill>
              </a:rPr>
              <a:t>eg.</a:t>
            </a:r>
            <a:r>
              <a:rPr lang="en-US" sz="4000" dirty="0">
                <a:solidFill>
                  <a:srgbClr val="FFFF00"/>
                </a:solidFill>
              </a:rPr>
              <a:t> posting on </a:t>
            </a:r>
            <a:r>
              <a:rPr lang="en-US" sz="4000" dirty="0" err="1">
                <a:solidFill>
                  <a:srgbClr val="FFFF00"/>
                </a:solidFill>
              </a:rPr>
              <a:t>youtube</a:t>
            </a:r>
            <a:r>
              <a:rPr lang="en-US" sz="4000" dirty="0">
                <a:solidFill>
                  <a:srgbClr val="FFFF00"/>
                </a:solidFill>
              </a:rPr>
              <a:t> near Sydney airport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Uses </a:t>
            </a:r>
            <a:r>
              <a:rPr lang="en-US" sz="4000" dirty="0" err="1">
                <a:solidFill>
                  <a:srgbClr val="FFFF00"/>
                </a:solidFill>
              </a:rPr>
              <a:t>baro</a:t>
            </a:r>
            <a:r>
              <a:rPr lang="en-US" sz="4000" dirty="0">
                <a:solidFill>
                  <a:srgbClr val="FFFF00"/>
                </a:solidFill>
              </a:rPr>
              <a:t>-height - official measure of airspace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Comps use GPS height</a:t>
            </a:r>
          </a:p>
          <a:p>
            <a:pPr lvl="1">
              <a:spcBef>
                <a:spcPts val="600"/>
              </a:spcBef>
            </a:pPr>
            <a:endParaRPr lang="en-US" sz="3200" dirty="0">
              <a:solidFill>
                <a:srgbClr val="FFFF00"/>
              </a:solidFill>
            </a:endParaRPr>
          </a:p>
          <a:p>
            <a:pPr>
              <a:spcBef>
                <a:spcPts val="2400"/>
              </a:spcBef>
            </a:pPr>
            <a:endParaRPr lang="en-US" sz="3200" dirty="0">
              <a:solidFill>
                <a:srgbClr val="FFFF00"/>
              </a:solidFill>
            </a:endParaRPr>
          </a:p>
          <a:p>
            <a:pPr>
              <a:spcBef>
                <a:spcPts val="2400"/>
              </a:spcBef>
            </a:pPr>
            <a:endParaRPr lang="en-AU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9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F310FE-409F-492D-B32B-BBB052D9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70838" cy="457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564A3C-8409-465A-BBDB-DCBF96F1B776}"/>
              </a:ext>
            </a:extLst>
          </p:cNvPr>
          <p:cNvSpPr txBox="1"/>
          <p:nvPr/>
        </p:nvSpPr>
        <p:spPr>
          <a:xfrm>
            <a:off x="3386343" y="1347230"/>
            <a:ext cx="4975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AU" sz="3200" dirty="0">
                <a:solidFill>
                  <a:srgbClr val="FFFF00"/>
                </a:solidFill>
              </a:rPr>
              <a:t>My 4 checklists of a flight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74C2E3-CE06-45F4-923B-E754BE2D2EF7}"/>
              </a:ext>
            </a:extLst>
          </p:cNvPr>
          <p:cNvSpPr/>
          <p:nvPr/>
        </p:nvSpPr>
        <p:spPr>
          <a:xfrm>
            <a:off x="762001" y="2524040"/>
            <a:ext cx="2120347" cy="2464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CD7C8F-6869-440B-8520-738EAB604CA7}"/>
              </a:ext>
            </a:extLst>
          </p:cNvPr>
          <p:cNvSpPr/>
          <p:nvPr/>
        </p:nvSpPr>
        <p:spPr>
          <a:xfrm>
            <a:off x="3544956" y="2501348"/>
            <a:ext cx="2120347" cy="2464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DD7596-1734-41CC-A160-FCD64073921E}"/>
              </a:ext>
            </a:extLst>
          </p:cNvPr>
          <p:cNvSpPr/>
          <p:nvPr/>
        </p:nvSpPr>
        <p:spPr>
          <a:xfrm>
            <a:off x="6427304" y="2524040"/>
            <a:ext cx="2120347" cy="2464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BFBB0D-0902-4F33-A26A-44EC0B569FF2}"/>
              </a:ext>
            </a:extLst>
          </p:cNvPr>
          <p:cNvSpPr/>
          <p:nvPr/>
        </p:nvSpPr>
        <p:spPr>
          <a:xfrm>
            <a:off x="9309652" y="2461092"/>
            <a:ext cx="2120347" cy="2464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D3B3C-7EBF-4B66-8351-E1A9F42C81CE}"/>
              </a:ext>
            </a:extLst>
          </p:cNvPr>
          <p:cNvSpPr txBox="1"/>
          <p:nvPr/>
        </p:nvSpPr>
        <p:spPr>
          <a:xfrm>
            <a:off x="1057066" y="2844225"/>
            <a:ext cx="17258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AU" sz="3200" dirty="0">
                <a:solidFill>
                  <a:schemeClr val="bg1"/>
                </a:solidFill>
              </a:rPr>
              <a:t>Before </a:t>
            </a:r>
            <a:br>
              <a:rPr lang="en-AU" sz="3200" dirty="0">
                <a:solidFill>
                  <a:schemeClr val="bg1"/>
                </a:solidFill>
              </a:rPr>
            </a:br>
            <a:r>
              <a:rPr lang="en-AU" sz="3200" dirty="0">
                <a:solidFill>
                  <a:schemeClr val="bg1"/>
                </a:solidFill>
              </a:rPr>
              <a:t>leaving </a:t>
            </a:r>
            <a:br>
              <a:rPr lang="en-AU" sz="3200" dirty="0">
                <a:solidFill>
                  <a:schemeClr val="bg1"/>
                </a:solidFill>
              </a:rPr>
            </a:br>
            <a:r>
              <a:rPr lang="en-AU" sz="3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5C6FD-2FBA-404B-B19B-5D7E3C258EAF}"/>
              </a:ext>
            </a:extLst>
          </p:cNvPr>
          <p:cNvSpPr txBox="1"/>
          <p:nvPr/>
        </p:nvSpPr>
        <p:spPr>
          <a:xfrm>
            <a:off x="3841578" y="2851762"/>
            <a:ext cx="1725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AU" sz="3200" dirty="0">
                <a:solidFill>
                  <a:schemeClr val="bg1"/>
                </a:solidFill>
              </a:rPr>
              <a:t>Arrival</a:t>
            </a:r>
            <a:br>
              <a:rPr lang="en-AU" sz="3200" dirty="0">
                <a:solidFill>
                  <a:schemeClr val="bg1"/>
                </a:solidFill>
              </a:rPr>
            </a:br>
            <a:r>
              <a:rPr lang="en-AU" sz="3200" dirty="0">
                <a:solidFill>
                  <a:schemeClr val="bg1"/>
                </a:solidFill>
              </a:rPr>
              <a:t>at launch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CE26CD-195D-4CA2-BA64-224017BB82E2}"/>
              </a:ext>
            </a:extLst>
          </p:cNvPr>
          <p:cNvSpPr txBox="1"/>
          <p:nvPr/>
        </p:nvSpPr>
        <p:spPr>
          <a:xfrm>
            <a:off x="6644619" y="2844225"/>
            <a:ext cx="1903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AU" sz="3200" dirty="0">
                <a:solidFill>
                  <a:schemeClr val="bg1"/>
                </a:solidFill>
              </a:rPr>
              <a:t>Just prior</a:t>
            </a:r>
            <a:br>
              <a:rPr lang="en-AU" sz="3200" dirty="0">
                <a:solidFill>
                  <a:schemeClr val="bg1"/>
                </a:solidFill>
              </a:rPr>
            </a:br>
            <a:r>
              <a:rPr lang="en-AU" sz="3200" dirty="0">
                <a:solidFill>
                  <a:schemeClr val="bg1"/>
                </a:solidFill>
              </a:rPr>
              <a:t>to </a:t>
            </a:r>
            <a:br>
              <a:rPr lang="en-AU" sz="3200" dirty="0">
                <a:solidFill>
                  <a:schemeClr val="bg1"/>
                </a:solidFill>
              </a:rPr>
            </a:br>
            <a:r>
              <a:rPr lang="en-AU" sz="3200" dirty="0">
                <a:solidFill>
                  <a:schemeClr val="bg1"/>
                </a:solidFill>
              </a:rPr>
              <a:t>launching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35C4B3-6543-4BB1-B8E6-1E4F493AE87D}"/>
              </a:ext>
            </a:extLst>
          </p:cNvPr>
          <p:cNvSpPr txBox="1"/>
          <p:nvPr/>
        </p:nvSpPr>
        <p:spPr>
          <a:xfrm>
            <a:off x="9624804" y="2844225"/>
            <a:ext cx="1725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AU" sz="3200" dirty="0">
                <a:solidFill>
                  <a:schemeClr val="bg1"/>
                </a:solidFill>
              </a:rPr>
              <a:t>Back at</a:t>
            </a:r>
            <a:br>
              <a:rPr lang="en-AU" sz="3200" dirty="0">
                <a:solidFill>
                  <a:schemeClr val="bg1"/>
                </a:solidFill>
              </a:rPr>
            </a:br>
            <a:r>
              <a:rPr lang="en-AU" sz="3200" dirty="0">
                <a:solidFill>
                  <a:schemeClr val="bg1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2192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F310FE-409F-492D-B32B-BBB052D9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70838" cy="457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8C4EFE-AF69-4A7A-BD99-037F96E40239}"/>
              </a:ext>
            </a:extLst>
          </p:cNvPr>
          <p:cNvSpPr txBox="1"/>
          <p:nvPr/>
        </p:nvSpPr>
        <p:spPr>
          <a:xfrm>
            <a:off x="2944797" y="93289"/>
            <a:ext cx="7538346" cy="812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6000" dirty="0">
                <a:solidFill>
                  <a:srgbClr val="FFFF00"/>
                </a:solidFill>
              </a:rPr>
              <a:t>1.  Before leaving home</a:t>
            </a:r>
          </a:p>
          <a:p>
            <a:pPr>
              <a:spcBef>
                <a:spcPts val="2400"/>
              </a:spcBef>
            </a:pPr>
            <a:r>
              <a:rPr lang="en-US" sz="3600" dirty="0">
                <a:solidFill>
                  <a:srgbClr val="FFFF00"/>
                </a:solidFill>
              </a:rPr>
              <a:t>The night before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Charge instruments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Check </a:t>
            </a:r>
            <a:r>
              <a:rPr lang="en-US" sz="3600" dirty="0" err="1">
                <a:solidFill>
                  <a:srgbClr val="FFFF00"/>
                </a:solidFill>
              </a:rPr>
              <a:t>siteguide</a:t>
            </a:r>
            <a:r>
              <a:rPr lang="en-US" sz="3600" dirty="0">
                <a:solidFill>
                  <a:srgbClr val="FFFF00"/>
                </a:solidFill>
              </a:rPr>
              <a:t> and airspace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FFFF00"/>
                </a:solidFill>
              </a:rPr>
              <a:t>etc</a:t>
            </a:r>
            <a:endParaRPr lang="en-US" sz="3600" dirty="0">
              <a:solidFill>
                <a:srgbClr val="FFFF00"/>
              </a:solidFill>
            </a:endParaRPr>
          </a:p>
          <a:p>
            <a:pPr>
              <a:spcBef>
                <a:spcPts val="2400"/>
              </a:spcBef>
            </a:pPr>
            <a:r>
              <a:rPr lang="en-US" sz="3600" dirty="0">
                <a:solidFill>
                  <a:srgbClr val="FFFF00"/>
                </a:solidFill>
              </a:rPr>
              <a:t>In the morning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Commence hydration routine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Pack lunch, water, </a:t>
            </a:r>
            <a:r>
              <a:rPr lang="en-US" sz="3600" dirty="0" err="1">
                <a:solidFill>
                  <a:srgbClr val="FFFF00"/>
                </a:solidFill>
              </a:rPr>
              <a:t>etc</a:t>
            </a:r>
            <a:endParaRPr lang="en-US" sz="3600" dirty="0">
              <a:solidFill>
                <a:srgbClr val="FFFF00"/>
              </a:solidFill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FFFF00"/>
                </a:solidFill>
              </a:rPr>
              <a:t>etc</a:t>
            </a:r>
            <a:endParaRPr lang="en-US" sz="3600" dirty="0">
              <a:solidFill>
                <a:srgbClr val="FFFF00"/>
              </a:solidFill>
            </a:endParaRPr>
          </a:p>
          <a:p>
            <a:pPr>
              <a:spcBef>
                <a:spcPts val="2400"/>
              </a:spcBef>
            </a:pPr>
            <a:endParaRPr lang="en-US" sz="3200" dirty="0">
              <a:solidFill>
                <a:srgbClr val="FFFF00"/>
              </a:solidFill>
            </a:endParaRPr>
          </a:p>
          <a:p>
            <a:pPr>
              <a:spcBef>
                <a:spcPts val="2400"/>
              </a:spcBef>
            </a:pPr>
            <a:endParaRPr lang="en-AU" sz="3200" dirty="0">
              <a:solidFill>
                <a:srgbClr val="FFFF00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3AB9B16-F018-429E-9E93-4C93AE779139}"/>
              </a:ext>
            </a:extLst>
          </p:cNvPr>
          <p:cNvSpPr/>
          <p:nvPr/>
        </p:nvSpPr>
        <p:spPr>
          <a:xfrm>
            <a:off x="635108" y="2595128"/>
            <a:ext cx="2309689" cy="5499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761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F310FE-409F-492D-B32B-BBB052D9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70838" cy="457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8C4EFE-AF69-4A7A-BD99-037F96E40239}"/>
              </a:ext>
            </a:extLst>
          </p:cNvPr>
          <p:cNvSpPr txBox="1"/>
          <p:nvPr/>
        </p:nvSpPr>
        <p:spPr>
          <a:xfrm>
            <a:off x="3458483" y="457182"/>
            <a:ext cx="6207982" cy="7340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6000" dirty="0">
                <a:solidFill>
                  <a:srgbClr val="FFFF00"/>
                </a:solidFill>
              </a:rPr>
              <a:t>2.  Arrival at launch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00"/>
              </a:solidFill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Setup glider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Pee tube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Reserve handle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Reset </a:t>
            </a:r>
            <a:r>
              <a:rPr lang="en-US" sz="4000" dirty="0" err="1">
                <a:solidFill>
                  <a:srgbClr val="FFFF00"/>
                </a:solidFill>
              </a:rPr>
              <a:t>vario</a:t>
            </a:r>
            <a:r>
              <a:rPr lang="en-US" sz="4000" dirty="0">
                <a:solidFill>
                  <a:srgbClr val="FFFF00"/>
                </a:solidFill>
              </a:rPr>
              <a:t> … old QNH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SPOT on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FFFF00"/>
                </a:solidFill>
              </a:rPr>
              <a:t>etc</a:t>
            </a:r>
            <a:endParaRPr lang="en-US" sz="4000" dirty="0">
              <a:solidFill>
                <a:srgbClr val="FFFF00"/>
              </a:solidFill>
            </a:endParaRPr>
          </a:p>
          <a:p>
            <a:pPr>
              <a:spcBef>
                <a:spcPts val="2400"/>
              </a:spcBef>
            </a:pPr>
            <a:endParaRPr lang="en-US" sz="3200" dirty="0">
              <a:solidFill>
                <a:srgbClr val="FFFF00"/>
              </a:solidFill>
            </a:endParaRPr>
          </a:p>
          <a:p>
            <a:pPr>
              <a:spcBef>
                <a:spcPts val="2400"/>
              </a:spcBef>
            </a:pPr>
            <a:endParaRPr lang="en-AU" sz="3200" dirty="0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3C746CA-883E-47A3-BCA1-F171B80A3295}"/>
              </a:ext>
            </a:extLst>
          </p:cNvPr>
          <p:cNvSpPr/>
          <p:nvPr/>
        </p:nvSpPr>
        <p:spPr>
          <a:xfrm>
            <a:off x="1384667" y="4127417"/>
            <a:ext cx="2309689" cy="5499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75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F310FE-409F-492D-B32B-BBB052D9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70838" cy="457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8C4EFE-AF69-4A7A-BD99-037F96E40239}"/>
              </a:ext>
            </a:extLst>
          </p:cNvPr>
          <p:cNvSpPr txBox="1"/>
          <p:nvPr/>
        </p:nvSpPr>
        <p:spPr>
          <a:xfrm>
            <a:off x="1337777" y="855047"/>
            <a:ext cx="10265631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6000" dirty="0">
                <a:solidFill>
                  <a:srgbClr val="FFFF00"/>
                </a:solidFill>
              </a:rPr>
              <a:t>3. Immediately before launching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00"/>
              </a:solidFill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Leg straps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Red safety clip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FF00"/>
                </a:solidFill>
              </a:rPr>
              <a:t>Chest strap, helmet, </a:t>
            </a:r>
            <a:r>
              <a:rPr lang="en-US" sz="4000" dirty="0" err="1">
                <a:solidFill>
                  <a:srgbClr val="FFFF00"/>
                </a:solidFill>
              </a:rPr>
              <a:t>etc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FFFF00"/>
                </a:solidFill>
              </a:rPr>
              <a:t>Vario</a:t>
            </a:r>
            <a:r>
              <a:rPr lang="en-US" sz="4000" dirty="0">
                <a:solidFill>
                  <a:srgbClr val="FFFF00"/>
                </a:solidFill>
              </a:rPr>
              <a:t> on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FFFF00"/>
                </a:solidFill>
              </a:rPr>
              <a:t>etc</a:t>
            </a:r>
            <a:endParaRPr lang="en-US" sz="4000" dirty="0">
              <a:solidFill>
                <a:srgbClr val="FFFF00"/>
              </a:solidFill>
            </a:endParaRPr>
          </a:p>
          <a:p>
            <a:pPr>
              <a:spcBef>
                <a:spcPts val="2400"/>
              </a:spcBef>
            </a:pPr>
            <a:endParaRPr lang="en-US" sz="3200" dirty="0">
              <a:solidFill>
                <a:srgbClr val="FFFF00"/>
              </a:solidFill>
            </a:endParaRPr>
          </a:p>
          <a:p>
            <a:pPr>
              <a:spcBef>
                <a:spcPts val="2400"/>
              </a:spcBef>
            </a:pPr>
            <a:endParaRPr lang="en-AU" sz="3200" dirty="0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65DFA5C-5313-407D-B15C-6CD53DC62B16}"/>
              </a:ext>
            </a:extLst>
          </p:cNvPr>
          <p:cNvSpPr/>
          <p:nvPr/>
        </p:nvSpPr>
        <p:spPr>
          <a:xfrm>
            <a:off x="167951" y="4527241"/>
            <a:ext cx="1570763" cy="54996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04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F310FE-409F-492D-B32B-BBB052D9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70838" cy="457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8C4EFE-AF69-4A7A-BD99-037F96E40239}"/>
              </a:ext>
            </a:extLst>
          </p:cNvPr>
          <p:cNvSpPr txBox="1"/>
          <p:nvPr/>
        </p:nvSpPr>
        <p:spPr>
          <a:xfrm>
            <a:off x="733730" y="631113"/>
            <a:ext cx="10724539" cy="604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sz="6000" dirty="0">
                <a:solidFill>
                  <a:srgbClr val="FFFF00"/>
                </a:solidFill>
              </a:rPr>
              <a:t>					Fly around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FF00"/>
              </a:solidFill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00"/>
                </a:solidFill>
              </a:rPr>
              <a:t>Pull out 100m minimum below max height</a:t>
            </a:r>
            <a:br>
              <a:rPr lang="en-US" sz="4400" dirty="0">
                <a:solidFill>
                  <a:srgbClr val="FFFF00"/>
                </a:solidFill>
              </a:rPr>
            </a:br>
            <a:r>
              <a:rPr lang="en-US" sz="4400" dirty="0">
                <a:solidFill>
                  <a:srgbClr val="FFFF00"/>
                </a:solidFill>
              </a:rPr>
              <a:t>5 m/s * 20s = 100m</a:t>
            </a:r>
            <a:br>
              <a:rPr lang="en-US" sz="4400" dirty="0">
                <a:solidFill>
                  <a:srgbClr val="FFFF00"/>
                </a:solidFill>
              </a:rPr>
            </a:br>
            <a:endParaRPr lang="en-US" sz="4400" dirty="0">
              <a:solidFill>
                <a:srgbClr val="FFFF00"/>
              </a:solidFill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FFFF00"/>
                </a:solidFill>
              </a:rPr>
              <a:t>Same for </a:t>
            </a:r>
            <a:r>
              <a:rPr lang="en-US" sz="4400" dirty="0" err="1">
                <a:solidFill>
                  <a:srgbClr val="FFFF00"/>
                </a:solidFill>
              </a:rPr>
              <a:t>cloudbase</a:t>
            </a:r>
            <a:endParaRPr lang="en-US" sz="4400" dirty="0">
              <a:solidFill>
                <a:srgbClr val="FFFF00"/>
              </a:solidFill>
            </a:endParaRPr>
          </a:p>
          <a:p>
            <a:pPr>
              <a:spcBef>
                <a:spcPts val="2400"/>
              </a:spcBef>
            </a:pPr>
            <a:endParaRPr lang="en-US" sz="3200" dirty="0">
              <a:solidFill>
                <a:srgbClr val="FFFF00"/>
              </a:solidFill>
            </a:endParaRPr>
          </a:p>
          <a:p>
            <a:pPr>
              <a:spcBef>
                <a:spcPts val="2400"/>
              </a:spcBef>
            </a:pPr>
            <a:endParaRPr lang="en-AU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0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FDCC86-FF24-497D-B892-976BD689C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86" y="169609"/>
            <a:ext cx="6764694" cy="253287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619E809-EA3B-41FF-804E-42838AB303C4}"/>
              </a:ext>
            </a:extLst>
          </p:cNvPr>
          <p:cNvCxnSpPr>
            <a:cxnSpLocks/>
          </p:cNvCxnSpPr>
          <p:nvPr/>
        </p:nvCxnSpPr>
        <p:spPr>
          <a:xfrm flipH="1" flipV="1">
            <a:off x="2258008" y="1726163"/>
            <a:ext cx="3368351" cy="357362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203362-BB4B-446E-9200-6B0D91213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26359" y="4994823"/>
            <a:ext cx="1056589" cy="102725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63FF52-48DE-44DF-BE77-02827F88D1CF}"/>
              </a:ext>
            </a:extLst>
          </p:cNvPr>
          <p:cNvCxnSpPr>
            <a:cxnSpLocks/>
          </p:cNvCxnSpPr>
          <p:nvPr/>
        </p:nvCxnSpPr>
        <p:spPr>
          <a:xfrm flipV="1">
            <a:off x="5701004" y="2911151"/>
            <a:ext cx="0" cy="238863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A06CE9-FD63-4104-B803-5E633E2FA09E}"/>
              </a:ext>
            </a:extLst>
          </p:cNvPr>
          <p:cNvCxnSpPr>
            <a:cxnSpLocks/>
          </p:cNvCxnSpPr>
          <p:nvPr/>
        </p:nvCxnSpPr>
        <p:spPr>
          <a:xfrm flipH="1" flipV="1">
            <a:off x="2967135" y="5362963"/>
            <a:ext cx="2696547" cy="1458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3BF1D5-5AA6-4B50-B7B3-5188C5B8AF99}"/>
              </a:ext>
            </a:extLst>
          </p:cNvPr>
          <p:cNvSpPr txBox="1"/>
          <p:nvPr/>
        </p:nvSpPr>
        <p:spPr>
          <a:xfrm>
            <a:off x="4208106" y="47263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5C3FE5-439C-4975-96C3-633930A41E63}"/>
              </a:ext>
            </a:extLst>
          </p:cNvPr>
          <p:cNvSpPr txBox="1"/>
          <p:nvPr/>
        </p:nvSpPr>
        <p:spPr>
          <a:xfrm>
            <a:off x="5907978" y="3058479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 m/s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9D0FC6-C7DC-449E-A00A-EB599F681AD4}"/>
              </a:ext>
            </a:extLst>
          </p:cNvPr>
          <p:cNvSpPr txBox="1"/>
          <p:nvPr/>
        </p:nvSpPr>
        <p:spPr>
          <a:xfrm>
            <a:off x="2051035" y="5178297"/>
            <a:ext cx="83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10 m/s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6F9612F-6D08-499C-B61D-1AC6B44C200B}"/>
              </a:ext>
            </a:extLst>
          </p:cNvPr>
          <p:cNvSpPr/>
          <p:nvPr/>
        </p:nvSpPr>
        <p:spPr>
          <a:xfrm flipH="1">
            <a:off x="3851424" y="4345535"/>
            <a:ext cx="1418253" cy="190850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63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808</TotalTime>
  <Words>357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</dc:creator>
  <cp:lastModifiedBy>Phil</cp:lastModifiedBy>
  <cp:revision>43</cp:revision>
  <dcterms:created xsi:type="dcterms:W3CDTF">2019-09-02T09:26:04Z</dcterms:created>
  <dcterms:modified xsi:type="dcterms:W3CDTF">2020-02-03T12:12:11Z</dcterms:modified>
</cp:coreProperties>
</file>