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Bobby Jones" charset="1" panose="00000000000000000000"/>
      <p:regular r:id="rId31"/>
    </p:embeddedFont>
    <p:embeddedFont>
      <p:font typeface="Dosis" charset="1" panose="02010503020202060003"/>
      <p:regular r:id="rId32"/>
    </p:embeddedFont>
    <p:embeddedFont>
      <p:font typeface="Dosis Medium" charset="1" panose="02010603020202060003"/>
      <p:regular r:id="rId33"/>
    </p:embeddedFont>
    <p:embeddedFont>
      <p:font typeface="Canva Sans Bold" charset="1" panose="020B0803030501040103"/>
      <p:regular r:id="rId34"/>
    </p:embeddedFont>
    <p:embeddedFont>
      <p:font typeface="Canva Sans" charset="1" panose="020B0503030501040103"/>
      <p:regular r:id="rId35"/>
    </p:embeddedFont>
    <p:embeddedFont>
      <p:font typeface="Dosis Bold" charset="1" panose="02010803020202060003"/>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29.png" Type="http://schemas.openxmlformats.org/officeDocument/2006/relationships/image"/><Relationship Id="rId31" Target="../media/image3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29.png" Type="http://schemas.openxmlformats.org/officeDocument/2006/relationships/image"/><Relationship Id="rId31" Target="../media/image3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false" flipV="false" rot="0">
            <a:off x="3652389" y="7367759"/>
            <a:ext cx="5491611" cy="3324921"/>
          </a:xfrm>
          <a:custGeom>
            <a:avLst/>
            <a:gdLst/>
            <a:ahLst/>
            <a:cxnLst/>
            <a:rect r="r" b="b" t="t" l="l"/>
            <a:pathLst>
              <a:path h="3324921" w="5491611">
                <a:moveTo>
                  <a:pt x="0" y="0"/>
                </a:moveTo>
                <a:lnTo>
                  <a:pt x="5491611" y="0"/>
                </a:lnTo>
                <a:lnTo>
                  <a:pt x="5491611" y="3324921"/>
                </a:lnTo>
                <a:lnTo>
                  <a:pt x="0" y="332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32813" y="3261787"/>
            <a:ext cx="2411187" cy="3843921"/>
          </a:xfrm>
          <a:custGeom>
            <a:avLst/>
            <a:gdLst/>
            <a:ahLst/>
            <a:cxnLst/>
            <a:rect r="r" b="b" t="t" l="l"/>
            <a:pathLst>
              <a:path h="3843921" w="2411187">
                <a:moveTo>
                  <a:pt x="0" y="0"/>
                </a:moveTo>
                <a:lnTo>
                  <a:pt x="2411187" y="0"/>
                </a:lnTo>
                <a:lnTo>
                  <a:pt x="2411187" y="3843922"/>
                </a:lnTo>
                <a:lnTo>
                  <a:pt x="0" y="38439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74864" y="4110876"/>
            <a:ext cx="6421668" cy="5989665"/>
          </a:xfrm>
          <a:custGeom>
            <a:avLst/>
            <a:gdLst/>
            <a:ahLst/>
            <a:cxnLst/>
            <a:rect r="r" b="b" t="t" l="l"/>
            <a:pathLst>
              <a:path h="5989665" w="6421668">
                <a:moveTo>
                  <a:pt x="0" y="0"/>
                </a:moveTo>
                <a:lnTo>
                  <a:pt x="6421667" y="0"/>
                </a:lnTo>
                <a:lnTo>
                  <a:pt x="6421667" y="5989665"/>
                </a:lnTo>
                <a:lnTo>
                  <a:pt x="0" y="59896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898919" y="4418581"/>
            <a:ext cx="2667914" cy="2061570"/>
          </a:xfrm>
          <a:custGeom>
            <a:avLst/>
            <a:gdLst/>
            <a:ahLst/>
            <a:cxnLst/>
            <a:rect r="r" b="b" t="t" l="l"/>
            <a:pathLst>
              <a:path h="2061570" w="2667914">
                <a:moveTo>
                  <a:pt x="0" y="0"/>
                </a:moveTo>
                <a:lnTo>
                  <a:pt x="2667915" y="0"/>
                </a:lnTo>
                <a:lnTo>
                  <a:pt x="2667915" y="2061570"/>
                </a:lnTo>
                <a:lnTo>
                  <a:pt x="0" y="2061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216496" y="3122633"/>
            <a:ext cx="1783178" cy="2397916"/>
          </a:xfrm>
          <a:custGeom>
            <a:avLst/>
            <a:gdLst/>
            <a:ahLst/>
            <a:cxnLst/>
            <a:rect r="r" b="b" t="t" l="l"/>
            <a:pathLst>
              <a:path h="2397916" w="1783178">
                <a:moveTo>
                  <a:pt x="0" y="0"/>
                </a:moveTo>
                <a:lnTo>
                  <a:pt x="1783178" y="0"/>
                </a:lnTo>
                <a:lnTo>
                  <a:pt x="1783178" y="2397916"/>
                </a:lnTo>
                <a:lnTo>
                  <a:pt x="0" y="23979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85697" y="6190676"/>
            <a:ext cx="2872458" cy="3843921"/>
          </a:xfrm>
          <a:custGeom>
            <a:avLst/>
            <a:gdLst/>
            <a:ahLst/>
            <a:cxnLst/>
            <a:rect r="r" b="b" t="t" l="l"/>
            <a:pathLst>
              <a:path h="3843921" w="2872458">
                <a:moveTo>
                  <a:pt x="0" y="0"/>
                </a:moveTo>
                <a:lnTo>
                  <a:pt x="2872458" y="0"/>
                </a:lnTo>
                <a:lnTo>
                  <a:pt x="2872458" y="3843922"/>
                </a:lnTo>
                <a:lnTo>
                  <a:pt x="0" y="384392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2510159" y="5674594"/>
            <a:ext cx="670745" cy="1174872"/>
          </a:xfrm>
          <a:custGeom>
            <a:avLst/>
            <a:gdLst/>
            <a:ahLst/>
            <a:cxnLst/>
            <a:rect r="r" b="b" t="t" l="l"/>
            <a:pathLst>
              <a:path h="1174872" w="670745">
                <a:moveTo>
                  <a:pt x="0" y="0"/>
                </a:moveTo>
                <a:lnTo>
                  <a:pt x="670745" y="0"/>
                </a:lnTo>
                <a:lnTo>
                  <a:pt x="670745" y="1174872"/>
                </a:lnTo>
                <a:lnTo>
                  <a:pt x="0" y="117487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3649587" y="5592542"/>
            <a:ext cx="2949756" cy="1775217"/>
          </a:xfrm>
          <a:custGeom>
            <a:avLst/>
            <a:gdLst/>
            <a:ahLst/>
            <a:cxnLst/>
            <a:rect r="r" b="b" t="t" l="l"/>
            <a:pathLst>
              <a:path h="1775217" w="2949756">
                <a:moveTo>
                  <a:pt x="0" y="0"/>
                </a:moveTo>
                <a:lnTo>
                  <a:pt x="2949756" y="0"/>
                </a:lnTo>
                <a:lnTo>
                  <a:pt x="2949756" y="1775217"/>
                </a:lnTo>
                <a:lnTo>
                  <a:pt x="0" y="177521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2008488" y="447061"/>
            <a:ext cx="3655220" cy="3843921"/>
          </a:xfrm>
          <a:custGeom>
            <a:avLst/>
            <a:gdLst/>
            <a:ahLst/>
            <a:cxnLst/>
            <a:rect r="r" b="b" t="t" l="l"/>
            <a:pathLst>
              <a:path h="3843921" w="3655220">
                <a:moveTo>
                  <a:pt x="0" y="0"/>
                </a:moveTo>
                <a:lnTo>
                  <a:pt x="3655220" y="0"/>
                </a:lnTo>
                <a:lnTo>
                  <a:pt x="3655220" y="3843921"/>
                </a:lnTo>
                <a:lnTo>
                  <a:pt x="0" y="384392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5663708" y="3739359"/>
            <a:ext cx="1397790" cy="1921961"/>
          </a:xfrm>
          <a:custGeom>
            <a:avLst/>
            <a:gdLst/>
            <a:ahLst/>
            <a:cxnLst/>
            <a:rect r="r" b="b" t="t" l="l"/>
            <a:pathLst>
              <a:path h="1921961" w="1397790">
                <a:moveTo>
                  <a:pt x="0" y="0"/>
                </a:moveTo>
                <a:lnTo>
                  <a:pt x="1397789" y="0"/>
                </a:lnTo>
                <a:lnTo>
                  <a:pt x="1397789" y="1921961"/>
                </a:lnTo>
                <a:lnTo>
                  <a:pt x="0" y="192196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353477" y="7701292"/>
            <a:ext cx="2880815" cy="3536715"/>
          </a:xfrm>
          <a:custGeom>
            <a:avLst/>
            <a:gdLst/>
            <a:ahLst/>
            <a:cxnLst/>
            <a:rect r="r" b="b" t="t" l="l"/>
            <a:pathLst>
              <a:path h="3536715" w="2880815">
                <a:moveTo>
                  <a:pt x="0" y="0"/>
                </a:moveTo>
                <a:lnTo>
                  <a:pt x="2880815" y="0"/>
                </a:lnTo>
                <a:lnTo>
                  <a:pt x="2880815" y="3536715"/>
                </a:lnTo>
                <a:lnTo>
                  <a:pt x="0" y="353671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917560" y="6652130"/>
            <a:ext cx="1514608" cy="2098323"/>
          </a:xfrm>
          <a:custGeom>
            <a:avLst/>
            <a:gdLst/>
            <a:ahLst/>
            <a:cxnLst/>
            <a:rect r="r" b="b" t="t" l="l"/>
            <a:pathLst>
              <a:path h="2098323" w="1514608">
                <a:moveTo>
                  <a:pt x="0" y="0"/>
                </a:moveTo>
                <a:lnTo>
                  <a:pt x="1514608" y="0"/>
                </a:lnTo>
                <a:lnTo>
                  <a:pt x="1514608" y="2098323"/>
                </a:lnTo>
                <a:lnTo>
                  <a:pt x="0" y="209832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6957020" y="2475191"/>
            <a:ext cx="1455678" cy="1775217"/>
          </a:xfrm>
          <a:custGeom>
            <a:avLst/>
            <a:gdLst/>
            <a:ahLst/>
            <a:cxnLst/>
            <a:rect r="r" b="b" t="t" l="l"/>
            <a:pathLst>
              <a:path h="1775217" w="1455678">
                <a:moveTo>
                  <a:pt x="0" y="0"/>
                </a:moveTo>
                <a:lnTo>
                  <a:pt x="1455677" y="0"/>
                </a:lnTo>
                <a:lnTo>
                  <a:pt x="1455677" y="1775216"/>
                </a:lnTo>
                <a:lnTo>
                  <a:pt x="0" y="177521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5" id="15"/>
          <p:cNvSpPr/>
          <p:nvPr/>
        </p:nvSpPr>
        <p:spPr>
          <a:xfrm flipH="false" flipV="false" rot="0">
            <a:off x="6523145" y="-1368731"/>
            <a:ext cx="2620855" cy="3843921"/>
          </a:xfrm>
          <a:custGeom>
            <a:avLst/>
            <a:gdLst/>
            <a:ahLst/>
            <a:cxnLst/>
            <a:rect r="r" b="b" t="t" l="l"/>
            <a:pathLst>
              <a:path h="3843921" w="2620855">
                <a:moveTo>
                  <a:pt x="0" y="0"/>
                </a:moveTo>
                <a:lnTo>
                  <a:pt x="2620855" y="0"/>
                </a:lnTo>
                <a:lnTo>
                  <a:pt x="2620855" y="3843922"/>
                </a:lnTo>
                <a:lnTo>
                  <a:pt x="0" y="3843922"/>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6" id="16"/>
          <p:cNvSpPr/>
          <p:nvPr/>
        </p:nvSpPr>
        <p:spPr>
          <a:xfrm flipH="false" flipV="false" rot="0">
            <a:off x="-252954" y="2099936"/>
            <a:ext cx="1509613" cy="3843921"/>
          </a:xfrm>
          <a:custGeom>
            <a:avLst/>
            <a:gdLst/>
            <a:ahLst/>
            <a:cxnLst/>
            <a:rect r="r" b="b" t="t" l="l"/>
            <a:pathLst>
              <a:path h="3843921" w="1509613">
                <a:moveTo>
                  <a:pt x="0" y="0"/>
                </a:moveTo>
                <a:lnTo>
                  <a:pt x="1509613" y="0"/>
                </a:lnTo>
                <a:lnTo>
                  <a:pt x="1509613" y="3843921"/>
                </a:lnTo>
                <a:lnTo>
                  <a:pt x="0" y="3843921"/>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TextBox 17" id="17"/>
          <p:cNvSpPr txBox="true"/>
          <p:nvPr/>
        </p:nvSpPr>
        <p:spPr>
          <a:xfrm rot="0">
            <a:off x="9896475" y="2875806"/>
            <a:ext cx="7035361" cy="2573559"/>
          </a:xfrm>
          <a:prstGeom prst="rect">
            <a:avLst/>
          </a:prstGeom>
        </p:spPr>
        <p:txBody>
          <a:bodyPr anchor="t" rtlCol="false" tIns="0" lIns="0" bIns="0" rIns="0">
            <a:spAutoFit/>
          </a:bodyPr>
          <a:lstStyle/>
          <a:p>
            <a:pPr algn="ctr">
              <a:lnSpc>
                <a:spcPts val="10329"/>
              </a:lnSpc>
              <a:spcBef>
                <a:spcPct val="0"/>
              </a:spcBef>
            </a:pPr>
            <a:r>
              <a:rPr lang="en-US" sz="7378">
                <a:solidFill>
                  <a:srgbClr val="000000"/>
                </a:solidFill>
                <a:latin typeface="Bobby Jones"/>
                <a:ea typeface="Bobby Jones"/>
                <a:cs typeface="Bobby Jones"/>
                <a:sym typeface="Bobby Jones"/>
              </a:rPr>
              <a:t>Web Development </a:t>
            </a:r>
          </a:p>
        </p:txBody>
      </p:sp>
      <p:sp>
        <p:nvSpPr>
          <p:cNvPr name="TextBox 18" id="18"/>
          <p:cNvSpPr txBox="true"/>
          <p:nvPr/>
        </p:nvSpPr>
        <p:spPr>
          <a:xfrm rot="0">
            <a:off x="12543260" y="5998667"/>
            <a:ext cx="5744740" cy="653464"/>
          </a:xfrm>
          <a:prstGeom prst="rect">
            <a:avLst/>
          </a:prstGeom>
        </p:spPr>
        <p:txBody>
          <a:bodyPr anchor="t" rtlCol="false" tIns="0" lIns="0" bIns="0" rIns="0">
            <a:spAutoFit/>
          </a:bodyPr>
          <a:lstStyle/>
          <a:p>
            <a:pPr algn="ctr">
              <a:lnSpc>
                <a:spcPts val="5457"/>
              </a:lnSpc>
              <a:spcBef>
                <a:spcPct val="0"/>
              </a:spcBef>
            </a:pPr>
            <a:r>
              <a:rPr lang="en-US" sz="3898">
                <a:solidFill>
                  <a:srgbClr val="000000"/>
                </a:solidFill>
                <a:latin typeface="Dosis"/>
                <a:ea typeface="Dosis"/>
                <a:cs typeface="Dosis"/>
                <a:sym typeface="Dosis"/>
              </a:rPr>
              <a:t>WD100284</a:t>
            </a:r>
          </a:p>
        </p:txBody>
      </p:sp>
      <p:sp>
        <p:nvSpPr>
          <p:cNvPr name="TextBox 19" id="19"/>
          <p:cNvSpPr txBox="true"/>
          <p:nvPr/>
        </p:nvSpPr>
        <p:spPr>
          <a:xfrm rot="0">
            <a:off x="10843630" y="1377941"/>
            <a:ext cx="5744740" cy="721995"/>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Bobby Jones"/>
                <a:ea typeface="Bobby Jones"/>
                <a:cs typeface="Bobby Jones"/>
                <a:sym typeface="Bobby Jones"/>
              </a:rPr>
              <a:t>Datasoftixs Internship</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false" flipV="false" rot="1299225">
            <a:off x="1805302" y="2541954"/>
            <a:ext cx="4538008" cy="5425879"/>
          </a:xfrm>
          <a:custGeom>
            <a:avLst/>
            <a:gdLst/>
            <a:ahLst/>
            <a:cxnLst/>
            <a:rect r="r" b="b" t="t" l="l"/>
            <a:pathLst>
              <a:path h="5425879" w="4538008">
                <a:moveTo>
                  <a:pt x="0" y="0"/>
                </a:moveTo>
                <a:lnTo>
                  <a:pt x="4538008" y="0"/>
                </a:lnTo>
                <a:lnTo>
                  <a:pt x="4538008" y="5425879"/>
                </a:lnTo>
                <a:lnTo>
                  <a:pt x="0" y="54258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78180" y="4541203"/>
            <a:ext cx="9181120" cy="1071245"/>
          </a:xfrm>
          <a:prstGeom prst="rect">
            <a:avLst/>
          </a:prstGeom>
        </p:spPr>
        <p:txBody>
          <a:bodyPr anchor="t" rtlCol="false" tIns="0" lIns="0" bIns="0" rIns="0">
            <a:spAutoFit/>
          </a:bodyPr>
          <a:lstStyle/>
          <a:p>
            <a:pPr algn="l" marL="0" indent="0" lvl="0">
              <a:lnSpc>
                <a:spcPts val="8680"/>
              </a:lnSpc>
              <a:spcBef>
                <a:spcPct val="0"/>
              </a:spcBef>
            </a:pPr>
            <a:r>
              <a:rPr lang="en-US" sz="6200">
                <a:solidFill>
                  <a:srgbClr val="000000"/>
                </a:solidFill>
                <a:latin typeface="Bobby Jones"/>
                <a:ea typeface="Bobby Jones"/>
                <a:cs typeface="Bobby Jones"/>
                <a:sym typeface="Bobby Jones"/>
              </a:rPr>
              <a:t>Week 2: The Taskmaster </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8EADE"/>
        </a:solidFill>
      </p:bgPr>
    </p:bg>
    <p:spTree>
      <p:nvGrpSpPr>
        <p:cNvPr id="1" name=""/>
        <p:cNvGrpSpPr/>
        <p:nvPr/>
      </p:nvGrpSpPr>
      <p:grpSpPr>
        <a:xfrm>
          <a:off x="0" y="0"/>
          <a:ext cx="0" cy="0"/>
          <a:chOff x="0" y="0"/>
          <a:chExt cx="0" cy="0"/>
        </a:xfrm>
      </p:grpSpPr>
      <p:sp>
        <p:nvSpPr>
          <p:cNvPr name="TextBox 2" id="2"/>
          <p:cNvSpPr txBox="true"/>
          <p:nvPr/>
        </p:nvSpPr>
        <p:spPr>
          <a:xfrm rot="0">
            <a:off x="0" y="-47625"/>
            <a:ext cx="7388260" cy="64388039"/>
          </a:xfrm>
          <a:prstGeom prst="rect">
            <a:avLst/>
          </a:prstGeom>
        </p:spPr>
        <p:txBody>
          <a:bodyPr anchor="t" rtlCol="false" tIns="0" lIns="0" bIns="0" rIns="0">
            <a:spAutoFit/>
          </a:bodyPr>
          <a:lstStyle/>
          <a:p>
            <a:pPr algn="l">
              <a:lnSpc>
                <a:spcPts val="3727"/>
              </a:lnSpc>
            </a:pPr>
            <a:r>
              <a:rPr lang="en-US" sz="2662" b="true">
                <a:solidFill>
                  <a:srgbClr val="000000"/>
                </a:solidFill>
                <a:latin typeface="Dosis Bold"/>
                <a:ea typeface="Dosis Bold"/>
                <a:cs typeface="Dosis Bold"/>
                <a:sym typeface="Dosis Bold"/>
              </a:rPr>
              <a:t>CODE:</a:t>
            </a:r>
          </a:p>
          <a:p>
            <a:pPr algn="l">
              <a:lnSpc>
                <a:spcPts val="3727"/>
              </a:lnSpc>
            </a:pPr>
            <a:r>
              <a:rPr lang="en-US" sz="2662">
                <a:solidFill>
                  <a:srgbClr val="000000"/>
                </a:solidFill>
                <a:latin typeface="Dosis"/>
                <a:ea typeface="Dosis"/>
                <a:cs typeface="Dosis"/>
                <a:sym typeface="Dosis"/>
              </a:rPr>
              <a:t>*HTML Structure*</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&lt;!-- Task Master container --&gt;</a:t>
            </a:r>
          </a:p>
          <a:p>
            <a:pPr algn="l">
              <a:lnSpc>
                <a:spcPts val="3727"/>
              </a:lnSpc>
            </a:pPr>
            <a:r>
              <a:rPr lang="en-US" sz="2662">
                <a:solidFill>
                  <a:srgbClr val="000000"/>
                </a:solidFill>
                <a:latin typeface="Dosis"/>
                <a:ea typeface="Dosis"/>
                <a:cs typeface="Dosis"/>
                <a:sym typeface="Dosis"/>
              </a:rPr>
              <a:t>&lt;div class="task-master-container"&gt;</a:t>
            </a:r>
          </a:p>
          <a:p>
            <a:pPr algn="l">
              <a:lnSpc>
                <a:spcPts val="3727"/>
              </a:lnSpc>
            </a:pPr>
            <a:r>
              <a:rPr lang="en-US" sz="2662">
                <a:solidFill>
                  <a:srgbClr val="000000"/>
                </a:solidFill>
                <a:latin typeface="Dosis"/>
                <a:ea typeface="Dosis"/>
                <a:cs typeface="Dosis"/>
                <a:sym typeface="Dosis"/>
              </a:rPr>
              <a:t>  &lt;h1&gt;Task Master&lt;/h1&gt;</a:t>
            </a:r>
          </a:p>
          <a:p>
            <a:pPr algn="l">
              <a:lnSpc>
                <a:spcPts val="3727"/>
              </a:lnSpc>
            </a:pPr>
            <a:r>
              <a:rPr lang="en-US" sz="2662">
                <a:solidFill>
                  <a:srgbClr val="000000"/>
                </a:solidFill>
                <a:latin typeface="Dosis"/>
                <a:ea typeface="Dosis"/>
                <a:cs typeface="Dosis"/>
                <a:sym typeface="Dosis"/>
              </a:rPr>
              <a:t>  &lt;input type="text" id="task-input" placeholder="Enter a task"&gt;</a:t>
            </a:r>
          </a:p>
          <a:p>
            <a:pPr algn="l">
              <a:lnSpc>
                <a:spcPts val="3727"/>
              </a:lnSpc>
            </a:pPr>
            <a:r>
              <a:rPr lang="en-US" sz="2662">
                <a:solidFill>
                  <a:srgbClr val="000000"/>
                </a:solidFill>
                <a:latin typeface="Dosis"/>
                <a:ea typeface="Dosis"/>
                <a:cs typeface="Dosis"/>
                <a:sym typeface="Dosis"/>
              </a:rPr>
              <a:t>  &lt;button id="add-task-button"&gt;Add Task&lt;/button&gt;</a:t>
            </a:r>
          </a:p>
          <a:p>
            <a:pPr algn="l">
              <a:lnSpc>
                <a:spcPts val="3727"/>
              </a:lnSpc>
            </a:pPr>
            <a:r>
              <a:rPr lang="en-US" sz="2662">
                <a:solidFill>
                  <a:srgbClr val="000000"/>
                </a:solidFill>
                <a:latin typeface="Dosis"/>
                <a:ea typeface="Dosis"/>
                <a:cs typeface="Dosis"/>
                <a:sym typeface="Dosis"/>
              </a:rPr>
              <a:t>  &lt;ol id="task-list"&gt;&lt;/ol&gt;</a:t>
            </a:r>
          </a:p>
          <a:p>
            <a:pPr algn="l">
              <a:lnSpc>
                <a:spcPts val="3727"/>
              </a:lnSpc>
            </a:pPr>
            <a:r>
              <a:rPr lang="en-US" sz="2662">
                <a:solidFill>
                  <a:srgbClr val="000000"/>
                </a:solidFill>
                <a:latin typeface="Dosis"/>
                <a:ea typeface="Dosis"/>
                <a:cs typeface="Dosis"/>
                <a:sym typeface="Dosis"/>
              </a:rPr>
              <a:t>&lt;/div&gt;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*CSS Styles*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Task Master container styles */</a:t>
            </a:r>
          </a:p>
          <a:p>
            <a:pPr algn="l">
              <a:lnSpc>
                <a:spcPts val="3727"/>
              </a:lnSpc>
            </a:pPr>
            <a:r>
              <a:rPr lang="en-US" sz="2662">
                <a:solidFill>
                  <a:srgbClr val="000000"/>
                </a:solidFill>
                <a:latin typeface="Dosis"/>
                <a:ea typeface="Dosis"/>
                <a:cs typeface="Dosis"/>
                <a:sym typeface="Dosis"/>
              </a:rPr>
              <a:t>.task-master-container {</a:t>
            </a:r>
          </a:p>
          <a:p>
            <a:pPr algn="l">
              <a:lnSpc>
                <a:spcPts val="3727"/>
              </a:lnSpc>
            </a:pPr>
            <a:r>
              <a:rPr lang="en-US" sz="2662">
                <a:solidFill>
                  <a:srgbClr val="000000"/>
                </a:solidFill>
                <a:latin typeface="Dosis"/>
                <a:ea typeface="Dosis"/>
                <a:cs typeface="Dosis"/>
                <a:sym typeface="Dosis"/>
              </a:rPr>
              <a:t>  width: 80%;</a:t>
            </a:r>
          </a:p>
          <a:p>
            <a:pPr algn="l">
              <a:lnSpc>
                <a:spcPts val="3727"/>
              </a:lnSpc>
            </a:pPr>
            <a:r>
              <a:rPr lang="en-US" sz="2662">
                <a:solidFill>
                  <a:srgbClr val="000000"/>
                </a:solidFill>
                <a:latin typeface="Dosis"/>
                <a:ea typeface="Dosis"/>
                <a:cs typeface="Dosis"/>
                <a:sym typeface="Dosis"/>
              </a:rPr>
              <a:t>  margin: 40px auto;</a:t>
            </a:r>
          </a:p>
          <a:p>
            <a:pPr algn="l">
              <a:lnSpc>
                <a:spcPts val="3727"/>
              </a:lnSpc>
            </a:pPr>
            <a:r>
              <a:rPr lang="en-US" sz="2662">
                <a:solidFill>
                  <a:srgbClr val="000000"/>
                </a:solidFill>
                <a:latin typeface="Dosis"/>
                <a:ea typeface="Dosis"/>
                <a:cs typeface="Dosis"/>
                <a:sym typeface="Dosis"/>
              </a:rPr>
              <a:t>  background-color: skyblue;</a:t>
            </a:r>
          </a:p>
          <a:p>
            <a:pPr algn="l">
              <a:lnSpc>
                <a:spcPts val="3727"/>
              </a:lnSpc>
            </a:pPr>
            <a:r>
              <a:rPr lang="en-US" sz="2662">
                <a:solidFill>
                  <a:srgbClr val="000000"/>
                </a:solidFill>
                <a:latin typeface="Dosis"/>
                <a:ea typeface="Dosis"/>
                <a:cs typeface="Dosis"/>
                <a:sym typeface="Dosis"/>
              </a:rPr>
              <a:t>  padding: 40px;</a:t>
            </a:r>
          </a:p>
          <a:p>
            <a:pPr algn="l">
              <a:lnSpc>
                <a:spcPts val="3727"/>
              </a:lnSpc>
            </a:pPr>
            <a:r>
              <a:rPr lang="en-US" sz="2662">
                <a:solidFill>
                  <a:srgbClr val="000000"/>
                </a:solidFill>
                <a:latin typeface="Dosis"/>
                <a:ea typeface="Dosis"/>
                <a:cs typeface="Dosis"/>
                <a:sym typeface="Dosis"/>
              </a:rPr>
              <a:t>  border: 2px solid blue;</a:t>
            </a:r>
          </a:p>
          <a:p>
            <a:pPr algn="l">
              <a:lnSpc>
                <a:spcPts val="3727"/>
              </a:lnSpc>
            </a:pPr>
            <a:r>
              <a:rPr lang="en-US" sz="2662">
                <a:solidFill>
                  <a:srgbClr val="000000"/>
                </a:solidFill>
                <a:latin typeface="Dosis"/>
                <a:ea typeface="Dosis"/>
                <a:cs typeface="Dosis"/>
                <a:sym typeface="Dosis"/>
              </a:rPr>
              <a:t>  box-shadow: 0 0 10px rgba(0, 0, 0, 0.1);</a:t>
            </a:r>
          </a:p>
          <a:p>
            <a:pPr algn="l">
              <a:lnSpc>
                <a:spcPts val="3727"/>
              </a:lnSpc>
            </a:pPr>
            <a:r>
              <a:rPr lang="en-US" sz="2662">
                <a:solidFill>
                  <a:srgbClr val="000000"/>
                </a:solidFill>
                <a:latin typeface="Dosis"/>
                <a:ea typeface="Dosis"/>
                <a:cs typeface="Dosis"/>
                <a:sym typeface="Dosis"/>
              </a:rPr>
              <a:t>  font-style: bold;</a:t>
            </a:r>
          </a:p>
          <a:p>
            <a:pPr algn="l">
              <a:lnSpc>
                <a:spcPts val="3727"/>
              </a:lnSpc>
            </a:pPr>
            <a:r>
              <a:rPr lang="en-US" sz="2662">
                <a:solidFill>
                  <a:srgbClr val="000000"/>
                </a:solidFill>
                <a:latin typeface="Dosis"/>
                <a:ea typeface="Dosis"/>
                <a:cs typeface="Dosis"/>
                <a:sym typeface="Dosis"/>
              </a:rPr>
              <a:t>  border-style: dashed;</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 Task input styles */</a:t>
            </a:r>
          </a:p>
          <a:p>
            <a:pPr algn="l">
              <a:lnSpc>
                <a:spcPts val="3727"/>
              </a:lnSpc>
            </a:pPr>
            <a:r>
              <a:rPr lang="en-US" sz="2662">
                <a:solidFill>
                  <a:srgbClr val="000000"/>
                </a:solidFill>
                <a:latin typeface="Dosis"/>
                <a:ea typeface="Dosis"/>
                <a:cs typeface="Dosis"/>
                <a:sym typeface="Dosis"/>
              </a:rPr>
              <a:t>#task-input {</a:t>
            </a:r>
          </a:p>
          <a:p>
            <a:pPr algn="l">
              <a:lnSpc>
                <a:spcPts val="3727"/>
              </a:lnSpc>
            </a:pPr>
            <a:r>
              <a:rPr lang="en-US" sz="2662">
                <a:solidFill>
                  <a:srgbClr val="000000"/>
                </a:solidFill>
                <a:latin typeface="Dosis"/>
                <a:ea typeface="Dosis"/>
                <a:cs typeface="Dosis"/>
                <a:sym typeface="Dosis"/>
              </a:rPr>
              <a:t>  width: 80%;</a:t>
            </a:r>
          </a:p>
          <a:p>
            <a:pPr algn="l">
              <a:lnSpc>
                <a:spcPts val="3727"/>
              </a:lnSpc>
            </a:pPr>
            <a:r>
              <a:rPr lang="en-US" sz="2662">
                <a:solidFill>
                  <a:srgbClr val="000000"/>
                </a:solidFill>
                <a:latin typeface="Dosis"/>
                <a:ea typeface="Dosis"/>
                <a:cs typeface="Dosis"/>
                <a:sym typeface="Dosis"/>
              </a:rPr>
              <a:t>  padding: 10px;</a:t>
            </a:r>
          </a:p>
          <a:p>
            <a:pPr algn="l">
              <a:lnSpc>
                <a:spcPts val="3727"/>
              </a:lnSpc>
            </a:pPr>
            <a:r>
              <a:rPr lang="en-US" sz="2662">
                <a:solidFill>
                  <a:srgbClr val="000000"/>
                </a:solidFill>
                <a:latin typeface="Dosis"/>
                <a:ea typeface="Dosis"/>
                <a:cs typeface="Dosis"/>
                <a:sym typeface="Dosis"/>
              </a:rPr>
              <a:t>  font-size: 18px;</a:t>
            </a:r>
          </a:p>
          <a:p>
            <a:pPr algn="l">
              <a:lnSpc>
                <a:spcPts val="3727"/>
              </a:lnSpc>
            </a:pPr>
            <a:r>
              <a:rPr lang="en-US" sz="2662">
                <a:solidFill>
                  <a:srgbClr val="000000"/>
                </a:solidFill>
                <a:latin typeface="Dosis"/>
                <a:ea typeface="Dosis"/>
                <a:cs typeface="Dosis"/>
                <a:sym typeface="Dosis"/>
              </a:rPr>
              <a:t>  border: none;</a:t>
            </a:r>
          </a:p>
          <a:p>
            <a:pPr algn="l">
              <a:lnSpc>
                <a:spcPts val="3727"/>
              </a:lnSpc>
            </a:pPr>
            <a:r>
              <a:rPr lang="en-US" sz="2662">
                <a:solidFill>
                  <a:srgbClr val="000000"/>
                </a:solidFill>
                <a:latin typeface="Dosis"/>
                <a:ea typeface="Dosis"/>
                <a:cs typeface="Dosis"/>
                <a:sym typeface="Dosis"/>
              </a:rPr>
              <a:t>  border-radius: 5px;</a:t>
            </a:r>
          </a:p>
          <a:p>
            <a:pPr algn="l">
              <a:lnSpc>
                <a:spcPts val="3727"/>
              </a:lnSpc>
            </a:pPr>
            <a:r>
              <a:rPr lang="en-US" sz="2662">
                <a:solidFill>
                  <a:srgbClr val="000000"/>
                </a:solidFill>
                <a:latin typeface="Dosis"/>
                <a:ea typeface="Dosis"/>
                <a:cs typeface="Dosis"/>
                <a:sym typeface="Dosis"/>
              </a:rPr>
              <a:t>  background-color: #f0f0f0;</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 Add task button styles */</a:t>
            </a:r>
          </a:p>
          <a:p>
            <a:pPr algn="l">
              <a:lnSpc>
                <a:spcPts val="3727"/>
              </a:lnSpc>
            </a:pPr>
            <a:r>
              <a:rPr lang="en-US" sz="2662">
                <a:solidFill>
                  <a:srgbClr val="000000"/>
                </a:solidFill>
                <a:latin typeface="Dosis"/>
                <a:ea typeface="Dosis"/>
                <a:cs typeface="Dosis"/>
                <a:sym typeface="Dosis"/>
              </a:rPr>
              <a:t>#add-task-button {</a:t>
            </a:r>
          </a:p>
          <a:p>
            <a:pPr algn="l">
              <a:lnSpc>
                <a:spcPts val="3727"/>
              </a:lnSpc>
            </a:pPr>
            <a:r>
              <a:rPr lang="en-US" sz="2662">
                <a:solidFill>
                  <a:srgbClr val="000000"/>
                </a:solidFill>
                <a:latin typeface="Dosis"/>
                <a:ea typeface="Dosis"/>
                <a:cs typeface="Dosis"/>
                <a:sym typeface="Dosis"/>
              </a:rPr>
              <a:t>  padding: 20px;</a:t>
            </a:r>
          </a:p>
          <a:p>
            <a:pPr algn="l">
              <a:lnSpc>
                <a:spcPts val="3727"/>
              </a:lnSpc>
            </a:pPr>
            <a:r>
              <a:rPr lang="en-US" sz="2662">
                <a:solidFill>
                  <a:srgbClr val="000000"/>
                </a:solidFill>
                <a:latin typeface="Dosis"/>
                <a:ea typeface="Dosis"/>
                <a:cs typeface="Dosis"/>
                <a:sym typeface="Dosis"/>
              </a:rPr>
              <a:t>  font-size: 18px;</a:t>
            </a:r>
          </a:p>
          <a:p>
            <a:pPr algn="l">
              <a:lnSpc>
                <a:spcPts val="3727"/>
              </a:lnSpc>
            </a:pPr>
            <a:r>
              <a:rPr lang="en-US" sz="2662">
                <a:solidFill>
                  <a:srgbClr val="000000"/>
                </a:solidFill>
                <a:latin typeface="Dosis"/>
                <a:ea typeface="Dosis"/>
                <a:cs typeface="Dosis"/>
                <a:sym typeface="Dosis"/>
              </a:rPr>
              <a:t>  border: none;</a:t>
            </a:r>
          </a:p>
          <a:p>
            <a:pPr algn="l">
              <a:lnSpc>
                <a:spcPts val="3727"/>
              </a:lnSpc>
            </a:pPr>
            <a:r>
              <a:rPr lang="en-US" sz="2662">
                <a:solidFill>
                  <a:srgbClr val="000000"/>
                </a:solidFill>
                <a:latin typeface="Dosis"/>
                <a:ea typeface="Dosis"/>
                <a:cs typeface="Dosis"/>
                <a:sym typeface="Dosis"/>
              </a:rPr>
              <a:t>  border-radius: 5px;</a:t>
            </a:r>
          </a:p>
          <a:p>
            <a:pPr algn="l">
              <a:lnSpc>
                <a:spcPts val="3727"/>
              </a:lnSpc>
            </a:pPr>
            <a:r>
              <a:rPr lang="en-US" sz="2662">
                <a:solidFill>
                  <a:srgbClr val="000000"/>
                </a:solidFill>
                <a:latin typeface="Dosis"/>
                <a:ea typeface="Dosis"/>
                <a:cs typeface="Dosis"/>
                <a:sym typeface="Dosis"/>
              </a:rPr>
              <a:t>  background-color: black;</a:t>
            </a:r>
          </a:p>
          <a:p>
            <a:pPr algn="l">
              <a:lnSpc>
                <a:spcPts val="3727"/>
              </a:lnSpc>
            </a:pPr>
            <a:r>
              <a:rPr lang="en-US" sz="2662">
                <a:solidFill>
                  <a:srgbClr val="000000"/>
                </a:solidFill>
                <a:latin typeface="Dosis"/>
                <a:ea typeface="Dosis"/>
                <a:cs typeface="Dosis"/>
                <a:sym typeface="Dosis"/>
              </a:rPr>
              <a:t>  color: #fff;</a:t>
            </a:r>
          </a:p>
          <a:p>
            <a:pPr algn="l">
              <a:lnSpc>
                <a:spcPts val="3727"/>
              </a:lnSpc>
            </a:pPr>
            <a:r>
              <a:rPr lang="en-US" sz="2662">
                <a:solidFill>
                  <a:srgbClr val="000000"/>
                </a:solidFill>
                <a:latin typeface="Dosis"/>
                <a:ea typeface="Dosis"/>
                <a:cs typeface="Dosis"/>
                <a:sym typeface="Dosis"/>
              </a:rPr>
              <a:t>  cursor: pointer;</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*JavaScript Code*</a:t>
            </a:r>
          </a:p>
          <a:p>
            <a:pPr algn="l">
              <a:lnSpc>
                <a:spcPts val="3727"/>
              </a:lnSpc>
            </a:pPr>
            <a:r>
              <a:rPr lang="en-US" sz="2662">
                <a:solidFill>
                  <a:srgbClr val="000000"/>
                </a:solidFill>
                <a:latin typeface="Dosis"/>
                <a:ea typeface="Dosis"/>
                <a:cs typeface="Dosis"/>
                <a:sym typeface="Dosis"/>
              </a:rPr>
              <a:t>*Get Elements*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Get task list element</a:t>
            </a:r>
          </a:p>
          <a:p>
            <a:pPr algn="l">
              <a:lnSpc>
                <a:spcPts val="3727"/>
              </a:lnSpc>
            </a:pPr>
            <a:r>
              <a:rPr lang="en-US" sz="2662">
                <a:solidFill>
                  <a:srgbClr val="000000"/>
                </a:solidFill>
                <a:latin typeface="Dosis"/>
                <a:ea typeface="Dosis"/>
                <a:cs typeface="Dosis"/>
                <a:sym typeface="Dosis"/>
              </a:rPr>
              <a:t>const taskListElement = document.getElementById("task-list");</a:t>
            </a:r>
          </a:p>
          <a:p>
            <a:pPr algn="l">
              <a:lnSpc>
                <a:spcPts val="3727"/>
              </a:lnSpc>
            </a:pPr>
          </a:p>
          <a:p>
            <a:pPr algn="l">
              <a:lnSpc>
                <a:spcPts val="3727"/>
              </a:lnSpc>
            </a:pPr>
            <a:r>
              <a:rPr lang="en-US" sz="2662">
                <a:solidFill>
                  <a:srgbClr val="000000"/>
                </a:solidFill>
                <a:latin typeface="Dosis"/>
                <a:ea typeface="Dosis"/>
                <a:cs typeface="Dosis"/>
                <a:sym typeface="Dosis"/>
              </a:rPr>
              <a:t>// Get task input element</a:t>
            </a:r>
          </a:p>
          <a:p>
            <a:pPr algn="l">
              <a:lnSpc>
                <a:spcPts val="3727"/>
              </a:lnSpc>
            </a:pPr>
            <a:r>
              <a:rPr lang="en-US" sz="2662">
                <a:solidFill>
                  <a:srgbClr val="000000"/>
                </a:solidFill>
                <a:latin typeface="Dosis"/>
                <a:ea typeface="Dosis"/>
                <a:cs typeface="Dosis"/>
                <a:sym typeface="Dosis"/>
              </a:rPr>
              <a:t>const taskInputElement = document.getElementById("task-input");</a:t>
            </a:r>
          </a:p>
          <a:p>
            <a:pPr algn="l">
              <a:lnSpc>
                <a:spcPts val="3727"/>
              </a:lnSpc>
            </a:pPr>
          </a:p>
          <a:p>
            <a:pPr algn="l">
              <a:lnSpc>
                <a:spcPts val="3727"/>
              </a:lnSpc>
            </a:pPr>
            <a:r>
              <a:rPr lang="en-US" sz="2662">
                <a:solidFill>
                  <a:srgbClr val="000000"/>
                </a:solidFill>
                <a:latin typeface="Dosis"/>
                <a:ea typeface="Dosis"/>
                <a:cs typeface="Dosis"/>
                <a:sym typeface="Dosis"/>
              </a:rPr>
              <a:t>// Get add task button element</a:t>
            </a:r>
          </a:p>
          <a:p>
            <a:pPr algn="l">
              <a:lnSpc>
                <a:spcPts val="3727"/>
              </a:lnSpc>
            </a:pPr>
            <a:r>
              <a:rPr lang="en-US" sz="2662">
                <a:solidFill>
                  <a:srgbClr val="000000"/>
                </a:solidFill>
                <a:latin typeface="Dosis"/>
                <a:ea typeface="Dosis"/>
                <a:cs typeface="Dosis"/>
                <a:sym typeface="Dosis"/>
              </a:rPr>
              <a:t>const addTaskButtonElement = document.getElementById("add-task-button");</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*Task List Array*</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Task list array</a:t>
            </a:r>
          </a:p>
          <a:p>
            <a:pPr algn="l">
              <a:lnSpc>
                <a:spcPts val="3727"/>
              </a:lnSpc>
            </a:pPr>
            <a:r>
              <a:rPr lang="en-US" sz="2662">
                <a:solidFill>
                  <a:srgbClr val="000000"/>
                </a:solidFill>
                <a:latin typeface="Dosis"/>
                <a:ea typeface="Dosis"/>
                <a:cs typeface="Dosis"/>
                <a:sym typeface="Dosis"/>
              </a:rPr>
              <a:t>let taskList = JSON.parse(localStorage.getItem("taskList")) || [];</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*Add Event Listeners*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Add event listeners</a:t>
            </a:r>
          </a:p>
          <a:p>
            <a:pPr algn="l">
              <a:lnSpc>
                <a:spcPts val="3727"/>
              </a:lnSpc>
            </a:pPr>
            <a:r>
              <a:rPr lang="en-US" sz="2662">
                <a:solidFill>
                  <a:srgbClr val="000000"/>
                </a:solidFill>
                <a:latin typeface="Dosis"/>
                <a:ea typeface="Dosis"/>
                <a:cs typeface="Dosis"/>
                <a:sym typeface="Dosis"/>
              </a:rPr>
              <a:t>addTaskButtonElement.addEventListener("click", addTask);</a:t>
            </a:r>
          </a:p>
          <a:p>
            <a:pPr algn="l">
              <a:lnSpc>
                <a:spcPts val="3727"/>
              </a:lnSpc>
            </a:pPr>
            <a:r>
              <a:rPr lang="en-US" sz="2662">
                <a:solidFill>
                  <a:srgbClr val="000000"/>
                </a:solidFill>
                <a:latin typeface="Dosis"/>
                <a:ea typeface="Dosis"/>
                <a:cs typeface="Dosis"/>
                <a:sym typeface="Dosis"/>
              </a:rPr>
              <a:t>taskInputElement.addEventListener("keypress", (e) =&gt; {</a:t>
            </a:r>
          </a:p>
          <a:p>
            <a:pPr algn="l">
              <a:lnSpc>
                <a:spcPts val="3727"/>
              </a:lnSpc>
            </a:pPr>
            <a:r>
              <a:rPr lang="en-US" sz="2662">
                <a:solidFill>
                  <a:srgbClr val="000000"/>
                </a:solidFill>
                <a:latin typeface="Dosis"/>
                <a:ea typeface="Dosis"/>
                <a:cs typeface="Dosis"/>
                <a:sym typeface="Dosis"/>
              </a:rPr>
              <a:t>  if (e.key === "Enter") {</a:t>
            </a:r>
          </a:p>
          <a:p>
            <a:pPr algn="l">
              <a:lnSpc>
                <a:spcPts val="3727"/>
              </a:lnSpc>
            </a:pPr>
            <a:r>
              <a:rPr lang="en-US" sz="2662">
                <a:solidFill>
                  <a:srgbClr val="000000"/>
                </a:solidFill>
                <a:latin typeface="Dosis"/>
                <a:ea typeface="Dosis"/>
                <a:cs typeface="Dosis"/>
                <a:sym typeface="Dosis"/>
              </a:rPr>
              <a:t>    addTask();</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*Add Task Function*</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Add task function</a:t>
            </a:r>
          </a:p>
          <a:p>
            <a:pPr algn="l">
              <a:lnSpc>
                <a:spcPts val="3727"/>
              </a:lnSpc>
            </a:pPr>
            <a:r>
              <a:rPr lang="en-US" sz="2662">
                <a:solidFill>
                  <a:srgbClr val="000000"/>
                </a:solidFill>
                <a:latin typeface="Dosis"/>
                <a:ea typeface="Dosis"/>
                <a:cs typeface="Dosis"/>
                <a:sym typeface="Dosis"/>
              </a:rPr>
              <a:t>function addTask() {</a:t>
            </a:r>
          </a:p>
          <a:p>
            <a:pPr algn="l">
              <a:lnSpc>
                <a:spcPts val="3727"/>
              </a:lnSpc>
            </a:pPr>
            <a:r>
              <a:rPr lang="en-US" sz="2662">
                <a:solidFill>
                  <a:srgbClr val="000000"/>
                </a:solidFill>
                <a:latin typeface="Dosis"/>
                <a:ea typeface="Dosis"/>
                <a:cs typeface="Dosis"/>
                <a:sym typeface="Dosis"/>
              </a:rPr>
              <a:t>  const task = taskInputElement.value.trim();</a:t>
            </a:r>
          </a:p>
          <a:p>
            <a:pPr algn="l">
              <a:lnSpc>
                <a:spcPts val="3727"/>
              </a:lnSpc>
            </a:pPr>
            <a:r>
              <a:rPr lang="en-US" sz="2662">
                <a:solidFill>
                  <a:srgbClr val="000000"/>
                </a:solidFill>
                <a:latin typeface="Dosis"/>
                <a:ea typeface="Dosis"/>
                <a:cs typeface="Dosis"/>
                <a:sym typeface="Dosis"/>
              </a:rPr>
              <a:t>  if (task) {</a:t>
            </a:r>
          </a:p>
          <a:p>
            <a:pPr algn="l">
              <a:lnSpc>
                <a:spcPts val="3727"/>
              </a:lnSpc>
            </a:pPr>
            <a:r>
              <a:rPr lang="en-US" sz="2662">
                <a:solidFill>
                  <a:srgbClr val="000000"/>
                </a:solidFill>
                <a:latin typeface="Dosis"/>
                <a:ea typeface="Dosis"/>
                <a:cs typeface="Dosis"/>
                <a:sym typeface="Dosis"/>
              </a:rPr>
              <a:t>    taskList.push({ task, completed: false });</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taskInputElement.value = "";</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*Render Task List Function*</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Render task list function</a:t>
            </a:r>
          </a:p>
          <a:p>
            <a:pPr algn="l">
              <a:lnSpc>
                <a:spcPts val="3727"/>
              </a:lnSpc>
            </a:pPr>
            <a:r>
              <a:rPr lang="en-US" sz="2662">
                <a:solidFill>
                  <a:srgbClr val="000000"/>
                </a:solidFill>
                <a:latin typeface="Dosis"/>
                <a:ea typeface="Dosis"/>
                <a:cs typeface="Dosis"/>
                <a:sym typeface="Dosis"/>
              </a:rPr>
              <a:t>function renderTaskList() {</a:t>
            </a:r>
          </a:p>
          <a:p>
            <a:pPr algn="l">
              <a:lnSpc>
                <a:spcPts val="3727"/>
              </a:lnSpc>
            </a:pPr>
            <a:r>
              <a:rPr lang="en-US" sz="2662">
                <a:solidFill>
                  <a:srgbClr val="000000"/>
                </a:solidFill>
                <a:latin typeface="Dosis"/>
                <a:ea typeface="Dosis"/>
                <a:cs typeface="Dosis"/>
                <a:sym typeface="Dosis"/>
              </a:rPr>
              <a:t>  taskListElement.innerHTML = "";</a:t>
            </a:r>
          </a:p>
          <a:p>
            <a:pPr algn="l">
              <a:lnSpc>
                <a:spcPts val="3727"/>
              </a:lnSpc>
            </a:pPr>
            <a:r>
              <a:rPr lang="en-US" sz="2662">
                <a:solidFill>
                  <a:srgbClr val="000000"/>
                </a:solidFill>
                <a:latin typeface="Dosis"/>
                <a:ea typeface="Dosis"/>
                <a:cs typeface="Dosis"/>
                <a:sym typeface="Dosis"/>
              </a:rPr>
              <a:t>  taskList.forEach((task, index) =&gt; {</a:t>
            </a:r>
          </a:p>
          <a:p>
            <a:pPr algn="l">
              <a:lnSpc>
                <a:spcPts val="3727"/>
              </a:lnSpc>
            </a:pPr>
            <a:r>
              <a:rPr lang="en-US" sz="2662">
                <a:solidFill>
                  <a:srgbClr val="000000"/>
                </a:solidFill>
                <a:latin typeface="Dosis"/>
                <a:ea typeface="Dosis"/>
                <a:cs typeface="Dosis"/>
                <a:sym typeface="Dosis"/>
              </a:rPr>
              <a:t>    const taskElement = document.createElement("li");</a:t>
            </a:r>
          </a:p>
          <a:p>
            <a:pPr algn="l">
              <a:lnSpc>
                <a:spcPts val="3727"/>
              </a:lnSpc>
            </a:pPr>
            <a:r>
              <a:rPr lang="en-US" sz="2662">
                <a:solidFill>
                  <a:srgbClr val="000000"/>
                </a:solidFill>
                <a:latin typeface="Dosis"/>
                <a:ea typeface="Dosis"/>
                <a:cs typeface="Dosis"/>
                <a:sym typeface="Dosis"/>
              </a:rPr>
              <a:t>    taskElement.textContent = task.task;</a:t>
            </a:r>
          </a:p>
          <a:p>
            <a:pPr algn="l">
              <a:lnSpc>
                <a:spcPts val="3727"/>
              </a:lnSpc>
            </a:pPr>
            <a:r>
              <a:rPr lang="en-US" sz="2662">
                <a:solidFill>
                  <a:srgbClr val="000000"/>
                </a:solidFill>
                <a:latin typeface="Dosis"/>
                <a:ea typeface="Dosis"/>
                <a:cs typeface="Dosis"/>
                <a:sym typeface="Dosis"/>
              </a:rPr>
              <a:t>    if (task.completed) {</a:t>
            </a:r>
          </a:p>
          <a:p>
            <a:pPr algn="l">
              <a:lnSpc>
                <a:spcPts val="3727"/>
              </a:lnSpc>
            </a:pPr>
            <a:r>
              <a:rPr lang="en-US" sz="2662">
                <a:solidFill>
                  <a:srgbClr val="000000"/>
                </a:solidFill>
                <a:latin typeface="Dosis"/>
                <a:ea typeface="Dosis"/>
                <a:cs typeface="Dosis"/>
                <a:sym typeface="Dosis"/>
              </a:rPr>
              <a:t>      taskElement.classList.add("completed");</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taskElement.addEventListener("click", () =&gt; {</a:t>
            </a:r>
          </a:p>
          <a:p>
            <a:pPr algn="l">
              <a:lnSpc>
                <a:spcPts val="3727"/>
              </a:lnSpc>
            </a:pPr>
            <a:r>
              <a:rPr lang="en-US" sz="2662">
                <a:solidFill>
                  <a:srgbClr val="000000"/>
                </a:solidFill>
                <a:latin typeface="Dosis"/>
                <a:ea typeface="Dosis"/>
                <a:cs typeface="Dosis"/>
                <a:sym typeface="Dosis"/>
              </a:rPr>
              <a:t>      task.completed = !task.completed;</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const deleteButtonElement = document.createElement("button");</a:t>
            </a:r>
          </a:p>
          <a:p>
            <a:pPr algn="l">
              <a:lnSpc>
                <a:spcPts val="3727"/>
              </a:lnSpc>
            </a:pPr>
            <a:r>
              <a:rPr lang="en-US" sz="2662">
                <a:solidFill>
                  <a:srgbClr val="000000"/>
                </a:solidFill>
                <a:latin typeface="Dosis"/>
                <a:ea typeface="Dosis"/>
                <a:cs typeface="Dosis"/>
                <a:sym typeface="Dosis"/>
              </a:rPr>
              <a:t>    deleteButtonElement.textContent = "Remove";</a:t>
            </a:r>
          </a:p>
          <a:p>
            <a:pPr algn="l">
              <a:lnSpc>
                <a:spcPts val="3727"/>
              </a:lnSpc>
            </a:pPr>
            <a:r>
              <a:rPr lang="en-US" sz="2662">
                <a:solidFill>
                  <a:srgbClr val="000000"/>
                </a:solidFill>
                <a:latin typeface="Dosis"/>
                <a:ea typeface="Dosis"/>
                <a:cs typeface="Dosis"/>
                <a:sym typeface="Dosis"/>
              </a:rPr>
              <a:t>    deleteButtonElement.addEventListener("click", () =&gt; {</a:t>
            </a:r>
          </a:p>
          <a:p>
            <a:pPr algn="l">
              <a:lnSpc>
                <a:spcPts val="3727"/>
              </a:lnSpc>
            </a:pPr>
            <a:r>
              <a:rPr lang="en-US" sz="2662">
                <a:solidFill>
                  <a:srgbClr val="000000"/>
                </a:solidFill>
                <a:latin typeface="Dosis"/>
                <a:ea typeface="Dosis"/>
                <a:cs typeface="Dosis"/>
                <a:sym typeface="Dosis"/>
              </a:rPr>
              <a:t>      taskList.splice(index, 1);</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taskElement.appendChild(deleteButtonElement);</a:t>
            </a:r>
          </a:p>
          <a:p>
            <a:pPr algn="l">
              <a:lnSpc>
                <a:spcPts val="3727"/>
              </a:lnSpc>
            </a:pPr>
            <a:r>
              <a:rPr lang="en-US" sz="2662">
                <a:solidFill>
                  <a:srgbClr val="000000"/>
                </a:solidFill>
                <a:latin typeface="Dosis"/>
                <a:ea typeface="Dosis"/>
                <a:cs typeface="Dosis"/>
                <a:sym typeface="Dosis"/>
              </a:rPr>
              <a:t>    taskListElement.appendChild(taskElement);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*Initial Render*</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Initial render</a:t>
            </a:r>
          </a:p>
          <a:p>
            <a:pPr algn="l">
              <a:lnSpc>
                <a:spcPts val="3727"/>
              </a:lnSpc>
            </a:pPr>
            <a:r>
              <a:rPr lang="en-US" sz="2662">
                <a:solidFill>
                  <a:srgbClr val="000000"/>
                </a:solidFill>
                <a:latin typeface="Dosis"/>
                <a:ea typeface="Dosis"/>
                <a:cs typeface="Dosis"/>
                <a:sym typeface="Dosis"/>
              </a:rPr>
              <a:t>renderTaskList();</a:t>
            </a:r>
          </a:p>
          <a:p>
            <a:pPr algn="l">
              <a:lnSpc>
                <a:spcPts val="3727"/>
              </a:lnSpc>
            </a:pPr>
            <a:r>
              <a:rPr lang="en-US" sz="2662">
                <a:solidFill>
                  <a:srgbClr val="000000"/>
                </a:solidFill>
                <a:latin typeface="Dosis"/>
                <a:ea typeface="Dosis"/>
                <a:cs typeface="Dosis"/>
                <a:sym typeface="Dosis"/>
              </a:rPr>
              <a:t>```</a:t>
            </a:r>
          </a:p>
          <a:p>
            <a:pPr algn="l" marL="0" indent="0" lvl="0">
              <a:lnSpc>
                <a:spcPts val="3727"/>
              </a:lnSpc>
              <a:spcBef>
                <a:spcPct val="0"/>
              </a:spcBef>
            </a:pPr>
            <a:r>
              <a:rPr lang="en-US" sz="2662">
                <a:solidFill>
                  <a:srgbClr val="000000"/>
                </a:solidFill>
                <a:latin typeface="Dosis"/>
                <a:ea typeface="Dosis"/>
                <a:cs typeface="Dosis"/>
                <a:sym typeface="Dosis"/>
              </a:rPr>
              <a:t>This digital portfolio is a static website designed to showcas screen sizes.</a:t>
            </a:r>
          </a:p>
        </p:txBody>
      </p:sp>
      <p:sp>
        <p:nvSpPr>
          <p:cNvPr name="TextBox 3" id="3"/>
          <p:cNvSpPr txBox="true"/>
          <p:nvPr/>
        </p:nvSpPr>
        <p:spPr>
          <a:xfrm rot="0">
            <a:off x="7962177" y="-10250991"/>
            <a:ext cx="7388260" cy="64388039"/>
          </a:xfrm>
          <a:prstGeom prst="rect">
            <a:avLst/>
          </a:prstGeom>
        </p:spPr>
        <p:txBody>
          <a:bodyPr anchor="t" rtlCol="false" tIns="0" lIns="0" bIns="0" rIns="0">
            <a:spAutoFit/>
          </a:bodyPr>
          <a:lstStyle/>
          <a:p>
            <a:pPr algn="l">
              <a:lnSpc>
                <a:spcPts val="3727"/>
              </a:lnSpc>
            </a:pPr>
            <a:r>
              <a:rPr lang="en-US" sz="2662" b="true">
                <a:solidFill>
                  <a:srgbClr val="000000"/>
                </a:solidFill>
                <a:latin typeface="Dosis Bold"/>
                <a:ea typeface="Dosis Bold"/>
                <a:cs typeface="Dosis Bold"/>
                <a:sym typeface="Dosis Bold"/>
              </a:rPr>
              <a:t>CODE:</a:t>
            </a:r>
          </a:p>
          <a:p>
            <a:pPr algn="l">
              <a:lnSpc>
                <a:spcPts val="3727"/>
              </a:lnSpc>
            </a:pPr>
            <a:r>
              <a:rPr lang="en-US" sz="2662">
                <a:solidFill>
                  <a:srgbClr val="000000"/>
                </a:solidFill>
                <a:latin typeface="Dosis"/>
                <a:ea typeface="Dosis"/>
                <a:cs typeface="Dosis"/>
                <a:sym typeface="Dosis"/>
              </a:rPr>
              <a:t>*HTML Structure*</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&lt;!-- Task Master container --&gt;</a:t>
            </a:r>
          </a:p>
          <a:p>
            <a:pPr algn="l">
              <a:lnSpc>
                <a:spcPts val="3727"/>
              </a:lnSpc>
            </a:pPr>
            <a:r>
              <a:rPr lang="en-US" sz="2662">
                <a:solidFill>
                  <a:srgbClr val="000000"/>
                </a:solidFill>
                <a:latin typeface="Dosis"/>
                <a:ea typeface="Dosis"/>
                <a:cs typeface="Dosis"/>
                <a:sym typeface="Dosis"/>
              </a:rPr>
              <a:t>&lt;div class="task-master-container"&gt;</a:t>
            </a:r>
          </a:p>
          <a:p>
            <a:pPr algn="l">
              <a:lnSpc>
                <a:spcPts val="3727"/>
              </a:lnSpc>
            </a:pPr>
            <a:r>
              <a:rPr lang="en-US" sz="2662">
                <a:solidFill>
                  <a:srgbClr val="000000"/>
                </a:solidFill>
                <a:latin typeface="Dosis"/>
                <a:ea typeface="Dosis"/>
                <a:cs typeface="Dosis"/>
                <a:sym typeface="Dosis"/>
              </a:rPr>
              <a:t>  &lt;h1&gt;Task Master&lt;/h1&gt;</a:t>
            </a:r>
          </a:p>
          <a:p>
            <a:pPr algn="l">
              <a:lnSpc>
                <a:spcPts val="3727"/>
              </a:lnSpc>
            </a:pPr>
            <a:r>
              <a:rPr lang="en-US" sz="2662">
                <a:solidFill>
                  <a:srgbClr val="000000"/>
                </a:solidFill>
                <a:latin typeface="Dosis"/>
                <a:ea typeface="Dosis"/>
                <a:cs typeface="Dosis"/>
                <a:sym typeface="Dosis"/>
              </a:rPr>
              <a:t>  &lt;input type="text" id="task-input" placeholder="Enter a task"&gt;</a:t>
            </a:r>
          </a:p>
          <a:p>
            <a:pPr algn="l">
              <a:lnSpc>
                <a:spcPts val="3727"/>
              </a:lnSpc>
            </a:pPr>
            <a:r>
              <a:rPr lang="en-US" sz="2662">
                <a:solidFill>
                  <a:srgbClr val="000000"/>
                </a:solidFill>
                <a:latin typeface="Dosis"/>
                <a:ea typeface="Dosis"/>
                <a:cs typeface="Dosis"/>
                <a:sym typeface="Dosis"/>
              </a:rPr>
              <a:t>  &lt;button id="add-task-button"&gt;Add Task&lt;/button&gt;</a:t>
            </a:r>
          </a:p>
          <a:p>
            <a:pPr algn="l">
              <a:lnSpc>
                <a:spcPts val="3727"/>
              </a:lnSpc>
            </a:pPr>
            <a:r>
              <a:rPr lang="en-US" sz="2662">
                <a:solidFill>
                  <a:srgbClr val="000000"/>
                </a:solidFill>
                <a:latin typeface="Dosis"/>
                <a:ea typeface="Dosis"/>
                <a:cs typeface="Dosis"/>
                <a:sym typeface="Dosis"/>
              </a:rPr>
              <a:t>  &lt;ol id="task-list"&gt;&lt;/ol&gt;</a:t>
            </a:r>
          </a:p>
          <a:p>
            <a:pPr algn="l">
              <a:lnSpc>
                <a:spcPts val="3727"/>
              </a:lnSpc>
            </a:pPr>
            <a:r>
              <a:rPr lang="en-US" sz="2662">
                <a:solidFill>
                  <a:srgbClr val="000000"/>
                </a:solidFill>
                <a:latin typeface="Dosis"/>
                <a:ea typeface="Dosis"/>
                <a:cs typeface="Dosis"/>
                <a:sym typeface="Dosis"/>
              </a:rPr>
              <a:t>&lt;/div&gt;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*CSS Styles*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Task Master container styles */</a:t>
            </a:r>
          </a:p>
          <a:p>
            <a:pPr algn="l">
              <a:lnSpc>
                <a:spcPts val="3727"/>
              </a:lnSpc>
            </a:pPr>
            <a:r>
              <a:rPr lang="en-US" sz="2662">
                <a:solidFill>
                  <a:srgbClr val="000000"/>
                </a:solidFill>
                <a:latin typeface="Dosis"/>
                <a:ea typeface="Dosis"/>
                <a:cs typeface="Dosis"/>
                <a:sym typeface="Dosis"/>
              </a:rPr>
              <a:t>.task-master-container {</a:t>
            </a:r>
          </a:p>
          <a:p>
            <a:pPr algn="l">
              <a:lnSpc>
                <a:spcPts val="3727"/>
              </a:lnSpc>
            </a:pPr>
            <a:r>
              <a:rPr lang="en-US" sz="2662">
                <a:solidFill>
                  <a:srgbClr val="000000"/>
                </a:solidFill>
                <a:latin typeface="Dosis"/>
                <a:ea typeface="Dosis"/>
                <a:cs typeface="Dosis"/>
                <a:sym typeface="Dosis"/>
              </a:rPr>
              <a:t>  width: 80%;</a:t>
            </a:r>
          </a:p>
          <a:p>
            <a:pPr algn="l">
              <a:lnSpc>
                <a:spcPts val="3727"/>
              </a:lnSpc>
            </a:pPr>
            <a:r>
              <a:rPr lang="en-US" sz="2662">
                <a:solidFill>
                  <a:srgbClr val="000000"/>
                </a:solidFill>
                <a:latin typeface="Dosis"/>
                <a:ea typeface="Dosis"/>
                <a:cs typeface="Dosis"/>
                <a:sym typeface="Dosis"/>
              </a:rPr>
              <a:t>  margin: 40px auto;</a:t>
            </a:r>
          </a:p>
          <a:p>
            <a:pPr algn="l">
              <a:lnSpc>
                <a:spcPts val="3727"/>
              </a:lnSpc>
            </a:pPr>
            <a:r>
              <a:rPr lang="en-US" sz="2662">
                <a:solidFill>
                  <a:srgbClr val="000000"/>
                </a:solidFill>
                <a:latin typeface="Dosis"/>
                <a:ea typeface="Dosis"/>
                <a:cs typeface="Dosis"/>
                <a:sym typeface="Dosis"/>
              </a:rPr>
              <a:t>  background-color: skyblue;</a:t>
            </a:r>
          </a:p>
          <a:p>
            <a:pPr algn="l">
              <a:lnSpc>
                <a:spcPts val="3727"/>
              </a:lnSpc>
            </a:pPr>
            <a:r>
              <a:rPr lang="en-US" sz="2662">
                <a:solidFill>
                  <a:srgbClr val="000000"/>
                </a:solidFill>
                <a:latin typeface="Dosis"/>
                <a:ea typeface="Dosis"/>
                <a:cs typeface="Dosis"/>
                <a:sym typeface="Dosis"/>
              </a:rPr>
              <a:t>  padding: 40px;</a:t>
            </a:r>
          </a:p>
          <a:p>
            <a:pPr algn="l">
              <a:lnSpc>
                <a:spcPts val="3727"/>
              </a:lnSpc>
            </a:pPr>
            <a:r>
              <a:rPr lang="en-US" sz="2662">
                <a:solidFill>
                  <a:srgbClr val="000000"/>
                </a:solidFill>
                <a:latin typeface="Dosis"/>
                <a:ea typeface="Dosis"/>
                <a:cs typeface="Dosis"/>
                <a:sym typeface="Dosis"/>
              </a:rPr>
              <a:t>  border: 2px solid blue;</a:t>
            </a:r>
          </a:p>
          <a:p>
            <a:pPr algn="l">
              <a:lnSpc>
                <a:spcPts val="3727"/>
              </a:lnSpc>
            </a:pPr>
            <a:r>
              <a:rPr lang="en-US" sz="2662">
                <a:solidFill>
                  <a:srgbClr val="000000"/>
                </a:solidFill>
                <a:latin typeface="Dosis"/>
                <a:ea typeface="Dosis"/>
                <a:cs typeface="Dosis"/>
                <a:sym typeface="Dosis"/>
              </a:rPr>
              <a:t>  box-shadow: 0 0 10px rgba(0, 0, 0, 0.1);</a:t>
            </a:r>
          </a:p>
          <a:p>
            <a:pPr algn="l">
              <a:lnSpc>
                <a:spcPts val="3727"/>
              </a:lnSpc>
            </a:pPr>
            <a:r>
              <a:rPr lang="en-US" sz="2662">
                <a:solidFill>
                  <a:srgbClr val="000000"/>
                </a:solidFill>
                <a:latin typeface="Dosis"/>
                <a:ea typeface="Dosis"/>
                <a:cs typeface="Dosis"/>
                <a:sym typeface="Dosis"/>
              </a:rPr>
              <a:t>  font-style: bold;</a:t>
            </a:r>
          </a:p>
          <a:p>
            <a:pPr algn="l">
              <a:lnSpc>
                <a:spcPts val="3727"/>
              </a:lnSpc>
            </a:pPr>
            <a:r>
              <a:rPr lang="en-US" sz="2662">
                <a:solidFill>
                  <a:srgbClr val="000000"/>
                </a:solidFill>
                <a:latin typeface="Dosis"/>
                <a:ea typeface="Dosis"/>
                <a:cs typeface="Dosis"/>
                <a:sym typeface="Dosis"/>
              </a:rPr>
              <a:t>  border-style: dashed;</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 Task input styles */</a:t>
            </a:r>
          </a:p>
          <a:p>
            <a:pPr algn="l">
              <a:lnSpc>
                <a:spcPts val="3727"/>
              </a:lnSpc>
            </a:pPr>
            <a:r>
              <a:rPr lang="en-US" sz="2662">
                <a:solidFill>
                  <a:srgbClr val="000000"/>
                </a:solidFill>
                <a:latin typeface="Dosis"/>
                <a:ea typeface="Dosis"/>
                <a:cs typeface="Dosis"/>
                <a:sym typeface="Dosis"/>
              </a:rPr>
              <a:t>#task-input {</a:t>
            </a:r>
          </a:p>
          <a:p>
            <a:pPr algn="l">
              <a:lnSpc>
                <a:spcPts val="3727"/>
              </a:lnSpc>
            </a:pPr>
            <a:r>
              <a:rPr lang="en-US" sz="2662">
                <a:solidFill>
                  <a:srgbClr val="000000"/>
                </a:solidFill>
                <a:latin typeface="Dosis"/>
                <a:ea typeface="Dosis"/>
                <a:cs typeface="Dosis"/>
                <a:sym typeface="Dosis"/>
              </a:rPr>
              <a:t>  width: 80%;</a:t>
            </a:r>
          </a:p>
          <a:p>
            <a:pPr algn="l">
              <a:lnSpc>
                <a:spcPts val="3727"/>
              </a:lnSpc>
            </a:pPr>
            <a:r>
              <a:rPr lang="en-US" sz="2662">
                <a:solidFill>
                  <a:srgbClr val="000000"/>
                </a:solidFill>
                <a:latin typeface="Dosis"/>
                <a:ea typeface="Dosis"/>
                <a:cs typeface="Dosis"/>
                <a:sym typeface="Dosis"/>
              </a:rPr>
              <a:t>  padding: 10px;</a:t>
            </a:r>
          </a:p>
          <a:p>
            <a:pPr algn="l">
              <a:lnSpc>
                <a:spcPts val="3727"/>
              </a:lnSpc>
            </a:pPr>
            <a:r>
              <a:rPr lang="en-US" sz="2662">
                <a:solidFill>
                  <a:srgbClr val="000000"/>
                </a:solidFill>
                <a:latin typeface="Dosis"/>
                <a:ea typeface="Dosis"/>
                <a:cs typeface="Dosis"/>
                <a:sym typeface="Dosis"/>
              </a:rPr>
              <a:t>  font-size: 18px;</a:t>
            </a:r>
          </a:p>
          <a:p>
            <a:pPr algn="l">
              <a:lnSpc>
                <a:spcPts val="3727"/>
              </a:lnSpc>
            </a:pPr>
            <a:r>
              <a:rPr lang="en-US" sz="2662">
                <a:solidFill>
                  <a:srgbClr val="000000"/>
                </a:solidFill>
                <a:latin typeface="Dosis"/>
                <a:ea typeface="Dosis"/>
                <a:cs typeface="Dosis"/>
                <a:sym typeface="Dosis"/>
              </a:rPr>
              <a:t>  border: none;</a:t>
            </a:r>
          </a:p>
          <a:p>
            <a:pPr algn="l">
              <a:lnSpc>
                <a:spcPts val="3727"/>
              </a:lnSpc>
            </a:pPr>
            <a:r>
              <a:rPr lang="en-US" sz="2662">
                <a:solidFill>
                  <a:srgbClr val="000000"/>
                </a:solidFill>
                <a:latin typeface="Dosis"/>
                <a:ea typeface="Dosis"/>
                <a:cs typeface="Dosis"/>
                <a:sym typeface="Dosis"/>
              </a:rPr>
              <a:t>  border-radius: 5px;</a:t>
            </a:r>
          </a:p>
          <a:p>
            <a:pPr algn="l">
              <a:lnSpc>
                <a:spcPts val="3727"/>
              </a:lnSpc>
            </a:pPr>
            <a:r>
              <a:rPr lang="en-US" sz="2662">
                <a:solidFill>
                  <a:srgbClr val="000000"/>
                </a:solidFill>
                <a:latin typeface="Dosis"/>
                <a:ea typeface="Dosis"/>
                <a:cs typeface="Dosis"/>
                <a:sym typeface="Dosis"/>
              </a:rPr>
              <a:t>  background-color: #f0f0f0;</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 Add task button styles */</a:t>
            </a:r>
          </a:p>
          <a:p>
            <a:pPr algn="l">
              <a:lnSpc>
                <a:spcPts val="3727"/>
              </a:lnSpc>
            </a:pPr>
            <a:r>
              <a:rPr lang="en-US" sz="2662">
                <a:solidFill>
                  <a:srgbClr val="000000"/>
                </a:solidFill>
                <a:latin typeface="Dosis"/>
                <a:ea typeface="Dosis"/>
                <a:cs typeface="Dosis"/>
                <a:sym typeface="Dosis"/>
              </a:rPr>
              <a:t>#add-task-button {</a:t>
            </a:r>
          </a:p>
          <a:p>
            <a:pPr algn="l">
              <a:lnSpc>
                <a:spcPts val="3727"/>
              </a:lnSpc>
            </a:pPr>
            <a:r>
              <a:rPr lang="en-US" sz="2662">
                <a:solidFill>
                  <a:srgbClr val="000000"/>
                </a:solidFill>
                <a:latin typeface="Dosis"/>
                <a:ea typeface="Dosis"/>
                <a:cs typeface="Dosis"/>
                <a:sym typeface="Dosis"/>
              </a:rPr>
              <a:t>  padding: 20px;</a:t>
            </a:r>
          </a:p>
          <a:p>
            <a:pPr algn="l">
              <a:lnSpc>
                <a:spcPts val="3727"/>
              </a:lnSpc>
            </a:pPr>
            <a:r>
              <a:rPr lang="en-US" sz="2662">
                <a:solidFill>
                  <a:srgbClr val="000000"/>
                </a:solidFill>
                <a:latin typeface="Dosis"/>
                <a:ea typeface="Dosis"/>
                <a:cs typeface="Dosis"/>
                <a:sym typeface="Dosis"/>
              </a:rPr>
              <a:t>  font-size: 18px;</a:t>
            </a:r>
          </a:p>
          <a:p>
            <a:pPr algn="l">
              <a:lnSpc>
                <a:spcPts val="3727"/>
              </a:lnSpc>
            </a:pPr>
            <a:r>
              <a:rPr lang="en-US" sz="2662">
                <a:solidFill>
                  <a:srgbClr val="000000"/>
                </a:solidFill>
                <a:latin typeface="Dosis"/>
                <a:ea typeface="Dosis"/>
                <a:cs typeface="Dosis"/>
                <a:sym typeface="Dosis"/>
              </a:rPr>
              <a:t>  border: none;</a:t>
            </a:r>
          </a:p>
          <a:p>
            <a:pPr algn="l">
              <a:lnSpc>
                <a:spcPts val="3727"/>
              </a:lnSpc>
            </a:pPr>
            <a:r>
              <a:rPr lang="en-US" sz="2662">
                <a:solidFill>
                  <a:srgbClr val="000000"/>
                </a:solidFill>
                <a:latin typeface="Dosis"/>
                <a:ea typeface="Dosis"/>
                <a:cs typeface="Dosis"/>
                <a:sym typeface="Dosis"/>
              </a:rPr>
              <a:t>  border-radius: 5px;</a:t>
            </a:r>
          </a:p>
          <a:p>
            <a:pPr algn="l">
              <a:lnSpc>
                <a:spcPts val="3727"/>
              </a:lnSpc>
            </a:pPr>
            <a:r>
              <a:rPr lang="en-US" sz="2662">
                <a:solidFill>
                  <a:srgbClr val="000000"/>
                </a:solidFill>
                <a:latin typeface="Dosis"/>
                <a:ea typeface="Dosis"/>
                <a:cs typeface="Dosis"/>
                <a:sym typeface="Dosis"/>
              </a:rPr>
              <a:t>  background-color: black;</a:t>
            </a:r>
          </a:p>
          <a:p>
            <a:pPr algn="l">
              <a:lnSpc>
                <a:spcPts val="3727"/>
              </a:lnSpc>
            </a:pPr>
            <a:r>
              <a:rPr lang="en-US" sz="2662">
                <a:solidFill>
                  <a:srgbClr val="000000"/>
                </a:solidFill>
                <a:latin typeface="Dosis"/>
                <a:ea typeface="Dosis"/>
                <a:cs typeface="Dosis"/>
                <a:sym typeface="Dosis"/>
              </a:rPr>
              <a:t>  color: #fff;</a:t>
            </a:r>
          </a:p>
          <a:p>
            <a:pPr algn="l">
              <a:lnSpc>
                <a:spcPts val="3727"/>
              </a:lnSpc>
            </a:pPr>
            <a:r>
              <a:rPr lang="en-US" sz="2662">
                <a:solidFill>
                  <a:srgbClr val="000000"/>
                </a:solidFill>
                <a:latin typeface="Dosis"/>
                <a:ea typeface="Dosis"/>
                <a:cs typeface="Dosis"/>
                <a:sym typeface="Dosis"/>
              </a:rPr>
              <a:t>  cursor: pointer;</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*JavaScript Code*</a:t>
            </a:r>
          </a:p>
          <a:p>
            <a:pPr algn="l">
              <a:lnSpc>
                <a:spcPts val="3727"/>
              </a:lnSpc>
            </a:pPr>
            <a:r>
              <a:rPr lang="en-US" sz="2662">
                <a:solidFill>
                  <a:srgbClr val="000000"/>
                </a:solidFill>
                <a:latin typeface="Dosis"/>
                <a:ea typeface="Dosis"/>
                <a:cs typeface="Dosis"/>
                <a:sym typeface="Dosis"/>
              </a:rPr>
              <a:t>*Get Elements*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Get task list element</a:t>
            </a:r>
          </a:p>
          <a:p>
            <a:pPr algn="l">
              <a:lnSpc>
                <a:spcPts val="3727"/>
              </a:lnSpc>
            </a:pPr>
            <a:r>
              <a:rPr lang="en-US" sz="2662">
                <a:solidFill>
                  <a:srgbClr val="000000"/>
                </a:solidFill>
                <a:latin typeface="Dosis"/>
                <a:ea typeface="Dosis"/>
                <a:cs typeface="Dosis"/>
                <a:sym typeface="Dosis"/>
              </a:rPr>
              <a:t>const taskListElement = document.getElementById("task-list");</a:t>
            </a:r>
          </a:p>
          <a:p>
            <a:pPr algn="l">
              <a:lnSpc>
                <a:spcPts val="3727"/>
              </a:lnSpc>
            </a:pPr>
          </a:p>
          <a:p>
            <a:pPr algn="l">
              <a:lnSpc>
                <a:spcPts val="3727"/>
              </a:lnSpc>
            </a:pPr>
            <a:r>
              <a:rPr lang="en-US" sz="2662">
                <a:solidFill>
                  <a:srgbClr val="000000"/>
                </a:solidFill>
                <a:latin typeface="Dosis"/>
                <a:ea typeface="Dosis"/>
                <a:cs typeface="Dosis"/>
                <a:sym typeface="Dosis"/>
              </a:rPr>
              <a:t>// Get task input element</a:t>
            </a:r>
          </a:p>
          <a:p>
            <a:pPr algn="l">
              <a:lnSpc>
                <a:spcPts val="3727"/>
              </a:lnSpc>
            </a:pPr>
            <a:r>
              <a:rPr lang="en-US" sz="2662">
                <a:solidFill>
                  <a:srgbClr val="000000"/>
                </a:solidFill>
                <a:latin typeface="Dosis"/>
                <a:ea typeface="Dosis"/>
                <a:cs typeface="Dosis"/>
                <a:sym typeface="Dosis"/>
              </a:rPr>
              <a:t>const taskInputElement = document.getElementById("task-input");</a:t>
            </a:r>
          </a:p>
          <a:p>
            <a:pPr algn="l">
              <a:lnSpc>
                <a:spcPts val="3727"/>
              </a:lnSpc>
            </a:pPr>
          </a:p>
          <a:p>
            <a:pPr algn="l">
              <a:lnSpc>
                <a:spcPts val="3727"/>
              </a:lnSpc>
            </a:pPr>
            <a:r>
              <a:rPr lang="en-US" sz="2662">
                <a:solidFill>
                  <a:srgbClr val="000000"/>
                </a:solidFill>
                <a:latin typeface="Dosis"/>
                <a:ea typeface="Dosis"/>
                <a:cs typeface="Dosis"/>
                <a:sym typeface="Dosis"/>
              </a:rPr>
              <a:t>// Get add task button element</a:t>
            </a:r>
          </a:p>
          <a:p>
            <a:pPr algn="l">
              <a:lnSpc>
                <a:spcPts val="3727"/>
              </a:lnSpc>
            </a:pPr>
            <a:r>
              <a:rPr lang="en-US" sz="2662">
                <a:solidFill>
                  <a:srgbClr val="000000"/>
                </a:solidFill>
                <a:latin typeface="Dosis"/>
                <a:ea typeface="Dosis"/>
                <a:cs typeface="Dosis"/>
                <a:sym typeface="Dosis"/>
              </a:rPr>
              <a:t>const addTaskButtonElement = document.getElementById("add-task-button");</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*Task List Array*</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Task list array</a:t>
            </a:r>
          </a:p>
          <a:p>
            <a:pPr algn="l">
              <a:lnSpc>
                <a:spcPts val="3727"/>
              </a:lnSpc>
            </a:pPr>
            <a:r>
              <a:rPr lang="en-US" sz="2662">
                <a:solidFill>
                  <a:srgbClr val="000000"/>
                </a:solidFill>
                <a:latin typeface="Dosis"/>
                <a:ea typeface="Dosis"/>
                <a:cs typeface="Dosis"/>
                <a:sym typeface="Dosis"/>
              </a:rPr>
              <a:t>let taskList = JSON.parse(localStorage.getItem("taskList")) || [];</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*Add Event Listeners*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Add event listeners</a:t>
            </a:r>
          </a:p>
          <a:p>
            <a:pPr algn="l">
              <a:lnSpc>
                <a:spcPts val="3727"/>
              </a:lnSpc>
            </a:pPr>
            <a:r>
              <a:rPr lang="en-US" sz="2662">
                <a:solidFill>
                  <a:srgbClr val="000000"/>
                </a:solidFill>
                <a:latin typeface="Dosis"/>
                <a:ea typeface="Dosis"/>
                <a:cs typeface="Dosis"/>
                <a:sym typeface="Dosis"/>
              </a:rPr>
              <a:t>addTaskButtonElement.addEventListener("click", addTask);</a:t>
            </a:r>
          </a:p>
          <a:p>
            <a:pPr algn="l">
              <a:lnSpc>
                <a:spcPts val="3727"/>
              </a:lnSpc>
            </a:pPr>
            <a:r>
              <a:rPr lang="en-US" sz="2662">
                <a:solidFill>
                  <a:srgbClr val="000000"/>
                </a:solidFill>
                <a:latin typeface="Dosis"/>
                <a:ea typeface="Dosis"/>
                <a:cs typeface="Dosis"/>
                <a:sym typeface="Dosis"/>
              </a:rPr>
              <a:t>taskInputElement.addEventListener("keypress", (e) =&gt; {</a:t>
            </a:r>
          </a:p>
          <a:p>
            <a:pPr algn="l">
              <a:lnSpc>
                <a:spcPts val="3727"/>
              </a:lnSpc>
            </a:pPr>
            <a:r>
              <a:rPr lang="en-US" sz="2662">
                <a:solidFill>
                  <a:srgbClr val="000000"/>
                </a:solidFill>
                <a:latin typeface="Dosis"/>
                <a:ea typeface="Dosis"/>
                <a:cs typeface="Dosis"/>
                <a:sym typeface="Dosis"/>
              </a:rPr>
              <a:t>  if (e.key === "Enter") {</a:t>
            </a:r>
          </a:p>
          <a:p>
            <a:pPr algn="l">
              <a:lnSpc>
                <a:spcPts val="3727"/>
              </a:lnSpc>
            </a:pPr>
            <a:r>
              <a:rPr lang="en-US" sz="2662">
                <a:solidFill>
                  <a:srgbClr val="000000"/>
                </a:solidFill>
                <a:latin typeface="Dosis"/>
                <a:ea typeface="Dosis"/>
                <a:cs typeface="Dosis"/>
                <a:sym typeface="Dosis"/>
              </a:rPr>
              <a:t>    addTask();</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*Add Task Function*</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Add task function</a:t>
            </a:r>
          </a:p>
          <a:p>
            <a:pPr algn="l">
              <a:lnSpc>
                <a:spcPts val="3727"/>
              </a:lnSpc>
            </a:pPr>
            <a:r>
              <a:rPr lang="en-US" sz="2662">
                <a:solidFill>
                  <a:srgbClr val="000000"/>
                </a:solidFill>
                <a:latin typeface="Dosis"/>
                <a:ea typeface="Dosis"/>
                <a:cs typeface="Dosis"/>
                <a:sym typeface="Dosis"/>
              </a:rPr>
              <a:t>function addTask() {</a:t>
            </a:r>
          </a:p>
          <a:p>
            <a:pPr algn="l">
              <a:lnSpc>
                <a:spcPts val="3727"/>
              </a:lnSpc>
            </a:pPr>
            <a:r>
              <a:rPr lang="en-US" sz="2662">
                <a:solidFill>
                  <a:srgbClr val="000000"/>
                </a:solidFill>
                <a:latin typeface="Dosis"/>
                <a:ea typeface="Dosis"/>
                <a:cs typeface="Dosis"/>
                <a:sym typeface="Dosis"/>
              </a:rPr>
              <a:t>  const task = taskInputElement.value.trim();</a:t>
            </a:r>
          </a:p>
          <a:p>
            <a:pPr algn="l">
              <a:lnSpc>
                <a:spcPts val="3727"/>
              </a:lnSpc>
            </a:pPr>
            <a:r>
              <a:rPr lang="en-US" sz="2662">
                <a:solidFill>
                  <a:srgbClr val="000000"/>
                </a:solidFill>
                <a:latin typeface="Dosis"/>
                <a:ea typeface="Dosis"/>
                <a:cs typeface="Dosis"/>
                <a:sym typeface="Dosis"/>
              </a:rPr>
              <a:t>  if (task) {</a:t>
            </a:r>
          </a:p>
          <a:p>
            <a:pPr algn="l">
              <a:lnSpc>
                <a:spcPts val="3727"/>
              </a:lnSpc>
            </a:pPr>
            <a:r>
              <a:rPr lang="en-US" sz="2662">
                <a:solidFill>
                  <a:srgbClr val="000000"/>
                </a:solidFill>
                <a:latin typeface="Dosis"/>
                <a:ea typeface="Dosis"/>
                <a:cs typeface="Dosis"/>
                <a:sym typeface="Dosis"/>
              </a:rPr>
              <a:t>    taskList.push({ task, completed: false });</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taskInputElement.value = "";</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*Render Task List Function*</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Render task list function</a:t>
            </a:r>
          </a:p>
          <a:p>
            <a:pPr algn="l">
              <a:lnSpc>
                <a:spcPts val="3727"/>
              </a:lnSpc>
            </a:pPr>
            <a:r>
              <a:rPr lang="en-US" sz="2662">
                <a:solidFill>
                  <a:srgbClr val="000000"/>
                </a:solidFill>
                <a:latin typeface="Dosis"/>
                <a:ea typeface="Dosis"/>
                <a:cs typeface="Dosis"/>
                <a:sym typeface="Dosis"/>
              </a:rPr>
              <a:t>function renderTaskList() {</a:t>
            </a:r>
          </a:p>
          <a:p>
            <a:pPr algn="l">
              <a:lnSpc>
                <a:spcPts val="3727"/>
              </a:lnSpc>
            </a:pPr>
            <a:r>
              <a:rPr lang="en-US" sz="2662">
                <a:solidFill>
                  <a:srgbClr val="000000"/>
                </a:solidFill>
                <a:latin typeface="Dosis"/>
                <a:ea typeface="Dosis"/>
                <a:cs typeface="Dosis"/>
                <a:sym typeface="Dosis"/>
              </a:rPr>
              <a:t>  taskListElement.innerHTML = "";</a:t>
            </a:r>
          </a:p>
          <a:p>
            <a:pPr algn="l">
              <a:lnSpc>
                <a:spcPts val="3727"/>
              </a:lnSpc>
            </a:pPr>
            <a:r>
              <a:rPr lang="en-US" sz="2662">
                <a:solidFill>
                  <a:srgbClr val="000000"/>
                </a:solidFill>
                <a:latin typeface="Dosis"/>
                <a:ea typeface="Dosis"/>
                <a:cs typeface="Dosis"/>
                <a:sym typeface="Dosis"/>
              </a:rPr>
              <a:t>  taskList.forEach((task, index) =&gt; {</a:t>
            </a:r>
          </a:p>
          <a:p>
            <a:pPr algn="l">
              <a:lnSpc>
                <a:spcPts val="3727"/>
              </a:lnSpc>
            </a:pPr>
            <a:r>
              <a:rPr lang="en-US" sz="2662">
                <a:solidFill>
                  <a:srgbClr val="000000"/>
                </a:solidFill>
                <a:latin typeface="Dosis"/>
                <a:ea typeface="Dosis"/>
                <a:cs typeface="Dosis"/>
                <a:sym typeface="Dosis"/>
              </a:rPr>
              <a:t>    const taskElement = document.createElement("li");</a:t>
            </a:r>
          </a:p>
          <a:p>
            <a:pPr algn="l">
              <a:lnSpc>
                <a:spcPts val="3727"/>
              </a:lnSpc>
            </a:pPr>
            <a:r>
              <a:rPr lang="en-US" sz="2662">
                <a:solidFill>
                  <a:srgbClr val="000000"/>
                </a:solidFill>
                <a:latin typeface="Dosis"/>
                <a:ea typeface="Dosis"/>
                <a:cs typeface="Dosis"/>
                <a:sym typeface="Dosis"/>
              </a:rPr>
              <a:t>    taskElement.textContent = task.task;</a:t>
            </a:r>
          </a:p>
          <a:p>
            <a:pPr algn="l">
              <a:lnSpc>
                <a:spcPts val="3727"/>
              </a:lnSpc>
            </a:pPr>
            <a:r>
              <a:rPr lang="en-US" sz="2662">
                <a:solidFill>
                  <a:srgbClr val="000000"/>
                </a:solidFill>
                <a:latin typeface="Dosis"/>
                <a:ea typeface="Dosis"/>
                <a:cs typeface="Dosis"/>
                <a:sym typeface="Dosis"/>
              </a:rPr>
              <a:t>    if (task.completed) {</a:t>
            </a:r>
          </a:p>
          <a:p>
            <a:pPr algn="l">
              <a:lnSpc>
                <a:spcPts val="3727"/>
              </a:lnSpc>
            </a:pPr>
            <a:r>
              <a:rPr lang="en-US" sz="2662">
                <a:solidFill>
                  <a:srgbClr val="000000"/>
                </a:solidFill>
                <a:latin typeface="Dosis"/>
                <a:ea typeface="Dosis"/>
                <a:cs typeface="Dosis"/>
                <a:sym typeface="Dosis"/>
              </a:rPr>
              <a:t>      taskElement.classList.add("completed");</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taskElement.addEventListener("click", () =&gt; {</a:t>
            </a:r>
          </a:p>
          <a:p>
            <a:pPr algn="l">
              <a:lnSpc>
                <a:spcPts val="3727"/>
              </a:lnSpc>
            </a:pPr>
            <a:r>
              <a:rPr lang="en-US" sz="2662">
                <a:solidFill>
                  <a:srgbClr val="000000"/>
                </a:solidFill>
                <a:latin typeface="Dosis"/>
                <a:ea typeface="Dosis"/>
                <a:cs typeface="Dosis"/>
                <a:sym typeface="Dosis"/>
              </a:rPr>
              <a:t>      task.completed = !task.completed;</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const deleteButtonElement = document.createElement("button");</a:t>
            </a:r>
          </a:p>
          <a:p>
            <a:pPr algn="l">
              <a:lnSpc>
                <a:spcPts val="3727"/>
              </a:lnSpc>
            </a:pPr>
            <a:r>
              <a:rPr lang="en-US" sz="2662">
                <a:solidFill>
                  <a:srgbClr val="000000"/>
                </a:solidFill>
                <a:latin typeface="Dosis"/>
                <a:ea typeface="Dosis"/>
                <a:cs typeface="Dosis"/>
                <a:sym typeface="Dosis"/>
              </a:rPr>
              <a:t>    deleteButtonElement.textContent = "Remove";</a:t>
            </a:r>
          </a:p>
          <a:p>
            <a:pPr algn="l">
              <a:lnSpc>
                <a:spcPts val="3727"/>
              </a:lnSpc>
            </a:pPr>
            <a:r>
              <a:rPr lang="en-US" sz="2662">
                <a:solidFill>
                  <a:srgbClr val="000000"/>
                </a:solidFill>
                <a:latin typeface="Dosis"/>
                <a:ea typeface="Dosis"/>
                <a:cs typeface="Dosis"/>
                <a:sym typeface="Dosis"/>
              </a:rPr>
              <a:t>    deleteButtonElement.addEventListener("click", () =&gt; {</a:t>
            </a:r>
          </a:p>
          <a:p>
            <a:pPr algn="l">
              <a:lnSpc>
                <a:spcPts val="3727"/>
              </a:lnSpc>
            </a:pPr>
            <a:r>
              <a:rPr lang="en-US" sz="2662">
                <a:solidFill>
                  <a:srgbClr val="000000"/>
                </a:solidFill>
                <a:latin typeface="Dosis"/>
                <a:ea typeface="Dosis"/>
                <a:cs typeface="Dosis"/>
                <a:sym typeface="Dosis"/>
              </a:rPr>
              <a:t>      taskList.splice(index, 1);</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taskElement.appendChild(deleteButtonElement);</a:t>
            </a:r>
          </a:p>
          <a:p>
            <a:pPr algn="l">
              <a:lnSpc>
                <a:spcPts val="3727"/>
              </a:lnSpc>
            </a:pPr>
            <a:r>
              <a:rPr lang="en-US" sz="2662">
                <a:solidFill>
                  <a:srgbClr val="000000"/>
                </a:solidFill>
                <a:latin typeface="Dosis"/>
                <a:ea typeface="Dosis"/>
                <a:cs typeface="Dosis"/>
                <a:sym typeface="Dosis"/>
              </a:rPr>
              <a:t>    taskListElement.appendChild(taskElement);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*Initial Render*</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Initial render</a:t>
            </a:r>
          </a:p>
          <a:p>
            <a:pPr algn="l">
              <a:lnSpc>
                <a:spcPts val="3727"/>
              </a:lnSpc>
            </a:pPr>
            <a:r>
              <a:rPr lang="en-US" sz="2662">
                <a:solidFill>
                  <a:srgbClr val="000000"/>
                </a:solidFill>
                <a:latin typeface="Dosis"/>
                <a:ea typeface="Dosis"/>
                <a:cs typeface="Dosis"/>
                <a:sym typeface="Dosis"/>
              </a:rPr>
              <a:t>renderTaskList();</a:t>
            </a:r>
          </a:p>
          <a:p>
            <a:pPr algn="l">
              <a:lnSpc>
                <a:spcPts val="3727"/>
              </a:lnSpc>
            </a:pPr>
            <a:r>
              <a:rPr lang="en-US" sz="2662">
                <a:solidFill>
                  <a:srgbClr val="000000"/>
                </a:solidFill>
                <a:latin typeface="Dosis"/>
                <a:ea typeface="Dosis"/>
                <a:cs typeface="Dosis"/>
                <a:sym typeface="Dosis"/>
              </a:rPr>
              <a:t>```</a:t>
            </a:r>
          </a:p>
          <a:p>
            <a:pPr algn="l" marL="0" indent="0" lvl="0">
              <a:lnSpc>
                <a:spcPts val="3727"/>
              </a:lnSpc>
              <a:spcBef>
                <a:spcPct val="0"/>
              </a:spcBef>
            </a:pPr>
            <a:r>
              <a:rPr lang="en-US" sz="2662">
                <a:solidFill>
                  <a:srgbClr val="000000"/>
                </a:solidFill>
                <a:latin typeface="Dosis"/>
                <a:ea typeface="Dosis"/>
                <a:cs typeface="Dosis"/>
                <a:sym typeface="Dosis"/>
              </a:rPr>
              <a:t>This digital portfolio is a static website designed to showcas screen sizes.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8EADE"/>
        </a:solidFill>
      </p:bgPr>
    </p:bg>
    <p:spTree>
      <p:nvGrpSpPr>
        <p:cNvPr id="1" name=""/>
        <p:cNvGrpSpPr/>
        <p:nvPr/>
      </p:nvGrpSpPr>
      <p:grpSpPr>
        <a:xfrm>
          <a:off x="0" y="0"/>
          <a:ext cx="0" cy="0"/>
          <a:chOff x="0" y="0"/>
          <a:chExt cx="0" cy="0"/>
        </a:xfrm>
      </p:grpSpPr>
      <p:sp>
        <p:nvSpPr>
          <p:cNvPr name="TextBox 2" id="2"/>
          <p:cNvSpPr txBox="true"/>
          <p:nvPr/>
        </p:nvSpPr>
        <p:spPr>
          <a:xfrm rot="0">
            <a:off x="0" y="-20593747"/>
            <a:ext cx="7388260" cy="64388039"/>
          </a:xfrm>
          <a:prstGeom prst="rect">
            <a:avLst/>
          </a:prstGeom>
        </p:spPr>
        <p:txBody>
          <a:bodyPr anchor="t" rtlCol="false" tIns="0" lIns="0" bIns="0" rIns="0">
            <a:spAutoFit/>
          </a:bodyPr>
          <a:lstStyle/>
          <a:p>
            <a:pPr algn="l">
              <a:lnSpc>
                <a:spcPts val="3727"/>
              </a:lnSpc>
            </a:pPr>
            <a:r>
              <a:rPr lang="en-US" sz="2662" b="true">
                <a:solidFill>
                  <a:srgbClr val="000000"/>
                </a:solidFill>
                <a:latin typeface="Dosis Bold"/>
                <a:ea typeface="Dosis Bold"/>
                <a:cs typeface="Dosis Bold"/>
                <a:sym typeface="Dosis Bold"/>
              </a:rPr>
              <a:t>CODE:</a:t>
            </a:r>
          </a:p>
          <a:p>
            <a:pPr algn="l">
              <a:lnSpc>
                <a:spcPts val="3727"/>
              </a:lnSpc>
            </a:pPr>
            <a:r>
              <a:rPr lang="en-US" sz="2662">
                <a:solidFill>
                  <a:srgbClr val="000000"/>
                </a:solidFill>
                <a:latin typeface="Dosis"/>
                <a:ea typeface="Dosis"/>
                <a:cs typeface="Dosis"/>
                <a:sym typeface="Dosis"/>
              </a:rPr>
              <a:t>*HTML Structure*</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&lt;!-- Task Master container --&gt;</a:t>
            </a:r>
          </a:p>
          <a:p>
            <a:pPr algn="l">
              <a:lnSpc>
                <a:spcPts val="3727"/>
              </a:lnSpc>
            </a:pPr>
            <a:r>
              <a:rPr lang="en-US" sz="2662">
                <a:solidFill>
                  <a:srgbClr val="000000"/>
                </a:solidFill>
                <a:latin typeface="Dosis"/>
                <a:ea typeface="Dosis"/>
                <a:cs typeface="Dosis"/>
                <a:sym typeface="Dosis"/>
              </a:rPr>
              <a:t>&lt;div class="task-master-container"&gt;</a:t>
            </a:r>
          </a:p>
          <a:p>
            <a:pPr algn="l">
              <a:lnSpc>
                <a:spcPts val="3727"/>
              </a:lnSpc>
            </a:pPr>
            <a:r>
              <a:rPr lang="en-US" sz="2662">
                <a:solidFill>
                  <a:srgbClr val="000000"/>
                </a:solidFill>
                <a:latin typeface="Dosis"/>
                <a:ea typeface="Dosis"/>
                <a:cs typeface="Dosis"/>
                <a:sym typeface="Dosis"/>
              </a:rPr>
              <a:t>  &lt;h1&gt;Task Master&lt;/h1&gt;</a:t>
            </a:r>
          </a:p>
          <a:p>
            <a:pPr algn="l">
              <a:lnSpc>
                <a:spcPts val="3727"/>
              </a:lnSpc>
            </a:pPr>
            <a:r>
              <a:rPr lang="en-US" sz="2662">
                <a:solidFill>
                  <a:srgbClr val="000000"/>
                </a:solidFill>
                <a:latin typeface="Dosis"/>
                <a:ea typeface="Dosis"/>
                <a:cs typeface="Dosis"/>
                <a:sym typeface="Dosis"/>
              </a:rPr>
              <a:t>  &lt;input type="text" id="task-input" placeholder="Enter a task"&gt;</a:t>
            </a:r>
          </a:p>
          <a:p>
            <a:pPr algn="l">
              <a:lnSpc>
                <a:spcPts val="3727"/>
              </a:lnSpc>
            </a:pPr>
            <a:r>
              <a:rPr lang="en-US" sz="2662">
                <a:solidFill>
                  <a:srgbClr val="000000"/>
                </a:solidFill>
                <a:latin typeface="Dosis"/>
                <a:ea typeface="Dosis"/>
                <a:cs typeface="Dosis"/>
                <a:sym typeface="Dosis"/>
              </a:rPr>
              <a:t>  &lt;button id="add-task-button"&gt;Add Task&lt;/button&gt;</a:t>
            </a:r>
          </a:p>
          <a:p>
            <a:pPr algn="l">
              <a:lnSpc>
                <a:spcPts val="3727"/>
              </a:lnSpc>
            </a:pPr>
            <a:r>
              <a:rPr lang="en-US" sz="2662">
                <a:solidFill>
                  <a:srgbClr val="000000"/>
                </a:solidFill>
                <a:latin typeface="Dosis"/>
                <a:ea typeface="Dosis"/>
                <a:cs typeface="Dosis"/>
                <a:sym typeface="Dosis"/>
              </a:rPr>
              <a:t>  &lt;ol id="task-list"&gt;&lt;/ol&gt;</a:t>
            </a:r>
          </a:p>
          <a:p>
            <a:pPr algn="l">
              <a:lnSpc>
                <a:spcPts val="3727"/>
              </a:lnSpc>
            </a:pPr>
            <a:r>
              <a:rPr lang="en-US" sz="2662">
                <a:solidFill>
                  <a:srgbClr val="000000"/>
                </a:solidFill>
                <a:latin typeface="Dosis"/>
                <a:ea typeface="Dosis"/>
                <a:cs typeface="Dosis"/>
                <a:sym typeface="Dosis"/>
              </a:rPr>
              <a:t>&lt;/div&gt;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*CSS Styles*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Task Master container styles */</a:t>
            </a:r>
          </a:p>
          <a:p>
            <a:pPr algn="l">
              <a:lnSpc>
                <a:spcPts val="3727"/>
              </a:lnSpc>
            </a:pPr>
            <a:r>
              <a:rPr lang="en-US" sz="2662">
                <a:solidFill>
                  <a:srgbClr val="000000"/>
                </a:solidFill>
                <a:latin typeface="Dosis"/>
                <a:ea typeface="Dosis"/>
                <a:cs typeface="Dosis"/>
                <a:sym typeface="Dosis"/>
              </a:rPr>
              <a:t>.task-master-container {</a:t>
            </a:r>
          </a:p>
          <a:p>
            <a:pPr algn="l">
              <a:lnSpc>
                <a:spcPts val="3727"/>
              </a:lnSpc>
            </a:pPr>
            <a:r>
              <a:rPr lang="en-US" sz="2662">
                <a:solidFill>
                  <a:srgbClr val="000000"/>
                </a:solidFill>
                <a:latin typeface="Dosis"/>
                <a:ea typeface="Dosis"/>
                <a:cs typeface="Dosis"/>
                <a:sym typeface="Dosis"/>
              </a:rPr>
              <a:t>  width: 80%;</a:t>
            </a:r>
          </a:p>
          <a:p>
            <a:pPr algn="l">
              <a:lnSpc>
                <a:spcPts val="3727"/>
              </a:lnSpc>
            </a:pPr>
            <a:r>
              <a:rPr lang="en-US" sz="2662">
                <a:solidFill>
                  <a:srgbClr val="000000"/>
                </a:solidFill>
                <a:latin typeface="Dosis"/>
                <a:ea typeface="Dosis"/>
                <a:cs typeface="Dosis"/>
                <a:sym typeface="Dosis"/>
              </a:rPr>
              <a:t>  margin: 40px auto;</a:t>
            </a:r>
          </a:p>
          <a:p>
            <a:pPr algn="l">
              <a:lnSpc>
                <a:spcPts val="3727"/>
              </a:lnSpc>
            </a:pPr>
            <a:r>
              <a:rPr lang="en-US" sz="2662">
                <a:solidFill>
                  <a:srgbClr val="000000"/>
                </a:solidFill>
                <a:latin typeface="Dosis"/>
                <a:ea typeface="Dosis"/>
                <a:cs typeface="Dosis"/>
                <a:sym typeface="Dosis"/>
              </a:rPr>
              <a:t>  background-color: skyblue;</a:t>
            </a:r>
          </a:p>
          <a:p>
            <a:pPr algn="l">
              <a:lnSpc>
                <a:spcPts val="3727"/>
              </a:lnSpc>
            </a:pPr>
            <a:r>
              <a:rPr lang="en-US" sz="2662">
                <a:solidFill>
                  <a:srgbClr val="000000"/>
                </a:solidFill>
                <a:latin typeface="Dosis"/>
                <a:ea typeface="Dosis"/>
                <a:cs typeface="Dosis"/>
                <a:sym typeface="Dosis"/>
              </a:rPr>
              <a:t>  padding: 40px;</a:t>
            </a:r>
          </a:p>
          <a:p>
            <a:pPr algn="l">
              <a:lnSpc>
                <a:spcPts val="3727"/>
              </a:lnSpc>
            </a:pPr>
            <a:r>
              <a:rPr lang="en-US" sz="2662">
                <a:solidFill>
                  <a:srgbClr val="000000"/>
                </a:solidFill>
                <a:latin typeface="Dosis"/>
                <a:ea typeface="Dosis"/>
                <a:cs typeface="Dosis"/>
                <a:sym typeface="Dosis"/>
              </a:rPr>
              <a:t>  border: 2px solid blue;</a:t>
            </a:r>
          </a:p>
          <a:p>
            <a:pPr algn="l">
              <a:lnSpc>
                <a:spcPts val="3727"/>
              </a:lnSpc>
            </a:pPr>
            <a:r>
              <a:rPr lang="en-US" sz="2662">
                <a:solidFill>
                  <a:srgbClr val="000000"/>
                </a:solidFill>
                <a:latin typeface="Dosis"/>
                <a:ea typeface="Dosis"/>
                <a:cs typeface="Dosis"/>
                <a:sym typeface="Dosis"/>
              </a:rPr>
              <a:t>  box-shadow: 0 0 10px rgba(0, 0, 0, 0.1);</a:t>
            </a:r>
          </a:p>
          <a:p>
            <a:pPr algn="l">
              <a:lnSpc>
                <a:spcPts val="3727"/>
              </a:lnSpc>
            </a:pPr>
            <a:r>
              <a:rPr lang="en-US" sz="2662">
                <a:solidFill>
                  <a:srgbClr val="000000"/>
                </a:solidFill>
                <a:latin typeface="Dosis"/>
                <a:ea typeface="Dosis"/>
                <a:cs typeface="Dosis"/>
                <a:sym typeface="Dosis"/>
              </a:rPr>
              <a:t>  font-style: bold;</a:t>
            </a:r>
          </a:p>
          <a:p>
            <a:pPr algn="l">
              <a:lnSpc>
                <a:spcPts val="3727"/>
              </a:lnSpc>
            </a:pPr>
            <a:r>
              <a:rPr lang="en-US" sz="2662">
                <a:solidFill>
                  <a:srgbClr val="000000"/>
                </a:solidFill>
                <a:latin typeface="Dosis"/>
                <a:ea typeface="Dosis"/>
                <a:cs typeface="Dosis"/>
                <a:sym typeface="Dosis"/>
              </a:rPr>
              <a:t>  border-style: dashed;</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 Task input styles */</a:t>
            </a:r>
          </a:p>
          <a:p>
            <a:pPr algn="l">
              <a:lnSpc>
                <a:spcPts val="3727"/>
              </a:lnSpc>
            </a:pPr>
            <a:r>
              <a:rPr lang="en-US" sz="2662">
                <a:solidFill>
                  <a:srgbClr val="000000"/>
                </a:solidFill>
                <a:latin typeface="Dosis"/>
                <a:ea typeface="Dosis"/>
                <a:cs typeface="Dosis"/>
                <a:sym typeface="Dosis"/>
              </a:rPr>
              <a:t>#task-input {</a:t>
            </a:r>
          </a:p>
          <a:p>
            <a:pPr algn="l">
              <a:lnSpc>
                <a:spcPts val="3727"/>
              </a:lnSpc>
            </a:pPr>
            <a:r>
              <a:rPr lang="en-US" sz="2662">
                <a:solidFill>
                  <a:srgbClr val="000000"/>
                </a:solidFill>
                <a:latin typeface="Dosis"/>
                <a:ea typeface="Dosis"/>
                <a:cs typeface="Dosis"/>
                <a:sym typeface="Dosis"/>
              </a:rPr>
              <a:t>  width: 80%;</a:t>
            </a:r>
          </a:p>
          <a:p>
            <a:pPr algn="l">
              <a:lnSpc>
                <a:spcPts val="3727"/>
              </a:lnSpc>
            </a:pPr>
            <a:r>
              <a:rPr lang="en-US" sz="2662">
                <a:solidFill>
                  <a:srgbClr val="000000"/>
                </a:solidFill>
                <a:latin typeface="Dosis"/>
                <a:ea typeface="Dosis"/>
                <a:cs typeface="Dosis"/>
                <a:sym typeface="Dosis"/>
              </a:rPr>
              <a:t>  padding: 10px;</a:t>
            </a:r>
          </a:p>
          <a:p>
            <a:pPr algn="l">
              <a:lnSpc>
                <a:spcPts val="3727"/>
              </a:lnSpc>
            </a:pPr>
            <a:r>
              <a:rPr lang="en-US" sz="2662">
                <a:solidFill>
                  <a:srgbClr val="000000"/>
                </a:solidFill>
                <a:latin typeface="Dosis"/>
                <a:ea typeface="Dosis"/>
                <a:cs typeface="Dosis"/>
                <a:sym typeface="Dosis"/>
              </a:rPr>
              <a:t>  font-size: 18px;</a:t>
            </a:r>
          </a:p>
          <a:p>
            <a:pPr algn="l">
              <a:lnSpc>
                <a:spcPts val="3727"/>
              </a:lnSpc>
            </a:pPr>
            <a:r>
              <a:rPr lang="en-US" sz="2662">
                <a:solidFill>
                  <a:srgbClr val="000000"/>
                </a:solidFill>
                <a:latin typeface="Dosis"/>
                <a:ea typeface="Dosis"/>
                <a:cs typeface="Dosis"/>
                <a:sym typeface="Dosis"/>
              </a:rPr>
              <a:t>  border: none;</a:t>
            </a:r>
          </a:p>
          <a:p>
            <a:pPr algn="l">
              <a:lnSpc>
                <a:spcPts val="3727"/>
              </a:lnSpc>
            </a:pPr>
            <a:r>
              <a:rPr lang="en-US" sz="2662">
                <a:solidFill>
                  <a:srgbClr val="000000"/>
                </a:solidFill>
                <a:latin typeface="Dosis"/>
                <a:ea typeface="Dosis"/>
                <a:cs typeface="Dosis"/>
                <a:sym typeface="Dosis"/>
              </a:rPr>
              <a:t>  border-radius: 5px;</a:t>
            </a:r>
          </a:p>
          <a:p>
            <a:pPr algn="l">
              <a:lnSpc>
                <a:spcPts val="3727"/>
              </a:lnSpc>
            </a:pPr>
            <a:r>
              <a:rPr lang="en-US" sz="2662">
                <a:solidFill>
                  <a:srgbClr val="000000"/>
                </a:solidFill>
                <a:latin typeface="Dosis"/>
                <a:ea typeface="Dosis"/>
                <a:cs typeface="Dosis"/>
                <a:sym typeface="Dosis"/>
              </a:rPr>
              <a:t>  background-color: #f0f0f0;</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 Add task button styles */</a:t>
            </a:r>
          </a:p>
          <a:p>
            <a:pPr algn="l">
              <a:lnSpc>
                <a:spcPts val="3727"/>
              </a:lnSpc>
            </a:pPr>
            <a:r>
              <a:rPr lang="en-US" sz="2662">
                <a:solidFill>
                  <a:srgbClr val="000000"/>
                </a:solidFill>
                <a:latin typeface="Dosis"/>
                <a:ea typeface="Dosis"/>
                <a:cs typeface="Dosis"/>
                <a:sym typeface="Dosis"/>
              </a:rPr>
              <a:t>#add-task-button {</a:t>
            </a:r>
          </a:p>
          <a:p>
            <a:pPr algn="l">
              <a:lnSpc>
                <a:spcPts val="3727"/>
              </a:lnSpc>
            </a:pPr>
            <a:r>
              <a:rPr lang="en-US" sz="2662">
                <a:solidFill>
                  <a:srgbClr val="000000"/>
                </a:solidFill>
                <a:latin typeface="Dosis"/>
                <a:ea typeface="Dosis"/>
                <a:cs typeface="Dosis"/>
                <a:sym typeface="Dosis"/>
              </a:rPr>
              <a:t>  padding: 20px;</a:t>
            </a:r>
          </a:p>
          <a:p>
            <a:pPr algn="l">
              <a:lnSpc>
                <a:spcPts val="3727"/>
              </a:lnSpc>
            </a:pPr>
            <a:r>
              <a:rPr lang="en-US" sz="2662">
                <a:solidFill>
                  <a:srgbClr val="000000"/>
                </a:solidFill>
                <a:latin typeface="Dosis"/>
                <a:ea typeface="Dosis"/>
                <a:cs typeface="Dosis"/>
                <a:sym typeface="Dosis"/>
              </a:rPr>
              <a:t>  font-size: 18px;</a:t>
            </a:r>
          </a:p>
          <a:p>
            <a:pPr algn="l">
              <a:lnSpc>
                <a:spcPts val="3727"/>
              </a:lnSpc>
            </a:pPr>
            <a:r>
              <a:rPr lang="en-US" sz="2662">
                <a:solidFill>
                  <a:srgbClr val="000000"/>
                </a:solidFill>
                <a:latin typeface="Dosis"/>
                <a:ea typeface="Dosis"/>
                <a:cs typeface="Dosis"/>
                <a:sym typeface="Dosis"/>
              </a:rPr>
              <a:t>  border: none;</a:t>
            </a:r>
          </a:p>
          <a:p>
            <a:pPr algn="l">
              <a:lnSpc>
                <a:spcPts val="3727"/>
              </a:lnSpc>
            </a:pPr>
            <a:r>
              <a:rPr lang="en-US" sz="2662">
                <a:solidFill>
                  <a:srgbClr val="000000"/>
                </a:solidFill>
                <a:latin typeface="Dosis"/>
                <a:ea typeface="Dosis"/>
                <a:cs typeface="Dosis"/>
                <a:sym typeface="Dosis"/>
              </a:rPr>
              <a:t>  border-radius: 5px;</a:t>
            </a:r>
          </a:p>
          <a:p>
            <a:pPr algn="l">
              <a:lnSpc>
                <a:spcPts val="3727"/>
              </a:lnSpc>
            </a:pPr>
            <a:r>
              <a:rPr lang="en-US" sz="2662">
                <a:solidFill>
                  <a:srgbClr val="000000"/>
                </a:solidFill>
                <a:latin typeface="Dosis"/>
                <a:ea typeface="Dosis"/>
                <a:cs typeface="Dosis"/>
                <a:sym typeface="Dosis"/>
              </a:rPr>
              <a:t>  background-color: black;</a:t>
            </a:r>
          </a:p>
          <a:p>
            <a:pPr algn="l">
              <a:lnSpc>
                <a:spcPts val="3727"/>
              </a:lnSpc>
            </a:pPr>
            <a:r>
              <a:rPr lang="en-US" sz="2662">
                <a:solidFill>
                  <a:srgbClr val="000000"/>
                </a:solidFill>
                <a:latin typeface="Dosis"/>
                <a:ea typeface="Dosis"/>
                <a:cs typeface="Dosis"/>
                <a:sym typeface="Dosis"/>
              </a:rPr>
              <a:t>  color: #fff;</a:t>
            </a:r>
          </a:p>
          <a:p>
            <a:pPr algn="l">
              <a:lnSpc>
                <a:spcPts val="3727"/>
              </a:lnSpc>
            </a:pPr>
            <a:r>
              <a:rPr lang="en-US" sz="2662">
                <a:solidFill>
                  <a:srgbClr val="000000"/>
                </a:solidFill>
                <a:latin typeface="Dosis"/>
                <a:ea typeface="Dosis"/>
                <a:cs typeface="Dosis"/>
                <a:sym typeface="Dosis"/>
              </a:rPr>
              <a:t>  cursor: pointer;</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*JavaScript Code*</a:t>
            </a:r>
          </a:p>
          <a:p>
            <a:pPr algn="l">
              <a:lnSpc>
                <a:spcPts val="3727"/>
              </a:lnSpc>
            </a:pPr>
            <a:r>
              <a:rPr lang="en-US" sz="2662">
                <a:solidFill>
                  <a:srgbClr val="000000"/>
                </a:solidFill>
                <a:latin typeface="Dosis"/>
                <a:ea typeface="Dosis"/>
                <a:cs typeface="Dosis"/>
                <a:sym typeface="Dosis"/>
              </a:rPr>
              <a:t>*Get Elements*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Get task list element</a:t>
            </a:r>
          </a:p>
          <a:p>
            <a:pPr algn="l">
              <a:lnSpc>
                <a:spcPts val="3727"/>
              </a:lnSpc>
            </a:pPr>
            <a:r>
              <a:rPr lang="en-US" sz="2662">
                <a:solidFill>
                  <a:srgbClr val="000000"/>
                </a:solidFill>
                <a:latin typeface="Dosis"/>
                <a:ea typeface="Dosis"/>
                <a:cs typeface="Dosis"/>
                <a:sym typeface="Dosis"/>
              </a:rPr>
              <a:t>const taskListElement = document.getElementById("task-list");</a:t>
            </a:r>
          </a:p>
          <a:p>
            <a:pPr algn="l">
              <a:lnSpc>
                <a:spcPts val="3727"/>
              </a:lnSpc>
            </a:pPr>
          </a:p>
          <a:p>
            <a:pPr algn="l">
              <a:lnSpc>
                <a:spcPts val="3727"/>
              </a:lnSpc>
            </a:pPr>
            <a:r>
              <a:rPr lang="en-US" sz="2662">
                <a:solidFill>
                  <a:srgbClr val="000000"/>
                </a:solidFill>
                <a:latin typeface="Dosis"/>
                <a:ea typeface="Dosis"/>
                <a:cs typeface="Dosis"/>
                <a:sym typeface="Dosis"/>
              </a:rPr>
              <a:t>// Get task input element</a:t>
            </a:r>
          </a:p>
          <a:p>
            <a:pPr algn="l">
              <a:lnSpc>
                <a:spcPts val="3727"/>
              </a:lnSpc>
            </a:pPr>
            <a:r>
              <a:rPr lang="en-US" sz="2662">
                <a:solidFill>
                  <a:srgbClr val="000000"/>
                </a:solidFill>
                <a:latin typeface="Dosis"/>
                <a:ea typeface="Dosis"/>
                <a:cs typeface="Dosis"/>
                <a:sym typeface="Dosis"/>
              </a:rPr>
              <a:t>const taskInputElement = document.getElementById("task-input");</a:t>
            </a:r>
          </a:p>
          <a:p>
            <a:pPr algn="l">
              <a:lnSpc>
                <a:spcPts val="3727"/>
              </a:lnSpc>
            </a:pPr>
          </a:p>
          <a:p>
            <a:pPr algn="l">
              <a:lnSpc>
                <a:spcPts val="3727"/>
              </a:lnSpc>
            </a:pPr>
            <a:r>
              <a:rPr lang="en-US" sz="2662">
                <a:solidFill>
                  <a:srgbClr val="000000"/>
                </a:solidFill>
                <a:latin typeface="Dosis"/>
                <a:ea typeface="Dosis"/>
                <a:cs typeface="Dosis"/>
                <a:sym typeface="Dosis"/>
              </a:rPr>
              <a:t>// Get add task button element</a:t>
            </a:r>
          </a:p>
          <a:p>
            <a:pPr algn="l">
              <a:lnSpc>
                <a:spcPts val="3727"/>
              </a:lnSpc>
            </a:pPr>
            <a:r>
              <a:rPr lang="en-US" sz="2662">
                <a:solidFill>
                  <a:srgbClr val="000000"/>
                </a:solidFill>
                <a:latin typeface="Dosis"/>
                <a:ea typeface="Dosis"/>
                <a:cs typeface="Dosis"/>
                <a:sym typeface="Dosis"/>
              </a:rPr>
              <a:t>const addTaskButtonElement = document.getElementById("add-task-button");</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*Task List Array*</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Task list array</a:t>
            </a:r>
          </a:p>
          <a:p>
            <a:pPr algn="l">
              <a:lnSpc>
                <a:spcPts val="3727"/>
              </a:lnSpc>
            </a:pPr>
            <a:r>
              <a:rPr lang="en-US" sz="2662">
                <a:solidFill>
                  <a:srgbClr val="000000"/>
                </a:solidFill>
                <a:latin typeface="Dosis"/>
                <a:ea typeface="Dosis"/>
                <a:cs typeface="Dosis"/>
                <a:sym typeface="Dosis"/>
              </a:rPr>
              <a:t>let taskList = JSON.parse(localStorage.getItem("taskList")) || [];</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*Add Event Listeners*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Add event listeners</a:t>
            </a:r>
          </a:p>
          <a:p>
            <a:pPr algn="l">
              <a:lnSpc>
                <a:spcPts val="3727"/>
              </a:lnSpc>
            </a:pPr>
            <a:r>
              <a:rPr lang="en-US" sz="2662">
                <a:solidFill>
                  <a:srgbClr val="000000"/>
                </a:solidFill>
                <a:latin typeface="Dosis"/>
                <a:ea typeface="Dosis"/>
                <a:cs typeface="Dosis"/>
                <a:sym typeface="Dosis"/>
              </a:rPr>
              <a:t>addTaskButtonElement.addEventListener("click", addTask);</a:t>
            </a:r>
          </a:p>
          <a:p>
            <a:pPr algn="l">
              <a:lnSpc>
                <a:spcPts val="3727"/>
              </a:lnSpc>
            </a:pPr>
            <a:r>
              <a:rPr lang="en-US" sz="2662">
                <a:solidFill>
                  <a:srgbClr val="000000"/>
                </a:solidFill>
                <a:latin typeface="Dosis"/>
                <a:ea typeface="Dosis"/>
                <a:cs typeface="Dosis"/>
                <a:sym typeface="Dosis"/>
              </a:rPr>
              <a:t>taskInputElement.addEventListener("keypress", (e) =&gt; {</a:t>
            </a:r>
          </a:p>
          <a:p>
            <a:pPr algn="l">
              <a:lnSpc>
                <a:spcPts val="3727"/>
              </a:lnSpc>
            </a:pPr>
            <a:r>
              <a:rPr lang="en-US" sz="2662">
                <a:solidFill>
                  <a:srgbClr val="000000"/>
                </a:solidFill>
                <a:latin typeface="Dosis"/>
                <a:ea typeface="Dosis"/>
                <a:cs typeface="Dosis"/>
                <a:sym typeface="Dosis"/>
              </a:rPr>
              <a:t>  if (e.key === "Enter") {</a:t>
            </a:r>
          </a:p>
          <a:p>
            <a:pPr algn="l">
              <a:lnSpc>
                <a:spcPts val="3727"/>
              </a:lnSpc>
            </a:pPr>
            <a:r>
              <a:rPr lang="en-US" sz="2662">
                <a:solidFill>
                  <a:srgbClr val="000000"/>
                </a:solidFill>
                <a:latin typeface="Dosis"/>
                <a:ea typeface="Dosis"/>
                <a:cs typeface="Dosis"/>
                <a:sym typeface="Dosis"/>
              </a:rPr>
              <a:t>    addTask();</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*Add Task Function*</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Add task function</a:t>
            </a:r>
          </a:p>
          <a:p>
            <a:pPr algn="l">
              <a:lnSpc>
                <a:spcPts val="3727"/>
              </a:lnSpc>
            </a:pPr>
            <a:r>
              <a:rPr lang="en-US" sz="2662">
                <a:solidFill>
                  <a:srgbClr val="000000"/>
                </a:solidFill>
                <a:latin typeface="Dosis"/>
                <a:ea typeface="Dosis"/>
                <a:cs typeface="Dosis"/>
                <a:sym typeface="Dosis"/>
              </a:rPr>
              <a:t>function addTask() {</a:t>
            </a:r>
          </a:p>
          <a:p>
            <a:pPr algn="l">
              <a:lnSpc>
                <a:spcPts val="3727"/>
              </a:lnSpc>
            </a:pPr>
            <a:r>
              <a:rPr lang="en-US" sz="2662">
                <a:solidFill>
                  <a:srgbClr val="000000"/>
                </a:solidFill>
                <a:latin typeface="Dosis"/>
                <a:ea typeface="Dosis"/>
                <a:cs typeface="Dosis"/>
                <a:sym typeface="Dosis"/>
              </a:rPr>
              <a:t>  const task = taskInputElement.value.trim();</a:t>
            </a:r>
          </a:p>
          <a:p>
            <a:pPr algn="l">
              <a:lnSpc>
                <a:spcPts val="3727"/>
              </a:lnSpc>
            </a:pPr>
            <a:r>
              <a:rPr lang="en-US" sz="2662">
                <a:solidFill>
                  <a:srgbClr val="000000"/>
                </a:solidFill>
                <a:latin typeface="Dosis"/>
                <a:ea typeface="Dosis"/>
                <a:cs typeface="Dosis"/>
                <a:sym typeface="Dosis"/>
              </a:rPr>
              <a:t>  if (task) {</a:t>
            </a:r>
          </a:p>
          <a:p>
            <a:pPr algn="l">
              <a:lnSpc>
                <a:spcPts val="3727"/>
              </a:lnSpc>
            </a:pPr>
            <a:r>
              <a:rPr lang="en-US" sz="2662">
                <a:solidFill>
                  <a:srgbClr val="000000"/>
                </a:solidFill>
                <a:latin typeface="Dosis"/>
                <a:ea typeface="Dosis"/>
                <a:cs typeface="Dosis"/>
                <a:sym typeface="Dosis"/>
              </a:rPr>
              <a:t>    taskList.push({ task, completed: false });</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taskInputElement.value = "";</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*Render Task List Function*</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Render task list function</a:t>
            </a:r>
          </a:p>
          <a:p>
            <a:pPr algn="l">
              <a:lnSpc>
                <a:spcPts val="3727"/>
              </a:lnSpc>
            </a:pPr>
            <a:r>
              <a:rPr lang="en-US" sz="2662">
                <a:solidFill>
                  <a:srgbClr val="000000"/>
                </a:solidFill>
                <a:latin typeface="Dosis"/>
                <a:ea typeface="Dosis"/>
                <a:cs typeface="Dosis"/>
                <a:sym typeface="Dosis"/>
              </a:rPr>
              <a:t>function renderTaskList() {</a:t>
            </a:r>
          </a:p>
          <a:p>
            <a:pPr algn="l">
              <a:lnSpc>
                <a:spcPts val="3727"/>
              </a:lnSpc>
            </a:pPr>
            <a:r>
              <a:rPr lang="en-US" sz="2662">
                <a:solidFill>
                  <a:srgbClr val="000000"/>
                </a:solidFill>
                <a:latin typeface="Dosis"/>
                <a:ea typeface="Dosis"/>
                <a:cs typeface="Dosis"/>
                <a:sym typeface="Dosis"/>
              </a:rPr>
              <a:t>  taskListElement.innerHTML = "";</a:t>
            </a:r>
          </a:p>
          <a:p>
            <a:pPr algn="l">
              <a:lnSpc>
                <a:spcPts val="3727"/>
              </a:lnSpc>
            </a:pPr>
            <a:r>
              <a:rPr lang="en-US" sz="2662">
                <a:solidFill>
                  <a:srgbClr val="000000"/>
                </a:solidFill>
                <a:latin typeface="Dosis"/>
                <a:ea typeface="Dosis"/>
                <a:cs typeface="Dosis"/>
                <a:sym typeface="Dosis"/>
              </a:rPr>
              <a:t>  taskList.forEach((task, index) =&gt; {</a:t>
            </a:r>
          </a:p>
          <a:p>
            <a:pPr algn="l">
              <a:lnSpc>
                <a:spcPts val="3727"/>
              </a:lnSpc>
            </a:pPr>
            <a:r>
              <a:rPr lang="en-US" sz="2662">
                <a:solidFill>
                  <a:srgbClr val="000000"/>
                </a:solidFill>
                <a:latin typeface="Dosis"/>
                <a:ea typeface="Dosis"/>
                <a:cs typeface="Dosis"/>
                <a:sym typeface="Dosis"/>
              </a:rPr>
              <a:t>    const taskElement = document.createElement("li");</a:t>
            </a:r>
          </a:p>
          <a:p>
            <a:pPr algn="l">
              <a:lnSpc>
                <a:spcPts val="3727"/>
              </a:lnSpc>
            </a:pPr>
            <a:r>
              <a:rPr lang="en-US" sz="2662">
                <a:solidFill>
                  <a:srgbClr val="000000"/>
                </a:solidFill>
                <a:latin typeface="Dosis"/>
                <a:ea typeface="Dosis"/>
                <a:cs typeface="Dosis"/>
                <a:sym typeface="Dosis"/>
              </a:rPr>
              <a:t>    taskElement.textContent = task.task;</a:t>
            </a:r>
          </a:p>
          <a:p>
            <a:pPr algn="l">
              <a:lnSpc>
                <a:spcPts val="3727"/>
              </a:lnSpc>
            </a:pPr>
            <a:r>
              <a:rPr lang="en-US" sz="2662">
                <a:solidFill>
                  <a:srgbClr val="000000"/>
                </a:solidFill>
                <a:latin typeface="Dosis"/>
                <a:ea typeface="Dosis"/>
                <a:cs typeface="Dosis"/>
                <a:sym typeface="Dosis"/>
              </a:rPr>
              <a:t>    if (task.completed) {</a:t>
            </a:r>
          </a:p>
          <a:p>
            <a:pPr algn="l">
              <a:lnSpc>
                <a:spcPts val="3727"/>
              </a:lnSpc>
            </a:pPr>
            <a:r>
              <a:rPr lang="en-US" sz="2662">
                <a:solidFill>
                  <a:srgbClr val="000000"/>
                </a:solidFill>
                <a:latin typeface="Dosis"/>
                <a:ea typeface="Dosis"/>
                <a:cs typeface="Dosis"/>
                <a:sym typeface="Dosis"/>
              </a:rPr>
              <a:t>      taskElement.classList.add("completed");</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taskElement.addEventListener("click", () =&gt; {</a:t>
            </a:r>
          </a:p>
          <a:p>
            <a:pPr algn="l">
              <a:lnSpc>
                <a:spcPts val="3727"/>
              </a:lnSpc>
            </a:pPr>
            <a:r>
              <a:rPr lang="en-US" sz="2662">
                <a:solidFill>
                  <a:srgbClr val="000000"/>
                </a:solidFill>
                <a:latin typeface="Dosis"/>
                <a:ea typeface="Dosis"/>
                <a:cs typeface="Dosis"/>
                <a:sym typeface="Dosis"/>
              </a:rPr>
              <a:t>      task.completed = !task.completed;</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const deleteButtonElement = document.createElement("button");</a:t>
            </a:r>
          </a:p>
          <a:p>
            <a:pPr algn="l">
              <a:lnSpc>
                <a:spcPts val="3727"/>
              </a:lnSpc>
            </a:pPr>
            <a:r>
              <a:rPr lang="en-US" sz="2662">
                <a:solidFill>
                  <a:srgbClr val="000000"/>
                </a:solidFill>
                <a:latin typeface="Dosis"/>
                <a:ea typeface="Dosis"/>
                <a:cs typeface="Dosis"/>
                <a:sym typeface="Dosis"/>
              </a:rPr>
              <a:t>    deleteButtonElement.textContent = "Remove";</a:t>
            </a:r>
          </a:p>
          <a:p>
            <a:pPr algn="l">
              <a:lnSpc>
                <a:spcPts val="3727"/>
              </a:lnSpc>
            </a:pPr>
            <a:r>
              <a:rPr lang="en-US" sz="2662">
                <a:solidFill>
                  <a:srgbClr val="000000"/>
                </a:solidFill>
                <a:latin typeface="Dosis"/>
                <a:ea typeface="Dosis"/>
                <a:cs typeface="Dosis"/>
                <a:sym typeface="Dosis"/>
              </a:rPr>
              <a:t>    deleteButtonElement.addEventListener("click", () =&gt; {</a:t>
            </a:r>
          </a:p>
          <a:p>
            <a:pPr algn="l">
              <a:lnSpc>
                <a:spcPts val="3727"/>
              </a:lnSpc>
            </a:pPr>
            <a:r>
              <a:rPr lang="en-US" sz="2662">
                <a:solidFill>
                  <a:srgbClr val="000000"/>
                </a:solidFill>
                <a:latin typeface="Dosis"/>
                <a:ea typeface="Dosis"/>
                <a:cs typeface="Dosis"/>
                <a:sym typeface="Dosis"/>
              </a:rPr>
              <a:t>      taskList.splice(index, 1);</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taskElement.appendChild(deleteButtonElement);</a:t>
            </a:r>
          </a:p>
          <a:p>
            <a:pPr algn="l">
              <a:lnSpc>
                <a:spcPts val="3727"/>
              </a:lnSpc>
            </a:pPr>
            <a:r>
              <a:rPr lang="en-US" sz="2662">
                <a:solidFill>
                  <a:srgbClr val="000000"/>
                </a:solidFill>
                <a:latin typeface="Dosis"/>
                <a:ea typeface="Dosis"/>
                <a:cs typeface="Dosis"/>
                <a:sym typeface="Dosis"/>
              </a:rPr>
              <a:t>    taskListElement.appendChild(taskElement);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*Initial Render*</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Initial render</a:t>
            </a:r>
          </a:p>
          <a:p>
            <a:pPr algn="l">
              <a:lnSpc>
                <a:spcPts val="3727"/>
              </a:lnSpc>
            </a:pPr>
            <a:r>
              <a:rPr lang="en-US" sz="2662">
                <a:solidFill>
                  <a:srgbClr val="000000"/>
                </a:solidFill>
                <a:latin typeface="Dosis"/>
                <a:ea typeface="Dosis"/>
                <a:cs typeface="Dosis"/>
                <a:sym typeface="Dosis"/>
              </a:rPr>
              <a:t>renderTaskList();</a:t>
            </a:r>
          </a:p>
          <a:p>
            <a:pPr algn="l">
              <a:lnSpc>
                <a:spcPts val="3727"/>
              </a:lnSpc>
            </a:pPr>
            <a:r>
              <a:rPr lang="en-US" sz="2662">
                <a:solidFill>
                  <a:srgbClr val="000000"/>
                </a:solidFill>
                <a:latin typeface="Dosis"/>
                <a:ea typeface="Dosis"/>
                <a:cs typeface="Dosis"/>
                <a:sym typeface="Dosis"/>
              </a:rPr>
              <a:t>```</a:t>
            </a:r>
          </a:p>
          <a:p>
            <a:pPr algn="l" marL="0" indent="0" lvl="0">
              <a:lnSpc>
                <a:spcPts val="3727"/>
              </a:lnSpc>
              <a:spcBef>
                <a:spcPct val="0"/>
              </a:spcBef>
            </a:pPr>
            <a:r>
              <a:rPr lang="en-US" sz="2662">
                <a:solidFill>
                  <a:srgbClr val="000000"/>
                </a:solidFill>
                <a:latin typeface="Dosis"/>
                <a:ea typeface="Dosis"/>
                <a:cs typeface="Dosis"/>
                <a:sym typeface="Dosis"/>
              </a:rPr>
              <a:t>This digital portfolio is a static website designed to showcas screen sizes.</a:t>
            </a:r>
          </a:p>
        </p:txBody>
      </p:sp>
      <p:sp>
        <p:nvSpPr>
          <p:cNvPr name="TextBox 3" id="3"/>
          <p:cNvSpPr txBox="true"/>
          <p:nvPr/>
        </p:nvSpPr>
        <p:spPr>
          <a:xfrm rot="0">
            <a:off x="7878542" y="-31189132"/>
            <a:ext cx="7388260" cy="64388039"/>
          </a:xfrm>
          <a:prstGeom prst="rect">
            <a:avLst/>
          </a:prstGeom>
        </p:spPr>
        <p:txBody>
          <a:bodyPr anchor="t" rtlCol="false" tIns="0" lIns="0" bIns="0" rIns="0">
            <a:spAutoFit/>
          </a:bodyPr>
          <a:lstStyle/>
          <a:p>
            <a:pPr algn="l">
              <a:lnSpc>
                <a:spcPts val="3727"/>
              </a:lnSpc>
            </a:pPr>
            <a:r>
              <a:rPr lang="en-US" sz="2662" b="true">
                <a:solidFill>
                  <a:srgbClr val="000000"/>
                </a:solidFill>
                <a:latin typeface="Dosis Bold"/>
                <a:ea typeface="Dosis Bold"/>
                <a:cs typeface="Dosis Bold"/>
                <a:sym typeface="Dosis Bold"/>
              </a:rPr>
              <a:t>CODE:</a:t>
            </a:r>
          </a:p>
          <a:p>
            <a:pPr algn="l">
              <a:lnSpc>
                <a:spcPts val="3727"/>
              </a:lnSpc>
            </a:pPr>
            <a:r>
              <a:rPr lang="en-US" sz="2662">
                <a:solidFill>
                  <a:srgbClr val="000000"/>
                </a:solidFill>
                <a:latin typeface="Dosis"/>
                <a:ea typeface="Dosis"/>
                <a:cs typeface="Dosis"/>
                <a:sym typeface="Dosis"/>
              </a:rPr>
              <a:t>*HTML Structure*</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&lt;!-- Task Master container --&gt;</a:t>
            </a:r>
          </a:p>
          <a:p>
            <a:pPr algn="l">
              <a:lnSpc>
                <a:spcPts val="3727"/>
              </a:lnSpc>
            </a:pPr>
            <a:r>
              <a:rPr lang="en-US" sz="2662">
                <a:solidFill>
                  <a:srgbClr val="000000"/>
                </a:solidFill>
                <a:latin typeface="Dosis"/>
                <a:ea typeface="Dosis"/>
                <a:cs typeface="Dosis"/>
                <a:sym typeface="Dosis"/>
              </a:rPr>
              <a:t>&lt;div class="task-master-container"&gt;</a:t>
            </a:r>
          </a:p>
          <a:p>
            <a:pPr algn="l">
              <a:lnSpc>
                <a:spcPts val="3727"/>
              </a:lnSpc>
            </a:pPr>
            <a:r>
              <a:rPr lang="en-US" sz="2662">
                <a:solidFill>
                  <a:srgbClr val="000000"/>
                </a:solidFill>
                <a:latin typeface="Dosis"/>
                <a:ea typeface="Dosis"/>
                <a:cs typeface="Dosis"/>
                <a:sym typeface="Dosis"/>
              </a:rPr>
              <a:t>  &lt;h1&gt;Task Master&lt;/h1&gt;</a:t>
            </a:r>
          </a:p>
          <a:p>
            <a:pPr algn="l">
              <a:lnSpc>
                <a:spcPts val="3727"/>
              </a:lnSpc>
            </a:pPr>
            <a:r>
              <a:rPr lang="en-US" sz="2662">
                <a:solidFill>
                  <a:srgbClr val="000000"/>
                </a:solidFill>
                <a:latin typeface="Dosis"/>
                <a:ea typeface="Dosis"/>
                <a:cs typeface="Dosis"/>
                <a:sym typeface="Dosis"/>
              </a:rPr>
              <a:t>  &lt;input type="text" id="task-input" placeholder="Enter a task"&gt;</a:t>
            </a:r>
          </a:p>
          <a:p>
            <a:pPr algn="l">
              <a:lnSpc>
                <a:spcPts val="3727"/>
              </a:lnSpc>
            </a:pPr>
            <a:r>
              <a:rPr lang="en-US" sz="2662">
                <a:solidFill>
                  <a:srgbClr val="000000"/>
                </a:solidFill>
                <a:latin typeface="Dosis"/>
                <a:ea typeface="Dosis"/>
                <a:cs typeface="Dosis"/>
                <a:sym typeface="Dosis"/>
              </a:rPr>
              <a:t>  &lt;button id="add-task-button"&gt;Add Task&lt;/button&gt;</a:t>
            </a:r>
          </a:p>
          <a:p>
            <a:pPr algn="l">
              <a:lnSpc>
                <a:spcPts val="3727"/>
              </a:lnSpc>
            </a:pPr>
            <a:r>
              <a:rPr lang="en-US" sz="2662">
                <a:solidFill>
                  <a:srgbClr val="000000"/>
                </a:solidFill>
                <a:latin typeface="Dosis"/>
                <a:ea typeface="Dosis"/>
                <a:cs typeface="Dosis"/>
                <a:sym typeface="Dosis"/>
              </a:rPr>
              <a:t>  &lt;ol id="task-list"&gt;&lt;/ol&gt;</a:t>
            </a:r>
          </a:p>
          <a:p>
            <a:pPr algn="l">
              <a:lnSpc>
                <a:spcPts val="3727"/>
              </a:lnSpc>
            </a:pPr>
            <a:r>
              <a:rPr lang="en-US" sz="2662">
                <a:solidFill>
                  <a:srgbClr val="000000"/>
                </a:solidFill>
                <a:latin typeface="Dosis"/>
                <a:ea typeface="Dosis"/>
                <a:cs typeface="Dosis"/>
                <a:sym typeface="Dosis"/>
              </a:rPr>
              <a:t>&lt;/div&gt;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*CSS Styles*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Task Master container styles */</a:t>
            </a:r>
          </a:p>
          <a:p>
            <a:pPr algn="l">
              <a:lnSpc>
                <a:spcPts val="3727"/>
              </a:lnSpc>
            </a:pPr>
            <a:r>
              <a:rPr lang="en-US" sz="2662">
                <a:solidFill>
                  <a:srgbClr val="000000"/>
                </a:solidFill>
                <a:latin typeface="Dosis"/>
                <a:ea typeface="Dosis"/>
                <a:cs typeface="Dosis"/>
                <a:sym typeface="Dosis"/>
              </a:rPr>
              <a:t>.task-master-container {</a:t>
            </a:r>
          </a:p>
          <a:p>
            <a:pPr algn="l">
              <a:lnSpc>
                <a:spcPts val="3727"/>
              </a:lnSpc>
            </a:pPr>
            <a:r>
              <a:rPr lang="en-US" sz="2662">
                <a:solidFill>
                  <a:srgbClr val="000000"/>
                </a:solidFill>
                <a:latin typeface="Dosis"/>
                <a:ea typeface="Dosis"/>
                <a:cs typeface="Dosis"/>
                <a:sym typeface="Dosis"/>
              </a:rPr>
              <a:t>  width: 80%;</a:t>
            </a:r>
          </a:p>
          <a:p>
            <a:pPr algn="l">
              <a:lnSpc>
                <a:spcPts val="3727"/>
              </a:lnSpc>
            </a:pPr>
            <a:r>
              <a:rPr lang="en-US" sz="2662">
                <a:solidFill>
                  <a:srgbClr val="000000"/>
                </a:solidFill>
                <a:latin typeface="Dosis"/>
                <a:ea typeface="Dosis"/>
                <a:cs typeface="Dosis"/>
                <a:sym typeface="Dosis"/>
              </a:rPr>
              <a:t>  margin: 40px auto;</a:t>
            </a:r>
          </a:p>
          <a:p>
            <a:pPr algn="l">
              <a:lnSpc>
                <a:spcPts val="3727"/>
              </a:lnSpc>
            </a:pPr>
            <a:r>
              <a:rPr lang="en-US" sz="2662">
                <a:solidFill>
                  <a:srgbClr val="000000"/>
                </a:solidFill>
                <a:latin typeface="Dosis"/>
                <a:ea typeface="Dosis"/>
                <a:cs typeface="Dosis"/>
                <a:sym typeface="Dosis"/>
              </a:rPr>
              <a:t>  background-color: skyblue;</a:t>
            </a:r>
          </a:p>
          <a:p>
            <a:pPr algn="l">
              <a:lnSpc>
                <a:spcPts val="3727"/>
              </a:lnSpc>
            </a:pPr>
            <a:r>
              <a:rPr lang="en-US" sz="2662">
                <a:solidFill>
                  <a:srgbClr val="000000"/>
                </a:solidFill>
                <a:latin typeface="Dosis"/>
                <a:ea typeface="Dosis"/>
                <a:cs typeface="Dosis"/>
                <a:sym typeface="Dosis"/>
              </a:rPr>
              <a:t>  padding: 40px;</a:t>
            </a:r>
          </a:p>
          <a:p>
            <a:pPr algn="l">
              <a:lnSpc>
                <a:spcPts val="3727"/>
              </a:lnSpc>
            </a:pPr>
            <a:r>
              <a:rPr lang="en-US" sz="2662">
                <a:solidFill>
                  <a:srgbClr val="000000"/>
                </a:solidFill>
                <a:latin typeface="Dosis"/>
                <a:ea typeface="Dosis"/>
                <a:cs typeface="Dosis"/>
                <a:sym typeface="Dosis"/>
              </a:rPr>
              <a:t>  border: 2px solid blue;</a:t>
            </a:r>
          </a:p>
          <a:p>
            <a:pPr algn="l">
              <a:lnSpc>
                <a:spcPts val="3727"/>
              </a:lnSpc>
            </a:pPr>
            <a:r>
              <a:rPr lang="en-US" sz="2662">
                <a:solidFill>
                  <a:srgbClr val="000000"/>
                </a:solidFill>
                <a:latin typeface="Dosis"/>
                <a:ea typeface="Dosis"/>
                <a:cs typeface="Dosis"/>
                <a:sym typeface="Dosis"/>
              </a:rPr>
              <a:t>  box-shadow: 0 0 10px rgba(0, 0, 0, 0.1);</a:t>
            </a:r>
          </a:p>
          <a:p>
            <a:pPr algn="l">
              <a:lnSpc>
                <a:spcPts val="3727"/>
              </a:lnSpc>
            </a:pPr>
            <a:r>
              <a:rPr lang="en-US" sz="2662">
                <a:solidFill>
                  <a:srgbClr val="000000"/>
                </a:solidFill>
                <a:latin typeface="Dosis"/>
                <a:ea typeface="Dosis"/>
                <a:cs typeface="Dosis"/>
                <a:sym typeface="Dosis"/>
              </a:rPr>
              <a:t>  font-style: bold;</a:t>
            </a:r>
          </a:p>
          <a:p>
            <a:pPr algn="l">
              <a:lnSpc>
                <a:spcPts val="3727"/>
              </a:lnSpc>
            </a:pPr>
            <a:r>
              <a:rPr lang="en-US" sz="2662">
                <a:solidFill>
                  <a:srgbClr val="000000"/>
                </a:solidFill>
                <a:latin typeface="Dosis"/>
                <a:ea typeface="Dosis"/>
                <a:cs typeface="Dosis"/>
                <a:sym typeface="Dosis"/>
              </a:rPr>
              <a:t>  border-style: dashed;</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 Task input styles */</a:t>
            </a:r>
          </a:p>
          <a:p>
            <a:pPr algn="l">
              <a:lnSpc>
                <a:spcPts val="3727"/>
              </a:lnSpc>
            </a:pPr>
            <a:r>
              <a:rPr lang="en-US" sz="2662">
                <a:solidFill>
                  <a:srgbClr val="000000"/>
                </a:solidFill>
                <a:latin typeface="Dosis"/>
                <a:ea typeface="Dosis"/>
                <a:cs typeface="Dosis"/>
                <a:sym typeface="Dosis"/>
              </a:rPr>
              <a:t>#task-input {</a:t>
            </a:r>
          </a:p>
          <a:p>
            <a:pPr algn="l">
              <a:lnSpc>
                <a:spcPts val="3727"/>
              </a:lnSpc>
            </a:pPr>
            <a:r>
              <a:rPr lang="en-US" sz="2662">
                <a:solidFill>
                  <a:srgbClr val="000000"/>
                </a:solidFill>
                <a:latin typeface="Dosis"/>
                <a:ea typeface="Dosis"/>
                <a:cs typeface="Dosis"/>
                <a:sym typeface="Dosis"/>
              </a:rPr>
              <a:t>  width: 80%;</a:t>
            </a:r>
          </a:p>
          <a:p>
            <a:pPr algn="l">
              <a:lnSpc>
                <a:spcPts val="3727"/>
              </a:lnSpc>
            </a:pPr>
            <a:r>
              <a:rPr lang="en-US" sz="2662">
                <a:solidFill>
                  <a:srgbClr val="000000"/>
                </a:solidFill>
                <a:latin typeface="Dosis"/>
                <a:ea typeface="Dosis"/>
                <a:cs typeface="Dosis"/>
                <a:sym typeface="Dosis"/>
              </a:rPr>
              <a:t>  padding: 10px;</a:t>
            </a:r>
          </a:p>
          <a:p>
            <a:pPr algn="l">
              <a:lnSpc>
                <a:spcPts val="3727"/>
              </a:lnSpc>
            </a:pPr>
            <a:r>
              <a:rPr lang="en-US" sz="2662">
                <a:solidFill>
                  <a:srgbClr val="000000"/>
                </a:solidFill>
                <a:latin typeface="Dosis"/>
                <a:ea typeface="Dosis"/>
                <a:cs typeface="Dosis"/>
                <a:sym typeface="Dosis"/>
              </a:rPr>
              <a:t>  font-size: 18px;</a:t>
            </a:r>
          </a:p>
          <a:p>
            <a:pPr algn="l">
              <a:lnSpc>
                <a:spcPts val="3727"/>
              </a:lnSpc>
            </a:pPr>
            <a:r>
              <a:rPr lang="en-US" sz="2662">
                <a:solidFill>
                  <a:srgbClr val="000000"/>
                </a:solidFill>
                <a:latin typeface="Dosis"/>
                <a:ea typeface="Dosis"/>
                <a:cs typeface="Dosis"/>
                <a:sym typeface="Dosis"/>
              </a:rPr>
              <a:t>  border: none;</a:t>
            </a:r>
          </a:p>
          <a:p>
            <a:pPr algn="l">
              <a:lnSpc>
                <a:spcPts val="3727"/>
              </a:lnSpc>
            </a:pPr>
            <a:r>
              <a:rPr lang="en-US" sz="2662">
                <a:solidFill>
                  <a:srgbClr val="000000"/>
                </a:solidFill>
                <a:latin typeface="Dosis"/>
                <a:ea typeface="Dosis"/>
                <a:cs typeface="Dosis"/>
                <a:sym typeface="Dosis"/>
              </a:rPr>
              <a:t>  border-radius: 5px;</a:t>
            </a:r>
          </a:p>
          <a:p>
            <a:pPr algn="l">
              <a:lnSpc>
                <a:spcPts val="3727"/>
              </a:lnSpc>
            </a:pPr>
            <a:r>
              <a:rPr lang="en-US" sz="2662">
                <a:solidFill>
                  <a:srgbClr val="000000"/>
                </a:solidFill>
                <a:latin typeface="Dosis"/>
                <a:ea typeface="Dosis"/>
                <a:cs typeface="Dosis"/>
                <a:sym typeface="Dosis"/>
              </a:rPr>
              <a:t>  background-color: #f0f0f0;</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 Add task button styles */</a:t>
            </a:r>
          </a:p>
          <a:p>
            <a:pPr algn="l">
              <a:lnSpc>
                <a:spcPts val="3727"/>
              </a:lnSpc>
            </a:pPr>
            <a:r>
              <a:rPr lang="en-US" sz="2662">
                <a:solidFill>
                  <a:srgbClr val="000000"/>
                </a:solidFill>
                <a:latin typeface="Dosis"/>
                <a:ea typeface="Dosis"/>
                <a:cs typeface="Dosis"/>
                <a:sym typeface="Dosis"/>
              </a:rPr>
              <a:t>#add-task-button {</a:t>
            </a:r>
          </a:p>
          <a:p>
            <a:pPr algn="l">
              <a:lnSpc>
                <a:spcPts val="3727"/>
              </a:lnSpc>
            </a:pPr>
            <a:r>
              <a:rPr lang="en-US" sz="2662">
                <a:solidFill>
                  <a:srgbClr val="000000"/>
                </a:solidFill>
                <a:latin typeface="Dosis"/>
                <a:ea typeface="Dosis"/>
                <a:cs typeface="Dosis"/>
                <a:sym typeface="Dosis"/>
              </a:rPr>
              <a:t>  padding: 20px;</a:t>
            </a:r>
          </a:p>
          <a:p>
            <a:pPr algn="l">
              <a:lnSpc>
                <a:spcPts val="3727"/>
              </a:lnSpc>
            </a:pPr>
            <a:r>
              <a:rPr lang="en-US" sz="2662">
                <a:solidFill>
                  <a:srgbClr val="000000"/>
                </a:solidFill>
                <a:latin typeface="Dosis"/>
                <a:ea typeface="Dosis"/>
                <a:cs typeface="Dosis"/>
                <a:sym typeface="Dosis"/>
              </a:rPr>
              <a:t>  font-size: 18px;</a:t>
            </a:r>
          </a:p>
          <a:p>
            <a:pPr algn="l">
              <a:lnSpc>
                <a:spcPts val="3727"/>
              </a:lnSpc>
            </a:pPr>
            <a:r>
              <a:rPr lang="en-US" sz="2662">
                <a:solidFill>
                  <a:srgbClr val="000000"/>
                </a:solidFill>
                <a:latin typeface="Dosis"/>
                <a:ea typeface="Dosis"/>
                <a:cs typeface="Dosis"/>
                <a:sym typeface="Dosis"/>
              </a:rPr>
              <a:t>  border: none;</a:t>
            </a:r>
          </a:p>
          <a:p>
            <a:pPr algn="l">
              <a:lnSpc>
                <a:spcPts val="3727"/>
              </a:lnSpc>
            </a:pPr>
            <a:r>
              <a:rPr lang="en-US" sz="2662">
                <a:solidFill>
                  <a:srgbClr val="000000"/>
                </a:solidFill>
                <a:latin typeface="Dosis"/>
                <a:ea typeface="Dosis"/>
                <a:cs typeface="Dosis"/>
                <a:sym typeface="Dosis"/>
              </a:rPr>
              <a:t>  border-radius: 5px;</a:t>
            </a:r>
          </a:p>
          <a:p>
            <a:pPr algn="l">
              <a:lnSpc>
                <a:spcPts val="3727"/>
              </a:lnSpc>
            </a:pPr>
            <a:r>
              <a:rPr lang="en-US" sz="2662">
                <a:solidFill>
                  <a:srgbClr val="000000"/>
                </a:solidFill>
                <a:latin typeface="Dosis"/>
                <a:ea typeface="Dosis"/>
                <a:cs typeface="Dosis"/>
                <a:sym typeface="Dosis"/>
              </a:rPr>
              <a:t>  background-color: black;</a:t>
            </a:r>
          </a:p>
          <a:p>
            <a:pPr algn="l">
              <a:lnSpc>
                <a:spcPts val="3727"/>
              </a:lnSpc>
            </a:pPr>
            <a:r>
              <a:rPr lang="en-US" sz="2662">
                <a:solidFill>
                  <a:srgbClr val="000000"/>
                </a:solidFill>
                <a:latin typeface="Dosis"/>
                <a:ea typeface="Dosis"/>
                <a:cs typeface="Dosis"/>
                <a:sym typeface="Dosis"/>
              </a:rPr>
              <a:t>  color: #fff;</a:t>
            </a:r>
          </a:p>
          <a:p>
            <a:pPr algn="l">
              <a:lnSpc>
                <a:spcPts val="3727"/>
              </a:lnSpc>
            </a:pPr>
            <a:r>
              <a:rPr lang="en-US" sz="2662">
                <a:solidFill>
                  <a:srgbClr val="000000"/>
                </a:solidFill>
                <a:latin typeface="Dosis"/>
                <a:ea typeface="Dosis"/>
                <a:cs typeface="Dosis"/>
                <a:sym typeface="Dosis"/>
              </a:rPr>
              <a:t>  cursor: pointer;</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*JavaScript Code*</a:t>
            </a:r>
          </a:p>
          <a:p>
            <a:pPr algn="l">
              <a:lnSpc>
                <a:spcPts val="3727"/>
              </a:lnSpc>
            </a:pPr>
            <a:r>
              <a:rPr lang="en-US" sz="2662">
                <a:solidFill>
                  <a:srgbClr val="000000"/>
                </a:solidFill>
                <a:latin typeface="Dosis"/>
                <a:ea typeface="Dosis"/>
                <a:cs typeface="Dosis"/>
                <a:sym typeface="Dosis"/>
              </a:rPr>
              <a:t>*Get Elements*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Get task list element</a:t>
            </a:r>
          </a:p>
          <a:p>
            <a:pPr algn="l">
              <a:lnSpc>
                <a:spcPts val="3727"/>
              </a:lnSpc>
            </a:pPr>
            <a:r>
              <a:rPr lang="en-US" sz="2662">
                <a:solidFill>
                  <a:srgbClr val="000000"/>
                </a:solidFill>
                <a:latin typeface="Dosis"/>
                <a:ea typeface="Dosis"/>
                <a:cs typeface="Dosis"/>
                <a:sym typeface="Dosis"/>
              </a:rPr>
              <a:t>const taskListElement = document.getElementById("task-list");</a:t>
            </a:r>
          </a:p>
          <a:p>
            <a:pPr algn="l">
              <a:lnSpc>
                <a:spcPts val="3727"/>
              </a:lnSpc>
            </a:pPr>
          </a:p>
          <a:p>
            <a:pPr algn="l">
              <a:lnSpc>
                <a:spcPts val="3727"/>
              </a:lnSpc>
            </a:pPr>
            <a:r>
              <a:rPr lang="en-US" sz="2662">
                <a:solidFill>
                  <a:srgbClr val="000000"/>
                </a:solidFill>
                <a:latin typeface="Dosis"/>
                <a:ea typeface="Dosis"/>
                <a:cs typeface="Dosis"/>
                <a:sym typeface="Dosis"/>
              </a:rPr>
              <a:t>// Get task input element</a:t>
            </a:r>
          </a:p>
          <a:p>
            <a:pPr algn="l">
              <a:lnSpc>
                <a:spcPts val="3727"/>
              </a:lnSpc>
            </a:pPr>
            <a:r>
              <a:rPr lang="en-US" sz="2662">
                <a:solidFill>
                  <a:srgbClr val="000000"/>
                </a:solidFill>
                <a:latin typeface="Dosis"/>
                <a:ea typeface="Dosis"/>
                <a:cs typeface="Dosis"/>
                <a:sym typeface="Dosis"/>
              </a:rPr>
              <a:t>const taskInputElement = document.getElementById("task-input");</a:t>
            </a:r>
          </a:p>
          <a:p>
            <a:pPr algn="l">
              <a:lnSpc>
                <a:spcPts val="3727"/>
              </a:lnSpc>
            </a:pPr>
          </a:p>
          <a:p>
            <a:pPr algn="l">
              <a:lnSpc>
                <a:spcPts val="3727"/>
              </a:lnSpc>
            </a:pPr>
            <a:r>
              <a:rPr lang="en-US" sz="2662">
                <a:solidFill>
                  <a:srgbClr val="000000"/>
                </a:solidFill>
                <a:latin typeface="Dosis"/>
                <a:ea typeface="Dosis"/>
                <a:cs typeface="Dosis"/>
                <a:sym typeface="Dosis"/>
              </a:rPr>
              <a:t>// Get add task button element</a:t>
            </a:r>
          </a:p>
          <a:p>
            <a:pPr algn="l">
              <a:lnSpc>
                <a:spcPts val="3727"/>
              </a:lnSpc>
            </a:pPr>
            <a:r>
              <a:rPr lang="en-US" sz="2662">
                <a:solidFill>
                  <a:srgbClr val="000000"/>
                </a:solidFill>
                <a:latin typeface="Dosis"/>
                <a:ea typeface="Dosis"/>
                <a:cs typeface="Dosis"/>
                <a:sym typeface="Dosis"/>
              </a:rPr>
              <a:t>const addTaskButtonElement = document.getElementById("add-task-button");</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*Task List Array*</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Task list array</a:t>
            </a:r>
          </a:p>
          <a:p>
            <a:pPr algn="l">
              <a:lnSpc>
                <a:spcPts val="3727"/>
              </a:lnSpc>
            </a:pPr>
            <a:r>
              <a:rPr lang="en-US" sz="2662">
                <a:solidFill>
                  <a:srgbClr val="000000"/>
                </a:solidFill>
                <a:latin typeface="Dosis"/>
                <a:ea typeface="Dosis"/>
                <a:cs typeface="Dosis"/>
                <a:sym typeface="Dosis"/>
              </a:rPr>
              <a:t>let taskList = JSON.parse(localStorage.getItem("taskList")) || [];</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*Add Event Listeners*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Add event listeners</a:t>
            </a:r>
          </a:p>
          <a:p>
            <a:pPr algn="l">
              <a:lnSpc>
                <a:spcPts val="3727"/>
              </a:lnSpc>
            </a:pPr>
            <a:r>
              <a:rPr lang="en-US" sz="2662">
                <a:solidFill>
                  <a:srgbClr val="000000"/>
                </a:solidFill>
                <a:latin typeface="Dosis"/>
                <a:ea typeface="Dosis"/>
                <a:cs typeface="Dosis"/>
                <a:sym typeface="Dosis"/>
              </a:rPr>
              <a:t>addTaskButtonElement.addEventListener("click", addTask);</a:t>
            </a:r>
          </a:p>
          <a:p>
            <a:pPr algn="l">
              <a:lnSpc>
                <a:spcPts val="3727"/>
              </a:lnSpc>
            </a:pPr>
            <a:r>
              <a:rPr lang="en-US" sz="2662">
                <a:solidFill>
                  <a:srgbClr val="000000"/>
                </a:solidFill>
                <a:latin typeface="Dosis"/>
                <a:ea typeface="Dosis"/>
                <a:cs typeface="Dosis"/>
                <a:sym typeface="Dosis"/>
              </a:rPr>
              <a:t>taskInputElement.addEventListener("keypress", (e) =&gt; {</a:t>
            </a:r>
          </a:p>
          <a:p>
            <a:pPr algn="l">
              <a:lnSpc>
                <a:spcPts val="3727"/>
              </a:lnSpc>
            </a:pPr>
            <a:r>
              <a:rPr lang="en-US" sz="2662">
                <a:solidFill>
                  <a:srgbClr val="000000"/>
                </a:solidFill>
                <a:latin typeface="Dosis"/>
                <a:ea typeface="Dosis"/>
                <a:cs typeface="Dosis"/>
                <a:sym typeface="Dosis"/>
              </a:rPr>
              <a:t>  if (e.key === "Enter") {</a:t>
            </a:r>
          </a:p>
          <a:p>
            <a:pPr algn="l">
              <a:lnSpc>
                <a:spcPts val="3727"/>
              </a:lnSpc>
            </a:pPr>
            <a:r>
              <a:rPr lang="en-US" sz="2662">
                <a:solidFill>
                  <a:srgbClr val="000000"/>
                </a:solidFill>
                <a:latin typeface="Dosis"/>
                <a:ea typeface="Dosis"/>
                <a:cs typeface="Dosis"/>
                <a:sym typeface="Dosis"/>
              </a:rPr>
              <a:t>    addTask();</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*Add Task Function*</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Add task function</a:t>
            </a:r>
          </a:p>
          <a:p>
            <a:pPr algn="l">
              <a:lnSpc>
                <a:spcPts val="3727"/>
              </a:lnSpc>
            </a:pPr>
            <a:r>
              <a:rPr lang="en-US" sz="2662">
                <a:solidFill>
                  <a:srgbClr val="000000"/>
                </a:solidFill>
                <a:latin typeface="Dosis"/>
                <a:ea typeface="Dosis"/>
                <a:cs typeface="Dosis"/>
                <a:sym typeface="Dosis"/>
              </a:rPr>
              <a:t>function addTask() {</a:t>
            </a:r>
          </a:p>
          <a:p>
            <a:pPr algn="l">
              <a:lnSpc>
                <a:spcPts val="3727"/>
              </a:lnSpc>
            </a:pPr>
            <a:r>
              <a:rPr lang="en-US" sz="2662">
                <a:solidFill>
                  <a:srgbClr val="000000"/>
                </a:solidFill>
                <a:latin typeface="Dosis"/>
                <a:ea typeface="Dosis"/>
                <a:cs typeface="Dosis"/>
                <a:sym typeface="Dosis"/>
              </a:rPr>
              <a:t>  const task = taskInputElement.value.trim();</a:t>
            </a:r>
          </a:p>
          <a:p>
            <a:pPr algn="l">
              <a:lnSpc>
                <a:spcPts val="3727"/>
              </a:lnSpc>
            </a:pPr>
            <a:r>
              <a:rPr lang="en-US" sz="2662">
                <a:solidFill>
                  <a:srgbClr val="000000"/>
                </a:solidFill>
                <a:latin typeface="Dosis"/>
                <a:ea typeface="Dosis"/>
                <a:cs typeface="Dosis"/>
                <a:sym typeface="Dosis"/>
              </a:rPr>
              <a:t>  if (task) {</a:t>
            </a:r>
          </a:p>
          <a:p>
            <a:pPr algn="l">
              <a:lnSpc>
                <a:spcPts val="3727"/>
              </a:lnSpc>
            </a:pPr>
            <a:r>
              <a:rPr lang="en-US" sz="2662">
                <a:solidFill>
                  <a:srgbClr val="000000"/>
                </a:solidFill>
                <a:latin typeface="Dosis"/>
                <a:ea typeface="Dosis"/>
                <a:cs typeface="Dosis"/>
                <a:sym typeface="Dosis"/>
              </a:rPr>
              <a:t>    taskList.push({ task, completed: false });</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taskInputElement.value = "";</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*Render Task List Function*</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Render task list function</a:t>
            </a:r>
          </a:p>
          <a:p>
            <a:pPr algn="l">
              <a:lnSpc>
                <a:spcPts val="3727"/>
              </a:lnSpc>
            </a:pPr>
            <a:r>
              <a:rPr lang="en-US" sz="2662">
                <a:solidFill>
                  <a:srgbClr val="000000"/>
                </a:solidFill>
                <a:latin typeface="Dosis"/>
                <a:ea typeface="Dosis"/>
                <a:cs typeface="Dosis"/>
                <a:sym typeface="Dosis"/>
              </a:rPr>
              <a:t>function renderTaskList() {</a:t>
            </a:r>
          </a:p>
          <a:p>
            <a:pPr algn="l">
              <a:lnSpc>
                <a:spcPts val="3727"/>
              </a:lnSpc>
            </a:pPr>
            <a:r>
              <a:rPr lang="en-US" sz="2662">
                <a:solidFill>
                  <a:srgbClr val="000000"/>
                </a:solidFill>
                <a:latin typeface="Dosis"/>
                <a:ea typeface="Dosis"/>
                <a:cs typeface="Dosis"/>
                <a:sym typeface="Dosis"/>
              </a:rPr>
              <a:t>  taskListElement.innerHTML = "";</a:t>
            </a:r>
          </a:p>
          <a:p>
            <a:pPr algn="l">
              <a:lnSpc>
                <a:spcPts val="3727"/>
              </a:lnSpc>
            </a:pPr>
            <a:r>
              <a:rPr lang="en-US" sz="2662">
                <a:solidFill>
                  <a:srgbClr val="000000"/>
                </a:solidFill>
                <a:latin typeface="Dosis"/>
                <a:ea typeface="Dosis"/>
                <a:cs typeface="Dosis"/>
                <a:sym typeface="Dosis"/>
              </a:rPr>
              <a:t>  taskList.forEach((task, index) =&gt; {</a:t>
            </a:r>
          </a:p>
          <a:p>
            <a:pPr algn="l">
              <a:lnSpc>
                <a:spcPts val="3727"/>
              </a:lnSpc>
            </a:pPr>
            <a:r>
              <a:rPr lang="en-US" sz="2662">
                <a:solidFill>
                  <a:srgbClr val="000000"/>
                </a:solidFill>
                <a:latin typeface="Dosis"/>
                <a:ea typeface="Dosis"/>
                <a:cs typeface="Dosis"/>
                <a:sym typeface="Dosis"/>
              </a:rPr>
              <a:t>    const taskElement = document.createElement("li");</a:t>
            </a:r>
          </a:p>
          <a:p>
            <a:pPr algn="l">
              <a:lnSpc>
                <a:spcPts val="3727"/>
              </a:lnSpc>
            </a:pPr>
            <a:r>
              <a:rPr lang="en-US" sz="2662">
                <a:solidFill>
                  <a:srgbClr val="000000"/>
                </a:solidFill>
                <a:latin typeface="Dosis"/>
                <a:ea typeface="Dosis"/>
                <a:cs typeface="Dosis"/>
                <a:sym typeface="Dosis"/>
              </a:rPr>
              <a:t>    taskElement.textContent = task.task;</a:t>
            </a:r>
          </a:p>
          <a:p>
            <a:pPr algn="l">
              <a:lnSpc>
                <a:spcPts val="3727"/>
              </a:lnSpc>
            </a:pPr>
            <a:r>
              <a:rPr lang="en-US" sz="2662">
                <a:solidFill>
                  <a:srgbClr val="000000"/>
                </a:solidFill>
                <a:latin typeface="Dosis"/>
                <a:ea typeface="Dosis"/>
                <a:cs typeface="Dosis"/>
                <a:sym typeface="Dosis"/>
              </a:rPr>
              <a:t>    if (task.completed) {</a:t>
            </a:r>
          </a:p>
          <a:p>
            <a:pPr algn="l">
              <a:lnSpc>
                <a:spcPts val="3727"/>
              </a:lnSpc>
            </a:pPr>
            <a:r>
              <a:rPr lang="en-US" sz="2662">
                <a:solidFill>
                  <a:srgbClr val="000000"/>
                </a:solidFill>
                <a:latin typeface="Dosis"/>
                <a:ea typeface="Dosis"/>
                <a:cs typeface="Dosis"/>
                <a:sym typeface="Dosis"/>
              </a:rPr>
              <a:t>      taskElement.classList.add("completed");</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taskElement.addEventListener("click", () =&gt; {</a:t>
            </a:r>
          </a:p>
          <a:p>
            <a:pPr algn="l">
              <a:lnSpc>
                <a:spcPts val="3727"/>
              </a:lnSpc>
            </a:pPr>
            <a:r>
              <a:rPr lang="en-US" sz="2662">
                <a:solidFill>
                  <a:srgbClr val="000000"/>
                </a:solidFill>
                <a:latin typeface="Dosis"/>
                <a:ea typeface="Dosis"/>
                <a:cs typeface="Dosis"/>
                <a:sym typeface="Dosis"/>
              </a:rPr>
              <a:t>      task.completed = !task.completed;</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const deleteButtonElement = document.createElement("button");</a:t>
            </a:r>
          </a:p>
          <a:p>
            <a:pPr algn="l">
              <a:lnSpc>
                <a:spcPts val="3727"/>
              </a:lnSpc>
            </a:pPr>
            <a:r>
              <a:rPr lang="en-US" sz="2662">
                <a:solidFill>
                  <a:srgbClr val="000000"/>
                </a:solidFill>
                <a:latin typeface="Dosis"/>
                <a:ea typeface="Dosis"/>
                <a:cs typeface="Dosis"/>
                <a:sym typeface="Dosis"/>
              </a:rPr>
              <a:t>    deleteButtonElement.textContent = "Remove";</a:t>
            </a:r>
          </a:p>
          <a:p>
            <a:pPr algn="l">
              <a:lnSpc>
                <a:spcPts val="3727"/>
              </a:lnSpc>
            </a:pPr>
            <a:r>
              <a:rPr lang="en-US" sz="2662">
                <a:solidFill>
                  <a:srgbClr val="000000"/>
                </a:solidFill>
                <a:latin typeface="Dosis"/>
                <a:ea typeface="Dosis"/>
                <a:cs typeface="Dosis"/>
                <a:sym typeface="Dosis"/>
              </a:rPr>
              <a:t>    deleteButtonElement.addEventListener("click", () =&gt; {</a:t>
            </a:r>
          </a:p>
          <a:p>
            <a:pPr algn="l">
              <a:lnSpc>
                <a:spcPts val="3727"/>
              </a:lnSpc>
            </a:pPr>
            <a:r>
              <a:rPr lang="en-US" sz="2662">
                <a:solidFill>
                  <a:srgbClr val="000000"/>
                </a:solidFill>
                <a:latin typeface="Dosis"/>
                <a:ea typeface="Dosis"/>
                <a:cs typeface="Dosis"/>
                <a:sym typeface="Dosis"/>
              </a:rPr>
              <a:t>      taskList.splice(index, 1);</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taskElement.appendChild(deleteButtonElement);</a:t>
            </a:r>
          </a:p>
          <a:p>
            <a:pPr algn="l">
              <a:lnSpc>
                <a:spcPts val="3727"/>
              </a:lnSpc>
            </a:pPr>
            <a:r>
              <a:rPr lang="en-US" sz="2662">
                <a:solidFill>
                  <a:srgbClr val="000000"/>
                </a:solidFill>
                <a:latin typeface="Dosis"/>
                <a:ea typeface="Dosis"/>
                <a:cs typeface="Dosis"/>
                <a:sym typeface="Dosis"/>
              </a:rPr>
              <a:t>    taskListElement.appendChild(taskElement);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*Initial Render*</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Initial render</a:t>
            </a:r>
          </a:p>
          <a:p>
            <a:pPr algn="l">
              <a:lnSpc>
                <a:spcPts val="3727"/>
              </a:lnSpc>
            </a:pPr>
            <a:r>
              <a:rPr lang="en-US" sz="2662">
                <a:solidFill>
                  <a:srgbClr val="000000"/>
                </a:solidFill>
                <a:latin typeface="Dosis"/>
                <a:ea typeface="Dosis"/>
                <a:cs typeface="Dosis"/>
                <a:sym typeface="Dosis"/>
              </a:rPr>
              <a:t>renderTaskList();</a:t>
            </a:r>
          </a:p>
          <a:p>
            <a:pPr algn="l">
              <a:lnSpc>
                <a:spcPts val="3727"/>
              </a:lnSpc>
            </a:pPr>
            <a:r>
              <a:rPr lang="en-US" sz="2662">
                <a:solidFill>
                  <a:srgbClr val="000000"/>
                </a:solidFill>
                <a:latin typeface="Dosis"/>
                <a:ea typeface="Dosis"/>
                <a:cs typeface="Dosis"/>
                <a:sym typeface="Dosis"/>
              </a:rPr>
              <a:t>```</a:t>
            </a:r>
          </a:p>
          <a:p>
            <a:pPr algn="l" marL="0" indent="0" lvl="0">
              <a:lnSpc>
                <a:spcPts val="3727"/>
              </a:lnSpc>
              <a:spcBef>
                <a:spcPct val="0"/>
              </a:spcBef>
            </a:pPr>
            <a:r>
              <a:rPr lang="en-US" sz="2662">
                <a:solidFill>
                  <a:srgbClr val="000000"/>
                </a:solidFill>
                <a:latin typeface="Dosis"/>
                <a:ea typeface="Dosis"/>
                <a:cs typeface="Dosis"/>
                <a:sym typeface="Dosis"/>
              </a:rPr>
              <a:t>This digital portfolio is a static website designed to showcas screen sizes.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8EADE"/>
        </a:solidFill>
      </p:bgPr>
    </p:bg>
    <p:spTree>
      <p:nvGrpSpPr>
        <p:cNvPr id="1" name=""/>
        <p:cNvGrpSpPr/>
        <p:nvPr/>
      </p:nvGrpSpPr>
      <p:grpSpPr>
        <a:xfrm>
          <a:off x="0" y="0"/>
          <a:ext cx="0" cy="0"/>
          <a:chOff x="0" y="0"/>
          <a:chExt cx="0" cy="0"/>
        </a:xfrm>
      </p:grpSpPr>
      <p:sp>
        <p:nvSpPr>
          <p:cNvPr name="TextBox 2" id="2"/>
          <p:cNvSpPr txBox="true"/>
          <p:nvPr/>
        </p:nvSpPr>
        <p:spPr>
          <a:xfrm rot="0">
            <a:off x="418171" y="-41585918"/>
            <a:ext cx="7388260" cy="64388039"/>
          </a:xfrm>
          <a:prstGeom prst="rect">
            <a:avLst/>
          </a:prstGeom>
        </p:spPr>
        <p:txBody>
          <a:bodyPr anchor="t" rtlCol="false" tIns="0" lIns="0" bIns="0" rIns="0">
            <a:spAutoFit/>
          </a:bodyPr>
          <a:lstStyle/>
          <a:p>
            <a:pPr algn="l">
              <a:lnSpc>
                <a:spcPts val="3727"/>
              </a:lnSpc>
            </a:pPr>
            <a:r>
              <a:rPr lang="en-US" sz="2662" b="true">
                <a:solidFill>
                  <a:srgbClr val="000000"/>
                </a:solidFill>
                <a:latin typeface="Dosis Bold"/>
                <a:ea typeface="Dosis Bold"/>
                <a:cs typeface="Dosis Bold"/>
                <a:sym typeface="Dosis Bold"/>
              </a:rPr>
              <a:t>CODE:</a:t>
            </a:r>
          </a:p>
          <a:p>
            <a:pPr algn="l">
              <a:lnSpc>
                <a:spcPts val="3727"/>
              </a:lnSpc>
            </a:pPr>
            <a:r>
              <a:rPr lang="en-US" sz="2662">
                <a:solidFill>
                  <a:srgbClr val="000000"/>
                </a:solidFill>
                <a:latin typeface="Dosis"/>
                <a:ea typeface="Dosis"/>
                <a:cs typeface="Dosis"/>
                <a:sym typeface="Dosis"/>
              </a:rPr>
              <a:t>*HTML Structure*</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&lt;!-- Task Master container --&gt;</a:t>
            </a:r>
          </a:p>
          <a:p>
            <a:pPr algn="l">
              <a:lnSpc>
                <a:spcPts val="3727"/>
              </a:lnSpc>
            </a:pPr>
            <a:r>
              <a:rPr lang="en-US" sz="2662">
                <a:solidFill>
                  <a:srgbClr val="000000"/>
                </a:solidFill>
                <a:latin typeface="Dosis"/>
                <a:ea typeface="Dosis"/>
                <a:cs typeface="Dosis"/>
                <a:sym typeface="Dosis"/>
              </a:rPr>
              <a:t>&lt;div class="task-master-container"&gt;</a:t>
            </a:r>
          </a:p>
          <a:p>
            <a:pPr algn="l">
              <a:lnSpc>
                <a:spcPts val="3727"/>
              </a:lnSpc>
            </a:pPr>
            <a:r>
              <a:rPr lang="en-US" sz="2662">
                <a:solidFill>
                  <a:srgbClr val="000000"/>
                </a:solidFill>
                <a:latin typeface="Dosis"/>
                <a:ea typeface="Dosis"/>
                <a:cs typeface="Dosis"/>
                <a:sym typeface="Dosis"/>
              </a:rPr>
              <a:t>  &lt;h1&gt;Task Master&lt;/h1&gt;</a:t>
            </a:r>
          </a:p>
          <a:p>
            <a:pPr algn="l">
              <a:lnSpc>
                <a:spcPts val="3727"/>
              </a:lnSpc>
            </a:pPr>
            <a:r>
              <a:rPr lang="en-US" sz="2662">
                <a:solidFill>
                  <a:srgbClr val="000000"/>
                </a:solidFill>
                <a:latin typeface="Dosis"/>
                <a:ea typeface="Dosis"/>
                <a:cs typeface="Dosis"/>
                <a:sym typeface="Dosis"/>
              </a:rPr>
              <a:t>  &lt;input type="text" id="task-input" placeholder="Enter a task"&gt;</a:t>
            </a:r>
          </a:p>
          <a:p>
            <a:pPr algn="l">
              <a:lnSpc>
                <a:spcPts val="3727"/>
              </a:lnSpc>
            </a:pPr>
            <a:r>
              <a:rPr lang="en-US" sz="2662">
                <a:solidFill>
                  <a:srgbClr val="000000"/>
                </a:solidFill>
                <a:latin typeface="Dosis"/>
                <a:ea typeface="Dosis"/>
                <a:cs typeface="Dosis"/>
                <a:sym typeface="Dosis"/>
              </a:rPr>
              <a:t>  &lt;button id="add-task-button"&gt;Add Task&lt;/button&gt;</a:t>
            </a:r>
          </a:p>
          <a:p>
            <a:pPr algn="l">
              <a:lnSpc>
                <a:spcPts val="3727"/>
              </a:lnSpc>
            </a:pPr>
            <a:r>
              <a:rPr lang="en-US" sz="2662">
                <a:solidFill>
                  <a:srgbClr val="000000"/>
                </a:solidFill>
                <a:latin typeface="Dosis"/>
                <a:ea typeface="Dosis"/>
                <a:cs typeface="Dosis"/>
                <a:sym typeface="Dosis"/>
              </a:rPr>
              <a:t>  &lt;ol id="task-list"&gt;&lt;/ol&gt;</a:t>
            </a:r>
          </a:p>
          <a:p>
            <a:pPr algn="l">
              <a:lnSpc>
                <a:spcPts val="3727"/>
              </a:lnSpc>
            </a:pPr>
            <a:r>
              <a:rPr lang="en-US" sz="2662">
                <a:solidFill>
                  <a:srgbClr val="000000"/>
                </a:solidFill>
                <a:latin typeface="Dosis"/>
                <a:ea typeface="Dosis"/>
                <a:cs typeface="Dosis"/>
                <a:sym typeface="Dosis"/>
              </a:rPr>
              <a:t>&lt;/div&gt;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*CSS Styles*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Task Master container styles */</a:t>
            </a:r>
          </a:p>
          <a:p>
            <a:pPr algn="l">
              <a:lnSpc>
                <a:spcPts val="3727"/>
              </a:lnSpc>
            </a:pPr>
            <a:r>
              <a:rPr lang="en-US" sz="2662">
                <a:solidFill>
                  <a:srgbClr val="000000"/>
                </a:solidFill>
                <a:latin typeface="Dosis"/>
                <a:ea typeface="Dosis"/>
                <a:cs typeface="Dosis"/>
                <a:sym typeface="Dosis"/>
              </a:rPr>
              <a:t>.task-master-container {</a:t>
            </a:r>
          </a:p>
          <a:p>
            <a:pPr algn="l">
              <a:lnSpc>
                <a:spcPts val="3727"/>
              </a:lnSpc>
            </a:pPr>
            <a:r>
              <a:rPr lang="en-US" sz="2662">
                <a:solidFill>
                  <a:srgbClr val="000000"/>
                </a:solidFill>
                <a:latin typeface="Dosis"/>
                <a:ea typeface="Dosis"/>
                <a:cs typeface="Dosis"/>
                <a:sym typeface="Dosis"/>
              </a:rPr>
              <a:t>  width: 80%;</a:t>
            </a:r>
          </a:p>
          <a:p>
            <a:pPr algn="l">
              <a:lnSpc>
                <a:spcPts val="3727"/>
              </a:lnSpc>
            </a:pPr>
            <a:r>
              <a:rPr lang="en-US" sz="2662">
                <a:solidFill>
                  <a:srgbClr val="000000"/>
                </a:solidFill>
                <a:latin typeface="Dosis"/>
                <a:ea typeface="Dosis"/>
                <a:cs typeface="Dosis"/>
                <a:sym typeface="Dosis"/>
              </a:rPr>
              <a:t>  margin: 40px auto;</a:t>
            </a:r>
          </a:p>
          <a:p>
            <a:pPr algn="l">
              <a:lnSpc>
                <a:spcPts val="3727"/>
              </a:lnSpc>
            </a:pPr>
            <a:r>
              <a:rPr lang="en-US" sz="2662">
                <a:solidFill>
                  <a:srgbClr val="000000"/>
                </a:solidFill>
                <a:latin typeface="Dosis"/>
                <a:ea typeface="Dosis"/>
                <a:cs typeface="Dosis"/>
                <a:sym typeface="Dosis"/>
              </a:rPr>
              <a:t>  background-color: skyblue;</a:t>
            </a:r>
          </a:p>
          <a:p>
            <a:pPr algn="l">
              <a:lnSpc>
                <a:spcPts val="3727"/>
              </a:lnSpc>
            </a:pPr>
            <a:r>
              <a:rPr lang="en-US" sz="2662">
                <a:solidFill>
                  <a:srgbClr val="000000"/>
                </a:solidFill>
                <a:latin typeface="Dosis"/>
                <a:ea typeface="Dosis"/>
                <a:cs typeface="Dosis"/>
                <a:sym typeface="Dosis"/>
              </a:rPr>
              <a:t>  padding: 40px;</a:t>
            </a:r>
          </a:p>
          <a:p>
            <a:pPr algn="l">
              <a:lnSpc>
                <a:spcPts val="3727"/>
              </a:lnSpc>
            </a:pPr>
            <a:r>
              <a:rPr lang="en-US" sz="2662">
                <a:solidFill>
                  <a:srgbClr val="000000"/>
                </a:solidFill>
                <a:latin typeface="Dosis"/>
                <a:ea typeface="Dosis"/>
                <a:cs typeface="Dosis"/>
                <a:sym typeface="Dosis"/>
              </a:rPr>
              <a:t>  border: 2px solid blue;</a:t>
            </a:r>
          </a:p>
          <a:p>
            <a:pPr algn="l">
              <a:lnSpc>
                <a:spcPts val="3727"/>
              </a:lnSpc>
            </a:pPr>
            <a:r>
              <a:rPr lang="en-US" sz="2662">
                <a:solidFill>
                  <a:srgbClr val="000000"/>
                </a:solidFill>
                <a:latin typeface="Dosis"/>
                <a:ea typeface="Dosis"/>
                <a:cs typeface="Dosis"/>
                <a:sym typeface="Dosis"/>
              </a:rPr>
              <a:t>  box-shadow: 0 0 10px rgba(0, 0, 0, 0.1);</a:t>
            </a:r>
          </a:p>
          <a:p>
            <a:pPr algn="l">
              <a:lnSpc>
                <a:spcPts val="3727"/>
              </a:lnSpc>
            </a:pPr>
            <a:r>
              <a:rPr lang="en-US" sz="2662">
                <a:solidFill>
                  <a:srgbClr val="000000"/>
                </a:solidFill>
                <a:latin typeface="Dosis"/>
                <a:ea typeface="Dosis"/>
                <a:cs typeface="Dosis"/>
                <a:sym typeface="Dosis"/>
              </a:rPr>
              <a:t>  font-style: bold;</a:t>
            </a:r>
          </a:p>
          <a:p>
            <a:pPr algn="l">
              <a:lnSpc>
                <a:spcPts val="3727"/>
              </a:lnSpc>
            </a:pPr>
            <a:r>
              <a:rPr lang="en-US" sz="2662">
                <a:solidFill>
                  <a:srgbClr val="000000"/>
                </a:solidFill>
                <a:latin typeface="Dosis"/>
                <a:ea typeface="Dosis"/>
                <a:cs typeface="Dosis"/>
                <a:sym typeface="Dosis"/>
              </a:rPr>
              <a:t>  border-style: dashed;</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 Task input styles */</a:t>
            </a:r>
          </a:p>
          <a:p>
            <a:pPr algn="l">
              <a:lnSpc>
                <a:spcPts val="3727"/>
              </a:lnSpc>
            </a:pPr>
            <a:r>
              <a:rPr lang="en-US" sz="2662">
                <a:solidFill>
                  <a:srgbClr val="000000"/>
                </a:solidFill>
                <a:latin typeface="Dosis"/>
                <a:ea typeface="Dosis"/>
                <a:cs typeface="Dosis"/>
                <a:sym typeface="Dosis"/>
              </a:rPr>
              <a:t>#task-input {</a:t>
            </a:r>
          </a:p>
          <a:p>
            <a:pPr algn="l">
              <a:lnSpc>
                <a:spcPts val="3727"/>
              </a:lnSpc>
            </a:pPr>
            <a:r>
              <a:rPr lang="en-US" sz="2662">
                <a:solidFill>
                  <a:srgbClr val="000000"/>
                </a:solidFill>
                <a:latin typeface="Dosis"/>
                <a:ea typeface="Dosis"/>
                <a:cs typeface="Dosis"/>
                <a:sym typeface="Dosis"/>
              </a:rPr>
              <a:t>  width: 80%;</a:t>
            </a:r>
          </a:p>
          <a:p>
            <a:pPr algn="l">
              <a:lnSpc>
                <a:spcPts val="3727"/>
              </a:lnSpc>
            </a:pPr>
            <a:r>
              <a:rPr lang="en-US" sz="2662">
                <a:solidFill>
                  <a:srgbClr val="000000"/>
                </a:solidFill>
                <a:latin typeface="Dosis"/>
                <a:ea typeface="Dosis"/>
                <a:cs typeface="Dosis"/>
                <a:sym typeface="Dosis"/>
              </a:rPr>
              <a:t>  padding: 10px;</a:t>
            </a:r>
          </a:p>
          <a:p>
            <a:pPr algn="l">
              <a:lnSpc>
                <a:spcPts val="3727"/>
              </a:lnSpc>
            </a:pPr>
            <a:r>
              <a:rPr lang="en-US" sz="2662">
                <a:solidFill>
                  <a:srgbClr val="000000"/>
                </a:solidFill>
                <a:latin typeface="Dosis"/>
                <a:ea typeface="Dosis"/>
                <a:cs typeface="Dosis"/>
                <a:sym typeface="Dosis"/>
              </a:rPr>
              <a:t>  font-size: 18px;</a:t>
            </a:r>
          </a:p>
          <a:p>
            <a:pPr algn="l">
              <a:lnSpc>
                <a:spcPts val="3727"/>
              </a:lnSpc>
            </a:pPr>
            <a:r>
              <a:rPr lang="en-US" sz="2662">
                <a:solidFill>
                  <a:srgbClr val="000000"/>
                </a:solidFill>
                <a:latin typeface="Dosis"/>
                <a:ea typeface="Dosis"/>
                <a:cs typeface="Dosis"/>
                <a:sym typeface="Dosis"/>
              </a:rPr>
              <a:t>  border: none;</a:t>
            </a:r>
          </a:p>
          <a:p>
            <a:pPr algn="l">
              <a:lnSpc>
                <a:spcPts val="3727"/>
              </a:lnSpc>
            </a:pPr>
            <a:r>
              <a:rPr lang="en-US" sz="2662">
                <a:solidFill>
                  <a:srgbClr val="000000"/>
                </a:solidFill>
                <a:latin typeface="Dosis"/>
                <a:ea typeface="Dosis"/>
                <a:cs typeface="Dosis"/>
                <a:sym typeface="Dosis"/>
              </a:rPr>
              <a:t>  border-radius: 5px;</a:t>
            </a:r>
          </a:p>
          <a:p>
            <a:pPr algn="l">
              <a:lnSpc>
                <a:spcPts val="3727"/>
              </a:lnSpc>
            </a:pPr>
            <a:r>
              <a:rPr lang="en-US" sz="2662">
                <a:solidFill>
                  <a:srgbClr val="000000"/>
                </a:solidFill>
                <a:latin typeface="Dosis"/>
                <a:ea typeface="Dosis"/>
                <a:cs typeface="Dosis"/>
                <a:sym typeface="Dosis"/>
              </a:rPr>
              <a:t>  background-color: #f0f0f0;</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 Add task button styles */</a:t>
            </a:r>
          </a:p>
          <a:p>
            <a:pPr algn="l">
              <a:lnSpc>
                <a:spcPts val="3727"/>
              </a:lnSpc>
            </a:pPr>
            <a:r>
              <a:rPr lang="en-US" sz="2662">
                <a:solidFill>
                  <a:srgbClr val="000000"/>
                </a:solidFill>
                <a:latin typeface="Dosis"/>
                <a:ea typeface="Dosis"/>
                <a:cs typeface="Dosis"/>
                <a:sym typeface="Dosis"/>
              </a:rPr>
              <a:t>#add-task-button {</a:t>
            </a:r>
          </a:p>
          <a:p>
            <a:pPr algn="l">
              <a:lnSpc>
                <a:spcPts val="3727"/>
              </a:lnSpc>
            </a:pPr>
            <a:r>
              <a:rPr lang="en-US" sz="2662">
                <a:solidFill>
                  <a:srgbClr val="000000"/>
                </a:solidFill>
                <a:latin typeface="Dosis"/>
                <a:ea typeface="Dosis"/>
                <a:cs typeface="Dosis"/>
                <a:sym typeface="Dosis"/>
              </a:rPr>
              <a:t>  padding: 20px;</a:t>
            </a:r>
          </a:p>
          <a:p>
            <a:pPr algn="l">
              <a:lnSpc>
                <a:spcPts val="3727"/>
              </a:lnSpc>
            </a:pPr>
            <a:r>
              <a:rPr lang="en-US" sz="2662">
                <a:solidFill>
                  <a:srgbClr val="000000"/>
                </a:solidFill>
                <a:latin typeface="Dosis"/>
                <a:ea typeface="Dosis"/>
                <a:cs typeface="Dosis"/>
                <a:sym typeface="Dosis"/>
              </a:rPr>
              <a:t>  font-size: 18px;</a:t>
            </a:r>
          </a:p>
          <a:p>
            <a:pPr algn="l">
              <a:lnSpc>
                <a:spcPts val="3727"/>
              </a:lnSpc>
            </a:pPr>
            <a:r>
              <a:rPr lang="en-US" sz="2662">
                <a:solidFill>
                  <a:srgbClr val="000000"/>
                </a:solidFill>
                <a:latin typeface="Dosis"/>
                <a:ea typeface="Dosis"/>
                <a:cs typeface="Dosis"/>
                <a:sym typeface="Dosis"/>
              </a:rPr>
              <a:t>  border: none;</a:t>
            </a:r>
          </a:p>
          <a:p>
            <a:pPr algn="l">
              <a:lnSpc>
                <a:spcPts val="3727"/>
              </a:lnSpc>
            </a:pPr>
            <a:r>
              <a:rPr lang="en-US" sz="2662">
                <a:solidFill>
                  <a:srgbClr val="000000"/>
                </a:solidFill>
                <a:latin typeface="Dosis"/>
                <a:ea typeface="Dosis"/>
                <a:cs typeface="Dosis"/>
                <a:sym typeface="Dosis"/>
              </a:rPr>
              <a:t>  border-radius: 5px;</a:t>
            </a:r>
          </a:p>
          <a:p>
            <a:pPr algn="l">
              <a:lnSpc>
                <a:spcPts val="3727"/>
              </a:lnSpc>
            </a:pPr>
            <a:r>
              <a:rPr lang="en-US" sz="2662">
                <a:solidFill>
                  <a:srgbClr val="000000"/>
                </a:solidFill>
                <a:latin typeface="Dosis"/>
                <a:ea typeface="Dosis"/>
                <a:cs typeface="Dosis"/>
                <a:sym typeface="Dosis"/>
              </a:rPr>
              <a:t>  background-color: black;</a:t>
            </a:r>
          </a:p>
          <a:p>
            <a:pPr algn="l">
              <a:lnSpc>
                <a:spcPts val="3727"/>
              </a:lnSpc>
            </a:pPr>
            <a:r>
              <a:rPr lang="en-US" sz="2662">
                <a:solidFill>
                  <a:srgbClr val="000000"/>
                </a:solidFill>
                <a:latin typeface="Dosis"/>
                <a:ea typeface="Dosis"/>
                <a:cs typeface="Dosis"/>
                <a:sym typeface="Dosis"/>
              </a:rPr>
              <a:t>  color: #fff;</a:t>
            </a:r>
          </a:p>
          <a:p>
            <a:pPr algn="l">
              <a:lnSpc>
                <a:spcPts val="3727"/>
              </a:lnSpc>
            </a:pPr>
            <a:r>
              <a:rPr lang="en-US" sz="2662">
                <a:solidFill>
                  <a:srgbClr val="000000"/>
                </a:solidFill>
                <a:latin typeface="Dosis"/>
                <a:ea typeface="Dosis"/>
                <a:cs typeface="Dosis"/>
                <a:sym typeface="Dosis"/>
              </a:rPr>
              <a:t>  cursor: pointer;</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*JavaScript Code*</a:t>
            </a:r>
          </a:p>
          <a:p>
            <a:pPr algn="l">
              <a:lnSpc>
                <a:spcPts val="3727"/>
              </a:lnSpc>
            </a:pPr>
            <a:r>
              <a:rPr lang="en-US" sz="2662">
                <a:solidFill>
                  <a:srgbClr val="000000"/>
                </a:solidFill>
                <a:latin typeface="Dosis"/>
                <a:ea typeface="Dosis"/>
                <a:cs typeface="Dosis"/>
                <a:sym typeface="Dosis"/>
              </a:rPr>
              <a:t>*Get Elements*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Get task list element</a:t>
            </a:r>
          </a:p>
          <a:p>
            <a:pPr algn="l">
              <a:lnSpc>
                <a:spcPts val="3727"/>
              </a:lnSpc>
            </a:pPr>
            <a:r>
              <a:rPr lang="en-US" sz="2662">
                <a:solidFill>
                  <a:srgbClr val="000000"/>
                </a:solidFill>
                <a:latin typeface="Dosis"/>
                <a:ea typeface="Dosis"/>
                <a:cs typeface="Dosis"/>
                <a:sym typeface="Dosis"/>
              </a:rPr>
              <a:t>const taskListElement = document.getElementById("task-list");</a:t>
            </a:r>
          </a:p>
          <a:p>
            <a:pPr algn="l">
              <a:lnSpc>
                <a:spcPts val="3727"/>
              </a:lnSpc>
            </a:pPr>
          </a:p>
          <a:p>
            <a:pPr algn="l">
              <a:lnSpc>
                <a:spcPts val="3727"/>
              </a:lnSpc>
            </a:pPr>
            <a:r>
              <a:rPr lang="en-US" sz="2662">
                <a:solidFill>
                  <a:srgbClr val="000000"/>
                </a:solidFill>
                <a:latin typeface="Dosis"/>
                <a:ea typeface="Dosis"/>
                <a:cs typeface="Dosis"/>
                <a:sym typeface="Dosis"/>
              </a:rPr>
              <a:t>// Get task input element</a:t>
            </a:r>
          </a:p>
          <a:p>
            <a:pPr algn="l">
              <a:lnSpc>
                <a:spcPts val="3727"/>
              </a:lnSpc>
            </a:pPr>
            <a:r>
              <a:rPr lang="en-US" sz="2662">
                <a:solidFill>
                  <a:srgbClr val="000000"/>
                </a:solidFill>
                <a:latin typeface="Dosis"/>
                <a:ea typeface="Dosis"/>
                <a:cs typeface="Dosis"/>
                <a:sym typeface="Dosis"/>
              </a:rPr>
              <a:t>const taskInputElement = document.getElementById("task-input");</a:t>
            </a:r>
          </a:p>
          <a:p>
            <a:pPr algn="l">
              <a:lnSpc>
                <a:spcPts val="3727"/>
              </a:lnSpc>
            </a:pPr>
          </a:p>
          <a:p>
            <a:pPr algn="l">
              <a:lnSpc>
                <a:spcPts val="3727"/>
              </a:lnSpc>
            </a:pPr>
            <a:r>
              <a:rPr lang="en-US" sz="2662">
                <a:solidFill>
                  <a:srgbClr val="000000"/>
                </a:solidFill>
                <a:latin typeface="Dosis"/>
                <a:ea typeface="Dosis"/>
                <a:cs typeface="Dosis"/>
                <a:sym typeface="Dosis"/>
              </a:rPr>
              <a:t>// Get add task button element</a:t>
            </a:r>
          </a:p>
          <a:p>
            <a:pPr algn="l">
              <a:lnSpc>
                <a:spcPts val="3727"/>
              </a:lnSpc>
            </a:pPr>
            <a:r>
              <a:rPr lang="en-US" sz="2662">
                <a:solidFill>
                  <a:srgbClr val="000000"/>
                </a:solidFill>
                <a:latin typeface="Dosis"/>
                <a:ea typeface="Dosis"/>
                <a:cs typeface="Dosis"/>
                <a:sym typeface="Dosis"/>
              </a:rPr>
              <a:t>const addTaskButtonElement = document.getElementById("add-task-button");</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*Task List Array*</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Task list array</a:t>
            </a:r>
          </a:p>
          <a:p>
            <a:pPr algn="l">
              <a:lnSpc>
                <a:spcPts val="3727"/>
              </a:lnSpc>
            </a:pPr>
            <a:r>
              <a:rPr lang="en-US" sz="2662">
                <a:solidFill>
                  <a:srgbClr val="000000"/>
                </a:solidFill>
                <a:latin typeface="Dosis"/>
                <a:ea typeface="Dosis"/>
                <a:cs typeface="Dosis"/>
                <a:sym typeface="Dosis"/>
              </a:rPr>
              <a:t>let taskList = JSON.parse(localStorage.getItem("taskList")) || [];</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*Add Event Listeners*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Add event listeners</a:t>
            </a:r>
          </a:p>
          <a:p>
            <a:pPr algn="l">
              <a:lnSpc>
                <a:spcPts val="3727"/>
              </a:lnSpc>
            </a:pPr>
            <a:r>
              <a:rPr lang="en-US" sz="2662">
                <a:solidFill>
                  <a:srgbClr val="000000"/>
                </a:solidFill>
                <a:latin typeface="Dosis"/>
                <a:ea typeface="Dosis"/>
                <a:cs typeface="Dosis"/>
                <a:sym typeface="Dosis"/>
              </a:rPr>
              <a:t>addTaskButtonElement.addEventListener("click", addTask);</a:t>
            </a:r>
          </a:p>
          <a:p>
            <a:pPr algn="l">
              <a:lnSpc>
                <a:spcPts val="3727"/>
              </a:lnSpc>
            </a:pPr>
            <a:r>
              <a:rPr lang="en-US" sz="2662">
                <a:solidFill>
                  <a:srgbClr val="000000"/>
                </a:solidFill>
                <a:latin typeface="Dosis"/>
                <a:ea typeface="Dosis"/>
                <a:cs typeface="Dosis"/>
                <a:sym typeface="Dosis"/>
              </a:rPr>
              <a:t>taskInputElement.addEventListener("keypress", (e) =&gt; {</a:t>
            </a:r>
          </a:p>
          <a:p>
            <a:pPr algn="l">
              <a:lnSpc>
                <a:spcPts val="3727"/>
              </a:lnSpc>
            </a:pPr>
            <a:r>
              <a:rPr lang="en-US" sz="2662">
                <a:solidFill>
                  <a:srgbClr val="000000"/>
                </a:solidFill>
                <a:latin typeface="Dosis"/>
                <a:ea typeface="Dosis"/>
                <a:cs typeface="Dosis"/>
                <a:sym typeface="Dosis"/>
              </a:rPr>
              <a:t>  if (e.key === "Enter") {</a:t>
            </a:r>
          </a:p>
          <a:p>
            <a:pPr algn="l">
              <a:lnSpc>
                <a:spcPts val="3727"/>
              </a:lnSpc>
            </a:pPr>
            <a:r>
              <a:rPr lang="en-US" sz="2662">
                <a:solidFill>
                  <a:srgbClr val="000000"/>
                </a:solidFill>
                <a:latin typeface="Dosis"/>
                <a:ea typeface="Dosis"/>
                <a:cs typeface="Dosis"/>
                <a:sym typeface="Dosis"/>
              </a:rPr>
              <a:t>    addTask();</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*Add Task Function*</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Add task function</a:t>
            </a:r>
          </a:p>
          <a:p>
            <a:pPr algn="l">
              <a:lnSpc>
                <a:spcPts val="3727"/>
              </a:lnSpc>
            </a:pPr>
            <a:r>
              <a:rPr lang="en-US" sz="2662">
                <a:solidFill>
                  <a:srgbClr val="000000"/>
                </a:solidFill>
                <a:latin typeface="Dosis"/>
                <a:ea typeface="Dosis"/>
                <a:cs typeface="Dosis"/>
                <a:sym typeface="Dosis"/>
              </a:rPr>
              <a:t>function addTask() {</a:t>
            </a:r>
          </a:p>
          <a:p>
            <a:pPr algn="l">
              <a:lnSpc>
                <a:spcPts val="3727"/>
              </a:lnSpc>
            </a:pPr>
            <a:r>
              <a:rPr lang="en-US" sz="2662">
                <a:solidFill>
                  <a:srgbClr val="000000"/>
                </a:solidFill>
                <a:latin typeface="Dosis"/>
                <a:ea typeface="Dosis"/>
                <a:cs typeface="Dosis"/>
                <a:sym typeface="Dosis"/>
              </a:rPr>
              <a:t>  const task = taskInputElement.value.trim();</a:t>
            </a:r>
          </a:p>
          <a:p>
            <a:pPr algn="l">
              <a:lnSpc>
                <a:spcPts val="3727"/>
              </a:lnSpc>
            </a:pPr>
            <a:r>
              <a:rPr lang="en-US" sz="2662">
                <a:solidFill>
                  <a:srgbClr val="000000"/>
                </a:solidFill>
                <a:latin typeface="Dosis"/>
                <a:ea typeface="Dosis"/>
                <a:cs typeface="Dosis"/>
                <a:sym typeface="Dosis"/>
              </a:rPr>
              <a:t>  if (task) {</a:t>
            </a:r>
          </a:p>
          <a:p>
            <a:pPr algn="l">
              <a:lnSpc>
                <a:spcPts val="3727"/>
              </a:lnSpc>
            </a:pPr>
            <a:r>
              <a:rPr lang="en-US" sz="2662">
                <a:solidFill>
                  <a:srgbClr val="000000"/>
                </a:solidFill>
                <a:latin typeface="Dosis"/>
                <a:ea typeface="Dosis"/>
                <a:cs typeface="Dosis"/>
                <a:sym typeface="Dosis"/>
              </a:rPr>
              <a:t>    taskList.push({ task, completed: false });</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taskInputElement.value = "";</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*Render Task List Function*</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Render task list function</a:t>
            </a:r>
          </a:p>
          <a:p>
            <a:pPr algn="l">
              <a:lnSpc>
                <a:spcPts val="3727"/>
              </a:lnSpc>
            </a:pPr>
            <a:r>
              <a:rPr lang="en-US" sz="2662">
                <a:solidFill>
                  <a:srgbClr val="000000"/>
                </a:solidFill>
                <a:latin typeface="Dosis"/>
                <a:ea typeface="Dosis"/>
                <a:cs typeface="Dosis"/>
                <a:sym typeface="Dosis"/>
              </a:rPr>
              <a:t>function renderTaskList() {</a:t>
            </a:r>
          </a:p>
          <a:p>
            <a:pPr algn="l">
              <a:lnSpc>
                <a:spcPts val="3727"/>
              </a:lnSpc>
            </a:pPr>
            <a:r>
              <a:rPr lang="en-US" sz="2662">
                <a:solidFill>
                  <a:srgbClr val="000000"/>
                </a:solidFill>
                <a:latin typeface="Dosis"/>
                <a:ea typeface="Dosis"/>
                <a:cs typeface="Dosis"/>
                <a:sym typeface="Dosis"/>
              </a:rPr>
              <a:t>  taskListElement.innerHTML = "";</a:t>
            </a:r>
          </a:p>
          <a:p>
            <a:pPr algn="l">
              <a:lnSpc>
                <a:spcPts val="3727"/>
              </a:lnSpc>
            </a:pPr>
            <a:r>
              <a:rPr lang="en-US" sz="2662">
                <a:solidFill>
                  <a:srgbClr val="000000"/>
                </a:solidFill>
                <a:latin typeface="Dosis"/>
                <a:ea typeface="Dosis"/>
                <a:cs typeface="Dosis"/>
                <a:sym typeface="Dosis"/>
              </a:rPr>
              <a:t>  taskList.forEach((task, index) =&gt; {</a:t>
            </a:r>
          </a:p>
          <a:p>
            <a:pPr algn="l">
              <a:lnSpc>
                <a:spcPts val="3727"/>
              </a:lnSpc>
            </a:pPr>
            <a:r>
              <a:rPr lang="en-US" sz="2662">
                <a:solidFill>
                  <a:srgbClr val="000000"/>
                </a:solidFill>
                <a:latin typeface="Dosis"/>
                <a:ea typeface="Dosis"/>
                <a:cs typeface="Dosis"/>
                <a:sym typeface="Dosis"/>
              </a:rPr>
              <a:t>    const taskElement = document.createElement("li");</a:t>
            </a:r>
          </a:p>
          <a:p>
            <a:pPr algn="l">
              <a:lnSpc>
                <a:spcPts val="3727"/>
              </a:lnSpc>
            </a:pPr>
            <a:r>
              <a:rPr lang="en-US" sz="2662">
                <a:solidFill>
                  <a:srgbClr val="000000"/>
                </a:solidFill>
                <a:latin typeface="Dosis"/>
                <a:ea typeface="Dosis"/>
                <a:cs typeface="Dosis"/>
                <a:sym typeface="Dosis"/>
              </a:rPr>
              <a:t>    taskElement.textContent = task.task;</a:t>
            </a:r>
          </a:p>
          <a:p>
            <a:pPr algn="l">
              <a:lnSpc>
                <a:spcPts val="3727"/>
              </a:lnSpc>
            </a:pPr>
            <a:r>
              <a:rPr lang="en-US" sz="2662">
                <a:solidFill>
                  <a:srgbClr val="000000"/>
                </a:solidFill>
                <a:latin typeface="Dosis"/>
                <a:ea typeface="Dosis"/>
                <a:cs typeface="Dosis"/>
                <a:sym typeface="Dosis"/>
              </a:rPr>
              <a:t>    if (task.completed) {</a:t>
            </a:r>
          </a:p>
          <a:p>
            <a:pPr algn="l">
              <a:lnSpc>
                <a:spcPts val="3727"/>
              </a:lnSpc>
            </a:pPr>
            <a:r>
              <a:rPr lang="en-US" sz="2662">
                <a:solidFill>
                  <a:srgbClr val="000000"/>
                </a:solidFill>
                <a:latin typeface="Dosis"/>
                <a:ea typeface="Dosis"/>
                <a:cs typeface="Dosis"/>
                <a:sym typeface="Dosis"/>
              </a:rPr>
              <a:t>      taskElement.classList.add("completed");</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taskElement.addEventListener("click", () =&gt; {</a:t>
            </a:r>
          </a:p>
          <a:p>
            <a:pPr algn="l">
              <a:lnSpc>
                <a:spcPts val="3727"/>
              </a:lnSpc>
            </a:pPr>
            <a:r>
              <a:rPr lang="en-US" sz="2662">
                <a:solidFill>
                  <a:srgbClr val="000000"/>
                </a:solidFill>
                <a:latin typeface="Dosis"/>
                <a:ea typeface="Dosis"/>
                <a:cs typeface="Dosis"/>
                <a:sym typeface="Dosis"/>
              </a:rPr>
              <a:t>      task.completed = !task.completed;</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const deleteButtonElement = document.createElement("button");</a:t>
            </a:r>
          </a:p>
          <a:p>
            <a:pPr algn="l">
              <a:lnSpc>
                <a:spcPts val="3727"/>
              </a:lnSpc>
            </a:pPr>
            <a:r>
              <a:rPr lang="en-US" sz="2662">
                <a:solidFill>
                  <a:srgbClr val="000000"/>
                </a:solidFill>
                <a:latin typeface="Dosis"/>
                <a:ea typeface="Dosis"/>
                <a:cs typeface="Dosis"/>
                <a:sym typeface="Dosis"/>
              </a:rPr>
              <a:t>    deleteButtonElement.textContent = "Remove";</a:t>
            </a:r>
          </a:p>
          <a:p>
            <a:pPr algn="l">
              <a:lnSpc>
                <a:spcPts val="3727"/>
              </a:lnSpc>
            </a:pPr>
            <a:r>
              <a:rPr lang="en-US" sz="2662">
                <a:solidFill>
                  <a:srgbClr val="000000"/>
                </a:solidFill>
                <a:latin typeface="Dosis"/>
                <a:ea typeface="Dosis"/>
                <a:cs typeface="Dosis"/>
                <a:sym typeface="Dosis"/>
              </a:rPr>
              <a:t>    deleteButtonElement.addEventListener("click", () =&gt; {</a:t>
            </a:r>
          </a:p>
          <a:p>
            <a:pPr algn="l">
              <a:lnSpc>
                <a:spcPts val="3727"/>
              </a:lnSpc>
            </a:pPr>
            <a:r>
              <a:rPr lang="en-US" sz="2662">
                <a:solidFill>
                  <a:srgbClr val="000000"/>
                </a:solidFill>
                <a:latin typeface="Dosis"/>
                <a:ea typeface="Dosis"/>
                <a:cs typeface="Dosis"/>
                <a:sym typeface="Dosis"/>
              </a:rPr>
              <a:t>      taskList.splice(index, 1);</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taskElement.appendChild(deleteButtonElement);</a:t>
            </a:r>
          </a:p>
          <a:p>
            <a:pPr algn="l">
              <a:lnSpc>
                <a:spcPts val="3727"/>
              </a:lnSpc>
            </a:pPr>
            <a:r>
              <a:rPr lang="en-US" sz="2662">
                <a:solidFill>
                  <a:srgbClr val="000000"/>
                </a:solidFill>
                <a:latin typeface="Dosis"/>
                <a:ea typeface="Dosis"/>
                <a:cs typeface="Dosis"/>
                <a:sym typeface="Dosis"/>
              </a:rPr>
              <a:t>    taskListElement.appendChild(taskElement);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*Initial Render*</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Initial render</a:t>
            </a:r>
          </a:p>
          <a:p>
            <a:pPr algn="l">
              <a:lnSpc>
                <a:spcPts val="3727"/>
              </a:lnSpc>
            </a:pPr>
            <a:r>
              <a:rPr lang="en-US" sz="2662">
                <a:solidFill>
                  <a:srgbClr val="000000"/>
                </a:solidFill>
                <a:latin typeface="Dosis"/>
                <a:ea typeface="Dosis"/>
                <a:cs typeface="Dosis"/>
                <a:sym typeface="Dosis"/>
              </a:rPr>
              <a:t>renderTaskList();</a:t>
            </a:r>
          </a:p>
          <a:p>
            <a:pPr algn="l">
              <a:lnSpc>
                <a:spcPts val="3727"/>
              </a:lnSpc>
            </a:pPr>
            <a:r>
              <a:rPr lang="en-US" sz="2662">
                <a:solidFill>
                  <a:srgbClr val="000000"/>
                </a:solidFill>
                <a:latin typeface="Dosis"/>
                <a:ea typeface="Dosis"/>
                <a:cs typeface="Dosis"/>
                <a:sym typeface="Dosis"/>
              </a:rPr>
              <a:t>```</a:t>
            </a:r>
          </a:p>
          <a:p>
            <a:pPr algn="l" marL="0" indent="0" lvl="0">
              <a:lnSpc>
                <a:spcPts val="3727"/>
              </a:lnSpc>
              <a:spcBef>
                <a:spcPct val="0"/>
              </a:spcBef>
            </a:pPr>
            <a:r>
              <a:rPr lang="en-US" sz="2662">
                <a:solidFill>
                  <a:srgbClr val="000000"/>
                </a:solidFill>
                <a:latin typeface="Dosis"/>
                <a:ea typeface="Dosis"/>
                <a:cs typeface="Dosis"/>
                <a:sym typeface="Dosis"/>
              </a:rPr>
              <a:t>This digital portfolio is a static website designed to showcas screen sizes.</a:t>
            </a:r>
          </a:p>
        </p:txBody>
      </p:sp>
      <p:sp>
        <p:nvSpPr>
          <p:cNvPr name="TextBox 3" id="3"/>
          <p:cNvSpPr txBox="true"/>
          <p:nvPr/>
        </p:nvSpPr>
        <p:spPr>
          <a:xfrm rot="0">
            <a:off x="7806430" y="-51317303"/>
            <a:ext cx="7388260" cy="62987864"/>
          </a:xfrm>
          <a:prstGeom prst="rect">
            <a:avLst/>
          </a:prstGeom>
        </p:spPr>
        <p:txBody>
          <a:bodyPr anchor="t" rtlCol="false" tIns="0" lIns="0" bIns="0" rIns="0">
            <a:spAutoFit/>
          </a:bodyPr>
          <a:lstStyle/>
          <a:p>
            <a:pPr algn="l">
              <a:lnSpc>
                <a:spcPts val="3727"/>
              </a:lnSpc>
            </a:pPr>
            <a:r>
              <a:rPr lang="en-US" sz="2662" b="true">
                <a:solidFill>
                  <a:srgbClr val="000000"/>
                </a:solidFill>
                <a:latin typeface="Dosis Bold"/>
                <a:ea typeface="Dosis Bold"/>
                <a:cs typeface="Dosis Bold"/>
                <a:sym typeface="Dosis Bold"/>
              </a:rPr>
              <a:t>CODE:</a:t>
            </a:r>
          </a:p>
          <a:p>
            <a:pPr algn="l">
              <a:lnSpc>
                <a:spcPts val="3727"/>
              </a:lnSpc>
            </a:pPr>
            <a:r>
              <a:rPr lang="en-US" sz="2662">
                <a:solidFill>
                  <a:srgbClr val="000000"/>
                </a:solidFill>
                <a:latin typeface="Dosis"/>
                <a:ea typeface="Dosis"/>
                <a:cs typeface="Dosis"/>
                <a:sym typeface="Dosis"/>
              </a:rPr>
              <a:t>*HTML Structure*</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&lt;!-- Task Master container --&gt;</a:t>
            </a:r>
          </a:p>
          <a:p>
            <a:pPr algn="l">
              <a:lnSpc>
                <a:spcPts val="3727"/>
              </a:lnSpc>
            </a:pPr>
            <a:r>
              <a:rPr lang="en-US" sz="2662">
                <a:solidFill>
                  <a:srgbClr val="000000"/>
                </a:solidFill>
                <a:latin typeface="Dosis"/>
                <a:ea typeface="Dosis"/>
                <a:cs typeface="Dosis"/>
                <a:sym typeface="Dosis"/>
              </a:rPr>
              <a:t>&lt;div class="task-master-container"&gt;</a:t>
            </a:r>
          </a:p>
          <a:p>
            <a:pPr algn="l">
              <a:lnSpc>
                <a:spcPts val="3727"/>
              </a:lnSpc>
            </a:pPr>
            <a:r>
              <a:rPr lang="en-US" sz="2662">
                <a:solidFill>
                  <a:srgbClr val="000000"/>
                </a:solidFill>
                <a:latin typeface="Dosis"/>
                <a:ea typeface="Dosis"/>
                <a:cs typeface="Dosis"/>
                <a:sym typeface="Dosis"/>
              </a:rPr>
              <a:t>  &lt;h1&gt;Task Master&lt;/h1&gt;</a:t>
            </a:r>
          </a:p>
          <a:p>
            <a:pPr algn="l">
              <a:lnSpc>
                <a:spcPts val="3727"/>
              </a:lnSpc>
            </a:pPr>
            <a:r>
              <a:rPr lang="en-US" sz="2662">
                <a:solidFill>
                  <a:srgbClr val="000000"/>
                </a:solidFill>
                <a:latin typeface="Dosis"/>
                <a:ea typeface="Dosis"/>
                <a:cs typeface="Dosis"/>
                <a:sym typeface="Dosis"/>
              </a:rPr>
              <a:t>  &lt;input type="text" id="task-input" placeholder="Enter a task"&gt;</a:t>
            </a:r>
          </a:p>
          <a:p>
            <a:pPr algn="l">
              <a:lnSpc>
                <a:spcPts val="3727"/>
              </a:lnSpc>
            </a:pPr>
            <a:r>
              <a:rPr lang="en-US" sz="2662">
                <a:solidFill>
                  <a:srgbClr val="000000"/>
                </a:solidFill>
                <a:latin typeface="Dosis"/>
                <a:ea typeface="Dosis"/>
                <a:cs typeface="Dosis"/>
                <a:sym typeface="Dosis"/>
              </a:rPr>
              <a:t>  &lt;button id="add-task-button"&gt;Add Task&lt;/button&gt;</a:t>
            </a:r>
          </a:p>
          <a:p>
            <a:pPr algn="l">
              <a:lnSpc>
                <a:spcPts val="3727"/>
              </a:lnSpc>
            </a:pPr>
            <a:r>
              <a:rPr lang="en-US" sz="2662">
                <a:solidFill>
                  <a:srgbClr val="000000"/>
                </a:solidFill>
                <a:latin typeface="Dosis"/>
                <a:ea typeface="Dosis"/>
                <a:cs typeface="Dosis"/>
                <a:sym typeface="Dosis"/>
              </a:rPr>
              <a:t>  &lt;ol id="task-list"&gt;&lt;/ol&gt;</a:t>
            </a:r>
          </a:p>
          <a:p>
            <a:pPr algn="l">
              <a:lnSpc>
                <a:spcPts val="3727"/>
              </a:lnSpc>
            </a:pPr>
            <a:r>
              <a:rPr lang="en-US" sz="2662">
                <a:solidFill>
                  <a:srgbClr val="000000"/>
                </a:solidFill>
                <a:latin typeface="Dosis"/>
                <a:ea typeface="Dosis"/>
                <a:cs typeface="Dosis"/>
                <a:sym typeface="Dosis"/>
              </a:rPr>
              <a:t>&lt;/div&gt;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*CSS Styles*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Task Master container styles */</a:t>
            </a:r>
          </a:p>
          <a:p>
            <a:pPr algn="l">
              <a:lnSpc>
                <a:spcPts val="3727"/>
              </a:lnSpc>
            </a:pPr>
            <a:r>
              <a:rPr lang="en-US" sz="2662">
                <a:solidFill>
                  <a:srgbClr val="000000"/>
                </a:solidFill>
                <a:latin typeface="Dosis"/>
                <a:ea typeface="Dosis"/>
                <a:cs typeface="Dosis"/>
                <a:sym typeface="Dosis"/>
              </a:rPr>
              <a:t>.task-master-container {</a:t>
            </a:r>
          </a:p>
          <a:p>
            <a:pPr algn="l">
              <a:lnSpc>
                <a:spcPts val="3727"/>
              </a:lnSpc>
            </a:pPr>
            <a:r>
              <a:rPr lang="en-US" sz="2662">
                <a:solidFill>
                  <a:srgbClr val="000000"/>
                </a:solidFill>
                <a:latin typeface="Dosis"/>
                <a:ea typeface="Dosis"/>
                <a:cs typeface="Dosis"/>
                <a:sym typeface="Dosis"/>
              </a:rPr>
              <a:t>  width: 80%;</a:t>
            </a:r>
          </a:p>
          <a:p>
            <a:pPr algn="l">
              <a:lnSpc>
                <a:spcPts val="3727"/>
              </a:lnSpc>
            </a:pPr>
            <a:r>
              <a:rPr lang="en-US" sz="2662">
                <a:solidFill>
                  <a:srgbClr val="000000"/>
                </a:solidFill>
                <a:latin typeface="Dosis"/>
                <a:ea typeface="Dosis"/>
                <a:cs typeface="Dosis"/>
                <a:sym typeface="Dosis"/>
              </a:rPr>
              <a:t>  margin: 40px auto;</a:t>
            </a:r>
          </a:p>
          <a:p>
            <a:pPr algn="l">
              <a:lnSpc>
                <a:spcPts val="3727"/>
              </a:lnSpc>
            </a:pPr>
            <a:r>
              <a:rPr lang="en-US" sz="2662">
                <a:solidFill>
                  <a:srgbClr val="000000"/>
                </a:solidFill>
                <a:latin typeface="Dosis"/>
                <a:ea typeface="Dosis"/>
                <a:cs typeface="Dosis"/>
                <a:sym typeface="Dosis"/>
              </a:rPr>
              <a:t>  background-color: skyblue;</a:t>
            </a:r>
          </a:p>
          <a:p>
            <a:pPr algn="l">
              <a:lnSpc>
                <a:spcPts val="3727"/>
              </a:lnSpc>
            </a:pPr>
            <a:r>
              <a:rPr lang="en-US" sz="2662">
                <a:solidFill>
                  <a:srgbClr val="000000"/>
                </a:solidFill>
                <a:latin typeface="Dosis"/>
                <a:ea typeface="Dosis"/>
                <a:cs typeface="Dosis"/>
                <a:sym typeface="Dosis"/>
              </a:rPr>
              <a:t>  padding: 40px;</a:t>
            </a:r>
          </a:p>
          <a:p>
            <a:pPr algn="l">
              <a:lnSpc>
                <a:spcPts val="3727"/>
              </a:lnSpc>
            </a:pPr>
            <a:r>
              <a:rPr lang="en-US" sz="2662">
                <a:solidFill>
                  <a:srgbClr val="000000"/>
                </a:solidFill>
                <a:latin typeface="Dosis"/>
                <a:ea typeface="Dosis"/>
                <a:cs typeface="Dosis"/>
                <a:sym typeface="Dosis"/>
              </a:rPr>
              <a:t>  border: 2px solid blue;</a:t>
            </a:r>
          </a:p>
          <a:p>
            <a:pPr algn="l">
              <a:lnSpc>
                <a:spcPts val="3727"/>
              </a:lnSpc>
            </a:pPr>
            <a:r>
              <a:rPr lang="en-US" sz="2662">
                <a:solidFill>
                  <a:srgbClr val="000000"/>
                </a:solidFill>
                <a:latin typeface="Dosis"/>
                <a:ea typeface="Dosis"/>
                <a:cs typeface="Dosis"/>
                <a:sym typeface="Dosis"/>
              </a:rPr>
              <a:t>  box-shadow: 0 0 10px rgba(0, 0, 0, 0.1);</a:t>
            </a:r>
          </a:p>
          <a:p>
            <a:pPr algn="l">
              <a:lnSpc>
                <a:spcPts val="3727"/>
              </a:lnSpc>
            </a:pPr>
            <a:r>
              <a:rPr lang="en-US" sz="2662">
                <a:solidFill>
                  <a:srgbClr val="000000"/>
                </a:solidFill>
                <a:latin typeface="Dosis"/>
                <a:ea typeface="Dosis"/>
                <a:cs typeface="Dosis"/>
                <a:sym typeface="Dosis"/>
              </a:rPr>
              <a:t>  font-style: bold;</a:t>
            </a:r>
          </a:p>
          <a:p>
            <a:pPr algn="l">
              <a:lnSpc>
                <a:spcPts val="3727"/>
              </a:lnSpc>
            </a:pPr>
            <a:r>
              <a:rPr lang="en-US" sz="2662">
                <a:solidFill>
                  <a:srgbClr val="000000"/>
                </a:solidFill>
                <a:latin typeface="Dosis"/>
                <a:ea typeface="Dosis"/>
                <a:cs typeface="Dosis"/>
                <a:sym typeface="Dosis"/>
              </a:rPr>
              <a:t>  border-style: dashed;</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 Task input styles */</a:t>
            </a:r>
          </a:p>
          <a:p>
            <a:pPr algn="l">
              <a:lnSpc>
                <a:spcPts val="3727"/>
              </a:lnSpc>
            </a:pPr>
            <a:r>
              <a:rPr lang="en-US" sz="2662">
                <a:solidFill>
                  <a:srgbClr val="000000"/>
                </a:solidFill>
                <a:latin typeface="Dosis"/>
                <a:ea typeface="Dosis"/>
                <a:cs typeface="Dosis"/>
                <a:sym typeface="Dosis"/>
              </a:rPr>
              <a:t>#task-input {</a:t>
            </a:r>
          </a:p>
          <a:p>
            <a:pPr algn="l">
              <a:lnSpc>
                <a:spcPts val="3727"/>
              </a:lnSpc>
            </a:pPr>
            <a:r>
              <a:rPr lang="en-US" sz="2662">
                <a:solidFill>
                  <a:srgbClr val="000000"/>
                </a:solidFill>
                <a:latin typeface="Dosis"/>
                <a:ea typeface="Dosis"/>
                <a:cs typeface="Dosis"/>
                <a:sym typeface="Dosis"/>
              </a:rPr>
              <a:t>  width: 80%;</a:t>
            </a:r>
          </a:p>
          <a:p>
            <a:pPr algn="l">
              <a:lnSpc>
                <a:spcPts val="3727"/>
              </a:lnSpc>
            </a:pPr>
            <a:r>
              <a:rPr lang="en-US" sz="2662">
                <a:solidFill>
                  <a:srgbClr val="000000"/>
                </a:solidFill>
                <a:latin typeface="Dosis"/>
                <a:ea typeface="Dosis"/>
                <a:cs typeface="Dosis"/>
                <a:sym typeface="Dosis"/>
              </a:rPr>
              <a:t>  padding: 10px;</a:t>
            </a:r>
          </a:p>
          <a:p>
            <a:pPr algn="l">
              <a:lnSpc>
                <a:spcPts val="3727"/>
              </a:lnSpc>
            </a:pPr>
            <a:r>
              <a:rPr lang="en-US" sz="2662">
                <a:solidFill>
                  <a:srgbClr val="000000"/>
                </a:solidFill>
                <a:latin typeface="Dosis"/>
                <a:ea typeface="Dosis"/>
                <a:cs typeface="Dosis"/>
                <a:sym typeface="Dosis"/>
              </a:rPr>
              <a:t>  font-size: 18px;</a:t>
            </a:r>
          </a:p>
          <a:p>
            <a:pPr algn="l">
              <a:lnSpc>
                <a:spcPts val="3727"/>
              </a:lnSpc>
            </a:pPr>
            <a:r>
              <a:rPr lang="en-US" sz="2662">
                <a:solidFill>
                  <a:srgbClr val="000000"/>
                </a:solidFill>
                <a:latin typeface="Dosis"/>
                <a:ea typeface="Dosis"/>
                <a:cs typeface="Dosis"/>
                <a:sym typeface="Dosis"/>
              </a:rPr>
              <a:t>  border: none;</a:t>
            </a:r>
          </a:p>
          <a:p>
            <a:pPr algn="l">
              <a:lnSpc>
                <a:spcPts val="3727"/>
              </a:lnSpc>
            </a:pPr>
            <a:r>
              <a:rPr lang="en-US" sz="2662">
                <a:solidFill>
                  <a:srgbClr val="000000"/>
                </a:solidFill>
                <a:latin typeface="Dosis"/>
                <a:ea typeface="Dosis"/>
                <a:cs typeface="Dosis"/>
                <a:sym typeface="Dosis"/>
              </a:rPr>
              <a:t>  border-radius: 5px;</a:t>
            </a:r>
          </a:p>
          <a:p>
            <a:pPr algn="l">
              <a:lnSpc>
                <a:spcPts val="3727"/>
              </a:lnSpc>
            </a:pPr>
            <a:r>
              <a:rPr lang="en-US" sz="2662">
                <a:solidFill>
                  <a:srgbClr val="000000"/>
                </a:solidFill>
                <a:latin typeface="Dosis"/>
                <a:ea typeface="Dosis"/>
                <a:cs typeface="Dosis"/>
                <a:sym typeface="Dosis"/>
              </a:rPr>
              <a:t>  background-color: #f0f0f0;</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 Add task button styles */</a:t>
            </a:r>
          </a:p>
          <a:p>
            <a:pPr algn="l">
              <a:lnSpc>
                <a:spcPts val="3727"/>
              </a:lnSpc>
            </a:pPr>
            <a:r>
              <a:rPr lang="en-US" sz="2662">
                <a:solidFill>
                  <a:srgbClr val="000000"/>
                </a:solidFill>
                <a:latin typeface="Dosis"/>
                <a:ea typeface="Dosis"/>
                <a:cs typeface="Dosis"/>
                <a:sym typeface="Dosis"/>
              </a:rPr>
              <a:t>#add-task-button {</a:t>
            </a:r>
          </a:p>
          <a:p>
            <a:pPr algn="l">
              <a:lnSpc>
                <a:spcPts val="3727"/>
              </a:lnSpc>
            </a:pPr>
            <a:r>
              <a:rPr lang="en-US" sz="2662">
                <a:solidFill>
                  <a:srgbClr val="000000"/>
                </a:solidFill>
                <a:latin typeface="Dosis"/>
                <a:ea typeface="Dosis"/>
                <a:cs typeface="Dosis"/>
                <a:sym typeface="Dosis"/>
              </a:rPr>
              <a:t>  padding: 20px;</a:t>
            </a:r>
          </a:p>
          <a:p>
            <a:pPr algn="l">
              <a:lnSpc>
                <a:spcPts val="3727"/>
              </a:lnSpc>
            </a:pPr>
            <a:r>
              <a:rPr lang="en-US" sz="2662">
                <a:solidFill>
                  <a:srgbClr val="000000"/>
                </a:solidFill>
                <a:latin typeface="Dosis"/>
                <a:ea typeface="Dosis"/>
                <a:cs typeface="Dosis"/>
                <a:sym typeface="Dosis"/>
              </a:rPr>
              <a:t>  font-size: 18px;</a:t>
            </a:r>
          </a:p>
          <a:p>
            <a:pPr algn="l">
              <a:lnSpc>
                <a:spcPts val="3727"/>
              </a:lnSpc>
            </a:pPr>
            <a:r>
              <a:rPr lang="en-US" sz="2662">
                <a:solidFill>
                  <a:srgbClr val="000000"/>
                </a:solidFill>
                <a:latin typeface="Dosis"/>
                <a:ea typeface="Dosis"/>
                <a:cs typeface="Dosis"/>
                <a:sym typeface="Dosis"/>
              </a:rPr>
              <a:t>  border: none;</a:t>
            </a:r>
          </a:p>
          <a:p>
            <a:pPr algn="l">
              <a:lnSpc>
                <a:spcPts val="3727"/>
              </a:lnSpc>
            </a:pPr>
            <a:r>
              <a:rPr lang="en-US" sz="2662">
                <a:solidFill>
                  <a:srgbClr val="000000"/>
                </a:solidFill>
                <a:latin typeface="Dosis"/>
                <a:ea typeface="Dosis"/>
                <a:cs typeface="Dosis"/>
                <a:sym typeface="Dosis"/>
              </a:rPr>
              <a:t>  border-radius: 5px;</a:t>
            </a:r>
          </a:p>
          <a:p>
            <a:pPr algn="l">
              <a:lnSpc>
                <a:spcPts val="3727"/>
              </a:lnSpc>
            </a:pPr>
            <a:r>
              <a:rPr lang="en-US" sz="2662">
                <a:solidFill>
                  <a:srgbClr val="000000"/>
                </a:solidFill>
                <a:latin typeface="Dosis"/>
                <a:ea typeface="Dosis"/>
                <a:cs typeface="Dosis"/>
                <a:sym typeface="Dosis"/>
              </a:rPr>
              <a:t>  background-color: black;</a:t>
            </a:r>
          </a:p>
          <a:p>
            <a:pPr algn="l">
              <a:lnSpc>
                <a:spcPts val="3727"/>
              </a:lnSpc>
            </a:pPr>
            <a:r>
              <a:rPr lang="en-US" sz="2662">
                <a:solidFill>
                  <a:srgbClr val="000000"/>
                </a:solidFill>
                <a:latin typeface="Dosis"/>
                <a:ea typeface="Dosis"/>
                <a:cs typeface="Dosis"/>
                <a:sym typeface="Dosis"/>
              </a:rPr>
              <a:t>  color: #fff;</a:t>
            </a:r>
          </a:p>
          <a:p>
            <a:pPr algn="l">
              <a:lnSpc>
                <a:spcPts val="3727"/>
              </a:lnSpc>
            </a:pPr>
            <a:r>
              <a:rPr lang="en-US" sz="2662">
                <a:solidFill>
                  <a:srgbClr val="000000"/>
                </a:solidFill>
                <a:latin typeface="Dosis"/>
                <a:ea typeface="Dosis"/>
                <a:cs typeface="Dosis"/>
                <a:sym typeface="Dosis"/>
              </a:rPr>
              <a:t>  cursor: pointer;</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*JavaScript Code*</a:t>
            </a:r>
          </a:p>
          <a:p>
            <a:pPr algn="l">
              <a:lnSpc>
                <a:spcPts val="3727"/>
              </a:lnSpc>
            </a:pPr>
            <a:r>
              <a:rPr lang="en-US" sz="2662">
                <a:solidFill>
                  <a:srgbClr val="000000"/>
                </a:solidFill>
                <a:latin typeface="Dosis"/>
                <a:ea typeface="Dosis"/>
                <a:cs typeface="Dosis"/>
                <a:sym typeface="Dosis"/>
              </a:rPr>
              <a:t>*Get Elements*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Get task list element</a:t>
            </a:r>
          </a:p>
          <a:p>
            <a:pPr algn="l">
              <a:lnSpc>
                <a:spcPts val="3727"/>
              </a:lnSpc>
            </a:pPr>
            <a:r>
              <a:rPr lang="en-US" sz="2662">
                <a:solidFill>
                  <a:srgbClr val="000000"/>
                </a:solidFill>
                <a:latin typeface="Dosis"/>
                <a:ea typeface="Dosis"/>
                <a:cs typeface="Dosis"/>
                <a:sym typeface="Dosis"/>
              </a:rPr>
              <a:t>const taskListElement = document.getElementById("task-list");</a:t>
            </a:r>
          </a:p>
          <a:p>
            <a:pPr algn="l">
              <a:lnSpc>
                <a:spcPts val="3727"/>
              </a:lnSpc>
            </a:pPr>
          </a:p>
          <a:p>
            <a:pPr algn="l">
              <a:lnSpc>
                <a:spcPts val="3727"/>
              </a:lnSpc>
            </a:pPr>
            <a:r>
              <a:rPr lang="en-US" sz="2662">
                <a:solidFill>
                  <a:srgbClr val="000000"/>
                </a:solidFill>
                <a:latin typeface="Dosis"/>
                <a:ea typeface="Dosis"/>
                <a:cs typeface="Dosis"/>
                <a:sym typeface="Dosis"/>
              </a:rPr>
              <a:t>// Get task input element</a:t>
            </a:r>
          </a:p>
          <a:p>
            <a:pPr algn="l">
              <a:lnSpc>
                <a:spcPts val="3727"/>
              </a:lnSpc>
            </a:pPr>
            <a:r>
              <a:rPr lang="en-US" sz="2662">
                <a:solidFill>
                  <a:srgbClr val="000000"/>
                </a:solidFill>
                <a:latin typeface="Dosis"/>
                <a:ea typeface="Dosis"/>
                <a:cs typeface="Dosis"/>
                <a:sym typeface="Dosis"/>
              </a:rPr>
              <a:t>const taskInputElement = document.getElementById("task-input");</a:t>
            </a:r>
          </a:p>
          <a:p>
            <a:pPr algn="l">
              <a:lnSpc>
                <a:spcPts val="3727"/>
              </a:lnSpc>
            </a:pPr>
          </a:p>
          <a:p>
            <a:pPr algn="l">
              <a:lnSpc>
                <a:spcPts val="3727"/>
              </a:lnSpc>
            </a:pPr>
            <a:r>
              <a:rPr lang="en-US" sz="2662">
                <a:solidFill>
                  <a:srgbClr val="000000"/>
                </a:solidFill>
                <a:latin typeface="Dosis"/>
                <a:ea typeface="Dosis"/>
                <a:cs typeface="Dosis"/>
                <a:sym typeface="Dosis"/>
              </a:rPr>
              <a:t>// Get add task button element</a:t>
            </a:r>
          </a:p>
          <a:p>
            <a:pPr algn="l">
              <a:lnSpc>
                <a:spcPts val="3727"/>
              </a:lnSpc>
            </a:pPr>
            <a:r>
              <a:rPr lang="en-US" sz="2662">
                <a:solidFill>
                  <a:srgbClr val="000000"/>
                </a:solidFill>
                <a:latin typeface="Dosis"/>
                <a:ea typeface="Dosis"/>
                <a:cs typeface="Dosis"/>
                <a:sym typeface="Dosis"/>
              </a:rPr>
              <a:t>const addTaskButtonElement = document.getElementById("add-task-button");</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*Task List Array*</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Task list array</a:t>
            </a:r>
          </a:p>
          <a:p>
            <a:pPr algn="l">
              <a:lnSpc>
                <a:spcPts val="3727"/>
              </a:lnSpc>
            </a:pPr>
            <a:r>
              <a:rPr lang="en-US" sz="2662">
                <a:solidFill>
                  <a:srgbClr val="000000"/>
                </a:solidFill>
                <a:latin typeface="Dosis"/>
                <a:ea typeface="Dosis"/>
                <a:cs typeface="Dosis"/>
                <a:sym typeface="Dosis"/>
              </a:rPr>
              <a:t>let taskList = JSON.parse(localStorage.getItem("taskList")) || [];</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*Add Event Listeners*</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Add event listeners</a:t>
            </a:r>
          </a:p>
          <a:p>
            <a:pPr algn="l">
              <a:lnSpc>
                <a:spcPts val="3727"/>
              </a:lnSpc>
            </a:pPr>
            <a:r>
              <a:rPr lang="en-US" sz="2662">
                <a:solidFill>
                  <a:srgbClr val="000000"/>
                </a:solidFill>
                <a:latin typeface="Dosis"/>
                <a:ea typeface="Dosis"/>
                <a:cs typeface="Dosis"/>
                <a:sym typeface="Dosis"/>
              </a:rPr>
              <a:t>addTaskButtonElement.addEventListener("click", addTask);</a:t>
            </a:r>
          </a:p>
          <a:p>
            <a:pPr algn="l">
              <a:lnSpc>
                <a:spcPts val="3727"/>
              </a:lnSpc>
            </a:pPr>
            <a:r>
              <a:rPr lang="en-US" sz="2662">
                <a:solidFill>
                  <a:srgbClr val="000000"/>
                </a:solidFill>
                <a:latin typeface="Dosis"/>
                <a:ea typeface="Dosis"/>
                <a:cs typeface="Dosis"/>
                <a:sym typeface="Dosis"/>
              </a:rPr>
              <a:t>taskInputElement.addEventListener("keypress", (e) =&gt; {</a:t>
            </a:r>
          </a:p>
          <a:p>
            <a:pPr algn="l">
              <a:lnSpc>
                <a:spcPts val="3727"/>
              </a:lnSpc>
            </a:pPr>
            <a:r>
              <a:rPr lang="en-US" sz="2662">
                <a:solidFill>
                  <a:srgbClr val="000000"/>
                </a:solidFill>
                <a:latin typeface="Dosis"/>
                <a:ea typeface="Dosis"/>
                <a:cs typeface="Dosis"/>
                <a:sym typeface="Dosis"/>
              </a:rPr>
              <a:t>  if (e.key === "Enter") {</a:t>
            </a:r>
          </a:p>
          <a:p>
            <a:pPr algn="l">
              <a:lnSpc>
                <a:spcPts val="3727"/>
              </a:lnSpc>
            </a:pPr>
            <a:r>
              <a:rPr lang="en-US" sz="2662">
                <a:solidFill>
                  <a:srgbClr val="000000"/>
                </a:solidFill>
                <a:latin typeface="Dosis"/>
                <a:ea typeface="Dosis"/>
                <a:cs typeface="Dosis"/>
                <a:sym typeface="Dosis"/>
              </a:rPr>
              <a:t>    addTask();</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*Add Task Function*</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Add task function</a:t>
            </a:r>
          </a:p>
          <a:p>
            <a:pPr algn="l">
              <a:lnSpc>
                <a:spcPts val="3727"/>
              </a:lnSpc>
            </a:pPr>
            <a:r>
              <a:rPr lang="en-US" sz="2662">
                <a:solidFill>
                  <a:srgbClr val="000000"/>
                </a:solidFill>
                <a:latin typeface="Dosis"/>
                <a:ea typeface="Dosis"/>
                <a:cs typeface="Dosis"/>
                <a:sym typeface="Dosis"/>
              </a:rPr>
              <a:t>function addTask() {</a:t>
            </a:r>
          </a:p>
          <a:p>
            <a:pPr algn="l">
              <a:lnSpc>
                <a:spcPts val="3727"/>
              </a:lnSpc>
            </a:pPr>
            <a:r>
              <a:rPr lang="en-US" sz="2662">
                <a:solidFill>
                  <a:srgbClr val="000000"/>
                </a:solidFill>
                <a:latin typeface="Dosis"/>
                <a:ea typeface="Dosis"/>
                <a:cs typeface="Dosis"/>
                <a:sym typeface="Dosis"/>
              </a:rPr>
              <a:t>  const task = taskInputElement.value.trim();</a:t>
            </a:r>
          </a:p>
          <a:p>
            <a:pPr algn="l">
              <a:lnSpc>
                <a:spcPts val="3727"/>
              </a:lnSpc>
            </a:pPr>
            <a:r>
              <a:rPr lang="en-US" sz="2662">
                <a:solidFill>
                  <a:srgbClr val="000000"/>
                </a:solidFill>
                <a:latin typeface="Dosis"/>
                <a:ea typeface="Dosis"/>
                <a:cs typeface="Dosis"/>
                <a:sym typeface="Dosis"/>
              </a:rPr>
              <a:t>  if (task) {</a:t>
            </a:r>
          </a:p>
          <a:p>
            <a:pPr algn="l">
              <a:lnSpc>
                <a:spcPts val="3727"/>
              </a:lnSpc>
            </a:pPr>
            <a:r>
              <a:rPr lang="en-US" sz="2662">
                <a:solidFill>
                  <a:srgbClr val="000000"/>
                </a:solidFill>
                <a:latin typeface="Dosis"/>
                <a:ea typeface="Dosis"/>
                <a:cs typeface="Dosis"/>
                <a:sym typeface="Dosis"/>
              </a:rPr>
              <a:t>    taskList.push({ task, completed: false });</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taskInputElement.value = "";</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a:t>
            </a:r>
          </a:p>
          <a:p>
            <a:pPr algn="l">
              <a:lnSpc>
                <a:spcPts val="3727"/>
              </a:lnSpc>
            </a:pPr>
          </a:p>
          <a:p>
            <a:pPr algn="l">
              <a:lnSpc>
                <a:spcPts val="3727"/>
              </a:lnSpc>
            </a:pPr>
            <a:r>
              <a:rPr lang="en-US" sz="2662">
                <a:solidFill>
                  <a:srgbClr val="000000"/>
                </a:solidFill>
                <a:latin typeface="Dosis"/>
                <a:ea typeface="Dosis"/>
                <a:cs typeface="Dosis"/>
                <a:sym typeface="Dosis"/>
              </a:rPr>
              <a:t>*Render Task List Function*</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 Render task list function</a:t>
            </a:r>
          </a:p>
          <a:p>
            <a:pPr algn="l">
              <a:lnSpc>
                <a:spcPts val="3727"/>
              </a:lnSpc>
            </a:pPr>
            <a:r>
              <a:rPr lang="en-US" sz="2662">
                <a:solidFill>
                  <a:srgbClr val="000000"/>
                </a:solidFill>
                <a:latin typeface="Dosis"/>
                <a:ea typeface="Dosis"/>
                <a:cs typeface="Dosis"/>
                <a:sym typeface="Dosis"/>
              </a:rPr>
              <a:t>function renderTaskList() {</a:t>
            </a:r>
          </a:p>
          <a:p>
            <a:pPr algn="l">
              <a:lnSpc>
                <a:spcPts val="3727"/>
              </a:lnSpc>
            </a:pPr>
            <a:r>
              <a:rPr lang="en-US" sz="2662">
                <a:solidFill>
                  <a:srgbClr val="000000"/>
                </a:solidFill>
                <a:latin typeface="Dosis"/>
                <a:ea typeface="Dosis"/>
                <a:cs typeface="Dosis"/>
                <a:sym typeface="Dosis"/>
              </a:rPr>
              <a:t>  taskListElement.innerHTML = "";</a:t>
            </a:r>
          </a:p>
          <a:p>
            <a:pPr algn="l">
              <a:lnSpc>
                <a:spcPts val="3727"/>
              </a:lnSpc>
            </a:pPr>
            <a:r>
              <a:rPr lang="en-US" sz="2662">
                <a:solidFill>
                  <a:srgbClr val="000000"/>
                </a:solidFill>
                <a:latin typeface="Dosis"/>
                <a:ea typeface="Dosis"/>
                <a:cs typeface="Dosis"/>
                <a:sym typeface="Dosis"/>
              </a:rPr>
              <a:t>  taskList.forEach((task, index) =&gt; {</a:t>
            </a:r>
          </a:p>
          <a:p>
            <a:pPr algn="l">
              <a:lnSpc>
                <a:spcPts val="3727"/>
              </a:lnSpc>
            </a:pPr>
            <a:r>
              <a:rPr lang="en-US" sz="2662">
                <a:solidFill>
                  <a:srgbClr val="000000"/>
                </a:solidFill>
                <a:latin typeface="Dosis"/>
                <a:ea typeface="Dosis"/>
                <a:cs typeface="Dosis"/>
                <a:sym typeface="Dosis"/>
              </a:rPr>
              <a:t>    const taskElement = document.createElement("li");</a:t>
            </a:r>
          </a:p>
          <a:p>
            <a:pPr algn="l">
              <a:lnSpc>
                <a:spcPts val="3727"/>
              </a:lnSpc>
            </a:pPr>
            <a:r>
              <a:rPr lang="en-US" sz="2662">
                <a:solidFill>
                  <a:srgbClr val="000000"/>
                </a:solidFill>
                <a:latin typeface="Dosis"/>
                <a:ea typeface="Dosis"/>
                <a:cs typeface="Dosis"/>
                <a:sym typeface="Dosis"/>
              </a:rPr>
              <a:t>    taskElement.textContent = task.task;</a:t>
            </a:r>
          </a:p>
          <a:p>
            <a:pPr algn="l">
              <a:lnSpc>
                <a:spcPts val="3727"/>
              </a:lnSpc>
            </a:pPr>
            <a:r>
              <a:rPr lang="en-US" sz="2662">
                <a:solidFill>
                  <a:srgbClr val="000000"/>
                </a:solidFill>
                <a:latin typeface="Dosis"/>
                <a:ea typeface="Dosis"/>
                <a:cs typeface="Dosis"/>
                <a:sym typeface="Dosis"/>
              </a:rPr>
              <a:t>    if (task.completed) {</a:t>
            </a:r>
          </a:p>
          <a:p>
            <a:pPr algn="l">
              <a:lnSpc>
                <a:spcPts val="3727"/>
              </a:lnSpc>
            </a:pPr>
            <a:r>
              <a:rPr lang="en-US" sz="2662">
                <a:solidFill>
                  <a:srgbClr val="000000"/>
                </a:solidFill>
                <a:latin typeface="Dosis"/>
                <a:ea typeface="Dosis"/>
                <a:cs typeface="Dosis"/>
                <a:sym typeface="Dosis"/>
              </a:rPr>
              <a:t>      taskElement.classList.add("completed");</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taskElement.addEventListener("click", () =&gt; {</a:t>
            </a:r>
          </a:p>
          <a:p>
            <a:pPr algn="l">
              <a:lnSpc>
                <a:spcPts val="3727"/>
              </a:lnSpc>
            </a:pPr>
            <a:r>
              <a:rPr lang="en-US" sz="2662">
                <a:solidFill>
                  <a:srgbClr val="000000"/>
                </a:solidFill>
                <a:latin typeface="Dosis"/>
                <a:ea typeface="Dosis"/>
                <a:cs typeface="Dosis"/>
                <a:sym typeface="Dosis"/>
              </a:rPr>
              <a:t>      task.completed = !task.completed;</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const deleteButtonElement = document.createElement("button");</a:t>
            </a:r>
          </a:p>
          <a:p>
            <a:pPr algn="l">
              <a:lnSpc>
                <a:spcPts val="3727"/>
              </a:lnSpc>
            </a:pPr>
            <a:r>
              <a:rPr lang="en-US" sz="2662">
                <a:solidFill>
                  <a:srgbClr val="000000"/>
                </a:solidFill>
                <a:latin typeface="Dosis"/>
                <a:ea typeface="Dosis"/>
                <a:cs typeface="Dosis"/>
                <a:sym typeface="Dosis"/>
              </a:rPr>
              <a:t>    deleteButtonElement.textContent = "Remove";</a:t>
            </a:r>
          </a:p>
          <a:p>
            <a:pPr algn="l">
              <a:lnSpc>
                <a:spcPts val="3727"/>
              </a:lnSpc>
            </a:pPr>
            <a:r>
              <a:rPr lang="en-US" sz="2662">
                <a:solidFill>
                  <a:srgbClr val="000000"/>
                </a:solidFill>
                <a:latin typeface="Dosis"/>
                <a:ea typeface="Dosis"/>
                <a:cs typeface="Dosis"/>
                <a:sym typeface="Dosis"/>
              </a:rPr>
              <a:t>    deleteButtonElement.addEventListener("click", () =&gt; {</a:t>
            </a:r>
          </a:p>
          <a:p>
            <a:pPr algn="l">
              <a:lnSpc>
                <a:spcPts val="3727"/>
              </a:lnSpc>
            </a:pPr>
            <a:r>
              <a:rPr lang="en-US" sz="2662">
                <a:solidFill>
                  <a:srgbClr val="000000"/>
                </a:solidFill>
                <a:latin typeface="Dosis"/>
                <a:ea typeface="Dosis"/>
                <a:cs typeface="Dosis"/>
                <a:sym typeface="Dosis"/>
              </a:rPr>
              <a:t>      taskList.splice(index, 1);</a:t>
            </a:r>
          </a:p>
          <a:p>
            <a:pPr algn="l">
              <a:lnSpc>
                <a:spcPts val="3727"/>
              </a:lnSpc>
            </a:pPr>
            <a:r>
              <a:rPr lang="en-US" sz="2662">
                <a:solidFill>
                  <a:srgbClr val="000000"/>
                </a:solidFill>
                <a:latin typeface="Dosis"/>
                <a:ea typeface="Dosis"/>
                <a:cs typeface="Dosis"/>
                <a:sym typeface="Dosis"/>
              </a:rPr>
              <a:t>      localStorage.setItem("taskList", JSON.stringify(taskList));</a:t>
            </a:r>
          </a:p>
          <a:p>
            <a:pPr algn="l">
              <a:lnSpc>
                <a:spcPts val="3727"/>
              </a:lnSpc>
            </a:pPr>
            <a:r>
              <a:rPr lang="en-US" sz="2662">
                <a:solidFill>
                  <a:srgbClr val="000000"/>
                </a:solidFill>
                <a:latin typeface="Dosis"/>
                <a:ea typeface="Dosis"/>
                <a:cs typeface="Dosis"/>
                <a:sym typeface="Dosis"/>
              </a:rPr>
              <a:t>      renderTaskList();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    taskElement.appendChild(deleteButtonElement);</a:t>
            </a:r>
          </a:p>
          <a:p>
            <a:pPr algn="l">
              <a:lnSpc>
                <a:spcPts val="3727"/>
              </a:lnSpc>
            </a:pPr>
            <a:r>
              <a:rPr lang="en-US" sz="2662">
                <a:solidFill>
                  <a:srgbClr val="000000"/>
                </a:solidFill>
                <a:latin typeface="Dosis"/>
                <a:ea typeface="Dosis"/>
                <a:cs typeface="Dosis"/>
                <a:sym typeface="Dosis"/>
              </a:rPr>
              <a:t>    taskListElement.appendChild(taskElement);</a:t>
            </a:r>
          </a:p>
          <a:p>
            <a:pPr algn="l">
              <a:lnSpc>
                <a:spcPts val="3727"/>
              </a:lnSpc>
            </a:pPr>
            <a:r>
              <a:rPr lang="en-US" sz="2662">
                <a:solidFill>
                  <a:srgbClr val="000000"/>
                </a:solidFill>
                <a:latin typeface="Dosis"/>
                <a:ea typeface="Dosis"/>
                <a:cs typeface="Dosis"/>
                <a:sym typeface="Dosis"/>
              </a:rPr>
              <a:t>  });</a:t>
            </a:r>
          </a:p>
          <a:p>
            <a:pPr algn="l">
              <a:lnSpc>
                <a:spcPts val="3727"/>
              </a:lnSpc>
            </a:pPr>
            <a:r>
              <a:rPr lang="en-US" sz="2662">
                <a:solidFill>
                  <a:srgbClr val="000000"/>
                </a:solidFill>
                <a:latin typeface="Dosis"/>
                <a:ea typeface="Dosis"/>
                <a:cs typeface="Dosis"/>
                <a:sym typeface="Dosis"/>
              </a:rPr>
              <a:t>}</a:t>
            </a:r>
          </a:p>
          <a:p>
            <a:pPr algn="l">
              <a:lnSpc>
                <a:spcPts val="3727"/>
              </a:lnSpc>
            </a:pPr>
            <a:r>
              <a:rPr lang="en-US" sz="2662">
                <a:solidFill>
                  <a:srgbClr val="000000"/>
                </a:solidFill>
                <a:latin typeface="Dosis"/>
                <a:ea typeface="Dosis"/>
                <a:cs typeface="Dosis"/>
                <a:sym typeface="Dosis"/>
              </a:rPr>
              <a:t>`Imitial Render*</a:t>
            </a:r>
          </a:p>
          <a:p>
            <a:pPr algn="l">
              <a:lnSpc>
                <a:spcPts val="3727"/>
              </a:lnSpc>
            </a:pPr>
            <a:r>
              <a:rPr lang="en-US" sz="2662">
                <a:solidFill>
                  <a:srgbClr val="000000"/>
                </a:solidFill>
                <a:latin typeface="Dosis"/>
                <a:ea typeface="Dosis"/>
                <a:cs typeface="Dosis"/>
                <a:sym typeface="Dosis"/>
              </a:rPr>
              <a:t>// Initial render</a:t>
            </a:r>
          </a:p>
          <a:p>
            <a:pPr algn="l">
              <a:lnSpc>
                <a:spcPts val="3727"/>
              </a:lnSpc>
            </a:pPr>
            <a:r>
              <a:rPr lang="en-US" sz="2662">
                <a:solidFill>
                  <a:srgbClr val="000000"/>
                </a:solidFill>
                <a:latin typeface="Dosis"/>
                <a:ea typeface="Dosis"/>
                <a:cs typeface="Dosis"/>
                <a:sym typeface="Dosis"/>
              </a:rPr>
              <a:t>renderTaskList();</a:t>
            </a:r>
          </a:p>
          <a:p>
            <a:pPr algn="l">
              <a:lnSpc>
                <a:spcPts val="3727"/>
              </a:lnSpc>
            </a:pPr>
            <a:r>
              <a:rPr lang="en-US" sz="2662">
                <a:solidFill>
                  <a:srgbClr val="000000"/>
                </a:solidFill>
                <a:latin typeface="Dosis"/>
                <a:ea typeface="Dosis"/>
                <a:cs typeface="Dosis"/>
                <a:sym typeface="Dosis"/>
              </a:rPr>
              <a:t>```</a:t>
            </a:r>
          </a:p>
          <a:p>
            <a:pPr algn="l" marL="0" indent="0" lvl="0">
              <a:lnSpc>
                <a:spcPts val="3727"/>
              </a:lnSpc>
              <a:spcBef>
                <a:spcPct val="0"/>
              </a:spcBef>
            </a:pPr>
            <a:r>
              <a:rPr lang="en-US" sz="2662">
                <a:solidFill>
                  <a:srgbClr val="000000"/>
                </a:solidFill>
                <a:latin typeface="Dosis"/>
                <a:ea typeface="Dosis"/>
                <a:cs typeface="Dosis"/>
                <a:sym typeface="Dosis"/>
              </a:rPr>
              <a:t>This digital portfolio is a static website designed to showcas screen sizes.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false" flipV="false" rot="0">
            <a:off x="-82833" y="4352743"/>
            <a:ext cx="2224872" cy="7327421"/>
          </a:xfrm>
          <a:custGeom>
            <a:avLst/>
            <a:gdLst/>
            <a:ahLst/>
            <a:cxnLst/>
            <a:rect r="r" b="b" t="t" l="l"/>
            <a:pathLst>
              <a:path h="7327421" w="2224872">
                <a:moveTo>
                  <a:pt x="0" y="0"/>
                </a:moveTo>
                <a:lnTo>
                  <a:pt x="2224872" y="0"/>
                </a:lnTo>
                <a:lnTo>
                  <a:pt x="2224872" y="7327421"/>
                </a:lnTo>
                <a:lnTo>
                  <a:pt x="0" y="73274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6145961" y="4352743"/>
            <a:ext cx="2224872" cy="7327421"/>
          </a:xfrm>
          <a:custGeom>
            <a:avLst/>
            <a:gdLst/>
            <a:ahLst/>
            <a:cxnLst/>
            <a:rect r="r" b="b" t="t" l="l"/>
            <a:pathLst>
              <a:path h="7327421" w="2224872">
                <a:moveTo>
                  <a:pt x="2224872" y="0"/>
                </a:moveTo>
                <a:lnTo>
                  <a:pt x="0" y="0"/>
                </a:lnTo>
                <a:lnTo>
                  <a:pt x="0" y="7327421"/>
                </a:lnTo>
                <a:lnTo>
                  <a:pt x="2224872" y="7327421"/>
                </a:lnTo>
                <a:lnTo>
                  <a:pt x="222487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6461" y="309951"/>
            <a:ext cx="14764295" cy="3610138"/>
          </a:xfrm>
          <a:prstGeom prst="rect">
            <a:avLst/>
          </a:prstGeom>
        </p:spPr>
        <p:txBody>
          <a:bodyPr anchor="t" rtlCol="false" tIns="0" lIns="0" bIns="0" rIns="0">
            <a:spAutoFit/>
          </a:bodyPr>
          <a:lstStyle/>
          <a:p>
            <a:pPr algn="ctr">
              <a:lnSpc>
                <a:spcPts val="4006"/>
              </a:lnSpc>
            </a:pPr>
            <a:r>
              <a:rPr lang="en-US" sz="2670">
                <a:solidFill>
                  <a:srgbClr val="000000"/>
                </a:solidFill>
                <a:latin typeface="Dosis"/>
                <a:ea typeface="Dosis"/>
                <a:cs typeface="Dosis"/>
                <a:sym typeface="Dosis"/>
              </a:rPr>
              <a:t>EXPLANATION:.  </a:t>
            </a:r>
          </a:p>
          <a:p>
            <a:pPr algn="ctr" marL="0" indent="0" lvl="0">
              <a:lnSpc>
                <a:spcPts val="4980"/>
              </a:lnSpc>
              <a:spcBef>
                <a:spcPct val="0"/>
              </a:spcBef>
            </a:pPr>
            <a:r>
              <a:rPr lang="en-US" sz="3320">
                <a:solidFill>
                  <a:srgbClr val="000000"/>
                </a:solidFill>
                <a:latin typeface="Dosis"/>
                <a:ea typeface="Dosis"/>
                <a:cs typeface="Dosis"/>
                <a:sym typeface="Dosis"/>
              </a:rPr>
              <a:t>Taskmaster is a simple task management application that allows users to add, edit, and delete tasks. The application uses HTML for structuring the content, CSS for styling and layout, and JavaScript for adding interactivity. Users can add new tasks, view existing tasks, and delete tasks. The application also uses LocalStorage API to store tasks locally in the browser.</a:t>
            </a:r>
          </a:p>
        </p:txBody>
      </p:sp>
      <p:sp>
        <p:nvSpPr>
          <p:cNvPr name="TextBox 5" id="5"/>
          <p:cNvSpPr txBox="true"/>
          <p:nvPr/>
        </p:nvSpPr>
        <p:spPr>
          <a:xfrm rot="0">
            <a:off x="8408179" y="5498730"/>
            <a:ext cx="7737782" cy="3759570"/>
          </a:xfrm>
          <a:prstGeom prst="rect">
            <a:avLst/>
          </a:prstGeom>
        </p:spPr>
        <p:txBody>
          <a:bodyPr anchor="t" rtlCol="false" tIns="0" lIns="0" bIns="0" rIns="0">
            <a:spAutoFit/>
          </a:bodyPr>
          <a:lstStyle/>
          <a:p>
            <a:pPr algn="l">
              <a:lnSpc>
                <a:spcPts val="5170"/>
              </a:lnSpc>
            </a:pPr>
            <a:r>
              <a:rPr lang="en-US" sz="3447" b="true">
                <a:solidFill>
                  <a:srgbClr val="000000"/>
                </a:solidFill>
                <a:latin typeface="Dosis Medium"/>
                <a:ea typeface="Dosis Medium"/>
                <a:cs typeface="Dosis Medium"/>
                <a:sym typeface="Dosis Medium"/>
              </a:rPr>
              <a:t>TOOLS AND TECHNOLOGIES:</a:t>
            </a:r>
          </a:p>
          <a:p>
            <a:pPr algn="ctr">
              <a:lnSpc>
                <a:spcPts val="5170"/>
              </a:lnSpc>
            </a:pPr>
            <a:r>
              <a:rPr lang="en-US" sz="3447" b="true">
                <a:solidFill>
                  <a:srgbClr val="000000"/>
                </a:solidFill>
                <a:latin typeface="Dosis Medium"/>
                <a:ea typeface="Dosis Medium"/>
                <a:cs typeface="Dosis Medium"/>
                <a:sym typeface="Dosis Medium"/>
              </a:rPr>
              <a:t>HTML5</a:t>
            </a:r>
          </a:p>
          <a:p>
            <a:pPr algn="ctr">
              <a:lnSpc>
                <a:spcPts val="5170"/>
              </a:lnSpc>
            </a:pPr>
            <a:r>
              <a:rPr lang="en-US" sz="3447" b="true">
                <a:solidFill>
                  <a:srgbClr val="000000"/>
                </a:solidFill>
                <a:latin typeface="Dosis Medium"/>
                <a:ea typeface="Dosis Medium"/>
                <a:cs typeface="Dosis Medium"/>
                <a:sym typeface="Dosis Medium"/>
              </a:rPr>
              <a:t>CSS3</a:t>
            </a:r>
          </a:p>
          <a:p>
            <a:pPr algn="ctr">
              <a:lnSpc>
                <a:spcPts val="5170"/>
              </a:lnSpc>
            </a:pPr>
            <a:r>
              <a:rPr lang="en-US" sz="3447" b="true">
                <a:solidFill>
                  <a:srgbClr val="000000"/>
                </a:solidFill>
                <a:latin typeface="Dosis Medium"/>
                <a:ea typeface="Dosis Medium"/>
                <a:cs typeface="Dosis Medium"/>
                <a:sym typeface="Dosis Medium"/>
              </a:rPr>
              <a:t>Javascript</a:t>
            </a:r>
          </a:p>
          <a:p>
            <a:pPr algn="ctr">
              <a:lnSpc>
                <a:spcPts val="4688"/>
              </a:lnSpc>
            </a:pPr>
            <a:r>
              <a:rPr lang="en-US" sz="3125" b="true">
                <a:solidFill>
                  <a:srgbClr val="000000"/>
                </a:solidFill>
                <a:latin typeface="Dosis Medium"/>
                <a:ea typeface="Dosis Medium"/>
                <a:cs typeface="Dosis Medium"/>
                <a:sym typeface="Dosis Medium"/>
              </a:rPr>
              <a:t>Visual studio code(code editor)</a:t>
            </a:r>
          </a:p>
          <a:p>
            <a:pPr algn="ctr" marL="0" indent="0" lvl="0">
              <a:lnSpc>
                <a:spcPts val="4800"/>
              </a:lnSpc>
              <a:spcBef>
                <a:spcPct val="0"/>
              </a:spcBef>
            </a:pPr>
            <a:r>
              <a:rPr lang="en-US" b="true" sz="3200">
                <a:solidFill>
                  <a:srgbClr val="000000"/>
                </a:solidFill>
                <a:latin typeface="Dosis Medium"/>
                <a:ea typeface="Dosis Medium"/>
                <a:cs typeface="Dosis Medium"/>
                <a:sym typeface="Dosis Medium"/>
              </a:rPr>
              <a:t>Google Chrome(web browser)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false" flipV="false" rot="0">
            <a:off x="0" y="1688782"/>
            <a:ext cx="18288000" cy="7569518"/>
          </a:xfrm>
          <a:custGeom>
            <a:avLst/>
            <a:gdLst/>
            <a:ahLst/>
            <a:cxnLst/>
            <a:rect r="r" b="b" t="t" l="l"/>
            <a:pathLst>
              <a:path h="7569518" w="18288000">
                <a:moveTo>
                  <a:pt x="0" y="0"/>
                </a:moveTo>
                <a:lnTo>
                  <a:pt x="18288000" y="0"/>
                </a:lnTo>
                <a:lnTo>
                  <a:pt x="18288000" y="7569518"/>
                </a:lnTo>
                <a:lnTo>
                  <a:pt x="0" y="7569518"/>
                </a:lnTo>
                <a:lnTo>
                  <a:pt x="0" y="0"/>
                </a:lnTo>
                <a:close/>
              </a:path>
            </a:pathLst>
          </a:custGeom>
          <a:blipFill>
            <a:blip r:embed="rId2"/>
            <a:stretch>
              <a:fillRect l="0" t="-15574" r="0" b="-20325"/>
            </a:stretch>
          </a:blipFill>
        </p:spPr>
      </p:sp>
      <p:sp>
        <p:nvSpPr>
          <p:cNvPr name="TextBox 3" id="3"/>
          <p:cNvSpPr txBox="true"/>
          <p:nvPr/>
        </p:nvSpPr>
        <p:spPr>
          <a:xfrm rot="0">
            <a:off x="5038578" y="432435"/>
            <a:ext cx="10179629" cy="1030605"/>
          </a:xfrm>
          <a:prstGeom prst="rect">
            <a:avLst/>
          </a:prstGeom>
        </p:spPr>
        <p:txBody>
          <a:bodyPr anchor="t" rtlCol="false" tIns="0" lIns="0" bIns="0" rIns="0">
            <a:spAutoFit/>
          </a:bodyPr>
          <a:lstStyle/>
          <a:p>
            <a:pPr algn="l" marL="0" indent="0" lvl="0">
              <a:lnSpc>
                <a:spcPts val="8550"/>
              </a:lnSpc>
              <a:spcBef>
                <a:spcPct val="0"/>
              </a:spcBef>
            </a:pPr>
            <a:r>
              <a:rPr lang="en-US" b="true" sz="5700">
                <a:solidFill>
                  <a:srgbClr val="000000"/>
                </a:solidFill>
                <a:latin typeface="Dosis Medium"/>
                <a:ea typeface="Dosis Medium"/>
                <a:cs typeface="Dosis Medium"/>
                <a:sym typeface="Dosis Medium"/>
              </a:rPr>
              <a:t>Output Result Screenshot: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68434"/>
            <a:ext cx="6163791" cy="6989866"/>
          </a:xfrm>
          <a:custGeom>
            <a:avLst/>
            <a:gdLst/>
            <a:ahLst/>
            <a:cxnLst/>
            <a:rect r="r" b="b" t="t" l="l"/>
            <a:pathLst>
              <a:path h="6989866" w="6163791">
                <a:moveTo>
                  <a:pt x="0" y="0"/>
                </a:moveTo>
                <a:lnTo>
                  <a:pt x="6163791" y="0"/>
                </a:lnTo>
                <a:lnTo>
                  <a:pt x="6163791" y="6989866"/>
                </a:lnTo>
                <a:lnTo>
                  <a:pt x="0" y="69898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78180" y="4072255"/>
            <a:ext cx="9181120" cy="1071245"/>
          </a:xfrm>
          <a:prstGeom prst="rect">
            <a:avLst/>
          </a:prstGeom>
        </p:spPr>
        <p:txBody>
          <a:bodyPr anchor="t" rtlCol="false" tIns="0" lIns="0" bIns="0" rIns="0">
            <a:spAutoFit/>
          </a:bodyPr>
          <a:lstStyle/>
          <a:p>
            <a:pPr algn="l" marL="0" indent="0" lvl="0">
              <a:lnSpc>
                <a:spcPts val="8680"/>
              </a:lnSpc>
              <a:spcBef>
                <a:spcPct val="0"/>
              </a:spcBef>
            </a:pPr>
            <a:r>
              <a:rPr lang="en-US" sz="6200">
                <a:solidFill>
                  <a:srgbClr val="000000"/>
                </a:solidFill>
                <a:latin typeface="Bobby Jones"/>
                <a:ea typeface="Bobby Jones"/>
                <a:cs typeface="Bobby Jones"/>
                <a:sym typeface="Bobby Jones"/>
              </a:rPr>
              <a:t>Week 3: The ART Explorer</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8EADE"/>
        </a:solidFill>
      </p:bgPr>
    </p:bg>
    <p:spTree>
      <p:nvGrpSpPr>
        <p:cNvPr id="1" name=""/>
        <p:cNvGrpSpPr/>
        <p:nvPr/>
      </p:nvGrpSpPr>
      <p:grpSpPr>
        <a:xfrm>
          <a:off x="0" y="0"/>
          <a:ext cx="0" cy="0"/>
          <a:chOff x="0" y="0"/>
          <a:chExt cx="0" cy="0"/>
        </a:xfrm>
      </p:grpSpPr>
      <p:sp>
        <p:nvSpPr>
          <p:cNvPr name="TextBox 2" id="2"/>
          <p:cNvSpPr txBox="true"/>
          <p:nvPr/>
        </p:nvSpPr>
        <p:spPr>
          <a:xfrm rot="0">
            <a:off x="0" y="-66675"/>
            <a:ext cx="7768877" cy="88191340"/>
          </a:xfrm>
          <a:prstGeom prst="rect">
            <a:avLst/>
          </a:prstGeom>
        </p:spPr>
        <p:txBody>
          <a:bodyPr anchor="t" rtlCol="false" tIns="0" lIns="0" bIns="0" rIns="0">
            <a:spAutoFit/>
          </a:bodyPr>
          <a:lstStyle/>
          <a:p>
            <a:pPr algn="l">
              <a:lnSpc>
                <a:spcPts val="4759"/>
              </a:lnSpc>
            </a:pPr>
            <a:r>
              <a:rPr lang="en-US" sz="3399">
                <a:solidFill>
                  <a:srgbClr val="000000"/>
                </a:solidFill>
                <a:latin typeface="Dosis"/>
                <a:ea typeface="Dosis"/>
                <a:cs typeface="Dosis"/>
                <a:sym typeface="Dosis"/>
              </a:rPr>
              <a:t>CODE:</a:t>
            </a:r>
          </a:p>
          <a:p>
            <a:pPr algn="l">
              <a:lnSpc>
                <a:spcPts val="4759"/>
              </a:lnSpc>
            </a:pPr>
            <a:r>
              <a:rPr lang="en-US" sz="3399">
                <a:solidFill>
                  <a:srgbClr val="000000"/>
                </a:solidFill>
                <a:latin typeface="Dosis"/>
                <a:ea typeface="Dosis"/>
                <a:cs typeface="Dosis"/>
                <a:sym typeface="Dosis"/>
              </a:rPr>
              <a:t>*HTML Structure*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&lt;!-- Gallery container --&gt;</a:t>
            </a:r>
          </a:p>
          <a:p>
            <a:pPr algn="l">
              <a:lnSpc>
                <a:spcPts val="4759"/>
              </a:lnSpc>
            </a:pPr>
            <a:r>
              <a:rPr lang="en-US" sz="3399">
                <a:solidFill>
                  <a:srgbClr val="000000"/>
                </a:solidFill>
                <a:latin typeface="Dosis"/>
                <a:ea typeface="Dosis"/>
                <a:cs typeface="Dosis"/>
                <a:sym typeface="Dosis"/>
              </a:rPr>
              <a:t>&lt;div class="gallery"&gt;</a:t>
            </a:r>
          </a:p>
          <a:p>
            <a:pPr algn="l">
              <a:lnSpc>
                <a:spcPts val="4759"/>
              </a:lnSpc>
            </a:pPr>
            <a:r>
              <a:rPr lang="en-US" sz="3399">
                <a:solidFill>
                  <a:srgbClr val="000000"/>
                </a:solidFill>
                <a:latin typeface="Dosis"/>
                <a:ea typeface="Dosis"/>
                <a:cs typeface="Dosis"/>
                <a:sym typeface="Dosis"/>
              </a:rPr>
              <a:t>  &lt;!-- Filters and buttons --&gt;</a:t>
            </a:r>
          </a:p>
          <a:p>
            <a:pPr algn="l">
              <a:lnSpc>
                <a:spcPts val="4759"/>
              </a:lnSpc>
            </a:pPr>
            <a:r>
              <a:rPr lang="en-US" sz="3399">
                <a:solidFill>
                  <a:srgbClr val="000000"/>
                </a:solidFill>
                <a:latin typeface="Dosis"/>
                <a:ea typeface="Dosis"/>
                <a:cs typeface="Dosis"/>
                <a:sym typeface="Dosis"/>
              </a:rPr>
              <a:t>  &lt;div class="filters"&gt;</a:t>
            </a:r>
          </a:p>
          <a:p>
            <a:pPr algn="l">
              <a:lnSpc>
                <a:spcPts val="4759"/>
              </a:lnSpc>
            </a:pPr>
            <a:r>
              <a:rPr lang="en-US" sz="3399">
                <a:solidFill>
                  <a:srgbClr val="000000"/>
                </a:solidFill>
                <a:latin typeface="Dosis"/>
                <a:ea typeface="Dosis"/>
                <a:cs typeface="Dosis"/>
                <a:sym typeface="Dosis"/>
              </a:rPr>
              <a:t>    &lt;!-- Filter buttons --&gt;</a:t>
            </a:r>
          </a:p>
          <a:p>
            <a:pPr algn="l">
              <a:lnSpc>
                <a:spcPts val="4759"/>
              </a:lnSpc>
            </a:pPr>
            <a:r>
              <a:rPr lang="en-US" sz="3399">
                <a:solidFill>
                  <a:srgbClr val="000000"/>
                </a:solidFill>
                <a:latin typeface="Dosis"/>
                <a:ea typeface="Dosis"/>
                <a:cs typeface="Dosis"/>
                <a:sym typeface="Dosis"/>
              </a:rPr>
              <a:t>    &lt;div class="my-button"&gt;</a:t>
            </a:r>
          </a:p>
          <a:p>
            <a:pPr algn="l">
              <a:lnSpc>
                <a:spcPts val="4759"/>
              </a:lnSpc>
            </a:pPr>
            <a:r>
              <a:rPr lang="en-US" sz="3399">
                <a:solidFill>
                  <a:srgbClr val="000000"/>
                </a:solidFill>
                <a:latin typeface="Dosis"/>
                <a:ea typeface="Dosis"/>
                <a:cs typeface="Dosis"/>
                <a:sym typeface="Dosis"/>
              </a:rPr>
              <a:t>      &lt;button&gt;Gallery&lt;/button&gt;</a:t>
            </a:r>
          </a:p>
          <a:p>
            <a:pPr algn="l">
              <a:lnSpc>
                <a:spcPts val="4759"/>
              </a:lnSpc>
            </a:pPr>
            <a:r>
              <a:rPr lang="en-US" sz="3399">
                <a:solidFill>
                  <a:srgbClr val="000000"/>
                </a:solidFill>
                <a:latin typeface="Dosis"/>
                <a:ea typeface="Dosis"/>
                <a:cs typeface="Dosis"/>
                <a:sym typeface="Dosis"/>
              </a:rPr>
              <a:t>      &lt;button&gt;Photography&lt;/button&gt;</a:t>
            </a:r>
          </a:p>
          <a:p>
            <a:pPr algn="l">
              <a:lnSpc>
                <a:spcPts val="4759"/>
              </a:lnSpc>
            </a:pPr>
            <a:r>
              <a:rPr lang="en-US" sz="3399">
                <a:solidFill>
                  <a:srgbClr val="000000"/>
                </a:solidFill>
                <a:latin typeface="Dosis"/>
                <a:ea typeface="Dosis"/>
                <a:cs typeface="Dosis"/>
                <a:sym typeface="Dosis"/>
              </a:rPr>
              <a:t>      &lt;button&gt;Painting&lt;/button&gt;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Image grid --&gt;</a:t>
            </a:r>
          </a:p>
          <a:p>
            <a:pPr algn="l">
              <a:lnSpc>
                <a:spcPts val="4759"/>
              </a:lnSpc>
            </a:pPr>
            <a:r>
              <a:rPr lang="en-US" sz="3399">
                <a:solidFill>
                  <a:srgbClr val="000000"/>
                </a:solidFill>
                <a:latin typeface="Dosis"/>
                <a:ea typeface="Dosis"/>
                <a:cs typeface="Dosis"/>
                <a:sym typeface="Dosis"/>
              </a:rPr>
              <a:t>  &lt;div class="image-grid"&gt;</a:t>
            </a:r>
          </a:p>
          <a:p>
            <a:pPr algn="l">
              <a:lnSpc>
                <a:spcPts val="4759"/>
              </a:lnSpc>
            </a:pPr>
            <a:r>
              <a:rPr lang="en-US" sz="3399">
                <a:solidFill>
                  <a:srgbClr val="000000"/>
                </a:solidFill>
                <a:latin typeface="Dosis"/>
                <a:ea typeface="Dosis"/>
                <a:cs typeface="Dosis"/>
                <a:sym typeface="Dosis"/>
              </a:rPr>
              <a:t>    &lt;!-- Images will be generated dynamically --&gt;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Modal for image preview --&gt;</a:t>
            </a:r>
          </a:p>
          <a:p>
            <a:pPr algn="l">
              <a:lnSpc>
                <a:spcPts val="4759"/>
              </a:lnSpc>
            </a:pPr>
            <a:r>
              <a:rPr lang="en-US" sz="3399">
                <a:solidFill>
                  <a:srgbClr val="000000"/>
                </a:solidFill>
                <a:latin typeface="Dosis"/>
                <a:ea typeface="Dosis"/>
                <a:cs typeface="Dosis"/>
                <a:sym typeface="Dosis"/>
              </a:rPr>
              <a:t>  &lt;div class="modal"&gt;</a:t>
            </a:r>
          </a:p>
          <a:p>
            <a:pPr algn="l">
              <a:lnSpc>
                <a:spcPts val="4759"/>
              </a:lnSpc>
            </a:pPr>
            <a:r>
              <a:rPr lang="en-US" sz="3399">
                <a:solidFill>
                  <a:srgbClr val="000000"/>
                </a:solidFill>
                <a:latin typeface="Dosis"/>
                <a:ea typeface="Dosis"/>
                <a:cs typeface="Dosis"/>
                <a:sym typeface="Dosis"/>
              </a:rPr>
              <a:t>    &lt;img src="" alt="" class="modal-img"&gt;</a:t>
            </a:r>
          </a:p>
          <a:p>
            <a:pPr algn="l">
              <a:lnSpc>
                <a:spcPts val="4759"/>
              </a:lnSpc>
            </a:pPr>
            <a:r>
              <a:rPr lang="en-US" sz="3399">
                <a:solidFill>
                  <a:srgbClr val="000000"/>
                </a:solidFill>
                <a:latin typeface="Dosis"/>
                <a:ea typeface="Dosis"/>
                <a:cs typeface="Dosis"/>
                <a:sym typeface="Dosis"/>
              </a:rPr>
              <a:t>    &lt;button class="modal-close"&gt;&amp;times;&lt;/button&gt;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&lt;/div&gt;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*CSS Styles*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Gallery container styles */</a:t>
            </a:r>
          </a:p>
          <a:p>
            <a:pPr algn="l">
              <a:lnSpc>
                <a:spcPts val="4759"/>
              </a:lnSpc>
            </a:pPr>
            <a:r>
              <a:rPr lang="en-US" sz="3399">
                <a:solidFill>
                  <a:srgbClr val="000000"/>
                </a:solidFill>
                <a:latin typeface="Dosis"/>
                <a:ea typeface="Dosis"/>
                <a:cs typeface="Dosis"/>
                <a:sym typeface="Dosis"/>
              </a:rPr>
              <a:t>.gallery {</a:t>
            </a:r>
          </a:p>
          <a:p>
            <a:pPr algn="l">
              <a:lnSpc>
                <a:spcPts val="4759"/>
              </a:lnSpc>
            </a:pPr>
            <a:r>
              <a:rPr lang="en-US" sz="3399">
                <a:solidFill>
                  <a:srgbClr val="000000"/>
                </a:solidFill>
                <a:latin typeface="Dosis"/>
                <a:ea typeface="Dosis"/>
                <a:cs typeface="Dosis"/>
                <a:sym typeface="Dosis"/>
              </a:rPr>
              <a:t>  max-width: 1200px;</a:t>
            </a:r>
          </a:p>
          <a:p>
            <a:pPr algn="l">
              <a:lnSpc>
                <a:spcPts val="4759"/>
              </a:lnSpc>
            </a:pPr>
            <a:r>
              <a:rPr lang="en-US" sz="3399">
                <a:solidFill>
                  <a:srgbClr val="000000"/>
                </a:solidFill>
                <a:latin typeface="Dosis"/>
                <a:ea typeface="Dosis"/>
                <a:cs typeface="Dosis"/>
                <a:sym typeface="Dosis"/>
              </a:rPr>
              <a:t>  margin: 40px auto;</a:t>
            </a:r>
          </a:p>
          <a:p>
            <a:pPr algn="l">
              <a:lnSpc>
                <a:spcPts val="4759"/>
              </a:lnSpc>
            </a:pPr>
            <a:r>
              <a:rPr lang="en-US" sz="3399">
                <a:solidFill>
                  <a:srgbClr val="000000"/>
                </a:solidFill>
                <a:latin typeface="Dosis"/>
                <a:ea typeface="Dosis"/>
                <a:cs typeface="Dosis"/>
                <a:sym typeface="Dosis"/>
              </a:rPr>
              <a:t>  padding: 20px;</a:t>
            </a:r>
          </a:p>
          <a:p>
            <a:pPr algn="l">
              <a:lnSpc>
                <a:spcPts val="4759"/>
              </a:lnSpc>
            </a:pPr>
            <a:r>
              <a:rPr lang="en-US" sz="3399">
                <a:solidFill>
                  <a:srgbClr val="000000"/>
                </a:solidFill>
                <a:latin typeface="Dosis"/>
                <a:ea typeface="Dosis"/>
                <a:cs typeface="Dosis"/>
                <a:sym typeface="Dosis"/>
              </a:rPr>
              <a:t>  background-color: lightgreen;</a:t>
            </a:r>
          </a:p>
          <a:p>
            <a:pPr algn="l">
              <a:lnSpc>
                <a:spcPts val="4759"/>
              </a:lnSpc>
            </a:pPr>
            <a:r>
              <a:rPr lang="en-US" sz="3399">
                <a:solidFill>
                  <a:srgbClr val="000000"/>
                </a:solidFill>
                <a:latin typeface="Dosis"/>
                <a:ea typeface="Dosis"/>
                <a:cs typeface="Dosis"/>
                <a:sym typeface="Dosis"/>
              </a:rPr>
              <a:t>  border: 1px solid #ddd;</a:t>
            </a:r>
          </a:p>
          <a:p>
            <a:pPr algn="l">
              <a:lnSpc>
                <a:spcPts val="4759"/>
              </a:lnSpc>
            </a:pPr>
            <a:r>
              <a:rPr lang="en-US" sz="3399">
                <a:solidFill>
                  <a:srgbClr val="000000"/>
                </a:solidFill>
                <a:latin typeface="Dosis"/>
                <a:ea typeface="Dosis"/>
                <a:cs typeface="Dosis"/>
                <a:sym typeface="Dosis"/>
              </a:rPr>
              <a:t>  box-shadow: 0 0 10px rgba(0, 0, 0, 0.1);</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Image grid styles */</a:t>
            </a:r>
          </a:p>
          <a:p>
            <a:pPr algn="l">
              <a:lnSpc>
                <a:spcPts val="4759"/>
              </a:lnSpc>
            </a:pPr>
            <a:r>
              <a:rPr lang="en-US" sz="3399">
                <a:solidFill>
                  <a:srgbClr val="000000"/>
                </a:solidFill>
                <a:latin typeface="Dosis"/>
                <a:ea typeface="Dosis"/>
                <a:cs typeface="Dosis"/>
                <a:sym typeface="Dosis"/>
              </a:rPr>
              <a:t>.image-grid {</a:t>
            </a:r>
          </a:p>
          <a:p>
            <a:pPr algn="l">
              <a:lnSpc>
                <a:spcPts val="4759"/>
              </a:lnSpc>
            </a:pPr>
            <a:r>
              <a:rPr lang="en-US" sz="3399">
                <a:solidFill>
                  <a:srgbClr val="000000"/>
                </a:solidFill>
                <a:latin typeface="Dosis"/>
                <a:ea typeface="Dosis"/>
                <a:cs typeface="Dosis"/>
                <a:sym typeface="Dosis"/>
              </a:rPr>
              <a:t>  display: grid;</a:t>
            </a:r>
          </a:p>
          <a:p>
            <a:pPr algn="l">
              <a:lnSpc>
                <a:spcPts val="4759"/>
              </a:lnSpc>
            </a:pPr>
            <a:r>
              <a:rPr lang="en-US" sz="3399">
                <a:solidFill>
                  <a:srgbClr val="000000"/>
                </a:solidFill>
                <a:latin typeface="Dosis"/>
                <a:ea typeface="Dosis"/>
                <a:cs typeface="Dosis"/>
                <a:sym typeface="Dosis"/>
              </a:rPr>
              <a:t>  grid-template-columns: repeat(3, 1fr);</a:t>
            </a:r>
          </a:p>
          <a:p>
            <a:pPr algn="l">
              <a:lnSpc>
                <a:spcPts val="4759"/>
              </a:lnSpc>
            </a:pPr>
            <a:r>
              <a:rPr lang="en-US" sz="3399">
                <a:solidFill>
                  <a:srgbClr val="000000"/>
                </a:solidFill>
                <a:latin typeface="Dosis"/>
                <a:ea typeface="Dosis"/>
                <a:cs typeface="Dosis"/>
                <a:sym typeface="Dosis"/>
              </a:rPr>
              <a:t>  grid-gap: 30px;</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Modal styles */</a:t>
            </a:r>
          </a:p>
          <a:p>
            <a:pPr algn="l">
              <a:lnSpc>
                <a:spcPts val="4759"/>
              </a:lnSpc>
            </a:pPr>
            <a:r>
              <a:rPr lang="en-US" sz="3399">
                <a:solidFill>
                  <a:srgbClr val="000000"/>
                </a:solidFill>
                <a:latin typeface="Dosis"/>
                <a:ea typeface="Dosis"/>
                <a:cs typeface="Dosis"/>
                <a:sym typeface="Dosis"/>
              </a:rPr>
              <a:t>.modal {</a:t>
            </a:r>
          </a:p>
          <a:p>
            <a:pPr algn="l">
              <a:lnSpc>
                <a:spcPts val="4759"/>
              </a:lnSpc>
            </a:pPr>
            <a:r>
              <a:rPr lang="en-US" sz="3399">
                <a:solidFill>
                  <a:srgbClr val="000000"/>
                </a:solidFill>
                <a:latin typeface="Dosis"/>
                <a:ea typeface="Dosis"/>
                <a:cs typeface="Dosis"/>
                <a:sym typeface="Dosis"/>
              </a:rPr>
              <a:t>  position: fixed;</a:t>
            </a:r>
          </a:p>
          <a:p>
            <a:pPr algn="l">
              <a:lnSpc>
                <a:spcPts val="4759"/>
              </a:lnSpc>
            </a:pPr>
            <a:r>
              <a:rPr lang="en-US" sz="3399">
                <a:solidFill>
                  <a:srgbClr val="000000"/>
                </a:solidFill>
                <a:latin typeface="Dosis"/>
                <a:ea typeface="Dosis"/>
                <a:cs typeface="Dosis"/>
                <a:sym typeface="Dosis"/>
              </a:rPr>
              <a:t>  top: 0;</a:t>
            </a:r>
          </a:p>
          <a:p>
            <a:pPr algn="l">
              <a:lnSpc>
                <a:spcPts val="4759"/>
              </a:lnSpc>
            </a:pPr>
            <a:r>
              <a:rPr lang="en-US" sz="3399">
                <a:solidFill>
                  <a:srgbClr val="000000"/>
                </a:solidFill>
                <a:latin typeface="Dosis"/>
                <a:ea typeface="Dosis"/>
                <a:cs typeface="Dosis"/>
                <a:sym typeface="Dosis"/>
              </a:rPr>
              <a:t>  right: 0;</a:t>
            </a:r>
          </a:p>
          <a:p>
            <a:pPr algn="l">
              <a:lnSpc>
                <a:spcPts val="4759"/>
              </a:lnSpc>
            </a:pPr>
            <a:r>
              <a:rPr lang="en-US" sz="3399">
                <a:solidFill>
                  <a:srgbClr val="000000"/>
                </a:solidFill>
                <a:latin typeface="Dosis"/>
                <a:ea typeface="Dosis"/>
                <a:cs typeface="Dosis"/>
                <a:sym typeface="Dosis"/>
              </a:rPr>
              <a:t>  bottom: 0;</a:t>
            </a:r>
          </a:p>
          <a:p>
            <a:pPr algn="l">
              <a:lnSpc>
                <a:spcPts val="4759"/>
              </a:lnSpc>
            </a:pPr>
            <a:r>
              <a:rPr lang="en-US" sz="3399">
                <a:solidFill>
                  <a:srgbClr val="000000"/>
                </a:solidFill>
                <a:latin typeface="Dosis"/>
                <a:ea typeface="Dosis"/>
                <a:cs typeface="Dosis"/>
                <a:sym typeface="Dosis"/>
              </a:rPr>
              <a:t>  left: 0;</a:t>
            </a:r>
          </a:p>
          <a:p>
            <a:pPr algn="l">
              <a:lnSpc>
                <a:spcPts val="4759"/>
              </a:lnSpc>
            </a:pPr>
            <a:r>
              <a:rPr lang="en-US" sz="3399">
                <a:solidFill>
                  <a:srgbClr val="000000"/>
                </a:solidFill>
                <a:latin typeface="Dosis"/>
                <a:ea typeface="Dosis"/>
                <a:cs typeface="Dosis"/>
                <a:sym typeface="Dosis"/>
              </a:rPr>
              <a:t>  background-color: rgba(0, 0, 0, 0.5);</a:t>
            </a:r>
          </a:p>
          <a:p>
            <a:pPr algn="l">
              <a:lnSpc>
                <a:spcPts val="4759"/>
              </a:lnSpc>
            </a:pPr>
            <a:r>
              <a:rPr lang="en-US" sz="3399">
                <a:solidFill>
                  <a:srgbClr val="000000"/>
                </a:solidFill>
                <a:latin typeface="Dosis"/>
                <a:ea typeface="Dosis"/>
                <a:cs typeface="Dosis"/>
                <a:sym typeface="Dosis"/>
              </a:rPr>
              <a:t>  display: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*JavaScript Code*</a:t>
            </a:r>
          </a:p>
          <a:p>
            <a:pPr algn="l">
              <a:lnSpc>
                <a:spcPts val="4759"/>
              </a:lnSpc>
            </a:pPr>
            <a:r>
              <a:rPr lang="en-US" sz="3399">
                <a:solidFill>
                  <a:srgbClr val="000000"/>
                </a:solidFill>
                <a:latin typeface="Dosis"/>
                <a:ea typeface="Dosis"/>
                <a:cs typeface="Dosis"/>
                <a:sym typeface="Dosis"/>
              </a:rPr>
              <a:t>*Image Data*</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Sample data for images</a:t>
            </a:r>
          </a:p>
          <a:p>
            <a:pPr algn="l">
              <a:lnSpc>
                <a:spcPts val="4759"/>
              </a:lnSpc>
            </a:pPr>
            <a:r>
              <a:rPr lang="en-US" sz="3399">
                <a:solidFill>
                  <a:srgbClr val="000000"/>
                </a:solidFill>
                <a:latin typeface="Dosis"/>
                <a:ea typeface="Dosis"/>
                <a:cs typeface="Dosis"/>
                <a:sym typeface="Dosis"/>
              </a:rPr>
              <a:t>const images = [</a:t>
            </a:r>
          </a:p>
          <a:p>
            <a:pPr algn="l">
              <a:lnSpc>
                <a:spcPts val="4759"/>
              </a:lnSpc>
            </a:pPr>
            <a:r>
              <a:rPr lang="en-US" sz="3399">
                <a:solidFill>
                  <a:srgbClr val="000000"/>
                </a:solidFill>
                <a:latin typeface="Dosis"/>
                <a:ea typeface="Dosis"/>
                <a:cs typeface="Dosis"/>
                <a:sym typeface="Dosis"/>
              </a:rPr>
              <a:t>  { id: 1, src: 'image1.jpg', category: 'painting' },</a:t>
            </a:r>
          </a:p>
          <a:p>
            <a:pPr algn="l">
              <a:lnSpc>
                <a:spcPts val="4759"/>
              </a:lnSpc>
            </a:pPr>
            <a:r>
              <a:rPr lang="en-US" sz="3399">
                <a:solidFill>
                  <a:srgbClr val="000000"/>
                </a:solidFill>
                <a:latin typeface="Dosis"/>
                <a:ea typeface="Dosis"/>
                <a:cs typeface="Dosis"/>
                <a:sym typeface="Dosis"/>
              </a:rPr>
              <a:t>  { id: 2, src: 'image2.jpg', category: 'photography' },</a:t>
            </a:r>
          </a:p>
          <a:p>
            <a:pPr algn="l">
              <a:lnSpc>
                <a:spcPts val="4759"/>
              </a:lnSpc>
            </a:pPr>
            <a:r>
              <a:rPr lang="en-US" sz="3399">
                <a:solidFill>
                  <a:srgbClr val="000000"/>
                </a:solidFill>
                <a:latin typeface="Dosis"/>
                <a:ea typeface="Dosis"/>
                <a:cs typeface="Dosis"/>
                <a:sym typeface="Dosis"/>
              </a:rPr>
              <a:t>  { id: 3, src: 'image3.jpg', category: 'painting' },</a:t>
            </a:r>
          </a:p>
          <a:p>
            <a:pPr algn="l">
              <a:lnSpc>
                <a:spcPts val="4759"/>
              </a:lnSpc>
            </a:pPr>
            <a:r>
              <a:rPr lang="en-US" sz="3399">
                <a:solidFill>
                  <a:srgbClr val="000000"/>
                </a:solidFill>
                <a:latin typeface="Dosis"/>
                <a:ea typeface="Dosis"/>
                <a:cs typeface="Dosis"/>
                <a:sym typeface="Dosis"/>
              </a:rPr>
              <a:t>  // Add more images here...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*Functions*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Function to generate image grid</a:t>
            </a:r>
          </a:p>
          <a:p>
            <a:pPr algn="l">
              <a:lnSpc>
                <a:spcPts val="4759"/>
              </a:lnSpc>
            </a:pPr>
            <a:r>
              <a:rPr lang="en-US" sz="3399">
                <a:solidFill>
                  <a:srgbClr val="000000"/>
                </a:solidFill>
                <a:latin typeface="Dosis"/>
                <a:ea typeface="Dosis"/>
                <a:cs typeface="Dosis"/>
                <a:sym typeface="Dosis"/>
              </a:rPr>
              <a:t>function generateImageGrid() {</a:t>
            </a:r>
          </a:p>
          <a:p>
            <a:pPr algn="l">
              <a:lnSpc>
                <a:spcPts val="4759"/>
              </a:lnSpc>
            </a:pPr>
            <a:r>
              <a:rPr lang="en-US" sz="3399">
                <a:solidFill>
                  <a:srgbClr val="000000"/>
                </a:solidFill>
                <a:latin typeface="Dosis"/>
                <a:ea typeface="Dosis"/>
                <a:cs typeface="Dosis"/>
                <a:sym typeface="Dosis"/>
              </a:rPr>
              <a:t>  const imageGrid = document.querySelector('.image-grid');</a:t>
            </a:r>
          </a:p>
          <a:p>
            <a:pPr algn="l">
              <a:lnSpc>
                <a:spcPts val="4759"/>
              </a:lnSpc>
            </a:pPr>
            <a:r>
              <a:rPr lang="en-US" sz="3399">
                <a:solidFill>
                  <a:srgbClr val="000000"/>
                </a:solidFill>
                <a:latin typeface="Dosis"/>
                <a:ea typeface="Dosis"/>
                <a:cs typeface="Dosis"/>
                <a:sym typeface="Dosis"/>
              </a:rPr>
              <a:t>  imageGrid.innerHTML = '';</a:t>
            </a:r>
          </a:p>
          <a:p>
            <a:pPr algn="l">
              <a:lnSpc>
                <a:spcPts val="4759"/>
              </a:lnSpc>
            </a:pPr>
            <a:r>
              <a:rPr lang="en-US" sz="3399">
                <a:solidFill>
                  <a:srgbClr val="000000"/>
                </a:solidFill>
                <a:latin typeface="Dosis"/>
                <a:ea typeface="Dosis"/>
                <a:cs typeface="Dosis"/>
                <a:sym typeface="Dosis"/>
              </a:rPr>
              <a:t>  images.forEach((image) =&gt; {</a:t>
            </a:r>
          </a:p>
          <a:p>
            <a:pPr algn="l">
              <a:lnSpc>
                <a:spcPts val="4759"/>
              </a:lnSpc>
            </a:pPr>
            <a:r>
              <a:rPr lang="en-US" sz="3399">
                <a:solidFill>
                  <a:srgbClr val="000000"/>
                </a:solidFill>
                <a:latin typeface="Dosis"/>
                <a:ea typeface="Dosis"/>
                <a:cs typeface="Dosis"/>
                <a:sym typeface="Dosis"/>
              </a:rPr>
              <a:t>    const img = document.createElement('img');</a:t>
            </a:r>
          </a:p>
          <a:p>
            <a:pPr algn="l">
              <a:lnSpc>
                <a:spcPts val="4759"/>
              </a:lnSpc>
            </a:pPr>
            <a:r>
              <a:rPr lang="en-US" sz="3399">
                <a:solidFill>
                  <a:srgbClr val="000000"/>
                </a:solidFill>
                <a:latin typeface="Dosis"/>
                <a:ea typeface="Dosis"/>
                <a:cs typeface="Dosis"/>
                <a:sym typeface="Dosis"/>
              </a:rPr>
              <a:t>    img.src = image.src;</a:t>
            </a:r>
          </a:p>
          <a:p>
            <a:pPr algn="l">
              <a:lnSpc>
                <a:spcPts val="4759"/>
              </a:lnSpc>
            </a:pPr>
            <a:r>
              <a:rPr lang="en-US" sz="3399">
                <a:solidFill>
                  <a:srgbClr val="000000"/>
                </a:solidFill>
                <a:latin typeface="Dosis"/>
                <a:ea typeface="Dosis"/>
                <a:cs typeface="Dosis"/>
                <a:sym typeface="Dosis"/>
              </a:rPr>
              <a:t>    img.dataset.category = image.category;</a:t>
            </a:r>
          </a:p>
          <a:p>
            <a:pPr algn="l">
              <a:lnSpc>
                <a:spcPts val="4759"/>
              </a:lnSpc>
            </a:pPr>
            <a:r>
              <a:rPr lang="en-US" sz="3399">
                <a:solidFill>
                  <a:srgbClr val="000000"/>
                </a:solidFill>
                <a:latin typeface="Dosis"/>
                <a:ea typeface="Dosis"/>
                <a:cs typeface="Dosis"/>
                <a:sym typeface="Dosis"/>
              </a:rPr>
              <a:t>    imageGrid.appendChild(img);</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filter button clicks</a:t>
            </a:r>
          </a:p>
          <a:p>
            <a:pPr algn="l">
              <a:lnSpc>
                <a:spcPts val="4759"/>
              </a:lnSpc>
            </a:pPr>
            <a:r>
              <a:rPr lang="en-US" sz="3399">
                <a:solidFill>
                  <a:srgbClr val="000000"/>
                </a:solidFill>
                <a:latin typeface="Dosis"/>
                <a:ea typeface="Dosis"/>
                <a:cs typeface="Dosis"/>
                <a:sym typeface="Dosis"/>
              </a:rPr>
              <a:t>function handleFilterButtonClick(event) {</a:t>
            </a:r>
          </a:p>
          <a:p>
            <a:pPr algn="l">
              <a:lnSpc>
                <a:spcPts val="4759"/>
              </a:lnSpc>
            </a:pPr>
            <a:r>
              <a:rPr lang="en-US" sz="3399">
                <a:solidFill>
                  <a:srgbClr val="000000"/>
                </a:solidFill>
                <a:latin typeface="Dosis"/>
                <a:ea typeface="Dosis"/>
                <a:cs typeface="Dosis"/>
                <a:sym typeface="Dosis"/>
              </a:rPr>
              <a:t>  const filterValue = event.target.dataset.filter;</a:t>
            </a:r>
          </a:p>
          <a:p>
            <a:pPr algn="l">
              <a:lnSpc>
                <a:spcPts val="4759"/>
              </a:lnSpc>
            </a:pPr>
            <a:r>
              <a:rPr lang="en-US" sz="3399">
                <a:solidFill>
                  <a:srgbClr val="000000"/>
                </a:solidFill>
                <a:latin typeface="Dosis"/>
                <a:ea typeface="Dosis"/>
                <a:cs typeface="Dosis"/>
                <a:sym typeface="Dosis"/>
              </a:rPr>
              <a:t>  const imagesToDisplay = images.filter((image) =&gt; {</a:t>
            </a:r>
          </a:p>
          <a:p>
            <a:pPr algn="l">
              <a:lnSpc>
                <a:spcPts val="4759"/>
              </a:lnSpc>
            </a:pPr>
            <a:r>
              <a:rPr lang="en-US" sz="3399">
                <a:solidFill>
                  <a:srgbClr val="000000"/>
                </a:solidFill>
                <a:latin typeface="Dosis"/>
                <a:ea typeface="Dosis"/>
                <a:cs typeface="Dosis"/>
                <a:sym typeface="Dosis"/>
              </a:rPr>
              <a:t>    if (filterValue === 'all') {</a:t>
            </a:r>
          </a:p>
          <a:p>
            <a:pPr algn="l">
              <a:lnSpc>
                <a:spcPts val="4759"/>
              </a:lnSpc>
            </a:pPr>
            <a:r>
              <a:rPr lang="en-US" sz="3399">
                <a:solidFill>
                  <a:srgbClr val="000000"/>
                </a:solidFill>
                <a:latin typeface="Dosis"/>
                <a:ea typeface="Dosis"/>
                <a:cs typeface="Dosis"/>
                <a:sym typeface="Dosis"/>
              </a:rPr>
              <a:t>      return true;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return image.category === filterValue;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generateImageGrid(imagesToDisplay);</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image clicks</a:t>
            </a:r>
          </a:p>
          <a:p>
            <a:pPr algn="l">
              <a:lnSpc>
                <a:spcPts val="4759"/>
              </a:lnSpc>
            </a:pPr>
            <a:r>
              <a:rPr lang="en-US" sz="3399">
                <a:solidFill>
                  <a:srgbClr val="000000"/>
                </a:solidFill>
                <a:latin typeface="Dosis"/>
                <a:ea typeface="Dosis"/>
                <a:cs typeface="Dosis"/>
                <a:sym typeface="Dosis"/>
              </a:rPr>
              <a:t>function handleImageClick(event)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const modalImg = document.querySelector('.modal-img');</a:t>
            </a:r>
          </a:p>
          <a:p>
            <a:pPr algn="l">
              <a:lnSpc>
                <a:spcPts val="4759"/>
              </a:lnSpc>
            </a:pPr>
            <a:r>
              <a:rPr lang="en-US" sz="3399">
                <a:solidFill>
                  <a:srgbClr val="000000"/>
                </a:solidFill>
                <a:latin typeface="Dosis"/>
                <a:ea typeface="Dosis"/>
                <a:cs typeface="Dosis"/>
                <a:sym typeface="Dosis"/>
              </a:rPr>
              <a:t>  modalImg.src = event.target.src;</a:t>
            </a:r>
          </a:p>
          <a:p>
            <a:pPr algn="l">
              <a:lnSpc>
                <a:spcPts val="4759"/>
              </a:lnSpc>
            </a:pPr>
            <a:r>
              <a:rPr lang="en-US" sz="3399">
                <a:solidFill>
                  <a:srgbClr val="000000"/>
                </a:solidFill>
                <a:latin typeface="Dosis"/>
                <a:ea typeface="Dosis"/>
                <a:cs typeface="Dosis"/>
                <a:sym typeface="Dosis"/>
              </a:rPr>
              <a:t>  modal.style.display = 'block';</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modal close button clicks</a:t>
            </a:r>
          </a:p>
          <a:p>
            <a:pPr algn="l">
              <a:lnSpc>
                <a:spcPts val="4759"/>
              </a:lnSpc>
            </a:pPr>
            <a:r>
              <a:rPr lang="en-US" sz="3399">
                <a:solidFill>
                  <a:srgbClr val="000000"/>
                </a:solidFill>
                <a:latin typeface="Dosis"/>
                <a:ea typeface="Dosis"/>
                <a:cs typeface="Dosis"/>
                <a:sym typeface="Dosis"/>
              </a:rPr>
              <a:t>function handleModalCloseButtonClick()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modal.style.display =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*Event Listeners*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Add event listeners</a:t>
            </a:r>
          </a:p>
          <a:p>
            <a:pPr algn="l">
              <a:lnSpc>
                <a:spcPts val="4759"/>
              </a:lnSpc>
            </a:pPr>
            <a:r>
              <a:rPr lang="en-US" sz="3399">
                <a:solidFill>
                  <a:srgbClr val="000000"/>
                </a:solidFill>
                <a:latin typeface="Dosis"/>
                <a:ea typeface="Dosis"/>
                <a:cs typeface="Dosis"/>
                <a:sym typeface="Dosis"/>
              </a:rPr>
              <a:t>document.querySelectorAll('.filter-btn').forEach((button) =&gt; {</a:t>
            </a:r>
          </a:p>
          <a:p>
            <a:pPr algn="l">
              <a:lnSpc>
                <a:spcPts val="4759"/>
              </a:lnSpc>
            </a:pPr>
            <a:r>
              <a:rPr lang="en-US" sz="3399">
                <a:solidFill>
                  <a:srgbClr val="000000"/>
                </a:solidFill>
                <a:latin typeface="Dosis"/>
                <a:ea typeface="Dosis"/>
                <a:cs typeface="Dosis"/>
                <a:sym typeface="Dosis"/>
              </a:rPr>
              <a:t>  button.addEventListener('click', handleFilterButtonClick);</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document.querySelector('.image-grid').addEventListener('click', handleImageClick);</a:t>
            </a:r>
          </a:p>
          <a:p>
            <a:pPr algn="l">
              <a:lnSpc>
                <a:spcPts val="4759"/>
              </a:lnSpc>
            </a:pPr>
            <a:r>
              <a:rPr lang="en-US" sz="3399">
                <a:solidFill>
                  <a:srgbClr val="000000"/>
                </a:solidFill>
                <a:latin typeface="Dosis"/>
                <a:ea typeface="Dosis"/>
                <a:cs typeface="Dosis"/>
                <a:sym typeface="Dosis"/>
              </a:rPr>
              <a:t>document.querySelector('.modal-close').addEventListener('click', handleModalCloseButtonClick);</a:t>
            </a:r>
          </a:p>
          <a:p>
            <a:pPr algn="l">
              <a:lnSpc>
                <a:spcPts val="4759"/>
              </a:lnSpc>
            </a:pPr>
          </a:p>
          <a:p>
            <a:pPr algn="l">
              <a:lnSpc>
                <a:spcPts val="4759"/>
              </a:lnSpc>
            </a:pPr>
            <a:r>
              <a:rPr lang="en-US" sz="3399">
                <a:solidFill>
                  <a:srgbClr val="000000"/>
                </a:solidFill>
                <a:latin typeface="Dosis"/>
                <a:ea typeface="Dosis"/>
                <a:cs typeface="Dosis"/>
                <a:sym typeface="Dosis"/>
              </a:rPr>
              <a:t>// Generate image grid on page load</a:t>
            </a:r>
          </a:p>
          <a:p>
            <a:pPr algn="l">
              <a:lnSpc>
                <a:spcPts val="4759"/>
              </a:lnSpc>
            </a:pPr>
            <a:r>
              <a:rPr lang="en-US" sz="3399">
                <a:solidFill>
                  <a:srgbClr val="000000"/>
                </a:solidFill>
                <a:latin typeface="Dosis"/>
                <a:ea typeface="Dosis"/>
                <a:cs typeface="Dosis"/>
                <a:sym typeface="Dosis"/>
              </a:rPr>
              <a:t>generateImageGrid();</a:t>
            </a:r>
          </a:p>
          <a:p>
            <a:pPr algn="l">
              <a:lnSpc>
                <a:spcPts val="4759"/>
              </a:lnSpc>
            </a:pPr>
            <a:r>
              <a:rPr lang="en-US" sz="3399">
                <a:solidFill>
                  <a:srgbClr val="000000"/>
                </a:solidFill>
                <a:latin typeface="Dosis"/>
                <a:ea typeface="Dosis"/>
                <a:cs typeface="Dosis"/>
                <a:sym typeface="Dosis"/>
              </a:rPr>
              <a:t>```</a:t>
            </a:r>
          </a:p>
          <a:p>
            <a:pPr algn="l" marL="0" indent="0" lvl="0">
              <a:lnSpc>
                <a:spcPts val="4759"/>
              </a:lnSpc>
              <a:spcBef>
                <a:spcPct val="0"/>
              </a:spcBef>
            </a:pPr>
            <a:r>
              <a:rPr lang="en-US" sz="3399">
                <a:solidFill>
                  <a:srgbClr val="000000"/>
                </a:solidFill>
                <a:latin typeface="Canva Sans"/>
                <a:ea typeface="Canva Sans"/>
                <a:cs typeface="Canva Sans"/>
                <a:sym typeface="Canva Sans"/>
              </a:rPr>
              <a:t>This digital portfolio is a static website designed to showcase my skills, experience, and projects. It uses HTML for structuring the content and CSS for styling and layout. The website has three main sections: Home, Projects, and About. Each section provides a brief overview of my background, skills, and experience. The website is fully responsive and works well on various devices and screen sizes.</a:t>
            </a:r>
          </a:p>
        </p:txBody>
      </p:sp>
      <p:sp>
        <p:nvSpPr>
          <p:cNvPr name="TextBox 3" id="3"/>
          <p:cNvSpPr txBox="true"/>
          <p:nvPr/>
        </p:nvSpPr>
        <p:spPr>
          <a:xfrm rot="0">
            <a:off x="8737716" y="-10186407"/>
            <a:ext cx="7768877" cy="88191340"/>
          </a:xfrm>
          <a:prstGeom prst="rect">
            <a:avLst/>
          </a:prstGeom>
        </p:spPr>
        <p:txBody>
          <a:bodyPr anchor="t" rtlCol="false" tIns="0" lIns="0" bIns="0" rIns="0">
            <a:spAutoFit/>
          </a:bodyPr>
          <a:lstStyle/>
          <a:p>
            <a:pPr algn="l">
              <a:lnSpc>
                <a:spcPts val="4759"/>
              </a:lnSpc>
            </a:pPr>
            <a:r>
              <a:rPr lang="en-US" sz="3399">
                <a:solidFill>
                  <a:srgbClr val="000000"/>
                </a:solidFill>
                <a:latin typeface="Dosis"/>
                <a:ea typeface="Dosis"/>
                <a:cs typeface="Dosis"/>
                <a:sym typeface="Dosis"/>
              </a:rPr>
              <a:t>CODE:</a:t>
            </a:r>
          </a:p>
          <a:p>
            <a:pPr algn="l">
              <a:lnSpc>
                <a:spcPts val="4759"/>
              </a:lnSpc>
            </a:pPr>
            <a:r>
              <a:rPr lang="en-US" sz="3399">
                <a:solidFill>
                  <a:srgbClr val="000000"/>
                </a:solidFill>
                <a:latin typeface="Dosis"/>
                <a:ea typeface="Dosis"/>
                <a:cs typeface="Dosis"/>
                <a:sym typeface="Dosis"/>
              </a:rPr>
              <a:t>*HTML Structure*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&lt;!-- Gallery container --&gt;</a:t>
            </a:r>
          </a:p>
          <a:p>
            <a:pPr algn="l">
              <a:lnSpc>
                <a:spcPts val="4759"/>
              </a:lnSpc>
            </a:pPr>
            <a:r>
              <a:rPr lang="en-US" sz="3399">
                <a:solidFill>
                  <a:srgbClr val="000000"/>
                </a:solidFill>
                <a:latin typeface="Dosis"/>
                <a:ea typeface="Dosis"/>
                <a:cs typeface="Dosis"/>
                <a:sym typeface="Dosis"/>
              </a:rPr>
              <a:t>&lt;div class="gallery"&gt;</a:t>
            </a:r>
          </a:p>
          <a:p>
            <a:pPr algn="l">
              <a:lnSpc>
                <a:spcPts val="4759"/>
              </a:lnSpc>
            </a:pPr>
            <a:r>
              <a:rPr lang="en-US" sz="3399">
                <a:solidFill>
                  <a:srgbClr val="000000"/>
                </a:solidFill>
                <a:latin typeface="Dosis"/>
                <a:ea typeface="Dosis"/>
                <a:cs typeface="Dosis"/>
                <a:sym typeface="Dosis"/>
              </a:rPr>
              <a:t>  &lt;!-- Filters and buttons --&gt;</a:t>
            </a:r>
          </a:p>
          <a:p>
            <a:pPr algn="l">
              <a:lnSpc>
                <a:spcPts val="4759"/>
              </a:lnSpc>
            </a:pPr>
            <a:r>
              <a:rPr lang="en-US" sz="3399">
                <a:solidFill>
                  <a:srgbClr val="000000"/>
                </a:solidFill>
                <a:latin typeface="Dosis"/>
                <a:ea typeface="Dosis"/>
                <a:cs typeface="Dosis"/>
                <a:sym typeface="Dosis"/>
              </a:rPr>
              <a:t>  &lt;div class="filters"&gt;</a:t>
            </a:r>
          </a:p>
          <a:p>
            <a:pPr algn="l">
              <a:lnSpc>
                <a:spcPts val="4759"/>
              </a:lnSpc>
            </a:pPr>
            <a:r>
              <a:rPr lang="en-US" sz="3399">
                <a:solidFill>
                  <a:srgbClr val="000000"/>
                </a:solidFill>
                <a:latin typeface="Dosis"/>
                <a:ea typeface="Dosis"/>
                <a:cs typeface="Dosis"/>
                <a:sym typeface="Dosis"/>
              </a:rPr>
              <a:t>    &lt;!-- Filter buttons --&gt;</a:t>
            </a:r>
          </a:p>
          <a:p>
            <a:pPr algn="l">
              <a:lnSpc>
                <a:spcPts val="4759"/>
              </a:lnSpc>
            </a:pPr>
            <a:r>
              <a:rPr lang="en-US" sz="3399">
                <a:solidFill>
                  <a:srgbClr val="000000"/>
                </a:solidFill>
                <a:latin typeface="Dosis"/>
                <a:ea typeface="Dosis"/>
                <a:cs typeface="Dosis"/>
                <a:sym typeface="Dosis"/>
              </a:rPr>
              <a:t>    &lt;div class="my-button"&gt;</a:t>
            </a:r>
          </a:p>
          <a:p>
            <a:pPr algn="l">
              <a:lnSpc>
                <a:spcPts val="4759"/>
              </a:lnSpc>
            </a:pPr>
            <a:r>
              <a:rPr lang="en-US" sz="3399">
                <a:solidFill>
                  <a:srgbClr val="000000"/>
                </a:solidFill>
                <a:latin typeface="Dosis"/>
                <a:ea typeface="Dosis"/>
                <a:cs typeface="Dosis"/>
                <a:sym typeface="Dosis"/>
              </a:rPr>
              <a:t>      &lt;button&gt;Gallery&lt;/button&gt;</a:t>
            </a:r>
          </a:p>
          <a:p>
            <a:pPr algn="l">
              <a:lnSpc>
                <a:spcPts val="4759"/>
              </a:lnSpc>
            </a:pPr>
            <a:r>
              <a:rPr lang="en-US" sz="3399">
                <a:solidFill>
                  <a:srgbClr val="000000"/>
                </a:solidFill>
                <a:latin typeface="Dosis"/>
                <a:ea typeface="Dosis"/>
                <a:cs typeface="Dosis"/>
                <a:sym typeface="Dosis"/>
              </a:rPr>
              <a:t>      &lt;button&gt;Photography&lt;/button&gt;</a:t>
            </a:r>
          </a:p>
          <a:p>
            <a:pPr algn="l">
              <a:lnSpc>
                <a:spcPts val="4759"/>
              </a:lnSpc>
            </a:pPr>
            <a:r>
              <a:rPr lang="en-US" sz="3399">
                <a:solidFill>
                  <a:srgbClr val="000000"/>
                </a:solidFill>
                <a:latin typeface="Dosis"/>
                <a:ea typeface="Dosis"/>
                <a:cs typeface="Dosis"/>
                <a:sym typeface="Dosis"/>
              </a:rPr>
              <a:t>      &lt;button&gt;Painting&lt;/button&gt;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Image grid --&gt;</a:t>
            </a:r>
          </a:p>
          <a:p>
            <a:pPr algn="l">
              <a:lnSpc>
                <a:spcPts val="4759"/>
              </a:lnSpc>
            </a:pPr>
            <a:r>
              <a:rPr lang="en-US" sz="3399">
                <a:solidFill>
                  <a:srgbClr val="000000"/>
                </a:solidFill>
                <a:latin typeface="Dosis"/>
                <a:ea typeface="Dosis"/>
                <a:cs typeface="Dosis"/>
                <a:sym typeface="Dosis"/>
              </a:rPr>
              <a:t>  &lt;div class="image-grid"&gt;</a:t>
            </a:r>
          </a:p>
          <a:p>
            <a:pPr algn="l">
              <a:lnSpc>
                <a:spcPts val="4759"/>
              </a:lnSpc>
            </a:pPr>
            <a:r>
              <a:rPr lang="en-US" sz="3399">
                <a:solidFill>
                  <a:srgbClr val="000000"/>
                </a:solidFill>
                <a:latin typeface="Dosis"/>
                <a:ea typeface="Dosis"/>
                <a:cs typeface="Dosis"/>
                <a:sym typeface="Dosis"/>
              </a:rPr>
              <a:t>    &lt;!-- Images will be generated dynamically --&gt;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Modal for image preview --&gt;</a:t>
            </a:r>
          </a:p>
          <a:p>
            <a:pPr algn="l">
              <a:lnSpc>
                <a:spcPts val="4759"/>
              </a:lnSpc>
            </a:pPr>
            <a:r>
              <a:rPr lang="en-US" sz="3399">
                <a:solidFill>
                  <a:srgbClr val="000000"/>
                </a:solidFill>
                <a:latin typeface="Dosis"/>
                <a:ea typeface="Dosis"/>
                <a:cs typeface="Dosis"/>
                <a:sym typeface="Dosis"/>
              </a:rPr>
              <a:t>  &lt;div class="modal"&gt;</a:t>
            </a:r>
          </a:p>
          <a:p>
            <a:pPr algn="l">
              <a:lnSpc>
                <a:spcPts val="4759"/>
              </a:lnSpc>
            </a:pPr>
            <a:r>
              <a:rPr lang="en-US" sz="3399">
                <a:solidFill>
                  <a:srgbClr val="000000"/>
                </a:solidFill>
                <a:latin typeface="Dosis"/>
                <a:ea typeface="Dosis"/>
                <a:cs typeface="Dosis"/>
                <a:sym typeface="Dosis"/>
              </a:rPr>
              <a:t>    &lt;img src="" alt="" class="modal-img"&gt;</a:t>
            </a:r>
          </a:p>
          <a:p>
            <a:pPr algn="l">
              <a:lnSpc>
                <a:spcPts val="4759"/>
              </a:lnSpc>
            </a:pPr>
            <a:r>
              <a:rPr lang="en-US" sz="3399">
                <a:solidFill>
                  <a:srgbClr val="000000"/>
                </a:solidFill>
                <a:latin typeface="Dosis"/>
                <a:ea typeface="Dosis"/>
                <a:cs typeface="Dosis"/>
                <a:sym typeface="Dosis"/>
              </a:rPr>
              <a:t>    &lt;button class="modal-close"&gt;&amp;times;&lt;/button&gt;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&lt;/div&gt;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*CSS Styles*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Gallery container styles */</a:t>
            </a:r>
          </a:p>
          <a:p>
            <a:pPr algn="l">
              <a:lnSpc>
                <a:spcPts val="4759"/>
              </a:lnSpc>
            </a:pPr>
            <a:r>
              <a:rPr lang="en-US" sz="3399">
                <a:solidFill>
                  <a:srgbClr val="000000"/>
                </a:solidFill>
                <a:latin typeface="Dosis"/>
                <a:ea typeface="Dosis"/>
                <a:cs typeface="Dosis"/>
                <a:sym typeface="Dosis"/>
              </a:rPr>
              <a:t>.gallery {</a:t>
            </a:r>
          </a:p>
          <a:p>
            <a:pPr algn="l">
              <a:lnSpc>
                <a:spcPts val="4759"/>
              </a:lnSpc>
            </a:pPr>
            <a:r>
              <a:rPr lang="en-US" sz="3399">
                <a:solidFill>
                  <a:srgbClr val="000000"/>
                </a:solidFill>
                <a:latin typeface="Dosis"/>
                <a:ea typeface="Dosis"/>
                <a:cs typeface="Dosis"/>
                <a:sym typeface="Dosis"/>
              </a:rPr>
              <a:t>  max-width: 1200px;</a:t>
            </a:r>
          </a:p>
          <a:p>
            <a:pPr algn="l">
              <a:lnSpc>
                <a:spcPts val="4759"/>
              </a:lnSpc>
            </a:pPr>
            <a:r>
              <a:rPr lang="en-US" sz="3399">
                <a:solidFill>
                  <a:srgbClr val="000000"/>
                </a:solidFill>
                <a:latin typeface="Dosis"/>
                <a:ea typeface="Dosis"/>
                <a:cs typeface="Dosis"/>
                <a:sym typeface="Dosis"/>
              </a:rPr>
              <a:t>  margin: 40px auto;</a:t>
            </a:r>
          </a:p>
          <a:p>
            <a:pPr algn="l">
              <a:lnSpc>
                <a:spcPts val="4759"/>
              </a:lnSpc>
            </a:pPr>
            <a:r>
              <a:rPr lang="en-US" sz="3399">
                <a:solidFill>
                  <a:srgbClr val="000000"/>
                </a:solidFill>
                <a:latin typeface="Dosis"/>
                <a:ea typeface="Dosis"/>
                <a:cs typeface="Dosis"/>
                <a:sym typeface="Dosis"/>
              </a:rPr>
              <a:t>  padding: 20px;</a:t>
            </a:r>
          </a:p>
          <a:p>
            <a:pPr algn="l">
              <a:lnSpc>
                <a:spcPts val="4759"/>
              </a:lnSpc>
            </a:pPr>
            <a:r>
              <a:rPr lang="en-US" sz="3399">
                <a:solidFill>
                  <a:srgbClr val="000000"/>
                </a:solidFill>
                <a:latin typeface="Dosis"/>
                <a:ea typeface="Dosis"/>
                <a:cs typeface="Dosis"/>
                <a:sym typeface="Dosis"/>
              </a:rPr>
              <a:t>  background-color: lightgreen;</a:t>
            </a:r>
          </a:p>
          <a:p>
            <a:pPr algn="l">
              <a:lnSpc>
                <a:spcPts val="4759"/>
              </a:lnSpc>
            </a:pPr>
            <a:r>
              <a:rPr lang="en-US" sz="3399">
                <a:solidFill>
                  <a:srgbClr val="000000"/>
                </a:solidFill>
                <a:latin typeface="Dosis"/>
                <a:ea typeface="Dosis"/>
                <a:cs typeface="Dosis"/>
                <a:sym typeface="Dosis"/>
              </a:rPr>
              <a:t>  border: 1px solid #ddd;</a:t>
            </a:r>
          </a:p>
          <a:p>
            <a:pPr algn="l">
              <a:lnSpc>
                <a:spcPts val="4759"/>
              </a:lnSpc>
            </a:pPr>
            <a:r>
              <a:rPr lang="en-US" sz="3399">
                <a:solidFill>
                  <a:srgbClr val="000000"/>
                </a:solidFill>
                <a:latin typeface="Dosis"/>
                <a:ea typeface="Dosis"/>
                <a:cs typeface="Dosis"/>
                <a:sym typeface="Dosis"/>
              </a:rPr>
              <a:t>  box-shadow: 0 0 10px rgba(0, 0, 0, 0.1);</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Image grid styles */</a:t>
            </a:r>
          </a:p>
          <a:p>
            <a:pPr algn="l">
              <a:lnSpc>
                <a:spcPts val="4759"/>
              </a:lnSpc>
            </a:pPr>
            <a:r>
              <a:rPr lang="en-US" sz="3399">
                <a:solidFill>
                  <a:srgbClr val="000000"/>
                </a:solidFill>
                <a:latin typeface="Dosis"/>
                <a:ea typeface="Dosis"/>
                <a:cs typeface="Dosis"/>
                <a:sym typeface="Dosis"/>
              </a:rPr>
              <a:t>.image-grid {</a:t>
            </a:r>
          </a:p>
          <a:p>
            <a:pPr algn="l">
              <a:lnSpc>
                <a:spcPts val="4759"/>
              </a:lnSpc>
            </a:pPr>
            <a:r>
              <a:rPr lang="en-US" sz="3399">
                <a:solidFill>
                  <a:srgbClr val="000000"/>
                </a:solidFill>
                <a:latin typeface="Dosis"/>
                <a:ea typeface="Dosis"/>
                <a:cs typeface="Dosis"/>
                <a:sym typeface="Dosis"/>
              </a:rPr>
              <a:t>  display: grid;</a:t>
            </a:r>
          </a:p>
          <a:p>
            <a:pPr algn="l">
              <a:lnSpc>
                <a:spcPts val="4759"/>
              </a:lnSpc>
            </a:pPr>
            <a:r>
              <a:rPr lang="en-US" sz="3399">
                <a:solidFill>
                  <a:srgbClr val="000000"/>
                </a:solidFill>
                <a:latin typeface="Dosis"/>
                <a:ea typeface="Dosis"/>
                <a:cs typeface="Dosis"/>
                <a:sym typeface="Dosis"/>
              </a:rPr>
              <a:t>  grid-template-columns: repeat(3, 1fr);</a:t>
            </a:r>
          </a:p>
          <a:p>
            <a:pPr algn="l">
              <a:lnSpc>
                <a:spcPts val="4759"/>
              </a:lnSpc>
            </a:pPr>
            <a:r>
              <a:rPr lang="en-US" sz="3399">
                <a:solidFill>
                  <a:srgbClr val="000000"/>
                </a:solidFill>
                <a:latin typeface="Dosis"/>
                <a:ea typeface="Dosis"/>
                <a:cs typeface="Dosis"/>
                <a:sym typeface="Dosis"/>
              </a:rPr>
              <a:t>  grid-gap: 30px;</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Modal styles */</a:t>
            </a:r>
          </a:p>
          <a:p>
            <a:pPr algn="l">
              <a:lnSpc>
                <a:spcPts val="4759"/>
              </a:lnSpc>
            </a:pPr>
            <a:r>
              <a:rPr lang="en-US" sz="3399">
                <a:solidFill>
                  <a:srgbClr val="000000"/>
                </a:solidFill>
                <a:latin typeface="Dosis"/>
                <a:ea typeface="Dosis"/>
                <a:cs typeface="Dosis"/>
                <a:sym typeface="Dosis"/>
              </a:rPr>
              <a:t>.modal {</a:t>
            </a:r>
          </a:p>
          <a:p>
            <a:pPr algn="l">
              <a:lnSpc>
                <a:spcPts val="4759"/>
              </a:lnSpc>
            </a:pPr>
            <a:r>
              <a:rPr lang="en-US" sz="3399">
                <a:solidFill>
                  <a:srgbClr val="000000"/>
                </a:solidFill>
                <a:latin typeface="Dosis"/>
                <a:ea typeface="Dosis"/>
                <a:cs typeface="Dosis"/>
                <a:sym typeface="Dosis"/>
              </a:rPr>
              <a:t>  position: fixed;</a:t>
            </a:r>
          </a:p>
          <a:p>
            <a:pPr algn="l">
              <a:lnSpc>
                <a:spcPts val="4759"/>
              </a:lnSpc>
            </a:pPr>
            <a:r>
              <a:rPr lang="en-US" sz="3399">
                <a:solidFill>
                  <a:srgbClr val="000000"/>
                </a:solidFill>
                <a:latin typeface="Dosis"/>
                <a:ea typeface="Dosis"/>
                <a:cs typeface="Dosis"/>
                <a:sym typeface="Dosis"/>
              </a:rPr>
              <a:t>  top: 0;</a:t>
            </a:r>
          </a:p>
          <a:p>
            <a:pPr algn="l">
              <a:lnSpc>
                <a:spcPts val="4759"/>
              </a:lnSpc>
            </a:pPr>
            <a:r>
              <a:rPr lang="en-US" sz="3399">
                <a:solidFill>
                  <a:srgbClr val="000000"/>
                </a:solidFill>
                <a:latin typeface="Dosis"/>
                <a:ea typeface="Dosis"/>
                <a:cs typeface="Dosis"/>
                <a:sym typeface="Dosis"/>
              </a:rPr>
              <a:t>  right: 0;</a:t>
            </a:r>
          </a:p>
          <a:p>
            <a:pPr algn="l">
              <a:lnSpc>
                <a:spcPts val="4759"/>
              </a:lnSpc>
            </a:pPr>
            <a:r>
              <a:rPr lang="en-US" sz="3399">
                <a:solidFill>
                  <a:srgbClr val="000000"/>
                </a:solidFill>
                <a:latin typeface="Dosis"/>
                <a:ea typeface="Dosis"/>
                <a:cs typeface="Dosis"/>
                <a:sym typeface="Dosis"/>
              </a:rPr>
              <a:t>  bottom: 0;</a:t>
            </a:r>
          </a:p>
          <a:p>
            <a:pPr algn="l">
              <a:lnSpc>
                <a:spcPts val="4759"/>
              </a:lnSpc>
            </a:pPr>
            <a:r>
              <a:rPr lang="en-US" sz="3399">
                <a:solidFill>
                  <a:srgbClr val="000000"/>
                </a:solidFill>
                <a:latin typeface="Dosis"/>
                <a:ea typeface="Dosis"/>
                <a:cs typeface="Dosis"/>
                <a:sym typeface="Dosis"/>
              </a:rPr>
              <a:t>  left: 0;</a:t>
            </a:r>
          </a:p>
          <a:p>
            <a:pPr algn="l">
              <a:lnSpc>
                <a:spcPts val="4759"/>
              </a:lnSpc>
            </a:pPr>
            <a:r>
              <a:rPr lang="en-US" sz="3399">
                <a:solidFill>
                  <a:srgbClr val="000000"/>
                </a:solidFill>
                <a:latin typeface="Dosis"/>
                <a:ea typeface="Dosis"/>
                <a:cs typeface="Dosis"/>
                <a:sym typeface="Dosis"/>
              </a:rPr>
              <a:t>  background-color: rgba(0, 0, 0, 0.5);</a:t>
            </a:r>
          </a:p>
          <a:p>
            <a:pPr algn="l">
              <a:lnSpc>
                <a:spcPts val="4759"/>
              </a:lnSpc>
            </a:pPr>
            <a:r>
              <a:rPr lang="en-US" sz="3399">
                <a:solidFill>
                  <a:srgbClr val="000000"/>
                </a:solidFill>
                <a:latin typeface="Dosis"/>
                <a:ea typeface="Dosis"/>
                <a:cs typeface="Dosis"/>
                <a:sym typeface="Dosis"/>
              </a:rPr>
              <a:t>  display: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*JavaScript Code*</a:t>
            </a:r>
          </a:p>
          <a:p>
            <a:pPr algn="l">
              <a:lnSpc>
                <a:spcPts val="4759"/>
              </a:lnSpc>
            </a:pPr>
            <a:r>
              <a:rPr lang="en-US" sz="3399">
                <a:solidFill>
                  <a:srgbClr val="000000"/>
                </a:solidFill>
                <a:latin typeface="Dosis"/>
                <a:ea typeface="Dosis"/>
                <a:cs typeface="Dosis"/>
                <a:sym typeface="Dosis"/>
              </a:rPr>
              <a:t>*Image Data*</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Sample data for images</a:t>
            </a:r>
          </a:p>
          <a:p>
            <a:pPr algn="l">
              <a:lnSpc>
                <a:spcPts val="4759"/>
              </a:lnSpc>
            </a:pPr>
            <a:r>
              <a:rPr lang="en-US" sz="3399">
                <a:solidFill>
                  <a:srgbClr val="000000"/>
                </a:solidFill>
                <a:latin typeface="Dosis"/>
                <a:ea typeface="Dosis"/>
                <a:cs typeface="Dosis"/>
                <a:sym typeface="Dosis"/>
              </a:rPr>
              <a:t>const images = [</a:t>
            </a:r>
          </a:p>
          <a:p>
            <a:pPr algn="l">
              <a:lnSpc>
                <a:spcPts val="4759"/>
              </a:lnSpc>
            </a:pPr>
            <a:r>
              <a:rPr lang="en-US" sz="3399">
                <a:solidFill>
                  <a:srgbClr val="000000"/>
                </a:solidFill>
                <a:latin typeface="Dosis"/>
                <a:ea typeface="Dosis"/>
                <a:cs typeface="Dosis"/>
                <a:sym typeface="Dosis"/>
              </a:rPr>
              <a:t>  { id: 1, src: 'image1.jpg', category: 'painting' },</a:t>
            </a:r>
          </a:p>
          <a:p>
            <a:pPr algn="l">
              <a:lnSpc>
                <a:spcPts val="4759"/>
              </a:lnSpc>
            </a:pPr>
            <a:r>
              <a:rPr lang="en-US" sz="3399">
                <a:solidFill>
                  <a:srgbClr val="000000"/>
                </a:solidFill>
                <a:latin typeface="Dosis"/>
                <a:ea typeface="Dosis"/>
                <a:cs typeface="Dosis"/>
                <a:sym typeface="Dosis"/>
              </a:rPr>
              <a:t>  { id: 2, src: 'image2.jpg', category: 'photography' },</a:t>
            </a:r>
          </a:p>
          <a:p>
            <a:pPr algn="l">
              <a:lnSpc>
                <a:spcPts val="4759"/>
              </a:lnSpc>
            </a:pPr>
            <a:r>
              <a:rPr lang="en-US" sz="3399">
                <a:solidFill>
                  <a:srgbClr val="000000"/>
                </a:solidFill>
                <a:latin typeface="Dosis"/>
                <a:ea typeface="Dosis"/>
                <a:cs typeface="Dosis"/>
                <a:sym typeface="Dosis"/>
              </a:rPr>
              <a:t>  { id: 3, src: 'image3.jpg', category: 'painting' },</a:t>
            </a:r>
          </a:p>
          <a:p>
            <a:pPr algn="l">
              <a:lnSpc>
                <a:spcPts val="4759"/>
              </a:lnSpc>
            </a:pPr>
            <a:r>
              <a:rPr lang="en-US" sz="3399">
                <a:solidFill>
                  <a:srgbClr val="000000"/>
                </a:solidFill>
                <a:latin typeface="Dosis"/>
                <a:ea typeface="Dosis"/>
                <a:cs typeface="Dosis"/>
                <a:sym typeface="Dosis"/>
              </a:rPr>
              <a:t>  // Add more images here...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*Functions*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Function to generate image grid</a:t>
            </a:r>
          </a:p>
          <a:p>
            <a:pPr algn="l">
              <a:lnSpc>
                <a:spcPts val="4759"/>
              </a:lnSpc>
            </a:pPr>
            <a:r>
              <a:rPr lang="en-US" sz="3399">
                <a:solidFill>
                  <a:srgbClr val="000000"/>
                </a:solidFill>
                <a:latin typeface="Dosis"/>
                <a:ea typeface="Dosis"/>
                <a:cs typeface="Dosis"/>
                <a:sym typeface="Dosis"/>
              </a:rPr>
              <a:t>function generateImageGrid() {</a:t>
            </a:r>
          </a:p>
          <a:p>
            <a:pPr algn="l">
              <a:lnSpc>
                <a:spcPts val="4759"/>
              </a:lnSpc>
            </a:pPr>
            <a:r>
              <a:rPr lang="en-US" sz="3399">
                <a:solidFill>
                  <a:srgbClr val="000000"/>
                </a:solidFill>
                <a:latin typeface="Dosis"/>
                <a:ea typeface="Dosis"/>
                <a:cs typeface="Dosis"/>
                <a:sym typeface="Dosis"/>
              </a:rPr>
              <a:t>  const imageGrid = document.querySelector('.image-grid');</a:t>
            </a:r>
          </a:p>
          <a:p>
            <a:pPr algn="l">
              <a:lnSpc>
                <a:spcPts val="4759"/>
              </a:lnSpc>
            </a:pPr>
            <a:r>
              <a:rPr lang="en-US" sz="3399">
                <a:solidFill>
                  <a:srgbClr val="000000"/>
                </a:solidFill>
                <a:latin typeface="Dosis"/>
                <a:ea typeface="Dosis"/>
                <a:cs typeface="Dosis"/>
                <a:sym typeface="Dosis"/>
              </a:rPr>
              <a:t>  imageGrid.innerHTML = '';</a:t>
            </a:r>
          </a:p>
          <a:p>
            <a:pPr algn="l">
              <a:lnSpc>
                <a:spcPts val="4759"/>
              </a:lnSpc>
            </a:pPr>
            <a:r>
              <a:rPr lang="en-US" sz="3399">
                <a:solidFill>
                  <a:srgbClr val="000000"/>
                </a:solidFill>
                <a:latin typeface="Dosis"/>
                <a:ea typeface="Dosis"/>
                <a:cs typeface="Dosis"/>
                <a:sym typeface="Dosis"/>
              </a:rPr>
              <a:t>  images.forEach((image) =&gt; {</a:t>
            </a:r>
          </a:p>
          <a:p>
            <a:pPr algn="l">
              <a:lnSpc>
                <a:spcPts val="4759"/>
              </a:lnSpc>
            </a:pPr>
            <a:r>
              <a:rPr lang="en-US" sz="3399">
                <a:solidFill>
                  <a:srgbClr val="000000"/>
                </a:solidFill>
                <a:latin typeface="Dosis"/>
                <a:ea typeface="Dosis"/>
                <a:cs typeface="Dosis"/>
                <a:sym typeface="Dosis"/>
              </a:rPr>
              <a:t>    const img = document.createElement('img');</a:t>
            </a:r>
          </a:p>
          <a:p>
            <a:pPr algn="l">
              <a:lnSpc>
                <a:spcPts val="4759"/>
              </a:lnSpc>
            </a:pPr>
            <a:r>
              <a:rPr lang="en-US" sz="3399">
                <a:solidFill>
                  <a:srgbClr val="000000"/>
                </a:solidFill>
                <a:latin typeface="Dosis"/>
                <a:ea typeface="Dosis"/>
                <a:cs typeface="Dosis"/>
                <a:sym typeface="Dosis"/>
              </a:rPr>
              <a:t>    img.src = image.src;</a:t>
            </a:r>
          </a:p>
          <a:p>
            <a:pPr algn="l">
              <a:lnSpc>
                <a:spcPts val="4759"/>
              </a:lnSpc>
            </a:pPr>
            <a:r>
              <a:rPr lang="en-US" sz="3399">
                <a:solidFill>
                  <a:srgbClr val="000000"/>
                </a:solidFill>
                <a:latin typeface="Dosis"/>
                <a:ea typeface="Dosis"/>
                <a:cs typeface="Dosis"/>
                <a:sym typeface="Dosis"/>
              </a:rPr>
              <a:t>    img.dataset.category = image.category;</a:t>
            </a:r>
          </a:p>
          <a:p>
            <a:pPr algn="l">
              <a:lnSpc>
                <a:spcPts val="4759"/>
              </a:lnSpc>
            </a:pPr>
            <a:r>
              <a:rPr lang="en-US" sz="3399">
                <a:solidFill>
                  <a:srgbClr val="000000"/>
                </a:solidFill>
                <a:latin typeface="Dosis"/>
                <a:ea typeface="Dosis"/>
                <a:cs typeface="Dosis"/>
                <a:sym typeface="Dosis"/>
              </a:rPr>
              <a:t>    imageGrid.appendChild(img);</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filter button clicks</a:t>
            </a:r>
          </a:p>
          <a:p>
            <a:pPr algn="l">
              <a:lnSpc>
                <a:spcPts val="4759"/>
              </a:lnSpc>
            </a:pPr>
            <a:r>
              <a:rPr lang="en-US" sz="3399">
                <a:solidFill>
                  <a:srgbClr val="000000"/>
                </a:solidFill>
                <a:latin typeface="Dosis"/>
                <a:ea typeface="Dosis"/>
                <a:cs typeface="Dosis"/>
                <a:sym typeface="Dosis"/>
              </a:rPr>
              <a:t>function handleFilterButtonClick(event) {</a:t>
            </a:r>
          </a:p>
          <a:p>
            <a:pPr algn="l">
              <a:lnSpc>
                <a:spcPts val="4759"/>
              </a:lnSpc>
            </a:pPr>
            <a:r>
              <a:rPr lang="en-US" sz="3399">
                <a:solidFill>
                  <a:srgbClr val="000000"/>
                </a:solidFill>
                <a:latin typeface="Dosis"/>
                <a:ea typeface="Dosis"/>
                <a:cs typeface="Dosis"/>
                <a:sym typeface="Dosis"/>
              </a:rPr>
              <a:t>  const filterValue = event.target.dataset.filter;</a:t>
            </a:r>
          </a:p>
          <a:p>
            <a:pPr algn="l">
              <a:lnSpc>
                <a:spcPts val="4759"/>
              </a:lnSpc>
            </a:pPr>
            <a:r>
              <a:rPr lang="en-US" sz="3399">
                <a:solidFill>
                  <a:srgbClr val="000000"/>
                </a:solidFill>
                <a:latin typeface="Dosis"/>
                <a:ea typeface="Dosis"/>
                <a:cs typeface="Dosis"/>
                <a:sym typeface="Dosis"/>
              </a:rPr>
              <a:t>  const imagesToDisplay = images.filter((image) =&gt; {</a:t>
            </a:r>
          </a:p>
          <a:p>
            <a:pPr algn="l">
              <a:lnSpc>
                <a:spcPts val="4759"/>
              </a:lnSpc>
            </a:pPr>
            <a:r>
              <a:rPr lang="en-US" sz="3399">
                <a:solidFill>
                  <a:srgbClr val="000000"/>
                </a:solidFill>
                <a:latin typeface="Dosis"/>
                <a:ea typeface="Dosis"/>
                <a:cs typeface="Dosis"/>
                <a:sym typeface="Dosis"/>
              </a:rPr>
              <a:t>    if (filterValue === 'all') {</a:t>
            </a:r>
          </a:p>
          <a:p>
            <a:pPr algn="l">
              <a:lnSpc>
                <a:spcPts val="4759"/>
              </a:lnSpc>
            </a:pPr>
            <a:r>
              <a:rPr lang="en-US" sz="3399">
                <a:solidFill>
                  <a:srgbClr val="000000"/>
                </a:solidFill>
                <a:latin typeface="Dosis"/>
                <a:ea typeface="Dosis"/>
                <a:cs typeface="Dosis"/>
                <a:sym typeface="Dosis"/>
              </a:rPr>
              <a:t>      return true;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return image.category === filterValue;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generateImageGrid(imagesToDisplay);</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image clicks</a:t>
            </a:r>
          </a:p>
          <a:p>
            <a:pPr algn="l">
              <a:lnSpc>
                <a:spcPts val="4759"/>
              </a:lnSpc>
            </a:pPr>
            <a:r>
              <a:rPr lang="en-US" sz="3399">
                <a:solidFill>
                  <a:srgbClr val="000000"/>
                </a:solidFill>
                <a:latin typeface="Dosis"/>
                <a:ea typeface="Dosis"/>
                <a:cs typeface="Dosis"/>
                <a:sym typeface="Dosis"/>
              </a:rPr>
              <a:t>function handleImageClick(event)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const modalImg = document.querySelector('.modal-img');</a:t>
            </a:r>
          </a:p>
          <a:p>
            <a:pPr algn="l">
              <a:lnSpc>
                <a:spcPts val="4759"/>
              </a:lnSpc>
            </a:pPr>
            <a:r>
              <a:rPr lang="en-US" sz="3399">
                <a:solidFill>
                  <a:srgbClr val="000000"/>
                </a:solidFill>
                <a:latin typeface="Dosis"/>
                <a:ea typeface="Dosis"/>
                <a:cs typeface="Dosis"/>
                <a:sym typeface="Dosis"/>
              </a:rPr>
              <a:t>  modalImg.src = event.target.src;</a:t>
            </a:r>
          </a:p>
          <a:p>
            <a:pPr algn="l">
              <a:lnSpc>
                <a:spcPts val="4759"/>
              </a:lnSpc>
            </a:pPr>
            <a:r>
              <a:rPr lang="en-US" sz="3399">
                <a:solidFill>
                  <a:srgbClr val="000000"/>
                </a:solidFill>
                <a:latin typeface="Dosis"/>
                <a:ea typeface="Dosis"/>
                <a:cs typeface="Dosis"/>
                <a:sym typeface="Dosis"/>
              </a:rPr>
              <a:t>  modal.style.display = 'block';</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modal close button clicks</a:t>
            </a:r>
          </a:p>
          <a:p>
            <a:pPr algn="l">
              <a:lnSpc>
                <a:spcPts val="4759"/>
              </a:lnSpc>
            </a:pPr>
            <a:r>
              <a:rPr lang="en-US" sz="3399">
                <a:solidFill>
                  <a:srgbClr val="000000"/>
                </a:solidFill>
                <a:latin typeface="Dosis"/>
                <a:ea typeface="Dosis"/>
                <a:cs typeface="Dosis"/>
                <a:sym typeface="Dosis"/>
              </a:rPr>
              <a:t>function handleModalCloseButtonClick()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modal.style.display =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*Event Listeners*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Add event listeners</a:t>
            </a:r>
          </a:p>
          <a:p>
            <a:pPr algn="l">
              <a:lnSpc>
                <a:spcPts val="4759"/>
              </a:lnSpc>
            </a:pPr>
            <a:r>
              <a:rPr lang="en-US" sz="3399">
                <a:solidFill>
                  <a:srgbClr val="000000"/>
                </a:solidFill>
                <a:latin typeface="Dosis"/>
                <a:ea typeface="Dosis"/>
                <a:cs typeface="Dosis"/>
                <a:sym typeface="Dosis"/>
              </a:rPr>
              <a:t>document.querySelectorAll('.filter-btn').forEach((button) =&gt; {</a:t>
            </a:r>
          </a:p>
          <a:p>
            <a:pPr algn="l">
              <a:lnSpc>
                <a:spcPts val="4759"/>
              </a:lnSpc>
            </a:pPr>
            <a:r>
              <a:rPr lang="en-US" sz="3399">
                <a:solidFill>
                  <a:srgbClr val="000000"/>
                </a:solidFill>
                <a:latin typeface="Dosis"/>
                <a:ea typeface="Dosis"/>
                <a:cs typeface="Dosis"/>
                <a:sym typeface="Dosis"/>
              </a:rPr>
              <a:t>  button.addEventListener('click', handleFilterButtonClick);</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document.querySelector('.image-grid').addEventListener('click', handleImageClick);</a:t>
            </a:r>
          </a:p>
          <a:p>
            <a:pPr algn="l">
              <a:lnSpc>
                <a:spcPts val="4759"/>
              </a:lnSpc>
            </a:pPr>
            <a:r>
              <a:rPr lang="en-US" sz="3399">
                <a:solidFill>
                  <a:srgbClr val="000000"/>
                </a:solidFill>
                <a:latin typeface="Dosis"/>
                <a:ea typeface="Dosis"/>
                <a:cs typeface="Dosis"/>
                <a:sym typeface="Dosis"/>
              </a:rPr>
              <a:t>document.querySelector('.modal-close').addEventListener('click', handleModalCloseButtonClick);</a:t>
            </a:r>
          </a:p>
          <a:p>
            <a:pPr algn="l">
              <a:lnSpc>
                <a:spcPts val="4759"/>
              </a:lnSpc>
            </a:pPr>
          </a:p>
          <a:p>
            <a:pPr algn="l">
              <a:lnSpc>
                <a:spcPts val="4759"/>
              </a:lnSpc>
            </a:pPr>
            <a:r>
              <a:rPr lang="en-US" sz="3399">
                <a:solidFill>
                  <a:srgbClr val="000000"/>
                </a:solidFill>
                <a:latin typeface="Dosis"/>
                <a:ea typeface="Dosis"/>
                <a:cs typeface="Dosis"/>
                <a:sym typeface="Dosis"/>
              </a:rPr>
              <a:t>// Generate image grid on page load</a:t>
            </a:r>
          </a:p>
          <a:p>
            <a:pPr algn="l">
              <a:lnSpc>
                <a:spcPts val="4759"/>
              </a:lnSpc>
            </a:pPr>
            <a:r>
              <a:rPr lang="en-US" sz="3399">
                <a:solidFill>
                  <a:srgbClr val="000000"/>
                </a:solidFill>
                <a:latin typeface="Dosis"/>
                <a:ea typeface="Dosis"/>
                <a:cs typeface="Dosis"/>
                <a:sym typeface="Dosis"/>
              </a:rPr>
              <a:t>generateImageGrid();</a:t>
            </a:r>
          </a:p>
          <a:p>
            <a:pPr algn="l">
              <a:lnSpc>
                <a:spcPts val="4759"/>
              </a:lnSpc>
            </a:pPr>
            <a:r>
              <a:rPr lang="en-US" sz="3399">
                <a:solidFill>
                  <a:srgbClr val="000000"/>
                </a:solidFill>
                <a:latin typeface="Dosis"/>
                <a:ea typeface="Dosis"/>
                <a:cs typeface="Dosis"/>
                <a:sym typeface="Dosis"/>
              </a:rPr>
              <a:t>```</a:t>
            </a:r>
          </a:p>
          <a:p>
            <a:pPr algn="l" marL="0" indent="0" lvl="0">
              <a:lnSpc>
                <a:spcPts val="4759"/>
              </a:lnSpc>
              <a:spcBef>
                <a:spcPct val="0"/>
              </a:spcBef>
            </a:pPr>
            <a:r>
              <a:rPr lang="en-US" sz="3399">
                <a:solidFill>
                  <a:srgbClr val="000000"/>
                </a:solidFill>
                <a:latin typeface="Canva Sans"/>
                <a:ea typeface="Canva Sans"/>
                <a:cs typeface="Canva Sans"/>
                <a:sym typeface="Canva Sans"/>
              </a:rPr>
              <a:t>This digital portfolio is a static website designed to showcase my skills, experience, and projects. It uses HTML for structuring the content and CSS for styling and layout. The website has three main sections: Home, Projects, and About. Each section provides a brief overview of my background, skills, and experience. The website is fully responsive and works well on various devices and screen sizes.</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8EADE"/>
        </a:solidFill>
      </p:bgPr>
    </p:bg>
    <p:spTree>
      <p:nvGrpSpPr>
        <p:cNvPr id="1" name=""/>
        <p:cNvGrpSpPr/>
        <p:nvPr/>
      </p:nvGrpSpPr>
      <p:grpSpPr>
        <a:xfrm>
          <a:off x="0" y="0"/>
          <a:ext cx="0" cy="0"/>
          <a:chOff x="0" y="0"/>
          <a:chExt cx="0" cy="0"/>
        </a:xfrm>
      </p:grpSpPr>
      <p:sp>
        <p:nvSpPr>
          <p:cNvPr name="TextBox 2" id="2"/>
          <p:cNvSpPr txBox="true"/>
          <p:nvPr/>
        </p:nvSpPr>
        <p:spPr>
          <a:xfrm rot="0">
            <a:off x="0" y="-20417651"/>
            <a:ext cx="7768877" cy="88191340"/>
          </a:xfrm>
          <a:prstGeom prst="rect">
            <a:avLst/>
          </a:prstGeom>
        </p:spPr>
        <p:txBody>
          <a:bodyPr anchor="t" rtlCol="false" tIns="0" lIns="0" bIns="0" rIns="0">
            <a:spAutoFit/>
          </a:bodyPr>
          <a:lstStyle/>
          <a:p>
            <a:pPr algn="l">
              <a:lnSpc>
                <a:spcPts val="4759"/>
              </a:lnSpc>
            </a:pPr>
            <a:r>
              <a:rPr lang="en-US" sz="3399">
                <a:solidFill>
                  <a:srgbClr val="000000"/>
                </a:solidFill>
                <a:latin typeface="Dosis"/>
                <a:ea typeface="Dosis"/>
                <a:cs typeface="Dosis"/>
                <a:sym typeface="Dosis"/>
              </a:rPr>
              <a:t>CODE:</a:t>
            </a:r>
          </a:p>
          <a:p>
            <a:pPr algn="l">
              <a:lnSpc>
                <a:spcPts val="4759"/>
              </a:lnSpc>
            </a:pPr>
            <a:r>
              <a:rPr lang="en-US" sz="3399">
                <a:solidFill>
                  <a:srgbClr val="000000"/>
                </a:solidFill>
                <a:latin typeface="Dosis"/>
                <a:ea typeface="Dosis"/>
                <a:cs typeface="Dosis"/>
                <a:sym typeface="Dosis"/>
              </a:rPr>
              <a:t>*HTML Structure*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&lt;!-- Gallery container --&gt;</a:t>
            </a:r>
          </a:p>
          <a:p>
            <a:pPr algn="l">
              <a:lnSpc>
                <a:spcPts val="4759"/>
              </a:lnSpc>
            </a:pPr>
            <a:r>
              <a:rPr lang="en-US" sz="3399">
                <a:solidFill>
                  <a:srgbClr val="000000"/>
                </a:solidFill>
                <a:latin typeface="Dosis"/>
                <a:ea typeface="Dosis"/>
                <a:cs typeface="Dosis"/>
                <a:sym typeface="Dosis"/>
              </a:rPr>
              <a:t>&lt;div class="gallery"&gt;</a:t>
            </a:r>
          </a:p>
          <a:p>
            <a:pPr algn="l">
              <a:lnSpc>
                <a:spcPts val="4759"/>
              </a:lnSpc>
            </a:pPr>
            <a:r>
              <a:rPr lang="en-US" sz="3399">
                <a:solidFill>
                  <a:srgbClr val="000000"/>
                </a:solidFill>
                <a:latin typeface="Dosis"/>
                <a:ea typeface="Dosis"/>
                <a:cs typeface="Dosis"/>
                <a:sym typeface="Dosis"/>
              </a:rPr>
              <a:t>  &lt;!-- Filters and buttons --&gt;</a:t>
            </a:r>
          </a:p>
          <a:p>
            <a:pPr algn="l">
              <a:lnSpc>
                <a:spcPts val="4759"/>
              </a:lnSpc>
            </a:pPr>
            <a:r>
              <a:rPr lang="en-US" sz="3399">
                <a:solidFill>
                  <a:srgbClr val="000000"/>
                </a:solidFill>
                <a:latin typeface="Dosis"/>
                <a:ea typeface="Dosis"/>
                <a:cs typeface="Dosis"/>
                <a:sym typeface="Dosis"/>
              </a:rPr>
              <a:t>  &lt;div class="filters"&gt;</a:t>
            </a:r>
          </a:p>
          <a:p>
            <a:pPr algn="l">
              <a:lnSpc>
                <a:spcPts val="4759"/>
              </a:lnSpc>
            </a:pPr>
            <a:r>
              <a:rPr lang="en-US" sz="3399">
                <a:solidFill>
                  <a:srgbClr val="000000"/>
                </a:solidFill>
                <a:latin typeface="Dosis"/>
                <a:ea typeface="Dosis"/>
                <a:cs typeface="Dosis"/>
                <a:sym typeface="Dosis"/>
              </a:rPr>
              <a:t>    &lt;!-- Filter buttons --&gt;</a:t>
            </a:r>
          </a:p>
          <a:p>
            <a:pPr algn="l">
              <a:lnSpc>
                <a:spcPts val="4759"/>
              </a:lnSpc>
            </a:pPr>
            <a:r>
              <a:rPr lang="en-US" sz="3399">
                <a:solidFill>
                  <a:srgbClr val="000000"/>
                </a:solidFill>
                <a:latin typeface="Dosis"/>
                <a:ea typeface="Dosis"/>
                <a:cs typeface="Dosis"/>
                <a:sym typeface="Dosis"/>
              </a:rPr>
              <a:t>    &lt;div class="my-button"&gt;</a:t>
            </a:r>
          </a:p>
          <a:p>
            <a:pPr algn="l">
              <a:lnSpc>
                <a:spcPts val="4759"/>
              </a:lnSpc>
            </a:pPr>
            <a:r>
              <a:rPr lang="en-US" sz="3399">
                <a:solidFill>
                  <a:srgbClr val="000000"/>
                </a:solidFill>
                <a:latin typeface="Dosis"/>
                <a:ea typeface="Dosis"/>
                <a:cs typeface="Dosis"/>
                <a:sym typeface="Dosis"/>
              </a:rPr>
              <a:t>      &lt;button&gt;Gallery&lt;/button&gt;</a:t>
            </a:r>
          </a:p>
          <a:p>
            <a:pPr algn="l">
              <a:lnSpc>
                <a:spcPts val="4759"/>
              </a:lnSpc>
            </a:pPr>
            <a:r>
              <a:rPr lang="en-US" sz="3399">
                <a:solidFill>
                  <a:srgbClr val="000000"/>
                </a:solidFill>
                <a:latin typeface="Dosis"/>
                <a:ea typeface="Dosis"/>
                <a:cs typeface="Dosis"/>
                <a:sym typeface="Dosis"/>
              </a:rPr>
              <a:t>      &lt;button&gt;Photography&lt;/button&gt;</a:t>
            </a:r>
          </a:p>
          <a:p>
            <a:pPr algn="l">
              <a:lnSpc>
                <a:spcPts val="4759"/>
              </a:lnSpc>
            </a:pPr>
            <a:r>
              <a:rPr lang="en-US" sz="3399">
                <a:solidFill>
                  <a:srgbClr val="000000"/>
                </a:solidFill>
                <a:latin typeface="Dosis"/>
                <a:ea typeface="Dosis"/>
                <a:cs typeface="Dosis"/>
                <a:sym typeface="Dosis"/>
              </a:rPr>
              <a:t>      &lt;button&gt;Painting&lt;/button&gt;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Image grid --&gt;</a:t>
            </a:r>
          </a:p>
          <a:p>
            <a:pPr algn="l">
              <a:lnSpc>
                <a:spcPts val="4759"/>
              </a:lnSpc>
            </a:pPr>
            <a:r>
              <a:rPr lang="en-US" sz="3399">
                <a:solidFill>
                  <a:srgbClr val="000000"/>
                </a:solidFill>
                <a:latin typeface="Dosis"/>
                <a:ea typeface="Dosis"/>
                <a:cs typeface="Dosis"/>
                <a:sym typeface="Dosis"/>
              </a:rPr>
              <a:t>  &lt;div class="image-grid"&gt;</a:t>
            </a:r>
          </a:p>
          <a:p>
            <a:pPr algn="l">
              <a:lnSpc>
                <a:spcPts val="4759"/>
              </a:lnSpc>
            </a:pPr>
            <a:r>
              <a:rPr lang="en-US" sz="3399">
                <a:solidFill>
                  <a:srgbClr val="000000"/>
                </a:solidFill>
                <a:latin typeface="Dosis"/>
                <a:ea typeface="Dosis"/>
                <a:cs typeface="Dosis"/>
                <a:sym typeface="Dosis"/>
              </a:rPr>
              <a:t>    &lt;!-- Images will be generated dynamically --&gt;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Modal for image preview --&gt;</a:t>
            </a:r>
          </a:p>
          <a:p>
            <a:pPr algn="l">
              <a:lnSpc>
                <a:spcPts val="4759"/>
              </a:lnSpc>
            </a:pPr>
            <a:r>
              <a:rPr lang="en-US" sz="3399">
                <a:solidFill>
                  <a:srgbClr val="000000"/>
                </a:solidFill>
                <a:latin typeface="Dosis"/>
                <a:ea typeface="Dosis"/>
                <a:cs typeface="Dosis"/>
                <a:sym typeface="Dosis"/>
              </a:rPr>
              <a:t>  &lt;div class="modal"&gt;</a:t>
            </a:r>
          </a:p>
          <a:p>
            <a:pPr algn="l">
              <a:lnSpc>
                <a:spcPts val="4759"/>
              </a:lnSpc>
            </a:pPr>
            <a:r>
              <a:rPr lang="en-US" sz="3399">
                <a:solidFill>
                  <a:srgbClr val="000000"/>
                </a:solidFill>
                <a:latin typeface="Dosis"/>
                <a:ea typeface="Dosis"/>
                <a:cs typeface="Dosis"/>
                <a:sym typeface="Dosis"/>
              </a:rPr>
              <a:t>    &lt;img src="" alt="" class="modal-img"&gt;</a:t>
            </a:r>
          </a:p>
          <a:p>
            <a:pPr algn="l">
              <a:lnSpc>
                <a:spcPts val="4759"/>
              </a:lnSpc>
            </a:pPr>
            <a:r>
              <a:rPr lang="en-US" sz="3399">
                <a:solidFill>
                  <a:srgbClr val="000000"/>
                </a:solidFill>
                <a:latin typeface="Dosis"/>
                <a:ea typeface="Dosis"/>
                <a:cs typeface="Dosis"/>
                <a:sym typeface="Dosis"/>
              </a:rPr>
              <a:t>    &lt;button class="modal-close"&gt;&amp;times;&lt;/button&gt;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&lt;/div&gt;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*CSS Styles*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Gallery container styles */</a:t>
            </a:r>
          </a:p>
          <a:p>
            <a:pPr algn="l">
              <a:lnSpc>
                <a:spcPts val="4759"/>
              </a:lnSpc>
            </a:pPr>
            <a:r>
              <a:rPr lang="en-US" sz="3399">
                <a:solidFill>
                  <a:srgbClr val="000000"/>
                </a:solidFill>
                <a:latin typeface="Dosis"/>
                <a:ea typeface="Dosis"/>
                <a:cs typeface="Dosis"/>
                <a:sym typeface="Dosis"/>
              </a:rPr>
              <a:t>.gallery {</a:t>
            </a:r>
          </a:p>
          <a:p>
            <a:pPr algn="l">
              <a:lnSpc>
                <a:spcPts val="4759"/>
              </a:lnSpc>
            </a:pPr>
            <a:r>
              <a:rPr lang="en-US" sz="3399">
                <a:solidFill>
                  <a:srgbClr val="000000"/>
                </a:solidFill>
                <a:latin typeface="Dosis"/>
                <a:ea typeface="Dosis"/>
                <a:cs typeface="Dosis"/>
                <a:sym typeface="Dosis"/>
              </a:rPr>
              <a:t>  max-width: 1200px;</a:t>
            </a:r>
          </a:p>
          <a:p>
            <a:pPr algn="l">
              <a:lnSpc>
                <a:spcPts val="4759"/>
              </a:lnSpc>
            </a:pPr>
            <a:r>
              <a:rPr lang="en-US" sz="3399">
                <a:solidFill>
                  <a:srgbClr val="000000"/>
                </a:solidFill>
                <a:latin typeface="Dosis"/>
                <a:ea typeface="Dosis"/>
                <a:cs typeface="Dosis"/>
                <a:sym typeface="Dosis"/>
              </a:rPr>
              <a:t>  margin: 40px auto;</a:t>
            </a:r>
          </a:p>
          <a:p>
            <a:pPr algn="l">
              <a:lnSpc>
                <a:spcPts val="4759"/>
              </a:lnSpc>
            </a:pPr>
            <a:r>
              <a:rPr lang="en-US" sz="3399">
                <a:solidFill>
                  <a:srgbClr val="000000"/>
                </a:solidFill>
                <a:latin typeface="Dosis"/>
                <a:ea typeface="Dosis"/>
                <a:cs typeface="Dosis"/>
                <a:sym typeface="Dosis"/>
              </a:rPr>
              <a:t>  padding: 20px;</a:t>
            </a:r>
          </a:p>
          <a:p>
            <a:pPr algn="l">
              <a:lnSpc>
                <a:spcPts val="4759"/>
              </a:lnSpc>
            </a:pPr>
            <a:r>
              <a:rPr lang="en-US" sz="3399">
                <a:solidFill>
                  <a:srgbClr val="000000"/>
                </a:solidFill>
                <a:latin typeface="Dosis"/>
                <a:ea typeface="Dosis"/>
                <a:cs typeface="Dosis"/>
                <a:sym typeface="Dosis"/>
              </a:rPr>
              <a:t>  background-color: lightgreen;</a:t>
            </a:r>
          </a:p>
          <a:p>
            <a:pPr algn="l">
              <a:lnSpc>
                <a:spcPts val="4759"/>
              </a:lnSpc>
            </a:pPr>
            <a:r>
              <a:rPr lang="en-US" sz="3399">
                <a:solidFill>
                  <a:srgbClr val="000000"/>
                </a:solidFill>
                <a:latin typeface="Dosis"/>
                <a:ea typeface="Dosis"/>
                <a:cs typeface="Dosis"/>
                <a:sym typeface="Dosis"/>
              </a:rPr>
              <a:t>  border: 1px solid #ddd;</a:t>
            </a:r>
          </a:p>
          <a:p>
            <a:pPr algn="l">
              <a:lnSpc>
                <a:spcPts val="4759"/>
              </a:lnSpc>
            </a:pPr>
            <a:r>
              <a:rPr lang="en-US" sz="3399">
                <a:solidFill>
                  <a:srgbClr val="000000"/>
                </a:solidFill>
                <a:latin typeface="Dosis"/>
                <a:ea typeface="Dosis"/>
                <a:cs typeface="Dosis"/>
                <a:sym typeface="Dosis"/>
              </a:rPr>
              <a:t>  box-shadow: 0 0 10px rgba(0, 0, 0, 0.1);</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Image grid styles */</a:t>
            </a:r>
          </a:p>
          <a:p>
            <a:pPr algn="l">
              <a:lnSpc>
                <a:spcPts val="4759"/>
              </a:lnSpc>
            </a:pPr>
            <a:r>
              <a:rPr lang="en-US" sz="3399">
                <a:solidFill>
                  <a:srgbClr val="000000"/>
                </a:solidFill>
                <a:latin typeface="Dosis"/>
                <a:ea typeface="Dosis"/>
                <a:cs typeface="Dosis"/>
                <a:sym typeface="Dosis"/>
              </a:rPr>
              <a:t>.image-grid {</a:t>
            </a:r>
          </a:p>
          <a:p>
            <a:pPr algn="l">
              <a:lnSpc>
                <a:spcPts val="4759"/>
              </a:lnSpc>
            </a:pPr>
            <a:r>
              <a:rPr lang="en-US" sz="3399">
                <a:solidFill>
                  <a:srgbClr val="000000"/>
                </a:solidFill>
                <a:latin typeface="Dosis"/>
                <a:ea typeface="Dosis"/>
                <a:cs typeface="Dosis"/>
                <a:sym typeface="Dosis"/>
              </a:rPr>
              <a:t>  display: grid;</a:t>
            </a:r>
          </a:p>
          <a:p>
            <a:pPr algn="l">
              <a:lnSpc>
                <a:spcPts val="4759"/>
              </a:lnSpc>
            </a:pPr>
            <a:r>
              <a:rPr lang="en-US" sz="3399">
                <a:solidFill>
                  <a:srgbClr val="000000"/>
                </a:solidFill>
                <a:latin typeface="Dosis"/>
                <a:ea typeface="Dosis"/>
                <a:cs typeface="Dosis"/>
                <a:sym typeface="Dosis"/>
              </a:rPr>
              <a:t>  grid-template-columns: repeat(3, 1fr);</a:t>
            </a:r>
          </a:p>
          <a:p>
            <a:pPr algn="l">
              <a:lnSpc>
                <a:spcPts val="4759"/>
              </a:lnSpc>
            </a:pPr>
            <a:r>
              <a:rPr lang="en-US" sz="3399">
                <a:solidFill>
                  <a:srgbClr val="000000"/>
                </a:solidFill>
                <a:latin typeface="Dosis"/>
                <a:ea typeface="Dosis"/>
                <a:cs typeface="Dosis"/>
                <a:sym typeface="Dosis"/>
              </a:rPr>
              <a:t>  grid-gap: 30px;</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Modal styles */</a:t>
            </a:r>
          </a:p>
          <a:p>
            <a:pPr algn="l">
              <a:lnSpc>
                <a:spcPts val="4759"/>
              </a:lnSpc>
            </a:pPr>
            <a:r>
              <a:rPr lang="en-US" sz="3399">
                <a:solidFill>
                  <a:srgbClr val="000000"/>
                </a:solidFill>
                <a:latin typeface="Dosis"/>
                <a:ea typeface="Dosis"/>
                <a:cs typeface="Dosis"/>
                <a:sym typeface="Dosis"/>
              </a:rPr>
              <a:t>.modal {</a:t>
            </a:r>
          </a:p>
          <a:p>
            <a:pPr algn="l">
              <a:lnSpc>
                <a:spcPts val="4759"/>
              </a:lnSpc>
            </a:pPr>
            <a:r>
              <a:rPr lang="en-US" sz="3399">
                <a:solidFill>
                  <a:srgbClr val="000000"/>
                </a:solidFill>
                <a:latin typeface="Dosis"/>
                <a:ea typeface="Dosis"/>
                <a:cs typeface="Dosis"/>
                <a:sym typeface="Dosis"/>
              </a:rPr>
              <a:t>  position: fixed;</a:t>
            </a:r>
          </a:p>
          <a:p>
            <a:pPr algn="l">
              <a:lnSpc>
                <a:spcPts val="4759"/>
              </a:lnSpc>
            </a:pPr>
            <a:r>
              <a:rPr lang="en-US" sz="3399">
                <a:solidFill>
                  <a:srgbClr val="000000"/>
                </a:solidFill>
                <a:latin typeface="Dosis"/>
                <a:ea typeface="Dosis"/>
                <a:cs typeface="Dosis"/>
                <a:sym typeface="Dosis"/>
              </a:rPr>
              <a:t>  top: 0;</a:t>
            </a:r>
          </a:p>
          <a:p>
            <a:pPr algn="l">
              <a:lnSpc>
                <a:spcPts val="4759"/>
              </a:lnSpc>
            </a:pPr>
            <a:r>
              <a:rPr lang="en-US" sz="3399">
                <a:solidFill>
                  <a:srgbClr val="000000"/>
                </a:solidFill>
                <a:latin typeface="Dosis"/>
                <a:ea typeface="Dosis"/>
                <a:cs typeface="Dosis"/>
                <a:sym typeface="Dosis"/>
              </a:rPr>
              <a:t>  right: 0;</a:t>
            </a:r>
          </a:p>
          <a:p>
            <a:pPr algn="l">
              <a:lnSpc>
                <a:spcPts val="4759"/>
              </a:lnSpc>
            </a:pPr>
            <a:r>
              <a:rPr lang="en-US" sz="3399">
                <a:solidFill>
                  <a:srgbClr val="000000"/>
                </a:solidFill>
                <a:latin typeface="Dosis"/>
                <a:ea typeface="Dosis"/>
                <a:cs typeface="Dosis"/>
                <a:sym typeface="Dosis"/>
              </a:rPr>
              <a:t>  bottom: 0;</a:t>
            </a:r>
          </a:p>
          <a:p>
            <a:pPr algn="l">
              <a:lnSpc>
                <a:spcPts val="4759"/>
              </a:lnSpc>
            </a:pPr>
            <a:r>
              <a:rPr lang="en-US" sz="3399">
                <a:solidFill>
                  <a:srgbClr val="000000"/>
                </a:solidFill>
                <a:latin typeface="Dosis"/>
                <a:ea typeface="Dosis"/>
                <a:cs typeface="Dosis"/>
                <a:sym typeface="Dosis"/>
              </a:rPr>
              <a:t>  left: 0;</a:t>
            </a:r>
          </a:p>
          <a:p>
            <a:pPr algn="l">
              <a:lnSpc>
                <a:spcPts val="4759"/>
              </a:lnSpc>
            </a:pPr>
            <a:r>
              <a:rPr lang="en-US" sz="3399">
                <a:solidFill>
                  <a:srgbClr val="000000"/>
                </a:solidFill>
                <a:latin typeface="Dosis"/>
                <a:ea typeface="Dosis"/>
                <a:cs typeface="Dosis"/>
                <a:sym typeface="Dosis"/>
              </a:rPr>
              <a:t>  background-color: rgba(0, 0, 0, 0.5);</a:t>
            </a:r>
          </a:p>
          <a:p>
            <a:pPr algn="l">
              <a:lnSpc>
                <a:spcPts val="4759"/>
              </a:lnSpc>
            </a:pPr>
            <a:r>
              <a:rPr lang="en-US" sz="3399">
                <a:solidFill>
                  <a:srgbClr val="000000"/>
                </a:solidFill>
                <a:latin typeface="Dosis"/>
                <a:ea typeface="Dosis"/>
                <a:cs typeface="Dosis"/>
                <a:sym typeface="Dosis"/>
              </a:rPr>
              <a:t>  display: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*JavaScript Code*</a:t>
            </a:r>
          </a:p>
          <a:p>
            <a:pPr algn="l">
              <a:lnSpc>
                <a:spcPts val="4759"/>
              </a:lnSpc>
            </a:pPr>
            <a:r>
              <a:rPr lang="en-US" sz="3399">
                <a:solidFill>
                  <a:srgbClr val="000000"/>
                </a:solidFill>
                <a:latin typeface="Dosis"/>
                <a:ea typeface="Dosis"/>
                <a:cs typeface="Dosis"/>
                <a:sym typeface="Dosis"/>
              </a:rPr>
              <a:t>*Image Data*</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Sample data for images</a:t>
            </a:r>
          </a:p>
          <a:p>
            <a:pPr algn="l">
              <a:lnSpc>
                <a:spcPts val="4759"/>
              </a:lnSpc>
            </a:pPr>
            <a:r>
              <a:rPr lang="en-US" sz="3399">
                <a:solidFill>
                  <a:srgbClr val="000000"/>
                </a:solidFill>
                <a:latin typeface="Dosis"/>
                <a:ea typeface="Dosis"/>
                <a:cs typeface="Dosis"/>
                <a:sym typeface="Dosis"/>
              </a:rPr>
              <a:t>const images = [</a:t>
            </a:r>
          </a:p>
          <a:p>
            <a:pPr algn="l">
              <a:lnSpc>
                <a:spcPts val="4759"/>
              </a:lnSpc>
            </a:pPr>
            <a:r>
              <a:rPr lang="en-US" sz="3399">
                <a:solidFill>
                  <a:srgbClr val="000000"/>
                </a:solidFill>
                <a:latin typeface="Dosis"/>
                <a:ea typeface="Dosis"/>
                <a:cs typeface="Dosis"/>
                <a:sym typeface="Dosis"/>
              </a:rPr>
              <a:t>  { id: 1, src: 'image1.jpg', category: 'painting' },</a:t>
            </a:r>
          </a:p>
          <a:p>
            <a:pPr algn="l">
              <a:lnSpc>
                <a:spcPts val="4759"/>
              </a:lnSpc>
            </a:pPr>
            <a:r>
              <a:rPr lang="en-US" sz="3399">
                <a:solidFill>
                  <a:srgbClr val="000000"/>
                </a:solidFill>
                <a:latin typeface="Dosis"/>
                <a:ea typeface="Dosis"/>
                <a:cs typeface="Dosis"/>
                <a:sym typeface="Dosis"/>
              </a:rPr>
              <a:t>  { id: 2, src: 'image2.jpg', category: 'photography' },</a:t>
            </a:r>
          </a:p>
          <a:p>
            <a:pPr algn="l">
              <a:lnSpc>
                <a:spcPts val="4759"/>
              </a:lnSpc>
            </a:pPr>
            <a:r>
              <a:rPr lang="en-US" sz="3399">
                <a:solidFill>
                  <a:srgbClr val="000000"/>
                </a:solidFill>
                <a:latin typeface="Dosis"/>
                <a:ea typeface="Dosis"/>
                <a:cs typeface="Dosis"/>
                <a:sym typeface="Dosis"/>
              </a:rPr>
              <a:t>  { id: 3, src: 'image3.jpg', category: 'painting' },</a:t>
            </a:r>
          </a:p>
          <a:p>
            <a:pPr algn="l">
              <a:lnSpc>
                <a:spcPts val="4759"/>
              </a:lnSpc>
            </a:pPr>
            <a:r>
              <a:rPr lang="en-US" sz="3399">
                <a:solidFill>
                  <a:srgbClr val="000000"/>
                </a:solidFill>
                <a:latin typeface="Dosis"/>
                <a:ea typeface="Dosis"/>
                <a:cs typeface="Dosis"/>
                <a:sym typeface="Dosis"/>
              </a:rPr>
              <a:t>  // Add more images here...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*Functions*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Function to generate image grid</a:t>
            </a:r>
          </a:p>
          <a:p>
            <a:pPr algn="l">
              <a:lnSpc>
                <a:spcPts val="4759"/>
              </a:lnSpc>
            </a:pPr>
            <a:r>
              <a:rPr lang="en-US" sz="3399">
                <a:solidFill>
                  <a:srgbClr val="000000"/>
                </a:solidFill>
                <a:latin typeface="Dosis"/>
                <a:ea typeface="Dosis"/>
                <a:cs typeface="Dosis"/>
                <a:sym typeface="Dosis"/>
              </a:rPr>
              <a:t>function generateImageGrid() {</a:t>
            </a:r>
          </a:p>
          <a:p>
            <a:pPr algn="l">
              <a:lnSpc>
                <a:spcPts val="4759"/>
              </a:lnSpc>
            </a:pPr>
            <a:r>
              <a:rPr lang="en-US" sz="3399">
                <a:solidFill>
                  <a:srgbClr val="000000"/>
                </a:solidFill>
                <a:latin typeface="Dosis"/>
                <a:ea typeface="Dosis"/>
                <a:cs typeface="Dosis"/>
                <a:sym typeface="Dosis"/>
              </a:rPr>
              <a:t>  const imageGrid = document.querySelector('.image-grid');</a:t>
            </a:r>
          </a:p>
          <a:p>
            <a:pPr algn="l">
              <a:lnSpc>
                <a:spcPts val="4759"/>
              </a:lnSpc>
            </a:pPr>
            <a:r>
              <a:rPr lang="en-US" sz="3399">
                <a:solidFill>
                  <a:srgbClr val="000000"/>
                </a:solidFill>
                <a:latin typeface="Dosis"/>
                <a:ea typeface="Dosis"/>
                <a:cs typeface="Dosis"/>
                <a:sym typeface="Dosis"/>
              </a:rPr>
              <a:t>  imageGrid.innerHTML = '';</a:t>
            </a:r>
          </a:p>
          <a:p>
            <a:pPr algn="l">
              <a:lnSpc>
                <a:spcPts val="4759"/>
              </a:lnSpc>
            </a:pPr>
            <a:r>
              <a:rPr lang="en-US" sz="3399">
                <a:solidFill>
                  <a:srgbClr val="000000"/>
                </a:solidFill>
                <a:latin typeface="Dosis"/>
                <a:ea typeface="Dosis"/>
                <a:cs typeface="Dosis"/>
                <a:sym typeface="Dosis"/>
              </a:rPr>
              <a:t>  images.forEach((image) =&gt; {</a:t>
            </a:r>
          </a:p>
          <a:p>
            <a:pPr algn="l">
              <a:lnSpc>
                <a:spcPts val="4759"/>
              </a:lnSpc>
            </a:pPr>
            <a:r>
              <a:rPr lang="en-US" sz="3399">
                <a:solidFill>
                  <a:srgbClr val="000000"/>
                </a:solidFill>
                <a:latin typeface="Dosis"/>
                <a:ea typeface="Dosis"/>
                <a:cs typeface="Dosis"/>
                <a:sym typeface="Dosis"/>
              </a:rPr>
              <a:t>    const img = document.createElement('img');</a:t>
            </a:r>
          </a:p>
          <a:p>
            <a:pPr algn="l">
              <a:lnSpc>
                <a:spcPts val="4759"/>
              </a:lnSpc>
            </a:pPr>
            <a:r>
              <a:rPr lang="en-US" sz="3399">
                <a:solidFill>
                  <a:srgbClr val="000000"/>
                </a:solidFill>
                <a:latin typeface="Dosis"/>
                <a:ea typeface="Dosis"/>
                <a:cs typeface="Dosis"/>
                <a:sym typeface="Dosis"/>
              </a:rPr>
              <a:t>    img.src = image.src;</a:t>
            </a:r>
          </a:p>
          <a:p>
            <a:pPr algn="l">
              <a:lnSpc>
                <a:spcPts val="4759"/>
              </a:lnSpc>
            </a:pPr>
            <a:r>
              <a:rPr lang="en-US" sz="3399">
                <a:solidFill>
                  <a:srgbClr val="000000"/>
                </a:solidFill>
                <a:latin typeface="Dosis"/>
                <a:ea typeface="Dosis"/>
                <a:cs typeface="Dosis"/>
                <a:sym typeface="Dosis"/>
              </a:rPr>
              <a:t>    img.dataset.category = image.category;</a:t>
            </a:r>
          </a:p>
          <a:p>
            <a:pPr algn="l">
              <a:lnSpc>
                <a:spcPts val="4759"/>
              </a:lnSpc>
            </a:pPr>
            <a:r>
              <a:rPr lang="en-US" sz="3399">
                <a:solidFill>
                  <a:srgbClr val="000000"/>
                </a:solidFill>
                <a:latin typeface="Dosis"/>
                <a:ea typeface="Dosis"/>
                <a:cs typeface="Dosis"/>
                <a:sym typeface="Dosis"/>
              </a:rPr>
              <a:t>    imageGrid.appendChild(img);</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filter button clicks</a:t>
            </a:r>
          </a:p>
          <a:p>
            <a:pPr algn="l">
              <a:lnSpc>
                <a:spcPts val="4759"/>
              </a:lnSpc>
            </a:pPr>
            <a:r>
              <a:rPr lang="en-US" sz="3399">
                <a:solidFill>
                  <a:srgbClr val="000000"/>
                </a:solidFill>
                <a:latin typeface="Dosis"/>
                <a:ea typeface="Dosis"/>
                <a:cs typeface="Dosis"/>
                <a:sym typeface="Dosis"/>
              </a:rPr>
              <a:t>function handleFilterButtonClick(event) {</a:t>
            </a:r>
          </a:p>
          <a:p>
            <a:pPr algn="l">
              <a:lnSpc>
                <a:spcPts val="4759"/>
              </a:lnSpc>
            </a:pPr>
            <a:r>
              <a:rPr lang="en-US" sz="3399">
                <a:solidFill>
                  <a:srgbClr val="000000"/>
                </a:solidFill>
                <a:latin typeface="Dosis"/>
                <a:ea typeface="Dosis"/>
                <a:cs typeface="Dosis"/>
                <a:sym typeface="Dosis"/>
              </a:rPr>
              <a:t>  const filterValue = event.target.dataset.filter;</a:t>
            </a:r>
          </a:p>
          <a:p>
            <a:pPr algn="l">
              <a:lnSpc>
                <a:spcPts val="4759"/>
              </a:lnSpc>
            </a:pPr>
            <a:r>
              <a:rPr lang="en-US" sz="3399">
                <a:solidFill>
                  <a:srgbClr val="000000"/>
                </a:solidFill>
                <a:latin typeface="Dosis"/>
                <a:ea typeface="Dosis"/>
                <a:cs typeface="Dosis"/>
                <a:sym typeface="Dosis"/>
              </a:rPr>
              <a:t>  const imagesToDisplay = images.filter((image) =&gt; {</a:t>
            </a:r>
          </a:p>
          <a:p>
            <a:pPr algn="l">
              <a:lnSpc>
                <a:spcPts val="4759"/>
              </a:lnSpc>
            </a:pPr>
            <a:r>
              <a:rPr lang="en-US" sz="3399">
                <a:solidFill>
                  <a:srgbClr val="000000"/>
                </a:solidFill>
                <a:latin typeface="Dosis"/>
                <a:ea typeface="Dosis"/>
                <a:cs typeface="Dosis"/>
                <a:sym typeface="Dosis"/>
              </a:rPr>
              <a:t>    if (filterValue === 'all') {</a:t>
            </a:r>
          </a:p>
          <a:p>
            <a:pPr algn="l">
              <a:lnSpc>
                <a:spcPts val="4759"/>
              </a:lnSpc>
            </a:pPr>
            <a:r>
              <a:rPr lang="en-US" sz="3399">
                <a:solidFill>
                  <a:srgbClr val="000000"/>
                </a:solidFill>
                <a:latin typeface="Dosis"/>
                <a:ea typeface="Dosis"/>
                <a:cs typeface="Dosis"/>
                <a:sym typeface="Dosis"/>
              </a:rPr>
              <a:t>      return true;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return image.category === filterValue;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generateImageGrid(imagesToDisplay);</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image clicks</a:t>
            </a:r>
          </a:p>
          <a:p>
            <a:pPr algn="l">
              <a:lnSpc>
                <a:spcPts val="4759"/>
              </a:lnSpc>
            </a:pPr>
            <a:r>
              <a:rPr lang="en-US" sz="3399">
                <a:solidFill>
                  <a:srgbClr val="000000"/>
                </a:solidFill>
                <a:latin typeface="Dosis"/>
                <a:ea typeface="Dosis"/>
                <a:cs typeface="Dosis"/>
                <a:sym typeface="Dosis"/>
              </a:rPr>
              <a:t>function handleImageClick(event)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const modalImg = document.querySelector('.modal-img');</a:t>
            </a:r>
          </a:p>
          <a:p>
            <a:pPr algn="l">
              <a:lnSpc>
                <a:spcPts val="4759"/>
              </a:lnSpc>
            </a:pPr>
            <a:r>
              <a:rPr lang="en-US" sz="3399">
                <a:solidFill>
                  <a:srgbClr val="000000"/>
                </a:solidFill>
                <a:latin typeface="Dosis"/>
                <a:ea typeface="Dosis"/>
                <a:cs typeface="Dosis"/>
                <a:sym typeface="Dosis"/>
              </a:rPr>
              <a:t>  modalImg.src = event.target.src;</a:t>
            </a:r>
          </a:p>
          <a:p>
            <a:pPr algn="l">
              <a:lnSpc>
                <a:spcPts val="4759"/>
              </a:lnSpc>
            </a:pPr>
            <a:r>
              <a:rPr lang="en-US" sz="3399">
                <a:solidFill>
                  <a:srgbClr val="000000"/>
                </a:solidFill>
                <a:latin typeface="Dosis"/>
                <a:ea typeface="Dosis"/>
                <a:cs typeface="Dosis"/>
                <a:sym typeface="Dosis"/>
              </a:rPr>
              <a:t>  modal.style.display = 'block';</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modal close button clicks</a:t>
            </a:r>
          </a:p>
          <a:p>
            <a:pPr algn="l">
              <a:lnSpc>
                <a:spcPts val="4759"/>
              </a:lnSpc>
            </a:pPr>
            <a:r>
              <a:rPr lang="en-US" sz="3399">
                <a:solidFill>
                  <a:srgbClr val="000000"/>
                </a:solidFill>
                <a:latin typeface="Dosis"/>
                <a:ea typeface="Dosis"/>
                <a:cs typeface="Dosis"/>
                <a:sym typeface="Dosis"/>
              </a:rPr>
              <a:t>function handleModalCloseButtonClick()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modal.style.display =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*Event Listeners*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Add event listeners</a:t>
            </a:r>
          </a:p>
          <a:p>
            <a:pPr algn="l">
              <a:lnSpc>
                <a:spcPts val="4759"/>
              </a:lnSpc>
            </a:pPr>
            <a:r>
              <a:rPr lang="en-US" sz="3399">
                <a:solidFill>
                  <a:srgbClr val="000000"/>
                </a:solidFill>
                <a:latin typeface="Dosis"/>
                <a:ea typeface="Dosis"/>
                <a:cs typeface="Dosis"/>
                <a:sym typeface="Dosis"/>
              </a:rPr>
              <a:t>document.querySelectorAll('.filter-btn').forEach((button) =&gt; {</a:t>
            </a:r>
          </a:p>
          <a:p>
            <a:pPr algn="l">
              <a:lnSpc>
                <a:spcPts val="4759"/>
              </a:lnSpc>
            </a:pPr>
            <a:r>
              <a:rPr lang="en-US" sz="3399">
                <a:solidFill>
                  <a:srgbClr val="000000"/>
                </a:solidFill>
                <a:latin typeface="Dosis"/>
                <a:ea typeface="Dosis"/>
                <a:cs typeface="Dosis"/>
                <a:sym typeface="Dosis"/>
              </a:rPr>
              <a:t>  button.addEventListener('click', handleFilterButtonClick);</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document.querySelector('.image-grid').addEventListener('click', handleImageClick);</a:t>
            </a:r>
          </a:p>
          <a:p>
            <a:pPr algn="l">
              <a:lnSpc>
                <a:spcPts val="4759"/>
              </a:lnSpc>
            </a:pPr>
            <a:r>
              <a:rPr lang="en-US" sz="3399">
                <a:solidFill>
                  <a:srgbClr val="000000"/>
                </a:solidFill>
                <a:latin typeface="Dosis"/>
                <a:ea typeface="Dosis"/>
                <a:cs typeface="Dosis"/>
                <a:sym typeface="Dosis"/>
              </a:rPr>
              <a:t>document.querySelector('.modal-close').addEventListener('click', handleModalCloseButtonClick);</a:t>
            </a:r>
          </a:p>
          <a:p>
            <a:pPr algn="l">
              <a:lnSpc>
                <a:spcPts val="4759"/>
              </a:lnSpc>
            </a:pPr>
          </a:p>
          <a:p>
            <a:pPr algn="l">
              <a:lnSpc>
                <a:spcPts val="4759"/>
              </a:lnSpc>
            </a:pPr>
            <a:r>
              <a:rPr lang="en-US" sz="3399">
                <a:solidFill>
                  <a:srgbClr val="000000"/>
                </a:solidFill>
                <a:latin typeface="Dosis"/>
                <a:ea typeface="Dosis"/>
                <a:cs typeface="Dosis"/>
                <a:sym typeface="Dosis"/>
              </a:rPr>
              <a:t>// Generate image grid on page load</a:t>
            </a:r>
          </a:p>
          <a:p>
            <a:pPr algn="l">
              <a:lnSpc>
                <a:spcPts val="4759"/>
              </a:lnSpc>
            </a:pPr>
            <a:r>
              <a:rPr lang="en-US" sz="3399">
                <a:solidFill>
                  <a:srgbClr val="000000"/>
                </a:solidFill>
                <a:latin typeface="Dosis"/>
                <a:ea typeface="Dosis"/>
                <a:cs typeface="Dosis"/>
                <a:sym typeface="Dosis"/>
              </a:rPr>
              <a:t>generateImageGrid();</a:t>
            </a:r>
          </a:p>
          <a:p>
            <a:pPr algn="l">
              <a:lnSpc>
                <a:spcPts val="4759"/>
              </a:lnSpc>
            </a:pPr>
            <a:r>
              <a:rPr lang="en-US" sz="3399">
                <a:solidFill>
                  <a:srgbClr val="000000"/>
                </a:solidFill>
                <a:latin typeface="Dosis"/>
                <a:ea typeface="Dosis"/>
                <a:cs typeface="Dosis"/>
                <a:sym typeface="Dosis"/>
              </a:rPr>
              <a:t>```</a:t>
            </a:r>
          </a:p>
          <a:p>
            <a:pPr algn="l" marL="0" indent="0" lvl="0">
              <a:lnSpc>
                <a:spcPts val="4759"/>
              </a:lnSpc>
              <a:spcBef>
                <a:spcPct val="0"/>
              </a:spcBef>
            </a:pPr>
            <a:r>
              <a:rPr lang="en-US" sz="3399">
                <a:solidFill>
                  <a:srgbClr val="000000"/>
                </a:solidFill>
                <a:latin typeface="Canva Sans"/>
                <a:ea typeface="Canva Sans"/>
                <a:cs typeface="Canva Sans"/>
                <a:sym typeface="Canva Sans"/>
              </a:rPr>
              <a:t>This digital portfolio is a static website designed to showcase my skills, experience, and projects. It uses HTML for structuring the content and CSS for styling and layout. The website has three main sections: Home, Projects, and About. Each section provides a brief overview of my background, skills, and experience. The website is fully responsive and works well on various devices and screen sizes.</a:t>
            </a:r>
          </a:p>
        </p:txBody>
      </p:sp>
      <p:sp>
        <p:nvSpPr>
          <p:cNvPr name="TextBox 3" id="3"/>
          <p:cNvSpPr txBox="true"/>
          <p:nvPr/>
        </p:nvSpPr>
        <p:spPr>
          <a:xfrm rot="0">
            <a:off x="8124399" y="-30717867"/>
            <a:ext cx="7768877" cy="88191340"/>
          </a:xfrm>
          <a:prstGeom prst="rect">
            <a:avLst/>
          </a:prstGeom>
        </p:spPr>
        <p:txBody>
          <a:bodyPr anchor="t" rtlCol="false" tIns="0" lIns="0" bIns="0" rIns="0">
            <a:spAutoFit/>
          </a:bodyPr>
          <a:lstStyle/>
          <a:p>
            <a:pPr algn="l">
              <a:lnSpc>
                <a:spcPts val="4759"/>
              </a:lnSpc>
            </a:pPr>
            <a:r>
              <a:rPr lang="en-US" sz="3399">
                <a:solidFill>
                  <a:srgbClr val="000000"/>
                </a:solidFill>
                <a:latin typeface="Dosis"/>
                <a:ea typeface="Dosis"/>
                <a:cs typeface="Dosis"/>
                <a:sym typeface="Dosis"/>
              </a:rPr>
              <a:t>CODE:</a:t>
            </a:r>
          </a:p>
          <a:p>
            <a:pPr algn="l">
              <a:lnSpc>
                <a:spcPts val="4759"/>
              </a:lnSpc>
            </a:pPr>
            <a:r>
              <a:rPr lang="en-US" sz="3399">
                <a:solidFill>
                  <a:srgbClr val="000000"/>
                </a:solidFill>
                <a:latin typeface="Dosis"/>
                <a:ea typeface="Dosis"/>
                <a:cs typeface="Dosis"/>
                <a:sym typeface="Dosis"/>
              </a:rPr>
              <a:t>*HTML Structure*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&lt;!-- Gallery container --&gt;</a:t>
            </a:r>
          </a:p>
          <a:p>
            <a:pPr algn="l">
              <a:lnSpc>
                <a:spcPts val="4759"/>
              </a:lnSpc>
            </a:pPr>
            <a:r>
              <a:rPr lang="en-US" sz="3399">
                <a:solidFill>
                  <a:srgbClr val="000000"/>
                </a:solidFill>
                <a:latin typeface="Dosis"/>
                <a:ea typeface="Dosis"/>
                <a:cs typeface="Dosis"/>
                <a:sym typeface="Dosis"/>
              </a:rPr>
              <a:t>&lt;div class="gallery"&gt;</a:t>
            </a:r>
          </a:p>
          <a:p>
            <a:pPr algn="l">
              <a:lnSpc>
                <a:spcPts val="4759"/>
              </a:lnSpc>
            </a:pPr>
            <a:r>
              <a:rPr lang="en-US" sz="3399">
                <a:solidFill>
                  <a:srgbClr val="000000"/>
                </a:solidFill>
                <a:latin typeface="Dosis"/>
                <a:ea typeface="Dosis"/>
                <a:cs typeface="Dosis"/>
                <a:sym typeface="Dosis"/>
              </a:rPr>
              <a:t>  &lt;!-- Filters and buttons --&gt;</a:t>
            </a:r>
          </a:p>
          <a:p>
            <a:pPr algn="l">
              <a:lnSpc>
                <a:spcPts val="4759"/>
              </a:lnSpc>
            </a:pPr>
            <a:r>
              <a:rPr lang="en-US" sz="3399">
                <a:solidFill>
                  <a:srgbClr val="000000"/>
                </a:solidFill>
                <a:latin typeface="Dosis"/>
                <a:ea typeface="Dosis"/>
                <a:cs typeface="Dosis"/>
                <a:sym typeface="Dosis"/>
              </a:rPr>
              <a:t>  &lt;div class="filters"&gt;</a:t>
            </a:r>
          </a:p>
          <a:p>
            <a:pPr algn="l">
              <a:lnSpc>
                <a:spcPts val="4759"/>
              </a:lnSpc>
            </a:pPr>
            <a:r>
              <a:rPr lang="en-US" sz="3399">
                <a:solidFill>
                  <a:srgbClr val="000000"/>
                </a:solidFill>
                <a:latin typeface="Dosis"/>
                <a:ea typeface="Dosis"/>
                <a:cs typeface="Dosis"/>
                <a:sym typeface="Dosis"/>
              </a:rPr>
              <a:t>    &lt;!-- Filter buttons --&gt;</a:t>
            </a:r>
          </a:p>
          <a:p>
            <a:pPr algn="l">
              <a:lnSpc>
                <a:spcPts val="4759"/>
              </a:lnSpc>
            </a:pPr>
            <a:r>
              <a:rPr lang="en-US" sz="3399">
                <a:solidFill>
                  <a:srgbClr val="000000"/>
                </a:solidFill>
                <a:latin typeface="Dosis"/>
                <a:ea typeface="Dosis"/>
                <a:cs typeface="Dosis"/>
                <a:sym typeface="Dosis"/>
              </a:rPr>
              <a:t>    &lt;div class="my-button"&gt;</a:t>
            </a:r>
          </a:p>
          <a:p>
            <a:pPr algn="l">
              <a:lnSpc>
                <a:spcPts val="4759"/>
              </a:lnSpc>
            </a:pPr>
            <a:r>
              <a:rPr lang="en-US" sz="3399">
                <a:solidFill>
                  <a:srgbClr val="000000"/>
                </a:solidFill>
                <a:latin typeface="Dosis"/>
                <a:ea typeface="Dosis"/>
                <a:cs typeface="Dosis"/>
                <a:sym typeface="Dosis"/>
              </a:rPr>
              <a:t>      &lt;button&gt;Gallery&lt;/button&gt;</a:t>
            </a:r>
          </a:p>
          <a:p>
            <a:pPr algn="l">
              <a:lnSpc>
                <a:spcPts val="4759"/>
              </a:lnSpc>
            </a:pPr>
            <a:r>
              <a:rPr lang="en-US" sz="3399">
                <a:solidFill>
                  <a:srgbClr val="000000"/>
                </a:solidFill>
                <a:latin typeface="Dosis"/>
                <a:ea typeface="Dosis"/>
                <a:cs typeface="Dosis"/>
                <a:sym typeface="Dosis"/>
              </a:rPr>
              <a:t>      &lt;button&gt;Photography&lt;/button&gt;</a:t>
            </a:r>
          </a:p>
          <a:p>
            <a:pPr algn="l">
              <a:lnSpc>
                <a:spcPts val="4759"/>
              </a:lnSpc>
            </a:pPr>
            <a:r>
              <a:rPr lang="en-US" sz="3399">
                <a:solidFill>
                  <a:srgbClr val="000000"/>
                </a:solidFill>
                <a:latin typeface="Dosis"/>
                <a:ea typeface="Dosis"/>
                <a:cs typeface="Dosis"/>
                <a:sym typeface="Dosis"/>
              </a:rPr>
              <a:t>      &lt;button&gt;Painting&lt;/button&gt;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Image grid --&gt;</a:t>
            </a:r>
          </a:p>
          <a:p>
            <a:pPr algn="l">
              <a:lnSpc>
                <a:spcPts val="4759"/>
              </a:lnSpc>
            </a:pPr>
            <a:r>
              <a:rPr lang="en-US" sz="3399">
                <a:solidFill>
                  <a:srgbClr val="000000"/>
                </a:solidFill>
                <a:latin typeface="Dosis"/>
                <a:ea typeface="Dosis"/>
                <a:cs typeface="Dosis"/>
                <a:sym typeface="Dosis"/>
              </a:rPr>
              <a:t>  &lt;div class="image-grid"&gt;</a:t>
            </a:r>
          </a:p>
          <a:p>
            <a:pPr algn="l">
              <a:lnSpc>
                <a:spcPts val="4759"/>
              </a:lnSpc>
            </a:pPr>
            <a:r>
              <a:rPr lang="en-US" sz="3399">
                <a:solidFill>
                  <a:srgbClr val="000000"/>
                </a:solidFill>
                <a:latin typeface="Dosis"/>
                <a:ea typeface="Dosis"/>
                <a:cs typeface="Dosis"/>
                <a:sym typeface="Dosis"/>
              </a:rPr>
              <a:t>    &lt;!-- Images will be generated dynamically --&gt;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Modal for image preview --&gt;</a:t>
            </a:r>
          </a:p>
          <a:p>
            <a:pPr algn="l">
              <a:lnSpc>
                <a:spcPts val="4759"/>
              </a:lnSpc>
            </a:pPr>
            <a:r>
              <a:rPr lang="en-US" sz="3399">
                <a:solidFill>
                  <a:srgbClr val="000000"/>
                </a:solidFill>
                <a:latin typeface="Dosis"/>
                <a:ea typeface="Dosis"/>
                <a:cs typeface="Dosis"/>
                <a:sym typeface="Dosis"/>
              </a:rPr>
              <a:t>  &lt;div class="modal"&gt;</a:t>
            </a:r>
          </a:p>
          <a:p>
            <a:pPr algn="l">
              <a:lnSpc>
                <a:spcPts val="4759"/>
              </a:lnSpc>
            </a:pPr>
            <a:r>
              <a:rPr lang="en-US" sz="3399">
                <a:solidFill>
                  <a:srgbClr val="000000"/>
                </a:solidFill>
                <a:latin typeface="Dosis"/>
                <a:ea typeface="Dosis"/>
                <a:cs typeface="Dosis"/>
                <a:sym typeface="Dosis"/>
              </a:rPr>
              <a:t>    &lt;img src="" alt="" class="modal-img"&gt;</a:t>
            </a:r>
          </a:p>
          <a:p>
            <a:pPr algn="l">
              <a:lnSpc>
                <a:spcPts val="4759"/>
              </a:lnSpc>
            </a:pPr>
            <a:r>
              <a:rPr lang="en-US" sz="3399">
                <a:solidFill>
                  <a:srgbClr val="000000"/>
                </a:solidFill>
                <a:latin typeface="Dosis"/>
                <a:ea typeface="Dosis"/>
                <a:cs typeface="Dosis"/>
                <a:sym typeface="Dosis"/>
              </a:rPr>
              <a:t>    &lt;button class="modal-close"&gt;&amp;times;&lt;/button&gt;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&lt;/div&gt;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*CSS Styles*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Gallery container styles */</a:t>
            </a:r>
          </a:p>
          <a:p>
            <a:pPr algn="l">
              <a:lnSpc>
                <a:spcPts val="4759"/>
              </a:lnSpc>
            </a:pPr>
            <a:r>
              <a:rPr lang="en-US" sz="3399">
                <a:solidFill>
                  <a:srgbClr val="000000"/>
                </a:solidFill>
                <a:latin typeface="Dosis"/>
                <a:ea typeface="Dosis"/>
                <a:cs typeface="Dosis"/>
                <a:sym typeface="Dosis"/>
              </a:rPr>
              <a:t>.gallery {</a:t>
            </a:r>
          </a:p>
          <a:p>
            <a:pPr algn="l">
              <a:lnSpc>
                <a:spcPts val="4759"/>
              </a:lnSpc>
            </a:pPr>
            <a:r>
              <a:rPr lang="en-US" sz="3399">
                <a:solidFill>
                  <a:srgbClr val="000000"/>
                </a:solidFill>
                <a:latin typeface="Dosis"/>
                <a:ea typeface="Dosis"/>
                <a:cs typeface="Dosis"/>
                <a:sym typeface="Dosis"/>
              </a:rPr>
              <a:t>  max-width: 1200px;</a:t>
            </a:r>
          </a:p>
          <a:p>
            <a:pPr algn="l">
              <a:lnSpc>
                <a:spcPts val="4759"/>
              </a:lnSpc>
            </a:pPr>
            <a:r>
              <a:rPr lang="en-US" sz="3399">
                <a:solidFill>
                  <a:srgbClr val="000000"/>
                </a:solidFill>
                <a:latin typeface="Dosis"/>
                <a:ea typeface="Dosis"/>
                <a:cs typeface="Dosis"/>
                <a:sym typeface="Dosis"/>
              </a:rPr>
              <a:t>  margin: 40px auto;</a:t>
            </a:r>
          </a:p>
          <a:p>
            <a:pPr algn="l">
              <a:lnSpc>
                <a:spcPts val="4759"/>
              </a:lnSpc>
            </a:pPr>
            <a:r>
              <a:rPr lang="en-US" sz="3399">
                <a:solidFill>
                  <a:srgbClr val="000000"/>
                </a:solidFill>
                <a:latin typeface="Dosis"/>
                <a:ea typeface="Dosis"/>
                <a:cs typeface="Dosis"/>
                <a:sym typeface="Dosis"/>
              </a:rPr>
              <a:t>  padding: 20px;</a:t>
            </a:r>
          </a:p>
          <a:p>
            <a:pPr algn="l">
              <a:lnSpc>
                <a:spcPts val="4759"/>
              </a:lnSpc>
            </a:pPr>
            <a:r>
              <a:rPr lang="en-US" sz="3399">
                <a:solidFill>
                  <a:srgbClr val="000000"/>
                </a:solidFill>
                <a:latin typeface="Dosis"/>
                <a:ea typeface="Dosis"/>
                <a:cs typeface="Dosis"/>
                <a:sym typeface="Dosis"/>
              </a:rPr>
              <a:t>  background-color: lightgreen;</a:t>
            </a:r>
          </a:p>
          <a:p>
            <a:pPr algn="l">
              <a:lnSpc>
                <a:spcPts val="4759"/>
              </a:lnSpc>
            </a:pPr>
            <a:r>
              <a:rPr lang="en-US" sz="3399">
                <a:solidFill>
                  <a:srgbClr val="000000"/>
                </a:solidFill>
                <a:latin typeface="Dosis"/>
                <a:ea typeface="Dosis"/>
                <a:cs typeface="Dosis"/>
                <a:sym typeface="Dosis"/>
              </a:rPr>
              <a:t>  border: 1px solid #ddd;</a:t>
            </a:r>
          </a:p>
          <a:p>
            <a:pPr algn="l">
              <a:lnSpc>
                <a:spcPts val="4759"/>
              </a:lnSpc>
            </a:pPr>
            <a:r>
              <a:rPr lang="en-US" sz="3399">
                <a:solidFill>
                  <a:srgbClr val="000000"/>
                </a:solidFill>
                <a:latin typeface="Dosis"/>
                <a:ea typeface="Dosis"/>
                <a:cs typeface="Dosis"/>
                <a:sym typeface="Dosis"/>
              </a:rPr>
              <a:t>  box-shadow: 0 0 10px rgba(0, 0, 0, 0.1);</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Image grid styles */</a:t>
            </a:r>
          </a:p>
          <a:p>
            <a:pPr algn="l">
              <a:lnSpc>
                <a:spcPts val="4759"/>
              </a:lnSpc>
            </a:pPr>
            <a:r>
              <a:rPr lang="en-US" sz="3399">
                <a:solidFill>
                  <a:srgbClr val="000000"/>
                </a:solidFill>
                <a:latin typeface="Dosis"/>
                <a:ea typeface="Dosis"/>
                <a:cs typeface="Dosis"/>
                <a:sym typeface="Dosis"/>
              </a:rPr>
              <a:t>.image-grid {</a:t>
            </a:r>
          </a:p>
          <a:p>
            <a:pPr algn="l">
              <a:lnSpc>
                <a:spcPts val="4759"/>
              </a:lnSpc>
            </a:pPr>
            <a:r>
              <a:rPr lang="en-US" sz="3399">
                <a:solidFill>
                  <a:srgbClr val="000000"/>
                </a:solidFill>
                <a:latin typeface="Dosis"/>
                <a:ea typeface="Dosis"/>
                <a:cs typeface="Dosis"/>
                <a:sym typeface="Dosis"/>
              </a:rPr>
              <a:t>  display: grid;</a:t>
            </a:r>
          </a:p>
          <a:p>
            <a:pPr algn="l">
              <a:lnSpc>
                <a:spcPts val="4759"/>
              </a:lnSpc>
            </a:pPr>
            <a:r>
              <a:rPr lang="en-US" sz="3399">
                <a:solidFill>
                  <a:srgbClr val="000000"/>
                </a:solidFill>
                <a:latin typeface="Dosis"/>
                <a:ea typeface="Dosis"/>
                <a:cs typeface="Dosis"/>
                <a:sym typeface="Dosis"/>
              </a:rPr>
              <a:t>  grid-template-columns: repeat(3, 1fr);</a:t>
            </a:r>
          </a:p>
          <a:p>
            <a:pPr algn="l">
              <a:lnSpc>
                <a:spcPts val="4759"/>
              </a:lnSpc>
            </a:pPr>
            <a:r>
              <a:rPr lang="en-US" sz="3399">
                <a:solidFill>
                  <a:srgbClr val="000000"/>
                </a:solidFill>
                <a:latin typeface="Dosis"/>
                <a:ea typeface="Dosis"/>
                <a:cs typeface="Dosis"/>
                <a:sym typeface="Dosis"/>
              </a:rPr>
              <a:t>  grid-gap: 30px;</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Modal styles */</a:t>
            </a:r>
          </a:p>
          <a:p>
            <a:pPr algn="l">
              <a:lnSpc>
                <a:spcPts val="4759"/>
              </a:lnSpc>
            </a:pPr>
            <a:r>
              <a:rPr lang="en-US" sz="3399">
                <a:solidFill>
                  <a:srgbClr val="000000"/>
                </a:solidFill>
                <a:latin typeface="Dosis"/>
                <a:ea typeface="Dosis"/>
                <a:cs typeface="Dosis"/>
                <a:sym typeface="Dosis"/>
              </a:rPr>
              <a:t>.modal {</a:t>
            </a:r>
          </a:p>
          <a:p>
            <a:pPr algn="l">
              <a:lnSpc>
                <a:spcPts val="4759"/>
              </a:lnSpc>
            </a:pPr>
            <a:r>
              <a:rPr lang="en-US" sz="3399">
                <a:solidFill>
                  <a:srgbClr val="000000"/>
                </a:solidFill>
                <a:latin typeface="Dosis"/>
                <a:ea typeface="Dosis"/>
                <a:cs typeface="Dosis"/>
                <a:sym typeface="Dosis"/>
              </a:rPr>
              <a:t>  position: fixed;</a:t>
            </a:r>
          </a:p>
          <a:p>
            <a:pPr algn="l">
              <a:lnSpc>
                <a:spcPts val="4759"/>
              </a:lnSpc>
            </a:pPr>
            <a:r>
              <a:rPr lang="en-US" sz="3399">
                <a:solidFill>
                  <a:srgbClr val="000000"/>
                </a:solidFill>
                <a:latin typeface="Dosis"/>
                <a:ea typeface="Dosis"/>
                <a:cs typeface="Dosis"/>
                <a:sym typeface="Dosis"/>
              </a:rPr>
              <a:t>  top: 0;</a:t>
            </a:r>
          </a:p>
          <a:p>
            <a:pPr algn="l">
              <a:lnSpc>
                <a:spcPts val="4759"/>
              </a:lnSpc>
            </a:pPr>
            <a:r>
              <a:rPr lang="en-US" sz="3399">
                <a:solidFill>
                  <a:srgbClr val="000000"/>
                </a:solidFill>
                <a:latin typeface="Dosis"/>
                <a:ea typeface="Dosis"/>
                <a:cs typeface="Dosis"/>
                <a:sym typeface="Dosis"/>
              </a:rPr>
              <a:t>  right: 0;</a:t>
            </a:r>
          </a:p>
          <a:p>
            <a:pPr algn="l">
              <a:lnSpc>
                <a:spcPts val="4759"/>
              </a:lnSpc>
            </a:pPr>
            <a:r>
              <a:rPr lang="en-US" sz="3399">
                <a:solidFill>
                  <a:srgbClr val="000000"/>
                </a:solidFill>
                <a:latin typeface="Dosis"/>
                <a:ea typeface="Dosis"/>
                <a:cs typeface="Dosis"/>
                <a:sym typeface="Dosis"/>
              </a:rPr>
              <a:t>  bottom: 0;</a:t>
            </a:r>
          </a:p>
          <a:p>
            <a:pPr algn="l">
              <a:lnSpc>
                <a:spcPts val="4759"/>
              </a:lnSpc>
            </a:pPr>
            <a:r>
              <a:rPr lang="en-US" sz="3399">
                <a:solidFill>
                  <a:srgbClr val="000000"/>
                </a:solidFill>
                <a:latin typeface="Dosis"/>
                <a:ea typeface="Dosis"/>
                <a:cs typeface="Dosis"/>
                <a:sym typeface="Dosis"/>
              </a:rPr>
              <a:t>  left: 0;</a:t>
            </a:r>
          </a:p>
          <a:p>
            <a:pPr algn="l">
              <a:lnSpc>
                <a:spcPts val="4759"/>
              </a:lnSpc>
            </a:pPr>
            <a:r>
              <a:rPr lang="en-US" sz="3399">
                <a:solidFill>
                  <a:srgbClr val="000000"/>
                </a:solidFill>
                <a:latin typeface="Dosis"/>
                <a:ea typeface="Dosis"/>
                <a:cs typeface="Dosis"/>
                <a:sym typeface="Dosis"/>
              </a:rPr>
              <a:t>  background-color: rgba(0, 0, 0, 0.5);</a:t>
            </a:r>
          </a:p>
          <a:p>
            <a:pPr algn="l">
              <a:lnSpc>
                <a:spcPts val="4759"/>
              </a:lnSpc>
            </a:pPr>
            <a:r>
              <a:rPr lang="en-US" sz="3399">
                <a:solidFill>
                  <a:srgbClr val="000000"/>
                </a:solidFill>
                <a:latin typeface="Dosis"/>
                <a:ea typeface="Dosis"/>
                <a:cs typeface="Dosis"/>
                <a:sym typeface="Dosis"/>
              </a:rPr>
              <a:t>  display: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*JavaScript Code*</a:t>
            </a:r>
          </a:p>
          <a:p>
            <a:pPr algn="l">
              <a:lnSpc>
                <a:spcPts val="4759"/>
              </a:lnSpc>
            </a:pPr>
            <a:r>
              <a:rPr lang="en-US" sz="3399">
                <a:solidFill>
                  <a:srgbClr val="000000"/>
                </a:solidFill>
                <a:latin typeface="Dosis"/>
                <a:ea typeface="Dosis"/>
                <a:cs typeface="Dosis"/>
                <a:sym typeface="Dosis"/>
              </a:rPr>
              <a:t>*Image Data*</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Sample data for images</a:t>
            </a:r>
          </a:p>
          <a:p>
            <a:pPr algn="l">
              <a:lnSpc>
                <a:spcPts val="4759"/>
              </a:lnSpc>
            </a:pPr>
            <a:r>
              <a:rPr lang="en-US" sz="3399">
                <a:solidFill>
                  <a:srgbClr val="000000"/>
                </a:solidFill>
                <a:latin typeface="Dosis"/>
                <a:ea typeface="Dosis"/>
                <a:cs typeface="Dosis"/>
                <a:sym typeface="Dosis"/>
              </a:rPr>
              <a:t>const images = [</a:t>
            </a:r>
          </a:p>
          <a:p>
            <a:pPr algn="l">
              <a:lnSpc>
                <a:spcPts val="4759"/>
              </a:lnSpc>
            </a:pPr>
            <a:r>
              <a:rPr lang="en-US" sz="3399">
                <a:solidFill>
                  <a:srgbClr val="000000"/>
                </a:solidFill>
                <a:latin typeface="Dosis"/>
                <a:ea typeface="Dosis"/>
                <a:cs typeface="Dosis"/>
                <a:sym typeface="Dosis"/>
              </a:rPr>
              <a:t>  { id: 1, src: 'image1.jpg', category: 'painting' },</a:t>
            </a:r>
          </a:p>
          <a:p>
            <a:pPr algn="l">
              <a:lnSpc>
                <a:spcPts val="4759"/>
              </a:lnSpc>
            </a:pPr>
            <a:r>
              <a:rPr lang="en-US" sz="3399">
                <a:solidFill>
                  <a:srgbClr val="000000"/>
                </a:solidFill>
                <a:latin typeface="Dosis"/>
                <a:ea typeface="Dosis"/>
                <a:cs typeface="Dosis"/>
                <a:sym typeface="Dosis"/>
              </a:rPr>
              <a:t>  { id: 2, src: 'image2.jpg', category: 'photography' },</a:t>
            </a:r>
          </a:p>
          <a:p>
            <a:pPr algn="l">
              <a:lnSpc>
                <a:spcPts val="4759"/>
              </a:lnSpc>
            </a:pPr>
            <a:r>
              <a:rPr lang="en-US" sz="3399">
                <a:solidFill>
                  <a:srgbClr val="000000"/>
                </a:solidFill>
                <a:latin typeface="Dosis"/>
                <a:ea typeface="Dosis"/>
                <a:cs typeface="Dosis"/>
                <a:sym typeface="Dosis"/>
              </a:rPr>
              <a:t>  { id: 3, src: 'image3.jpg', category: 'painting' },</a:t>
            </a:r>
          </a:p>
          <a:p>
            <a:pPr algn="l">
              <a:lnSpc>
                <a:spcPts val="4759"/>
              </a:lnSpc>
            </a:pPr>
            <a:r>
              <a:rPr lang="en-US" sz="3399">
                <a:solidFill>
                  <a:srgbClr val="000000"/>
                </a:solidFill>
                <a:latin typeface="Dosis"/>
                <a:ea typeface="Dosis"/>
                <a:cs typeface="Dosis"/>
                <a:sym typeface="Dosis"/>
              </a:rPr>
              <a:t>  // Add more images here...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*Functions*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Function to generate image grid</a:t>
            </a:r>
          </a:p>
          <a:p>
            <a:pPr algn="l">
              <a:lnSpc>
                <a:spcPts val="4759"/>
              </a:lnSpc>
            </a:pPr>
            <a:r>
              <a:rPr lang="en-US" sz="3399">
                <a:solidFill>
                  <a:srgbClr val="000000"/>
                </a:solidFill>
                <a:latin typeface="Dosis"/>
                <a:ea typeface="Dosis"/>
                <a:cs typeface="Dosis"/>
                <a:sym typeface="Dosis"/>
              </a:rPr>
              <a:t>function generateImageGrid() {</a:t>
            </a:r>
          </a:p>
          <a:p>
            <a:pPr algn="l">
              <a:lnSpc>
                <a:spcPts val="4759"/>
              </a:lnSpc>
            </a:pPr>
            <a:r>
              <a:rPr lang="en-US" sz="3399">
                <a:solidFill>
                  <a:srgbClr val="000000"/>
                </a:solidFill>
                <a:latin typeface="Dosis"/>
                <a:ea typeface="Dosis"/>
                <a:cs typeface="Dosis"/>
                <a:sym typeface="Dosis"/>
              </a:rPr>
              <a:t>  const imageGrid = document.querySelector('.image-grid');</a:t>
            </a:r>
          </a:p>
          <a:p>
            <a:pPr algn="l">
              <a:lnSpc>
                <a:spcPts val="4759"/>
              </a:lnSpc>
            </a:pPr>
            <a:r>
              <a:rPr lang="en-US" sz="3399">
                <a:solidFill>
                  <a:srgbClr val="000000"/>
                </a:solidFill>
                <a:latin typeface="Dosis"/>
                <a:ea typeface="Dosis"/>
                <a:cs typeface="Dosis"/>
                <a:sym typeface="Dosis"/>
              </a:rPr>
              <a:t>  imageGrid.innerHTML = '';</a:t>
            </a:r>
          </a:p>
          <a:p>
            <a:pPr algn="l">
              <a:lnSpc>
                <a:spcPts val="4759"/>
              </a:lnSpc>
            </a:pPr>
            <a:r>
              <a:rPr lang="en-US" sz="3399">
                <a:solidFill>
                  <a:srgbClr val="000000"/>
                </a:solidFill>
                <a:latin typeface="Dosis"/>
                <a:ea typeface="Dosis"/>
                <a:cs typeface="Dosis"/>
                <a:sym typeface="Dosis"/>
              </a:rPr>
              <a:t>  images.forEach((image) =&gt; {</a:t>
            </a:r>
          </a:p>
          <a:p>
            <a:pPr algn="l">
              <a:lnSpc>
                <a:spcPts val="4759"/>
              </a:lnSpc>
            </a:pPr>
            <a:r>
              <a:rPr lang="en-US" sz="3399">
                <a:solidFill>
                  <a:srgbClr val="000000"/>
                </a:solidFill>
                <a:latin typeface="Dosis"/>
                <a:ea typeface="Dosis"/>
                <a:cs typeface="Dosis"/>
                <a:sym typeface="Dosis"/>
              </a:rPr>
              <a:t>    const img = document.createElement('img');</a:t>
            </a:r>
          </a:p>
          <a:p>
            <a:pPr algn="l">
              <a:lnSpc>
                <a:spcPts val="4759"/>
              </a:lnSpc>
            </a:pPr>
            <a:r>
              <a:rPr lang="en-US" sz="3399">
                <a:solidFill>
                  <a:srgbClr val="000000"/>
                </a:solidFill>
                <a:latin typeface="Dosis"/>
                <a:ea typeface="Dosis"/>
                <a:cs typeface="Dosis"/>
                <a:sym typeface="Dosis"/>
              </a:rPr>
              <a:t>    img.src = image.src;</a:t>
            </a:r>
          </a:p>
          <a:p>
            <a:pPr algn="l">
              <a:lnSpc>
                <a:spcPts val="4759"/>
              </a:lnSpc>
            </a:pPr>
            <a:r>
              <a:rPr lang="en-US" sz="3399">
                <a:solidFill>
                  <a:srgbClr val="000000"/>
                </a:solidFill>
                <a:latin typeface="Dosis"/>
                <a:ea typeface="Dosis"/>
                <a:cs typeface="Dosis"/>
                <a:sym typeface="Dosis"/>
              </a:rPr>
              <a:t>    img.dataset.category = image.category;</a:t>
            </a:r>
          </a:p>
          <a:p>
            <a:pPr algn="l">
              <a:lnSpc>
                <a:spcPts val="4759"/>
              </a:lnSpc>
            </a:pPr>
            <a:r>
              <a:rPr lang="en-US" sz="3399">
                <a:solidFill>
                  <a:srgbClr val="000000"/>
                </a:solidFill>
                <a:latin typeface="Dosis"/>
                <a:ea typeface="Dosis"/>
                <a:cs typeface="Dosis"/>
                <a:sym typeface="Dosis"/>
              </a:rPr>
              <a:t>    imageGrid.appendChild(img);</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filter button clicks</a:t>
            </a:r>
          </a:p>
          <a:p>
            <a:pPr algn="l">
              <a:lnSpc>
                <a:spcPts val="4759"/>
              </a:lnSpc>
            </a:pPr>
            <a:r>
              <a:rPr lang="en-US" sz="3399">
                <a:solidFill>
                  <a:srgbClr val="000000"/>
                </a:solidFill>
                <a:latin typeface="Dosis"/>
                <a:ea typeface="Dosis"/>
                <a:cs typeface="Dosis"/>
                <a:sym typeface="Dosis"/>
              </a:rPr>
              <a:t>function handleFilterButtonClick(event) {</a:t>
            </a:r>
          </a:p>
          <a:p>
            <a:pPr algn="l">
              <a:lnSpc>
                <a:spcPts val="4759"/>
              </a:lnSpc>
            </a:pPr>
            <a:r>
              <a:rPr lang="en-US" sz="3399">
                <a:solidFill>
                  <a:srgbClr val="000000"/>
                </a:solidFill>
                <a:latin typeface="Dosis"/>
                <a:ea typeface="Dosis"/>
                <a:cs typeface="Dosis"/>
                <a:sym typeface="Dosis"/>
              </a:rPr>
              <a:t>  const filterValue = event.target.dataset.filter;</a:t>
            </a:r>
          </a:p>
          <a:p>
            <a:pPr algn="l">
              <a:lnSpc>
                <a:spcPts val="4759"/>
              </a:lnSpc>
            </a:pPr>
            <a:r>
              <a:rPr lang="en-US" sz="3399">
                <a:solidFill>
                  <a:srgbClr val="000000"/>
                </a:solidFill>
                <a:latin typeface="Dosis"/>
                <a:ea typeface="Dosis"/>
                <a:cs typeface="Dosis"/>
                <a:sym typeface="Dosis"/>
              </a:rPr>
              <a:t>  const imagesToDisplay = images.filter((image) =&gt; {</a:t>
            </a:r>
          </a:p>
          <a:p>
            <a:pPr algn="l">
              <a:lnSpc>
                <a:spcPts val="4759"/>
              </a:lnSpc>
            </a:pPr>
            <a:r>
              <a:rPr lang="en-US" sz="3399">
                <a:solidFill>
                  <a:srgbClr val="000000"/>
                </a:solidFill>
                <a:latin typeface="Dosis"/>
                <a:ea typeface="Dosis"/>
                <a:cs typeface="Dosis"/>
                <a:sym typeface="Dosis"/>
              </a:rPr>
              <a:t>    if (filterValue === 'all') {</a:t>
            </a:r>
          </a:p>
          <a:p>
            <a:pPr algn="l">
              <a:lnSpc>
                <a:spcPts val="4759"/>
              </a:lnSpc>
            </a:pPr>
            <a:r>
              <a:rPr lang="en-US" sz="3399">
                <a:solidFill>
                  <a:srgbClr val="000000"/>
                </a:solidFill>
                <a:latin typeface="Dosis"/>
                <a:ea typeface="Dosis"/>
                <a:cs typeface="Dosis"/>
                <a:sym typeface="Dosis"/>
              </a:rPr>
              <a:t>      return true;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return image.category === filterValue;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generateImageGrid(imagesToDisplay);</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image clicks</a:t>
            </a:r>
          </a:p>
          <a:p>
            <a:pPr algn="l">
              <a:lnSpc>
                <a:spcPts val="4759"/>
              </a:lnSpc>
            </a:pPr>
            <a:r>
              <a:rPr lang="en-US" sz="3399">
                <a:solidFill>
                  <a:srgbClr val="000000"/>
                </a:solidFill>
                <a:latin typeface="Dosis"/>
                <a:ea typeface="Dosis"/>
                <a:cs typeface="Dosis"/>
                <a:sym typeface="Dosis"/>
              </a:rPr>
              <a:t>function handleImageClick(event)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const modalImg = document.querySelector('.modal-img');</a:t>
            </a:r>
          </a:p>
          <a:p>
            <a:pPr algn="l">
              <a:lnSpc>
                <a:spcPts val="4759"/>
              </a:lnSpc>
            </a:pPr>
            <a:r>
              <a:rPr lang="en-US" sz="3399">
                <a:solidFill>
                  <a:srgbClr val="000000"/>
                </a:solidFill>
                <a:latin typeface="Dosis"/>
                <a:ea typeface="Dosis"/>
                <a:cs typeface="Dosis"/>
                <a:sym typeface="Dosis"/>
              </a:rPr>
              <a:t>  modalImg.src = event.target.src;</a:t>
            </a:r>
          </a:p>
          <a:p>
            <a:pPr algn="l">
              <a:lnSpc>
                <a:spcPts val="4759"/>
              </a:lnSpc>
            </a:pPr>
            <a:r>
              <a:rPr lang="en-US" sz="3399">
                <a:solidFill>
                  <a:srgbClr val="000000"/>
                </a:solidFill>
                <a:latin typeface="Dosis"/>
                <a:ea typeface="Dosis"/>
                <a:cs typeface="Dosis"/>
                <a:sym typeface="Dosis"/>
              </a:rPr>
              <a:t>  modal.style.display = 'block';</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modal close button clicks</a:t>
            </a:r>
          </a:p>
          <a:p>
            <a:pPr algn="l">
              <a:lnSpc>
                <a:spcPts val="4759"/>
              </a:lnSpc>
            </a:pPr>
            <a:r>
              <a:rPr lang="en-US" sz="3399">
                <a:solidFill>
                  <a:srgbClr val="000000"/>
                </a:solidFill>
                <a:latin typeface="Dosis"/>
                <a:ea typeface="Dosis"/>
                <a:cs typeface="Dosis"/>
                <a:sym typeface="Dosis"/>
              </a:rPr>
              <a:t>function handleModalCloseButtonClick()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modal.style.display =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*Event Listeners*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Add event listeners</a:t>
            </a:r>
          </a:p>
          <a:p>
            <a:pPr algn="l">
              <a:lnSpc>
                <a:spcPts val="4759"/>
              </a:lnSpc>
            </a:pPr>
            <a:r>
              <a:rPr lang="en-US" sz="3399">
                <a:solidFill>
                  <a:srgbClr val="000000"/>
                </a:solidFill>
                <a:latin typeface="Dosis"/>
                <a:ea typeface="Dosis"/>
                <a:cs typeface="Dosis"/>
                <a:sym typeface="Dosis"/>
              </a:rPr>
              <a:t>document.querySelectorAll('.filter-btn').forEach((button) =&gt; {</a:t>
            </a:r>
          </a:p>
          <a:p>
            <a:pPr algn="l">
              <a:lnSpc>
                <a:spcPts val="4759"/>
              </a:lnSpc>
            </a:pPr>
            <a:r>
              <a:rPr lang="en-US" sz="3399">
                <a:solidFill>
                  <a:srgbClr val="000000"/>
                </a:solidFill>
                <a:latin typeface="Dosis"/>
                <a:ea typeface="Dosis"/>
                <a:cs typeface="Dosis"/>
                <a:sym typeface="Dosis"/>
              </a:rPr>
              <a:t>  button.addEventListener('click', handleFilterButtonClick);</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document.querySelector('.image-grid').addEventListener('click', handleImageClick);</a:t>
            </a:r>
          </a:p>
          <a:p>
            <a:pPr algn="l">
              <a:lnSpc>
                <a:spcPts val="4759"/>
              </a:lnSpc>
            </a:pPr>
            <a:r>
              <a:rPr lang="en-US" sz="3399">
                <a:solidFill>
                  <a:srgbClr val="000000"/>
                </a:solidFill>
                <a:latin typeface="Dosis"/>
                <a:ea typeface="Dosis"/>
                <a:cs typeface="Dosis"/>
                <a:sym typeface="Dosis"/>
              </a:rPr>
              <a:t>document.querySelector('.modal-close').addEventListener('click', handleModalCloseButtonClick);</a:t>
            </a:r>
          </a:p>
          <a:p>
            <a:pPr algn="l">
              <a:lnSpc>
                <a:spcPts val="4759"/>
              </a:lnSpc>
            </a:pPr>
          </a:p>
          <a:p>
            <a:pPr algn="l">
              <a:lnSpc>
                <a:spcPts val="4759"/>
              </a:lnSpc>
            </a:pPr>
            <a:r>
              <a:rPr lang="en-US" sz="3399">
                <a:solidFill>
                  <a:srgbClr val="000000"/>
                </a:solidFill>
                <a:latin typeface="Dosis"/>
                <a:ea typeface="Dosis"/>
                <a:cs typeface="Dosis"/>
                <a:sym typeface="Dosis"/>
              </a:rPr>
              <a:t>// Generate image grid on page load</a:t>
            </a:r>
          </a:p>
          <a:p>
            <a:pPr algn="l">
              <a:lnSpc>
                <a:spcPts val="4759"/>
              </a:lnSpc>
            </a:pPr>
            <a:r>
              <a:rPr lang="en-US" sz="3399">
                <a:solidFill>
                  <a:srgbClr val="000000"/>
                </a:solidFill>
                <a:latin typeface="Dosis"/>
                <a:ea typeface="Dosis"/>
                <a:cs typeface="Dosis"/>
                <a:sym typeface="Dosis"/>
              </a:rPr>
              <a:t>generateImageGrid();</a:t>
            </a:r>
          </a:p>
          <a:p>
            <a:pPr algn="l">
              <a:lnSpc>
                <a:spcPts val="4759"/>
              </a:lnSpc>
            </a:pPr>
            <a:r>
              <a:rPr lang="en-US" sz="3399">
                <a:solidFill>
                  <a:srgbClr val="000000"/>
                </a:solidFill>
                <a:latin typeface="Dosis"/>
                <a:ea typeface="Dosis"/>
                <a:cs typeface="Dosis"/>
                <a:sym typeface="Dosis"/>
              </a:rPr>
              <a:t>```</a:t>
            </a:r>
          </a:p>
          <a:p>
            <a:pPr algn="l" marL="0" indent="0" lvl="0">
              <a:lnSpc>
                <a:spcPts val="4759"/>
              </a:lnSpc>
              <a:spcBef>
                <a:spcPct val="0"/>
              </a:spcBef>
            </a:pPr>
            <a:r>
              <a:rPr lang="en-US" sz="3399">
                <a:solidFill>
                  <a:srgbClr val="000000"/>
                </a:solidFill>
                <a:latin typeface="Canva Sans"/>
                <a:ea typeface="Canva Sans"/>
                <a:cs typeface="Canva Sans"/>
                <a:sym typeface="Canva Sans"/>
              </a:rPr>
              <a:t>This digital portfolio is a static website designed to showcase my skills, experience, and projects. It uses HTML for structuring the content and CSS for styling and layout. The website has three main sections: Home, Projects, and About. Each section provides a brief overview of my background, skills, and experience. The website is fully responsive and works well on various devices and screen sizes.</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8EADE"/>
        </a:solidFill>
      </p:bgPr>
    </p:bg>
    <p:spTree>
      <p:nvGrpSpPr>
        <p:cNvPr id="1" name=""/>
        <p:cNvGrpSpPr/>
        <p:nvPr/>
      </p:nvGrpSpPr>
      <p:grpSpPr>
        <a:xfrm>
          <a:off x="0" y="0"/>
          <a:ext cx="0" cy="0"/>
          <a:chOff x="0" y="0"/>
          <a:chExt cx="0" cy="0"/>
        </a:xfrm>
      </p:grpSpPr>
      <p:sp>
        <p:nvSpPr>
          <p:cNvPr name="TextBox 2" id="2"/>
          <p:cNvSpPr txBox="true"/>
          <p:nvPr/>
        </p:nvSpPr>
        <p:spPr>
          <a:xfrm rot="0">
            <a:off x="0" y="-40740748"/>
            <a:ext cx="7768877" cy="88191340"/>
          </a:xfrm>
          <a:prstGeom prst="rect">
            <a:avLst/>
          </a:prstGeom>
        </p:spPr>
        <p:txBody>
          <a:bodyPr anchor="t" rtlCol="false" tIns="0" lIns="0" bIns="0" rIns="0">
            <a:spAutoFit/>
          </a:bodyPr>
          <a:lstStyle/>
          <a:p>
            <a:pPr algn="l">
              <a:lnSpc>
                <a:spcPts val="4759"/>
              </a:lnSpc>
            </a:pPr>
            <a:r>
              <a:rPr lang="en-US" sz="3399">
                <a:solidFill>
                  <a:srgbClr val="000000"/>
                </a:solidFill>
                <a:latin typeface="Dosis"/>
                <a:ea typeface="Dosis"/>
                <a:cs typeface="Dosis"/>
                <a:sym typeface="Dosis"/>
              </a:rPr>
              <a:t>CODE:</a:t>
            </a:r>
          </a:p>
          <a:p>
            <a:pPr algn="l">
              <a:lnSpc>
                <a:spcPts val="4759"/>
              </a:lnSpc>
            </a:pPr>
            <a:r>
              <a:rPr lang="en-US" sz="3399">
                <a:solidFill>
                  <a:srgbClr val="000000"/>
                </a:solidFill>
                <a:latin typeface="Dosis"/>
                <a:ea typeface="Dosis"/>
                <a:cs typeface="Dosis"/>
                <a:sym typeface="Dosis"/>
              </a:rPr>
              <a:t>*HTML Structure*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&lt;!-- Gallery container --&gt;</a:t>
            </a:r>
          </a:p>
          <a:p>
            <a:pPr algn="l">
              <a:lnSpc>
                <a:spcPts val="4759"/>
              </a:lnSpc>
            </a:pPr>
            <a:r>
              <a:rPr lang="en-US" sz="3399">
                <a:solidFill>
                  <a:srgbClr val="000000"/>
                </a:solidFill>
                <a:latin typeface="Dosis"/>
                <a:ea typeface="Dosis"/>
                <a:cs typeface="Dosis"/>
                <a:sym typeface="Dosis"/>
              </a:rPr>
              <a:t>&lt;div class="gallery"&gt;</a:t>
            </a:r>
          </a:p>
          <a:p>
            <a:pPr algn="l">
              <a:lnSpc>
                <a:spcPts val="4759"/>
              </a:lnSpc>
            </a:pPr>
            <a:r>
              <a:rPr lang="en-US" sz="3399">
                <a:solidFill>
                  <a:srgbClr val="000000"/>
                </a:solidFill>
                <a:latin typeface="Dosis"/>
                <a:ea typeface="Dosis"/>
                <a:cs typeface="Dosis"/>
                <a:sym typeface="Dosis"/>
              </a:rPr>
              <a:t>  &lt;!-- Filters and buttons --&gt;</a:t>
            </a:r>
          </a:p>
          <a:p>
            <a:pPr algn="l">
              <a:lnSpc>
                <a:spcPts val="4759"/>
              </a:lnSpc>
            </a:pPr>
            <a:r>
              <a:rPr lang="en-US" sz="3399">
                <a:solidFill>
                  <a:srgbClr val="000000"/>
                </a:solidFill>
                <a:latin typeface="Dosis"/>
                <a:ea typeface="Dosis"/>
                <a:cs typeface="Dosis"/>
                <a:sym typeface="Dosis"/>
              </a:rPr>
              <a:t>  &lt;div class="filters"&gt;</a:t>
            </a:r>
          </a:p>
          <a:p>
            <a:pPr algn="l">
              <a:lnSpc>
                <a:spcPts val="4759"/>
              </a:lnSpc>
            </a:pPr>
            <a:r>
              <a:rPr lang="en-US" sz="3399">
                <a:solidFill>
                  <a:srgbClr val="000000"/>
                </a:solidFill>
                <a:latin typeface="Dosis"/>
                <a:ea typeface="Dosis"/>
                <a:cs typeface="Dosis"/>
                <a:sym typeface="Dosis"/>
              </a:rPr>
              <a:t>    &lt;!-- Filter buttons --&gt;</a:t>
            </a:r>
          </a:p>
          <a:p>
            <a:pPr algn="l">
              <a:lnSpc>
                <a:spcPts val="4759"/>
              </a:lnSpc>
            </a:pPr>
            <a:r>
              <a:rPr lang="en-US" sz="3399">
                <a:solidFill>
                  <a:srgbClr val="000000"/>
                </a:solidFill>
                <a:latin typeface="Dosis"/>
                <a:ea typeface="Dosis"/>
                <a:cs typeface="Dosis"/>
                <a:sym typeface="Dosis"/>
              </a:rPr>
              <a:t>    &lt;div class="my-button"&gt;</a:t>
            </a:r>
          </a:p>
          <a:p>
            <a:pPr algn="l">
              <a:lnSpc>
                <a:spcPts val="4759"/>
              </a:lnSpc>
            </a:pPr>
            <a:r>
              <a:rPr lang="en-US" sz="3399">
                <a:solidFill>
                  <a:srgbClr val="000000"/>
                </a:solidFill>
                <a:latin typeface="Dosis"/>
                <a:ea typeface="Dosis"/>
                <a:cs typeface="Dosis"/>
                <a:sym typeface="Dosis"/>
              </a:rPr>
              <a:t>      &lt;button&gt;Gallery&lt;/button&gt;</a:t>
            </a:r>
          </a:p>
          <a:p>
            <a:pPr algn="l">
              <a:lnSpc>
                <a:spcPts val="4759"/>
              </a:lnSpc>
            </a:pPr>
            <a:r>
              <a:rPr lang="en-US" sz="3399">
                <a:solidFill>
                  <a:srgbClr val="000000"/>
                </a:solidFill>
                <a:latin typeface="Dosis"/>
                <a:ea typeface="Dosis"/>
                <a:cs typeface="Dosis"/>
                <a:sym typeface="Dosis"/>
              </a:rPr>
              <a:t>      &lt;button&gt;Photography&lt;/button&gt;</a:t>
            </a:r>
          </a:p>
          <a:p>
            <a:pPr algn="l">
              <a:lnSpc>
                <a:spcPts val="4759"/>
              </a:lnSpc>
            </a:pPr>
            <a:r>
              <a:rPr lang="en-US" sz="3399">
                <a:solidFill>
                  <a:srgbClr val="000000"/>
                </a:solidFill>
                <a:latin typeface="Dosis"/>
                <a:ea typeface="Dosis"/>
                <a:cs typeface="Dosis"/>
                <a:sym typeface="Dosis"/>
              </a:rPr>
              <a:t>      &lt;button&gt;Painting&lt;/button&gt;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Image grid --&gt;</a:t>
            </a:r>
          </a:p>
          <a:p>
            <a:pPr algn="l">
              <a:lnSpc>
                <a:spcPts val="4759"/>
              </a:lnSpc>
            </a:pPr>
            <a:r>
              <a:rPr lang="en-US" sz="3399">
                <a:solidFill>
                  <a:srgbClr val="000000"/>
                </a:solidFill>
                <a:latin typeface="Dosis"/>
                <a:ea typeface="Dosis"/>
                <a:cs typeface="Dosis"/>
                <a:sym typeface="Dosis"/>
              </a:rPr>
              <a:t>  &lt;div class="image-grid"&gt;</a:t>
            </a:r>
          </a:p>
          <a:p>
            <a:pPr algn="l">
              <a:lnSpc>
                <a:spcPts val="4759"/>
              </a:lnSpc>
            </a:pPr>
            <a:r>
              <a:rPr lang="en-US" sz="3399">
                <a:solidFill>
                  <a:srgbClr val="000000"/>
                </a:solidFill>
                <a:latin typeface="Dosis"/>
                <a:ea typeface="Dosis"/>
                <a:cs typeface="Dosis"/>
                <a:sym typeface="Dosis"/>
              </a:rPr>
              <a:t>    &lt;!-- Images will be generated dynamically --&gt;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Modal for image preview --&gt;</a:t>
            </a:r>
          </a:p>
          <a:p>
            <a:pPr algn="l">
              <a:lnSpc>
                <a:spcPts val="4759"/>
              </a:lnSpc>
            </a:pPr>
            <a:r>
              <a:rPr lang="en-US" sz="3399">
                <a:solidFill>
                  <a:srgbClr val="000000"/>
                </a:solidFill>
                <a:latin typeface="Dosis"/>
                <a:ea typeface="Dosis"/>
                <a:cs typeface="Dosis"/>
                <a:sym typeface="Dosis"/>
              </a:rPr>
              <a:t>  &lt;div class="modal"&gt;</a:t>
            </a:r>
          </a:p>
          <a:p>
            <a:pPr algn="l">
              <a:lnSpc>
                <a:spcPts val="4759"/>
              </a:lnSpc>
            </a:pPr>
            <a:r>
              <a:rPr lang="en-US" sz="3399">
                <a:solidFill>
                  <a:srgbClr val="000000"/>
                </a:solidFill>
                <a:latin typeface="Dosis"/>
                <a:ea typeface="Dosis"/>
                <a:cs typeface="Dosis"/>
                <a:sym typeface="Dosis"/>
              </a:rPr>
              <a:t>    &lt;img src="" alt="" class="modal-img"&gt;</a:t>
            </a:r>
          </a:p>
          <a:p>
            <a:pPr algn="l">
              <a:lnSpc>
                <a:spcPts val="4759"/>
              </a:lnSpc>
            </a:pPr>
            <a:r>
              <a:rPr lang="en-US" sz="3399">
                <a:solidFill>
                  <a:srgbClr val="000000"/>
                </a:solidFill>
                <a:latin typeface="Dosis"/>
                <a:ea typeface="Dosis"/>
                <a:cs typeface="Dosis"/>
                <a:sym typeface="Dosis"/>
              </a:rPr>
              <a:t>    &lt;button class="modal-close"&gt;&amp;times;&lt;/button&gt;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&lt;/div&gt;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*CSS Styles*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Gallery container styles */</a:t>
            </a:r>
          </a:p>
          <a:p>
            <a:pPr algn="l">
              <a:lnSpc>
                <a:spcPts val="4759"/>
              </a:lnSpc>
            </a:pPr>
            <a:r>
              <a:rPr lang="en-US" sz="3399">
                <a:solidFill>
                  <a:srgbClr val="000000"/>
                </a:solidFill>
                <a:latin typeface="Dosis"/>
                <a:ea typeface="Dosis"/>
                <a:cs typeface="Dosis"/>
                <a:sym typeface="Dosis"/>
              </a:rPr>
              <a:t>.gallery {</a:t>
            </a:r>
          </a:p>
          <a:p>
            <a:pPr algn="l">
              <a:lnSpc>
                <a:spcPts val="4759"/>
              </a:lnSpc>
            </a:pPr>
            <a:r>
              <a:rPr lang="en-US" sz="3399">
                <a:solidFill>
                  <a:srgbClr val="000000"/>
                </a:solidFill>
                <a:latin typeface="Dosis"/>
                <a:ea typeface="Dosis"/>
                <a:cs typeface="Dosis"/>
                <a:sym typeface="Dosis"/>
              </a:rPr>
              <a:t>  max-width: 1200px;</a:t>
            </a:r>
          </a:p>
          <a:p>
            <a:pPr algn="l">
              <a:lnSpc>
                <a:spcPts val="4759"/>
              </a:lnSpc>
            </a:pPr>
            <a:r>
              <a:rPr lang="en-US" sz="3399">
                <a:solidFill>
                  <a:srgbClr val="000000"/>
                </a:solidFill>
                <a:latin typeface="Dosis"/>
                <a:ea typeface="Dosis"/>
                <a:cs typeface="Dosis"/>
                <a:sym typeface="Dosis"/>
              </a:rPr>
              <a:t>  margin: 40px auto;</a:t>
            </a:r>
          </a:p>
          <a:p>
            <a:pPr algn="l">
              <a:lnSpc>
                <a:spcPts val="4759"/>
              </a:lnSpc>
            </a:pPr>
            <a:r>
              <a:rPr lang="en-US" sz="3399">
                <a:solidFill>
                  <a:srgbClr val="000000"/>
                </a:solidFill>
                <a:latin typeface="Dosis"/>
                <a:ea typeface="Dosis"/>
                <a:cs typeface="Dosis"/>
                <a:sym typeface="Dosis"/>
              </a:rPr>
              <a:t>  padding: 20px;</a:t>
            </a:r>
          </a:p>
          <a:p>
            <a:pPr algn="l">
              <a:lnSpc>
                <a:spcPts val="4759"/>
              </a:lnSpc>
            </a:pPr>
            <a:r>
              <a:rPr lang="en-US" sz="3399">
                <a:solidFill>
                  <a:srgbClr val="000000"/>
                </a:solidFill>
                <a:latin typeface="Dosis"/>
                <a:ea typeface="Dosis"/>
                <a:cs typeface="Dosis"/>
                <a:sym typeface="Dosis"/>
              </a:rPr>
              <a:t>  background-color: lightgreen;</a:t>
            </a:r>
          </a:p>
          <a:p>
            <a:pPr algn="l">
              <a:lnSpc>
                <a:spcPts val="4759"/>
              </a:lnSpc>
            </a:pPr>
            <a:r>
              <a:rPr lang="en-US" sz="3399">
                <a:solidFill>
                  <a:srgbClr val="000000"/>
                </a:solidFill>
                <a:latin typeface="Dosis"/>
                <a:ea typeface="Dosis"/>
                <a:cs typeface="Dosis"/>
                <a:sym typeface="Dosis"/>
              </a:rPr>
              <a:t>  border: 1px solid #ddd;</a:t>
            </a:r>
          </a:p>
          <a:p>
            <a:pPr algn="l">
              <a:lnSpc>
                <a:spcPts val="4759"/>
              </a:lnSpc>
            </a:pPr>
            <a:r>
              <a:rPr lang="en-US" sz="3399">
                <a:solidFill>
                  <a:srgbClr val="000000"/>
                </a:solidFill>
                <a:latin typeface="Dosis"/>
                <a:ea typeface="Dosis"/>
                <a:cs typeface="Dosis"/>
                <a:sym typeface="Dosis"/>
              </a:rPr>
              <a:t>  box-shadow: 0 0 10px rgba(0, 0, 0, 0.1);</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Image grid styles */</a:t>
            </a:r>
          </a:p>
          <a:p>
            <a:pPr algn="l">
              <a:lnSpc>
                <a:spcPts val="4759"/>
              </a:lnSpc>
            </a:pPr>
            <a:r>
              <a:rPr lang="en-US" sz="3399">
                <a:solidFill>
                  <a:srgbClr val="000000"/>
                </a:solidFill>
                <a:latin typeface="Dosis"/>
                <a:ea typeface="Dosis"/>
                <a:cs typeface="Dosis"/>
                <a:sym typeface="Dosis"/>
              </a:rPr>
              <a:t>.image-grid {</a:t>
            </a:r>
          </a:p>
          <a:p>
            <a:pPr algn="l">
              <a:lnSpc>
                <a:spcPts val="4759"/>
              </a:lnSpc>
            </a:pPr>
            <a:r>
              <a:rPr lang="en-US" sz="3399">
                <a:solidFill>
                  <a:srgbClr val="000000"/>
                </a:solidFill>
                <a:latin typeface="Dosis"/>
                <a:ea typeface="Dosis"/>
                <a:cs typeface="Dosis"/>
                <a:sym typeface="Dosis"/>
              </a:rPr>
              <a:t>  display: grid;</a:t>
            </a:r>
          </a:p>
          <a:p>
            <a:pPr algn="l">
              <a:lnSpc>
                <a:spcPts val="4759"/>
              </a:lnSpc>
            </a:pPr>
            <a:r>
              <a:rPr lang="en-US" sz="3399">
                <a:solidFill>
                  <a:srgbClr val="000000"/>
                </a:solidFill>
                <a:latin typeface="Dosis"/>
                <a:ea typeface="Dosis"/>
                <a:cs typeface="Dosis"/>
                <a:sym typeface="Dosis"/>
              </a:rPr>
              <a:t>  grid-template-columns: repeat(3, 1fr);</a:t>
            </a:r>
          </a:p>
          <a:p>
            <a:pPr algn="l">
              <a:lnSpc>
                <a:spcPts val="4759"/>
              </a:lnSpc>
            </a:pPr>
            <a:r>
              <a:rPr lang="en-US" sz="3399">
                <a:solidFill>
                  <a:srgbClr val="000000"/>
                </a:solidFill>
                <a:latin typeface="Dosis"/>
                <a:ea typeface="Dosis"/>
                <a:cs typeface="Dosis"/>
                <a:sym typeface="Dosis"/>
              </a:rPr>
              <a:t>  grid-gap: 30px;</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Modal styles */</a:t>
            </a:r>
          </a:p>
          <a:p>
            <a:pPr algn="l">
              <a:lnSpc>
                <a:spcPts val="4759"/>
              </a:lnSpc>
            </a:pPr>
            <a:r>
              <a:rPr lang="en-US" sz="3399">
                <a:solidFill>
                  <a:srgbClr val="000000"/>
                </a:solidFill>
                <a:latin typeface="Dosis"/>
                <a:ea typeface="Dosis"/>
                <a:cs typeface="Dosis"/>
                <a:sym typeface="Dosis"/>
              </a:rPr>
              <a:t>.modal {</a:t>
            </a:r>
          </a:p>
          <a:p>
            <a:pPr algn="l">
              <a:lnSpc>
                <a:spcPts val="4759"/>
              </a:lnSpc>
            </a:pPr>
            <a:r>
              <a:rPr lang="en-US" sz="3399">
                <a:solidFill>
                  <a:srgbClr val="000000"/>
                </a:solidFill>
                <a:latin typeface="Dosis"/>
                <a:ea typeface="Dosis"/>
                <a:cs typeface="Dosis"/>
                <a:sym typeface="Dosis"/>
              </a:rPr>
              <a:t>  position: fixed;</a:t>
            </a:r>
          </a:p>
          <a:p>
            <a:pPr algn="l">
              <a:lnSpc>
                <a:spcPts val="4759"/>
              </a:lnSpc>
            </a:pPr>
            <a:r>
              <a:rPr lang="en-US" sz="3399">
                <a:solidFill>
                  <a:srgbClr val="000000"/>
                </a:solidFill>
                <a:latin typeface="Dosis"/>
                <a:ea typeface="Dosis"/>
                <a:cs typeface="Dosis"/>
                <a:sym typeface="Dosis"/>
              </a:rPr>
              <a:t>  top: 0;</a:t>
            </a:r>
          </a:p>
          <a:p>
            <a:pPr algn="l">
              <a:lnSpc>
                <a:spcPts val="4759"/>
              </a:lnSpc>
            </a:pPr>
            <a:r>
              <a:rPr lang="en-US" sz="3399">
                <a:solidFill>
                  <a:srgbClr val="000000"/>
                </a:solidFill>
                <a:latin typeface="Dosis"/>
                <a:ea typeface="Dosis"/>
                <a:cs typeface="Dosis"/>
                <a:sym typeface="Dosis"/>
              </a:rPr>
              <a:t>  right: 0;</a:t>
            </a:r>
          </a:p>
          <a:p>
            <a:pPr algn="l">
              <a:lnSpc>
                <a:spcPts val="4759"/>
              </a:lnSpc>
            </a:pPr>
            <a:r>
              <a:rPr lang="en-US" sz="3399">
                <a:solidFill>
                  <a:srgbClr val="000000"/>
                </a:solidFill>
                <a:latin typeface="Dosis"/>
                <a:ea typeface="Dosis"/>
                <a:cs typeface="Dosis"/>
                <a:sym typeface="Dosis"/>
              </a:rPr>
              <a:t>  bottom: 0;</a:t>
            </a:r>
          </a:p>
          <a:p>
            <a:pPr algn="l">
              <a:lnSpc>
                <a:spcPts val="4759"/>
              </a:lnSpc>
            </a:pPr>
            <a:r>
              <a:rPr lang="en-US" sz="3399">
                <a:solidFill>
                  <a:srgbClr val="000000"/>
                </a:solidFill>
                <a:latin typeface="Dosis"/>
                <a:ea typeface="Dosis"/>
                <a:cs typeface="Dosis"/>
                <a:sym typeface="Dosis"/>
              </a:rPr>
              <a:t>  left: 0;</a:t>
            </a:r>
          </a:p>
          <a:p>
            <a:pPr algn="l">
              <a:lnSpc>
                <a:spcPts val="4759"/>
              </a:lnSpc>
            </a:pPr>
            <a:r>
              <a:rPr lang="en-US" sz="3399">
                <a:solidFill>
                  <a:srgbClr val="000000"/>
                </a:solidFill>
                <a:latin typeface="Dosis"/>
                <a:ea typeface="Dosis"/>
                <a:cs typeface="Dosis"/>
                <a:sym typeface="Dosis"/>
              </a:rPr>
              <a:t>  background-color: rgba(0, 0, 0, 0.5);</a:t>
            </a:r>
          </a:p>
          <a:p>
            <a:pPr algn="l">
              <a:lnSpc>
                <a:spcPts val="4759"/>
              </a:lnSpc>
            </a:pPr>
            <a:r>
              <a:rPr lang="en-US" sz="3399">
                <a:solidFill>
                  <a:srgbClr val="000000"/>
                </a:solidFill>
                <a:latin typeface="Dosis"/>
                <a:ea typeface="Dosis"/>
                <a:cs typeface="Dosis"/>
                <a:sym typeface="Dosis"/>
              </a:rPr>
              <a:t>  display: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*JavaScript Code*</a:t>
            </a:r>
          </a:p>
          <a:p>
            <a:pPr algn="l">
              <a:lnSpc>
                <a:spcPts val="4759"/>
              </a:lnSpc>
            </a:pPr>
            <a:r>
              <a:rPr lang="en-US" sz="3399">
                <a:solidFill>
                  <a:srgbClr val="000000"/>
                </a:solidFill>
                <a:latin typeface="Dosis"/>
                <a:ea typeface="Dosis"/>
                <a:cs typeface="Dosis"/>
                <a:sym typeface="Dosis"/>
              </a:rPr>
              <a:t>*Image Data*</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Sample data for images</a:t>
            </a:r>
          </a:p>
          <a:p>
            <a:pPr algn="l">
              <a:lnSpc>
                <a:spcPts val="4759"/>
              </a:lnSpc>
            </a:pPr>
            <a:r>
              <a:rPr lang="en-US" sz="3399">
                <a:solidFill>
                  <a:srgbClr val="000000"/>
                </a:solidFill>
                <a:latin typeface="Dosis"/>
                <a:ea typeface="Dosis"/>
                <a:cs typeface="Dosis"/>
                <a:sym typeface="Dosis"/>
              </a:rPr>
              <a:t>const images = [</a:t>
            </a:r>
          </a:p>
          <a:p>
            <a:pPr algn="l">
              <a:lnSpc>
                <a:spcPts val="4759"/>
              </a:lnSpc>
            </a:pPr>
            <a:r>
              <a:rPr lang="en-US" sz="3399">
                <a:solidFill>
                  <a:srgbClr val="000000"/>
                </a:solidFill>
                <a:latin typeface="Dosis"/>
                <a:ea typeface="Dosis"/>
                <a:cs typeface="Dosis"/>
                <a:sym typeface="Dosis"/>
              </a:rPr>
              <a:t>  { id: 1, src: 'image1.jpg', category: 'painting' },</a:t>
            </a:r>
          </a:p>
          <a:p>
            <a:pPr algn="l">
              <a:lnSpc>
                <a:spcPts val="4759"/>
              </a:lnSpc>
            </a:pPr>
            <a:r>
              <a:rPr lang="en-US" sz="3399">
                <a:solidFill>
                  <a:srgbClr val="000000"/>
                </a:solidFill>
                <a:latin typeface="Dosis"/>
                <a:ea typeface="Dosis"/>
                <a:cs typeface="Dosis"/>
                <a:sym typeface="Dosis"/>
              </a:rPr>
              <a:t>  { id: 2, src: 'image2.jpg', category: 'photography' },</a:t>
            </a:r>
          </a:p>
          <a:p>
            <a:pPr algn="l">
              <a:lnSpc>
                <a:spcPts val="4759"/>
              </a:lnSpc>
            </a:pPr>
            <a:r>
              <a:rPr lang="en-US" sz="3399">
                <a:solidFill>
                  <a:srgbClr val="000000"/>
                </a:solidFill>
                <a:latin typeface="Dosis"/>
                <a:ea typeface="Dosis"/>
                <a:cs typeface="Dosis"/>
                <a:sym typeface="Dosis"/>
              </a:rPr>
              <a:t>  { id: 3, src: 'image3.jpg', category: 'painting' },</a:t>
            </a:r>
          </a:p>
          <a:p>
            <a:pPr algn="l">
              <a:lnSpc>
                <a:spcPts val="4759"/>
              </a:lnSpc>
            </a:pPr>
            <a:r>
              <a:rPr lang="en-US" sz="3399">
                <a:solidFill>
                  <a:srgbClr val="000000"/>
                </a:solidFill>
                <a:latin typeface="Dosis"/>
                <a:ea typeface="Dosis"/>
                <a:cs typeface="Dosis"/>
                <a:sym typeface="Dosis"/>
              </a:rPr>
              <a:t>  // Add more images here...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*Functions*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Function to generate image grid</a:t>
            </a:r>
          </a:p>
          <a:p>
            <a:pPr algn="l">
              <a:lnSpc>
                <a:spcPts val="4759"/>
              </a:lnSpc>
            </a:pPr>
            <a:r>
              <a:rPr lang="en-US" sz="3399">
                <a:solidFill>
                  <a:srgbClr val="000000"/>
                </a:solidFill>
                <a:latin typeface="Dosis"/>
                <a:ea typeface="Dosis"/>
                <a:cs typeface="Dosis"/>
                <a:sym typeface="Dosis"/>
              </a:rPr>
              <a:t>function generateImageGrid() {</a:t>
            </a:r>
          </a:p>
          <a:p>
            <a:pPr algn="l">
              <a:lnSpc>
                <a:spcPts val="4759"/>
              </a:lnSpc>
            </a:pPr>
            <a:r>
              <a:rPr lang="en-US" sz="3399">
                <a:solidFill>
                  <a:srgbClr val="000000"/>
                </a:solidFill>
                <a:latin typeface="Dosis"/>
                <a:ea typeface="Dosis"/>
                <a:cs typeface="Dosis"/>
                <a:sym typeface="Dosis"/>
              </a:rPr>
              <a:t>  const imageGrid = document.querySelector('.image-grid');</a:t>
            </a:r>
          </a:p>
          <a:p>
            <a:pPr algn="l">
              <a:lnSpc>
                <a:spcPts val="4759"/>
              </a:lnSpc>
            </a:pPr>
            <a:r>
              <a:rPr lang="en-US" sz="3399">
                <a:solidFill>
                  <a:srgbClr val="000000"/>
                </a:solidFill>
                <a:latin typeface="Dosis"/>
                <a:ea typeface="Dosis"/>
                <a:cs typeface="Dosis"/>
                <a:sym typeface="Dosis"/>
              </a:rPr>
              <a:t>  imageGrid.innerHTML = '';</a:t>
            </a:r>
          </a:p>
          <a:p>
            <a:pPr algn="l">
              <a:lnSpc>
                <a:spcPts val="4759"/>
              </a:lnSpc>
            </a:pPr>
            <a:r>
              <a:rPr lang="en-US" sz="3399">
                <a:solidFill>
                  <a:srgbClr val="000000"/>
                </a:solidFill>
                <a:latin typeface="Dosis"/>
                <a:ea typeface="Dosis"/>
                <a:cs typeface="Dosis"/>
                <a:sym typeface="Dosis"/>
              </a:rPr>
              <a:t>  images.forEach((image) =&gt; {</a:t>
            </a:r>
          </a:p>
          <a:p>
            <a:pPr algn="l">
              <a:lnSpc>
                <a:spcPts val="4759"/>
              </a:lnSpc>
            </a:pPr>
            <a:r>
              <a:rPr lang="en-US" sz="3399">
                <a:solidFill>
                  <a:srgbClr val="000000"/>
                </a:solidFill>
                <a:latin typeface="Dosis"/>
                <a:ea typeface="Dosis"/>
                <a:cs typeface="Dosis"/>
                <a:sym typeface="Dosis"/>
              </a:rPr>
              <a:t>    const img = document.createElement('img');</a:t>
            </a:r>
          </a:p>
          <a:p>
            <a:pPr algn="l">
              <a:lnSpc>
                <a:spcPts val="4759"/>
              </a:lnSpc>
            </a:pPr>
            <a:r>
              <a:rPr lang="en-US" sz="3399">
                <a:solidFill>
                  <a:srgbClr val="000000"/>
                </a:solidFill>
                <a:latin typeface="Dosis"/>
                <a:ea typeface="Dosis"/>
                <a:cs typeface="Dosis"/>
                <a:sym typeface="Dosis"/>
              </a:rPr>
              <a:t>    img.src = image.src;</a:t>
            </a:r>
          </a:p>
          <a:p>
            <a:pPr algn="l">
              <a:lnSpc>
                <a:spcPts val="4759"/>
              </a:lnSpc>
            </a:pPr>
            <a:r>
              <a:rPr lang="en-US" sz="3399">
                <a:solidFill>
                  <a:srgbClr val="000000"/>
                </a:solidFill>
                <a:latin typeface="Dosis"/>
                <a:ea typeface="Dosis"/>
                <a:cs typeface="Dosis"/>
                <a:sym typeface="Dosis"/>
              </a:rPr>
              <a:t>    img.dataset.category = image.category;</a:t>
            </a:r>
          </a:p>
          <a:p>
            <a:pPr algn="l">
              <a:lnSpc>
                <a:spcPts val="4759"/>
              </a:lnSpc>
            </a:pPr>
            <a:r>
              <a:rPr lang="en-US" sz="3399">
                <a:solidFill>
                  <a:srgbClr val="000000"/>
                </a:solidFill>
                <a:latin typeface="Dosis"/>
                <a:ea typeface="Dosis"/>
                <a:cs typeface="Dosis"/>
                <a:sym typeface="Dosis"/>
              </a:rPr>
              <a:t>    imageGrid.appendChild(img);</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filter button clicks</a:t>
            </a:r>
          </a:p>
          <a:p>
            <a:pPr algn="l">
              <a:lnSpc>
                <a:spcPts val="4759"/>
              </a:lnSpc>
            </a:pPr>
            <a:r>
              <a:rPr lang="en-US" sz="3399">
                <a:solidFill>
                  <a:srgbClr val="000000"/>
                </a:solidFill>
                <a:latin typeface="Dosis"/>
                <a:ea typeface="Dosis"/>
                <a:cs typeface="Dosis"/>
                <a:sym typeface="Dosis"/>
              </a:rPr>
              <a:t>function handleFilterButtonClick(event) {</a:t>
            </a:r>
          </a:p>
          <a:p>
            <a:pPr algn="l">
              <a:lnSpc>
                <a:spcPts val="4759"/>
              </a:lnSpc>
            </a:pPr>
            <a:r>
              <a:rPr lang="en-US" sz="3399">
                <a:solidFill>
                  <a:srgbClr val="000000"/>
                </a:solidFill>
                <a:latin typeface="Dosis"/>
                <a:ea typeface="Dosis"/>
                <a:cs typeface="Dosis"/>
                <a:sym typeface="Dosis"/>
              </a:rPr>
              <a:t>  const filterValue = event.target.dataset.filter;</a:t>
            </a:r>
          </a:p>
          <a:p>
            <a:pPr algn="l">
              <a:lnSpc>
                <a:spcPts val="4759"/>
              </a:lnSpc>
            </a:pPr>
            <a:r>
              <a:rPr lang="en-US" sz="3399">
                <a:solidFill>
                  <a:srgbClr val="000000"/>
                </a:solidFill>
                <a:latin typeface="Dosis"/>
                <a:ea typeface="Dosis"/>
                <a:cs typeface="Dosis"/>
                <a:sym typeface="Dosis"/>
              </a:rPr>
              <a:t>  const imagesToDisplay = images.filter((image) =&gt; {</a:t>
            </a:r>
          </a:p>
          <a:p>
            <a:pPr algn="l">
              <a:lnSpc>
                <a:spcPts val="4759"/>
              </a:lnSpc>
            </a:pPr>
            <a:r>
              <a:rPr lang="en-US" sz="3399">
                <a:solidFill>
                  <a:srgbClr val="000000"/>
                </a:solidFill>
                <a:latin typeface="Dosis"/>
                <a:ea typeface="Dosis"/>
                <a:cs typeface="Dosis"/>
                <a:sym typeface="Dosis"/>
              </a:rPr>
              <a:t>    if (filterValue === 'all') {</a:t>
            </a:r>
          </a:p>
          <a:p>
            <a:pPr algn="l">
              <a:lnSpc>
                <a:spcPts val="4759"/>
              </a:lnSpc>
            </a:pPr>
            <a:r>
              <a:rPr lang="en-US" sz="3399">
                <a:solidFill>
                  <a:srgbClr val="000000"/>
                </a:solidFill>
                <a:latin typeface="Dosis"/>
                <a:ea typeface="Dosis"/>
                <a:cs typeface="Dosis"/>
                <a:sym typeface="Dosis"/>
              </a:rPr>
              <a:t>      return true;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return image.category === filterValue;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generateImageGrid(imagesToDisplay);</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image clicks</a:t>
            </a:r>
          </a:p>
          <a:p>
            <a:pPr algn="l">
              <a:lnSpc>
                <a:spcPts val="4759"/>
              </a:lnSpc>
            </a:pPr>
            <a:r>
              <a:rPr lang="en-US" sz="3399">
                <a:solidFill>
                  <a:srgbClr val="000000"/>
                </a:solidFill>
                <a:latin typeface="Dosis"/>
                <a:ea typeface="Dosis"/>
                <a:cs typeface="Dosis"/>
                <a:sym typeface="Dosis"/>
              </a:rPr>
              <a:t>function handleImageClick(event)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const modalImg = document.querySelector('.modal-img');</a:t>
            </a:r>
          </a:p>
          <a:p>
            <a:pPr algn="l">
              <a:lnSpc>
                <a:spcPts val="4759"/>
              </a:lnSpc>
            </a:pPr>
            <a:r>
              <a:rPr lang="en-US" sz="3399">
                <a:solidFill>
                  <a:srgbClr val="000000"/>
                </a:solidFill>
                <a:latin typeface="Dosis"/>
                <a:ea typeface="Dosis"/>
                <a:cs typeface="Dosis"/>
                <a:sym typeface="Dosis"/>
              </a:rPr>
              <a:t>  modalImg.src = event.target.src;</a:t>
            </a:r>
          </a:p>
          <a:p>
            <a:pPr algn="l">
              <a:lnSpc>
                <a:spcPts val="4759"/>
              </a:lnSpc>
            </a:pPr>
            <a:r>
              <a:rPr lang="en-US" sz="3399">
                <a:solidFill>
                  <a:srgbClr val="000000"/>
                </a:solidFill>
                <a:latin typeface="Dosis"/>
                <a:ea typeface="Dosis"/>
                <a:cs typeface="Dosis"/>
                <a:sym typeface="Dosis"/>
              </a:rPr>
              <a:t>  modal.style.display = 'block';</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modal close button clicks</a:t>
            </a:r>
          </a:p>
          <a:p>
            <a:pPr algn="l">
              <a:lnSpc>
                <a:spcPts val="4759"/>
              </a:lnSpc>
            </a:pPr>
            <a:r>
              <a:rPr lang="en-US" sz="3399">
                <a:solidFill>
                  <a:srgbClr val="000000"/>
                </a:solidFill>
                <a:latin typeface="Dosis"/>
                <a:ea typeface="Dosis"/>
                <a:cs typeface="Dosis"/>
                <a:sym typeface="Dosis"/>
              </a:rPr>
              <a:t>function handleModalCloseButtonClick()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modal.style.display =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*Event Listeners*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Add event listeners</a:t>
            </a:r>
          </a:p>
          <a:p>
            <a:pPr algn="l">
              <a:lnSpc>
                <a:spcPts val="4759"/>
              </a:lnSpc>
            </a:pPr>
            <a:r>
              <a:rPr lang="en-US" sz="3399">
                <a:solidFill>
                  <a:srgbClr val="000000"/>
                </a:solidFill>
                <a:latin typeface="Dosis"/>
                <a:ea typeface="Dosis"/>
                <a:cs typeface="Dosis"/>
                <a:sym typeface="Dosis"/>
              </a:rPr>
              <a:t>document.querySelectorAll('.filter-btn').forEach((button) =&gt; {</a:t>
            </a:r>
          </a:p>
          <a:p>
            <a:pPr algn="l">
              <a:lnSpc>
                <a:spcPts val="4759"/>
              </a:lnSpc>
            </a:pPr>
            <a:r>
              <a:rPr lang="en-US" sz="3399">
                <a:solidFill>
                  <a:srgbClr val="000000"/>
                </a:solidFill>
                <a:latin typeface="Dosis"/>
                <a:ea typeface="Dosis"/>
                <a:cs typeface="Dosis"/>
                <a:sym typeface="Dosis"/>
              </a:rPr>
              <a:t>  button.addEventListener('click', handleFilterButtonClick);</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document.querySelector('.image-grid').addEventListener('click', handleImageClick);</a:t>
            </a:r>
          </a:p>
          <a:p>
            <a:pPr algn="l">
              <a:lnSpc>
                <a:spcPts val="4759"/>
              </a:lnSpc>
            </a:pPr>
            <a:r>
              <a:rPr lang="en-US" sz="3399">
                <a:solidFill>
                  <a:srgbClr val="000000"/>
                </a:solidFill>
                <a:latin typeface="Dosis"/>
                <a:ea typeface="Dosis"/>
                <a:cs typeface="Dosis"/>
                <a:sym typeface="Dosis"/>
              </a:rPr>
              <a:t>document.querySelector('.modal-close').addEventListener('click', handleModalCloseButtonClick);</a:t>
            </a:r>
          </a:p>
          <a:p>
            <a:pPr algn="l">
              <a:lnSpc>
                <a:spcPts val="4759"/>
              </a:lnSpc>
            </a:pPr>
          </a:p>
          <a:p>
            <a:pPr algn="l">
              <a:lnSpc>
                <a:spcPts val="4759"/>
              </a:lnSpc>
            </a:pPr>
            <a:r>
              <a:rPr lang="en-US" sz="3399">
                <a:solidFill>
                  <a:srgbClr val="000000"/>
                </a:solidFill>
                <a:latin typeface="Dosis"/>
                <a:ea typeface="Dosis"/>
                <a:cs typeface="Dosis"/>
                <a:sym typeface="Dosis"/>
              </a:rPr>
              <a:t>// Generate image grid on page load</a:t>
            </a:r>
          </a:p>
          <a:p>
            <a:pPr algn="l">
              <a:lnSpc>
                <a:spcPts val="4759"/>
              </a:lnSpc>
            </a:pPr>
            <a:r>
              <a:rPr lang="en-US" sz="3399">
                <a:solidFill>
                  <a:srgbClr val="000000"/>
                </a:solidFill>
                <a:latin typeface="Dosis"/>
                <a:ea typeface="Dosis"/>
                <a:cs typeface="Dosis"/>
                <a:sym typeface="Dosis"/>
              </a:rPr>
              <a:t>generateImageGrid();</a:t>
            </a:r>
          </a:p>
          <a:p>
            <a:pPr algn="l">
              <a:lnSpc>
                <a:spcPts val="4759"/>
              </a:lnSpc>
            </a:pPr>
            <a:r>
              <a:rPr lang="en-US" sz="3399">
                <a:solidFill>
                  <a:srgbClr val="000000"/>
                </a:solidFill>
                <a:latin typeface="Dosis"/>
                <a:ea typeface="Dosis"/>
                <a:cs typeface="Dosis"/>
                <a:sym typeface="Dosis"/>
              </a:rPr>
              <a:t>```</a:t>
            </a:r>
          </a:p>
          <a:p>
            <a:pPr algn="l" marL="0" indent="0" lvl="0">
              <a:lnSpc>
                <a:spcPts val="4759"/>
              </a:lnSpc>
              <a:spcBef>
                <a:spcPct val="0"/>
              </a:spcBef>
            </a:pPr>
            <a:r>
              <a:rPr lang="en-US" sz="3399">
                <a:solidFill>
                  <a:srgbClr val="000000"/>
                </a:solidFill>
                <a:latin typeface="Canva Sans"/>
                <a:ea typeface="Canva Sans"/>
                <a:cs typeface="Canva Sans"/>
                <a:sym typeface="Canva Sans"/>
              </a:rPr>
              <a:t>This digital portfolio is a static website designed to showcase my skills, experience, and projects. It uses HTML for structuring the content and CSS for styling and layout. The website has three main sections: Home, Projects, and About. Each section provides a brief overview of my background, skills, and experience. The website is fully responsive and works well on various devices and screen sizes.</a:t>
            </a:r>
          </a:p>
        </p:txBody>
      </p:sp>
      <p:sp>
        <p:nvSpPr>
          <p:cNvPr name="TextBox 3" id="3"/>
          <p:cNvSpPr txBox="true"/>
          <p:nvPr/>
        </p:nvSpPr>
        <p:spPr>
          <a:xfrm rot="0">
            <a:off x="7768877" y="-51611835"/>
            <a:ext cx="7768877" cy="88191340"/>
          </a:xfrm>
          <a:prstGeom prst="rect">
            <a:avLst/>
          </a:prstGeom>
        </p:spPr>
        <p:txBody>
          <a:bodyPr anchor="t" rtlCol="false" tIns="0" lIns="0" bIns="0" rIns="0">
            <a:spAutoFit/>
          </a:bodyPr>
          <a:lstStyle/>
          <a:p>
            <a:pPr algn="l">
              <a:lnSpc>
                <a:spcPts val="4759"/>
              </a:lnSpc>
            </a:pPr>
            <a:r>
              <a:rPr lang="en-US" sz="3399">
                <a:solidFill>
                  <a:srgbClr val="000000"/>
                </a:solidFill>
                <a:latin typeface="Dosis"/>
                <a:ea typeface="Dosis"/>
                <a:cs typeface="Dosis"/>
                <a:sym typeface="Dosis"/>
              </a:rPr>
              <a:t>CODE:</a:t>
            </a:r>
          </a:p>
          <a:p>
            <a:pPr algn="l">
              <a:lnSpc>
                <a:spcPts val="4759"/>
              </a:lnSpc>
            </a:pPr>
            <a:r>
              <a:rPr lang="en-US" sz="3399">
                <a:solidFill>
                  <a:srgbClr val="000000"/>
                </a:solidFill>
                <a:latin typeface="Dosis"/>
                <a:ea typeface="Dosis"/>
                <a:cs typeface="Dosis"/>
                <a:sym typeface="Dosis"/>
              </a:rPr>
              <a:t>*HTML Structure*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&lt;!-- Gallery container --&gt;</a:t>
            </a:r>
          </a:p>
          <a:p>
            <a:pPr algn="l">
              <a:lnSpc>
                <a:spcPts val="4759"/>
              </a:lnSpc>
            </a:pPr>
            <a:r>
              <a:rPr lang="en-US" sz="3399">
                <a:solidFill>
                  <a:srgbClr val="000000"/>
                </a:solidFill>
                <a:latin typeface="Dosis"/>
                <a:ea typeface="Dosis"/>
                <a:cs typeface="Dosis"/>
                <a:sym typeface="Dosis"/>
              </a:rPr>
              <a:t>&lt;div class="gallery"&gt;</a:t>
            </a:r>
          </a:p>
          <a:p>
            <a:pPr algn="l">
              <a:lnSpc>
                <a:spcPts val="4759"/>
              </a:lnSpc>
            </a:pPr>
            <a:r>
              <a:rPr lang="en-US" sz="3399">
                <a:solidFill>
                  <a:srgbClr val="000000"/>
                </a:solidFill>
                <a:latin typeface="Dosis"/>
                <a:ea typeface="Dosis"/>
                <a:cs typeface="Dosis"/>
                <a:sym typeface="Dosis"/>
              </a:rPr>
              <a:t>  &lt;!-- Filters and buttons --&gt;</a:t>
            </a:r>
          </a:p>
          <a:p>
            <a:pPr algn="l">
              <a:lnSpc>
                <a:spcPts val="4759"/>
              </a:lnSpc>
            </a:pPr>
            <a:r>
              <a:rPr lang="en-US" sz="3399">
                <a:solidFill>
                  <a:srgbClr val="000000"/>
                </a:solidFill>
                <a:latin typeface="Dosis"/>
                <a:ea typeface="Dosis"/>
                <a:cs typeface="Dosis"/>
                <a:sym typeface="Dosis"/>
              </a:rPr>
              <a:t>  &lt;div class="filters"&gt;</a:t>
            </a:r>
          </a:p>
          <a:p>
            <a:pPr algn="l">
              <a:lnSpc>
                <a:spcPts val="4759"/>
              </a:lnSpc>
            </a:pPr>
            <a:r>
              <a:rPr lang="en-US" sz="3399">
                <a:solidFill>
                  <a:srgbClr val="000000"/>
                </a:solidFill>
                <a:latin typeface="Dosis"/>
                <a:ea typeface="Dosis"/>
                <a:cs typeface="Dosis"/>
                <a:sym typeface="Dosis"/>
              </a:rPr>
              <a:t>    &lt;!-- Filter buttons --&gt;</a:t>
            </a:r>
          </a:p>
          <a:p>
            <a:pPr algn="l">
              <a:lnSpc>
                <a:spcPts val="4759"/>
              </a:lnSpc>
            </a:pPr>
            <a:r>
              <a:rPr lang="en-US" sz="3399">
                <a:solidFill>
                  <a:srgbClr val="000000"/>
                </a:solidFill>
                <a:latin typeface="Dosis"/>
                <a:ea typeface="Dosis"/>
                <a:cs typeface="Dosis"/>
                <a:sym typeface="Dosis"/>
              </a:rPr>
              <a:t>    &lt;div class="my-button"&gt;</a:t>
            </a:r>
          </a:p>
          <a:p>
            <a:pPr algn="l">
              <a:lnSpc>
                <a:spcPts val="4759"/>
              </a:lnSpc>
            </a:pPr>
            <a:r>
              <a:rPr lang="en-US" sz="3399">
                <a:solidFill>
                  <a:srgbClr val="000000"/>
                </a:solidFill>
                <a:latin typeface="Dosis"/>
                <a:ea typeface="Dosis"/>
                <a:cs typeface="Dosis"/>
                <a:sym typeface="Dosis"/>
              </a:rPr>
              <a:t>      &lt;button&gt;Gallery&lt;/button&gt;</a:t>
            </a:r>
          </a:p>
          <a:p>
            <a:pPr algn="l">
              <a:lnSpc>
                <a:spcPts val="4759"/>
              </a:lnSpc>
            </a:pPr>
            <a:r>
              <a:rPr lang="en-US" sz="3399">
                <a:solidFill>
                  <a:srgbClr val="000000"/>
                </a:solidFill>
                <a:latin typeface="Dosis"/>
                <a:ea typeface="Dosis"/>
                <a:cs typeface="Dosis"/>
                <a:sym typeface="Dosis"/>
              </a:rPr>
              <a:t>      &lt;button&gt;Photography&lt;/button&gt;</a:t>
            </a:r>
          </a:p>
          <a:p>
            <a:pPr algn="l">
              <a:lnSpc>
                <a:spcPts val="4759"/>
              </a:lnSpc>
            </a:pPr>
            <a:r>
              <a:rPr lang="en-US" sz="3399">
                <a:solidFill>
                  <a:srgbClr val="000000"/>
                </a:solidFill>
                <a:latin typeface="Dosis"/>
                <a:ea typeface="Dosis"/>
                <a:cs typeface="Dosis"/>
                <a:sym typeface="Dosis"/>
              </a:rPr>
              <a:t>      &lt;button&gt;Painting&lt;/button&gt;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Image grid --&gt;</a:t>
            </a:r>
          </a:p>
          <a:p>
            <a:pPr algn="l">
              <a:lnSpc>
                <a:spcPts val="4759"/>
              </a:lnSpc>
            </a:pPr>
            <a:r>
              <a:rPr lang="en-US" sz="3399">
                <a:solidFill>
                  <a:srgbClr val="000000"/>
                </a:solidFill>
                <a:latin typeface="Dosis"/>
                <a:ea typeface="Dosis"/>
                <a:cs typeface="Dosis"/>
                <a:sym typeface="Dosis"/>
              </a:rPr>
              <a:t>  &lt;div class="image-grid"&gt;</a:t>
            </a:r>
          </a:p>
          <a:p>
            <a:pPr algn="l">
              <a:lnSpc>
                <a:spcPts val="4759"/>
              </a:lnSpc>
            </a:pPr>
            <a:r>
              <a:rPr lang="en-US" sz="3399">
                <a:solidFill>
                  <a:srgbClr val="000000"/>
                </a:solidFill>
                <a:latin typeface="Dosis"/>
                <a:ea typeface="Dosis"/>
                <a:cs typeface="Dosis"/>
                <a:sym typeface="Dosis"/>
              </a:rPr>
              <a:t>    &lt;!-- Images will be generated dynamically --&gt;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Modal for image preview --&gt;</a:t>
            </a:r>
          </a:p>
          <a:p>
            <a:pPr algn="l">
              <a:lnSpc>
                <a:spcPts val="4759"/>
              </a:lnSpc>
            </a:pPr>
            <a:r>
              <a:rPr lang="en-US" sz="3399">
                <a:solidFill>
                  <a:srgbClr val="000000"/>
                </a:solidFill>
                <a:latin typeface="Dosis"/>
                <a:ea typeface="Dosis"/>
                <a:cs typeface="Dosis"/>
                <a:sym typeface="Dosis"/>
              </a:rPr>
              <a:t>  &lt;div class="modal"&gt;</a:t>
            </a:r>
          </a:p>
          <a:p>
            <a:pPr algn="l">
              <a:lnSpc>
                <a:spcPts val="4759"/>
              </a:lnSpc>
            </a:pPr>
            <a:r>
              <a:rPr lang="en-US" sz="3399">
                <a:solidFill>
                  <a:srgbClr val="000000"/>
                </a:solidFill>
                <a:latin typeface="Dosis"/>
                <a:ea typeface="Dosis"/>
                <a:cs typeface="Dosis"/>
                <a:sym typeface="Dosis"/>
              </a:rPr>
              <a:t>    &lt;img src="" alt="" class="modal-img"&gt;</a:t>
            </a:r>
          </a:p>
          <a:p>
            <a:pPr algn="l">
              <a:lnSpc>
                <a:spcPts val="4759"/>
              </a:lnSpc>
            </a:pPr>
            <a:r>
              <a:rPr lang="en-US" sz="3399">
                <a:solidFill>
                  <a:srgbClr val="000000"/>
                </a:solidFill>
                <a:latin typeface="Dosis"/>
                <a:ea typeface="Dosis"/>
                <a:cs typeface="Dosis"/>
                <a:sym typeface="Dosis"/>
              </a:rPr>
              <a:t>    &lt;button class="modal-close"&gt;&amp;times;&lt;/button&gt;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&lt;/div&gt;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*CSS Styles*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Gallery container styles */</a:t>
            </a:r>
          </a:p>
          <a:p>
            <a:pPr algn="l">
              <a:lnSpc>
                <a:spcPts val="4759"/>
              </a:lnSpc>
            </a:pPr>
            <a:r>
              <a:rPr lang="en-US" sz="3399">
                <a:solidFill>
                  <a:srgbClr val="000000"/>
                </a:solidFill>
                <a:latin typeface="Dosis"/>
                <a:ea typeface="Dosis"/>
                <a:cs typeface="Dosis"/>
                <a:sym typeface="Dosis"/>
              </a:rPr>
              <a:t>.gallery {</a:t>
            </a:r>
          </a:p>
          <a:p>
            <a:pPr algn="l">
              <a:lnSpc>
                <a:spcPts val="4759"/>
              </a:lnSpc>
            </a:pPr>
            <a:r>
              <a:rPr lang="en-US" sz="3399">
                <a:solidFill>
                  <a:srgbClr val="000000"/>
                </a:solidFill>
                <a:latin typeface="Dosis"/>
                <a:ea typeface="Dosis"/>
                <a:cs typeface="Dosis"/>
                <a:sym typeface="Dosis"/>
              </a:rPr>
              <a:t>  max-width: 1200px;</a:t>
            </a:r>
          </a:p>
          <a:p>
            <a:pPr algn="l">
              <a:lnSpc>
                <a:spcPts val="4759"/>
              </a:lnSpc>
            </a:pPr>
            <a:r>
              <a:rPr lang="en-US" sz="3399">
                <a:solidFill>
                  <a:srgbClr val="000000"/>
                </a:solidFill>
                <a:latin typeface="Dosis"/>
                <a:ea typeface="Dosis"/>
                <a:cs typeface="Dosis"/>
                <a:sym typeface="Dosis"/>
              </a:rPr>
              <a:t>  margin: 40px auto;</a:t>
            </a:r>
          </a:p>
          <a:p>
            <a:pPr algn="l">
              <a:lnSpc>
                <a:spcPts val="4759"/>
              </a:lnSpc>
            </a:pPr>
            <a:r>
              <a:rPr lang="en-US" sz="3399">
                <a:solidFill>
                  <a:srgbClr val="000000"/>
                </a:solidFill>
                <a:latin typeface="Dosis"/>
                <a:ea typeface="Dosis"/>
                <a:cs typeface="Dosis"/>
                <a:sym typeface="Dosis"/>
              </a:rPr>
              <a:t>  padding: 20px;</a:t>
            </a:r>
          </a:p>
          <a:p>
            <a:pPr algn="l">
              <a:lnSpc>
                <a:spcPts val="4759"/>
              </a:lnSpc>
            </a:pPr>
            <a:r>
              <a:rPr lang="en-US" sz="3399">
                <a:solidFill>
                  <a:srgbClr val="000000"/>
                </a:solidFill>
                <a:latin typeface="Dosis"/>
                <a:ea typeface="Dosis"/>
                <a:cs typeface="Dosis"/>
                <a:sym typeface="Dosis"/>
              </a:rPr>
              <a:t>  background-color: lightgreen;</a:t>
            </a:r>
          </a:p>
          <a:p>
            <a:pPr algn="l">
              <a:lnSpc>
                <a:spcPts val="4759"/>
              </a:lnSpc>
            </a:pPr>
            <a:r>
              <a:rPr lang="en-US" sz="3399">
                <a:solidFill>
                  <a:srgbClr val="000000"/>
                </a:solidFill>
                <a:latin typeface="Dosis"/>
                <a:ea typeface="Dosis"/>
                <a:cs typeface="Dosis"/>
                <a:sym typeface="Dosis"/>
              </a:rPr>
              <a:t>  border: 1px solid #ddd;</a:t>
            </a:r>
          </a:p>
          <a:p>
            <a:pPr algn="l">
              <a:lnSpc>
                <a:spcPts val="4759"/>
              </a:lnSpc>
            </a:pPr>
            <a:r>
              <a:rPr lang="en-US" sz="3399">
                <a:solidFill>
                  <a:srgbClr val="000000"/>
                </a:solidFill>
                <a:latin typeface="Dosis"/>
                <a:ea typeface="Dosis"/>
                <a:cs typeface="Dosis"/>
                <a:sym typeface="Dosis"/>
              </a:rPr>
              <a:t>  box-shadow: 0 0 10px rgba(0, 0, 0, 0.1);</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Image grid styles */</a:t>
            </a:r>
          </a:p>
          <a:p>
            <a:pPr algn="l">
              <a:lnSpc>
                <a:spcPts val="4759"/>
              </a:lnSpc>
            </a:pPr>
            <a:r>
              <a:rPr lang="en-US" sz="3399">
                <a:solidFill>
                  <a:srgbClr val="000000"/>
                </a:solidFill>
                <a:latin typeface="Dosis"/>
                <a:ea typeface="Dosis"/>
                <a:cs typeface="Dosis"/>
                <a:sym typeface="Dosis"/>
              </a:rPr>
              <a:t>.image-grid {</a:t>
            </a:r>
          </a:p>
          <a:p>
            <a:pPr algn="l">
              <a:lnSpc>
                <a:spcPts val="4759"/>
              </a:lnSpc>
            </a:pPr>
            <a:r>
              <a:rPr lang="en-US" sz="3399">
                <a:solidFill>
                  <a:srgbClr val="000000"/>
                </a:solidFill>
                <a:latin typeface="Dosis"/>
                <a:ea typeface="Dosis"/>
                <a:cs typeface="Dosis"/>
                <a:sym typeface="Dosis"/>
              </a:rPr>
              <a:t>  display: grid;</a:t>
            </a:r>
          </a:p>
          <a:p>
            <a:pPr algn="l">
              <a:lnSpc>
                <a:spcPts val="4759"/>
              </a:lnSpc>
            </a:pPr>
            <a:r>
              <a:rPr lang="en-US" sz="3399">
                <a:solidFill>
                  <a:srgbClr val="000000"/>
                </a:solidFill>
                <a:latin typeface="Dosis"/>
                <a:ea typeface="Dosis"/>
                <a:cs typeface="Dosis"/>
                <a:sym typeface="Dosis"/>
              </a:rPr>
              <a:t>  grid-template-columns: repeat(3, 1fr);</a:t>
            </a:r>
          </a:p>
          <a:p>
            <a:pPr algn="l">
              <a:lnSpc>
                <a:spcPts val="4759"/>
              </a:lnSpc>
            </a:pPr>
            <a:r>
              <a:rPr lang="en-US" sz="3399">
                <a:solidFill>
                  <a:srgbClr val="000000"/>
                </a:solidFill>
                <a:latin typeface="Dosis"/>
                <a:ea typeface="Dosis"/>
                <a:cs typeface="Dosis"/>
                <a:sym typeface="Dosis"/>
              </a:rPr>
              <a:t>  grid-gap: 30px;</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Modal styles */</a:t>
            </a:r>
          </a:p>
          <a:p>
            <a:pPr algn="l">
              <a:lnSpc>
                <a:spcPts val="4759"/>
              </a:lnSpc>
            </a:pPr>
            <a:r>
              <a:rPr lang="en-US" sz="3399">
                <a:solidFill>
                  <a:srgbClr val="000000"/>
                </a:solidFill>
                <a:latin typeface="Dosis"/>
                <a:ea typeface="Dosis"/>
                <a:cs typeface="Dosis"/>
                <a:sym typeface="Dosis"/>
              </a:rPr>
              <a:t>.modal {</a:t>
            </a:r>
          </a:p>
          <a:p>
            <a:pPr algn="l">
              <a:lnSpc>
                <a:spcPts val="4759"/>
              </a:lnSpc>
            </a:pPr>
            <a:r>
              <a:rPr lang="en-US" sz="3399">
                <a:solidFill>
                  <a:srgbClr val="000000"/>
                </a:solidFill>
                <a:latin typeface="Dosis"/>
                <a:ea typeface="Dosis"/>
                <a:cs typeface="Dosis"/>
                <a:sym typeface="Dosis"/>
              </a:rPr>
              <a:t>  position: fixed;</a:t>
            </a:r>
          </a:p>
          <a:p>
            <a:pPr algn="l">
              <a:lnSpc>
                <a:spcPts val="4759"/>
              </a:lnSpc>
            </a:pPr>
            <a:r>
              <a:rPr lang="en-US" sz="3399">
                <a:solidFill>
                  <a:srgbClr val="000000"/>
                </a:solidFill>
                <a:latin typeface="Dosis"/>
                <a:ea typeface="Dosis"/>
                <a:cs typeface="Dosis"/>
                <a:sym typeface="Dosis"/>
              </a:rPr>
              <a:t>  top: 0;</a:t>
            </a:r>
          </a:p>
          <a:p>
            <a:pPr algn="l">
              <a:lnSpc>
                <a:spcPts val="4759"/>
              </a:lnSpc>
            </a:pPr>
            <a:r>
              <a:rPr lang="en-US" sz="3399">
                <a:solidFill>
                  <a:srgbClr val="000000"/>
                </a:solidFill>
                <a:latin typeface="Dosis"/>
                <a:ea typeface="Dosis"/>
                <a:cs typeface="Dosis"/>
                <a:sym typeface="Dosis"/>
              </a:rPr>
              <a:t>  right: 0;</a:t>
            </a:r>
          </a:p>
          <a:p>
            <a:pPr algn="l">
              <a:lnSpc>
                <a:spcPts val="4759"/>
              </a:lnSpc>
            </a:pPr>
            <a:r>
              <a:rPr lang="en-US" sz="3399">
                <a:solidFill>
                  <a:srgbClr val="000000"/>
                </a:solidFill>
                <a:latin typeface="Dosis"/>
                <a:ea typeface="Dosis"/>
                <a:cs typeface="Dosis"/>
                <a:sym typeface="Dosis"/>
              </a:rPr>
              <a:t>  bottom: 0;</a:t>
            </a:r>
          </a:p>
          <a:p>
            <a:pPr algn="l">
              <a:lnSpc>
                <a:spcPts val="4759"/>
              </a:lnSpc>
            </a:pPr>
            <a:r>
              <a:rPr lang="en-US" sz="3399">
                <a:solidFill>
                  <a:srgbClr val="000000"/>
                </a:solidFill>
                <a:latin typeface="Dosis"/>
                <a:ea typeface="Dosis"/>
                <a:cs typeface="Dosis"/>
                <a:sym typeface="Dosis"/>
              </a:rPr>
              <a:t>  left: 0;</a:t>
            </a:r>
          </a:p>
          <a:p>
            <a:pPr algn="l">
              <a:lnSpc>
                <a:spcPts val="4759"/>
              </a:lnSpc>
            </a:pPr>
            <a:r>
              <a:rPr lang="en-US" sz="3399">
                <a:solidFill>
                  <a:srgbClr val="000000"/>
                </a:solidFill>
                <a:latin typeface="Dosis"/>
                <a:ea typeface="Dosis"/>
                <a:cs typeface="Dosis"/>
                <a:sym typeface="Dosis"/>
              </a:rPr>
              <a:t>  background-color: rgba(0, 0, 0, 0.5);</a:t>
            </a:r>
          </a:p>
          <a:p>
            <a:pPr algn="l">
              <a:lnSpc>
                <a:spcPts val="4759"/>
              </a:lnSpc>
            </a:pPr>
            <a:r>
              <a:rPr lang="en-US" sz="3399">
                <a:solidFill>
                  <a:srgbClr val="000000"/>
                </a:solidFill>
                <a:latin typeface="Dosis"/>
                <a:ea typeface="Dosis"/>
                <a:cs typeface="Dosis"/>
                <a:sym typeface="Dosis"/>
              </a:rPr>
              <a:t>  display: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*JavaScript Code*</a:t>
            </a:r>
          </a:p>
          <a:p>
            <a:pPr algn="l">
              <a:lnSpc>
                <a:spcPts val="4759"/>
              </a:lnSpc>
            </a:pPr>
            <a:r>
              <a:rPr lang="en-US" sz="3399">
                <a:solidFill>
                  <a:srgbClr val="000000"/>
                </a:solidFill>
                <a:latin typeface="Dosis"/>
                <a:ea typeface="Dosis"/>
                <a:cs typeface="Dosis"/>
                <a:sym typeface="Dosis"/>
              </a:rPr>
              <a:t>*Image Data*</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Sample data for images</a:t>
            </a:r>
          </a:p>
          <a:p>
            <a:pPr algn="l">
              <a:lnSpc>
                <a:spcPts val="4759"/>
              </a:lnSpc>
            </a:pPr>
            <a:r>
              <a:rPr lang="en-US" sz="3399">
                <a:solidFill>
                  <a:srgbClr val="000000"/>
                </a:solidFill>
                <a:latin typeface="Dosis"/>
                <a:ea typeface="Dosis"/>
                <a:cs typeface="Dosis"/>
                <a:sym typeface="Dosis"/>
              </a:rPr>
              <a:t>const images = [</a:t>
            </a:r>
          </a:p>
          <a:p>
            <a:pPr algn="l">
              <a:lnSpc>
                <a:spcPts val="4759"/>
              </a:lnSpc>
            </a:pPr>
            <a:r>
              <a:rPr lang="en-US" sz="3399">
                <a:solidFill>
                  <a:srgbClr val="000000"/>
                </a:solidFill>
                <a:latin typeface="Dosis"/>
                <a:ea typeface="Dosis"/>
                <a:cs typeface="Dosis"/>
                <a:sym typeface="Dosis"/>
              </a:rPr>
              <a:t>  { id: 1, src: 'image1.jpg', category: 'painting' },</a:t>
            </a:r>
          </a:p>
          <a:p>
            <a:pPr algn="l">
              <a:lnSpc>
                <a:spcPts val="4759"/>
              </a:lnSpc>
            </a:pPr>
            <a:r>
              <a:rPr lang="en-US" sz="3399">
                <a:solidFill>
                  <a:srgbClr val="000000"/>
                </a:solidFill>
                <a:latin typeface="Dosis"/>
                <a:ea typeface="Dosis"/>
                <a:cs typeface="Dosis"/>
                <a:sym typeface="Dosis"/>
              </a:rPr>
              <a:t>  { id: 2, src: 'image2.jpg', category: 'photography' },</a:t>
            </a:r>
          </a:p>
          <a:p>
            <a:pPr algn="l">
              <a:lnSpc>
                <a:spcPts val="4759"/>
              </a:lnSpc>
            </a:pPr>
            <a:r>
              <a:rPr lang="en-US" sz="3399">
                <a:solidFill>
                  <a:srgbClr val="000000"/>
                </a:solidFill>
                <a:latin typeface="Dosis"/>
                <a:ea typeface="Dosis"/>
                <a:cs typeface="Dosis"/>
                <a:sym typeface="Dosis"/>
              </a:rPr>
              <a:t>  { id: 3, src: 'image3.jpg', category: 'painting' },</a:t>
            </a:r>
          </a:p>
          <a:p>
            <a:pPr algn="l">
              <a:lnSpc>
                <a:spcPts val="4759"/>
              </a:lnSpc>
            </a:pPr>
            <a:r>
              <a:rPr lang="en-US" sz="3399">
                <a:solidFill>
                  <a:srgbClr val="000000"/>
                </a:solidFill>
                <a:latin typeface="Dosis"/>
                <a:ea typeface="Dosis"/>
                <a:cs typeface="Dosis"/>
                <a:sym typeface="Dosis"/>
              </a:rPr>
              <a:t>  // Add more images here...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*Functions*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Function to generate image grid</a:t>
            </a:r>
          </a:p>
          <a:p>
            <a:pPr algn="l">
              <a:lnSpc>
                <a:spcPts val="4759"/>
              </a:lnSpc>
            </a:pPr>
            <a:r>
              <a:rPr lang="en-US" sz="3399">
                <a:solidFill>
                  <a:srgbClr val="000000"/>
                </a:solidFill>
                <a:latin typeface="Dosis"/>
                <a:ea typeface="Dosis"/>
                <a:cs typeface="Dosis"/>
                <a:sym typeface="Dosis"/>
              </a:rPr>
              <a:t>function generateImageGrid() {</a:t>
            </a:r>
          </a:p>
          <a:p>
            <a:pPr algn="l">
              <a:lnSpc>
                <a:spcPts val="4759"/>
              </a:lnSpc>
            </a:pPr>
            <a:r>
              <a:rPr lang="en-US" sz="3399">
                <a:solidFill>
                  <a:srgbClr val="000000"/>
                </a:solidFill>
                <a:latin typeface="Dosis"/>
                <a:ea typeface="Dosis"/>
                <a:cs typeface="Dosis"/>
                <a:sym typeface="Dosis"/>
              </a:rPr>
              <a:t>  const imageGrid = document.querySelector('.image-grid');</a:t>
            </a:r>
          </a:p>
          <a:p>
            <a:pPr algn="l">
              <a:lnSpc>
                <a:spcPts val="4759"/>
              </a:lnSpc>
            </a:pPr>
            <a:r>
              <a:rPr lang="en-US" sz="3399">
                <a:solidFill>
                  <a:srgbClr val="000000"/>
                </a:solidFill>
                <a:latin typeface="Dosis"/>
                <a:ea typeface="Dosis"/>
                <a:cs typeface="Dosis"/>
                <a:sym typeface="Dosis"/>
              </a:rPr>
              <a:t>  imageGrid.innerHTML = '';</a:t>
            </a:r>
          </a:p>
          <a:p>
            <a:pPr algn="l">
              <a:lnSpc>
                <a:spcPts val="4759"/>
              </a:lnSpc>
            </a:pPr>
            <a:r>
              <a:rPr lang="en-US" sz="3399">
                <a:solidFill>
                  <a:srgbClr val="000000"/>
                </a:solidFill>
                <a:latin typeface="Dosis"/>
                <a:ea typeface="Dosis"/>
                <a:cs typeface="Dosis"/>
                <a:sym typeface="Dosis"/>
              </a:rPr>
              <a:t>  images.forEach((image) =&gt; {</a:t>
            </a:r>
          </a:p>
          <a:p>
            <a:pPr algn="l">
              <a:lnSpc>
                <a:spcPts val="4759"/>
              </a:lnSpc>
            </a:pPr>
            <a:r>
              <a:rPr lang="en-US" sz="3399">
                <a:solidFill>
                  <a:srgbClr val="000000"/>
                </a:solidFill>
                <a:latin typeface="Dosis"/>
                <a:ea typeface="Dosis"/>
                <a:cs typeface="Dosis"/>
                <a:sym typeface="Dosis"/>
              </a:rPr>
              <a:t>    const img = document.createElement('img');</a:t>
            </a:r>
          </a:p>
          <a:p>
            <a:pPr algn="l">
              <a:lnSpc>
                <a:spcPts val="4759"/>
              </a:lnSpc>
            </a:pPr>
            <a:r>
              <a:rPr lang="en-US" sz="3399">
                <a:solidFill>
                  <a:srgbClr val="000000"/>
                </a:solidFill>
                <a:latin typeface="Dosis"/>
                <a:ea typeface="Dosis"/>
                <a:cs typeface="Dosis"/>
                <a:sym typeface="Dosis"/>
              </a:rPr>
              <a:t>    img.src = image.src;</a:t>
            </a:r>
          </a:p>
          <a:p>
            <a:pPr algn="l">
              <a:lnSpc>
                <a:spcPts val="4759"/>
              </a:lnSpc>
            </a:pPr>
            <a:r>
              <a:rPr lang="en-US" sz="3399">
                <a:solidFill>
                  <a:srgbClr val="000000"/>
                </a:solidFill>
                <a:latin typeface="Dosis"/>
                <a:ea typeface="Dosis"/>
                <a:cs typeface="Dosis"/>
                <a:sym typeface="Dosis"/>
              </a:rPr>
              <a:t>    img.dataset.category = image.category;</a:t>
            </a:r>
          </a:p>
          <a:p>
            <a:pPr algn="l">
              <a:lnSpc>
                <a:spcPts val="4759"/>
              </a:lnSpc>
            </a:pPr>
            <a:r>
              <a:rPr lang="en-US" sz="3399">
                <a:solidFill>
                  <a:srgbClr val="000000"/>
                </a:solidFill>
                <a:latin typeface="Dosis"/>
                <a:ea typeface="Dosis"/>
                <a:cs typeface="Dosis"/>
                <a:sym typeface="Dosis"/>
              </a:rPr>
              <a:t>    imageGrid.appendChild(img);</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filter button clicks</a:t>
            </a:r>
          </a:p>
          <a:p>
            <a:pPr algn="l">
              <a:lnSpc>
                <a:spcPts val="4759"/>
              </a:lnSpc>
            </a:pPr>
            <a:r>
              <a:rPr lang="en-US" sz="3399">
                <a:solidFill>
                  <a:srgbClr val="000000"/>
                </a:solidFill>
                <a:latin typeface="Dosis"/>
                <a:ea typeface="Dosis"/>
                <a:cs typeface="Dosis"/>
                <a:sym typeface="Dosis"/>
              </a:rPr>
              <a:t>function handleFilterButtonClick(event) {</a:t>
            </a:r>
          </a:p>
          <a:p>
            <a:pPr algn="l">
              <a:lnSpc>
                <a:spcPts val="4759"/>
              </a:lnSpc>
            </a:pPr>
            <a:r>
              <a:rPr lang="en-US" sz="3399">
                <a:solidFill>
                  <a:srgbClr val="000000"/>
                </a:solidFill>
                <a:latin typeface="Dosis"/>
                <a:ea typeface="Dosis"/>
                <a:cs typeface="Dosis"/>
                <a:sym typeface="Dosis"/>
              </a:rPr>
              <a:t>  const filterValue = event.target.dataset.filter;</a:t>
            </a:r>
          </a:p>
          <a:p>
            <a:pPr algn="l">
              <a:lnSpc>
                <a:spcPts val="4759"/>
              </a:lnSpc>
            </a:pPr>
            <a:r>
              <a:rPr lang="en-US" sz="3399">
                <a:solidFill>
                  <a:srgbClr val="000000"/>
                </a:solidFill>
                <a:latin typeface="Dosis"/>
                <a:ea typeface="Dosis"/>
                <a:cs typeface="Dosis"/>
                <a:sym typeface="Dosis"/>
              </a:rPr>
              <a:t>  const imagesToDisplay = images.filter((image) =&gt; {</a:t>
            </a:r>
          </a:p>
          <a:p>
            <a:pPr algn="l">
              <a:lnSpc>
                <a:spcPts val="4759"/>
              </a:lnSpc>
            </a:pPr>
            <a:r>
              <a:rPr lang="en-US" sz="3399">
                <a:solidFill>
                  <a:srgbClr val="000000"/>
                </a:solidFill>
                <a:latin typeface="Dosis"/>
                <a:ea typeface="Dosis"/>
                <a:cs typeface="Dosis"/>
                <a:sym typeface="Dosis"/>
              </a:rPr>
              <a:t>    if (filterValue === 'all') {</a:t>
            </a:r>
          </a:p>
          <a:p>
            <a:pPr algn="l">
              <a:lnSpc>
                <a:spcPts val="4759"/>
              </a:lnSpc>
            </a:pPr>
            <a:r>
              <a:rPr lang="en-US" sz="3399">
                <a:solidFill>
                  <a:srgbClr val="000000"/>
                </a:solidFill>
                <a:latin typeface="Dosis"/>
                <a:ea typeface="Dosis"/>
                <a:cs typeface="Dosis"/>
                <a:sym typeface="Dosis"/>
              </a:rPr>
              <a:t>      return true;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return image.category === filterValue;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generateImageGrid(imagesToDisplay);</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image clicks</a:t>
            </a:r>
          </a:p>
          <a:p>
            <a:pPr algn="l">
              <a:lnSpc>
                <a:spcPts val="4759"/>
              </a:lnSpc>
            </a:pPr>
            <a:r>
              <a:rPr lang="en-US" sz="3399">
                <a:solidFill>
                  <a:srgbClr val="000000"/>
                </a:solidFill>
                <a:latin typeface="Dosis"/>
                <a:ea typeface="Dosis"/>
                <a:cs typeface="Dosis"/>
                <a:sym typeface="Dosis"/>
              </a:rPr>
              <a:t>function handleImageClick(event)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const modalImg = document.querySelector('.modal-img');</a:t>
            </a:r>
          </a:p>
          <a:p>
            <a:pPr algn="l">
              <a:lnSpc>
                <a:spcPts val="4759"/>
              </a:lnSpc>
            </a:pPr>
            <a:r>
              <a:rPr lang="en-US" sz="3399">
                <a:solidFill>
                  <a:srgbClr val="000000"/>
                </a:solidFill>
                <a:latin typeface="Dosis"/>
                <a:ea typeface="Dosis"/>
                <a:cs typeface="Dosis"/>
                <a:sym typeface="Dosis"/>
              </a:rPr>
              <a:t>  modalImg.src = event.target.src;</a:t>
            </a:r>
          </a:p>
          <a:p>
            <a:pPr algn="l">
              <a:lnSpc>
                <a:spcPts val="4759"/>
              </a:lnSpc>
            </a:pPr>
            <a:r>
              <a:rPr lang="en-US" sz="3399">
                <a:solidFill>
                  <a:srgbClr val="000000"/>
                </a:solidFill>
                <a:latin typeface="Dosis"/>
                <a:ea typeface="Dosis"/>
                <a:cs typeface="Dosis"/>
                <a:sym typeface="Dosis"/>
              </a:rPr>
              <a:t>  modal.style.display = 'block';</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modal close button clicks</a:t>
            </a:r>
          </a:p>
          <a:p>
            <a:pPr algn="l">
              <a:lnSpc>
                <a:spcPts val="4759"/>
              </a:lnSpc>
            </a:pPr>
            <a:r>
              <a:rPr lang="en-US" sz="3399">
                <a:solidFill>
                  <a:srgbClr val="000000"/>
                </a:solidFill>
                <a:latin typeface="Dosis"/>
                <a:ea typeface="Dosis"/>
                <a:cs typeface="Dosis"/>
                <a:sym typeface="Dosis"/>
              </a:rPr>
              <a:t>function handleModalCloseButtonClick()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modal.style.display =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*Event Listeners*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Add event listeners</a:t>
            </a:r>
          </a:p>
          <a:p>
            <a:pPr algn="l">
              <a:lnSpc>
                <a:spcPts val="4759"/>
              </a:lnSpc>
            </a:pPr>
            <a:r>
              <a:rPr lang="en-US" sz="3399">
                <a:solidFill>
                  <a:srgbClr val="000000"/>
                </a:solidFill>
                <a:latin typeface="Dosis"/>
                <a:ea typeface="Dosis"/>
                <a:cs typeface="Dosis"/>
                <a:sym typeface="Dosis"/>
              </a:rPr>
              <a:t>document.querySelectorAll('.filter-btn').forEach((button) =&gt; {</a:t>
            </a:r>
          </a:p>
          <a:p>
            <a:pPr algn="l">
              <a:lnSpc>
                <a:spcPts val="4759"/>
              </a:lnSpc>
            </a:pPr>
            <a:r>
              <a:rPr lang="en-US" sz="3399">
                <a:solidFill>
                  <a:srgbClr val="000000"/>
                </a:solidFill>
                <a:latin typeface="Dosis"/>
                <a:ea typeface="Dosis"/>
                <a:cs typeface="Dosis"/>
                <a:sym typeface="Dosis"/>
              </a:rPr>
              <a:t>  button.addEventListener('click', handleFilterButtonClick);</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document.querySelector('.image-grid').addEventListener('click', handleImageClick);</a:t>
            </a:r>
          </a:p>
          <a:p>
            <a:pPr algn="l">
              <a:lnSpc>
                <a:spcPts val="4759"/>
              </a:lnSpc>
            </a:pPr>
            <a:r>
              <a:rPr lang="en-US" sz="3399">
                <a:solidFill>
                  <a:srgbClr val="000000"/>
                </a:solidFill>
                <a:latin typeface="Dosis"/>
                <a:ea typeface="Dosis"/>
                <a:cs typeface="Dosis"/>
                <a:sym typeface="Dosis"/>
              </a:rPr>
              <a:t>document.querySelector('.modal-close').addEventListener('click', handleModalCloseButtonClick);</a:t>
            </a:r>
          </a:p>
          <a:p>
            <a:pPr algn="l">
              <a:lnSpc>
                <a:spcPts val="4759"/>
              </a:lnSpc>
            </a:pPr>
          </a:p>
          <a:p>
            <a:pPr algn="l">
              <a:lnSpc>
                <a:spcPts val="4759"/>
              </a:lnSpc>
            </a:pPr>
            <a:r>
              <a:rPr lang="en-US" sz="3399">
                <a:solidFill>
                  <a:srgbClr val="000000"/>
                </a:solidFill>
                <a:latin typeface="Dosis"/>
                <a:ea typeface="Dosis"/>
                <a:cs typeface="Dosis"/>
                <a:sym typeface="Dosis"/>
              </a:rPr>
              <a:t>// Generate image grid on page load</a:t>
            </a:r>
          </a:p>
          <a:p>
            <a:pPr algn="l">
              <a:lnSpc>
                <a:spcPts val="4759"/>
              </a:lnSpc>
            </a:pPr>
            <a:r>
              <a:rPr lang="en-US" sz="3399">
                <a:solidFill>
                  <a:srgbClr val="000000"/>
                </a:solidFill>
                <a:latin typeface="Dosis"/>
                <a:ea typeface="Dosis"/>
                <a:cs typeface="Dosis"/>
                <a:sym typeface="Dosis"/>
              </a:rPr>
              <a:t>generateImageGrid();</a:t>
            </a:r>
          </a:p>
          <a:p>
            <a:pPr algn="l">
              <a:lnSpc>
                <a:spcPts val="4759"/>
              </a:lnSpc>
            </a:pPr>
            <a:r>
              <a:rPr lang="en-US" sz="3399">
                <a:solidFill>
                  <a:srgbClr val="000000"/>
                </a:solidFill>
                <a:latin typeface="Dosis"/>
                <a:ea typeface="Dosis"/>
                <a:cs typeface="Dosis"/>
                <a:sym typeface="Dosis"/>
              </a:rPr>
              <a:t>```</a:t>
            </a:r>
          </a:p>
          <a:p>
            <a:pPr algn="l" marL="0" indent="0" lvl="0">
              <a:lnSpc>
                <a:spcPts val="4759"/>
              </a:lnSpc>
              <a:spcBef>
                <a:spcPct val="0"/>
              </a:spcBef>
            </a:pPr>
            <a:r>
              <a:rPr lang="en-US" sz="3399">
                <a:solidFill>
                  <a:srgbClr val="000000"/>
                </a:solidFill>
                <a:latin typeface="Canva Sans"/>
                <a:ea typeface="Canva Sans"/>
                <a:cs typeface="Canva Sans"/>
                <a:sym typeface="Canva Sans"/>
              </a:rPr>
              <a:t>This digital portfolio is a static website designed to showcase my skills, experience, and projects. It uses HTML for structuring the content and CSS for styling and layout. The website has three main sections: Home, Projects, and About. Each section provides a brief overview of my background, skills, and experience. The website is fully responsive and works well on various devices and screen sizes.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false" flipV="false" rot="0">
            <a:off x="539498" y="-670387"/>
            <a:ext cx="1646402" cy="2883825"/>
          </a:xfrm>
          <a:custGeom>
            <a:avLst/>
            <a:gdLst/>
            <a:ahLst/>
            <a:cxnLst/>
            <a:rect r="r" b="b" t="t" l="l"/>
            <a:pathLst>
              <a:path h="2883825" w="1646402">
                <a:moveTo>
                  <a:pt x="0" y="0"/>
                </a:moveTo>
                <a:lnTo>
                  <a:pt x="1646402" y="0"/>
                </a:lnTo>
                <a:lnTo>
                  <a:pt x="1646402" y="2883824"/>
                </a:lnTo>
                <a:lnTo>
                  <a:pt x="0" y="28838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03876" y="455821"/>
            <a:ext cx="1348571" cy="1757616"/>
          </a:xfrm>
          <a:custGeom>
            <a:avLst/>
            <a:gdLst/>
            <a:ahLst/>
            <a:cxnLst/>
            <a:rect r="r" b="b" t="t" l="l"/>
            <a:pathLst>
              <a:path h="1757616" w="1348571">
                <a:moveTo>
                  <a:pt x="0" y="0"/>
                </a:moveTo>
                <a:lnTo>
                  <a:pt x="1348572" y="0"/>
                </a:lnTo>
                <a:lnTo>
                  <a:pt x="1348572" y="1757616"/>
                </a:lnTo>
                <a:lnTo>
                  <a:pt x="0" y="1757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170424" y="-186063"/>
            <a:ext cx="1893424" cy="2399501"/>
          </a:xfrm>
          <a:custGeom>
            <a:avLst/>
            <a:gdLst/>
            <a:ahLst/>
            <a:cxnLst/>
            <a:rect r="r" b="b" t="t" l="l"/>
            <a:pathLst>
              <a:path h="2399501" w="1893424">
                <a:moveTo>
                  <a:pt x="0" y="0"/>
                </a:moveTo>
                <a:lnTo>
                  <a:pt x="1893424" y="0"/>
                </a:lnTo>
                <a:lnTo>
                  <a:pt x="1893424" y="2399500"/>
                </a:lnTo>
                <a:lnTo>
                  <a:pt x="0" y="2399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712371" y="2944763"/>
            <a:ext cx="10863257" cy="1071245"/>
          </a:xfrm>
          <a:prstGeom prst="rect">
            <a:avLst/>
          </a:prstGeom>
        </p:spPr>
        <p:txBody>
          <a:bodyPr anchor="t" rtlCol="false" tIns="0" lIns="0" bIns="0" rIns="0">
            <a:spAutoFit/>
          </a:bodyPr>
          <a:lstStyle/>
          <a:p>
            <a:pPr algn="ctr" marL="0" indent="0" lvl="0">
              <a:lnSpc>
                <a:spcPts val="8680"/>
              </a:lnSpc>
              <a:spcBef>
                <a:spcPct val="0"/>
              </a:spcBef>
            </a:pPr>
            <a:r>
              <a:rPr lang="en-US" sz="6200">
                <a:solidFill>
                  <a:srgbClr val="000000"/>
                </a:solidFill>
                <a:latin typeface="Bobby Jones"/>
                <a:ea typeface="Bobby Jones"/>
                <a:cs typeface="Bobby Jones"/>
                <a:sym typeface="Bobby Jones"/>
              </a:rPr>
              <a:t>GuideLines</a:t>
            </a:r>
          </a:p>
        </p:txBody>
      </p:sp>
      <p:sp>
        <p:nvSpPr>
          <p:cNvPr name="TextBox 6" id="6"/>
          <p:cNvSpPr txBox="true"/>
          <p:nvPr/>
        </p:nvSpPr>
        <p:spPr>
          <a:xfrm rot="0">
            <a:off x="1633857" y="6580568"/>
            <a:ext cx="4581939" cy="2463518"/>
          </a:xfrm>
          <a:prstGeom prst="rect">
            <a:avLst/>
          </a:prstGeom>
        </p:spPr>
        <p:txBody>
          <a:bodyPr anchor="t" rtlCol="false" tIns="0" lIns="0" bIns="0" rIns="0">
            <a:spAutoFit/>
          </a:bodyPr>
          <a:lstStyle/>
          <a:p>
            <a:pPr algn="ctr">
              <a:lnSpc>
                <a:spcPts val="3921"/>
              </a:lnSpc>
            </a:pPr>
            <a:r>
              <a:rPr lang="en-US" sz="2801" b="true">
                <a:solidFill>
                  <a:srgbClr val="000000"/>
                </a:solidFill>
                <a:latin typeface="Dosis Medium"/>
                <a:ea typeface="Dosis Medium"/>
                <a:cs typeface="Dosis Medium"/>
                <a:sym typeface="Dosis Medium"/>
              </a:rPr>
              <a:t>•Code: Highlight key sections of your code.</a:t>
            </a:r>
          </a:p>
          <a:p>
            <a:pPr algn="ctr" marL="0" indent="0" lvl="0">
              <a:lnSpc>
                <a:spcPts val="3921"/>
              </a:lnSpc>
              <a:spcBef>
                <a:spcPct val="0"/>
              </a:spcBef>
            </a:pPr>
            <a:r>
              <a:rPr lang="en-US" sz="2801">
                <a:solidFill>
                  <a:srgbClr val="000000"/>
                </a:solidFill>
                <a:latin typeface="Dosis"/>
                <a:ea typeface="Dosis"/>
                <a:cs typeface="Dosis"/>
                <a:sym typeface="Dosis"/>
              </a:rPr>
              <a:t>• Explanation: Provide a brief description of how your project worksf your project.</a:t>
            </a:r>
          </a:p>
        </p:txBody>
      </p:sp>
      <p:sp>
        <p:nvSpPr>
          <p:cNvPr name="TextBox 7" id="7"/>
          <p:cNvSpPr txBox="true"/>
          <p:nvPr/>
        </p:nvSpPr>
        <p:spPr>
          <a:xfrm rot="0">
            <a:off x="6853971" y="6581570"/>
            <a:ext cx="4580058" cy="1967230"/>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00000"/>
                </a:solidFill>
                <a:latin typeface="Dosis Medium"/>
                <a:ea typeface="Dosis Medium"/>
                <a:cs typeface="Dosis Medium"/>
                <a:sym typeface="Dosis Medium"/>
              </a:rPr>
              <a:t>• Tools and Technologies Used: Mention all the tools, libraries, frameworks, and technologies employed.</a:t>
            </a:r>
          </a:p>
        </p:txBody>
      </p:sp>
      <p:sp>
        <p:nvSpPr>
          <p:cNvPr name="TextBox 8" id="8"/>
          <p:cNvSpPr txBox="true"/>
          <p:nvPr/>
        </p:nvSpPr>
        <p:spPr>
          <a:xfrm rot="0">
            <a:off x="12073145" y="6581570"/>
            <a:ext cx="4580058" cy="1471930"/>
          </a:xfrm>
          <a:prstGeom prst="rect">
            <a:avLst/>
          </a:prstGeom>
        </p:spPr>
        <p:txBody>
          <a:bodyPr anchor="t" rtlCol="false" tIns="0" lIns="0" bIns="0" rIns="0">
            <a:spAutoFit/>
          </a:bodyPr>
          <a:lstStyle/>
          <a:p>
            <a:pPr algn="ctr" marL="0" indent="0" lvl="0">
              <a:lnSpc>
                <a:spcPts val="3919"/>
              </a:lnSpc>
              <a:spcBef>
                <a:spcPct val="0"/>
              </a:spcBef>
            </a:pPr>
            <a:r>
              <a:rPr lang="en-US" sz="2799">
                <a:solidFill>
                  <a:srgbClr val="000000"/>
                </a:solidFill>
                <a:latin typeface="Dosis"/>
                <a:ea typeface="Dosis"/>
                <a:cs typeface="Dosis"/>
                <a:sym typeface="Dosis"/>
              </a:rPr>
              <a:t>• Output Result Screenshots: Add screenshots showcasing the results of your project.﻿</a:t>
            </a:r>
          </a:p>
        </p:txBody>
      </p:sp>
      <p:grpSp>
        <p:nvGrpSpPr>
          <p:cNvPr name="Group 9" id="9"/>
          <p:cNvGrpSpPr/>
          <p:nvPr/>
        </p:nvGrpSpPr>
        <p:grpSpPr>
          <a:xfrm rot="0">
            <a:off x="3078341" y="4482733"/>
            <a:ext cx="1692971" cy="169297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B660"/>
            </a:solidFill>
            <a:ln w="28575" cap="sq">
              <a:solidFill>
                <a:srgbClr val="000000"/>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8297515" y="4488182"/>
            <a:ext cx="1692971" cy="16929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B660"/>
            </a:solidFill>
            <a:ln w="28575" cap="sq">
              <a:solidFill>
                <a:srgbClr val="000000"/>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3516688" y="4488182"/>
            <a:ext cx="1692971" cy="169297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B660"/>
            </a:solidFill>
            <a:ln w="28575" cap="sq">
              <a:solidFill>
                <a:srgbClr val="000000"/>
              </a:solidFill>
              <a:prstDash val="solid"/>
              <a:miter/>
            </a:ln>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3305195" y="4598524"/>
            <a:ext cx="1239263" cy="1213739"/>
          </a:xfrm>
          <a:prstGeom prst="rect">
            <a:avLst/>
          </a:prstGeom>
        </p:spPr>
        <p:txBody>
          <a:bodyPr anchor="t" rtlCol="false" tIns="0" lIns="0" bIns="0" rIns="0">
            <a:spAutoFit/>
          </a:bodyPr>
          <a:lstStyle/>
          <a:p>
            <a:pPr algn="ctr" marL="0" indent="0" lvl="1">
              <a:lnSpc>
                <a:spcPts val="10047"/>
              </a:lnSpc>
              <a:spcBef>
                <a:spcPct val="0"/>
              </a:spcBef>
            </a:pPr>
            <a:r>
              <a:rPr lang="en-US" sz="6399" u="none">
                <a:solidFill>
                  <a:srgbClr val="142343"/>
                </a:solidFill>
                <a:latin typeface="Bobby Jones"/>
                <a:ea typeface="Bobby Jones"/>
                <a:cs typeface="Bobby Jones"/>
                <a:sym typeface="Bobby Jones"/>
              </a:rPr>
              <a:t>1</a:t>
            </a:r>
          </a:p>
        </p:txBody>
      </p:sp>
      <p:sp>
        <p:nvSpPr>
          <p:cNvPr name="TextBox 19" id="19"/>
          <p:cNvSpPr txBox="true"/>
          <p:nvPr/>
        </p:nvSpPr>
        <p:spPr>
          <a:xfrm rot="0">
            <a:off x="8524368" y="4598524"/>
            <a:ext cx="1239263" cy="1213739"/>
          </a:xfrm>
          <a:prstGeom prst="rect">
            <a:avLst/>
          </a:prstGeom>
        </p:spPr>
        <p:txBody>
          <a:bodyPr anchor="t" rtlCol="false" tIns="0" lIns="0" bIns="0" rIns="0">
            <a:spAutoFit/>
          </a:bodyPr>
          <a:lstStyle/>
          <a:p>
            <a:pPr algn="ctr" marL="0" indent="0" lvl="1">
              <a:lnSpc>
                <a:spcPts val="10047"/>
              </a:lnSpc>
              <a:spcBef>
                <a:spcPct val="0"/>
              </a:spcBef>
            </a:pPr>
            <a:r>
              <a:rPr lang="en-US" sz="6399" u="none">
                <a:solidFill>
                  <a:srgbClr val="142343"/>
                </a:solidFill>
                <a:latin typeface="Bobby Jones"/>
                <a:ea typeface="Bobby Jones"/>
                <a:cs typeface="Bobby Jones"/>
                <a:sym typeface="Bobby Jones"/>
              </a:rPr>
              <a:t>2</a:t>
            </a:r>
          </a:p>
        </p:txBody>
      </p:sp>
      <p:sp>
        <p:nvSpPr>
          <p:cNvPr name="TextBox 20" id="20"/>
          <p:cNvSpPr txBox="true"/>
          <p:nvPr/>
        </p:nvSpPr>
        <p:spPr>
          <a:xfrm rot="0">
            <a:off x="13743542" y="4598524"/>
            <a:ext cx="1239263" cy="1213739"/>
          </a:xfrm>
          <a:prstGeom prst="rect">
            <a:avLst/>
          </a:prstGeom>
        </p:spPr>
        <p:txBody>
          <a:bodyPr anchor="t" rtlCol="false" tIns="0" lIns="0" bIns="0" rIns="0">
            <a:spAutoFit/>
          </a:bodyPr>
          <a:lstStyle/>
          <a:p>
            <a:pPr algn="ctr" marL="0" indent="0" lvl="1">
              <a:lnSpc>
                <a:spcPts val="10047"/>
              </a:lnSpc>
              <a:spcBef>
                <a:spcPct val="0"/>
              </a:spcBef>
            </a:pPr>
            <a:r>
              <a:rPr lang="en-US" sz="6399" u="none">
                <a:solidFill>
                  <a:srgbClr val="142343"/>
                </a:solidFill>
                <a:latin typeface="Bobby Jones"/>
                <a:ea typeface="Bobby Jones"/>
                <a:cs typeface="Bobby Jones"/>
                <a:sym typeface="Bobby Jones"/>
              </a:rPr>
              <a:t>3</a:t>
            </a:r>
          </a:p>
        </p:txBody>
      </p:sp>
      <p:sp>
        <p:nvSpPr>
          <p:cNvPr name="Freeform 21" id="21"/>
          <p:cNvSpPr/>
          <p:nvPr/>
        </p:nvSpPr>
        <p:spPr>
          <a:xfrm flipH="false" flipV="false" rot="0">
            <a:off x="6381825" y="-670387"/>
            <a:ext cx="1646402" cy="2883825"/>
          </a:xfrm>
          <a:custGeom>
            <a:avLst/>
            <a:gdLst/>
            <a:ahLst/>
            <a:cxnLst/>
            <a:rect r="r" b="b" t="t" l="l"/>
            <a:pathLst>
              <a:path h="2883825" w="1646402">
                <a:moveTo>
                  <a:pt x="0" y="0"/>
                </a:moveTo>
                <a:lnTo>
                  <a:pt x="1646402" y="0"/>
                </a:lnTo>
                <a:lnTo>
                  <a:pt x="1646402" y="2883824"/>
                </a:lnTo>
                <a:lnTo>
                  <a:pt x="0" y="28838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8346203" y="455821"/>
            <a:ext cx="1348571" cy="1757616"/>
          </a:xfrm>
          <a:custGeom>
            <a:avLst/>
            <a:gdLst/>
            <a:ahLst/>
            <a:cxnLst/>
            <a:rect r="r" b="b" t="t" l="l"/>
            <a:pathLst>
              <a:path h="1757616" w="1348571">
                <a:moveTo>
                  <a:pt x="0" y="0"/>
                </a:moveTo>
                <a:lnTo>
                  <a:pt x="1348571" y="0"/>
                </a:lnTo>
                <a:lnTo>
                  <a:pt x="1348571" y="1757616"/>
                </a:lnTo>
                <a:lnTo>
                  <a:pt x="0" y="1757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10012751" y="-186063"/>
            <a:ext cx="1893424" cy="2399501"/>
          </a:xfrm>
          <a:custGeom>
            <a:avLst/>
            <a:gdLst/>
            <a:ahLst/>
            <a:cxnLst/>
            <a:rect r="r" b="b" t="t" l="l"/>
            <a:pathLst>
              <a:path h="2399501" w="1893424">
                <a:moveTo>
                  <a:pt x="0" y="0"/>
                </a:moveTo>
                <a:lnTo>
                  <a:pt x="1893424" y="0"/>
                </a:lnTo>
                <a:lnTo>
                  <a:pt x="1893424" y="2399500"/>
                </a:lnTo>
                <a:lnTo>
                  <a:pt x="0" y="2399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2224152" y="-670387"/>
            <a:ext cx="1646402" cy="2883825"/>
          </a:xfrm>
          <a:custGeom>
            <a:avLst/>
            <a:gdLst/>
            <a:ahLst/>
            <a:cxnLst/>
            <a:rect r="r" b="b" t="t" l="l"/>
            <a:pathLst>
              <a:path h="2883825" w="1646402">
                <a:moveTo>
                  <a:pt x="0" y="0"/>
                </a:moveTo>
                <a:lnTo>
                  <a:pt x="1646401" y="0"/>
                </a:lnTo>
                <a:lnTo>
                  <a:pt x="1646401" y="2883824"/>
                </a:lnTo>
                <a:lnTo>
                  <a:pt x="0" y="28838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4188530" y="455821"/>
            <a:ext cx="1348571" cy="1757616"/>
          </a:xfrm>
          <a:custGeom>
            <a:avLst/>
            <a:gdLst/>
            <a:ahLst/>
            <a:cxnLst/>
            <a:rect r="r" b="b" t="t" l="l"/>
            <a:pathLst>
              <a:path h="1757616" w="1348571">
                <a:moveTo>
                  <a:pt x="0" y="0"/>
                </a:moveTo>
                <a:lnTo>
                  <a:pt x="1348571" y="0"/>
                </a:lnTo>
                <a:lnTo>
                  <a:pt x="1348571" y="1757616"/>
                </a:lnTo>
                <a:lnTo>
                  <a:pt x="0" y="1757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15855078" y="-186063"/>
            <a:ext cx="1893424" cy="2399501"/>
          </a:xfrm>
          <a:custGeom>
            <a:avLst/>
            <a:gdLst/>
            <a:ahLst/>
            <a:cxnLst/>
            <a:rect r="r" b="b" t="t" l="l"/>
            <a:pathLst>
              <a:path h="2399501" w="1893424">
                <a:moveTo>
                  <a:pt x="0" y="0"/>
                </a:moveTo>
                <a:lnTo>
                  <a:pt x="1893424" y="0"/>
                </a:lnTo>
                <a:lnTo>
                  <a:pt x="1893424" y="2399500"/>
                </a:lnTo>
                <a:lnTo>
                  <a:pt x="0" y="2399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p:cSld>
    <p:bg>
      <p:bgPr>
        <a:solidFill>
          <a:srgbClr val="F8EADE"/>
        </a:solidFill>
      </p:bgPr>
    </p:bg>
    <p:spTree>
      <p:nvGrpSpPr>
        <p:cNvPr id="1" name=""/>
        <p:cNvGrpSpPr/>
        <p:nvPr/>
      </p:nvGrpSpPr>
      <p:grpSpPr>
        <a:xfrm>
          <a:off x="0" y="0"/>
          <a:ext cx="0" cy="0"/>
          <a:chOff x="0" y="0"/>
          <a:chExt cx="0" cy="0"/>
        </a:xfrm>
      </p:grpSpPr>
      <p:sp>
        <p:nvSpPr>
          <p:cNvPr name="TextBox 2" id="2"/>
          <p:cNvSpPr txBox="true"/>
          <p:nvPr/>
        </p:nvSpPr>
        <p:spPr>
          <a:xfrm rot="0">
            <a:off x="0" y="-61857464"/>
            <a:ext cx="7768877" cy="88191340"/>
          </a:xfrm>
          <a:prstGeom prst="rect">
            <a:avLst/>
          </a:prstGeom>
        </p:spPr>
        <p:txBody>
          <a:bodyPr anchor="t" rtlCol="false" tIns="0" lIns="0" bIns="0" rIns="0">
            <a:spAutoFit/>
          </a:bodyPr>
          <a:lstStyle/>
          <a:p>
            <a:pPr algn="l">
              <a:lnSpc>
                <a:spcPts val="4759"/>
              </a:lnSpc>
            </a:pPr>
            <a:r>
              <a:rPr lang="en-US" sz="3399">
                <a:solidFill>
                  <a:srgbClr val="000000"/>
                </a:solidFill>
                <a:latin typeface="Dosis"/>
                <a:ea typeface="Dosis"/>
                <a:cs typeface="Dosis"/>
                <a:sym typeface="Dosis"/>
              </a:rPr>
              <a:t>CODE:</a:t>
            </a:r>
          </a:p>
          <a:p>
            <a:pPr algn="l">
              <a:lnSpc>
                <a:spcPts val="4759"/>
              </a:lnSpc>
            </a:pPr>
            <a:r>
              <a:rPr lang="en-US" sz="3399">
                <a:solidFill>
                  <a:srgbClr val="000000"/>
                </a:solidFill>
                <a:latin typeface="Dosis"/>
                <a:ea typeface="Dosis"/>
                <a:cs typeface="Dosis"/>
                <a:sym typeface="Dosis"/>
              </a:rPr>
              <a:t>*HTML Structure*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&lt;!-- Gallery container --&gt;</a:t>
            </a:r>
          </a:p>
          <a:p>
            <a:pPr algn="l">
              <a:lnSpc>
                <a:spcPts val="4759"/>
              </a:lnSpc>
            </a:pPr>
            <a:r>
              <a:rPr lang="en-US" sz="3399">
                <a:solidFill>
                  <a:srgbClr val="000000"/>
                </a:solidFill>
                <a:latin typeface="Dosis"/>
                <a:ea typeface="Dosis"/>
                <a:cs typeface="Dosis"/>
                <a:sym typeface="Dosis"/>
              </a:rPr>
              <a:t>&lt;div class="gallery"&gt;</a:t>
            </a:r>
          </a:p>
          <a:p>
            <a:pPr algn="l">
              <a:lnSpc>
                <a:spcPts val="4759"/>
              </a:lnSpc>
            </a:pPr>
            <a:r>
              <a:rPr lang="en-US" sz="3399">
                <a:solidFill>
                  <a:srgbClr val="000000"/>
                </a:solidFill>
                <a:latin typeface="Dosis"/>
                <a:ea typeface="Dosis"/>
                <a:cs typeface="Dosis"/>
                <a:sym typeface="Dosis"/>
              </a:rPr>
              <a:t>  &lt;!-- Filters and buttons --&gt;</a:t>
            </a:r>
          </a:p>
          <a:p>
            <a:pPr algn="l">
              <a:lnSpc>
                <a:spcPts val="4759"/>
              </a:lnSpc>
            </a:pPr>
            <a:r>
              <a:rPr lang="en-US" sz="3399">
                <a:solidFill>
                  <a:srgbClr val="000000"/>
                </a:solidFill>
                <a:latin typeface="Dosis"/>
                <a:ea typeface="Dosis"/>
                <a:cs typeface="Dosis"/>
                <a:sym typeface="Dosis"/>
              </a:rPr>
              <a:t>  &lt;div class="filters"&gt;</a:t>
            </a:r>
          </a:p>
          <a:p>
            <a:pPr algn="l">
              <a:lnSpc>
                <a:spcPts val="4759"/>
              </a:lnSpc>
            </a:pPr>
            <a:r>
              <a:rPr lang="en-US" sz="3399">
                <a:solidFill>
                  <a:srgbClr val="000000"/>
                </a:solidFill>
                <a:latin typeface="Dosis"/>
                <a:ea typeface="Dosis"/>
                <a:cs typeface="Dosis"/>
                <a:sym typeface="Dosis"/>
              </a:rPr>
              <a:t>    &lt;!-- Filter buttons --&gt;</a:t>
            </a:r>
          </a:p>
          <a:p>
            <a:pPr algn="l">
              <a:lnSpc>
                <a:spcPts val="4759"/>
              </a:lnSpc>
            </a:pPr>
            <a:r>
              <a:rPr lang="en-US" sz="3399">
                <a:solidFill>
                  <a:srgbClr val="000000"/>
                </a:solidFill>
                <a:latin typeface="Dosis"/>
                <a:ea typeface="Dosis"/>
                <a:cs typeface="Dosis"/>
                <a:sym typeface="Dosis"/>
              </a:rPr>
              <a:t>    &lt;div class="my-button"&gt;</a:t>
            </a:r>
          </a:p>
          <a:p>
            <a:pPr algn="l">
              <a:lnSpc>
                <a:spcPts val="4759"/>
              </a:lnSpc>
            </a:pPr>
            <a:r>
              <a:rPr lang="en-US" sz="3399">
                <a:solidFill>
                  <a:srgbClr val="000000"/>
                </a:solidFill>
                <a:latin typeface="Dosis"/>
                <a:ea typeface="Dosis"/>
                <a:cs typeface="Dosis"/>
                <a:sym typeface="Dosis"/>
              </a:rPr>
              <a:t>      &lt;button&gt;Gallery&lt;/button&gt;</a:t>
            </a:r>
          </a:p>
          <a:p>
            <a:pPr algn="l">
              <a:lnSpc>
                <a:spcPts val="4759"/>
              </a:lnSpc>
            </a:pPr>
            <a:r>
              <a:rPr lang="en-US" sz="3399">
                <a:solidFill>
                  <a:srgbClr val="000000"/>
                </a:solidFill>
                <a:latin typeface="Dosis"/>
                <a:ea typeface="Dosis"/>
                <a:cs typeface="Dosis"/>
                <a:sym typeface="Dosis"/>
              </a:rPr>
              <a:t>      &lt;button&gt;Photography&lt;/button&gt;</a:t>
            </a:r>
          </a:p>
          <a:p>
            <a:pPr algn="l">
              <a:lnSpc>
                <a:spcPts val="4759"/>
              </a:lnSpc>
            </a:pPr>
            <a:r>
              <a:rPr lang="en-US" sz="3399">
                <a:solidFill>
                  <a:srgbClr val="000000"/>
                </a:solidFill>
                <a:latin typeface="Dosis"/>
                <a:ea typeface="Dosis"/>
                <a:cs typeface="Dosis"/>
                <a:sym typeface="Dosis"/>
              </a:rPr>
              <a:t>      &lt;button&gt;Painting&lt;/button&gt;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Image grid --&gt;</a:t>
            </a:r>
          </a:p>
          <a:p>
            <a:pPr algn="l">
              <a:lnSpc>
                <a:spcPts val="4759"/>
              </a:lnSpc>
            </a:pPr>
            <a:r>
              <a:rPr lang="en-US" sz="3399">
                <a:solidFill>
                  <a:srgbClr val="000000"/>
                </a:solidFill>
                <a:latin typeface="Dosis"/>
                <a:ea typeface="Dosis"/>
                <a:cs typeface="Dosis"/>
                <a:sym typeface="Dosis"/>
              </a:rPr>
              <a:t>  &lt;div class="image-grid"&gt;</a:t>
            </a:r>
          </a:p>
          <a:p>
            <a:pPr algn="l">
              <a:lnSpc>
                <a:spcPts val="4759"/>
              </a:lnSpc>
            </a:pPr>
            <a:r>
              <a:rPr lang="en-US" sz="3399">
                <a:solidFill>
                  <a:srgbClr val="000000"/>
                </a:solidFill>
                <a:latin typeface="Dosis"/>
                <a:ea typeface="Dosis"/>
                <a:cs typeface="Dosis"/>
                <a:sym typeface="Dosis"/>
              </a:rPr>
              <a:t>    &lt;!-- Images will be generated dynamically --&gt;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Modal for image preview --&gt;</a:t>
            </a:r>
          </a:p>
          <a:p>
            <a:pPr algn="l">
              <a:lnSpc>
                <a:spcPts val="4759"/>
              </a:lnSpc>
            </a:pPr>
            <a:r>
              <a:rPr lang="en-US" sz="3399">
                <a:solidFill>
                  <a:srgbClr val="000000"/>
                </a:solidFill>
                <a:latin typeface="Dosis"/>
                <a:ea typeface="Dosis"/>
                <a:cs typeface="Dosis"/>
                <a:sym typeface="Dosis"/>
              </a:rPr>
              <a:t>  &lt;div class="modal"&gt;</a:t>
            </a:r>
          </a:p>
          <a:p>
            <a:pPr algn="l">
              <a:lnSpc>
                <a:spcPts val="4759"/>
              </a:lnSpc>
            </a:pPr>
            <a:r>
              <a:rPr lang="en-US" sz="3399">
                <a:solidFill>
                  <a:srgbClr val="000000"/>
                </a:solidFill>
                <a:latin typeface="Dosis"/>
                <a:ea typeface="Dosis"/>
                <a:cs typeface="Dosis"/>
                <a:sym typeface="Dosis"/>
              </a:rPr>
              <a:t>    &lt;img src="" alt="" class="modal-img"&gt;</a:t>
            </a:r>
          </a:p>
          <a:p>
            <a:pPr algn="l">
              <a:lnSpc>
                <a:spcPts val="4759"/>
              </a:lnSpc>
            </a:pPr>
            <a:r>
              <a:rPr lang="en-US" sz="3399">
                <a:solidFill>
                  <a:srgbClr val="000000"/>
                </a:solidFill>
                <a:latin typeface="Dosis"/>
                <a:ea typeface="Dosis"/>
                <a:cs typeface="Dosis"/>
                <a:sym typeface="Dosis"/>
              </a:rPr>
              <a:t>    &lt;button class="modal-close"&gt;&amp;times;&lt;/button&gt;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&lt;/div&gt;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*CSS Styles*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Gallery container styles */</a:t>
            </a:r>
          </a:p>
          <a:p>
            <a:pPr algn="l">
              <a:lnSpc>
                <a:spcPts val="4759"/>
              </a:lnSpc>
            </a:pPr>
            <a:r>
              <a:rPr lang="en-US" sz="3399">
                <a:solidFill>
                  <a:srgbClr val="000000"/>
                </a:solidFill>
                <a:latin typeface="Dosis"/>
                <a:ea typeface="Dosis"/>
                <a:cs typeface="Dosis"/>
                <a:sym typeface="Dosis"/>
              </a:rPr>
              <a:t>.gallery {</a:t>
            </a:r>
          </a:p>
          <a:p>
            <a:pPr algn="l">
              <a:lnSpc>
                <a:spcPts val="4759"/>
              </a:lnSpc>
            </a:pPr>
            <a:r>
              <a:rPr lang="en-US" sz="3399">
                <a:solidFill>
                  <a:srgbClr val="000000"/>
                </a:solidFill>
                <a:latin typeface="Dosis"/>
                <a:ea typeface="Dosis"/>
                <a:cs typeface="Dosis"/>
                <a:sym typeface="Dosis"/>
              </a:rPr>
              <a:t>  max-width: 1200px;</a:t>
            </a:r>
          </a:p>
          <a:p>
            <a:pPr algn="l">
              <a:lnSpc>
                <a:spcPts val="4759"/>
              </a:lnSpc>
            </a:pPr>
            <a:r>
              <a:rPr lang="en-US" sz="3399">
                <a:solidFill>
                  <a:srgbClr val="000000"/>
                </a:solidFill>
                <a:latin typeface="Dosis"/>
                <a:ea typeface="Dosis"/>
                <a:cs typeface="Dosis"/>
                <a:sym typeface="Dosis"/>
              </a:rPr>
              <a:t>  margin: 40px auto;</a:t>
            </a:r>
          </a:p>
          <a:p>
            <a:pPr algn="l">
              <a:lnSpc>
                <a:spcPts val="4759"/>
              </a:lnSpc>
            </a:pPr>
            <a:r>
              <a:rPr lang="en-US" sz="3399">
                <a:solidFill>
                  <a:srgbClr val="000000"/>
                </a:solidFill>
                <a:latin typeface="Dosis"/>
                <a:ea typeface="Dosis"/>
                <a:cs typeface="Dosis"/>
                <a:sym typeface="Dosis"/>
              </a:rPr>
              <a:t>  padding: 20px;</a:t>
            </a:r>
          </a:p>
          <a:p>
            <a:pPr algn="l">
              <a:lnSpc>
                <a:spcPts val="4759"/>
              </a:lnSpc>
            </a:pPr>
            <a:r>
              <a:rPr lang="en-US" sz="3399">
                <a:solidFill>
                  <a:srgbClr val="000000"/>
                </a:solidFill>
                <a:latin typeface="Dosis"/>
                <a:ea typeface="Dosis"/>
                <a:cs typeface="Dosis"/>
                <a:sym typeface="Dosis"/>
              </a:rPr>
              <a:t>  background-color: lightgreen;</a:t>
            </a:r>
          </a:p>
          <a:p>
            <a:pPr algn="l">
              <a:lnSpc>
                <a:spcPts val="4759"/>
              </a:lnSpc>
            </a:pPr>
            <a:r>
              <a:rPr lang="en-US" sz="3399">
                <a:solidFill>
                  <a:srgbClr val="000000"/>
                </a:solidFill>
                <a:latin typeface="Dosis"/>
                <a:ea typeface="Dosis"/>
                <a:cs typeface="Dosis"/>
                <a:sym typeface="Dosis"/>
              </a:rPr>
              <a:t>  border: 1px solid #ddd;</a:t>
            </a:r>
          </a:p>
          <a:p>
            <a:pPr algn="l">
              <a:lnSpc>
                <a:spcPts val="4759"/>
              </a:lnSpc>
            </a:pPr>
            <a:r>
              <a:rPr lang="en-US" sz="3399">
                <a:solidFill>
                  <a:srgbClr val="000000"/>
                </a:solidFill>
                <a:latin typeface="Dosis"/>
                <a:ea typeface="Dosis"/>
                <a:cs typeface="Dosis"/>
                <a:sym typeface="Dosis"/>
              </a:rPr>
              <a:t>  box-shadow: 0 0 10px rgba(0, 0, 0, 0.1);</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Image grid styles */</a:t>
            </a:r>
          </a:p>
          <a:p>
            <a:pPr algn="l">
              <a:lnSpc>
                <a:spcPts val="4759"/>
              </a:lnSpc>
            </a:pPr>
            <a:r>
              <a:rPr lang="en-US" sz="3399">
                <a:solidFill>
                  <a:srgbClr val="000000"/>
                </a:solidFill>
                <a:latin typeface="Dosis"/>
                <a:ea typeface="Dosis"/>
                <a:cs typeface="Dosis"/>
                <a:sym typeface="Dosis"/>
              </a:rPr>
              <a:t>.image-grid {</a:t>
            </a:r>
          </a:p>
          <a:p>
            <a:pPr algn="l">
              <a:lnSpc>
                <a:spcPts val="4759"/>
              </a:lnSpc>
            </a:pPr>
            <a:r>
              <a:rPr lang="en-US" sz="3399">
                <a:solidFill>
                  <a:srgbClr val="000000"/>
                </a:solidFill>
                <a:latin typeface="Dosis"/>
                <a:ea typeface="Dosis"/>
                <a:cs typeface="Dosis"/>
                <a:sym typeface="Dosis"/>
              </a:rPr>
              <a:t>  display: grid;</a:t>
            </a:r>
          </a:p>
          <a:p>
            <a:pPr algn="l">
              <a:lnSpc>
                <a:spcPts val="4759"/>
              </a:lnSpc>
            </a:pPr>
            <a:r>
              <a:rPr lang="en-US" sz="3399">
                <a:solidFill>
                  <a:srgbClr val="000000"/>
                </a:solidFill>
                <a:latin typeface="Dosis"/>
                <a:ea typeface="Dosis"/>
                <a:cs typeface="Dosis"/>
                <a:sym typeface="Dosis"/>
              </a:rPr>
              <a:t>  grid-template-columns: repeat(3, 1fr);</a:t>
            </a:r>
          </a:p>
          <a:p>
            <a:pPr algn="l">
              <a:lnSpc>
                <a:spcPts val="4759"/>
              </a:lnSpc>
            </a:pPr>
            <a:r>
              <a:rPr lang="en-US" sz="3399">
                <a:solidFill>
                  <a:srgbClr val="000000"/>
                </a:solidFill>
                <a:latin typeface="Dosis"/>
                <a:ea typeface="Dosis"/>
                <a:cs typeface="Dosis"/>
                <a:sym typeface="Dosis"/>
              </a:rPr>
              <a:t>  grid-gap: 30px;</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Modal styles */</a:t>
            </a:r>
          </a:p>
          <a:p>
            <a:pPr algn="l">
              <a:lnSpc>
                <a:spcPts val="4759"/>
              </a:lnSpc>
            </a:pPr>
            <a:r>
              <a:rPr lang="en-US" sz="3399">
                <a:solidFill>
                  <a:srgbClr val="000000"/>
                </a:solidFill>
                <a:latin typeface="Dosis"/>
                <a:ea typeface="Dosis"/>
                <a:cs typeface="Dosis"/>
                <a:sym typeface="Dosis"/>
              </a:rPr>
              <a:t>.modal {</a:t>
            </a:r>
          </a:p>
          <a:p>
            <a:pPr algn="l">
              <a:lnSpc>
                <a:spcPts val="4759"/>
              </a:lnSpc>
            </a:pPr>
            <a:r>
              <a:rPr lang="en-US" sz="3399">
                <a:solidFill>
                  <a:srgbClr val="000000"/>
                </a:solidFill>
                <a:latin typeface="Dosis"/>
                <a:ea typeface="Dosis"/>
                <a:cs typeface="Dosis"/>
                <a:sym typeface="Dosis"/>
              </a:rPr>
              <a:t>  position: fixed;</a:t>
            </a:r>
          </a:p>
          <a:p>
            <a:pPr algn="l">
              <a:lnSpc>
                <a:spcPts val="4759"/>
              </a:lnSpc>
            </a:pPr>
            <a:r>
              <a:rPr lang="en-US" sz="3399">
                <a:solidFill>
                  <a:srgbClr val="000000"/>
                </a:solidFill>
                <a:latin typeface="Dosis"/>
                <a:ea typeface="Dosis"/>
                <a:cs typeface="Dosis"/>
                <a:sym typeface="Dosis"/>
              </a:rPr>
              <a:t>  top: 0;</a:t>
            </a:r>
          </a:p>
          <a:p>
            <a:pPr algn="l">
              <a:lnSpc>
                <a:spcPts val="4759"/>
              </a:lnSpc>
            </a:pPr>
            <a:r>
              <a:rPr lang="en-US" sz="3399">
                <a:solidFill>
                  <a:srgbClr val="000000"/>
                </a:solidFill>
                <a:latin typeface="Dosis"/>
                <a:ea typeface="Dosis"/>
                <a:cs typeface="Dosis"/>
                <a:sym typeface="Dosis"/>
              </a:rPr>
              <a:t>  right: 0;</a:t>
            </a:r>
          </a:p>
          <a:p>
            <a:pPr algn="l">
              <a:lnSpc>
                <a:spcPts val="4759"/>
              </a:lnSpc>
            </a:pPr>
            <a:r>
              <a:rPr lang="en-US" sz="3399">
                <a:solidFill>
                  <a:srgbClr val="000000"/>
                </a:solidFill>
                <a:latin typeface="Dosis"/>
                <a:ea typeface="Dosis"/>
                <a:cs typeface="Dosis"/>
                <a:sym typeface="Dosis"/>
              </a:rPr>
              <a:t>  bottom: 0;</a:t>
            </a:r>
          </a:p>
          <a:p>
            <a:pPr algn="l">
              <a:lnSpc>
                <a:spcPts val="4759"/>
              </a:lnSpc>
            </a:pPr>
            <a:r>
              <a:rPr lang="en-US" sz="3399">
                <a:solidFill>
                  <a:srgbClr val="000000"/>
                </a:solidFill>
                <a:latin typeface="Dosis"/>
                <a:ea typeface="Dosis"/>
                <a:cs typeface="Dosis"/>
                <a:sym typeface="Dosis"/>
              </a:rPr>
              <a:t>  left: 0;</a:t>
            </a:r>
          </a:p>
          <a:p>
            <a:pPr algn="l">
              <a:lnSpc>
                <a:spcPts val="4759"/>
              </a:lnSpc>
            </a:pPr>
            <a:r>
              <a:rPr lang="en-US" sz="3399">
                <a:solidFill>
                  <a:srgbClr val="000000"/>
                </a:solidFill>
                <a:latin typeface="Dosis"/>
                <a:ea typeface="Dosis"/>
                <a:cs typeface="Dosis"/>
                <a:sym typeface="Dosis"/>
              </a:rPr>
              <a:t>  background-color: rgba(0, 0, 0, 0.5);</a:t>
            </a:r>
          </a:p>
          <a:p>
            <a:pPr algn="l">
              <a:lnSpc>
                <a:spcPts val="4759"/>
              </a:lnSpc>
            </a:pPr>
            <a:r>
              <a:rPr lang="en-US" sz="3399">
                <a:solidFill>
                  <a:srgbClr val="000000"/>
                </a:solidFill>
                <a:latin typeface="Dosis"/>
                <a:ea typeface="Dosis"/>
                <a:cs typeface="Dosis"/>
                <a:sym typeface="Dosis"/>
              </a:rPr>
              <a:t>  display: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*JavaScript Code*</a:t>
            </a:r>
          </a:p>
          <a:p>
            <a:pPr algn="l">
              <a:lnSpc>
                <a:spcPts val="4759"/>
              </a:lnSpc>
            </a:pPr>
            <a:r>
              <a:rPr lang="en-US" sz="3399">
                <a:solidFill>
                  <a:srgbClr val="000000"/>
                </a:solidFill>
                <a:latin typeface="Dosis"/>
                <a:ea typeface="Dosis"/>
                <a:cs typeface="Dosis"/>
                <a:sym typeface="Dosis"/>
              </a:rPr>
              <a:t>*Image Data*</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Sample data for images</a:t>
            </a:r>
          </a:p>
          <a:p>
            <a:pPr algn="l">
              <a:lnSpc>
                <a:spcPts val="4759"/>
              </a:lnSpc>
            </a:pPr>
            <a:r>
              <a:rPr lang="en-US" sz="3399">
                <a:solidFill>
                  <a:srgbClr val="000000"/>
                </a:solidFill>
                <a:latin typeface="Dosis"/>
                <a:ea typeface="Dosis"/>
                <a:cs typeface="Dosis"/>
                <a:sym typeface="Dosis"/>
              </a:rPr>
              <a:t>const images = [</a:t>
            </a:r>
          </a:p>
          <a:p>
            <a:pPr algn="l">
              <a:lnSpc>
                <a:spcPts val="4759"/>
              </a:lnSpc>
            </a:pPr>
            <a:r>
              <a:rPr lang="en-US" sz="3399">
                <a:solidFill>
                  <a:srgbClr val="000000"/>
                </a:solidFill>
                <a:latin typeface="Dosis"/>
                <a:ea typeface="Dosis"/>
                <a:cs typeface="Dosis"/>
                <a:sym typeface="Dosis"/>
              </a:rPr>
              <a:t>  { id: 1, src: 'image1.jpg', category: 'painting' },</a:t>
            </a:r>
          </a:p>
          <a:p>
            <a:pPr algn="l">
              <a:lnSpc>
                <a:spcPts val="4759"/>
              </a:lnSpc>
            </a:pPr>
            <a:r>
              <a:rPr lang="en-US" sz="3399">
                <a:solidFill>
                  <a:srgbClr val="000000"/>
                </a:solidFill>
                <a:latin typeface="Dosis"/>
                <a:ea typeface="Dosis"/>
                <a:cs typeface="Dosis"/>
                <a:sym typeface="Dosis"/>
              </a:rPr>
              <a:t>  { id: 2, src: 'image2.jpg', category: 'photography' },</a:t>
            </a:r>
          </a:p>
          <a:p>
            <a:pPr algn="l">
              <a:lnSpc>
                <a:spcPts val="4759"/>
              </a:lnSpc>
            </a:pPr>
            <a:r>
              <a:rPr lang="en-US" sz="3399">
                <a:solidFill>
                  <a:srgbClr val="000000"/>
                </a:solidFill>
                <a:latin typeface="Dosis"/>
                <a:ea typeface="Dosis"/>
                <a:cs typeface="Dosis"/>
                <a:sym typeface="Dosis"/>
              </a:rPr>
              <a:t>  { id: 3, src: 'image3.jpg', category: 'painting' },</a:t>
            </a:r>
          </a:p>
          <a:p>
            <a:pPr algn="l">
              <a:lnSpc>
                <a:spcPts val="4759"/>
              </a:lnSpc>
            </a:pPr>
            <a:r>
              <a:rPr lang="en-US" sz="3399">
                <a:solidFill>
                  <a:srgbClr val="000000"/>
                </a:solidFill>
                <a:latin typeface="Dosis"/>
                <a:ea typeface="Dosis"/>
                <a:cs typeface="Dosis"/>
                <a:sym typeface="Dosis"/>
              </a:rPr>
              <a:t>  // Add more images here...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*Functions*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Function to generate image grid</a:t>
            </a:r>
          </a:p>
          <a:p>
            <a:pPr algn="l">
              <a:lnSpc>
                <a:spcPts val="4759"/>
              </a:lnSpc>
            </a:pPr>
            <a:r>
              <a:rPr lang="en-US" sz="3399">
                <a:solidFill>
                  <a:srgbClr val="000000"/>
                </a:solidFill>
                <a:latin typeface="Dosis"/>
                <a:ea typeface="Dosis"/>
                <a:cs typeface="Dosis"/>
                <a:sym typeface="Dosis"/>
              </a:rPr>
              <a:t>function generateImageGrid() {</a:t>
            </a:r>
          </a:p>
          <a:p>
            <a:pPr algn="l">
              <a:lnSpc>
                <a:spcPts val="4759"/>
              </a:lnSpc>
            </a:pPr>
            <a:r>
              <a:rPr lang="en-US" sz="3399">
                <a:solidFill>
                  <a:srgbClr val="000000"/>
                </a:solidFill>
                <a:latin typeface="Dosis"/>
                <a:ea typeface="Dosis"/>
                <a:cs typeface="Dosis"/>
                <a:sym typeface="Dosis"/>
              </a:rPr>
              <a:t>  const imageGrid = document.querySelector('.image-grid');</a:t>
            </a:r>
          </a:p>
          <a:p>
            <a:pPr algn="l">
              <a:lnSpc>
                <a:spcPts val="4759"/>
              </a:lnSpc>
            </a:pPr>
            <a:r>
              <a:rPr lang="en-US" sz="3399">
                <a:solidFill>
                  <a:srgbClr val="000000"/>
                </a:solidFill>
                <a:latin typeface="Dosis"/>
                <a:ea typeface="Dosis"/>
                <a:cs typeface="Dosis"/>
                <a:sym typeface="Dosis"/>
              </a:rPr>
              <a:t>  imageGrid.innerHTML = '';</a:t>
            </a:r>
          </a:p>
          <a:p>
            <a:pPr algn="l">
              <a:lnSpc>
                <a:spcPts val="4759"/>
              </a:lnSpc>
            </a:pPr>
            <a:r>
              <a:rPr lang="en-US" sz="3399">
                <a:solidFill>
                  <a:srgbClr val="000000"/>
                </a:solidFill>
                <a:latin typeface="Dosis"/>
                <a:ea typeface="Dosis"/>
                <a:cs typeface="Dosis"/>
                <a:sym typeface="Dosis"/>
              </a:rPr>
              <a:t>  images.forEach((image) =&gt; {</a:t>
            </a:r>
          </a:p>
          <a:p>
            <a:pPr algn="l">
              <a:lnSpc>
                <a:spcPts val="4759"/>
              </a:lnSpc>
            </a:pPr>
            <a:r>
              <a:rPr lang="en-US" sz="3399">
                <a:solidFill>
                  <a:srgbClr val="000000"/>
                </a:solidFill>
                <a:latin typeface="Dosis"/>
                <a:ea typeface="Dosis"/>
                <a:cs typeface="Dosis"/>
                <a:sym typeface="Dosis"/>
              </a:rPr>
              <a:t>    const img = document.createElement('img');</a:t>
            </a:r>
          </a:p>
          <a:p>
            <a:pPr algn="l">
              <a:lnSpc>
                <a:spcPts val="4759"/>
              </a:lnSpc>
            </a:pPr>
            <a:r>
              <a:rPr lang="en-US" sz="3399">
                <a:solidFill>
                  <a:srgbClr val="000000"/>
                </a:solidFill>
                <a:latin typeface="Dosis"/>
                <a:ea typeface="Dosis"/>
                <a:cs typeface="Dosis"/>
                <a:sym typeface="Dosis"/>
              </a:rPr>
              <a:t>    img.src = image.src;</a:t>
            </a:r>
          </a:p>
          <a:p>
            <a:pPr algn="l">
              <a:lnSpc>
                <a:spcPts val="4759"/>
              </a:lnSpc>
            </a:pPr>
            <a:r>
              <a:rPr lang="en-US" sz="3399">
                <a:solidFill>
                  <a:srgbClr val="000000"/>
                </a:solidFill>
                <a:latin typeface="Dosis"/>
                <a:ea typeface="Dosis"/>
                <a:cs typeface="Dosis"/>
                <a:sym typeface="Dosis"/>
              </a:rPr>
              <a:t>    img.dataset.category = image.category;</a:t>
            </a:r>
          </a:p>
          <a:p>
            <a:pPr algn="l">
              <a:lnSpc>
                <a:spcPts val="4759"/>
              </a:lnSpc>
            </a:pPr>
            <a:r>
              <a:rPr lang="en-US" sz="3399">
                <a:solidFill>
                  <a:srgbClr val="000000"/>
                </a:solidFill>
                <a:latin typeface="Dosis"/>
                <a:ea typeface="Dosis"/>
                <a:cs typeface="Dosis"/>
                <a:sym typeface="Dosis"/>
              </a:rPr>
              <a:t>    imageGrid.appendChild(img);</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filter button clicks</a:t>
            </a:r>
          </a:p>
          <a:p>
            <a:pPr algn="l">
              <a:lnSpc>
                <a:spcPts val="4759"/>
              </a:lnSpc>
            </a:pPr>
            <a:r>
              <a:rPr lang="en-US" sz="3399">
                <a:solidFill>
                  <a:srgbClr val="000000"/>
                </a:solidFill>
                <a:latin typeface="Dosis"/>
                <a:ea typeface="Dosis"/>
                <a:cs typeface="Dosis"/>
                <a:sym typeface="Dosis"/>
              </a:rPr>
              <a:t>function handleFilterButtonClick(event) {</a:t>
            </a:r>
          </a:p>
          <a:p>
            <a:pPr algn="l">
              <a:lnSpc>
                <a:spcPts val="4759"/>
              </a:lnSpc>
            </a:pPr>
            <a:r>
              <a:rPr lang="en-US" sz="3399">
                <a:solidFill>
                  <a:srgbClr val="000000"/>
                </a:solidFill>
                <a:latin typeface="Dosis"/>
                <a:ea typeface="Dosis"/>
                <a:cs typeface="Dosis"/>
                <a:sym typeface="Dosis"/>
              </a:rPr>
              <a:t>  const filterValue = event.target.dataset.filter;</a:t>
            </a:r>
          </a:p>
          <a:p>
            <a:pPr algn="l">
              <a:lnSpc>
                <a:spcPts val="4759"/>
              </a:lnSpc>
            </a:pPr>
            <a:r>
              <a:rPr lang="en-US" sz="3399">
                <a:solidFill>
                  <a:srgbClr val="000000"/>
                </a:solidFill>
                <a:latin typeface="Dosis"/>
                <a:ea typeface="Dosis"/>
                <a:cs typeface="Dosis"/>
                <a:sym typeface="Dosis"/>
              </a:rPr>
              <a:t>  const imagesToDisplay = images.filter((image) =&gt; {</a:t>
            </a:r>
          </a:p>
          <a:p>
            <a:pPr algn="l">
              <a:lnSpc>
                <a:spcPts val="4759"/>
              </a:lnSpc>
            </a:pPr>
            <a:r>
              <a:rPr lang="en-US" sz="3399">
                <a:solidFill>
                  <a:srgbClr val="000000"/>
                </a:solidFill>
                <a:latin typeface="Dosis"/>
                <a:ea typeface="Dosis"/>
                <a:cs typeface="Dosis"/>
                <a:sym typeface="Dosis"/>
              </a:rPr>
              <a:t>    if (filterValue === 'all') {</a:t>
            </a:r>
          </a:p>
          <a:p>
            <a:pPr algn="l">
              <a:lnSpc>
                <a:spcPts val="4759"/>
              </a:lnSpc>
            </a:pPr>
            <a:r>
              <a:rPr lang="en-US" sz="3399">
                <a:solidFill>
                  <a:srgbClr val="000000"/>
                </a:solidFill>
                <a:latin typeface="Dosis"/>
                <a:ea typeface="Dosis"/>
                <a:cs typeface="Dosis"/>
                <a:sym typeface="Dosis"/>
              </a:rPr>
              <a:t>      return true;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return image.category === filterValue;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generateImageGrid(imagesToDisplay);</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image clicks</a:t>
            </a:r>
          </a:p>
          <a:p>
            <a:pPr algn="l">
              <a:lnSpc>
                <a:spcPts val="4759"/>
              </a:lnSpc>
            </a:pPr>
            <a:r>
              <a:rPr lang="en-US" sz="3399">
                <a:solidFill>
                  <a:srgbClr val="000000"/>
                </a:solidFill>
                <a:latin typeface="Dosis"/>
                <a:ea typeface="Dosis"/>
                <a:cs typeface="Dosis"/>
                <a:sym typeface="Dosis"/>
              </a:rPr>
              <a:t>function handleImageClick(event)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const modalImg = document.querySelector('.modal-img');</a:t>
            </a:r>
          </a:p>
          <a:p>
            <a:pPr algn="l">
              <a:lnSpc>
                <a:spcPts val="4759"/>
              </a:lnSpc>
            </a:pPr>
            <a:r>
              <a:rPr lang="en-US" sz="3399">
                <a:solidFill>
                  <a:srgbClr val="000000"/>
                </a:solidFill>
                <a:latin typeface="Dosis"/>
                <a:ea typeface="Dosis"/>
                <a:cs typeface="Dosis"/>
                <a:sym typeface="Dosis"/>
              </a:rPr>
              <a:t>  modalImg.src = event.target.src;</a:t>
            </a:r>
          </a:p>
          <a:p>
            <a:pPr algn="l">
              <a:lnSpc>
                <a:spcPts val="4759"/>
              </a:lnSpc>
            </a:pPr>
            <a:r>
              <a:rPr lang="en-US" sz="3399">
                <a:solidFill>
                  <a:srgbClr val="000000"/>
                </a:solidFill>
                <a:latin typeface="Dosis"/>
                <a:ea typeface="Dosis"/>
                <a:cs typeface="Dosis"/>
                <a:sym typeface="Dosis"/>
              </a:rPr>
              <a:t>  modal.style.display = 'block';</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modal close button clicks</a:t>
            </a:r>
          </a:p>
          <a:p>
            <a:pPr algn="l">
              <a:lnSpc>
                <a:spcPts val="4759"/>
              </a:lnSpc>
            </a:pPr>
            <a:r>
              <a:rPr lang="en-US" sz="3399">
                <a:solidFill>
                  <a:srgbClr val="000000"/>
                </a:solidFill>
                <a:latin typeface="Dosis"/>
                <a:ea typeface="Dosis"/>
                <a:cs typeface="Dosis"/>
                <a:sym typeface="Dosis"/>
              </a:rPr>
              <a:t>function handleModalCloseButtonClick()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modal.style.display =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*Event Listeners*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Add event listeners</a:t>
            </a:r>
          </a:p>
          <a:p>
            <a:pPr algn="l">
              <a:lnSpc>
                <a:spcPts val="4759"/>
              </a:lnSpc>
            </a:pPr>
            <a:r>
              <a:rPr lang="en-US" sz="3399">
                <a:solidFill>
                  <a:srgbClr val="000000"/>
                </a:solidFill>
                <a:latin typeface="Dosis"/>
                <a:ea typeface="Dosis"/>
                <a:cs typeface="Dosis"/>
                <a:sym typeface="Dosis"/>
              </a:rPr>
              <a:t>document.querySelectorAll('.filter-btn').forEach((button) =&gt; {</a:t>
            </a:r>
          </a:p>
          <a:p>
            <a:pPr algn="l">
              <a:lnSpc>
                <a:spcPts val="4759"/>
              </a:lnSpc>
            </a:pPr>
            <a:r>
              <a:rPr lang="en-US" sz="3399">
                <a:solidFill>
                  <a:srgbClr val="000000"/>
                </a:solidFill>
                <a:latin typeface="Dosis"/>
                <a:ea typeface="Dosis"/>
                <a:cs typeface="Dosis"/>
                <a:sym typeface="Dosis"/>
              </a:rPr>
              <a:t>  button.addEventListener('click', handleFilterButtonClick);</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document.querySelector('.image-grid').addEventListener('click', handleImageClick);</a:t>
            </a:r>
          </a:p>
          <a:p>
            <a:pPr algn="l">
              <a:lnSpc>
                <a:spcPts val="4759"/>
              </a:lnSpc>
            </a:pPr>
            <a:r>
              <a:rPr lang="en-US" sz="3399">
                <a:solidFill>
                  <a:srgbClr val="000000"/>
                </a:solidFill>
                <a:latin typeface="Dosis"/>
                <a:ea typeface="Dosis"/>
                <a:cs typeface="Dosis"/>
                <a:sym typeface="Dosis"/>
              </a:rPr>
              <a:t>document.querySelector('.modal-close').addEventListener('click', handleModalCloseButtonClick);</a:t>
            </a:r>
          </a:p>
          <a:p>
            <a:pPr algn="l">
              <a:lnSpc>
                <a:spcPts val="4759"/>
              </a:lnSpc>
            </a:pPr>
          </a:p>
          <a:p>
            <a:pPr algn="l">
              <a:lnSpc>
                <a:spcPts val="4759"/>
              </a:lnSpc>
            </a:pPr>
            <a:r>
              <a:rPr lang="en-US" sz="3399">
                <a:solidFill>
                  <a:srgbClr val="000000"/>
                </a:solidFill>
                <a:latin typeface="Dosis"/>
                <a:ea typeface="Dosis"/>
                <a:cs typeface="Dosis"/>
                <a:sym typeface="Dosis"/>
              </a:rPr>
              <a:t>// Generate image grid on page load</a:t>
            </a:r>
          </a:p>
          <a:p>
            <a:pPr algn="l">
              <a:lnSpc>
                <a:spcPts val="4759"/>
              </a:lnSpc>
            </a:pPr>
            <a:r>
              <a:rPr lang="en-US" sz="3399">
                <a:solidFill>
                  <a:srgbClr val="000000"/>
                </a:solidFill>
                <a:latin typeface="Dosis"/>
                <a:ea typeface="Dosis"/>
                <a:cs typeface="Dosis"/>
                <a:sym typeface="Dosis"/>
              </a:rPr>
              <a:t>generateImageGrid();</a:t>
            </a:r>
          </a:p>
          <a:p>
            <a:pPr algn="l">
              <a:lnSpc>
                <a:spcPts val="4759"/>
              </a:lnSpc>
            </a:pPr>
            <a:r>
              <a:rPr lang="en-US" sz="3399">
                <a:solidFill>
                  <a:srgbClr val="000000"/>
                </a:solidFill>
                <a:latin typeface="Dosis"/>
                <a:ea typeface="Dosis"/>
                <a:cs typeface="Dosis"/>
                <a:sym typeface="Dosis"/>
              </a:rPr>
              <a:t>```</a:t>
            </a:r>
          </a:p>
          <a:p>
            <a:pPr algn="l" marL="0" indent="0" lvl="0">
              <a:lnSpc>
                <a:spcPts val="4759"/>
              </a:lnSpc>
              <a:spcBef>
                <a:spcPct val="0"/>
              </a:spcBef>
            </a:pPr>
            <a:r>
              <a:rPr lang="en-US" sz="3399">
                <a:solidFill>
                  <a:srgbClr val="000000"/>
                </a:solidFill>
                <a:latin typeface="Canva Sans"/>
                <a:ea typeface="Canva Sans"/>
                <a:cs typeface="Canva Sans"/>
                <a:sym typeface="Canva Sans"/>
              </a:rPr>
              <a:t>This digital portfolio is a static website designed to showcase my skills, experience, and projects. It uses HTML for structuring the content and CSS for styling and layout. The website has three main sections: Home, Projects, and About. Each section provides a brief overview of my background, skills, and experience. The website is fully responsive and works well on various devices and screen sizes.</a:t>
            </a:r>
          </a:p>
        </p:txBody>
      </p:sp>
      <p:sp>
        <p:nvSpPr>
          <p:cNvPr name="TextBox 3" id="3"/>
          <p:cNvSpPr txBox="true"/>
          <p:nvPr/>
        </p:nvSpPr>
        <p:spPr>
          <a:xfrm rot="0">
            <a:off x="8421498" y="-70262250"/>
            <a:ext cx="7768877" cy="81590515"/>
          </a:xfrm>
          <a:prstGeom prst="rect">
            <a:avLst/>
          </a:prstGeom>
        </p:spPr>
        <p:txBody>
          <a:bodyPr anchor="t" rtlCol="false" tIns="0" lIns="0" bIns="0" rIns="0">
            <a:spAutoFit/>
          </a:bodyPr>
          <a:lstStyle/>
          <a:p>
            <a:pPr algn="l">
              <a:lnSpc>
                <a:spcPts val="4759"/>
              </a:lnSpc>
            </a:pPr>
            <a:r>
              <a:rPr lang="en-US" sz="3399">
                <a:solidFill>
                  <a:srgbClr val="000000"/>
                </a:solidFill>
                <a:latin typeface="Dosis"/>
                <a:ea typeface="Dosis"/>
                <a:cs typeface="Dosis"/>
                <a:sym typeface="Dosis"/>
              </a:rPr>
              <a:t>CODE:</a:t>
            </a:r>
          </a:p>
          <a:p>
            <a:pPr algn="l">
              <a:lnSpc>
                <a:spcPts val="4759"/>
              </a:lnSpc>
            </a:pPr>
            <a:r>
              <a:rPr lang="en-US" sz="3399">
                <a:solidFill>
                  <a:srgbClr val="000000"/>
                </a:solidFill>
                <a:latin typeface="Dosis"/>
                <a:ea typeface="Dosis"/>
                <a:cs typeface="Dosis"/>
                <a:sym typeface="Dosis"/>
              </a:rPr>
              <a:t>*HTML Structure*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&lt;!-- Gallery container --&gt;</a:t>
            </a:r>
          </a:p>
          <a:p>
            <a:pPr algn="l">
              <a:lnSpc>
                <a:spcPts val="4759"/>
              </a:lnSpc>
            </a:pPr>
            <a:r>
              <a:rPr lang="en-US" sz="3399">
                <a:solidFill>
                  <a:srgbClr val="000000"/>
                </a:solidFill>
                <a:latin typeface="Dosis"/>
                <a:ea typeface="Dosis"/>
                <a:cs typeface="Dosis"/>
                <a:sym typeface="Dosis"/>
              </a:rPr>
              <a:t>&lt;div class="gallery"&gt;</a:t>
            </a:r>
          </a:p>
          <a:p>
            <a:pPr algn="l">
              <a:lnSpc>
                <a:spcPts val="4759"/>
              </a:lnSpc>
            </a:pPr>
            <a:r>
              <a:rPr lang="en-US" sz="3399">
                <a:solidFill>
                  <a:srgbClr val="000000"/>
                </a:solidFill>
                <a:latin typeface="Dosis"/>
                <a:ea typeface="Dosis"/>
                <a:cs typeface="Dosis"/>
                <a:sym typeface="Dosis"/>
              </a:rPr>
              <a:t>  &lt;!-- Filters and buttons --&gt;</a:t>
            </a:r>
          </a:p>
          <a:p>
            <a:pPr algn="l">
              <a:lnSpc>
                <a:spcPts val="4759"/>
              </a:lnSpc>
            </a:pPr>
            <a:r>
              <a:rPr lang="en-US" sz="3399">
                <a:solidFill>
                  <a:srgbClr val="000000"/>
                </a:solidFill>
                <a:latin typeface="Dosis"/>
                <a:ea typeface="Dosis"/>
                <a:cs typeface="Dosis"/>
                <a:sym typeface="Dosis"/>
              </a:rPr>
              <a:t>  &lt;div class="filters"&gt;</a:t>
            </a:r>
          </a:p>
          <a:p>
            <a:pPr algn="l">
              <a:lnSpc>
                <a:spcPts val="4759"/>
              </a:lnSpc>
            </a:pPr>
            <a:r>
              <a:rPr lang="en-US" sz="3399">
                <a:solidFill>
                  <a:srgbClr val="000000"/>
                </a:solidFill>
                <a:latin typeface="Dosis"/>
                <a:ea typeface="Dosis"/>
                <a:cs typeface="Dosis"/>
                <a:sym typeface="Dosis"/>
              </a:rPr>
              <a:t>    &lt;!-- Filter buttons --&gt;</a:t>
            </a:r>
          </a:p>
          <a:p>
            <a:pPr algn="l">
              <a:lnSpc>
                <a:spcPts val="4759"/>
              </a:lnSpc>
            </a:pPr>
            <a:r>
              <a:rPr lang="en-US" sz="3399">
                <a:solidFill>
                  <a:srgbClr val="000000"/>
                </a:solidFill>
                <a:latin typeface="Dosis"/>
                <a:ea typeface="Dosis"/>
                <a:cs typeface="Dosis"/>
                <a:sym typeface="Dosis"/>
              </a:rPr>
              <a:t>    &lt;div class="my-button"&gt;</a:t>
            </a:r>
          </a:p>
          <a:p>
            <a:pPr algn="l">
              <a:lnSpc>
                <a:spcPts val="4759"/>
              </a:lnSpc>
            </a:pPr>
            <a:r>
              <a:rPr lang="en-US" sz="3399">
                <a:solidFill>
                  <a:srgbClr val="000000"/>
                </a:solidFill>
                <a:latin typeface="Dosis"/>
                <a:ea typeface="Dosis"/>
                <a:cs typeface="Dosis"/>
                <a:sym typeface="Dosis"/>
              </a:rPr>
              <a:t>      &lt;button&gt;Gallery&lt;/button&gt;</a:t>
            </a:r>
          </a:p>
          <a:p>
            <a:pPr algn="l">
              <a:lnSpc>
                <a:spcPts val="4759"/>
              </a:lnSpc>
            </a:pPr>
            <a:r>
              <a:rPr lang="en-US" sz="3399">
                <a:solidFill>
                  <a:srgbClr val="000000"/>
                </a:solidFill>
                <a:latin typeface="Dosis"/>
                <a:ea typeface="Dosis"/>
                <a:cs typeface="Dosis"/>
                <a:sym typeface="Dosis"/>
              </a:rPr>
              <a:t>      &lt;button&gt;Photography&lt;/button&gt;</a:t>
            </a:r>
          </a:p>
          <a:p>
            <a:pPr algn="l">
              <a:lnSpc>
                <a:spcPts val="4759"/>
              </a:lnSpc>
            </a:pPr>
            <a:r>
              <a:rPr lang="en-US" sz="3399">
                <a:solidFill>
                  <a:srgbClr val="000000"/>
                </a:solidFill>
                <a:latin typeface="Dosis"/>
                <a:ea typeface="Dosis"/>
                <a:cs typeface="Dosis"/>
                <a:sym typeface="Dosis"/>
              </a:rPr>
              <a:t>      &lt;button&gt;Painting&lt;/button&gt;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Image grid --&gt;</a:t>
            </a:r>
          </a:p>
          <a:p>
            <a:pPr algn="l">
              <a:lnSpc>
                <a:spcPts val="4759"/>
              </a:lnSpc>
            </a:pPr>
            <a:r>
              <a:rPr lang="en-US" sz="3399">
                <a:solidFill>
                  <a:srgbClr val="000000"/>
                </a:solidFill>
                <a:latin typeface="Dosis"/>
                <a:ea typeface="Dosis"/>
                <a:cs typeface="Dosis"/>
                <a:sym typeface="Dosis"/>
              </a:rPr>
              <a:t>  &lt;div class="image-grid"&gt;</a:t>
            </a:r>
          </a:p>
          <a:p>
            <a:pPr algn="l">
              <a:lnSpc>
                <a:spcPts val="4759"/>
              </a:lnSpc>
            </a:pPr>
            <a:r>
              <a:rPr lang="en-US" sz="3399">
                <a:solidFill>
                  <a:srgbClr val="000000"/>
                </a:solidFill>
                <a:latin typeface="Dosis"/>
                <a:ea typeface="Dosis"/>
                <a:cs typeface="Dosis"/>
                <a:sym typeface="Dosis"/>
              </a:rPr>
              <a:t>    &lt;!-- Images will be generated dynamically --&gt;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  &lt;!-- Modal for image preview --&gt;</a:t>
            </a:r>
          </a:p>
          <a:p>
            <a:pPr algn="l">
              <a:lnSpc>
                <a:spcPts val="4759"/>
              </a:lnSpc>
            </a:pPr>
            <a:r>
              <a:rPr lang="en-US" sz="3399">
                <a:solidFill>
                  <a:srgbClr val="000000"/>
                </a:solidFill>
                <a:latin typeface="Dosis"/>
                <a:ea typeface="Dosis"/>
                <a:cs typeface="Dosis"/>
                <a:sym typeface="Dosis"/>
              </a:rPr>
              <a:t>  &lt;div class="modal"&gt;</a:t>
            </a:r>
          </a:p>
          <a:p>
            <a:pPr algn="l">
              <a:lnSpc>
                <a:spcPts val="4759"/>
              </a:lnSpc>
            </a:pPr>
            <a:r>
              <a:rPr lang="en-US" sz="3399">
                <a:solidFill>
                  <a:srgbClr val="000000"/>
                </a:solidFill>
                <a:latin typeface="Dosis"/>
                <a:ea typeface="Dosis"/>
                <a:cs typeface="Dosis"/>
                <a:sym typeface="Dosis"/>
              </a:rPr>
              <a:t>    &lt;img src="" alt="" class="modal-img"&gt;</a:t>
            </a:r>
          </a:p>
          <a:p>
            <a:pPr algn="l">
              <a:lnSpc>
                <a:spcPts val="4759"/>
              </a:lnSpc>
            </a:pPr>
            <a:r>
              <a:rPr lang="en-US" sz="3399">
                <a:solidFill>
                  <a:srgbClr val="000000"/>
                </a:solidFill>
                <a:latin typeface="Dosis"/>
                <a:ea typeface="Dosis"/>
                <a:cs typeface="Dosis"/>
                <a:sym typeface="Dosis"/>
              </a:rPr>
              <a:t>    &lt;button class="modal-close"&gt;&amp;times;&lt;/button&gt;</a:t>
            </a:r>
          </a:p>
          <a:p>
            <a:pPr algn="l">
              <a:lnSpc>
                <a:spcPts val="4759"/>
              </a:lnSpc>
            </a:pPr>
            <a:r>
              <a:rPr lang="en-US" sz="3399">
                <a:solidFill>
                  <a:srgbClr val="000000"/>
                </a:solidFill>
                <a:latin typeface="Dosis"/>
                <a:ea typeface="Dosis"/>
                <a:cs typeface="Dosis"/>
                <a:sym typeface="Dosis"/>
              </a:rPr>
              <a:t>  &lt;/div&gt;</a:t>
            </a:r>
          </a:p>
          <a:p>
            <a:pPr algn="l">
              <a:lnSpc>
                <a:spcPts val="4759"/>
              </a:lnSpc>
            </a:pPr>
            <a:r>
              <a:rPr lang="en-US" sz="3399">
                <a:solidFill>
                  <a:srgbClr val="000000"/>
                </a:solidFill>
                <a:latin typeface="Dosis"/>
                <a:ea typeface="Dosis"/>
                <a:cs typeface="Dosis"/>
                <a:sym typeface="Dosis"/>
              </a:rPr>
              <a:t>&lt;/div&gt;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*CSS Styles*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Gallery container styles */</a:t>
            </a:r>
          </a:p>
          <a:p>
            <a:pPr algn="l">
              <a:lnSpc>
                <a:spcPts val="4759"/>
              </a:lnSpc>
            </a:pPr>
            <a:r>
              <a:rPr lang="en-US" sz="3399">
                <a:solidFill>
                  <a:srgbClr val="000000"/>
                </a:solidFill>
                <a:latin typeface="Dosis"/>
                <a:ea typeface="Dosis"/>
                <a:cs typeface="Dosis"/>
                <a:sym typeface="Dosis"/>
              </a:rPr>
              <a:t>.gallery {</a:t>
            </a:r>
          </a:p>
          <a:p>
            <a:pPr algn="l">
              <a:lnSpc>
                <a:spcPts val="4759"/>
              </a:lnSpc>
            </a:pPr>
            <a:r>
              <a:rPr lang="en-US" sz="3399">
                <a:solidFill>
                  <a:srgbClr val="000000"/>
                </a:solidFill>
                <a:latin typeface="Dosis"/>
                <a:ea typeface="Dosis"/>
                <a:cs typeface="Dosis"/>
                <a:sym typeface="Dosis"/>
              </a:rPr>
              <a:t>  max-width: 1200px;</a:t>
            </a:r>
          </a:p>
          <a:p>
            <a:pPr algn="l">
              <a:lnSpc>
                <a:spcPts val="4759"/>
              </a:lnSpc>
            </a:pPr>
            <a:r>
              <a:rPr lang="en-US" sz="3399">
                <a:solidFill>
                  <a:srgbClr val="000000"/>
                </a:solidFill>
                <a:latin typeface="Dosis"/>
                <a:ea typeface="Dosis"/>
                <a:cs typeface="Dosis"/>
                <a:sym typeface="Dosis"/>
              </a:rPr>
              <a:t>  margin: 40px auto;</a:t>
            </a:r>
          </a:p>
          <a:p>
            <a:pPr algn="l">
              <a:lnSpc>
                <a:spcPts val="4759"/>
              </a:lnSpc>
            </a:pPr>
            <a:r>
              <a:rPr lang="en-US" sz="3399">
                <a:solidFill>
                  <a:srgbClr val="000000"/>
                </a:solidFill>
                <a:latin typeface="Dosis"/>
                <a:ea typeface="Dosis"/>
                <a:cs typeface="Dosis"/>
                <a:sym typeface="Dosis"/>
              </a:rPr>
              <a:t>  padding: 20px;</a:t>
            </a:r>
          </a:p>
          <a:p>
            <a:pPr algn="l">
              <a:lnSpc>
                <a:spcPts val="4759"/>
              </a:lnSpc>
            </a:pPr>
            <a:r>
              <a:rPr lang="en-US" sz="3399">
                <a:solidFill>
                  <a:srgbClr val="000000"/>
                </a:solidFill>
                <a:latin typeface="Dosis"/>
                <a:ea typeface="Dosis"/>
                <a:cs typeface="Dosis"/>
                <a:sym typeface="Dosis"/>
              </a:rPr>
              <a:t>  background-color: lightgreen;</a:t>
            </a:r>
          </a:p>
          <a:p>
            <a:pPr algn="l">
              <a:lnSpc>
                <a:spcPts val="4759"/>
              </a:lnSpc>
            </a:pPr>
            <a:r>
              <a:rPr lang="en-US" sz="3399">
                <a:solidFill>
                  <a:srgbClr val="000000"/>
                </a:solidFill>
                <a:latin typeface="Dosis"/>
                <a:ea typeface="Dosis"/>
                <a:cs typeface="Dosis"/>
                <a:sym typeface="Dosis"/>
              </a:rPr>
              <a:t>  border: 1px solid #ddd;</a:t>
            </a:r>
          </a:p>
          <a:p>
            <a:pPr algn="l">
              <a:lnSpc>
                <a:spcPts val="4759"/>
              </a:lnSpc>
            </a:pPr>
            <a:r>
              <a:rPr lang="en-US" sz="3399">
                <a:solidFill>
                  <a:srgbClr val="000000"/>
                </a:solidFill>
                <a:latin typeface="Dosis"/>
                <a:ea typeface="Dosis"/>
                <a:cs typeface="Dosis"/>
                <a:sym typeface="Dosis"/>
              </a:rPr>
              <a:t>  box-shadow: 0 0 10px rgba(0, 0, 0, 0.1);</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Image grid styles */</a:t>
            </a:r>
          </a:p>
          <a:p>
            <a:pPr algn="l">
              <a:lnSpc>
                <a:spcPts val="4759"/>
              </a:lnSpc>
            </a:pPr>
            <a:r>
              <a:rPr lang="en-US" sz="3399">
                <a:solidFill>
                  <a:srgbClr val="000000"/>
                </a:solidFill>
                <a:latin typeface="Dosis"/>
                <a:ea typeface="Dosis"/>
                <a:cs typeface="Dosis"/>
                <a:sym typeface="Dosis"/>
              </a:rPr>
              <a:t>.image-grid {</a:t>
            </a:r>
          </a:p>
          <a:p>
            <a:pPr algn="l">
              <a:lnSpc>
                <a:spcPts val="4759"/>
              </a:lnSpc>
            </a:pPr>
            <a:r>
              <a:rPr lang="en-US" sz="3399">
                <a:solidFill>
                  <a:srgbClr val="000000"/>
                </a:solidFill>
                <a:latin typeface="Dosis"/>
                <a:ea typeface="Dosis"/>
                <a:cs typeface="Dosis"/>
                <a:sym typeface="Dosis"/>
              </a:rPr>
              <a:t>  display: grid;</a:t>
            </a:r>
          </a:p>
          <a:p>
            <a:pPr algn="l">
              <a:lnSpc>
                <a:spcPts val="4759"/>
              </a:lnSpc>
            </a:pPr>
            <a:r>
              <a:rPr lang="en-US" sz="3399">
                <a:solidFill>
                  <a:srgbClr val="000000"/>
                </a:solidFill>
                <a:latin typeface="Dosis"/>
                <a:ea typeface="Dosis"/>
                <a:cs typeface="Dosis"/>
                <a:sym typeface="Dosis"/>
              </a:rPr>
              <a:t>  grid-template-columns: repeat(3, 1fr);</a:t>
            </a:r>
          </a:p>
          <a:p>
            <a:pPr algn="l">
              <a:lnSpc>
                <a:spcPts val="4759"/>
              </a:lnSpc>
            </a:pPr>
            <a:r>
              <a:rPr lang="en-US" sz="3399">
                <a:solidFill>
                  <a:srgbClr val="000000"/>
                </a:solidFill>
                <a:latin typeface="Dosis"/>
                <a:ea typeface="Dosis"/>
                <a:cs typeface="Dosis"/>
                <a:sym typeface="Dosis"/>
              </a:rPr>
              <a:t>  grid-gap: 30px;</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Modal styles */</a:t>
            </a:r>
          </a:p>
          <a:p>
            <a:pPr algn="l">
              <a:lnSpc>
                <a:spcPts val="4759"/>
              </a:lnSpc>
            </a:pPr>
            <a:r>
              <a:rPr lang="en-US" sz="3399">
                <a:solidFill>
                  <a:srgbClr val="000000"/>
                </a:solidFill>
                <a:latin typeface="Dosis"/>
                <a:ea typeface="Dosis"/>
                <a:cs typeface="Dosis"/>
                <a:sym typeface="Dosis"/>
              </a:rPr>
              <a:t>.modal {</a:t>
            </a:r>
          </a:p>
          <a:p>
            <a:pPr algn="l">
              <a:lnSpc>
                <a:spcPts val="4759"/>
              </a:lnSpc>
            </a:pPr>
            <a:r>
              <a:rPr lang="en-US" sz="3399">
                <a:solidFill>
                  <a:srgbClr val="000000"/>
                </a:solidFill>
                <a:latin typeface="Dosis"/>
                <a:ea typeface="Dosis"/>
                <a:cs typeface="Dosis"/>
                <a:sym typeface="Dosis"/>
              </a:rPr>
              <a:t>  position: fixed;</a:t>
            </a:r>
          </a:p>
          <a:p>
            <a:pPr algn="l">
              <a:lnSpc>
                <a:spcPts val="4759"/>
              </a:lnSpc>
            </a:pPr>
            <a:r>
              <a:rPr lang="en-US" sz="3399">
                <a:solidFill>
                  <a:srgbClr val="000000"/>
                </a:solidFill>
                <a:latin typeface="Dosis"/>
                <a:ea typeface="Dosis"/>
                <a:cs typeface="Dosis"/>
                <a:sym typeface="Dosis"/>
              </a:rPr>
              <a:t>  top: 0;</a:t>
            </a:r>
          </a:p>
          <a:p>
            <a:pPr algn="l">
              <a:lnSpc>
                <a:spcPts val="4759"/>
              </a:lnSpc>
            </a:pPr>
            <a:r>
              <a:rPr lang="en-US" sz="3399">
                <a:solidFill>
                  <a:srgbClr val="000000"/>
                </a:solidFill>
                <a:latin typeface="Dosis"/>
                <a:ea typeface="Dosis"/>
                <a:cs typeface="Dosis"/>
                <a:sym typeface="Dosis"/>
              </a:rPr>
              <a:t>  right: 0;</a:t>
            </a:r>
          </a:p>
          <a:p>
            <a:pPr algn="l">
              <a:lnSpc>
                <a:spcPts val="4759"/>
              </a:lnSpc>
            </a:pPr>
            <a:r>
              <a:rPr lang="en-US" sz="3399">
                <a:solidFill>
                  <a:srgbClr val="000000"/>
                </a:solidFill>
                <a:latin typeface="Dosis"/>
                <a:ea typeface="Dosis"/>
                <a:cs typeface="Dosis"/>
                <a:sym typeface="Dosis"/>
              </a:rPr>
              <a:t>  bottom: 0;</a:t>
            </a:r>
          </a:p>
          <a:p>
            <a:pPr algn="l">
              <a:lnSpc>
                <a:spcPts val="4759"/>
              </a:lnSpc>
            </a:pPr>
            <a:r>
              <a:rPr lang="en-US" sz="3399">
                <a:solidFill>
                  <a:srgbClr val="000000"/>
                </a:solidFill>
                <a:latin typeface="Dosis"/>
                <a:ea typeface="Dosis"/>
                <a:cs typeface="Dosis"/>
                <a:sym typeface="Dosis"/>
              </a:rPr>
              <a:t>  left: 0;</a:t>
            </a:r>
          </a:p>
          <a:p>
            <a:pPr algn="l">
              <a:lnSpc>
                <a:spcPts val="4759"/>
              </a:lnSpc>
            </a:pPr>
            <a:r>
              <a:rPr lang="en-US" sz="3399">
                <a:solidFill>
                  <a:srgbClr val="000000"/>
                </a:solidFill>
                <a:latin typeface="Dosis"/>
                <a:ea typeface="Dosis"/>
                <a:cs typeface="Dosis"/>
                <a:sym typeface="Dosis"/>
              </a:rPr>
              <a:t>  background-color: rgba(0, 0, 0, 0.5);</a:t>
            </a:r>
          </a:p>
          <a:p>
            <a:pPr algn="l">
              <a:lnSpc>
                <a:spcPts val="4759"/>
              </a:lnSpc>
            </a:pPr>
            <a:r>
              <a:rPr lang="en-US" sz="3399">
                <a:solidFill>
                  <a:srgbClr val="000000"/>
                </a:solidFill>
                <a:latin typeface="Dosis"/>
                <a:ea typeface="Dosis"/>
                <a:cs typeface="Dosis"/>
                <a:sym typeface="Dosis"/>
              </a:rPr>
              <a:t>  display: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*JavaScript Code*</a:t>
            </a:r>
          </a:p>
          <a:p>
            <a:pPr algn="l">
              <a:lnSpc>
                <a:spcPts val="4759"/>
              </a:lnSpc>
            </a:pPr>
            <a:r>
              <a:rPr lang="en-US" sz="3399">
                <a:solidFill>
                  <a:srgbClr val="000000"/>
                </a:solidFill>
                <a:latin typeface="Dosis"/>
                <a:ea typeface="Dosis"/>
                <a:cs typeface="Dosis"/>
                <a:sym typeface="Dosis"/>
              </a:rPr>
              <a:t>*Image Data*</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Sample data for images</a:t>
            </a:r>
          </a:p>
          <a:p>
            <a:pPr algn="l">
              <a:lnSpc>
                <a:spcPts val="4759"/>
              </a:lnSpc>
            </a:pPr>
            <a:r>
              <a:rPr lang="en-US" sz="3399">
                <a:solidFill>
                  <a:srgbClr val="000000"/>
                </a:solidFill>
                <a:latin typeface="Dosis"/>
                <a:ea typeface="Dosis"/>
                <a:cs typeface="Dosis"/>
                <a:sym typeface="Dosis"/>
              </a:rPr>
              <a:t>const images = [</a:t>
            </a:r>
          </a:p>
          <a:p>
            <a:pPr algn="l">
              <a:lnSpc>
                <a:spcPts val="4759"/>
              </a:lnSpc>
            </a:pPr>
            <a:r>
              <a:rPr lang="en-US" sz="3399">
                <a:solidFill>
                  <a:srgbClr val="000000"/>
                </a:solidFill>
                <a:latin typeface="Dosis"/>
                <a:ea typeface="Dosis"/>
                <a:cs typeface="Dosis"/>
                <a:sym typeface="Dosis"/>
              </a:rPr>
              <a:t>  { id: 1, src: 'image1.jpg', category: 'painting' },</a:t>
            </a:r>
          </a:p>
          <a:p>
            <a:pPr algn="l">
              <a:lnSpc>
                <a:spcPts val="4759"/>
              </a:lnSpc>
            </a:pPr>
            <a:r>
              <a:rPr lang="en-US" sz="3399">
                <a:solidFill>
                  <a:srgbClr val="000000"/>
                </a:solidFill>
                <a:latin typeface="Dosis"/>
                <a:ea typeface="Dosis"/>
                <a:cs typeface="Dosis"/>
                <a:sym typeface="Dosis"/>
              </a:rPr>
              <a:t>  { id: 2, src: 'image2.jpg', category: 'photography' },</a:t>
            </a:r>
          </a:p>
          <a:p>
            <a:pPr algn="l">
              <a:lnSpc>
                <a:spcPts val="4759"/>
              </a:lnSpc>
            </a:pPr>
            <a:r>
              <a:rPr lang="en-US" sz="3399">
                <a:solidFill>
                  <a:srgbClr val="000000"/>
                </a:solidFill>
                <a:latin typeface="Dosis"/>
                <a:ea typeface="Dosis"/>
                <a:cs typeface="Dosis"/>
                <a:sym typeface="Dosis"/>
              </a:rPr>
              <a:t>  { id: 3, src: 'image3.jpg', category: 'painting' },</a:t>
            </a:r>
          </a:p>
          <a:p>
            <a:pPr algn="l">
              <a:lnSpc>
                <a:spcPts val="4759"/>
              </a:lnSpc>
            </a:pPr>
            <a:r>
              <a:rPr lang="en-US" sz="3399">
                <a:solidFill>
                  <a:srgbClr val="000000"/>
                </a:solidFill>
                <a:latin typeface="Dosis"/>
                <a:ea typeface="Dosis"/>
                <a:cs typeface="Dosis"/>
                <a:sym typeface="Dosis"/>
              </a:rPr>
              <a:t>  // Add more images here...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*Functions*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Function to generate image grid</a:t>
            </a:r>
          </a:p>
          <a:p>
            <a:pPr algn="l">
              <a:lnSpc>
                <a:spcPts val="4759"/>
              </a:lnSpc>
            </a:pPr>
            <a:r>
              <a:rPr lang="en-US" sz="3399">
                <a:solidFill>
                  <a:srgbClr val="000000"/>
                </a:solidFill>
                <a:latin typeface="Dosis"/>
                <a:ea typeface="Dosis"/>
                <a:cs typeface="Dosis"/>
                <a:sym typeface="Dosis"/>
              </a:rPr>
              <a:t>function generateImageGrid() {</a:t>
            </a:r>
          </a:p>
          <a:p>
            <a:pPr algn="l">
              <a:lnSpc>
                <a:spcPts val="4759"/>
              </a:lnSpc>
            </a:pPr>
            <a:r>
              <a:rPr lang="en-US" sz="3399">
                <a:solidFill>
                  <a:srgbClr val="000000"/>
                </a:solidFill>
                <a:latin typeface="Dosis"/>
                <a:ea typeface="Dosis"/>
                <a:cs typeface="Dosis"/>
                <a:sym typeface="Dosis"/>
              </a:rPr>
              <a:t>  const imageGrid = document.querySelector('.image-grid');</a:t>
            </a:r>
          </a:p>
          <a:p>
            <a:pPr algn="l">
              <a:lnSpc>
                <a:spcPts val="4759"/>
              </a:lnSpc>
            </a:pPr>
            <a:r>
              <a:rPr lang="en-US" sz="3399">
                <a:solidFill>
                  <a:srgbClr val="000000"/>
                </a:solidFill>
                <a:latin typeface="Dosis"/>
                <a:ea typeface="Dosis"/>
                <a:cs typeface="Dosis"/>
                <a:sym typeface="Dosis"/>
              </a:rPr>
              <a:t>  imageGrid.innerHTML = '';</a:t>
            </a:r>
          </a:p>
          <a:p>
            <a:pPr algn="l">
              <a:lnSpc>
                <a:spcPts val="4759"/>
              </a:lnSpc>
            </a:pPr>
            <a:r>
              <a:rPr lang="en-US" sz="3399">
                <a:solidFill>
                  <a:srgbClr val="000000"/>
                </a:solidFill>
                <a:latin typeface="Dosis"/>
                <a:ea typeface="Dosis"/>
                <a:cs typeface="Dosis"/>
                <a:sym typeface="Dosis"/>
              </a:rPr>
              <a:t>  images.forEach((image) =&gt; {</a:t>
            </a:r>
          </a:p>
          <a:p>
            <a:pPr algn="l">
              <a:lnSpc>
                <a:spcPts val="4759"/>
              </a:lnSpc>
            </a:pPr>
            <a:r>
              <a:rPr lang="en-US" sz="3399">
                <a:solidFill>
                  <a:srgbClr val="000000"/>
                </a:solidFill>
                <a:latin typeface="Dosis"/>
                <a:ea typeface="Dosis"/>
                <a:cs typeface="Dosis"/>
                <a:sym typeface="Dosis"/>
              </a:rPr>
              <a:t>    const img = document.createElement('img');</a:t>
            </a:r>
          </a:p>
          <a:p>
            <a:pPr algn="l">
              <a:lnSpc>
                <a:spcPts val="4759"/>
              </a:lnSpc>
            </a:pPr>
            <a:r>
              <a:rPr lang="en-US" sz="3399">
                <a:solidFill>
                  <a:srgbClr val="000000"/>
                </a:solidFill>
                <a:latin typeface="Dosis"/>
                <a:ea typeface="Dosis"/>
                <a:cs typeface="Dosis"/>
                <a:sym typeface="Dosis"/>
              </a:rPr>
              <a:t>    img.src = image.src;</a:t>
            </a:r>
          </a:p>
          <a:p>
            <a:pPr algn="l">
              <a:lnSpc>
                <a:spcPts val="4759"/>
              </a:lnSpc>
            </a:pPr>
            <a:r>
              <a:rPr lang="en-US" sz="3399">
                <a:solidFill>
                  <a:srgbClr val="000000"/>
                </a:solidFill>
                <a:latin typeface="Dosis"/>
                <a:ea typeface="Dosis"/>
                <a:cs typeface="Dosis"/>
                <a:sym typeface="Dosis"/>
              </a:rPr>
              <a:t>    img.dataset.category = image.category;</a:t>
            </a:r>
          </a:p>
          <a:p>
            <a:pPr algn="l">
              <a:lnSpc>
                <a:spcPts val="4759"/>
              </a:lnSpc>
            </a:pPr>
            <a:r>
              <a:rPr lang="en-US" sz="3399">
                <a:solidFill>
                  <a:srgbClr val="000000"/>
                </a:solidFill>
                <a:latin typeface="Dosis"/>
                <a:ea typeface="Dosis"/>
                <a:cs typeface="Dosis"/>
                <a:sym typeface="Dosis"/>
              </a:rPr>
              <a:t>    imageGrid.appendChild(img);</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filter button clicks</a:t>
            </a:r>
          </a:p>
          <a:p>
            <a:pPr algn="l">
              <a:lnSpc>
                <a:spcPts val="4759"/>
              </a:lnSpc>
            </a:pPr>
            <a:r>
              <a:rPr lang="en-US" sz="3399">
                <a:solidFill>
                  <a:srgbClr val="000000"/>
                </a:solidFill>
                <a:latin typeface="Dosis"/>
                <a:ea typeface="Dosis"/>
                <a:cs typeface="Dosis"/>
                <a:sym typeface="Dosis"/>
              </a:rPr>
              <a:t>function handleFilterButtonClick(event) {</a:t>
            </a:r>
          </a:p>
          <a:p>
            <a:pPr algn="l">
              <a:lnSpc>
                <a:spcPts val="4759"/>
              </a:lnSpc>
            </a:pPr>
            <a:r>
              <a:rPr lang="en-US" sz="3399">
                <a:solidFill>
                  <a:srgbClr val="000000"/>
                </a:solidFill>
                <a:latin typeface="Dosis"/>
                <a:ea typeface="Dosis"/>
                <a:cs typeface="Dosis"/>
                <a:sym typeface="Dosis"/>
              </a:rPr>
              <a:t>  const filterValue = event.target.dataset.filter;</a:t>
            </a:r>
          </a:p>
          <a:p>
            <a:pPr algn="l">
              <a:lnSpc>
                <a:spcPts val="4759"/>
              </a:lnSpc>
            </a:pPr>
            <a:r>
              <a:rPr lang="en-US" sz="3399">
                <a:solidFill>
                  <a:srgbClr val="000000"/>
                </a:solidFill>
                <a:latin typeface="Dosis"/>
                <a:ea typeface="Dosis"/>
                <a:cs typeface="Dosis"/>
                <a:sym typeface="Dosis"/>
              </a:rPr>
              <a:t>  const imagesToDisplay = images.filter((image) =&gt; {</a:t>
            </a:r>
          </a:p>
          <a:p>
            <a:pPr algn="l">
              <a:lnSpc>
                <a:spcPts val="4759"/>
              </a:lnSpc>
            </a:pPr>
            <a:r>
              <a:rPr lang="en-US" sz="3399">
                <a:solidFill>
                  <a:srgbClr val="000000"/>
                </a:solidFill>
                <a:latin typeface="Dosis"/>
                <a:ea typeface="Dosis"/>
                <a:cs typeface="Dosis"/>
                <a:sym typeface="Dosis"/>
              </a:rPr>
              <a:t>    if (filterValue === 'all') {</a:t>
            </a:r>
          </a:p>
          <a:p>
            <a:pPr algn="l">
              <a:lnSpc>
                <a:spcPts val="4759"/>
              </a:lnSpc>
            </a:pPr>
            <a:r>
              <a:rPr lang="en-US" sz="3399">
                <a:solidFill>
                  <a:srgbClr val="000000"/>
                </a:solidFill>
                <a:latin typeface="Dosis"/>
                <a:ea typeface="Dosis"/>
                <a:cs typeface="Dosis"/>
                <a:sym typeface="Dosis"/>
              </a:rPr>
              <a:t>      return true;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return image.category === filterValue;</a:t>
            </a:r>
          </a:p>
          <a:p>
            <a:pPr algn="l">
              <a:lnSpc>
                <a:spcPts val="4759"/>
              </a:lnSpc>
            </a:pPr>
            <a:r>
              <a:rPr lang="en-US" sz="3399">
                <a:solidFill>
                  <a:srgbClr val="000000"/>
                </a:solidFill>
                <a:latin typeface="Dosis"/>
                <a:ea typeface="Dosis"/>
                <a:cs typeface="Dosis"/>
                <a:sym typeface="Dosis"/>
              </a:rPr>
              <a:t>  });</a:t>
            </a:r>
          </a:p>
          <a:p>
            <a:pPr algn="l">
              <a:lnSpc>
                <a:spcPts val="4759"/>
              </a:lnSpc>
            </a:pPr>
            <a:r>
              <a:rPr lang="en-US" sz="3399">
                <a:solidFill>
                  <a:srgbClr val="000000"/>
                </a:solidFill>
                <a:latin typeface="Dosis"/>
                <a:ea typeface="Dosis"/>
                <a:cs typeface="Dosis"/>
                <a:sym typeface="Dosis"/>
              </a:rPr>
              <a:t>  generateImageGrid(imagesToDisplay);</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image clicks</a:t>
            </a:r>
          </a:p>
          <a:p>
            <a:pPr algn="l">
              <a:lnSpc>
                <a:spcPts val="4759"/>
              </a:lnSpc>
            </a:pPr>
            <a:r>
              <a:rPr lang="en-US" sz="3399">
                <a:solidFill>
                  <a:srgbClr val="000000"/>
                </a:solidFill>
                <a:latin typeface="Dosis"/>
                <a:ea typeface="Dosis"/>
                <a:cs typeface="Dosis"/>
                <a:sym typeface="Dosis"/>
              </a:rPr>
              <a:t>function handleImageClick(event)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const modalImg = document.querySelector('.modal-img');</a:t>
            </a:r>
          </a:p>
          <a:p>
            <a:pPr algn="l">
              <a:lnSpc>
                <a:spcPts val="4759"/>
              </a:lnSpc>
            </a:pPr>
            <a:r>
              <a:rPr lang="en-US" sz="3399">
                <a:solidFill>
                  <a:srgbClr val="000000"/>
                </a:solidFill>
                <a:latin typeface="Dosis"/>
                <a:ea typeface="Dosis"/>
                <a:cs typeface="Dosis"/>
                <a:sym typeface="Dosis"/>
              </a:rPr>
              <a:t>  modalImg.src = event.target.src;</a:t>
            </a:r>
          </a:p>
          <a:p>
            <a:pPr algn="l">
              <a:lnSpc>
                <a:spcPts val="4759"/>
              </a:lnSpc>
            </a:pPr>
            <a:r>
              <a:rPr lang="en-US" sz="3399">
                <a:solidFill>
                  <a:srgbClr val="000000"/>
                </a:solidFill>
                <a:latin typeface="Dosis"/>
                <a:ea typeface="Dosis"/>
                <a:cs typeface="Dosis"/>
                <a:sym typeface="Dosis"/>
              </a:rPr>
              <a:t>  modal.style.display = 'block';</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 Function to handle modal close button clicks</a:t>
            </a:r>
          </a:p>
          <a:p>
            <a:pPr algn="l">
              <a:lnSpc>
                <a:spcPts val="4759"/>
              </a:lnSpc>
            </a:pPr>
            <a:r>
              <a:rPr lang="en-US" sz="3399">
                <a:solidFill>
                  <a:srgbClr val="000000"/>
                </a:solidFill>
                <a:latin typeface="Dosis"/>
                <a:ea typeface="Dosis"/>
                <a:cs typeface="Dosis"/>
                <a:sym typeface="Dosis"/>
              </a:rPr>
              <a:t>function handleModalCloseButtonClick() {</a:t>
            </a:r>
          </a:p>
          <a:p>
            <a:pPr algn="l">
              <a:lnSpc>
                <a:spcPts val="4759"/>
              </a:lnSpc>
            </a:pPr>
            <a:r>
              <a:rPr lang="en-US" sz="3399">
                <a:solidFill>
                  <a:srgbClr val="000000"/>
                </a:solidFill>
                <a:latin typeface="Dosis"/>
                <a:ea typeface="Dosis"/>
                <a:cs typeface="Dosis"/>
                <a:sym typeface="Dosis"/>
              </a:rPr>
              <a:t>  const modal = document.querySelector('.modal');</a:t>
            </a:r>
          </a:p>
          <a:p>
            <a:pPr algn="l">
              <a:lnSpc>
                <a:spcPts val="4759"/>
              </a:lnSpc>
            </a:pPr>
            <a:r>
              <a:rPr lang="en-US" sz="3399">
                <a:solidFill>
                  <a:srgbClr val="000000"/>
                </a:solidFill>
                <a:latin typeface="Dosis"/>
                <a:ea typeface="Dosis"/>
                <a:cs typeface="Dosis"/>
                <a:sym typeface="Dosis"/>
              </a:rPr>
              <a:t>  modal.style.display = 'none';</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a:t>
            </a:r>
          </a:p>
          <a:p>
            <a:pPr algn="l">
              <a:lnSpc>
                <a:spcPts val="4759"/>
              </a:lnSpc>
            </a:pPr>
          </a:p>
          <a:p>
            <a:pPr algn="l">
              <a:lnSpc>
                <a:spcPts val="4759"/>
              </a:lnSpc>
            </a:pPr>
            <a:r>
              <a:rPr lang="en-US" sz="3399">
                <a:solidFill>
                  <a:srgbClr val="000000"/>
                </a:solidFill>
                <a:latin typeface="Dosis"/>
                <a:ea typeface="Dosis"/>
                <a:cs typeface="Dosis"/>
                <a:sym typeface="Dosis"/>
              </a:rPr>
              <a:t>*Event Listeners*</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 Add event listeners</a:t>
            </a:r>
          </a:p>
          <a:p>
            <a:pPr algn="l">
              <a:lnSpc>
                <a:spcPts val="4759"/>
              </a:lnSpc>
            </a:pPr>
            <a:r>
              <a:rPr lang="en-US" sz="3399">
                <a:solidFill>
                  <a:srgbClr val="000000"/>
                </a:solidFill>
                <a:latin typeface="Dosis"/>
                <a:ea typeface="Dosis"/>
                <a:cs typeface="Dosis"/>
                <a:sym typeface="Dosis"/>
              </a:rPr>
              <a:t>document.querySelectorAll('.filter-btn').forEach((button) =&gt; {</a:t>
            </a:r>
          </a:p>
          <a:p>
            <a:pPr algn="l">
              <a:lnSpc>
                <a:spcPts val="4759"/>
              </a:lnSpc>
            </a:pPr>
            <a:r>
              <a:rPr lang="en-US" sz="3399">
                <a:solidFill>
                  <a:srgbClr val="000000"/>
                </a:solidFill>
                <a:latin typeface="Dosis"/>
                <a:ea typeface="Dosis"/>
                <a:cs typeface="Dosis"/>
                <a:sym typeface="Dosis"/>
              </a:rPr>
              <a:t>  button.addEventListener('click', handleFilterButtonClick);</a:t>
            </a:r>
          </a:p>
          <a:p>
            <a:pPr algn="l">
              <a:lnSpc>
                <a:spcPts val="4759"/>
              </a:lnSpc>
            </a:pPr>
            <a:r>
              <a:rPr lang="en-US" sz="3399">
                <a:solidFill>
                  <a:srgbClr val="000000"/>
                </a:solidFill>
                <a:latin typeface="Dosis"/>
                <a:ea typeface="Dosis"/>
                <a:cs typeface="Dosis"/>
                <a:sym typeface="Dosis"/>
              </a:rPr>
              <a:t>});</a:t>
            </a:r>
          </a:p>
          <a:p>
            <a:pPr algn="l">
              <a:lnSpc>
                <a:spcPts val="4759"/>
              </a:lnSpc>
            </a:pPr>
            <a:r>
              <a:rPr lang="en-US" sz="3399">
                <a:solidFill>
                  <a:srgbClr val="000000"/>
                </a:solidFill>
                <a:latin typeface="Dosis"/>
                <a:ea typeface="Dosis"/>
                <a:cs typeface="Dosis"/>
                <a:sym typeface="Dosis"/>
              </a:rPr>
              <a:t>document.querySelector('.image-grid').addEventListener('click', handleImageClick);</a:t>
            </a:r>
          </a:p>
          <a:p>
            <a:pPr algn="l">
              <a:lnSpc>
                <a:spcPts val="4759"/>
              </a:lnSpc>
            </a:pPr>
            <a:r>
              <a:rPr lang="en-US" sz="3399">
                <a:solidFill>
                  <a:srgbClr val="000000"/>
                </a:solidFill>
                <a:latin typeface="Dosis"/>
                <a:ea typeface="Dosis"/>
                <a:cs typeface="Dosis"/>
                <a:sym typeface="Dosis"/>
              </a:rPr>
              <a:t>document.querySelector('.modal-close').addEventListener('click', handleModalCloseButtonClick);</a:t>
            </a:r>
          </a:p>
          <a:p>
            <a:pPr algn="l">
              <a:lnSpc>
                <a:spcPts val="4759"/>
              </a:lnSpc>
            </a:pPr>
          </a:p>
          <a:p>
            <a:pPr algn="l">
              <a:lnSpc>
                <a:spcPts val="4759"/>
              </a:lnSpc>
            </a:pPr>
            <a:r>
              <a:rPr lang="en-US" sz="3399">
                <a:solidFill>
                  <a:srgbClr val="000000"/>
                </a:solidFill>
                <a:latin typeface="Dosis"/>
                <a:ea typeface="Dosis"/>
                <a:cs typeface="Dosis"/>
                <a:sym typeface="Dosis"/>
              </a:rPr>
              <a:t>// Generate image grid on page load</a:t>
            </a:r>
          </a:p>
          <a:p>
            <a:pPr algn="l">
              <a:lnSpc>
                <a:spcPts val="4759"/>
              </a:lnSpc>
            </a:pPr>
            <a:r>
              <a:rPr lang="en-US" sz="3399">
                <a:solidFill>
                  <a:srgbClr val="000000"/>
                </a:solidFill>
                <a:latin typeface="Dosis"/>
                <a:ea typeface="Dosis"/>
                <a:cs typeface="Dosis"/>
                <a:sym typeface="Dosis"/>
              </a:rPr>
              <a:t>generateImageGrid();</a:t>
            </a:r>
          </a:p>
          <a:p>
            <a:pPr algn="l">
              <a:lnSpc>
                <a:spcPts val="4759"/>
              </a:lnSpc>
            </a:pPr>
            <a:r>
              <a:rPr lang="en-US" sz="3399">
                <a:solidFill>
                  <a:srgbClr val="000000"/>
                </a:solidFill>
                <a:latin typeface="Dosis"/>
                <a:ea typeface="Dosis"/>
                <a:cs typeface="Dosis"/>
                <a:sym typeface="Dosis"/>
              </a:rPr>
              <a:t>```</a:t>
            </a:r>
          </a:p>
          <a:p>
            <a:pPr algn="l" marL="0" indent="0" lvl="0">
              <a:lnSpc>
                <a:spcPts val="4759"/>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true" flipV="false" rot="0">
            <a:off x="12218283" y="2675492"/>
            <a:ext cx="4647187" cy="4934272"/>
          </a:xfrm>
          <a:custGeom>
            <a:avLst/>
            <a:gdLst/>
            <a:ahLst/>
            <a:cxnLst/>
            <a:rect r="r" b="b" t="t" l="l"/>
            <a:pathLst>
              <a:path h="4934272" w="4647187">
                <a:moveTo>
                  <a:pt x="4647187" y="0"/>
                </a:moveTo>
                <a:lnTo>
                  <a:pt x="0" y="0"/>
                </a:lnTo>
                <a:lnTo>
                  <a:pt x="0" y="4934272"/>
                </a:lnTo>
                <a:lnTo>
                  <a:pt x="4647187" y="4934272"/>
                </a:lnTo>
                <a:lnTo>
                  <a:pt x="464718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914559"/>
            <a:ext cx="10878096" cy="4624543"/>
          </a:xfrm>
          <a:prstGeom prst="rect">
            <a:avLst/>
          </a:prstGeom>
        </p:spPr>
        <p:txBody>
          <a:bodyPr anchor="t" rtlCol="false" tIns="0" lIns="0" bIns="0" rIns="0">
            <a:spAutoFit/>
          </a:bodyPr>
          <a:lstStyle/>
          <a:p>
            <a:pPr algn="r">
              <a:lnSpc>
                <a:spcPts val="4677"/>
              </a:lnSpc>
            </a:pPr>
            <a:r>
              <a:rPr lang="en-US" sz="3118">
                <a:solidFill>
                  <a:srgbClr val="000000"/>
                </a:solidFill>
                <a:latin typeface="Dosis"/>
                <a:ea typeface="Dosis"/>
                <a:cs typeface="Dosis"/>
                <a:sym typeface="Dosis"/>
              </a:rPr>
              <a:t>EXPLANATION:</a:t>
            </a:r>
          </a:p>
          <a:p>
            <a:pPr algn="r">
              <a:lnSpc>
                <a:spcPts val="4677"/>
              </a:lnSpc>
            </a:pPr>
          </a:p>
          <a:p>
            <a:pPr algn="r">
              <a:lnSpc>
                <a:spcPts val="4677"/>
              </a:lnSpc>
            </a:pPr>
            <a:r>
              <a:rPr lang="en-US" sz="3118">
                <a:solidFill>
                  <a:srgbClr val="000000"/>
                </a:solidFill>
                <a:latin typeface="Dosis"/>
                <a:ea typeface="Dosis"/>
                <a:cs typeface="Dosis"/>
                <a:sym typeface="Dosis"/>
              </a:rPr>
              <a:t>﻿The Art Explorer is an interactive web application that allows users to explore and learn about different art styles and movements. The application uses HTML for structuring the content, CSS for styling and layout, and JavaScript for adding interactivity. Users can browse through various art styles, view images..</a:t>
            </a:r>
          </a:p>
          <a:p>
            <a:pPr algn="r" marL="0" indent="0" lvl="0">
              <a:lnSpc>
                <a:spcPts val="4677"/>
              </a:lnSpc>
              <a:spcBef>
                <a:spcPct val="0"/>
              </a:spcBef>
            </a:pPr>
          </a:p>
        </p:txBody>
      </p:sp>
      <p:sp>
        <p:nvSpPr>
          <p:cNvPr name="TextBox 4" id="4"/>
          <p:cNvSpPr txBox="true"/>
          <p:nvPr/>
        </p:nvSpPr>
        <p:spPr>
          <a:xfrm rot="0">
            <a:off x="5027909" y="6290557"/>
            <a:ext cx="6878887" cy="3996443"/>
          </a:xfrm>
          <a:prstGeom prst="rect">
            <a:avLst/>
          </a:prstGeom>
        </p:spPr>
        <p:txBody>
          <a:bodyPr anchor="t" rtlCol="false" tIns="0" lIns="0" bIns="0" rIns="0">
            <a:spAutoFit/>
          </a:bodyPr>
          <a:lstStyle/>
          <a:p>
            <a:pPr algn="r">
              <a:lnSpc>
                <a:spcPts val="4613"/>
              </a:lnSpc>
            </a:pPr>
            <a:r>
              <a:rPr lang="en-US" sz="3075" b="true">
                <a:solidFill>
                  <a:srgbClr val="000000"/>
                </a:solidFill>
                <a:latin typeface="Dosis Medium"/>
                <a:ea typeface="Dosis Medium"/>
                <a:cs typeface="Dosis Medium"/>
                <a:sym typeface="Dosis Medium"/>
              </a:rPr>
              <a:t>TOOLS AND TECHNOLOGIES:</a:t>
            </a:r>
          </a:p>
          <a:p>
            <a:pPr algn="r">
              <a:lnSpc>
                <a:spcPts val="4613"/>
              </a:lnSpc>
            </a:pPr>
            <a:r>
              <a:rPr lang="en-US" sz="3075" b="true">
                <a:solidFill>
                  <a:srgbClr val="000000"/>
                </a:solidFill>
                <a:latin typeface="Dosis Medium"/>
                <a:ea typeface="Dosis Medium"/>
                <a:cs typeface="Dosis Medium"/>
                <a:sym typeface="Dosis Medium"/>
              </a:rPr>
              <a:t>HTML5</a:t>
            </a:r>
          </a:p>
          <a:p>
            <a:pPr algn="r">
              <a:lnSpc>
                <a:spcPts val="4613"/>
              </a:lnSpc>
            </a:pPr>
            <a:r>
              <a:rPr lang="en-US" sz="3075" b="true">
                <a:solidFill>
                  <a:srgbClr val="000000"/>
                </a:solidFill>
                <a:latin typeface="Dosis Medium"/>
                <a:ea typeface="Dosis Medium"/>
                <a:cs typeface="Dosis Medium"/>
                <a:sym typeface="Dosis Medium"/>
              </a:rPr>
              <a:t>CSS3</a:t>
            </a:r>
          </a:p>
          <a:p>
            <a:pPr algn="r">
              <a:lnSpc>
                <a:spcPts val="4613"/>
              </a:lnSpc>
            </a:pPr>
            <a:r>
              <a:rPr lang="en-US" sz="3075" b="true">
                <a:solidFill>
                  <a:srgbClr val="000000"/>
                </a:solidFill>
                <a:latin typeface="Dosis Medium"/>
                <a:ea typeface="Dosis Medium"/>
                <a:cs typeface="Dosis Medium"/>
                <a:sym typeface="Dosis Medium"/>
              </a:rPr>
              <a:t>Javascript</a:t>
            </a:r>
          </a:p>
          <a:p>
            <a:pPr algn="r">
              <a:lnSpc>
                <a:spcPts val="4613"/>
              </a:lnSpc>
            </a:pPr>
            <a:r>
              <a:rPr lang="en-US" sz="3075" b="true">
                <a:solidFill>
                  <a:srgbClr val="000000"/>
                </a:solidFill>
                <a:latin typeface="Dosis Medium"/>
                <a:ea typeface="Dosis Medium"/>
                <a:cs typeface="Dosis Medium"/>
                <a:sym typeface="Dosis Medium"/>
              </a:rPr>
              <a:t>Visual studio code (code editor)</a:t>
            </a:r>
          </a:p>
          <a:p>
            <a:pPr algn="r">
              <a:lnSpc>
                <a:spcPts val="4613"/>
              </a:lnSpc>
            </a:pPr>
            <a:r>
              <a:rPr lang="en-US" sz="3075" b="true">
                <a:solidFill>
                  <a:srgbClr val="000000"/>
                </a:solidFill>
                <a:latin typeface="Dosis Medium"/>
                <a:ea typeface="Dosis Medium"/>
                <a:cs typeface="Dosis Medium"/>
                <a:sym typeface="Dosis Medium"/>
              </a:rPr>
              <a:t>Google chrome(web browser)</a:t>
            </a:r>
          </a:p>
          <a:p>
            <a:pPr algn="r" marL="0" indent="0" lvl="0">
              <a:lnSpc>
                <a:spcPts val="4613"/>
              </a:lnSpc>
              <a:spcBef>
                <a:spcPct val="0"/>
              </a:spcBef>
            </a:pPr>
            <a:r>
              <a:rPr lang="en-US" b="true" sz="3075">
                <a:solidFill>
                  <a:srgbClr val="000000"/>
                </a:solidFill>
                <a:latin typeface="Dosis Medium"/>
                <a:ea typeface="Dosis Medium"/>
                <a:cs typeface="Dosis Medium"/>
                <a:sym typeface="Dosis Medium"/>
              </a:rPr>
              <a:t>Github(version control system)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false" flipV="false" rot="0">
            <a:off x="775167" y="1463040"/>
            <a:ext cx="16737667" cy="8249742"/>
          </a:xfrm>
          <a:custGeom>
            <a:avLst/>
            <a:gdLst/>
            <a:ahLst/>
            <a:cxnLst/>
            <a:rect r="r" b="b" t="t" l="l"/>
            <a:pathLst>
              <a:path h="8249742" w="16737667">
                <a:moveTo>
                  <a:pt x="0" y="0"/>
                </a:moveTo>
                <a:lnTo>
                  <a:pt x="16737666" y="0"/>
                </a:lnTo>
                <a:lnTo>
                  <a:pt x="16737666" y="8249742"/>
                </a:lnTo>
                <a:lnTo>
                  <a:pt x="0" y="8249742"/>
                </a:lnTo>
                <a:lnTo>
                  <a:pt x="0" y="0"/>
                </a:lnTo>
                <a:close/>
              </a:path>
            </a:pathLst>
          </a:custGeom>
          <a:blipFill>
            <a:blip r:embed="rId2"/>
            <a:stretch>
              <a:fillRect l="-2946" t="-12062" r="-2946" b="-8786"/>
            </a:stretch>
          </a:blipFill>
        </p:spPr>
      </p:sp>
      <p:sp>
        <p:nvSpPr>
          <p:cNvPr name="TextBox 3" id="3"/>
          <p:cNvSpPr txBox="true"/>
          <p:nvPr/>
        </p:nvSpPr>
        <p:spPr>
          <a:xfrm rot="0">
            <a:off x="5038578" y="432435"/>
            <a:ext cx="10179629" cy="1030605"/>
          </a:xfrm>
          <a:prstGeom prst="rect">
            <a:avLst/>
          </a:prstGeom>
        </p:spPr>
        <p:txBody>
          <a:bodyPr anchor="t" rtlCol="false" tIns="0" lIns="0" bIns="0" rIns="0">
            <a:spAutoFit/>
          </a:bodyPr>
          <a:lstStyle/>
          <a:p>
            <a:pPr algn="l" marL="0" indent="0" lvl="0">
              <a:lnSpc>
                <a:spcPts val="8550"/>
              </a:lnSpc>
              <a:spcBef>
                <a:spcPct val="0"/>
              </a:spcBef>
            </a:pPr>
            <a:r>
              <a:rPr lang="en-US" b="true" sz="5700">
                <a:solidFill>
                  <a:srgbClr val="000000"/>
                </a:solidFill>
                <a:latin typeface="Dosis Medium"/>
                <a:ea typeface="Dosis Medium"/>
                <a:cs typeface="Dosis Medium"/>
                <a:sym typeface="Dosis Medium"/>
              </a:rPr>
              <a:t>Output Result Screenshot: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false" flipV="false" rot="0">
            <a:off x="-343138" y="-1028700"/>
            <a:ext cx="4360578" cy="4114800"/>
          </a:xfrm>
          <a:custGeom>
            <a:avLst/>
            <a:gdLst/>
            <a:ahLst/>
            <a:cxnLst/>
            <a:rect r="r" b="b" t="t" l="l"/>
            <a:pathLst>
              <a:path h="4114800" w="4360578">
                <a:moveTo>
                  <a:pt x="0" y="0"/>
                </a:moveTo>
                <a:lnTo>
                  <a:pt x="4360578" y="0"/>
                </a:lnTo>
                <a:lnTo>
                  <a:pt x="43605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25772" y="-42545"/>
            <a:ext cx="16228404" cy="1071245"/>
          </a:xfrm>
          <a:prstGeom prst="rect">
            <a:avLst/>
          </a:prstGeom>
        </p:spPr>
        <p:txBody>
          <a:bodyPr anchor="t" rtlCol="false" tIns="0" lIns="0" bIns="0" rIns="0">
            <a:spAutoFit/>
          </a:bodyPr>
          <a:lstStyle/>
          <a:p>
            <a:pPr algn="ctr" marL="0" indent="0" lvl="0">
              <a:lnSpc>
                <a:spcPts val="8680"/>
              </a:lnSpc>
              <a:spcBef>
                <a:spcPct val="0"/>
              </a:spcBef>
            </a:pPr>
            <a:r>
              <a:rPr lang="en-US" sz="6200">
                <a:solidFill>
                  <a:srgbClr val="000000"/>
                </a:solidFill>
                <a:latin typeface="Bobby Jones"/>
                <a:ea typeface="Bobby Jones"/>
                <a:cs typeface="Bobby Jones"/>
                <a:sym typeface="Bobby Jones"/>
              </a:rPr>
              <a:t>Experience </a:t>
            </a:r>
          </a:p>
        </p:txBody>
      </p:sp>
      <p:sp>
        <p:nvSpPr>
          <p:cNvPr name="TextBox 4" id="4"/>
          <p:cNvSpPr txBox="true"/>
          <p:nvPr/>
        </p:nvSpPr>
        <p:spPr>
          <a:xfrm rot="0">
            <a:off x="1533125" y="1990632"/>
            <a:ext cx="14613697" cy="15685770"/>
          </a:xfrm>
          <a:prstGeom prst="rect">
            <a:avLst/>
          </a:prstGeom>
        </p:spPr>
        <p:txBody>
          <a:bodyPr anchor="t" rtlCol="false" tIns="0" lIns="0" bIns="0" rIns="0">
            <a:spAutoFit/>
          </a:bodyPr>
          <a:lstStyle/>
          <a:p>
            <a:pPr algn="just">
              <a:lnSpc>
                <a:spcPts val="4199"/>
              </a:lnSpc>
            </a:pPr>
            <a:r>
              <a:rPr lang="en-US" sz="2799" b="true">
                <a:solidFill>
                  <a:srgbClr val="000000"/>
                </a:solidFill>
                <a:latin typeface="Dosis Medium"/>
                <a:ea typeface="Dosis Medium"/>
                <a:cs typeface="Dosis Medium"/>
                <a:sym typeface="Dosis Medium"/>
              </a:rPr>
              <a:t>.Throughout my 3-week online internship at Datasoftixs,  As a web development intern, I was tasked with contributing to various projects, and expanding my skill set in HTML, CSS, JavaScript, and other relevant technologies.</a:t>
            </a:r>
          </a:p>
          <a:p>
            <a:pPr algn="just">
              <a:lnSpc>
                <a:spcPts val="4199"/>
              </a:lnSpc>
            </a:pPr>
            <a:r>
              <a:rPr lang="en-US" sz="2799" b="true">
                <a:solidFill>
                  <a:srgbClr val="000000"/>
                </a:solidFill>
                <a:latin typeface="Dosis Medium"/>
                <a:ea typeface="Dosis Medium"/>
                <a:cs typeface="Dosis Medium"/>
                <a:sym typeface="Dosis Medium"/>
              </a:rPr>
              <a:t>Online Internship</a:t>
            </a:r>
          </a:p>
          <a:p>
            <a:pPr algn="just">
              <a:lnSpc>
                <a:spcPts val="4199"/>
              </a:lnSpc>
            </a:pPr>
            <a:r>
              <a:rPr lang="en-US" sz="2799" b="true">
                <a:solidFill>
                  <a:srgbClr val="000000"/>
                </a:solidFill>
                <a:latin typeface="Dosis Medium"/>
                <a:ea typeface="Dosis Medium"/>
                <a:cs typeface="Dosis Medium"/>
                <a:sym typeface="Dosis Medium"/>
              </a:rPr>
              <a:t>- Duration:3 weeks</a:t>
            </a:r>
          </a:p>
          <a:p>
            <a:pPr algn="just">
              <a:lnSpc>
                <a:spcPts val="4199"/>
              </a:lnSpc>
            </a:pPr>
            <a:r>
              <a:rPr lang="en-US" sz="2799" b="true">
                <a:solidFill>
                  <a:srgbClr val="000000"/>
                </a:solidFill>
                <a:latin typeface="Dosis Medium"/>
                <a:ea typeface="Dosis Medium"/>
                <a:cs typeface="Dosis Medium"/>
                <a:sym typeface="Dosis Medium"/>
              </a:rPr>
              <a:t>-Format: Online (remote)</a:t>
            </a:r>
          </a:p>
          <a:p>
            <a:pPr algn="just">
              <a:lnSpc>
                <a:spcPts val="4199"/>
              </a:lnSpc>
            </a:pPr>
            <a:r>
              <a:rPr lang="en-US" sz="2799" b="true">
                <a:solidFill>
                  <a:srgbClr val="000000"/>
                </a:solidFill>
                <a:latin typeface="Dosis Medium"/>
                <a:ea typeface="Dosis Medium"/>
                <a:cs typeface="Dosis Medium"/>
                <a:sym typeface="Dosis Medium"/>
              </a:rPr>
              <a:t>-Type:Web Development Internship</a:t>
            </a:r>
          </a:p>
          <a:p>
            <a:pPr algn="just">
              <a:lnSpc>
                <a:spcPts val="4199"/>
              </a:lnSpc>
            </a:pPr>
            <a:r>
              <a:rPr lang="en-US" sz="2799" b="true">
                <a:solidFill>
                  <a:srgbClr val="000000"/>
                </a:solidFill>
                <a:latin typeface="Dosis Medium"/>
                <a:ea typeface="Dosis Medium"/>
                <a:cs typeface="Dosis Medium"/>
                <a:sym typeface="Dosis Medium"/>
              </a:rPr>
              <a:t>Objectives:</a:t>
            </a:r>
          </a:p>
          <a:p>
            <a:pPr algn="just">
              <a:lnSpc>
                <a:spcPts val="4199"/>
              </a:lnSpc>
            </a:pPr>
            <a:r>
              <a:rPr lang="en-US" sz="2799" b="true">
                <a:solidFill>
                  <a:srgbClr val="000000"/>
                </a:solidFill>
                <a:latin typeface="Dosis Medium"/>
                <a:ea typeface="Dosis Medium"/>
                <a:cs typeface="Dosis Medium"/>
                <a:sym typeface="Dosis Medium"/>
              </a:rPr>
              <a:t>    - Gain hands-on experience in web development</a:t>
            </a:r>
          </a:p>
          <a:p>
            <a:pPr algn="just">
              <a:lnSpc>
                <a:spcPts val="4199"/>
              </a:lnSpc>
            </a:pPr>
            <a:r>
              <a:rPr lang="en-US" sz="2799" b="true">
                <a:solidFill>
                  <a:srgbClr val="000000"/>
                </a:solidFill>
                <a:latin typeface="Dosis Medium"/>
                <a:ea typeface="Dosis Medium"/>
                <a:cs typeface="Dosis Medium"/>
                <a:sym typeface="Dosis Medium"/>
              </a:rPr>
              <a:t>    - Develop skills in HTML, CSS, JavaScript, and other relevant technologies</a:t>
            </a:r>
          </a:p>
          <a:p>
            <a:pPr algn="just">
              <a:lnSpc>
                <a:spcPts val="4199"/>
              </a:lnSpc>
            </a:pPr>
            <a:r>
              <a:rPr lang="en-US" sz="2799" b="true">
                <a:solidFill>
                  <a:srgbClr val="000000"/>
                </a:solidFill>
                <a:latin typeface="Dosis Medium"/>
                <a:ea typeface="Dosis Medium"/>
                <a:cs typeface="Dosis Medium"/>
                <a:sym typeface="Dosis Medium"/>
              </a:rPr>
              <a:t>    - Collaborate with cross-functional teams and contribute to real-world projects</a:t>
            </a:r>
          </a:p>
          <a:p>
            <a:pPr algn="just">
              <a:lnSpc>
                <a:spcPts val="4199"/>
              </a:lnSpc>
            </a:pPr>
            <a:r>
              <a:rPr lang="en-US" sz="2799" b="true">
                <a:solidFill>
                  <a:srgbClr val="000000"/>
                </a:solidFill>
                <a:latin typeface="Dosis Medium"/>
                <a:ea typeface="Dosis Medium"/>
                <a:cs typeface="Dosis Medium"/>
                <a:sym typeface="Dosis Medium"/>
              </a:rPr>
              <a:t>    - Enhance problem-solving skills, adaptability, and time management</a:t>
            </a:r>
          </a:p>
          <a:p>
            <a:pPr algn="just">
              <a:lnSpc>
                <a:spcPts val="4199"/>
              </a:lnSpc>
            </a:pPr>
            <a:r>
              <a:rPr lang="en-US" sz="2799" b="true">
                <a:solidFill>
                  <a:srgbClr val="000000"/>
                </a:solidFill>
                <a:latin typeface="Dosis Medium"/>
                <a:ea typeface="Dosis Medium"/>
                <a:cs typeface="Dosis Medium"/>
                <a:sym typeface="Dosis Medium"/>
              </a:rPr>
              <a:t>-Deliverables:</a:t>
            </a:r>
          </a:p>
          <a:p>
            <a:pPr algn="just">
              <a:lnSpc>
                <a:spcPts val="4199"/>
              </a:lnSpc>
            </a:pPr>
            <a:r>
              <a:rPr lang="en-US" sz="2799" b="true">
                <a:solidFill>
                  <a:srgbClr val="000000"/>
                </a:solidFill>
                <a:latin typeface="Dosis Medium"/>
                <a:ea typeface="Dosis Medium"/>
                <a:cs typeface="Dosis Medium"/>
                <a:sym typeface="Dosis Medium"/>
              </a:rPr>
              <a:t>  - Complete assigned projects and tasks</a:t>
            </a:r>
          </a:p>
          <a:p>
            <a:pPr algn="just">
              <a:lnSpc>
                <a:spcPts val="4199"/>
              </a:lnSpc>
            </a:pPr>
            <a:r>
              <a:rPr lang="en-US" sz="2799" b="true">
                <a:solidFill>
                  <a:srgbClr val="000000"/>
                </a:solidFill>
                <a:latin typeface="Dosis Medium"/>
                <a:ea typeface="Dosis Medium"/>
                <a:cs typeface="Dosis Medium"/>
                <a:sym typeface="Dosis Medium"/>
              </a:rPr>
              <a:t>  - Participate in code reviews and feedback sessions</a:t>
            </a:r>
          </a:p>
          <a:p>
            <a:pPr algn="just">
              <a:lnSpc>
                <a:spcPts val="4199"/>
              </a:lnSpc>
            </a:pPr>
            <a:r>
              <a:rPr lang="en-US" sz="2799" b="true">
                <a:solidFill>
                  <a:srgbClr val="000000"/>
                </a:solidFill>
                <a:latin typeface="Dosis Medium"/>
                <a:ea typeface="Dosis Medium"/>
                <a:cs typeface="Dosis Medium"/>
                <a:sym typeface="Dosis Medium"/>
              </a:rPr>
              <a:t>   - Submit a final project report and presentation</a:t>
            </a:r>
          </a:p>
          <a:p>
            <a:pPr algn="just">
              <a:lnSpc>
                <a:spcPts val="4199"/>
              </a:lnSpc>
            </a:pPr>
            <a:r>
              <a:rPr lang="en-US" sz="2799" b="true">
                <a:solidFill>
                  <a:srgbClr val="000000"/>
                </a:solidFill>
                <a:latin typeface="Dosis Medium"/>
                <a:ea typeface="Dosis Medium"/>
                <a:cs typeface="Dosis Medium"/>
                <a:sym typeface="Dosis Medium"/>
              </a:rPr>
              <a:t>From day one, I was struck by the company's commitment to excellence, creativity, and employee satisfaction and I found myself eager to learn, absorb, and contribute to the organization's mission. </a:t>
            </a:r>
          </a:p>
          <a:p>
            <a:pPr algn="just">
              <a:lnSpc>
                <a:spcPts val="4199"/>
              </a:lnSpc>
            </a:pPr>
            <a:r>
              <a:rPr lang="en-US" sz="2799" b="true">
                <a:solidFill>
                  <a:srgbClr val="000000"/>
                </a:solidFill>
                <a:latin typeface="Dosis Medium"/>
                <a:ea typeface="Dosis Medium"/>
                <a:cs typeface="Dosis Medium"/>
                <a:sym typeface="Dosis Medium"/>
              </a:rPr>
              <a:t>One of the most significant benefits of this internship was the opportunity to work on real-world projects, tackling challenges, and developing solutions that had a tangible impact. I was able to apply theoretical concepts to practical problems, refining my problem-solving skills, and gaining confidence in my abilities. </a:t>
            </a:r>
          </a:p>
          <a:p>
            <a:pPr algn="just">
              <a:lnSpc>
                <a:spcPts val="4199"/>
              </a:lnSpc>
            </a:pPr>
            <a:r>
              <a:rPr lang="en-US" sz="2799" b="true">
                <a:solidFill>
                  <a:srgbClr val="000000"/>
                </a:solidFill>
                <a:latin typeface="Dosis Medium"/>
                <a:ea typeface="Dosis Medium"/>
                <a:cs typeface="Dosis Medium"/>
                <a:sym typeface="Dosis Medium"/>
              </a:rPr>
              <a:t>The internship program at Datasoftixs was meticulously structured to ensure a comprehensive learning experience.  </a:t>
            </a:r>
          </a:p>
          <a:p>
            <a:pPr algn="just">
              <a:lnSpc>
                <a:spcPts val="4199"/>
              </a:lnSpc>
            </a:pPr>
            <a:r>
              <a:rPr lang="en-US" sz="2799" b="true">
                <a:solidFill>
                  <a:srgbClr val="000000"/>
                </a:solidFill>
                <a:latin typeface="Dosis Medium"/>
                <a:ea typeface="Dosis Medium"/>
                <a:cs typeface="Dosis Medium"/>
                <a:sym typeface="Dosis Medium"/>
              </a:rPr>
              <a:t>In addition to the technical skills I acquired, this internship helped me develop essential soft skills, such as communication, adaptability, and time management. I learned to navigate Agile methodologies, prioritize tasks, and meet deadlines, all while maintaining a high level of quality and attention to detail.</a:t>
            </a:r>
          </a:p>
          <a:p>
            <a:pPr algn="just" marL="0" indent="0" lvl="0">
              <a:lnSpc>
                <a:spcPts val="4199"/>
              </a:lnSpc>
              <a:spcBef>
                <a:spcPct val="0"/>
              </a:spcBef>
            </a:pPr>
            <a:r>
              <a:rPr lang="en-US" b="true" sz="2799">
                <a:solidFill>
                  <a:srgbClr val="000000"/>
                </a:solidFill>
                <a:latin typeface="Dosis Medium"/>
                <a:ea typeface="Dosis Medium"/>
                <a:cs typeface="Dosis Medium"/>
                <a:sym typeface="Dosis Medium"/>
              </a:rPr>
              <a:t>As I reflect on my experience at Datasoftixs, I am filled with gratitude and appreciation for the opportunities, challenges, and relationships I formed during my time there. This internship has not only enhanced my technical expertise but also instilled in me a deeper understanding of the web development landscape, a stronger work ethic, and a renewed passion for innovation and creativity.</a:t>
            </a:r>
          </a:p>
        </p:txBody>
      </p:sp>
      <p:sp>
        <p:nvSpPr>
          <p:cNvPr name="Freeform 5" id="5"/>
          <p:cNvSpPr/>
          <p:nvPr/>
        </p:nvSpPr>
        <p:spPr>
          <a:xfrm flipH="true" flipV="false" rot="0">
            <a:off x="14773887" y="-1028700"/>
            <a:ext cx="4360578" cy="4114800"/>
          </a:xfrm>
          <a:custGeom>
            <a:avLst/>
            <a:gdLst/>
            <a:ahLst/>
            <a:cxnLst/>
            <a:rect r="r" b="b" t="t" l="l"/>
            <a:pathLst>
              <a:path h="4114800" w="4360578">
                <a:moveTo>
                  <a:pt x="4360578" y="0"/>
                </a:moveTo>
                <a:lnTo>
                  <a:pt x="0" y="0"/>
                </a:lnTo>
                <a:lnTo>
                  <a:pt x="0" y="4114800"/>
                </a:lnTo>
                <a:lnTo>
                  <a:pt x="4360578" y="4114800"/>
                </a:lnTo>
                <a:lnTo>
                  <a:pt x="4360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TextBox 2" id="2"/>
          <p:cNvSpPr txBox="true"/>
          <p:nvPr/>
        </p:nvSpPr>
        <p:spPr>
          <a:xfrm rot="0">
            <a:off x="1408169" y="52368"/>
            <a:ext cx="14613697" cy="9399270"/>
          </a:xfrm>
          <a:prstGeom prst="rect">
            <a:avLst/>
          </a:prstGeom>
        </p:spPr>
        <p:txBody>
          <a:bodyPr anchor="t" rtlCol="false" tIns="0" lIns="0" bIns="0" rIns="0">
            <a:spAutoFit/>
          </a:bodyPr>
          <a:lstStyle/>
          <a:p>
            <a:pPr algn="just">
              <a:lnSpc>
                <a:spcPts val="4199"/>
              </a:lnSpc>
            </a:pPr>
          </a:p>
          <a:p>
            <a:pPr algn="just">
              <a:lnSpc>
                <a:spcPts val="4199"/>
              </a:lnSpc>
            </a:pPr>
            <a:r>
              <a:rPr lang="en-US" sz="2799" b="true">
                <a:solidFill>
                  <a:srgbClr val="000000"/>
                </a:solidFill>
                <a:latin typeface="Dosis Medium"/>
                <a:ea typeface="Dosis Medium"/>
                <a:cs typeface="Dosis Medium"/>
                <a:sym typeface="Dosis Medium"/>
              </a:rPr>
              <a:t>From day one, I was struck by the company's commitment to excellence, creativity, and employee satisfaction and I found myself eager to learn, absorb, and contribute to the organization's mission. </a:t>
            </a:r>
          </a:p>
          <a:p>
            <a:pPr algn="just">
              <a:lnSpc>
                <a:spcPts val="4199"/>
              </a:lnSpc>
            </a:pPr>
          </a:p>
          <a:p>
            <a:pPr algn="just">
              <a:lnSpc>
                <a:spcPts val="4199"/>
              </a:lnSpc>
            </a:pPr>
            <a:r>
              <a:rPr lang="en-US" sz="2799" b="true">
                <a:solidFill>
                  <a:srgbClr val="000000"/>
                </a:solidFill>
                <a:latin typeface="Dosis Medium"/>
                <a:ea typeface="Dosis Medium"/>
                <a:cs typeface="Dosis Medium"/>
                <a:sym typeface="Dosis Medium"/>
              </a:rPr>
              <a:t>One of the most significant benefits of this internship was the opportunity to work on real-world projects, tackling challenges, and developing solutions that had a tangible impact. I was able to apply theoretical concepts to practical problems, refining my problem-solving skills, and gaining confidence in my abilities. </a:t>
            </a:r>
          </a:p>
          <a:p>
            <a:pPr algn="just">
              <a:lnSpc>
                <a:spcPts val="4199"/>
              </a:lnSpc>
            </a:pPr>
            <a:r>
              <a:rPr lang="en-US" sz="2799" b="true">
                <a:solidFill>
                  <a:srgbClr val="000000"/>
                </a:solidFill>
                <a:latin typeface="Dosis Medium"/>
                <a:ea typeface="Dosis Medium"/>
                <a:cs typeface="Dosis Medium"/>
                <a:sym typeface="Dosis Medium"/>
              </a:rPr>
              <a:t>The internship program at Datasoftixs was meticulously structured to ensure a comprehensive learning experience.  </a:t>
            </a:r>
          </a:p>
          <a:p>
            <a:pPr algn="just">
              <a:lnSpc>
                <a:spcPts val="4199"/>
              </a:lnSpc>
            </a:pPr>
          </a:p>
          <a:p>
            <a:pPr algn="just">
              <a:lnSpc>
                <a:spcPts val="4199"/>
              </a:lnSpc>
            </a:pPr>
            <a:r>
              <a:rPr lang="en-US" sz="2799" b="true">
                <a:solidFill>
                  <a:srgbClr val="000000"/>
                </a:solidFill>
                <a:latin typeface="Dosis Medium"/>
                <a:ea typeface="Dosis Medium"/>
                <a:cs typeface="Dosis Medium"/>
                <a:sym typeface="Dosis Medium"/>
              </a:rPr>
              <a:t>In addition to the technical skills I acquired, this internship helped me develop essential soft skills, such as communication, adaptability, and time management. I learned to navigate Agile methodologies, prioritize tasks, and meet deadlines, all while maintaining a high level of quality and attention to detail.</a:t>
            </a:r>
          </a:p>
          <a:p>
            <a:pPr algn="just">
              <a:lnSpc>
                <a:spcPts val="4199"/>
              </a:lnSpc>
            </a:pPr>
            <a:r>
              <a:rPr lang="en-US" sz="2799" b="true">
                <a:solidFill>
                  <a:srgbClr val="000000"/>
                </a:solidFill>
                <a:latin typeface="Dosis Medium"/>
                <a:ea typeface="Dosis Medium"/>
                <a:cs typeface="Dosis Medium"/>
                <a:sym typeface="Dosis Medium"/>
              </a:rPr>
              <a:t>As I reflect on my experience at Datasoftixs, I am filled with gratitude and appreciate</a:t>
            </a:r>
          </a:p>
          <a:p>
            <a:pPr algn="just">
              <a:lnSpc>
                <a:spcPts val="4199"/>
              </a:lnSpc>
            </a:pPr>
          </a:p>
          <a:p>
            <a:pPr algn="just" marL="0" indent="0" lvl="0">
              <a:lnSpc>
                <a:spcPts val="4199"/>
              </a:lnSpc>
              <a:spcBef>
                <a:spcPct val="0"/>
              </a:spcBef>
            </a:pPr>
            <a:r>
              <a:rPr lang="en-US" b="true" sz="2799">
                <a:solidFill>
                  <a:srgbClr val="000000"/>
                </a:solidFill>
                <a:latin typeface="Dosis Medium"/>
                <a:ea typeface="Dosis Medium"/>
                <a:cs typeface="Dosis Medium"/>
                <a:sym typeface="Dosis Medium"/>
              </a:rPr>
              <a:t>ion for the opportunities, challenges, and relationships I formed during my time there. This internship has not only enhanced my technical expertise but also instilled in me a deeper understanding of the web development landscape, a stronger work ethic, and a renewed passion for innovation and creativity.</a:t>
            </a:r>
          </a:p>
        </p:txBody>
      </p:sp>
      <p:sp>
        <p:nvSpPr>
          <p:cNvPr name="Freeform 3" id="3"/>
          <p:cNvSpPr/>
          <p:nvPr/>
        </p:nvSpPr>
        <p:spPr>
          <a:xfrm flipH="false" flipV="false" rot="0">
            <a:off x="-76912" y="7636736"/>
            <a:ext cx="2211224" cy="3243129"/>
          </a:xfrm>
          <a:custGeom>
            <a:avLst/>
            <a:gdLst/>
            <a:ahLst/>
            <a:cxnLst/>
            <a:rect r="r" b="b" t="t" l="l"/>
            <a:pathLst>
              <a:path h="3243129" w="2211224">
                <a:moveTo>
                  <a:pt x="0" y="0"/>
                </a:moveTo>
                <a:lnTo>
                  <a:pt x="2211224" y="0"/>
                </a:lnTo>
                <a:lnTo>
                  <a:pt x="2211224" y="3243128"/>
                </a:lnTo>
                <a:lnTo>
                  <a:pt x="0" y="3243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6021867" y="7636736"/>
            <a:ext cx="2474866" cy="3629804"/>
          </a:xfrm>
          <a:custGeom>
            <a:avLst/>
            <a:gdLst/>
            <a:ahLst/>
            <a:cxnLst/>
            <a:rect r="r" b="b" t="t" l="l"/>
            <a:pathLst>
              <a:path h="3629804" w="2474866">
                <a:moveTo>
                  <a:pt x="2474866" y="0"/>
                </a:moveTo>
                <a:lnTo>
                  <a:pt x="0" y="0"/>
                </a:lnTo>
                <a:lnTo>
                  <a:pt x="0" y="3629804"/>
                </a:lnTo>
                <a:lnTo>
                  <a:pt x="2474866" y="3629804"/>
                </a:lnTo>
                <a:lnTo>
                  <a:pt x="24748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false" flipV="false" rot="0">
            <a:off x="3652389" y="7367759"/>
            <a:ext cx="5491611" cy="3324921"/>
          </a:xfrm>
          <a:custGeom>
            <a:avLst/>
            <a:gdLst/>
            <a:ahLst/>
            <a:cxnLst/>
            <a:rect r="r" b="b" t="t" l="l"/>
            <a:pathLst>
              <a:path h="3324921" w="5491611">
                <a:moveTo>
                  <a:pt x="0" y="0"/>
                </a:moveTo>
                <a:lnTo>
                  <a:pt x="5491611" y="0"/>
                </a:lnTo>
                <a:lnTo>
                  <a:pt x="5491611" y="3324921"/>
                </a:lnTo>
                <a:lnTo>
                  <a:pt x="0" y="332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32813" y="3261787"/>
            <a:ext cx="2411187" cy="3843921"/>
          </a:xfrm>
          <a:custGeom>
            <a:avLst/>
            <a:gdLst/>
            <a:ahLst/>
            <a:cxnLst/>
            <a:rect r="r" b="b" t="t" l="l"/>
            <a:pathLst>
              <a:path h="3843921" w="2411187">
                <a:moveTo>
                  <a:pt x="0" y="0"/>
                </a:moveTo>
                <a:lnTo>
                  <a:pt x="2411187" y="0"/>
                </a:lnTo>
                <a:lnTo>
                  <a:pt x="2411187" y="3843922"/>
                </a:lnTo>
                <a:lnTo>
                  <a:pt x="0" y="38439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74864" y="4110876"/>
            <a:ext cx="6421668" cy="5989665"/>
          </a:xfrm>
          <a:custGeom>
            <a:avLst/>
            <a:gdLst/>
            <a:ahLst/>
            <a:cxnLst/>
            <a:rect r="r" b="b" t="t" l="l"/>
            <a:pathLst>
              <a:path h="5989665" w="6421668">
                <a:moveTo>
                  <a:pt x="0" y="0"/>
                </a:moveTo>
                <a:lnTo>
                  <a:pt x="6421667" y="0"/>
                </a:lnTo>
                <a:lnTo>
                  <a:pt x="6421667" y="5989665"/>
                </a:lnTo>
                <a:lnTo>
                  <a:pt x="0" y="59896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898919" y="4418581"/>
            <a:ext cx="2667914" cy="2061570"/>
          </a:xfrm>
          <a:custGeom>
            <a:avLst/>
            <a:gdLst/>
            <a:ahLst/>
            <a:cxnLst/>
            <a:rect r="r" b="b" t="t" l="l"/>
            <a:pathLst>
              <a:path h="2061570" w="2667914">
                <a:moveTo>
                  <a:pt x="0" y="0"/>
                </a:moveTo>
                <a:lnTo>
                  <a:pt x="2667915" y="0"/>
                </a:lnTo>
                <a:lnTo>
                  <a:pt x="2667915" y="2061570"/>
                </a:lnTo>
                <a:lnTo>
                  <a:pt x="0" y="2061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216496" y="3122633"/>
            <a:ext cx="1783178" cy="2397916"/>
          </a:xfrm>
          <a:custGeom>
            <a:avLst/>
            <a:gdLst/>
            <a:ahLst/>
            <a:cxnLst/>
            <a:rect r="r" b="b" t="t" l="l"/>
            <a:pathLst>
              <a:path h="2397916" w="1783178">
                <a:moveTo>
                  <a:pt x="0" y="0"/>
                </a:moveTo>
                <a:lnTo>
                  <a:pt x="1783178" y="0"/>
                </a:lnTo>
                <a:lnTo>
                  <a:pt x="1783178" y="2397916"/>
                </a:lnTo>
                <a:lnTo>
                  <a:pt x="0" y="23979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85697" y="6190676"/>
            <a:ext cx="2872458" cy="3843921"/>
          </a:xfrm>
          <a:custGeom>
            <a:avLst/>
            <a:gdLst/>
            <a:ahLst/>
            <a:cxnLst/>
            <a:rect r="r" b="b" t="t" l="l"/>
            <a:pathLst>
              <a:path h="3843921" w="2872458">
                <a:moveTo>
                  <a:pt x="0" y="0"/>
                </a:moveTo>
                <a:lnTo>
                  <a:pt x="2872458" y="0"/>
                </a:lnTo>
                <a:lnTo>
                  <a:pt x="2872458" y="3843922"/>
                </a:lnTo>
                <a:lnTo>
                  <a:pt x="0" y="384392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2510159" y="5674594"/>
            <a:ext cx="670745" cy="1174872"/>
          </a:xfrm>
          <a:custGeom>
            <a:avLst/>
            <a:gdLst/>
            <a:ahLst/>
            <a:cxnLst/>
            <a:rect r="r" b="b" t="t" l="l"/>
            <a:pathLst>
              <a:path h="1174872" w="670745">
                <a:moveTo>
                  <a:pt x="0" y="0"/>
                </a:moveTo>
                <a:lnTo>
                  <a:pt x="670745" y="0"/>
                </a:lnTo>
                <a:lnTo>
                  <a:pt x="670745" y="1174872"/>
                </a:lnTo>
                <a:lnTo>
                  <a:pt x="0" y="117487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3649587" y="5592542"/>
            <a:ext cx="2949756" cy="1775217"/>
          </a:xfrm>
          <a:custGeom>
            <a:avLst/>
            <a:gdLst/>
            <a:ahLst/>
            <a:cxnLst/>
            <a:rect r="r" b="b" t="t" l="l"/>
            <a:pathLst>
              <a:path h="1775217" w="2949756">
                <a:moveTo>
                  <a:pt x="0" y="0"/>
                </a:moveTo>
                <a:lnTo>
                  <a:pt x="2949756" y="0"/>
                </a:lnTo>
                <a:lnTo>
                  <a:pt x="2949756" y="1775217"/>
                </a:lnTo>
                <a:lnTo>
                  <a:pt x="0" y="177521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2008488" y="447061"/>
            <a:ext cx="3655220" cy="3843921"/>
          </a:xfrm>
          <a:custGeom>
            <a:avLst/>
            <a:gdLst/>
            <a:ahLst/>
            <a:cxnLst/>
            <a:rect r="r" b="b" t="t" l="l"/>
            <a:pathLst>
              <a:path h="3843921" w="3655220">
                <a:moveTo>
                  <a:pt x="0" y="0"/>
                </a:moveTo>
                <a:lnTo>
                  <a:pt x="3655220" y="0"/>
                </a:lnTo>
                <a:lnTo>
                  <a:pt x="3655220" y="3843921"/>
                </a:lnTo>
                <a:lnTo>
                  <a:pt x="0" y="384392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5663708" y="3739359"/>
            <a:ext cx="1397790" cy="1921961"/>
          </a:xfrm>
          <a:custGeom>
            <a:avLst/>
            <a:gdLst/>
            <a:ahLst/>
            <a:cxnLst/>
            <a:rect r="r" b="b" t="t" l="l"/>
            <a:pathLst>
              <a:path h="1921961" w="1397790">
                <a:moveTo>
                  <a:pt x="0" y="0"/>
                </a:moveTo>
                <a:lnTo>
                  <a:pt x="1397789" y="0"/>
                </a:lnTo>
                <a:lnTo>
                  <a:pt x="1397789" y="1921961"/>
                </a:lnTo>
                <a:lnTo>
                  <a:pt x="0" y="192196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353477" y="7701292"/>
            <a:ext cx="2880815" cy="3536715"/>
          </a:xfrm>
          <a:custGeom>
            <a:avLst/>
            <a:gdLst/>
            <a:ahLst/>
            <a:cxnLst/>
            <a:rect r="r" b="b" t="t" l="l"/>
            <a:pathLst>
              <a:path h="3536715" w="2880815">
                <a:moveTo>
                  <a:pt x="0" y="0"/>
                </a:moveTo>
                <a:lnTo>
                  <a:pt x="2880815" y="0"/>
                </a:lnTo>
                <a:lnTo>
                  <a:pt x="2880815" y="3536715"/>
                </a:lnTo>
                <a:lnTo>
                  <a:pt x="0" y="353671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917560" y="6652130"/>
            <a:ext cx="1514608" cy="2098323"/>
          </a:xfrm>
          <a:custGeom>
            <a:avLst/>
            <a:gdLst/>
            <a:ahLst/>
            <a:cxnLst/>
            <a:rect r="r" b="b" t="t" l="l"/>
            <a:pathLst>
              <a:path h="2098323" w="1514608">
                <a:moveTo>
                  <a:pt x="0" y="0"/>
                </a:moveTo>
                <a:lnTo>
                  <a:pt x="1514608" y="0"/>
                </a:lnTo>
                <a:lnTo>
                  <a:pt x="1514608" y="2098323"/>
                </a:lnTo>
                <a:lnTo>
                  <a:pt x="0" y="209832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6957020" y="2475191"/>
            <a:ext cx="1455678" cy="1775217"/>
          </a:xfrm>
          <a:custGeom>
            <a:avLst/>
            <a:gdLst/>
            <a:ahLst/>
            <a:cxnLst/>
            <a:rect r="r" b="b" t="t" l="l"/>
            <a:pathLst>
              <a:path h="1775217" w="1455678">
                <a:moveTo>
                  <a:pt x="0" y="0"/>
                </a:moveTo>
                <a:lnTo>
                  <a:pt x="1455677" y="0"/>
                </a:lnTo>
                <a:lnTo>
                  <a:pt x="1455677" y="1775216"/>
                </a:lnTo>
                <a:lnTo>
                  <a:pt x="0" y="177521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5" id="15"/>
          <p:cNvSpPr/>
          <p:nvPr/>
        </p:nvSpPr>
        <p:spPr>
          <a:xfrm flipH="false" flipV="false" rot="0">
            <a:off x="6523145" y="-1368731"/>
            <a:ext cx="2620855" cy="3843921"/>
          </a:xfrm>
          <a:custGeom>
            <a:avLst/>
            <a:gdLst/>
            <a:ahLst/>
            <a:cxnLst/>
            <a:rect r="r" b="b" t="t" l="l"/>
            <a:pathLst>
              <a:path h="3843921" w="2620855">
                <a:moveTo>
                  <a:pt x="0" y="0"/>
                </a:moveTo>
                <a:lnTo>
                  <a:pt x="2620855" y="0"/>
                </a:lnTo>
                <a:lnTo>
                  <a:pt x="2620855" y="3843922"/>
                </a:lnTo>
                <a:lnTo>
                  <a:pt x="0" y="3843922"/>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6" id="16"/>
          <p:cNvSpPr/>
          <p:nvPr/>
        </p:nvSpPr>
        <p:spPr>
          <a:xfrm flipH="false" flipV="false" rot="0">
            <a:off x="-252954" y="2099936"/>
            <a:ext cx="1509613" cy="3843921"/>
          </a:xfrm>
          <a:custGeom>
            <a:avLst/>
            <a:gdLst/>
            <a:ahLst/>
            <a:cxnLst/>
            <a:rect r="r" b="b" t="t" l="l"/>
            <a:pathLst>
              <a:path h="3843921" w="1509613">
                <a:moveTo>
                  <a:pt x="0" y="0"/>
                </a:moveTo>
                <a:lnTo>
                  <a:pt x="1509613" y="0"/>
                </a:lnTo>
                <a:lnTo>
                  <a:pt x="1509613" y="3843921"/>
                </a:lnTo>
                <a:lnTo>
                  <a:pt x="0" y="3843921"/>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TextBox 17" id="17"/>
          <p:cNvSpPr txBox="true"/>
          <p:nvPr/>
        </p:nvSpPr>
        <p:spPr>
          <a:xfrm rot="0">
            <a:off x="9896475" y="3775758"/>
            <a:ext cx="7035361" cy="1274035"/>
          </a:xfrm>
          <a:prstGeom prst="rect">
            <a:avLst/>
          </a:prstGeom>
        </p:spPr>
        <p:txBody>
          <a:bodyPr anchor="t" rtlCol="false" tIns="0" lIns="0" bIns="0" rIns="0">
            <a:spAutoFit/>
          </a:bodyPr>
          <a:lstStyle/>
          <a:p>
            <a:pPr algn="ctr">
              <a:lnSpc>
                <a:spcPts val="10329"/>
              </a:lnSpc>
              <a:spcBef>
                <a:spcPct val="0"/>
              </a:spcBef>
            </a:pPr>
            <a:r>
              <a:rPr lang="en-US" sz="7378">
                <a:solidFill>
                  <a:srgbClr val="000000"/>
                </a:solidFill>
                <a:latin typeface="Bobby Jones"/>
                <a:ea typeface="Bobby Jones"/>
                <a:cs typeface="Bobby Jones"/>
                <a:sym typeface="Bobby Jones"/>
              </a:rPr>
              <a:t>Thank you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false" flipV="false" rot="0">
            <a:off x="2914873" y="5581595"/>
            <a:ext cx="5740716" cy="3684496"/>
          </a:xfrm>
          <a:custGeom>
            <a:avLst/>
            <a:gdLst/>
            <a:ahLst/>
            <a:cxnLst/>
            <a:rect r="r" b="b" t="t" l="l"/>
            <a:pathLst>
              <a:path h="3684496" w="5740716">
                <a:moveTo>
                  <a:pt x="0" y="0"/>
                </a:moveTo>
                <a:lnTo>
                  <a:pt x="5740716" y="0"/>
                </a:lnTo>
                <a:lnTo>
                  <a:pt x="5740716" y="3684496"/>
                </a:lnTo>
                <a:lnTo>
                  <a:pt x="0" y="3684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7111" y="3832118"/>
            <a:ext cx="1914367" cy="3353191"/>
          </a:xfrm>
          <a:custGeom>
            <a:avLst/>
            <a:gdLst/>
            <a:ahLst/>
            <a:cxnLst/>
            <a:rect r="r" b="b" t="t" l="l"/>
            <a:pathLst>
              <a:path h="3353191" w="1914367">
                <a:moveTo>
                  <a:pt x="0" y="0"/>
                </a:moveTo>
                <a:lnTo>
                  <a:pt x="1914368" y="0"/>
                </a:lnTo>
                <a:lnTo>
                  <a:pt x="1914368" y="3353191"/>
                </a:lnTo>
                <a:lnTo>
                  <a:pt x="0" y="33531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735170" y="1036491"/>
            <a:ext cx="3542746" cy="4871276"/>
          </a:xfrm>
          <a:custGeom>
            <a:avLst/>
            <a:gdLst/>
            <a:ahLst/>
            <a:cxnLst/>
            <a:rect r="r" b="b" t="t" l="l"/>
            <a:pathLst>
              <a:path h="4871276" w="3542746">
                <a:moveTo>
                  <a:pt x="0" y="0"/>
                </a:moveTo>
                <a:lnTo>
                  <a:pt x="3542746" y="0"/>
                </a:lnTo>
                <a:lnTo>
                  <a:pt x="3542746" y="4871276"/>
                </a:lnTo>
                <a:lnTo>
                  <a:pt x="0" y="48712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9144000" y="1489345"/>
            <a:ext cx="8115300" cy="1071245"/>
          </a:xfrm>
          <a:prstGeom prst="rect">
            <a:avLst/>
          </a:prstGeom>
        </p:spPr>
        <p:txBody>
          <a:bodyPr anchor="t" rtlCol="false" tIns="0" lIns="0" bIns="0" rIns="0">
            <a:spAutoFit/>
          </a:bodyPr>
          <a:lstStyle/>
          <a:p>
            <a:pPr algn="ctr" marL="0" indent="0" lvl="0">
              <a:lnSpc>
                <a:spcPts val="8680"/>
              </a:lnSpc>
              <a:spcBef>
                <a:spcPct val="0"/>
              </a:spcBef>
            </a:pPr>
            <a:r>
              <a:rPr lang="en-US" sz="6200">
                <a:solidFill>
                  <a:srgbClr val="000000"/>
                </a:solidFill>
                <a:latin typeface="Bobby Jones"/>
                <a:ea typeface="Bobby Jones"/>
                <a:cs typeface="Bobby Jones"/>
                <a:sym typeface="Bobby Jones"/>
              </a:rPr>
              <a:t>Agenda</a:t>
            </a:r>
          </a:p>
        </p:txBody>
      </p:sp>
      <p:sp>
        <p:nvSpPr>
          <p:cNvPr name="AutoShape 6" id="6"/>
          <p:cNvSpPr/>
          <p:nvPr/>
        </p:nvSpPr>
        <p:spPr>
          <a:xfrm rot="0">
            <a:off x="9955530" y="4441068"/>
            <a:ext cx="6492240" cy="0"/>
          </a:xfrm>
          <a:prstGeom prst="line">
            <a:avLst/>
          </a:prstGeom>
          <a:ln cap="flat" w="19050">
            <a:solidFill>
              <a:srgbClr val="000000"/>
            </a:solidFill>
            <a:prstDash val="lgDash"/>
            <a:headEnd type="none" len="sm" w="sm"/>
            <a:tailEnd type="none" len="sm" w="sm"/>
          </a:ln>
        </p:spPr>
      </p:sp>
      <p:sp>
        <p:nvSpPr>
          <p:cNvPr name="TextBox 7" id="7"/>
          <p:cNvSpPr txBox="true"/>
          <p:nvPr/>
        </p:nvSpPr>
        <p:spPr>
          <a:xfrm rot="0">
            <a:off x="9955530" y="3480655"/>
            <a:ext cx="6492240" cy="481330"/>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00000"/>
                </a:solidFill>
                <a:latin typeface="Dosis Medium"/>
                <a:ea typeface="Dosis Medium"/>
                <a:cs typeface="Dosis Medium"/>
                <a:sym typeface="Dosis Medium"/>
              </a:rPr>
              <a:t>Week 1 : My Digital Portfolio</a:t>
            </a:r>
          </a:p>
        </p:txBody>
      </p:sp>
      <p:sp>
        <p:nvSpPr>
          <p:cNvPr name="TextBox 8" id="8"/>
          <p:cNvSpPr txBox="true"/>
          <p:nvPr/>
        </p:nvSpPr>
        <p:spPr>
          <a:xfrm rot="0">
            <a:off x="9955530" y="4882051"/>
            <a:ext cx="6492240" cy="481330"/>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00000"/>
                </a:solidFill>
                <a:latin typeface="Dosis Medium"/>
                <a:ea typeface="Dosis Medium"/>
                <a:cs typeface="Dosis Medium"/>
                <a:sym typeface="Dosis Medium"/>
              </a:rPr>
              <a:t>Week 2 : Taskmaster</a:t>
            </a:r>
          </a:p>
        </p:txBody>
      </p:sp>
      <p:sp>
        <p:nvSpPr>
          <p:cNvPr name="TextBox 9" id="9"/>
          <p:cNvSpPr txBox="true"/>
          <p:nvPr/>
        </p:nvSpPr>
        <p:spPr>
          <a:xfrm rot="0">
            <a:off x="9955530" y="6283447"/>
            <a:ext cx="6492240" cy="481330"/>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00000"/>
                </a:solidFill>
                <a:latin typeface="Dosis Medium"/>
                <a:ea typeface="Dosis Medium"/>
                <a:cs typeface="Dosis Medium"/>
                <a:sym typeface="Dosis Medium"/>
              </a:rPr>
              <a:t>Week 3 : The Art explorers </a:t>
            </a:r>
          </a:p>
        </p:txBody>
      </p:sp>
      <p:sp>
        <p:nvSpPr>
          <p:cNvPr name="AutoShape 10" id="10"/>
          <p:cNvSpPr/>
          <p:nvPr/>
        </p:nvSpPr>
        <p:spPr>
          <a:xfrm rot="0">
            <a:off x="9955530" y="5842464"/>
            <a:ext cx="6492240" cy="0"/>
          </a:xfrm>
          <a:prstGeom prst="line">
            <a:avLst/>
          </a:prstGeom>
          <a:ln cap="flat" w="19050">
            <a:solidFill>
              <a:srgbClr val="000000"/>
            </a:solidFill>
            <a:prstDash val="lgDash"/>
            <a:headEnd type="none" len="sm" w="sm"/>
            <a:tailEnd type="none" len="sm" w="sm"/>
          </a:ln>
        </p:spPr>
      </p:sp>
      <p:sp>
        <p:nvSpPr>
          <p:cNvPr name="AutoShape 11" id="11"/>
          <p:cNvSpPr/>
          <p:nvPr/>
        </p:nvSpPr>
        <p:spPr>
          <a:xfrm rot="0">
            <a:off x="9955530" y="7243859"/>
            <a:ext cx="6492240" cy="0"/>
          </a:xfrm>
          <a:prstGeom prst="line">
            <a:avLst/>
          </a:prstGeom>
          <a:ln cap="flat" w="19050">
            <a:solidFill>
              <a:srgbClr val="000000"/>
            </a:solidFill>
            <a:prstDash val="lgDash"/>
            <a:headEnd type="none" len="sm" w="sm"/>
            <a:tailEnd type="none" len="sm" w="sm"/>
          </a:ln>
        </p:spPr>
      </p:sp>
      <p:sp>
        <p:nvSpPr>
          <p:cNvPr name="AutoShape 12" id="12"/>
          <p:cNvSpPr/>
          <p:nvPr/>
        </p:nvSpPr>
        <p:spPr>
          <a:xfrm rot="0">
            <a:off x="9955530" y="3039673"/>
            <a:ext cx="6492240" cy="0"/>
          </a:xfrm>
          <a:prstGeom prst="line">
            <a:avLst/>
          </a:prstGeom>
          <a:ln cap="flat" w="19050">
            <a:solidFill>
              <a:srgbClr val="000000"/>
            </a:solidFill>
            <a:prstDash val="lgDash"/>
            <a:headEnd type="none" len="sm" w="sm"/>
            <a:tailEnd type="none" len="sm" w="sm"/>
          </a:ln>
        </p:spPr>
      </p:sp>
      <p:sp>
        <p:nvSpPr>
          <p:cNvPr name="AutoShape 13" id="13"/>
          <p:cNvSpPr/>
          <p:nvPr/>
        </p:nvSpPr>
        <p:spPr>
          <a:xfrm>
            <a:off x="10107903" y="8653559"/>
            <a:ext cx="6339840" cy="18059"/>
          </a:xfrm>
          <a:prstGeom prst="line">
            <a:avLst/>
          </a:prstGeom>
          <a:ln cap="flat" w="19050">
            <a:solidFill>
              <a:srgbClr val="000000"/>
            </a:solidFill>
            <a:prstDash val="lgDash"/>
            <a:headEnd type="none" len="sm" w="sm"/>
            <a:tailEnd type="none" len="sm" w="sm"/>
          </a:ln>
        </p:spPr>
      </p:sp>
      <p:sp>
        <p:nvSpPr>
          <p:cNvPr name="TextBox 14" id="14"/>
          <p:cNvSpPr txBox="true"/>
          <p:nvPr/>
        </p:nvSpPr>
        <p:spPr>
          <a:xfrm rot="0">
            <a:off x="10107903" y="7682009"/>
            <a:ext cx="6492240" cy="481330"/>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00000"/>
                </a:solidFill>
                <a:latin typeface="Dosis Medium"/>
                <a:ea typeface="Dosis Medium"/>
                <a:cs typeface="Dosis Medium"/>
                <a:sym typeface="Dosis Medium"/>
              </a:rPr>
              <a:t>Experience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false" flipV="false" rot="0">
            <a:off x="2395372" y="1974889"/>
            <a:ext cx="5381955" cy="6563360"/>
          </a:xfrm>
          <a:custGeom>
            <a:avLst/>
            <a:gdLst/>
            <a:ahLst/>
            <a:cxnLst/>
            <a:rect r="r" b="b" t="t" l="l"/>
            <a:pathLst>
              <a:path h="6563360" w="5381955">
                <a:moveTo>
                  <a:pt x="0" y="0"/>
                </a:moveTo>
                <a:lnTo>
                  <a:pt x="5381956" y="0"/>
                </a:lnTo>
                <a:lnTo>
                  <a:pt x="5381956" y="6563360"/>
                </a:lnTo>
                <a:lnTo>
                  <a:pt x="0" y="65633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603909" y="3993515"/>
            <a:ext cx="9144000" cy="2166620"/>
          </a:xfrm>
          <a:prstGeom prst="rect">
            <a:avLst/>
          </a:prstGeom>
        </p:spPr>
        <p:txBody>
          <a:bodyPr anchor="t" rtlCol="false" tIns="0" lIns="0" bIns="0" rIns="0">
            <a:spAutoFit/>
          </a:bodyPr>
          <a:lstStyle/>
          <a:p>
            <a:pPr algn="l" marL="0" indent="0" lvl="0">
              <a:lnSpc>
                <a:spcPts val="8680"/>
              </a:lnSpc>
              <a:spcBef>
                <a:spcPct val="0"/>
              </a:spcBef>
            </a:pPr>
            <a:r>
              <a:rPr lang="en-US" sz="6200">
                <a:solidFill>
                  <a:srgbClr val="000000"/>
                </a:solidFill>
                <a:latin typeface="Bobby Jones"/>
                <a:ea typeface="Bobby Jones"/>
                <a:cs typeface="Bobby Jones"/>
                <a:sym typeface="Bobby Jones"/>
              </a:rPr>
              <a:t>Week 1: My Digital Portfolio</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EADE"/>
        </a:solidFill>
      </p:bgPr>
    </p:bg>
    <p:spTree>
      <p:nvGrpSpPr>
        <p:cNvPr id="1" name=""/>
        <p:cNvGrpSpPr/>
        <p:nvPr/>
      </p:nvGrpSpPr>
      <p:grpSpPr>
        <a:xfrm>
          <a:off x="0" y="0"/>
          <a:ext cx="0" cy="0"/>
          <a:chOff x="0" y="0"/>
          <a:chExt cx="0" cy="0"/>
        </a:xfrm>
      </p:grpSpPr>
      <p:sp>
        <p:nvSpPr>
          <p:cNvPr name="TextBox 2" id="2"/>
          <p:cNvSpPr txBox="true"/>
          <p:nvPr/>
        </p:nvSpPr>
        <p:spPr>
          <a:xfrm rot="0">
            <a:off x="0" y="-66675"/>
            <a:ext cx="11691239" cy="545871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CODE:</a:t>
            </a:r>
          </a:p>
          <a:p>
            <a:pPr algn="l">
              <a:lnSpc>
                <a:spcPts val="4759"/>
              </a:lnSpc>
            </a:pPr>
            <a:r>
              <a:rPr lang="en-US" sz="3399">
                <a:solidFill>
                  <a:srgbClr val="000000"/>
                </a:solidFill>
                <a:latin typeface="Canva Sans"/>
                <a:ea typeface="Canva Sans"/>
                <a:cs typeface="Canva Sans"/>
                <a:sym typeface="Canva Sans"/>
              </a:rPr>
              <a:t>*Navigation Bar*</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&lt;!-- Navigation Bar --&gt;</a:t>
            </a:r>
          </a:p>
          <a:p>
            <a:pPr algn="l">
              <a:lnSpc>
                <a:spcPts val="4759"/>
              </a:lnSpc>
            </a:pPr>
            <a:r>
              <a:rPr lang="en-US" sz="3399">
                <a:solidFill>
                  <a:srgbClr val="000000"/>
                </a:solidFill>
                <a:latin typeface="Canva Sans"/>
                <a:ea typeface="Canva Sans"/>
                <a:cs typeface="Canva Sans"/>
                <a:sym typeface="Canva Sans"/>
              </a:rPr>
              <a:t>&lt;nav1&gt; </a:t>
            </a:r>
          </a:p>
          <a:p>
            <a:pPr algn="l">
              <a:lnSpc>
                <a:spcPts val="4759"/>
              </a:lnSpc>
            </a:pPr>
            <a:r>
              <a:rPr lang="en-US" sz="3399">
                <a:solidFill>
                  <a:srgbClr val="000000"/>
                </a:solidFill>
                <a:latin typeface="Canva Sans"/>
                <a:ea typeface="Canva Sans"/>
                <a:cs typeface="Canva Sans"/>
                <a:sym typeface="Canva Sans"/>
              </a:rPr>
              <a:t>  &lt;a href="#Protfolio"&gt;My Digital Protfolio &lt;/a&gt; </a:t>
            </a:r>
          </a:p>
          <a:p>
            <a:pPr algn="l">
              <a:lnSpc>
                <a:spcPts val="4759"/>
              </a:lnSpc>
            </a:pPr>
            <a:r>
              <a:rPr lang="en-US" sz="3399">
                <a:solidFill>
                  <a:srgbClr val="000000"/>
                </a:solidFill>
                <a:latin typeface="Canva Sans"/>
                <a:ea typeface="Canva Sans"/>
                <a:cs typeface="Canva Sans"/>
                <a:sym typeface="Canva Sans"/>
              </a:rPr>
              <a:t>&lt;/nav1&gt;</a:t>
            </a:r>
          </a:p>
          <a:p>
            <a:pPr algn="l">
              <a:lnSpc>
                <a:spcPts val="4759"/>
              </a:lnSpc>
            </a:pPr>
            <a:r>
              <a:rPr lang="en-US" sz="3399">
                <a:solidFill>
                  <a:srgbClr val="000000"/>
                </a:solidFill>
                <a:latin typeface="Canva Sans"/>
                <a:ea typeface="Canva Sans"/>
                <a:cs typeface="Canva Sans"/>
                <a:sym typeface="Canva Sans"/>
              </a:rPr>
              <a:t>&lt;nav&gt; </a:t>
            </a:r>
          </a:p>
          <a:p>
            <a:pPr algn="l">
              <a:lnSpc>
                <a:spcPts val="4759"/>
              </a:lnSpc>
            </a:pPr>
            <a:r>
              <a:rPr lang="en-US" sz="3399">
                <a:solidFill>
                  <a:srgbClr val="000000"/>
                </a:solidFill>
                <a:latin typeface="Canva Sans"/>
                <a:ea typeface="Canva Sans"/>
                <a:cs typeface="Canva Sans"/>
                <a:sym typeface="Canva Sans"/>
              </a:rPr>
              <a:t>  &lt;ul&gt; </a:t>
            </a:r>
          </a:p>
          <a:p>
            <a:pPr algn="l">
              <a:lnSpc>
                <a:spcPts val="4759"/>
              </a:lnSpc>
            </a:pPr>
            <a:r>
              <a:rPr lang="en-US" sz="3399">
                <a:solidFill>
                  <a:srgbClr val="000000"/>
                </a:solidFill>
                <a:latin typeface="Canva Sans"/>
                <a:ea typeface="Canva Sans"/>
                <a:cs typeface="Canva Sans"/>
                <a:sym typeface="Canva Sans"/>
              </a:rPr>
              <a:t>    &lt;li&gt;&lt;a href="#aboutMe"&gt;About Me | &lt;/a&gt;&lt;/li&gt; </a:t>
            </a:r>
          </a:p>
          <a:p>
            <a:pPr algn="l">
              <a:lnSpc>
                <a:spcPts val="4759"/>
              </a:lnSpc>
            </a:pPr>
            <a:r>
              <a:rPr lang="en-US" sz="3399">
                <a:solidFill>
                  <a:srgbClr val="000000"/>
                </a:solidFill>
                <a:latin typeface="Canva Sans"/>
                <a:ea typeface="Canva Sans"/>
                <a:cs typeface="Canva Sans"/>
                <a:sym typeface="Canva Sans"/>
              </a:rPr>
              <a:t>    &lt;li&gt;&lt;a href="#projects"&gt;Projects |&lt;/a&gt;&lt;/li&gt; </a:t>
            </a:r>
          </a:p>
          <a:p>
            <a:pPr algn="l">
              <a:lnSpc>
                <a:spcPts val="4759"/>
              </a:lnSpc>
            </a:pPr>
            <a:r>
              <a:rPr lang="en-US" sz="3399">
                <a:solidFill>
                  <a:srgbClr val="000000"/>
                </a:solidFill>
                <a:latin typeface="Canva Sans"/>
                <a:ea typeface="Canva Sans"/>
                <a:cs typeface="Canva Sans"/>
                <a:sym typeface="Canva Sans"/>
              </a:rPr>
              <a:t>    &lt;li&gt;&lt;a href="#skills"&gt;Skills |&lt;/a&gt;&lt;/li&gt; </a:t>
            </a:r>
          </a:p>
          <a:p>
            <a:pPr algn="l">
              <a:lnSpc>
                <a:spcPts val="4759"/>
              </a:lnSpc>
            </a:pPr>
            <a:r>
              <a:rPr lang="en-US" sz="3399">
                <a:solidFill>
                  <a:srgbClr val="000000"/>
                </a:solidFill>
                <a:latin typeface="Canva Sans"/>
                <a:ea typeface="Canva Sans"/>
                <a:cs typeface="Canva Sans"/>
                <a:sym typeface="Canva Sans"/>
              </a:rPr>
              <a:t>    &lt;li&gt;&lt;a href="#contact"&gt;Contact&lt;/a&gt;&lt;/li&gt; </a:t>
            </a:r>
          </a:p>
          <a:p>
            <a:pPr algn="l">
              <a:lnSpc>
                <a:spcPts val="4759"/>
              </a:lnSpc>
            </a:pPr>
            <a:r>
              <a:rPr lang="en-US" sz="3399">
                <a:solidFill>
                  <a:srgbClr val="000000"/>
                </a:solidFill>
                <a:latin typeface="Canva Sans"/>
                <a:ea typeface="Canva Sans"/>
                <a:cs typeface="Canva Sans"/>
                <a:sym typeface="Canva Sans"/>
              </a:rPr>
              <a:t>  &lt;/ul&gt; </a:t>
            </a:r>
          </a:p>
          <a:p>
            <a:pPr algn="l">
              <a:lnSpc>
                <a:spcPts val="4759"/>
              </a:lnSpc>
            </a:pPr>
            <a:r>
              <a:rPr lang="en-US" sz="3399">
                <a:solidFill>
                  <a:srgbClr val="000000"/>
                </a:solidFill>
                <a:latin typeface="Canva Sans"/>
                <a:ea typeface="Canva Sans"/>
                <a:cs typeface="Canva Sans"/>
                <a:sym typeface="Canva Sans"/>
              </a:rPr>
              <a:t>&lt;/nav&gt;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*Main Content*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&lt;!-- Main Content --&gt;</a:t>
            </a:r>
          </a:p>
          <a:p>
            <a:pPr algn="l">
              <a:lnSpc>
                <a:spcPts val="4759"/>
              </a:lnSpc>
            </a:pPr>
            <a:r>
              <a:rPr lang="en-US" sz="3399">
                <a:solidFill>
                  <a:srgbClr val="000000"/>
                </a:solidFill>
                <a:latin typeface="Canva Sans"/>
                <a:ea typeface="Canva Sans"/>
                <a:cs typeface="Canva Sans"/>
                <a:sym typeface="Canva Sans"/>
              </a:rPr>
              <a:t>&lt;div class="container"&gt;</a:t>
            </a:r>
          </a:p>
          <a:p>
            <a:pPr algn="l">
              <a:lnSpc>
                <a:spcPts val="4759"/>
              </a:lnSpc>
            </a:pPr>
            <a:r>
              <a:rPr lang="en-US" sz="3399">
                <a:solidFill>
                  <a:srgbClr val="000000"/>
                </a:solidFill>
                <a:latin typeface="Canva Sans"/>
                <a:ea typeface="Canva Sans"/>
                <a:cs typeface="Canva Sans"/>
                <a:sym typeface="Canva Sans"/>
              </a:rPr>
              <a:t>  &lt;section id="about" class="section"&gt;</a:t>
            </a:r>
          </a:p>
          <a:p>
            <a:pPr algn="l">
              <a:lnSpc>
                <a:spcPts val="4759"/>
              </a:lnSpc>
            </a:pPr>
            <a:r>
              <a:rPr lang="en-US" sz="3399">
                <a:solidFill>
                  <a:srgbClr val="000000"/>
                </a:solidFill>
                <a:latin typeface="Canva Sans"/>
                <a:ea typeface="Canva Sans"/>
                <a:cs typeface="Canva Sans"/>
                <a:sym typeface="Canva Sans"/>
              </a:rPr>
              <a:t>    &lt;!-- About Me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id="projects" class="section"&gt;</a:t>
            </a:r>
          </a:p>
          <a:p>
            <a:pPr algn="l">
              <a:lnSpc>
                <a:spcPts val="4759"/>
              </a:lnSpc>
            </a:pPr>
            <a:r>
              <a:rPr lang="en-US" sz="3399">
                <a:solidFill>
                  <a:srgbClr val="000000"/>
                </a:solidFill>
                <a:latin typeface="Canva Sans"/>
                <a:ea typeface="Canva Sans"/>
                <a:cs typeface="Canva Sans"/>
                <a:sym typeface="Canva Sans"/>
              </a:rPr>
              <a:t>    &lt;!-- Projects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id="skills" class="section"&gt;</a:t>
            </a:r>
          </a:p>
          <a:p>
            <a:pPr algn="l">
              <a:lnSpc>
                <a:spcPts val="4759"/>
              </a:lnSpc>
            </a:pPr>
            <a:r>
              <a:rPr lang="en-US" sz="3399">
                <a:solidFill>
                  <a:srgbClr val="000000"/>
                </a:solidFill>
                <a:latin typeface="Canva Sans"/>
                <a:ea typeface="Canva Sans"/>
                <a:cs typeface="Canva Sans"/>
                <a:sym typeface="Canva Sans"/>
              </a:rPr>
              <a:t>    &lt;!-- Skills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id="contact" class="section"&gt;</a:t>
            </a:r>
          </a:p>
          <a:p>
            <a:pPr algn="l">
              <a:lnSpc>
                <a:spcPts val="4759"/>
              </a:lnSpc>
            </a:pPr>
            <a:r>
              <a:rPr lang="en-US" sz="3399">
                <a:solidFill>
                  <a:srgbClr val="000000"/>
                </a:solidFill>
                <a:latin typeface="Canva Sans"/>
                <a:ea typeface="Canva Sans"/>
                <a:cs typeface="Canva Sans"/>
                <a:sym typeface="Canva Sans"/>
              </a:rPr>
              <a:t>    &lt;!-- Contact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&lt;/div&gt;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*Responsive Design*</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 Responsive Design */</a:t>
            </a:r>
          </a:p>
          <a:p>
            <a:pPr algn="l">
              <a:lnSpc>
                <a:spcPts val="4759"/>
              </a:lnSpc>
            </a:pPr>
            <a:r>
              <a:rPr lang="en-US" sz="3399">
                <a:solidFill>
                  <a:srgbClr val="000000"/>
                </a:solidFill>
                <a:latin typeface="Canva Sans"/>
                <a:ea typeface="Canva Sans"/>
                <a:cs typeface="Canva Sans"/>
                <a:sym typeface="Canva Sans"/>
              </a:rPr>
              <a:t>@media (max-width: 720px) {</a:t>
            </a:r>
          </a:p>
          <a:p>
            <a:pPr algn="l">
              <a:lnSpc>
                <a:spcPts val="4759"/>
              </a:lnSpc>
            </a:pPr>
            <a:r>
              <a:rPr lang="en-US" sz="3399">
                <a:solidFill>
                  <a:srgbClr val="000000"/>
                </a:solidFill>
                <a:latin typeface="Canva Sans"/>
                <a:ea typeface="Canva Sans"/>
                <a:cs typeface="Canva Sans"/>
                <a:sym typeface="Canva Sans"/>
              </a:rPr>
              <a:t>  .projects-container {</a:t>
            </a:r>
          </a:p>
          <a:p>
            <a:pPr algn="l">
              <a:lnSpc>
                <a:spcPts val="4759"/>
              </a:lnSpc>
            </a:pPr>
            <a:r>
              <a:rPr lang="en-US" sz="3399">
                <a:solidFill>
                  <a:srgbClr val="000000"/>
                </a:solidFill>
                <a:latin typeface="Canva Sans"/>
                <a:ea typeface="Canva Sans"/>
                <a:cs typeface="Canva Sans"/>
                <a:sym typeface="Canva Sans"/>
              </a:rPr>
              <a:t>    flex-direction: column;</a:t>
            </a:r>
          </a:p>
          <a:p>
            <a:pPr algn="l">
              <a:lnSpc>
                <a:spcPts val="4759"/>
              </a:lnSpc>
            </a:pPr>
            <a:r>
              <a:rPr lang="en-US" sz="3399">
                <a:solidFill>
                  <a:srgbClr val="000000"/>
                </a:solidFill>
                <a:latin typeface="Canva Sans"/>
                <a:ea typeface="Canva Sans"/>
                <a:cs typeface="Canva Sans"/>
                <a:sym typeface="Canva Sans"/>
              </a:rPr>
              <a:t>    align-items: center;</a:t>
            </a:r>
          </a:p>
          <a:p>
            <a:pPr algn="l">
              <a:lnSpc>
                <a:spcPts val="4759"/>
              </a:lnSpc>
            </a:pPr>
            <a:r>
              <a:rPr lang="en-US" sz="3399">
                <a:solidFill>
                  <a:srgbClr val="000000"/>
                </a:solidFill>
                <a:latin typeface="Canva Sans"/>
                <a:ea typeface="Canva Sans"/>
                <a:cs typeface="Canva Sans"/>
                <a:sym typeface="Canva Sans"/>
              </a:rPr>
              <a:t>  }</a:t>
            </a:r>
          </a:p>
          <a:p>
            <a:pPr algn="l">
              <a:lnSpc>
                <a:spcPts val="4759"/>
              </a:lnSpc>
            </a:pPr>
            <a:r>
              <a:rPr lang="en-US" sz="3399">
                <a:solidFill>
                  <a:srgbClr val="000000"/>
                </a:solidFill>
                <a:latin typeface="Canva Sans"/>
                <a:ea typeface="Canva Sans"/>
                <a:cs typeface="Canva Sans"/>
                <a:sym typeface="Canva Sans"/>
              </a:rPr>
              <a:t>  .project-card {</a:t>
            </a:r>
          </a:p>
          <a:p>
            <a:pPr algn="l">
              <a:lnSpc>
                <a:spcPts val="4759"/>
              </a:lnSpc>
            </a:pPr>
            <a:r>
              <a:rPr lang="en-US" sz="3399">
                <a:solidFill>
                  <a:srgbClr val="000000"/>
                </a:solidFill>
                <a:latin typeface="Canva Sans"/>
                <a:ea typeface="Canva Sans"/>
                <a:cs typeface="Canva Sans"/>
                <a:sym typeface="Canva Sans"/>
              </a:rPr>
              <a:t>    width: 80%;</a:t>
            </a:r>
          </a:p>
          <a:p>
            <a:pPr algn="l">
              <a:lnSpc>
                <a:spcPts val="4759"/>
              </a:lnSpc>
            </a:pPr>
            <a:r>
              <a:rPr lang="en-US" sz="3399">
                <a:solidFill>
                  <a:srgbClr val="000000"/>
                </a:solidFill>
                <a:latin typeface="Canva Sans"/>
                <a:ea typeface="Canva Sans"/>
                <a:cs typeface="Canva Sans"/>
                <a:sym typeface="Canva Sans"/>
              </a:rPr>
              <a:t>    margin-bottom: 20px;</a:t>
            </a:r>
          </a:p>
          <a:p>
            <a:pPr algn="l">
              <a:lnSpc>
                <a:spcPts val="4759"/>
              </a:lnSpc>
            </a:pPr>
            <a:r>
              <a:rPr lang="en-US" sz="3399">
                <a:solidFill>
                  <a:srgbClr val="000000"/>
                </a:solidFill>
                <a:latin typeface="Canva Sans"/>
                <a:ea typeface="Canva Sans"/>
                <a:cs typeface="Canva Sans"/>
                <a:sym typeface="Canva Sans"/>
              </a:rPr>
              <a:t>  }</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*Key CSS Styles*</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 Body and general layout */</a:t>
            </a:r>
          </a:p>
          <a:p>
            <a:pPr algn="l">
              <a:lnSpc>
                <a:spcPts val="4759"/>
              </a:lnSpc>
            </a:pPr>
            <a:r>
              <a:rPr lang="en-US" sz="3399">
                <a:solidFill>
                  <a:srgbClr val="000000"/>
                </a:solidFill>
                <a:latin typeface="Canva Sans"/>
                <a:ea typeface="Canva Sans"/>
                <a:cs typeface="Canva Sans"/>
                <a:sym typeface="Canva Sans"/>
              </a:rPr>
              <a:t>body {</a:t>
            </a:r>
          </a:p>
          <a:p>
            <a:pPr algn="l">
              <a:lnSpc>
                <a:spcPts val="4759"/>
              </a:lnSpc>
            </a:pPr>
            <a:r>
              <a:rPr lang="en-US" sz="3399">
                <a:solidFill>
                  <a:srgbClr val="000000"/>
                </a:solidFill>
                <a:latin typeface="Canva Sans"/>
                <a:ea typeface="Canva Sans"/>
                <a:cs typeface="Canva Sans"/>
                <a:sym typeface="Canva Sans"/>
              </a:rPr>
              <a:t>  font-family: Arial, sans-serif;</a:t>
            </a:r>
          </a:p>
          <a:p>
            <a:pPr algn="l">
              <a:lnSpc>
                <a:spcPts val="4759"/>
              </a:lnSpc>
            </a:pPr>
            <a:r>
              <a:rPr lang="en-US" sz="3399">
                <a:solidFill>
                  <a:srgbClr val="000000"/>
                </a:solidFill>
                <a:latin typeface="Canva Sans"/>
                <a:ea typeface="Canva Sans"/>
                <a:cs typeface="Canva Sans"/>
                <a:sym typeface="Canva Sans"/>
              </a:rPr>
              <a:t>  background-color: burlywood;</a:t>
            </a:r>
          </a:p>
          <a:p>
            <a:pPr algn="l">
              <a:lnSpc>
                <a:spcPts val="4759"/>
              </a:lnSpc>
            </a:pPr>
            <a:r>
              <a:rPr lang="en-US" sz="3399">
                <a:solidFill>
                  <a:srgbClr val="000000"/>
                </a:solidFill>
                <a:latin typeface="Canva Sans"/>
                <a:ea typeface="Canva Sans"/>
                <a:cs typeface="Canva Sans"/>
                <a:sym typeface="Canva Sans"/>
              </a:rPr>
              <a:t>  color: #333;</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Navigation Bar */</a:t>
            </a:r>
          </a:p>
          <a:p>
            <a:pPr algn="l">
              <a:lnSpc>
                <a:spcPts val="4759"/>
              </a:lnSpc>
            </a:pPr>
            <a:r>
              <a:rPr lang="en-US" sz="3399">
                <a:solidFill>
                  <a:srgbClr val="000000"/>
                </a:solidFill>
                <a:latin typeface="Canva Sans"/>
                <a:ea typeface="Canva Sans"/>
                <a:cs typeface="Canva Sans"/>
                <a:sym typeface="Canva Sans"/>
              </a:rPr>
              <a:t>nav {</a:t>
            </a:r>
          </a:p>
          <a:p>
            <a:pPr algn="l">
              <a:lnSpc>
                <a:spcPts val="4759"/>
              </a:lnSpc>
            </a:pPr>
            <a:r>
              <a:rPr lang="en-US" sz="3399">
                <a:solidFill>
                  <a:srgbClr val="000000"/>
                </a:solidFill>
                <a:latin typeface="Canva Sans"/>
                <a:ea typeface="Canva Sans"/>
                <a:cs typeface="Canva Sans"/>
                <a:sym typeface="Canva Sans"/>
              </a:rPr>
              <a:t>  background-color: #333;</a:t>
            </a:r>
          </a:p>
          <a:p>
            <a:pPr algn="l">
              <a:lnSpc>
                <a:spcPts val="4759"/>
              </a:lnSpc>
            </a:pPr>
            <a:r>
              <a:rPr lang="en-US" sz="3399">
                <a:solidFill>
                  <a:srgbClr val="000000"/>
                </a:solidFill>
                <a:latin typeface="Canva Sans"/>
                <a:ea typeface="Canva Sans"/>
                <a:cs typeface="Canva Sans"/>
                <a:sym typeface="Canva Sans"/>
              </a:rPr>
              <a:t>  padding: 10px 0;</a:t>
            </a:r>
          </a:p>
          <a:p>
            <a:pPr algn="l">
              <a:lnSpc>
                <a:spcPts val="4759"/>
              </a:lnSpc>
            </a:pPr>
            <a:r>
              <a:rPr lang="en-US" sz="3399">
                <a:solidFill>
                  <a:srgbClr val="000000"/>
                </a:solidFill>
                <a:latin typeface="Canva Sans"/>
                <a:ea typeface="Canva Sans"/>
                <a:cs typeface="Canva Sans"/>
                <a:sym typeface="Canva Sans"/>
              </a:rPr>
              <a:t>  text-align: left;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Container for all content */</a:t>
            </a:r>
          </a:p>
          <a:p>
            <a:pPr algn="l">
              <a:lnSpc>
                <a:spcPts val="4759"/>
              </a:lnSpc>
            </a:pPr>
            <a:r>
              <a:rPr lang="en-US" sz="3399">
                <a:solidFill>
                  <a:srgbClr val="000000"/>
                </a:solidFill>
                <a:latin typeface="Canva Sans"/>
                <a:ea typeface="Canva Sans"/>
                <a:cs typeface="Canva Sans"/>
                <a:sym typeface="Canva Sans"/>
              </a:rPr>
              <a:t>.container {</a:t>
            </a:r>
          </a:p>
          <a:p>
            <a:pPr algn="l">
              <a:lnSpc>
                <a:spcPts val="4759"/>
              </a:lnSpc>
            </a:pPr>
            <a:r>
              <a:rPr lang="en-US" sz="3399">
                <a:solidFill>
                  <a:srgbClr val="000000"/>
                </a:solidFill>
                <a:latin typeface="Canva Sans"/>
                <a:ea typeface="Canva Sans"/>
                <a:cs typeface="Canva Sans"/>
                <a:sym typeface="Canva Sans"/>
              </a:rPr>
              <a:t>  display: grid;</a:t>
            </a:r>
          </a:p>
          <a:p>
            <a:pPr algn="l">
              <a:lnSpc>
                <a:spcPts val="4759"/>
              </a:lnSpc>
            </a:pPr>
            <a:r>
              <a:rPr lang="en-US" sz="3399">
                <a:solidFill>
                  <a:srgbClr val="000000"/>
                </a:solidFill>
                <a:latin typeface="Canva Sans"/>
                <a:ea typeface="Canva Sans"/>
                <a:cs typeface="Canva Sans"/>
                <a:sym typeface="Canva Sans"/>
              </a:rPr>
              <a:t>  grid-template-columns: 1fr;</a:t>
            </a:r>
          </a:p>
          <a:p>
            <a:pPr algn="l">
              <a:lnSpc>
                <a:spcPts val="4759"/>
              </a:lnSpc>
            </a:pPr>
            <a:r>
              <a:rPr lang="en-US" sz="3399">
                <a:solidFill>
                  <a:srgbClr val="000000"/>
                </a:solidFill>
                <a:latin typeface="Canva Sans"/>
                <a:ea typeface="Canva Sans"/>
                <a:cs typeface="Canva Sans"/>
                <a:sym typeface="Canva Sans"/>
              </a:rPr>
              <a:t>  grid-gap: 20px;</a:t>
            </a:r>
          </a:p>
          <a:p>
            <a:pPr algn="l">
              <a:lnSpc>
                <a:spcPts val="4759"/>
              </a:lnSpc>
            </a:pPr>
            <a:r>
              <a:rPr lang="en-US" sz="3399">
                <a:solidFill>
                  <a:srgbClr val="000000"/>
                </a:solidFill>
                <a:latin typeface="Canva Sans"/>
                <a:ea typeface="Canva Sans"/>
                <a:cs typeface="Canva Sans"/>
                <a:sym typeface="Canva Sans"/>
              </a:rPr>
              <a:t>  padding: 20px;</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Projects Section: Flexbox layout */</a:t>
            </a:r>
          </a:p>
          <a:p>
            <a:pPr algn="l">
              <a:lnSpc>
                <a:spcPts val="4759"/>
              </a:lnSpc>
            </a:pPr>
            <a:r>
              <a:rPr lang="en-US" sz="3399">
                <a:solidFill>
                  <a:srgbClr val="000000"/>
                </a:solidFill>
                <a:latin typeface="Canva Sans"/>
                <a:ea typeface="Canva Sans"/>
                <a:cs typeface="Canva Sans"/>
                <a:sym typeface="Canva Sans"/>
              </a:rPr>
              <a:t>.projects-container {</a:t>
            </a:r>
          </a:p>
          <a:p>
            <a:pPr algn="l">
              <a:lnSpc>
                <a:spcPts val="4759"/>
              </a:lnSpc>
            </a:pPr>
            <a:r>
              <a:rPr lang="en-US" sz="3399">
                <a:solidFill>
                  <a:srgbClr val="000000"/>
                </a:solidFill>
                <a:latin typeface="Canva Sans"/>
                <a:ea typeface="Canva Sans"/>
                <a:cs typeface="Canva Sans"/>
                <a:sym typeface="Canva Sans"/>
              </a:rPr>
              <a:t>  display: flow-root;</a:t>
            </a:r>
          </a:p>
          <a:p>
            <a:pPr algn="l">
              <a:lnSpc>
                <a:spcPts val="4759"/>
              </a:lnSpc>
            </a:pPr>
            <a:r>
              <a:rPr lang="en-US" sz="3399">
                <a:solidFill>
                  <a:srgbClr val="000000"/>
                </a:solidFill>
                <a:latin typeface="Canva Sans"/>
                <a:ea typeface="Canva Sans"/>
                <a:cs typeface="Canva Sans"/>
                <a:sym typeface="Canva Sans"/>
              </a:rPr>
              <a:t>  justify-content: space-evenly;</a:t>
            </a:r>
          </a:p>
          <a:p>
            <a:pPr algn="l">
              <a:lnSpc>
                <a:spcPts val="4759"/>
              </a:lnSpc>
            </a:pPr>
            <a:r>
              <a:rPr lang="en-US" sz="3399">
                <a:solidFill>
                  <a:srgbClr val="000000"/>
                </a:solidFill>
                <a:latin typeface="Canva Sans"/>
                <a:ea typeface="Canva Sans"/>
                <a:cs typeface="Canva Sans"/>
                <a:sym typeface="Canva Sans"/>
              </a:rPr>
              <a:t>  gap: 30px;</a:t>
            </a:r>
          </a:p>
          <a:p>
            <a:pPr algn="l">
              <a:lnSpc>
                <a:spcPts val="4759"/>
              </a:lnSpc>
            </a:pPr>
            <a:r>
              <a:rPr lang="en-US" sz="3399">
                <a:solidFill>
                  <a:srgbClr val="000000"/>
                </a:solidFill>
                <a:latin typeface="Canva Sans"/>
                <a:ea typeface="Canva Sans"/>
                <a:cs typeface="Canva Sans"/>
                <a:sym typeface="Canva Sans"/>
              </a:rPr>
              <a:t>  color: black;</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Here is the revised caption:</a:t>
            </a:r>
          </a:p>
          <a:p>
            <a:pPr algn="l">
              <a:lnSpc>
                <a:spcPts val="4759"/>
              </a:lnSpc>
            </a:pPr>
          </a:p>
          <a:p>
            <a:pPr algn="l">
              <a:lnSpc>
                <a:spcPts val="4759"/>
              </a:lnSpc>
            </a:pPr>
            <a:r>
              <a:rPr lang="en-US" sz="3399">
                <a:solidFill>
                  <a:srgbClr val="000000"/>
                </a:solidFill>
                <a:latin typeface="Canva Sans"/>
                <a:ea typeface="Canva Sans"/>
                <a:cs typeface="Canva Sans"/>
                <a:sym typeface="Canva Sans"/>
              </a:rPr>
              <a:t>"Thrilled to showcase my Taskmaster project for web development! Built using HTML, CSS, and JavaScript. Excited to apply these skills as a Datasoftixs intern! Just completed my 2nd week and looking forward to learning more! #Datasoftixs #webdevelopment #internship"</a:t>
            </a:r>
          </a:p>
          <a:p>
            <a:pPr algn="l" marL="0" indent="0" lvl="0">
              <a:lnSpc>
                <a:spcPts val="4759"/>
              </a:lnSpc>
              <a:spcBef>
                <a:spcPct val="0"/>
              </a:spcBef>
            </a:pPr>
          </a:p>
        </p:txBody>
      </p:sp>
      <p:sp>
        <p:nvSpPr>
          <p:cNvPr name="TextBox 3" id="3"/>
          <p:cNvSpPr txBox="true"/>
          <p:nvPr/>
        </p:nvSpPr>
        <p:spPr>
          <a:xfrm rot="0">
            <a:off x="9756388" y="-10214285"/>
            <a:ext cx="11691239" cy="545871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CODE:</a:t>
            </a:r>
          </a:p>
          <a:p>
            <a:pPr algn="l">
              <a:lnSpc>
                <a:spcPts val="4759"/>
              </a:lnSpc>
            </a:pPr>
            <a:r>
              <a:rPr lang="en-US" sz="3399">
                <a:solidFill>
                  <a:srgbClr val="000000"/>
                </a:solidFill>
                <a:latin typeface="Canva Sans"/>
                <a:ea typeface="Canva Sans"/>
                <a:cs typeface="Canva Sans"/>
                <a:sym typeface="Canva Sans"/>
              </a:rPr>
              <a:t>*Navigation Bar*</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&lt;!-- Navigation Bar --&gt;</a:t>
            </a:r>
          </a:p>
          <a:p>
            <a:pPr algn="l">
              <a:lnSpc>
                <a:spcPts val="4759"/>
              </a:lnSpc>
            </a:pPr>
            <a:r>
              <a:rPr lang="en-US" sz="3399">
                <a:solidFill>
                  <a:srgbClr val="000000"/>
                </a:solidFill>
                <a:latin typeface="Canva Sans"/>
                <a:ea typeface="Canva Sans"/>
                <a:cs typeface="Canva Sans"/>
                <a:sym typeface="Canva Sans"/>
              </a:rPr>
              <a:t>&lt;nav1&gt; </a:t>
            </a:r>
          </a:p>
          <a:p>
            <a:pPr algn="l">
              <a:lnSpc>
                <a:spcPts val="4759"/>
              </a:lnSpc>
            </a:pPr>
            <a:r>
              <a:rPr lang="en-US" sz="3399">
                <a:solidFill>
                  <a:srgbClr val="000000"/>
                </a:solidFill>
                <a:latin typeface="Canva Sans"/>
                <a:ea typeface="Canva Sans"/>
                <a:cs typeface="Canva Sans"/>
                <a:sym typeface="Canva Sans"/>
              </a:rPr>
              <a:t>  &lt;a href="#Protfolio"&gt;My Digital Protfolio &lt;/a&gt; </a:t>
            </a:r>
          </a:p>
          <a:p>
            <a:pPr algn="l">
              <a:lnSpc>
                <a:spcPts val="4759"/>
              </a:lnSpc>
            </a:pPr>
            <a:r>
              <a:rPr lang="en-US" sz="3399">
                <a:solidFill>
                  <a:srgbClr val="000000"/>
                </a:solidFill>
                <a:latin typeface="Canva Sans"/>
                <a:ea typeface="Canva Sans"/>
                <a:cs typeface="Canva Sans"/>
                <a:sym typeface="Canva Sans"/>
              </a:rPr>
              <a:t>&lt;/nav1&gt;</a:t>
            </a:r>
          </a:p>
          <a:p>
            <a:pPr algn="l">
              <a:lnSpc>
                <a:spcPts val="4759"/>
              </a:lnSpc>
            </a:pPr>
            <a:r>
              <a:rPr lang="en-US" sz="3399">
                <a:solidFill>
                  <a:srgbClr val="000000"/>
                </a:solidFill>
                <a:latin typeface="Canva Sans"/>
                <a:ea typeface="Canva Sans"/>
                <a:cs typeface="Canva Sans"/>
                <a:sym typeface="Canva Sans"/>
              </a:rPr>
              <a:t>&lt;nav&gt; </a:t>
            </a:r>
          </a:p>
          <a:p>
            <a:pPr algn="l">
              <a:lnSpc>
                <a:spcPts val="4759"/>
              </a:lnSpc>
            </a:pPr>
            <a:r>
              <a:rPr lang="en-US" sz="3399">
                <a:solidFill>
                  <a:srgbClr val="000000"/>
                </a:solidFill>
                <a:latin typeface="Canva Sans"/>
                <a:ea typeface="Canva Sans"/>
                <a:cs typeface="Canva Sans"/>
                <a:sym typeface="Canva Sans"/>
              </a:rPr>
              <a:t>  &lt;ul&gt; </a:t>
            </a:r>
          </a:p>
          <a:p>
            <a:pPr algn="l">
              <a:lnSpc>
                <a:spcPts val="4759"/>
              </a:lnSpc>
            </a:pPr>
            <a:r>
              <a:rPr lang="en-US" sz="3399">
                <a:solidFill>
                  <a:srgbClr val="000000"/>
                </a:solidFill>
                <a:latin typeface="Canva Sans"/>
                <a:ea typeface="Canva Sans"/>
                <a:cs typeface="Canva Sans"/>
                <a:sym typeface="Canva Sans"/>
              </a:rPr>
              <a:t>    &lt;li&gt;&lt;a href="#aboutMe"&gt;About Me | &lt;/a&gt;&lt;/li&gt; </a:t>
            </a:r>
          </a:p>
          <a:p>
            <a:pPr algn="l">
              <a:lnSpc>
                <a:spcPts val="4759"/>
              </a:lnSpc>
            </a:pPr>
            <a:r>
              <a:rPr lang="en-US" sz="3399">
                <a:solidFill>
                  <a:srgbClr val="000000"/>
                </a:solidFill>
                <a:latin typeface="Canva Sans"/>
                <a:ea typeface="Canva Sans"/>
                <a:cs typeface="Canva Sans"/>
                <a:sym typeface="Canva Sans"/>
              </a:rPr>
              <a:t>    &lt;li&gt;&lt;a href="#projects"&gt;Projects |&lt;/a&gt;&lt;/li&gt; </a:t>
            </a:r>
          </a:p>
          <a:p>
            <a:pPr algn="l">
              <a:lnSpc>
                <a:spcPts val="4759"/>
              </a:lnSpc>
            </a:pPr>
            <a:r>
              <a:rPr lang="en-US" sz="3399">
                <a:solidFill>
                  <a:srgbClr val="000000"/>
                </a:solidFill>
                <a:latin typeface="Canva Sans"/>
                <a:ea typeface="Canva Sans"/>
                <a:cs typeface="Canva Sans"/>
                <a:sym typeface="Canva Sans"/>
              </a:rPr>
              <a:t>    &lt;li&gt;&lt;a href="#skills"&gt;Skills |&lt;/a&gt;&lt;/li&gt; </a:t>
            </a:r>
          </a:p>
          <a:p>
            <a:pPr algn="l">
              <a:lnSpc>
                <a:spcPts val="4759"/>
              </a:lnSpc>
            </a:pPr>
            <a:r>
              <a:rPr lang="en-US" sz="3399">
                <a:solidFill>
                  <a:srgbClr val="000000"/>
                </a:solidFill>
                <a:latin typeface="Canva Sans"/>
                <a:ea typeface="Canva Sans"/>
                <a:cs typeface="Canva Sans"/>
                <a:sym typeface="Canva Sans"/>
              </a:rPr>
              <a:t>    &lt;li&gt;&lt;a href="#contact"&gt;Contact&lt;/a&gt;&lt;/li&gt; </a:t>
            </a:r>
          </a:p>
          <a:p>
            <a:pPr algn="l">
              <a:lnSpc>
                <a:spcPts val="4759"/>
              </a:lnSpc>
            </a:pPr>
            <a:r>
              <a:rPr lang="en-US" sz="3399">
                <a:solidFill>
                  <a:srgbClr val="000000"/>
                </a:solidFill>
                <a:latin typeface="Canva Sans"/>
                <a:ea typeface="Canva Sans"/>
                <a:cs typeface="Canva Sans"/>
                <a:sym typeface="Canva Sans"/>
              </a:rPr>
              <a:t>  &lt;/ul&gt; </a:t>
            </a:r>
          </a:p>
          <a:p>
            <a:pPr algn="l">
              <a:lnSpc>
                <a:spcPts val="4759"/>
              </a:lnSpc>
            </a:pPr>
            <a:r>
              <a:rPr lang="en-US" sz="3399">
                <a:solidFill>
                  <a:srgbClr val="000000"/>
                </a:solidFill>
                <a:latin typeface="Canva Sans"/>
                <a:ea typeface="Canva Sans"/>
                <a:cs typeface="Canva Sans"/>
                <a:sym typeface="Canva Sans"/>
              </a:rPr>
              <a:t>&lt;/nav&gt;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*Main Content*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&lt;!-- Main Content --&gt;</a:t>
            </a:r>
          </a:p>
          <a:p>
            <a:pPr algn="l">
              <a:lnSpc>
                <a:spcPts val="4759"/>
              </a:lnSpc>
            </a:pPr>
            <a:r>
              <a:rPr lang="en-US" sz="3399">
                <a:solidFill>
                  <a:srgbClr val="000000"/>
                </a:solidFill>
                <a:latin typeface="Canva Sans"/>
                <a:ea typeface="Canva Sans"/>
                <a:cs typeface="Canva Sans"/>
                <a:sym typeface="Canva Sans"/>
              </a:rPr>
              <a:t>&lt;div class="container"&gt;</a:t>
            </a:r>
          </a:p>
          <a:p>
            <a:pPr algn="l">
              <a:lnSpc>
                <a:spcPts val="4759"/>
              </a:lnSpc>
            </a:pPr>
            <a:r>
              <a:rPr lang="en-US" sz="3399">
                <a:solidFill>
                  <a:srgbClr val="000000"/>
                </a:solidFill>
                <a:latin typeface="Canva Sans"/>
                <a:ea typeface="Canva Sans"/>
                <a:cs typeface="Canva Sans"/>
                <a:sym typeface="Canva Sans"/>
              </a:rPr>
              <a:t>  &lt;section id="about" class="section"&gt;</a:t>
            </a:r>
          </a:p>
          <a:p>
            <a:pPr algn="l">
              <a:lnSpc>
                <a:spcPts val="4759"/>
              </a:lnSpc>
            </a:pPr>
            <a:r>
              <a:rPr lang="en-US" sz="3399">
                <a:solidFill>
                  <a:srgbClr val="000000"/>
                </a:solidFill>
                <a:latin typeface="Canva Sans"/>
                <a:ea typeface="Canva Sans"/>
                <a:cs typeface="Canva Sans"/>
                <a:sym typeface="Canva Sans"/>
              </a:rPr>
              <a:t>    &lt;!-- About Me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id="projects" class="section"&gt;</a:t>
            </a:r>
          </a:p>
          <a:p>
            <a:pPr algn="l">
              <a:lnSpc>
                <a:spcPts val="4759"/>
              </a:lnSpc>
            </a:pPr>
            <a:r>
              <a:rPr lang="en-US" sz="3399">
                <a:solidFill>
                  <a:srgbClr val="000000"/>
                </a:solidFill>
                <a:latin typeface="Canva Sans"/>
                <a:ea typeface="Canva Sans"/>
                <a:cs typeface="Canva Sans"/>
                <a:sym typeface="Canva Sans"/>
              </a:rPr>
              <a:t>    &lt;!-- Projects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id="skills" class="section"&gt;</a:t>
            </a:r>
          </a:p>
          <a:p>
            <a:pPr algn="l">
              <a:lnSpc>
                <a:spcPts val="4759"/>
              </a:lnSpc>
            </a:pPr>
            <a:r>
              <a:rPr lang="en-US" sz="3399">
                <a:solidFill>
                  <a:srgbClr val="000000"/>
                </a:solidFill>
                <a:latin typeface="Canva Sans"/>
                <a:ea typeface="Canva Sans"/>
                <a:cs typeface="Canva Sans"/>
                <a:sym typeface="Canva Sans"/>
              </a:rPr>
              <a:t>    &lt;!-- Skills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id="contact" class="section"&gt;</a:t>
            </a:r>
          </a:p>
          <a:p>
            <a:pPr algn="l">
              <a:lnSpc>
                <a:spcPts val="4759"/>
              </a:lnSpc>
            </a:pPr>
            <a:r>
              <a:rPr lang="en-US" sz="3399">
                <a:solidFill>
                  <a:srgbClr val="000000"/>
                </a:solidFill>
                <a:latin typeface="Canva Sans"/>
                <a:ea typeface="Canva Sans"/>
                <a:cs typeface="Canva Sans"/>
                <a:sym typeface="Canva Sans"/>
              </a:rPr>
              <a:t>    &lt;!-- Contact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&lt;/div&gt;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*Responsive Design*</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 Responsive Design */</a:t>
            </a:r>
          </a:p>
          <a:p>
            <a:pPr algn="l">
              <a:lnSpc>
                <a:spcPts val="4759"/>
              </a:lnSpc>
            </a:pPr>
            <a:r>
              <a:rPr lang="en-US" sz="3399">
                <a:solidFill>
                  <a:srgbClr val="000000"/>
                </a:solidFill>
                <a:latin typeface="Canva Sans"/>
                <a:ea typeface="Canva Sans"/>
                <a:cs typeface="Canva Sans"/>
                <a:sym typeface="Canva Sans"/>
              </a:rPr>
              <a:t>@media (max-width: 720px) {</a:t>
            </a:r>
          </a:p>
          <a:p>
            <a:pPr algn="l">
              <a:lnSpc>
                <a:spcPts val="4759"/>
              </a:lnSpc>
            </a:pPr>
            <a:r>
              <a:rPr lang="en-US" sz="3399">
                <a:solidFill>
                  <a:srgbClr val="000000"/>
                </a:solidFill>
                <a:latin typeface="Canva Sans"/>
                <a:ea typeface="Canva Sans"/>
                <a:cs typeface="Canva Sans"/>
                <a:sym typeface="Canva Sans"/>
              </a:rPr>
              <a:t>  .projects-container {</a:t>
            </a:r>
          </a:p>
          <a:p>
            <a:pPr algn="l">
              <a:lnSpc>
                <a:spcPts val="4759"/>
              </a:lnSpc>
            </a:pPr>
            <a:r>
              <a:rPr lang="en-US" sz="3399">
                <a:solidFill>
                  <a:srgbClr val="000000"/>
                </a:solidFill>
                <a:latin typeface="Canva Sans"/>
                <a:ea typeface="Canva Sans"/>
                <a:cs typeface="Canva Sans"/>
                <a:sym typeface="Canva Sans"/>
              </a:rPr>
              <a:t>    flex-direction: column;</a:t>
            </a:r>
          </a:p>
          <a:p>
            <a:pPr algn="l">
              <a:lnSpc>
                <a:spcPts val="4759"/>
              </a:lnSpc>
            </a:pPr>
            <a:r>
              <a:rPr lang="en-US" sz="3399">
                <a:solidFill>
                  <a:srgbClr val="000000"/>
                </a:solidFill>
                <a:latin typeface="Canva Sans"/>
                <a:ea typeface="Canva Sans"/>
                <a:cs typeface="Canva Sans"/>
                <a:sym typeface="Canva Sans"/>
              </a:rPr>
              <a:t>    align-items: center;</a:t>
            </a:r>
          </a:p>
          <a:p>
            <a:pPr algn="l">
              <a:lnSpc>
                <a:spcPts val="4759"/>
              </a:lnSpc>
            </a:pPr>
            <a:r>
              <a:rPr lang="en-US" sz="3399">
                <a:solidFill>
                  <a:srgbClr val="000000"/>
                </a:solidFill>
                <a:latin typeface="Canva Sans"/>
                <a:ea typeface="Canva Sans"/>
                <a:cs typeface="Canva Sans"/>
                <a:sym typeface="Canva Sans"/>
              </a:rPr>
              <a:t>  }</a:t>
            </a:r>
          </a:p>
          <a:p>
            <a:pPr algn="l">
              <a:lnSpc>
                <a:spcPts val="4759"/>
              </a:lnSpc>
            </a:pPr>
            <a:r>
              <a:rPr lang="en-US" sz="3399">
                <a:solidFill>
                  <a:srgbClr val="000000"/>
                </a:solidFill>
                <a:latin typeface="Canva Sans"/>
                <a:ea typeface="Canva Sans"/>
                <a:cs typeface="Canva Sans"/>
                <a:sym typeface="Canva Sans"/>
              </a:rPr>
              <a:t>  .project-card {</a:t>
            </a:r>
          </a:p>
          <a:p>
            <a:pPr algn="l">
              <a:lnSpc>
                <a:spcPts val="4759"/>
              </a:lnSpc>
            </a:pPr>
            <a:r>
              <a:rPr lang="en-US" sz="3399">
                <a:solidFill>
                  <a:srgbClr val="000000"/>
                </a:solidFill>
                <a:latin typeface="Canva Sans"/>
                <a:ea typeface="Canva Sans"/>
                <a:cs typeface="Canva Sans"/>
                <a:sym typeface="Canva Sans"/>
              </a:rPr>
              <a:t>    width: 80%;</a:t>
            </a:r>
          </a:p>
          <a:p>
            <a:pPr algn="l">
              <a:lnSpc>
                <a:spcPts val="4759"/>
              </a:lnSpc>
            </a:pPr>
            <a:r>
              <a:rPr lang="en-US" sz="3399">
                <a:solidFill>
                  <a:srgbClr val="000000"/>
                </a:solidFill>
                <a:latin typeface="Canva Sans"/>
                <a:ea typeface="Canva Sans"/>
                <a:cs typeface="Canva Sans"/>
                <a:sym typeface="Canva Sans"/>
              </a:rPr>
              <a:t>    margin-bottom: 20px;</a:t>
            </a:r>
          </a:p>
          <a:p>
            <a:pPr algn="l">
              <a:lnSpc>
                <a:spcPts val="4759"/>
              </a:lnSpc>
            </a:pPr>
            <a:r>
              <a:rPr lang="en-US" sz="3399">
                <a:solidFill>
                  <a:srgbClr val="000000"/>
                </a:solidFill>
                <a:latin typeface="Canva Sans"/>
                <a:ea typeface="Canva Sans"/>
                <a:cs typeface="Canva Sans"/>
                <a:sym typeface="Canva Sans"/>
              </a:rPr>
              <a:t>  }</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*Key CSS Styles*</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 Body and general layout */</a:t>
            </a:r>
          </a:p>
          <a:p>
            <a:pPr algn="l">
              <a:lnSpc>
                <a:spcPts val="4759"/>
              </a:lnSpc>
            </a:pPr>
            <a:r>
              <a:rPr lang="en-US" sz="3399">
                <a:solidFill>
                  <a:srgbClr val="000000"/>
                </a:solidFill>
                <a:latin typeface="Canva Sans"/>
                <a:ea typeface="Canva Sans"/>
                <a:cs typeface="Canva Sans"/>
                <a:sym typeface="Canva Sans"/>
              </a:rPr>
              <a:t>body {</a:t>
            </a:r>
          </a:p>
          <a:p>
            <a:pPr algn="l">
              <a:lnSpc>
                <a:spcPts val="4759"/>
              </a:lnSpc>
            </a:pPr>
            <a:r>
              <a:rPr lang="en-US" sz="3399">
                <a:solidFill>
                  <a:srgbClr val="000000"/>
                </a:solidFill>
                <a:latin typeface="Canva Sans"/>
                <a:ea typeface="Canva Sans"/>
                <a:cs typeface="Canva Sans"/>
                <a:sym typeface="Canva Sans"/>
              </a:rPr>
              <a:t>  font-family: Arial, sans-serif;</a:t>
            </a:r>
          </a:p>
          <a:p>
            <a:pPr algn="l">
              <a:lnSpc>
                <a:spcPts val="4759"/>
              </a:lnSpc>
            </a:pPr>
            <a:r>
              <a:rPr lang="en-US" sz="3399">
                <a:solidFill>
                  <a:srgbClr val="000000"/>
                </a:solidFill>
                <a:latin typeface="Canva Sans"/>
                <a:ea typeface="Canva Sans"/>
                <a:cs typeface="Canva Sans"/>
                <a:sym typeface="Canva Sans"/>
              </a:rPr>
              <a:t>  background-color: burlywood;</a:t>
            </a:r>
          </a:p>
          <a:p>
            <a:pPr algn="l">
              <a:lnSpc>
                <a:spcPts val="4759"/>
              </a:lnSpc>
            </a:pPr>
            <a:r>
              <a:rPr lang="en-US" sz="3399">
                <a:solidFill>
                  <a:srgbClr val="000000"/>
                </a:solidFill>
                <a:latin typeface="Canva Sans"/>
                <a:ea typeface="Canva Sans"/>
                <a:cs typeface="Canva Sans"/>
                <a:sym typeface="Canva Sans"/>
              </a:rPr>
              <a:t>  color: #333;</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Navigation Bar */</a:t>
            </a:r>
          </a:p>
          <a:p>
            <a:pPr algn="l">
              <a:lnSpc>
                <a:spcPts val="4759"/>
              </a:lnSpc>
            </a:pPr>
            <a:r>
              <a:rPr lang="en-US" sz="3399">
                <a:solidFill>
                  <a:srgbClr val="000000"/>
                </a:solidFill>
                <a:latin typeface="Canva Sans"/>
                <a:ea typeface="Canva Sans"/>
                <a:cs typeface="Canva Sans"/>
                <a:sym typeface="Canva Sans"/>
              </a:rPr>
              <a:t>nav {</a:t>
            </a:r>
          </a:p>
          <a:p>
            <a:pPr algn="l">
              <a:lnSpc>
                <a:spcPts val="4759"/>
              </a:lnSpc>
            </a:pPr>
            <a:r>
              <a:rPr lang="en-US" sz="3399">
                <a:solidFill>
                  <a:srgbClr val="000000"/>
                </a:solidFill>
                <a:latin typeface="Canva Sans"/>
                <a:ea typeface="Canva Sans"/>
                <a:cs typeface="Canva Sans"/>
                <a:sym typeface="Canva Sans"/>
              </a:rPr>
              <a:t>  background-color: #333;</a:t>
            </a:r>
          </a:p>
          <a:p>
            <a:pPr algn="l">
              <a:lnSpc>
                <a:spcPts val="4759"/>
              </a:lnSpc>
            </a:pPr>
            <a:r>
              <a:rPr lang="en-US" sz="3399">
                <a:solidFill>
                  <a:srgbClr val="000000"/>
                </a:solidFill>
                <a:latin typeface="Canva Sans"/>
                <a:ea typeface="Canva Sans"/>
                <a:cs typeface="Canva Sans"/>
                <a:sym typeface="Canva Sans"/>
              </a:rPr>
              <a:t>  padding: 10px 0;</a:t>
            </a:r>
          </a:p>
          <a:p>
            <a:pPr algn="l">
              <a:lnSpc>
                <a:spcPts val="4759"/>
              </a:lnSpc>
            </a:pPr>
            <a:r>
              <a:rPr lang="en-US" sz="3399">
                <a:solidFill>
                  <a:srgbClr val="000000"/>
                </a:solidFill>
                <a:latin typeface="Canva Sans"/>
                <a:ea typeface="Canva Sans"/>
                <a:cs typeface="Canva Sans"/>
                <a:sym typeface="Canva Sans"/>
              </a:rPr>
              <a:t>  text-align: left;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Container for all content */</a:t>
            </a:r>
          </a:p>
          <a:p>
            <a:pPr algn="l">
              <a:lnSpc>
                <a:spcPts val="4759"/>
              </a:lnSpc>
            </a:pPr>
            <a:r>
              <a:rPr lang="en-US" sz="3399">
                <a:solidFill>
                  <a:srgbClr val="000000"/>
                </a:solidFill>
                <a:latin typeface="Canva Sans"/>
                <a:ea typeface="Canva Sans"/>
                <a:cs typeface="Canva Sans"/>
                <a:sym typeface="Canva Sans"/>
              </a:rPr>
              <a:t>.container {</a:t>
            </a:r>
          </a:p>
          <a:p>
            <a:pPr algn="l">
              <a:lnSpc>
                <a:spcPts val="4759"/>
              </a:lnSpc>
            </a:pPr>
            <a:r>
              <a:rPr lang="en-US" sz="3399">
                <a:solidFill>
                  <a:srgbClr val="000000"/>
                </a:solidFill>
                <a:latin typeface="Canva Sans"/>
                <a:ea typeface="Canva Sans"/>
                <a:cs typeface="Canva Sans"/>
                <a:sym typeface="Canva Sans"/>
              </a:rPr>
              <a:t>  display: grid;</a:t>
            </a:r>
          </a:p>
          <a:p>
            <a:pPr algn="l">
              <a:lnSpc>
                <a:spcPts val="4759"/>
              </a:lnSpc>
            </a:pPr>
            <a:r>
              <a:rPr lang="en-US" sz="3399">
                <a:solidFill>
                  <a:srgbClr val="000000"/>
                </a:solidFill>
                <a:latin typeface="Canva Sans"/>
                <a:ea typeface="Canva Sans"/>
                <a:cs typeface="Canva Sans"/>
                <a:sym typeface="Canva Sans"/>
              </a:rPr>
              <a:t>  grid-template-columns: 1fr;</a:t>
            </a:r>
          </a:p>
          <a:p>
            <a:pPr algn="l">
              <a:lnSpc>
                <a:spcPts val="4759"/>
              </a:lnSpc>
            </a:pPr>
            <a:r>
              <a:rPr lang="en-US" sz="3399">
                <a:solidFill>
                  <a:srgbClr val="000000"/>
                </a:solidFill>
                <a:latin typeface="Canva Sans"/>
                <a:ea typeface="Canva Sans"/>
                <a:cs typeface="Canva Sans"/>
                <a:sym typeface="Canva Sans"/>
              </a:rPr>
              <a:t>  grid-gap: 20px;</a:t>
            </a:r>
          </a:p>
          <a:p>
            <a:pPr algn="l">
              <a:lnSpc>
                <a:spcPts val="4759"/>
              </a:lnSpc>
            </a:pPr>
            <a:r>
              <a:rPr lang="en-US" sz="3399">
                <a:solidFill>
                  <a:srgbClr val="000000"/>
                </a:solidFill>
                <a:latin typeface="Canva Sans"/>
                <a:ea typeface="Canva Sans"/>
                <a:cs typeface="Canva Sans"/>
                <a:sym typeface="Canva Sans"/>
              </a:rPr>
              <a:t>  padding: 20px;</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Projects Section: Flexbox layout */</a:t>
            </a:r>
          </a:p>
          <a:p>
            <a:pPr algn="l">
              <a:lnSpc>
                <a:spcPts val="4759"/>
              </a:lnSpc>
            </a:pPr>
            <a:r>
              <a:rPr lang="en-US" sz="3399">
                <a:solidFill>
                  <a:srgbClr val="000000"/>
                </a:solidFill>
                <a:latin typeface="Canva Sans"/>
                <a:ea typeface="Canva Sans"/>
                <a:cs typeface="Canva Sans"/>
                <a:sym typeface="Canva Sans"/>
              </a:rPr>
              <a:t>.projects-container {</a:t>
            </a:r>
          </a:p>
          <a:p>
            <a:pPr algn="l">
              <a:lnSpc>
                <a:spcPts val="4759"/>
              </a:lnSpc>
            </a:pPr>
            <a:r>
              <a:rPr lang="en-US" sz="3399">
                <a:solidFill>
                  <a:srgbClr val="000000"/>
                </a:solidFill>
                <a:latin typeface="Canva Sans"/>
                <a:ea typeface="Canva Sans"/>
                <a:cs typeface="Canva Sans"/>
                <a:sym typeface="Canva Sans"/>
              </a:rPr>
              <a:t>  display: flow-root;</a:t>
            </a:r>
          </a:p>
          <a:p>
            <a:pPr algn="l">
              <a:lnSpc>
                <a:spcPts val="4759"/>
              </a:lnSpc>
            </a:pPr>
            <a:r>
              <a:rPr lang="en-US" sz="3399">
                <a:solidFill>
                  <a:srgbClr val="000000"/>
                </a:solidFill>
                <a:latin typeface="Canva Sans"/>
                <a:ea typeface="Canva Sans"/>
                <a:cs typeface="Canva Sans"/>
                <a:sym typeface="Canva Sans"/>
              </a:rPr>
              <a:t>  justify-content: space-evenly;</a:t>
            </a:r>
          </a:p>
          <a:p>
            <a:pPr algn="l">
              <a:lnSpc>
                <a:spcPts val="4759"/>
              </a:lnSpc>
            </a:pPr>
            <a:r>
              <a:rPr lang="en-US" sz="3399">
                <a:solidFill>
                  <a:srgbClr val="000000"/>
                </a:solidFill>
                <a:latin typeface="Canva Sans"/>
                <a:ea typeface="Canva Sans"/>
                <a:cs typeface="Canva Sans"/>
                <a:sym typeface="Canva Sans"/>
              </a:rPr>
              <a:t>  gap: 30px;</a:t>
            </a:r>
          </a:p>
          <a:p>
            <a:pPr algn="l">
              <a:lnSpc>
                <a:spcPts val="4759"/>
              </a:lnSpc>
            </a:pPr>
            <a:r>
              <a:rPr lang="en-US" sz="3399">
                <a:solidFill>
                  <a:srgbClr val="000000"/>
                </a:solidFill>
                <a:latin typeface="Canva Sans"/>
                <a:ea typeface="Canva Sans"/>
                <a:cs typeface="Canva Sans"/>
                <a:sym typeface="Canva Sans"/>
              </a:rPr>
              <a:t>  color: black;</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Here is the revised caption:</a:t>
            </a:r>
          </a:p>
          <a:p>
            <a:pPr algn="l">
              <a:lnSpc>
                <a:spcPts val="4759"/>
              </a:lnSpc>
            </a:pPr>
          </a:p>
          <a:p>
            <a:pPr algn="l">
              <a:lnSpc>
                <a:spcPts val="4759"/>
              </a:lnSpc>
            </a:pPr>
            <a:r>
              <a:rPr lang="en-US" sz="3399">
                <a:solidFill>
                  <a:srgbClr val="000000"/>
                </a:solidFill>
                <a:latin typeface="Canva Sans"/>
                <a:ea typeface="Canva Sans"/>
                <a:cs typeface="Canva Sans"/>
                <a:sym typeface="Canva Sans"/>
              </a:rPr>
              <a:t>"Thrilled to showcase my Taskmaster project for web development! Built using HTML, CSS, and JavaScript. Excited to apply these skills as a Datasoftixs intern! Just completed my 2nd week and looking forward to learning more! #Datasoftixs #webdevelopment #internship"</a:t>
            </a:r>
          </a:p>
          <a:p>
            <a:pPr algn="l" marL="0" indent="0" lvl="0">
              <a:lnSpc>
                <a:spcPts val="475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8EADE"/>
        </a:solidFill>
      </p:bgPr>
    </p:bg>
    <p:spTree>
      <p:nvGrpSpPr>
        <p:cNvPr id="1" name=""/>
        <p:cNvGrpSpPr/>
        <p:nvPr/>
      </p:nvGrpSpPr>
      <p:grpSpPr>
        <a:xfrm>
          <a:off x="0" y="0"/>
          <a:ext cx="0" cy="0"/>
          <a:chOff x="0" y="0"/>
          <a:chExt cx="0" cy="0"/>
        </a:xfrm>
      </p:grpSpPr>
      <p:sp>
        <p:nvSpPr>
          <p:cNvPr name="TextBox 2" id="2"/>
          <p:cNvSpPr txBox="true"/>
          <p:nvPr/>
        </p:nvSpPr>
        <p:spPr>
          <a:xfrm rot="0">
            <a:off x="418171" y="-21170358"/>
            <a:ext cx="11691239" cy="545871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CODE:</a:t>
            </a:r>
          </a:p>
          <a:p>
            <a:pPr algn="l">
              <a:lnSpc>
                <a:spcPts val="4759"/>
              </a:lnSpc>
            </a:pPr>
            <a:r>
              <a:rPr lang="en-US" sz="3399">
                <a:solidFill>
                  <a:srgbClr val="000000"/>
                </a:solidFill>
                <a:latin typeface="Canva Sans"/>
                <a:ea typeface="Canva Sans"/>
                <a:cs typeface="Canva Sans"/>
                <a:sym typeface="Canva Sans"/>
              </a:rPr>
              <a:t>*Navigation Bar*</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&lt;!-- Navigation Bar --&gt;</a:t>
            </a:r>
          </a:p>
          <a:p>
            <a:pPr algn="l">
              <a:lnSpc>
                <a:spcPts val="4759"/>
              </a:lnSpc>
            </a:pPr>
            <a:r>
              <a:rPr lang="en-US" sz="3399">
                <a:solidFill>
                  <a:srgbClr val="000000"/>
                </a:solidFill>
                <a:latin typeface="Canva Sans"/>
                <a:ea typeface="Canva Sans"/>
                <a:cs typeface="Canva Sans"/>
                <a:sym typeface="Canva Sans"/>
              </a:rPr>
              <a:t>&lt;nav1&gt; </a:t>
            </a:r>
          </a:p>
          <a:p>
            <a:pPr algn="l">
              <a:lnSpc>
                <a:spcPts val="4759"/>
              </a:lnSpc>
            </a:pPr>
            <a:r>
              <a:rPr lang="en-US" sz="3399">
                <a:solidFill>
                  <a:srgbClr val="000000"/>
                </a:solidFill>
                <a:latin typeface="Canva Sans"/>
                <a:ea typeface="Canva Sans"/>
                <a:cs typeface="Canva Sans"/>
                <a:sym typeface="Canva Sans"/>
              </a:rPr>
              <a:t>  &lt;a href="#Protfolio"&gt;My Digital Protfolio &lt;/a&gt; </a:t>
            </a:r>
          </a:p>
          <a:p>
            <a:pPr algn="l">
              <a:lnSpc>
                <a:spcPts val="4759"/>
              </a:lnSpc>
            </a:pPr>
            <a:r>
              <a:rPr lang="en-US" sz="3399">
                <a:solidFill>
                  <a:srgbClr val="000000"/>
                </a:solidFill>
                <a:latin typeface="Canva Sans"/>
                <a:ea typeface="Canva Sans"/>
                <a:cs typeface="Canva Sans"/>
                <a:sym typeface="Canva Sans"/>
              </a:rPr>
              <a:t>&lt;/nav1&gt;</a:t>
            </a:r>
          </a:p>
          <a:p>
            <a:pPr algn="l">
              <a:lnSpc>
                <a:spcPts val="4759"/>
              </a:lnSpc>
            </a:pPr>
            <a:r>
              <a:rPr lang="en-US" sz="3399">
                <a:solidFill>
                  <a:srgbClr val="000000"/>
                </a:solidFill>
                <a:latin typeface="Canva Sans"/>
                <a:ea typeface="Canva Sans"/>
                <a:cs typeface="Canva Sans"/>
                <a:sym typeface="Canva Sans"/>
              </a:rPr>
              <a:t>&lt;nav&gt; </a:t>
            </a:r>
          </a:p>
          <a:p>
            <a:pPr algn="l">
              <a:lnSpc>
                <a:spcPts val="4759"/>
              </a:lnSpc>
            </a:pPr>
            <a:r>
              <a:rPr lang="en-US" sz="3399">
                <a:solidFill>
                  <a:srgbClr val="000000"/>
                </a:solidFill>
                <a:latin typeface="Canva Sans"/>
                <a:ea typeface="Canva Sans"/>
                <a:cs typeface="Canva Sans"/>
                <a:sym typeface="Canva Sans"/>
              </a:rPr>
              <a:t>  &lt;ul&gt; </a:t>
            </a:r>
          </a:p>
          <a:p>
            <a:pPr algn="l">
              <a:lnSpc>
                <a:spcPts val="4759"/>
              </a:lnSpc>
            </a:pPr>
            <a:r>
              <a:rPr lang="en-US" sz="3399">
                <a:solidFill>
                  <a:srgbClr val="000000"/>
                </a:solidFill>
                <a:latin typeface="Canva Sans"/>
                <a:ea typeface="Canva Sans"/>
                <a:cs typeface="Canva Sans"/>
                <a:sym typeface="Canva Sans"/>
              </a:rPr>
              <a:t>    &lt;li&gt;&lt;a href="#aboutMe"&gt;About Me | &lt;/a&gt;&lt;/li&gt; </a:t>
            </a:r>
          </a:p>
          <a:p>
            <a:pPr algn="l">
              <a:lnSpc>
                <a:spcPts val="4759"/>
              </a:lnSpc>
            </a:pPr>
            <a:r>
              <a:rPr lang="en-US" sz="3399">
                <a:solidFill>
                  <a:srgbClr val="000000"/>
                </a:solidFill>
                <a:latin typeface="Canva Sans"/>
                <a:ea typeface="Canva Sans"/>
                <a:cs typeface="Canva Sans"/>
                <a:sym typeface="Canva Sans"/>
              </a:rPr>
              <a:t>    &lt;li&gt;&lt;a href="#projects"&gt;Projects |&lt;/a&gt;&lt;/li&gt; </a:t>
            </a:r>
          </a:p>
          <a:p>
            <a:pPr algn="l">
              <a:lnSpc>
                <a:spcPts val="4759"/>
              </a:lnSpc>
            </a:pPr>
            <a:r>
              <a:rPr lang="en-US" sz="3399">
                <a:solidFill>
                  <a:srgbClr val="000000"/>
                </a:solidFill>
                <a:latin typeface="Canva Sans"/>
                <a:ea typeface="Canva Sans"/>
                <a:cs typeface="Canva Sans"/>
                <a:sym typeface="Canva Sans"/>
              </a:rPr>
              <a:t>    &lt;li&gt;&lt;a href="#skills"&gt;Skills |&lt;/a&gt;&lt;/li&gt; </a:t>
            </a:r>
          </a:p>
          <a:p>
            <a:pPr algn="l">
              <a:lnSpc>
                <a:spcPts val="4759"/>
              </a:lnSpc>
            </a:pPr>
            <a:r>
              <a:rPr lang="en-US" sz="3399">
                <a:solidFill>
                  <a:srgbClr val="000000"/>
                </a:solidFill>
                <a:latin typeface="Canva Sans"/>
                <a:ea typeface="Canva Sans"/>
                <a:cs typeface="Canva Sans"/>
                <a:sym typeface="Canva Sans"/>
              </a:rPr>
              <a:t>    &lt;li&gt;&lt;a href="#contact"&gt;Contact&lt;/a&gt;&lt;/li&gt; </a:t>
            </a:r>
          </a:p>
          <a:p>
            <a:pPr algn="l">
              <a:lnSpc>
                <a:spcPts val="4759"/>
              </a:lnSpc>
            </a:pPr>
            <a:r>
              <a:rPr lang="en-US" sz="3399">
                <a:solidFill>
                  <a:srgbClr val="000000"/>
                </a:solidFill>
                <a:latin typeface="Canva Sans"/>
                <a:ea typeface="Canva Sans"/>
                <a:cs typeface="Canva Sans"/>
                <a:sym typeface="Canva Sans"/>
              </a:rPr>
              <a:t>  &lt;/ul&gt; </a:t>
            </a:r>
          </a:p>
          <a:p>
            <a:pPr algn="l">
              <a:lnSpc>
                <a:spcPts val="4759"/>
              </a:lnSpc>
            </a:pPr>
            <a:r>
              <a:rPr lang="en-US" sz="3399">
                <a:solidFill>
                  <a:srgbClr val="000000"/>
                </a:solidFill>
                <a:latin typeface="Canva Sans"/>
                <a:ea typeface="Canva Sans"/>
                <a:cs typeface="Canva Sans"/>
                <a:sym typeface="Canva Sans"/>
              </a:rPr>
              <a:t>&lt;/nav&gt;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*Main Content*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&lt;!-- Main Content --&gt;</a:t>
            </a:r>
          </a:p>
          <a:p>
            <a:pPr algn="l">
              <a:lnSpc>
                <a:spcPts val="4759"/>
              </a:lnSpc>
            </a:pPr>
            <a:r>
              <a:rPr lang="en-US" sz="3399">
                <a:solidFill>
                  <a:srgbClr val="000000"/>
                </a:solidFill>
                <a:latin typeface="Canva Sans"/>
                <a:ea typeface="Canva Sans"/>
                <a:cs typeface="Canva Sans"/>
                <a:sym typeface="Canva Sans"/>
              </a:rPr>
              <a:t>&lt;div class="container"&gt;</a:t>
            </a:r>
          </a:p>
          <a:p>
            <a:pPr algn="l">
              <a:lnSpc>
                <a:spcPts val="4759"/>
              </a:lnSpc>
            </a:pPr>
            <a:r>
              <a:rPr lang="en-US" sz="3399">
                <a:solidFill>
                  <a:srgbClr val="000000"/>
                </a:solidFill>
                <a:latin typeface="Canva Sans"/>
                <a:ea typeface="Canva Sans"/>
                <a:cs typeface="Canva Sans"/>
                <a:sym typeface="Canva Sans"/>
              </a:rPr>
              <a:t>  &lt;section id="about" class="section"&gt;</a:t>
            </a:r>
          </a:p>
          <a:p>
            <a:pPr algn="l">
              <a:lnSpc>
                <a:spcPts val="4759"/>
              </a:lnSpc>
            </a:pPr>
            <a:r>
              <a:rPr lang="en-US" sz="3399">
                <a:solidFill>
                  <a:srgbClr val="000000"/>
                </a:solidFill>
                <a:latin typeface="Canva Sans"/>
                <a:ea typeface="Canva Sans"/>
                <a:cs typeface="Canva Sans"/>
                <a:sym typeface="Canva Sans"/>
              </a:rPr>
              <a:t>    &lt;!-- About Me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id="projects" class="section"&gt;</a:t>
            </a:r>
          </a:p>
          <a:p>
            <a:pPr algn="l">
              <a:lnSpc>
                <a:spcPts val="4759"/>
              </a:lnSpc>
            </a:pPr>
            <a:r>
              <a:rPr lang="en-US" sz="3399">
                <a:solidFill>
                  <a:srgbClr val="000000"/>
                </a:solidFill>
                <a:latin typeface="Canva Sans"/>
                <a:ea typeface="Canva Sans"/>
                <a:cs typeface="Canva Sans"/>
                <a:sym typeface="Canva Sans"/>
              </a:rPr>
              <a:t>    &lt;!-- Projects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id="skills" class="section"&gt;</a:t>
            </a:r>
          </a:p>
          <a:p>
            <a:pPr algn="l">
              <a:lnSpc>
                <a:spcPts val="4759"/>
              </a:lnSpc>
            </a:pPr>
            <a:r>
              <a:rPr lang="en-US" sz="3399">
                <a:solidFill>
                  <a:srgbClr val="000000"/>
                </a:solidFill>
                <a:latin typeface="Canva Sans"/>
                <a:ea typeface="Canva Sans"/>
                <a:cs typeface="Canva Sans"/>
                <a:sym typeface="Canva Sans"/>
              </a:rPr>
              <a:t>    &lt;!-- Skills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id="contact" class="section"&gt;</a:t>
            </a:r>
          </a:p>
          <a:p>
            <a:pPr algn="l">
              <a:lnSpc>
                <a:spcPts val="4759"/>
              </a:lnSpc>
            </a:pPr>
            <a:r>
              <a:rPr lang="en-US" sz="3399">
                <a:solidFill>
                  <a:srgbClr val="000000"/>
                </a:solidFill>
                <a:latin typeface="Canva Sans"/>
                <a:ea typeface="Canva Sans"/>
                <a:cs typeface="Canva Sans"/>
                <a:sym typeface="Canva Sans"/>
              </a:rPr>
              <a:t>    &lt;!-- Contact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&lt;/div&gt;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*Responsive Design*</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 Responsive Design */</a:t>
            </a:r>
          </a:p>
          <a:p>
            <a:pPr algn="l">
              <a:lnSpc>
                <a:spcPts val="4759"/>
              </a:lnSpc>
            </a:pPr>
            <a:r>
              <a:rPr lang="en-US" sz="3399">
                <a:solidFill>
                  <a:srgbClr val="000000"/>
                </a:solidFill>
                <a:latin typeface="Canva Sans"/>
                <a:ea typeface="Canva Sans"/>
                <a:cs typeface="Canva Sans"/>
                <a:sym typeface="Canva Sans"/>
              </a:rPr>
              <a:t>@media (max-width: 720px) {</a:t>
            </a:r>
          </a:p>
          <a:p>
            <a:pPr algn="l">
              <a:lnSpc>
                <a:spcPts val="4759"/>
              </a:lnSpc>
            </a:pPr>
            <a:r>
              <a:rPr lang="en-US" sz="3399">
                <a:solidFill>
                  <a:srgbClr val="000000"/>
                </a:solidFill>
                <a:latin typeface="Canva Sans"/>
                <a:ea typeface="Canva Sans"/>
                <a:cs typeface="Canva Sans"/>
                <a:sym typeface="Canva Sans"/>
              </a:rPr>
              <a:t>  .projects-container {</a:t>
            </a:r>
          </a:p>
          <a:p>
            <a:pPr algn="l">
              <a:lnSpc>
                <a:spcPts val="4759"/>
              </a:lnSpc>
            </a:pPr>
            <a:r>
              <a:rPr lang="en-US" sz="3399">
                <a:solidFill>
                  <a:srgbClr val="000000"/>
                </a:solidFill>
                <a:latin typeface="Canva Sans"/>
                <a:ea typeface="Canva Sans"/>
                <a:cs typeface="Canva Sans"/>
                <a:sym typeface="Canva Sans"/>
              </a:rPr>
              <a:t>    flex-direction: column;</a:t>
            </a:r>
          </a:p>
          <a:p>
            <a:pPr algn="l">
              <a:lnSpc>
                <a:spcPts val="4759"/>
              </a:lnSpc>
            </a:pPr>
            <a:r>
              <a:rPr lang="en-US" sz="3399">
                <a:solidFill>
                  <a:srgbClr val="000000"/>
                </a:solidFill>
                <a:latin typeface="Canva Sans"/>
                <a:ea typeface="Canva Sans"/>
                <a:cs typeface="Canva Sans"/>
                <a:sym typeface="Canva Sans"/>
              </a:rPr>
              <a:t>    align-items: center;</a:t>
            </a:r>
          </a:p>
          <a:p>
            <a:pPr algn="l">
              <a:lnSpc>
                <a:spcPts val="4759"/>
              </a:lnSpc>
            </a:pPr>
            <a:r>
              <a:rPr lang="en-US" sz="3399">
                <a:solidFill>
                  <a:srgbClr val="000000"/>
                </a:solidFill>
                <a:latin typeface="Canva Sans"/>
                <a:ea typeface="Canva Sans"/>
                <a:cs typeface="Canva Sans"/>
                <a:sym typeface="Canva Sans"/>
              </a:rPr>
              <a:t>  }</a:t>
            </a:r>
          </a:p>
          <a:p>
            <a:pPr algn="l">
              <a:lnSpc>
                <a:spcPts val="4759"/>
              </a:lnSpc>
            </a:pPr>
            <a:r>
              <a:rPr lang="en-US" sz="3399">
                <a:solidFill>
                  <a:srgbClr val="000000"/>
                </a:solidFill>
                <a:latin typeface="Canva Sans"/>
                <a:ea typeface="Canva Sans"/>
                <a:cs typeface="Canva Sans"/>
                <a:sym typeface="Canva Sans"/>
              </a:rPr>
              <a:t>  .project-card {</a:t>
            </a:r>
          </a:p>
          <a:p>
            <a:pPr algn="l">
              <a:lnSpc>
                <a:spcPts val="4759"/>
              </a:lnSpc>
            </a:pPr>
            <a:r>
              <a:rPr lang="en-US" sz="3399">
                <a:solidFill>
                  <a:srgbClr val="000000"/>
                </a:solidFill>
                <a:latin typeface="Canva Sans"/>
                <a:ea typeface="Canva Sans"/>
                <a:cs typeface="Canva Sans"/>
                <a:sym typeface="Canva Sans"/>
              </a:rPr>
              <a:t>    width: 80%;</a:t>
            </a:r>
          </a:p>
          <a:p>
            <a:pPr algn="l">
              <a:lnSpc>
                <a:spcPts val="4759"/>
              </a:lnSpc>
            </a:pPr>
            <a:r>
              <a:rPr lang="en-US" sz="3399">
                <a:solidFill>
                  <a:srgbClr val="000000"/>
                </a:solidFill>
                <a:latin typeface="Canva Sans"/>
                <a:ea typeface="Canva Sans"/>
                <a:cs typeface="Canva Sans"/>
                <a:sym typeface="Canva Sans"/>
              </a:rPr>
              <a:t>    margin-bottom: 20px;</a:t>
            </a:r>
          </a:p>
          <a:p>
            <a:pPr algn="l">
              <a:lnSpc>
                <a:spcPts val="4759"/>
              </a:lnSpc>
            </a:pPr>
            <a:r>
              <a:rPr lang="en-US" sz="3399">
                <a:solidFill>
                  <a:srgbClr val="000000"/>
                </a:solidFill>
                <a:latin typeface="Canva Sans"/>
                <a:ea typeface="Canva Sans"/>
                <a:cs typeface="Canva Sans"/>
                <a:sym typeface="Canva Sans"/>
              </a:rPr>
              <a:t>  }</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*Key CSS Styles*</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 Body and general layout */</a:t>
            </a:r>
          </a:p>
          <a:p>
            <a:pPr algn="l">
              <a:lnSpc>
                <a:spcPts val="4759"/>
              </a:lnSpc>
            </a:pPr>
            <a:r>
              <a:rPr lang="en-US" sz="3399">
                <a:solidFill>
                  <a:srgbClr val="000000"/>
                </a:solidFill>
                <a:latin typeface="Canva Sans"/>
                <a:ea typeface="Canva Sans"/>
                <a:cs typeface="Canva Sans"/>
                <a:sym typeface="Canva Sans"/>
              </a:rPr>
              <a:t>body {</a:t>
            </a:r>
          </a:p>
          <a:p>
            <a:pPr algn="l">
              <a:lnSpc>
                <a:spcPts val="4759"/>
              </a:lnSpc>
            </a:pPr>
            <a:r>
              <a:rPr lang="en-US" sz="3399">
                <a:solidFill>
                  <a:srgbClr val="000000"/>
                </a:solidFill>
                <a:latin typeface="Canva Sans"/>
                <a:ea typeface="Canva Sans"/>
                <a:cs typeface="Canva Sans"/>
                <a:sym typeface="Canva Sans"/>
              </a:rPr>
              <a:t>  font-family: Arial, sans-serif;</a:t>
            </a:r>
          </a:p>
          <a:p>
            <a:pPr algn="l">
              <a:lnSpc>
                <a:spcPts val="4759"/>
              </a:lnSpc>
            </a:pPr>
            <a:r>
              <a:rPr lang="en-US" sz="3399">
                <a:solidFill>
                  <a:srgbClr val="000000"/>
                </a:solidFill>
                <a:latin typeface="Canva Sans"/>
                <a:ea typeface="Canva Sans"/>
                <a:cs typeface="Canva Sans"/>
                <a:sym typeface="Canva Sans"/>
              </a:rPr>
              <a:t>  background-color: burlywood;</a:t>
            </a:r>
          </a:p>
          <a:p>
            <a:pPr algn="l">
              <a:lnSpc>
                <a:spcPts val="4759"/>
              </a:lnSpc>
            </a:pPr>
            <a:r>
              <a:rPr lang="en-US" sz="3399">
                <a:solidFill>
                  <a:srgbClr val="000000"/>
                </a:solidFill>
                <a:latin typeface="Canva Sans"/>
                <a:ea typeface="Canva Sans"/>
                <a:cs typeface="Canva Sans"/>
                <a:sym typeface="Canva Sans"/>
              </a:rPr>
              <a:t>  color: #333;</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Navigation Bar */</a:t>
            </a:r>
          </a:p>
          <a:p>
            <a:pPr algn="l">
              <a:lnSpc>
                <a:spcPts val="4759"/>
              </a:lnSpc>
            </a:pPr>
            <a:r>
              <a:rPr lang="en-US" sz="3399">
                <a:solidFill>
                  <a:srgbClr val="000000"/>
                </a:solidFill>
                <a:latin typeface="Canva Sans"/>
                <a:ea typeface="Canva Sans"/>
                <a:cs typeface="Canva Sans"/>
                <a:sym typeface="Canva Sans"/>
              </a:rPr>
              <a:t>nav {</a:t>
            </a:r>
          </a:p>
          <a:p>
            <a:pPr algn="l">
              <a:lnSpc>
                <a:spcPts val="4759"/>
              </a:lnSpc>
            </a:pPr>
            <a:r>
              <a:rPr lang="en-US" sz="3399">
                <a:solidFill>
                  <a:srgbClr val="000000"/>
                </a:solidFill>
                <a:latin typeface="Canva Sans"/>
                <a:ea typeface="Canva Sans"/>
                <a:cs typeface="Canva Sans"/>
                <a:sym typeface="Canva Sans"/>
              </a:rPr>
              <a:t>  background-color: #333;</a:t>
            </a:r>
          </a:p>
          <a:p>
            <a:pPr algn="l">
              <a:lnSpc>
                <a:spcPts val="4759"/>
              </a:lnSpc>
            </a:pPr>
            <a:r>
              <a:rPr lang="en-US" sz="3399">
                <a:solidFill>
                  <a:srgbClr val="000000"/>
                </a:solidFill>
                <a:latin typeface="Canva Sans"/>
                <a:ea typeface="Canva Sans"/>
                <a:cs typeface="Canva Sans"/>
                <a:sym typeface="Canva Sans"/>
              </a:rPr>
              <a:t>  padding: 10px 0;</a:t>
            </a:r>
          </a:p>
          <a:p>
            <a:pPr algn="l">
              <a:lnSpc>
                <a:spcPts val="4759"/>
              </a:lnSpc>
            </a:pPr>
            <a:r>
              <a:rPr lang="en-US" sz="3399">
                <a:solidFill>
                  <a:srgbClr val="000000"/>
                </a:solidFill>
                <a:latin typeface="Canva Sans"/>
                <a:ea typeface="Canva Sans"/>
                <a:cs typeface="Canva Sans"/>
                <a:sym typeface="Canva Sans"/>
              </a:rPr>
              <a:t>  text-align: left;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Container for all content */</a:t>
            </a:r>
          </a:p>
          <a:p>
            <a:pPr algn="l">
              <a:lnSpc>
                <a:spcPts val="4759"/>
              </a:lnSpc>
            </a:pPr>
            <a:r>
              <a:rPr lang="en-US" sz="3399">
                <a:solidFill>
                  <a:srgbClr val="000000"/>
                </a:solidFill>
                <a:latin typeface="Canva Sans"/>
                <a:ea typeface="Canva Sans"/>
                <a:cs typeface="Canva Sans"/>
                <a:sym typeface="Canva Sans"/>
              </a:rPr>
              <a:t>.container {</a:t>
            </a:r>
          </a:p>
          <a:p>
            <a:pPr algn="l">
              <a:lnSpc>
                <a:spcPts val="4759"/>
              </a:lnSpc>
            </a:pPr>
            <a:r>
              <a:rPr lang="en-US" sz="3399">
                <a:solidFill>
                  <a:srgbClr val="000000"/>
                </a:solidFill>
                <a:latin typeface="Canva Sans"/>
                <a:ea typeface="Canva Sans"/>
                <a:cs typeface="Canva Sans"/>
                <a:sym typeface="Canva Sans"/>
              </a:rPr>
              <a:t>  display: grid;</a:t>
            </a:r>
          </a:p>
          <a:p>
            <a:pPr algn="l">
              <a:lnSpc>
                <a:spcPts val="4759"/>
              </a:lnSpc>
            </a:pPr>
            <a:r>
              <a:rPr lang="en-US" sz="3399">
                <a:solidFill>
                  <a:srgbClr val="000000"/>
                </a:solidFill>
                <a:latin typeface="Canva Sans"/>
                <a:ea typeface="Canva Sans"/>
                <a:cs typeface="Canva Sans"/>
                <a:sym typeface="Canva Sans"/>
              </a:rPr>
              <a:t>  grid-template-columns: 1fr;</a:t>
            </a:r>
          </a:p>
          <a:p>
            <a:pPr algn="l">
              <a:lnSpc>
                <a:spcPts val="4759"/>
              </a:lnSpc>
            </a:pPr>
            <a:r>
              <a:rPr lang="en-US" sz="3399">
                <a:solidFill>
                  <a:srgbClr val="000000"/>
                </a:solidFill>
                <a:latin typeface="Canva Sans"/>
                <a:ea typeface="Canva Sans"/>
                <a:cs typeface="Canva Sans"/>
                <a:sym typeface="Canva Sans"/>
              </a:rPr>
              <a:t>  grid-gap: 20px;</a:t>
            </a:r>
          </a:p>
          <a:p>
            <a:pPr algn="l">
              <a:lnSpc>
                <a:spcPts val="4759"/>
              </a:lnSpc>
            </a:pPr>
            <a:r>
              <a:rPr lang="en-US" sz="3399">
                <a:solidFill>
                  <a:srgbClr val="000000"/>
                </a:solidFill>
                <a:latin typeface="Canva Sans"/>
                <a:ea typeface="Canva Sans"/>
                <a:cs typeface="Canva Sans"/>
                <a:sym typeface="Canva Sans"/>
              </a:rPr>
              <a:t>  padding: 20px;</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Projects Section: Flexbox layout */</a:t>
            </a:r>
          </a:p>
          <a:p>
            <a:pPr algn="l">
              <a:lnSpc>
                <a:spcPts val="4759"/>
              </a:lnSpc>
            </a:pPr>
            <a:r>
              <a:rPr lang="en-US" sz="3399">
                <a:solidFill>
                  <a:srgbClr val="000000"/>
                </a:solidFill>
                <a:latin typeface="Canva Sans"/>
                <a:ea typeface="Canva Sans"/>
                <a:cs typeface="Canva Sans"/>
                <a:sym typeface="Canva Sans"/>
              </a:rPr>
              <a:t>.projects-container {</a:t>
            </a:r>
          </a:p>
          <a:p>
            <a:pPr algn="l">
              <a:lnSpc>
                <a:spcPts val="4759"/>
              </a:lnSpc>
            </a:pPr>
            <a:r>
              <a:rPr lang="en-US" sz="3399">
                <a:solidFill>
                  <a:srgbClr val="000000"/>
                </a:solidFill>
                <a:latin typeface="Canva Sans"/>
                <a:ea typeface="Canva Sans"/>
                <a:cs typeface="Canva Sans"/>
                <a:sym typeface="Canva Sans"/>
              </a:rPr>
              <a:t>  display: flow-root;</a:t>
            </a:r>
          </a:p>
          <a:p>
            <a:pPr algn="l">
              <a:lnSpc>
                <a:spcPts val="4759"/>
              </a:lnSpc>
            </a:pPr>
            <a:r>
              <a:rPr lang="en-US" sz="3399">
                <a:solidFill>
                  <a:srgbClr val="000000"/>
                </a:solidFill>
                <a:latin typeface="Canva Sans"/>
                <a:ea typeface="Canva Sans"/>
                <a:cs typeface="Canva Sans"/>
                <a:sym typeface="Canva Sans"/>
              </a:rPr>
              <a:t>  justify-content: space-evenly;</a:t>
            </a:r>
          </a:p>
          <a:p>
            <a:pPr algn="l">
              <a:lnSpc>
                <a:spcPts val="4759"/>
              </a:lnSpc>
            </a:pPr>
            <a:r>
              <a:rPr lang="en-US" sz="3399">
                <a:solidFill>
                  <a:srgbClr val="000000"/>
                </a:solidFill>
                <a:latin typeface="Canva Sans"/>
                <a:ea typeface="Canva Sans"/>
                <a:cs typeface="Canva Sans"/>
                <a:sym typeface="Canva Sans"/>
              </a:rPr>
              <a:t>  gap: 30px;</a:t>
            </a:r>
          </a:p>
          <a:p>
            <a:pPr algn="l">
              <a:lnSpc>
                <a:spcPts val="4759"/>
              </a:lnSpc>
            </a:pPr>
            <a:r>
              <a:rPr lang="en-US" sz="3399">
                <a:solidFill>
                  <a:srgbClr val="000000"/>
                </a:solidFill>
                <a:latin typeface="Canva Sans"/>
                <a:ea typeface="Canva Sans"/>
                <a:cs typeface="Canva Sans"/>
                <a:sym typeface="Canva Sans"/>
              </a:rPr>
              <a:t>  color: black;</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Here is the revised caption:</a:t>
            </a:r>
          </a:p>
          <a:p>
            <a:pPr algn="l">
              <a:lnSpc>
                <a:spcPts val="4759"/>
              </a:lnSpc>
            </a:pPr>
          </a:p>
          <a:p>
            <a:pPr algn="l">
              <a:lnSpc>
                <a:spcPts val="4759"/>
              </a:lnSpc>
            </a:pPr>
            <a:r>
              <a:rPr lang="en-US" sz="3399">
                <a:solidFill>
                  <a:srgbClr val="000000"/>
                </a:solidFill>
                <a:latin typeface="Canva Sans"/>
                <a:ea typeface="Canva Sans"/>
                <a:cs typeface="Canva Sans"/>
                <a:sym typeface="Canva Sans"/>
              </a:rPr>
              <a:t>"Thrilled to showcase my Taskmaster project for web development! Built using HTML, CSS, and JavaScript. Excited to apply these skills as a Datasoftixs intern! Just completed my 2nd week and looking forward to learning more! #Datasoftixs #webdevelopment #internship"</a:t>
            </a:r>
          </a:p>
          <a:p>
            <a:pPr algn="l" marL="0" indent="0" lvl="0">
              <a:lnSpc>
                <a:spcPts val="4759"/>
              </a:lnSpc>
              <a:spcBef>
                <a:spcPct val="0"/>
              </a:spcBef>
            </a:pPr>
          </a:p>
        </p:txBody>
      </p:sp>
      <p:sp>
        <p:nvSpPr>
          <p:cNvPr name="TextBox 3" id="3"/>
          <p:cNvSpPr txBox="true"/>
          <p:nvPr/>
        </p:nvSpPr>
        <p:spPr>
          <a:xfrm rot="0">
            <a:off x="9896707" y="-30084047"/>
            <a:ext cx="11691239" cy="545871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CODE:</a:t>
            </a:r>
          </a:p>
          <a:p>
            <a:pPr algn="l">
              <a:lnSpc>
                <a:spcPts val="4759"/>
              </a:lnSpc>
            </a:pPr>
            <a:r>
              <a:rPr lang="en-US" sz="3399">
                <a:solidFill>
                  <a:srgbClr val="000000"/>
                </a:solidFill>
                <a:latin typeface="Canva Sans"/>
                <a:ea typeface="Canva Sans"/>
                <a:cs typeface="Canva Sans"/>
                <a:sym typeface="Canva Sans"/>
              </a:rPr>
              <a:t>*Navigation Bar*</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&lt;!-- Navigation Bar --&gt;</a:t>
            </a:r>
          </a:p>
          <a:p>
            <a:pPr algn="l">
              <a:lnSpc>
                <a:spcPts val="4759"/>
              </a:lnSpc>
            </a:pPr>
            <a:r>
              <a:rPr lang="en-US" sz="3399">
                <a:solidFill>
                  <a:srgbClr val="000000"/>
                </a:solidFill>
                <a:latin typeface="Canva Sans"/>
                <a:ea typeface="Canva Sans"/>
                <a:cs typeface="Canva Sans"/>
                <a:sym typeface="Canva Sans"/>
              </a:rPr>
              <a:t>&lt;nav1&gt; </a:t>
            </a:r>
          </a:p>
          <a:p>
            <a:pPr algn="l">
              <a:lnSpc>
                <a:spcPts val="4759"/>
              </a:lnSpc>
            </a:pPr>
            <a:r>
              <a:rPr lang="en-US" sz="3399">
                <a:solidFill>
                  <a:srgbClr val="000000"/>
                </a:solidFill>
                <a:latin typeface="Canva Sans"/>
                <a:ea typeface="Canva Sans"/>
                <a:cs typeface="Canva Sans"/>
                <a:sym typeface="Canva Sans"/>
              </a:rPr>
              <a:t>  &lt;a href="#Protfolio"&gt;My Digital Protfolio &lt;/a&gt; </a:t>
            </a:r>
          </a:p>
          <a:p>
            <a:pPr algn="l">
              <a:lnSpc>
                <a:spcPts val="4759"/>
              </a:lnSpc>
            </a:pPr>
            <a:r>
              <a:rPr lang="en-US" sz="3399">
                <a:solidFill>
                  <a:srgbClr val="000000"/>
                </a:solidFill>
                <a:latin typeface="Canva Sans"/>
                <a:ea typeface="Canva Sans"/>
                <a:cs typeface="Canva Sans"/>
                <a:sym typeface="Canva Sans"/>
              </a:rPr>
              <a:t>&lt;/nav1&gt;</a:t>
            </a:r>
          </a:p>
          <a:p>
            <a:pPr algn="l">
              <a:lnSpc>
                <a:spcPts val="4759"/>
              </a:lnSpc>
            </a:pPr>
            <a:r>
              <a:rPr lang="en-US" sz="3399">
                <a:solidFill>
                  <a:srgbClr val="000000"/>
                </a:solidFill>
                <a:latin typeface="Canva Sans"/>
                <a:ea typeface="Canva Sans"/>
                <a:cs typeface="Canva Sans"/>
                <a:sym typeface="Canva Sans"/>
              </a:rPr>
              <a:t>&lt;nav&gt; </a:t>
            </a:r>
          </a:p>
          <a:p>
            <a:pPr algn="l">
              <a:lnSpc>
                <a:spcPts val="4759"/>
              </a:lnSpc>
            </a:pPr>
            <a:r>
              <a:rPr lang="en-US" sz="3399">
                <a:solidFill>
                  <a:srgbClr val="000000"/>
                </a:solidFill>
                <a:latin typeface="Canva Sans"/>
                <a:ea typeface="Canva Sans"/>
                <a:cs typeface="Canva Sans"/>
                <a:sym typeface="Canva Sans"/>
              </a:rPr>
              <a:t>  &lt;ul&gt; </a:t>
            </a:r>
          </a:p>
          <a:p>
            <a:pPr algn="l">
              <a:lnSpc>
                <a:spcPts val="4759"/>
              </a:lnSpc>
            </a:pPr>
            <a:r>
              <a:rPr lang="en-US" sz="3399">
                <a:solidFill>
                  <a:srgbClr val="000000"/>
                </a:solidFill>
                <a:latin typeface="Canva Sans"/>
                <a:ea typeface="Canva Sans"/>
                <a:cs typeface="Canva Sans"/>
                <a:sym typeface="Canva Sans"/>
              </a:rPr>
              <a:t>    &lt;li&gt;&lt;a href="#aboutMe"&gt;About Me | &lt;/a&gt;&lt;/li&gt; </a:t>
            </a:r>
          </a:p>
          <a:p>
            <a:pPr algn="l">
              <a:lnSpc>
                <a:spcPts val="4759"/>
              </a:lnSpc>
            </a:pPr>
            <a:r>
              <a:rPr lang="en-US" sz="3399">
                <a:solidFill>
                  <a:srgbClr val="000000"/>
                </a:solidFill>
                <a:latin typeface="Canva Sans"/>
                <a:ea typeface="Canva Sans"/>
                <a:cs typeface="Canva Sans"/>
                <a:sym typeface="Canva Sans"/>
              </a:rPr>
              <a:t>    &lt;li&gt;&lt;a href="#projects"&gt;Projects |&lt;/a&gt;&lt;/li&gt; </a:t>
            </a:r>
          </a:p>
          <a:p>
            <a:pPr algn="l">
              <a:lnSpc>
                <a:spcPts val="4759"/>
              </a:lnSpc>
            </a:pPr>
            <a:r>
              <a:rPr lang="en-US" sz="3399">
                <a:solidFill>
                  <a:srgbClr val="000000"/>
                </a:solidFill>
                <a:latin typeface="Canva Sans"/>
                <a:ea typeface="Canva Sans"/>
                <a:cs typeface="Canva Sans"/>
                <a:sym typeface="Canva Sans"/>
              </a:rPr>
              <a:t>    &lt;li&gt;&lt;a href="#skills"&gt;Skills |&lt;/a&gt;&lt;/li&gt; </a:t>
            </a:r>
          </a:p>
          <a:p>
            <a:pPr algn="l">
              <a:lnSpc>
                <a:spcPts val="4759"/>
              </a:lnSpc>
            </a:pPr>
            <a:r>
              <a:rPr lang="en-US" sz="3399">
                <a:solidFill>
                  <a:srgbClr val="000000"/>
                </a:solidFill>
                <a:latin typeface="Canva Sans"/>
                <a:ea typeface="Canva Sans"/>
                <a:cs typeface="Canva Sans"/>
                <a:sym typeface="Canva Sans"/>
              </a:rPr>
              <a:t>    &lt;li&gt;&lt;a href="#contact"&gt;Contact&lt;/a&gt;&lt;/li&gt; </a:t>
            </a:r>
          </a:p>
          <a:p>
            <a:pPr algn="l">
              <a:lnSpc>
                <a:spcPts val="4759"/>
              </a:lnSpc>
            </a:pPr>
            <a:r>
              <a:rPr lang="en-US" sz="3399">
                <a:solidFill>
                  <a:srgbClr val="000000"/>
                </a:solidFill>
                <a:latin typeface="Canva Sans"/>
                <a:ea typeface="Canva Sans"/>
                <a:cs typeface="Canva Sans"/>
                <a:sym typeface="Canva Sans"/>
              </a:rPr>
              <a:t>  &lt;/ul&gt; </a:t>
            </a:r>
          </a:p>
          <a:p>
            <a:pPr algn="l">
              <a:lnSpc>
                <a:spcPts val="4759"/>
              </a:lnSpc>
            </a:pPr>
            <a:r>
              <a:rPr lang="en-US" sz="3399">
                <a:solidFill>
                  <a:srgbClr val="000000"/>
                </a:solidFill>
                <a:latin typeface="Canva Sans"/>
                <a:ea typeface="Canva Sans"/>
                <a:cs typeface="Canva Sans"/>
                <a:sym typeface="Canva Sans"/>
              </a:rPr>
              <a:t>&lt;/nav&gt;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*Main Content*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&lt;!-- Main Content --&gt;</a:t>
            </a:r>
          </a:p>
          <a:p>
            <a:pPr algn="l">
              <a:lnSpc>
                <a:spcPts val="4759"/>
              </a:lnSpc>
            </a:pPr>
            <a:r>
              <a:rPr lang="en-US" sz="3399">
                <a:solidFill>
                  <a:srgbClr val="000000"/>
                </a:solidFill>
                <a:latin typeface="Canva Sans"/>
                <a:ea typeface="Canva Sans"/>
                <a:cs typeface="Canva Sans"/>
                <a:sym typeface="Canva Sans"/>
              </a:rPr>
              <a:t>&lt;div class="container"&gt;</a:t>
            </a:r>
          </a:p>
          <a:p>
            <a:pPr algn="l">
              <a:lnSpc>
                <a:spcPts val="4759"/>
              </a:lnSpc>
            </a:pPr>
            <a:r>
              <a:rPr lang="en-US" sz="3399">
                <a:solidFill>
                  <a:srgbClr val="000000"/>
                </a:solidFill>
                <a:latin typeface="Canva Sans"/>
                <a:ea typeface="Canva Sans"/>
                <a:cs typeface="Canva Sans"/>
                <a:sym typeface="Canva Sans"/>
              </a:rPr>
              <a:t>  &lt;section id="about" class="section"&gt;</a:t>
            </a:r>
          </a:p>
          <a:p>
            <a:pPr algn="l">
              <a:lnSpc>
                <a:spcPts val="4759"/>
              </a:lnSpc>
            </a:pPr>
            <a:r>
              <a:rPr lang="en-US" sz="3399">
                <a:solidFill>
                  <a:srgbClr val="000000"/>
                </a:solidFill>
                <a:latin typeface="Canva Sans"/>
                <a:ea typeface="Canva Sans"/>
                <a:cs typeface="Canva Sans"/>
                <a:sym typeface="Canva Sans"/>
              </a:rPr>
              <a:t>    &lt;!-- About Me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id="projects" class="section"&gt;</a:t>
            </a:r>
          </a:p>
          <a:p>
            <a:pPr algn="l">
              <a:lnSpc>
                <a:spcPts val="4759"/>
              </a:lnSpc>
            </a:pPr>
            <a:r>
              <a:rPr lang="en-US" sz="3399">
                <a:solidFill>
                  <a:srgbClr val="000000"/>
                </a:solidFill>
                <a:latin typeface="Canva Sans"/>
                <a:ea typeface="Canva Sans"/>
                <a:cs typeface="Canva Sans"/>
                <a:sym typeface="Canva Sans"/>
              </a:rPr>
              <a:t>    &lt;!-- Projects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id="skills" class="section"&gt;</a:t>
            </a:r>
          </a:p>
          <a:p>
            <a:pPr algn="l">
              <a:lnSpc>
                <a:spcPts val="4759"/>
              </a:lnSpc>
            </a:pPr>
            <a:r>
              <a:rPr lang="en-US" sz="3399">
                <a:solidFill>
                  <a:srgbClr val="000000"/>
                </a:solidFill>
                <a:latin typeface="Canva Sans"/>
                <a:ea typeface="Canva Sans"/>
                <a:cs typeface="Canva Sans"/>
                <a:sym typeface="Canva Sans"/>
              </a:rPr>
              <a:t>    &lt;!-- Skills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id="contact" class="section"&gt;</a:t>
            </a:r>
          </a:p>
          <a:p>
            <a:pPr algn="l">
              <a:lnSpc>
                <a:spcPts val="4759"/>
              </a:lnSpc>
            </a:pPr>
            <a:r>
              <a:rPr lang="en-US" sz="3399">
                <a:solidFill>
                  <a:srgbClr val="000000"/>
                </a:solidFill>
                <a:latin typeface="Canva Sans"/>
                <a:ea typeface="Canva Sans"/>
                <a:cs typeface="Canva Sans"/>
                <a:sym typeface="Canva Sans"/>
              </a:rPr>
              <a:t>    &lt;!-- Contact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&lt;/div&gt;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*Responsive Design*</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 Responsive Design */</a:t>
            </a:r>
          </a:p>
          <a:p>
            <a:pPr algn="l">
              <a:lnSpc>
                <a:spcPts val="4759"/>
              </a:lnSpc>
            </a:pPr>
            <a:r>
              <a:rPr lang="en-US" sz="3399">
                <a:solidFill>
                  <a:srgbClr val="000000"/>
                </a:solidFill>
                <a:latin typeface="Canva Sans"/>
                <a:ea typeface="Canva Sans"/>
                <a:cs typeface="Canva Sans"/>
                <a:sym typeface="Canva Sans"/>
              </a:rPr>
              <a:t>@media (max-width: 720px) {</a:t>
            </a:r>
          </a:p>
          <a:p>
            <a:pPr algn="l">
              <a:lnSpc>
                <a:spcPts val="4759"/>
              </a:lnSpc>
            </a:pPr>
            <a:r>
              <a:rPr lang="en-US" sz="3399">
                <a:solidFill>
                  <a:srgbClr val="000000"/>
                </a:solidFill>
                <a:latin typeface="Canva Sans"/>
                <a:ea typeface="Canva Sans"/>
                <a:cs typeface="Canva Sans"/>
                <a:sym typeface="Canva Sans"/>
              </a:rPr>
              <a:t>  .projects-container {</a:t>
            </a:r>
          </a:p>
          <a:p>
            <a:pPr algn="l">
              <a:lnSpc>
                <a:spcPts val="4759"/>
              </a:lnSpc>
            </a:pPr>
            <a:r>
              <a:rPr lang="en-US" sz="3399">
                <a:solidFill>
                  <a:srgbClr val="000000"/>
                </a:solidFill>
                <a:latin typeface="Canva Sans"/>
                <a:ea typeface="Canva Sans"/>
                <a:cs typeface="Canva Sans"/>
                <a:sym typeface="Canva Sans"/>
              </a:rPr>
              <a:t>    flex-direction: column;</a:t>
            </a:r>
          </a:p>
          <a:p>
            <a:pPr algn="l">
              <a:lnSpc>
                <a:spcPts val="4759"/>
              </a:lnSpc>
            </a:pPr>
            <a:r>
              <a:rPr lang="en-US" sz="3399">
                <a:solidFill>
                  <a:srgbClr val="000000"/>
                </a:solidFill>
                <a:latin typeface="Canva Sans"/>
                <a:ea typeface="Canva Sans"/>
                <a:cs typeface="Canva Sans"/>
                <a:sym typeface="Canva Sans"/>
              </a:rPr>
              <a:t>    align-items: center;</a:t>
            </a:r>
          </a:p>
          <a:p>
            <a:pPr algn="l">
              <a:lnSpc>
                <a:spcPts val="4759"/>
              </a:lnSpc>
            </a:pPr>
            <a:r>
              <a:rPr lang="en-US" sz="3399">
                <a:solidFill>
                  <a:srgbClr val="000000"/>
                </a:solidFill>
                <a:latin typeface="Canva Sans"/>
                <a:ea typeface="Canva Sans"/>
                <a:cs typeface="Canva Sans"/>
                <a:sym typeface="Canva Sans"/>
              </a:rPr>
              <a:t>  }</a:t>
            </a:r>
          </a:p>
          <a:p>
            <a:pPr algn="l">
              <a:lnSpc>
                <a:spcPts val="4759"/>
              </a:lnSpc>
            </a:pPr>
            <a:r>
              <a:rPr lang="en-US" sz="3399">
                <a:solidFill>
                  <a:srgbClr val="000000"/>
                </a:solidFill>
                <a:latin typeface="Canva Sans"/>
                <a:ea typeface="Canva Sans"/>
                <a:cs typeface="Canva Sans"/>
                <a:sym typeface="Canva Sans"/>
              </a:rPr>
              <a:t>  .project-card {</a:t>
            </a:r>
          </a:p>
          <a:p>
            <a:pPr algn="l">
              <a:lnSpc>
                <a:spcPts val="4759"/>
              </a:lnSpc>
            </a:pPr>
            <a:r>
              <a:rPr lang="en-US" sz="3399">
                <a:solidFill>
                  <a:srgbClr val="000000"/>
                </a:solidFill>
                <a:latin typeface="Canva Sans"/>
                <a:ea typeface="Canva Sans"/>
                <a:cs typeface="Canva Sans"/>
                <a:sym typeface="Canva Sans"/>
              </a:rPr>
              <a:t>    width: 80%;</a:t>
            </a:r>
          </a:p>
          <a:p>
            <a:pPr algn="l">
              <a:lnSpc>
                <a:spcPts val="4759"/>
              </a:lnSpc>
            </a:pPr>
            <a:r>
              <a:rPr lang="en-US" sz="3399">
                <a:solidFill>
                  <a:srgbClr val="000000"/>
                </a:solidFill>
                <a:latin typeface="Canva Sans"/>
                <a:ea typeface="Canva Sans"/>
                <a:cs typeface="Canva Sans"/>
                <a:sym typeface="Canva Sans"/>
              </a:rPr>
              <a:t>    margin-bottom: 20px;</a:t>
            </a:r>
          </a:p>
          <a:p>
            <a:pPr algn="l">
              <a:lnSpc>
                <a:spcPts val="4759"/>
              </a:lnSpc>
            </a:pPr>
            <a:r>
              <a:rPr lang="en-US" sz="3399">
                <a:solidFill>
                  <a:srgbClr val="000000"/>
                </a:solidFill>
                <a:latin typeface="Canva Sans"/>
                <a:ea typeface="Canva Sans"/>
                <a:cs typeface="Canva Sans"/>
                <a:sym typeface="Canva Sans"/>
              </a:rPr>
              <a:t>  }</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*Key CSS Styles*</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 Body and general layout */</a:t>
            </a:r>
          </a:p>
          <a:p>
            <a:pPr algn="l">
              <a:lnSpc>
                <a:spcPts val="4759"/>
              </a:lnSpc>
            </a:pPr>
            <a:r>
              <a:rPr lang="en-US" sz="3399">
                <a:solidFill>
                  <a:srgbClr val="000000"/>
                </a:solidFill>
                <a:latin typeface="Canva Sans"/>
                <a:ea typeface="Canva Sans"/>
                <a:cs typeface="Canva Sans"/>
                <a:sym typeface="Canva Sans"/>
              </a:rPr>
              <a:t>body {</a:t>
            </a:r>
          </a:p>
          <a:p>
            <a:pPr algn="l">
              <a:lnSpc>
                <a:spcPts val="4759"/>
              </a:lnSpc>
            </a:pPr>
            <a:r>
              <a:rPr lang="en-US" sz="3399">
                <a:solidFill>
                  <a:srgbClr val="000000"/>
                </a:solidFill>
                <a:latin typeface="Canva Sans"/>
                <a:ea typeface="Canva Sans"/>
                <a:cs typeface="Canva Sans"/>
                <a:sym typeface="Canva Sans"/>
              </a:rPr>
              <a:t>  font-family: Arial, sans-serif;</a:t>
            </a:r>
          </a:p>
          <a:p>
            <a:pPr algn="l">
              <a:lnSpc>
                <a:spcPts val="4759"/>
              </a:lnSpc>
            </a:pPr>
            <a:r>
              <a:rPr lang="en-US" sz="3399">
                <a:solidFill>
                  <a:srgbClr val="000000"/>
                </a:solidFill>
                <a:latin typeface="Canva Sans"/>
                <a:ea typeface="Canva Sans"/>
                <a:cs typeface="Canva Sans"/>
                <a:sym typeface="Canva Sans"/>
              </a:rPr>
              <a:t>  background-color: burlywood;</a:t>
            </a:r>
          </a:p>
          <a:p>
            <a:pPr algn="l">
              <a:lnSpc>
                <a:spcPts val="4759"/>
              </a:lnSpc>
            </a:pPr>
            <a:r>
              <a:rPr lang="en-US" sz="3399">
                <a:solidFill>
                  <a:srgbClr val="000000"/>
                </a:solidFill>
                <a:latin typeface="Canva Sans"/>
                <a:ea typeface="Canva Sans"/>
                <a:cs typeface="Canva Sans"/>
                <a:sym typeface="Canva Sans"/>
              </a:rPr>
              <a:t>  color: #333;</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Navigation Bar */</a:t>
            </a:r>
          </a:p>
          <a:p>
            <a:pPr algn="l">
              <a:lnSpc>
                <a:spcPts val="4759"/>
              </a:lnSpc>
            </a:pPr>
            <a:r>
              <a:rPr lang="en-US" sz="3399">
                <a:solidFill>
                  <a:srgbClr val="000000"/>
                </a:solidFill>
                <a:latin typeface="Canva Sans"/>
                <a:ea typeface="Canva Sans"/>
                <a:cs typeface="Canva Sans"/>
                <a:sym typeface="Canva Sans"/>
              </a:rPr>
              <a:t>nav {</a:t>
            </a:r>
          </a:p>
          <a:p>
            <a:pPr algn="l">
              <a:lnSpc>
                <a:spcPts val="4759"/>
              </a:lnSpc>
            </a:pPr>
            <a:r>
              <a:rPr lang="en-US" sz="3399">
                <a:solidFill>
                  <a:srgbClr val="000000"/>
                </a:solidFill>
                <a:latin typeface="Canva Sans"/>
                <a:ea typeface="Canva Sans"/>
                <a:cs typeface="Canva Sans"/>
                <a:sym typeface="Canva Sans"/>
              </a:rPr>
              <a:t>  background-color: #333;</a:t>
            </a:r>
          </a:p>
          <a:p>
            <a:pPr algn="l">
              <a:lnSpc>
                <a:spcPts val="4759"/>
              </a:lnSpc>
            </a:pPr>
            <a:r>
              <a:rPr lang="en-US" sz="3399">
                <a:solidFill>
                  <a:srgbClr val="000000"/>
                </a:solidFill>
                <a:latin typeface="Canva Sans"/>
                <a:ea typeface="Canva Sans"/>
                <a:cs typeface="Canva Sans"/>
                <a:sym typeface="Canva Sans"/>
              </a:rPr>
              <a:t>  padding: 10px 0;</a:t>
            </a:r>
          </a:p>
          <a:p>
            <a:pPr algn="l">
              <a:lnSpc>
                <a:spcPts val="4759"/>
              </a:lnSpc>
            </a:pPr>
            <a:r>
              <a:rPr lang="en-US" sz="3399">
                <a:solidFill>
                  <a:srgbClr val="000000"/>
                </a:solidFill>
                <a:latin typeface="Canva Sans"/>
                <a:ea typeface="Canva Sans"/>
                <a:cs typeface="Canva Sans"/>
                <a:sym typeface="Canva Sans"/>
              </a:rPr>
              <a:t>  text-align: left;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Container for all content */</a:t>
            </a:r>
          </a:p>
          <a:p>
            <a:pPr algn="l">
              <a:lnSpc>
                <a:spcPts val="4759"/>
              </a:lnSpc>
            </a:pPr>
            <a:r>
              <a:rPr lang="en-US" sz="3399">
                <a:solidFill>
                  <a:srgbClr val="000000"/>
                </a:solidFill>
                <a:latin typeface="Canva Sans"/>
                <a:ea typeface="Canva Sans"/>
                <a:cs typeface="Canva Sans"/>
                <a:sym typeface="Canva Sans"/>
              </a:rPr>
              <a:t>.container {</a:t>
            </a:r>
          </a:p>
          <a:p>
            <a:pPr algn="l">
              <a:lnSpc>
                <a:spcPts val="4759"/>
              </a:lnSpc>
            </a:pPr>
            <a:r>
              <a:rPr lang="en-US" sz="3399">
                <a:solidFill>
                  <a:srgbClr val="000000"/>
                </a:solidFill>
                <a:latin typeface="Canva Sans"/>
                <a:ea typeface="Canva Sans"/>
                <a:cs typeface="Canva Sans"/>
                <a:sym typeface="Canva Sans"/>
              </a:rPr>
              <a:t>  display: grid;</a:t>
            </a:r>
          </a:p>
          <a:p>
            <a:pPr algn="l">
              <a:lnSpc>
                <a:spcPts val="4759"/>
              </a:lnSpc>
            </a:pPr>
            <a:r>
              <a:rPr lang="en-US" sz="3399">
                <a:solidFill>
                  <a:srgbClr val="000000"/>
                </a:solidFill>
                <a:latin typeface="Canva Sans"/>
                <a:ea typeface="Canva Sans"/>
                <a:cs typeface="Canva Sans"/>
                <a:sym typeface="Canva Sans"/>
              </a:rPr>
              <a:t>  grid-template-columns: 1fr;</a:t>
            </a:r>
          </a:p>
          <a:p>
            <a:pPr algn="l">
              <a:lnSpc>
                <a:spcPts val="4759"/>
              </a:lnSpc>
            </a:pPr>
            <a:r>
              <a:rPr lang="en-US" sz="3399">
                <a:solidFill>
                  <a:srgbClr val="000000"/>
                </a:solidFill>
                <a:latin typeface="Canva Sans"/>
                <a:ea typeface="Canva Sans"/>
                <a:cs typeface="Canva Sans"/>
                <a:sym typeface="Canva Sans"/>
              </a:rPr>
              <a:t>  grid-gap: 20px;</a:t>
            </a:r>
          </a:p>
          <a:p>
            <a:pPr algn="l">
              <a:lnSpc>
                <a:spcPts val="4759"/>
              </a:lnSpc>
            </a:pPr>
            <a:r>
              <a:rPr lang="en-US" sz="3399">
                <a:solidFill>
                  <a:srgbClr val="000000"/>
                </a:solidFill>
                <a:latin typeface="Canva Sans"/>
                <a:ea typeface="Canva Sans"/>
                <a:cs typeface="Canva Sans"/>
                <a:sym typeface="Canva Sans"/>
              </a:rPr>
              <a:t>  padding: 20px;</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Projects Section: Flexbox layout */</a:t>
            </a:r>
          </a:p>
          <a:p>
            <a:pPr algn="l">
              <a:lnSpc>
                <a:spcPts val="4759"/>
              </a:lnSpc>
            </a:pPr>
            <a:r>
              <a:rPr lang="en-US" sz="3399">
                <a:solidFill>
                  <a:srgbClr val="000000"/>
                </a:solidFill>
                <a:latin typeface="Canva Sans"/>
                <a:ea typeface="Canva Sans"/>
                <a:cs typeface="Canva Sans"/>
                <a:sym typeface="Canva Sans"/>
              </a:rPr>
              <a:t>.projects-container {</a:t>
            </a:r>
          </a:p>
          <a:p>
            <a:pPr algn="l">
              <a:lnSpc>
                <a:spcPts val="4759"/>
              </a:lnSpc>
            </a:pPr>
            <a:r>
              <a:rPr lang="en-US" sz="3399">
                <a:solidFill>
                  <a:srgbClr val="000000"/>
                </a:solidFill>
                <a:latin typeface="Canva Sans"/>
                <a:ea typeface="Canva Sans"/>
                <a:cs typeface="Canva Sans"/>
                <a:sym typeface="Canva Sans"/>
              </a:rPr>
              <a:t>  display: flow-root;</a:t>
            </a:r>
          </a:p>
          <a:p>
            <a:pPr algn="l">
              <a:lnSpc>
                <a:spcPts val="4759"/>
              </a:lnSpc>
            </a:pPr>
            <a:r>
              <a:rPr lang="en-US" sz="3399">
                <a:solidFill>
                  <a:srgbClr val="000000"/>
                </a:solidFill>
                <a:latin typeface="Canva Sans"/>
                <a:ea typeface="Canva Sans"/>
                <a:cs typeface="Canva Sans"/>
                <a:sym typeface="Canva Sans"/>
              </a:rPr>
              <a:t>  justify-content: space-evenly;</a:t>
            </a:r>
          </a:p>
          <a:p>
            <a:pPr algn="l">
              <a:lnSpc>
                <a:spcPts val="4759"/>
              </a:lnSpc>
            </a:pPr>
            <a:r>
              <a:rPr lang="en-US" sz="3399">
                <a:solidFill>
                  <a:srgbClr val="000000"/>
                </a:solidFill>
                <a:latin typeface="Canva Sans"/>
                <a:ea typeface="Canva Sans"/>
                <a:cs typeface="Canva Sans"/>
                <a:sym typeface="Canva Sans"/>
              </a:rPr>
              <a:t>  gap: 30px;</a:t>
            </a:r>
          </a:p>
          <a:p>
            <a:pPr algn="l">
              <a:lnSpc>
                <a:spcPts val="4759"/>
              </a:lnSpc>
            </a:pPr>
            <a:r>
              <a:rPr lang="en-US" sz="3399">
                <a:solidFill>
                  <a:srgbClr val="000000"/>
                </a:solidFill>
                <a:latin typeface="Canva Sans"/>
                <a:ea typeface="Canva Sans"/>
                <a:cs typeface="Canva Sans"/>
                <a:sym typeface="Canva Sans"/>
              </a:rPr>
              <a:t>  color: black;</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Here is the revised caption:</a:t>
            </a:r>
          </a:p>
          <a:p>
            <a:pPr algn="l">
              <a:lnSpc>
                <a:spcPts val="4759"/>
              </a:lnSpc>
            </a:pPr>
          </a:p>
          <a:p>
            <a:pPr algn="l">
              <a:lnSpc>
                <a:spcPts val="4759"/>
              </a:lnSpc>
            </a:pPr>
            <a:r>
              <a:rPr lang="en-US" sz="3399">
                <a:solidFill>
                  <a:srgbClr val="000000"/>
                </a:solidFill>
                <a:latin typeface="Canva Sans"/>
                <a:ea typeface="Canva Sans"/>
                <a:cs typeface="Canva Sans"/>
                <a:sym typeface="Canva Sans"/>
              </a:rPr>
              <a:t>"Thrilled to showcase my Taskmaster project for web development! Built using HTML, CSS, and JavaScript. Excited to apply these skills as a Datasoftixs intern! Just completed my 2nd week and looking forward to learning more! #Datasoftixs #webdevelopment #internship"</a:t>
            </a:r>
          </a:p>
          <a:p>
            <a:pPr algn="l" marL="0" indent="0" lvl="0">
              <a:lnSpc>
                <a:spcPts val="475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TextBox 2" id="2"/>
          <p:cNvSpPr txBox="true"/>
          <p:nvPr/>
        </p:nvSpPr>
        <p:spPr>
          <a:xfrm rot="0">
            <a:off x="0" y="-39764640"/>
            <a:ext cx="11691239" cy="503866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CODE:</a:t>
            </a:r>
          </a:p>
          <a:p>
            <a:pPr algn="l">
              <a:lnSpc>
                <a:spcPts val="4759"/>
              </a:lnSpc>
            </a:pPr>
            <a:r>
              <a:rPr lang="en-US" sz="3399">
                <a:solidFill>
                  <a:srgbClr val="000000"/>
                </a:solidFill>
                <a:latin typeface="Canva Sans"/>
                <a:ea typeface="Canva Sans"/>
                <a:cs typeface="Canva Sans"/>
                <a:sym typeface="Canva Sans"/>
              </a:rPr>
              <a:t>*Navigation Bar*</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&lt;!-- Navigation Bar --&gt;</a:t>
            </a:r>
          </a:p>
          <a:p>
            <a:pPr algn="l">
              <a:lnSpc>
                <a:spcPts val="4759"/>
              </a:lnSpc>
            </a:pPr>
            <a:r>
              <a:rPr lang="en-US" sz="3399">
                <a:solidFill>
                  <a:srgbClr val="000000"/>
                </a:solidFill>
                <a:latin typeface="Canva Sans"/>
                <a:ea typeface="Canva Sans"/>
                <a:cs typeface="Canva Sans"/>
                <a:sym typeface="Canva Sans"/>
              </a:rPr>
              <a:t>&lt;nav1&gt; </a:t>
            </a:r>
          </a:p>
          <a:p>
            <a:pPr algn="l">
              <a:lnSpc>
                <a:spcPts val="4759"/>
              </a:lnSpc>
            </a:pPr>
            <a:r>
              <a:rPr lang="en-US" sz="3399">
                <a:solidFill>
                  <a:srgbClr val="000000"/>
                </a:solidFill>
                <a:latin typeface="Canva Sans"/>
                <a:ea typeface="Canva Sans"/>
                <a:cs typeface="Canva Sans"/>
                <a:sym typeface="Canva Sans"/>
              </a:rPr>
              <a:t>  &lt;a href="#Protfolio"&gt;My Digital Protfolio &lt;/a&gt; </a:t>
            </a:r>
          </a:p>
          <a:p>
            <a:pPr algn="l">
              <a:lnSpc>
                <a:spcPts val="4759"/>
              </a:lnSpc>
            </a:pPr>
            <a:r>
              <a:rPr lang="en-US" sz="3399">
                <a:solidFill>
                  <a:srgbClr val="000000"/>
                </a:solidFill>
                <a:latin typeface="Canva Sans"/>
                <a:ea typeface="Canva Sans"/>
                <a:cs typeface="Canva Sans"/>
                <a:sym typeface="Canva Sans"/>
              </a:rPr>
              <a:t>&lt;/nav1&gt;</a:t>
            </a:r>
          </a:p>
          <a:p>
            <a:pPr algn="l">
              <a:lnSpc>
                <a:spcPts val="4759"/>
              </a:lnSpc>
            </a:pPr>
            <a:r>
              <a:rPr lang="en-US" sz="3399">
                <a:solidFill>
                  <a:srgbClr val="000000"/>
                </a:solidFill>
                <a:latin typeface="Canva Sans"/>
                <a:ea typeface="Canva Sans"/>
                <a:cs typeface="Canva Sans"/>
                <a:sym typeface="Canva Sans"/>
              </a:rPr>
              <a:t>&lt;nav&gt; </a:t>
            </a:r>
          </a:p>
          <a:p>
            <a:pPr algn="l">
              <a:lnSpc>
                <a:spcPts val="4759"/>
              </a:lnSpc>
            </a:pPr>
            <a:r>
              <a:rPr lang="en-US" sz="3399">
                <a:solidFill>
                  <a:srgbClr val="000000"/>
                </a:solidFill>
                <a:latin typeface="Canva Sans"/>
                <a:ea typeface="Canva Sans"/>
                <a:cs typeface="Canva Sans"/>
                <a:sym typeface="Canva Sans"/>
              </a:rPr>
              <a:t>  &lt;ul&gt; </a:t>
            </a:r>
          </a:p>
          <a:p>
            <a:pPr algn="l">
              <a:lnSpc>
                <a:spcPts val="4759"/>
              </a:lnSpc>
            </a:pPr>
            <a:r>
              <a:rPr lang="en-US" sz="3399">
                <a:solidFill>
                  <a:srgbClr val="000000"/>
                </a:solidFill>
                <a:latin typeface="Canva Sans"/>
                <a:ea typeface="Canva Sans"/>
                <a:cs typeface="Canva Sans"/>
                <a:sym typeface="Canva Sans"/>
              </a:rPr>
              <a:t>    &lt;li&gt;&lt;a href="#aboutMe"&gt;About Me | &lt;/a&gt;&lt;/li&gt; </a:t>
            </a:r>
          </a:p>
          <a:p>
            <a:pPr algn="l">
              <a:lnSpc>
                <a:spcPts val="4759"/>
              </a:lnSpc>
            </a:pPr>
            <a:r>
              <a:rPr lang="en-US" sz="3399">
                <a:solidFill>
                  <a:srgbClr val="000000"/>
                </a:solidFill>
                <a:latin typeface="Canva Sans"/>
                <a:ea typeface="Canva Sans"/>
                <a:cs typeface="Canva Sans"/>
                <a:sym typeface="Canva Sans"/>
              </a:rPr>
              <a:t>    &lt;li&gt;&lt;a href="#projects"&gt;Projects |&lt;/a&gt;&lt;/li&gt; </a:t>
            </a:r>
          </a:p>
          <a:p>
            <a:pPr algn="l">
              <a:lnSpc>
                <a:spcPts val="4759"/>
              </a:lnSpc>
            </a:pPr>
            <a:r>
              <a:rPr lang="en-US" sz="3399">
                <a:solidFill>
                  <a:srgbClr val="000000"/>
                </a:solidFill>
                <a:latin typeface="Canva Sans"/>
                <a:ea typeface="Canva Sans"/>
                <a:cs typeface="Canva Sans"/>
                <a:sym typeface="Canva Sans"/>
              </a:rPr>
              <a:t>    &lt;li&gt;&lt;a href="#skills"&gt;Skills |&lt;/a&gt;&lt;/li&gt; </a:t>
            </a:r>
          </a:p>
          <a:p>
            <a:pPr algn="l">
              <a:lnSpc>
                <a:spcPts val="4759"/>
              </a:lnSpc>
            </a:pPr>
            <a:r>
              <a:rPr lang="en-US" sz="3399">
                <a:solidFill>
                  <a:srgbClr val="000000"/>
                </a:solidFill>
                <a:latin typeface="Canva Sans"/>
                <a:ea typeface="Canva Sans"/>
                <a:cs typeface="Canva Sans"/>
                <a:sym typeface="Canva Sans"/>
              </a:rPr>
              <a:t>    &lt;li&gt;&lt;a href="#contact"&gt;Contact&lt;/a&gt;&lt;/li&gt; </a:t>
            </a:r>
          </a:p>
          <a:p>
            <a:pPr algn="l">
              <a:lnSpc>
                <a:spcPts val="4759"/>
              </a:lnSpc>
            </a:pPr>
            <a:r>
              <a:rPr lang="en-US" sz="3399">
                <a:solidFill>
                  <a:srgbClr val="000000"/>
                </a:solidFill>
                <a:latin typeface="Canva Sans"/>
                <a:ea typeface="Canva Sans"/>
                <a:cs typeface="Canva Sans"/>
                <a:sym typeface="Canva Sans"/>
              </a:rPr>
              <a:t>  &lt;/ul&gt; </a:t>
            </a:r>
          </a:p>
          <a:p>
            <a:pPr algn="l">
              <a:lnSpc>
                <a:spcPts val="4759"/>
              </a:lnSpc>
            </a:pPr>
            <a:r>
              <a:rPr lang="en-US" sz="3399">
                <a:solidFill>
                  <a:srgbClr val="000000"/>
                </a:solidFill>
                <a:latin typeface="Canva Sans"/>
                <a:ea typeface="Canva Sans"/>
                <a:cs typeface="Canva Sans"/>
                <a:sym typeface="Canva Sans"/>
              </a:rPr>
              <a:t>&lt;/nav&gt;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*Main Content*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&lt;!-- Main Content --&gt;</a:t>
            </a:r>
          </a:p>
          <a:p>
            <a:pPr algn="l">
              <a:lnSpc>
                <a:spcPts val="4759"/>
              </a:lnSpc>
            </a:pPr>
            <a:r>
              <a:rPr lang="en-US" sz="3399">
                <a:solidFill>
                  <a:srgbClr val="000000"/>
                </a:solidFill>
                <a:latin typeface="Canva Sans"/>
                <a:ea typeface="Canva Sans"/>
                <a:cs typeface="Canva Sans"/>
                <a:sym typeface="Canva Sans"/>
              </a:rPr>
              <a:t>&lt;div class="container"&gt;</a:t>
            </a:r>
          </a:p>
          <a:p>
            <a:pPr algn="l">
              <a:lnSpc>
                <a:spcPts val="4759"/>
              </a:lnSpc>
            </a:pPr>
            <a:r>
              <a:rPr lang="en-US" sz="3399">
                <a:solidFill>
                  <a:srgbClr val="000000"/>
                </a:solidFill>
                <a:latin typeface="Canva Sans"/>
                <a:ea typeface="Canva Sans"/>
                <a:cs typeface="Canva Sans"/>
                <a:sym typeface="Canva Sans"/>
              </a:rPr>
              <a:t>  &lt;section id="about" class="section"&gt;</a:t>
            </a:r>
          </a:p>
          <a:p>
            <a:pPr algn="l">
              <a:lnSpc>
                <a:spcPts val="4759"/>
              </a:lnSpc>
            </a:pPr>
            <a:r>
              <a:rPr lang="en-US" sz="3399">
                <a:solidFill>
                  <a:srgbClr val="000000"/>
                </a:solidFill>
                <a:latin typeface="Canva Sans"/>
                <a:ea typeface="Canva Sans"/>
                <a:cs typeface="Canva Sans"/>
                <a:sym typeface="Canva Sans"/>
              </a:rPr>
              <a:t>    &lt;!-- About Me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id="projects" class="section"&gt;</a:t>
            </a:r>
          </a:p>
          <a:p>
            <a:pPr algn="l">
              <a:lnSpc>
                <a:spcPts val="4759"/>
              </a:lnSpc>
            </a:pPr>
            <a:r>
              <a:rPr lang="en-US" sz="3399">
                <a:solidFill>
                  <a:srgbClr val="000000"/>
                </a:solidFill>
                <a:latin typeface="Canva Sans"/>
                <a:ea typeface="Canva Sans"/>
                <a:cs typeface="Canva Sans"/>
                <a:sym typeface="Canva Sans"/>
              </a:rPr>
              <a:t>    &lt;!-- Projects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id="skills" class="section"&gt;</a:t>
            </a:r>
          </a:p>
          <a:p>
            <a:pPr algn="l">
              <a:lnSpc>
                <a:spcPts val="4759"/>
              </a:lnSpc>
            </a:pPr>
            <a:r>
              <a:rPr lang="en-US" sz="3399">
                <a:solidFill>
                  <a:srgbClr val="000000"/>
                </a:solidFill>
                <a:latin typeface="Canva Sans"/>
                <a:ea typeface="Canva Sans"/>
                <a:cs typeface="Canva Sans"/>
                <a:sym typeface="Canva Sans"/>
              </a:rPr>
              <a:t>    &lt;!-- Skills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  &lt;section id="contact" class="section"&gt;</a:t>
            </a:r>
          </a:p>
          <a:p>
            <a:pPr algn="l">
              <a:lnSpc>
                <a:spcPts val="4759"/>
              </a:lnSpc>
            </a:pPr>
            <a:r>
              <a:rPr lang="en-US" sz="3399">
                <a:solidFill>
                  <a:srgbClr val="000000"/>
                </a:solidFill>
                <a:latin typeface="Canva Sans"/>
                <a:ea typeface="Canva Sans"/>
                <a:cs typeface="Canva Sans"/>
                <a:sym typeface="Canva Sans"/>
              </a:rPr>
              <a:t>    &lt;!-- Contact section content --&gt;</a:t>
            </a:r>
          </a:p>
          <a:p>
            <a:pPr algn="l">
              <a:lnSpc>
                <a:spcPts val="4759"/>
              </a:lnSpc>
            </a:pPr>
            <a:r>
              <a:rPr lang="en-US" sz="3399">
                <a:solidFill>
                  <a:srgbClr val="000000"/>
                </a:solidFill>
                <a:latin typeface="Canva Sans"/>
                <a:ea typeface="Canva Sans"/>
                <a:cs typeface="Canva Sans"/>
                <a:sym typeface="Canva Sans"/>
              </a:rPr>
              <a:t>  &lt;/section&gt;</a:t>
            </a:r>
          </a:p>
          <a:p>
            <a:pPr algn="l">
              <a:lnSpc>
                <a:spcPts val="4759"/>
              </a:lnSpc>
            </a:pPr>
            <a:r>
              <a:rPr lang="en-US" sz="3399">
                <a:solidFill>
                  <a:srgbClr val="000000"/>
                </a:solidFill>
                <a:latin typeface="Canva Sans"/>
                <a:ea typeface="Canva Sans"/>
                <a:cs typeface="Canva Sans"/>
                <a:sym typeface="Canva Sans"/>
              </a:rPr>
              <a:t>&lt;/div&gt;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*Responsive Design*</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 Responsive Design */</a:t>
            </a:r>
          </a:p>
          <a:p>
            <a:pPr algn="l">
              <a:lnSpc>
                <a:spcPts val="4759"/>
              </a:lnSpc>
            </a:pPr>
            <a:r>
              <a:rPr lang="en-US" sz="3399">
                <a:solidFill>
                  <a:srgbClr val="000000"/>
                </a:solidFill>
                <a:latin typeface="Canva Sans"/>
                <a:ea typeface="Canva Sans"/>
                <a:cs typeface="Canva Sans"/>
                <a:sym typeface="Canva Sans"/>
              </a:rPr>
              <a:t>@media (max-width: 720px) {</a:t>
            </a:r>
          </a:p>
          <a:p>
            <a:pPr algn="l">
              <a:lnSpc>
                <a:spcPts val="4759"/>
              </a:lnSpc>
            </a:pPr>
            <a:r>
              <a:rPr lang="en-US" sz="3399">
                <a:solidFill>
                  <a:srgbClr val="000000"/>
                </a:solidFill>
                <a:latin typeface="Canva Sans"/>
                <a:ea typeface="Canva Sans"/>
                <a:cs typeface="Canva Sans"/>
                <a:sym typeface="Canva Sans"/>
              </a:rPr>
              <a:t>  .projects-container {</a:t>
            </a:r>
          </a:p>
          <a:p>
            <a:pPr algn="l">
              <a:lnSpc>
                <a:spcPts val="4759"/>
              </a:lnSpc>
            </a:pPr>
            <a:r>
              <a:rPr lang="en-US" sz="3399">
                <a:solidFill>
                  <a:srgbClr val="000000"/>
                </a:solidFill>
                <a:latin typeface="Canva Sans"/>
                <a:ea typeface="Canva Sans"/>
                <a:cs typeface="Canva Sans"/>
                <a:sym typeface="Canva Sans"/>
              </a:rPr>
              <a:t>    flex-direction: column;</a:t>
            </a:r>
          </a:p>
          <a:p>
            <a:pPr algn="l">
              <a:lnSpc>
                <a:spcPts val="4759"/>
              </a:lnSpc>
            </a:pPr>
            <a:r>
              <a:rPr lang="en-US" sz="3399">
                <a:solidFill>
                  <a:srgbClr val="000000"/>
                </a:solidFill>
                <a:latin typeface="Canva Sans"/>
                <a:ea typeface="Canva Sans"/>
                <a:cs typeface="Canva Sans"/>
                <a:sym typeface="Canva Sans"/>
              </a:rPr>
              <a:t>    align-items: center;</a:t>
            </a:r>
          </a:p>
          <a:p>
            <a:pPr algn="l">
              <a:lnSpc>
                <a:spcPts val="4759"/>
              </a:lnSpc>
            </a:pPr>
            <a:r>
              <a:rPr lang="en-US" sz="3399">
                <a:solidFill>
                  <a:srgbClr val="000000"/>
                </a:solidFill>
                <a:latin typeface="Canva Sans"/>
                <a:ea typeface="Canva Sans"/>
                <a:cs typeface="Canva Sans"/>
                <a:sym typeface="Canva Sans"/>
              </a:rPr>
              <a:t>  }</a:t>
            </a:r>
          </a:p>
          <a:p>
            <a:pPr algn="l">
              <a:lnSpc>
                <a:spcPts val="4759"/>
              </a:lnSpc>
            </a:pPr>
            <a:r>
              <a:rPr lang="en-US" sz="3399">
                <a:solidFill>
                  <a:srgbClr val="000000"/>
                </a:solidFill>
                <a:latin typeface="Canva Sans"/>
                <a:ea typeface="Canva Sans"/>
                <a:cs typeface="Canva Sans"/>
                <a:sym typeface="Canva Sans"/>
              </a:rPr>
              <a:t>  .project-card {</a:t>
            </a:r>
          </a:p>
          <a:p>
            <a:pPr algn="l">
              <a:lnSpc>
                <a:spcPts val="4759"/>
              </a:lnSpc>
            </a:pPr>
            <a:r>
              <a:rPr lang="en-US" sz="3399">
                <a:solidFill>
                  <a:srgbClr val="000000"/>
                </a:solidFill>
                <a:latin typeface="Canva Sans"/>
                <a:ea typeface="Canva Sans"/>
                <a:cs typeface="Canva Sans"/>
                <a:sym typeface="Canva Sans"/>
              </a:rPr>
              <a:t>    width: 80%;</a:t>
            </a:r>
          </a:p>
          <a:p>
            <a:pPr algn="l">
              <a:lnSpc>
                <a:spcPts val="4759"/>
              </a:lnSpc>
            </a:pPr>
            <a:r>
              <a:rPr lang="en-US" sz="3399">
                <a:solidFill>
                  <a:srgbClr val="000000"/>
                </a:solidFill>
                <a:latin typeface="Canva Sans"/>
                <a:ea typeface="Canva Sans"/>
                <a:cs typeface="Canva Sans"/>
                <a:sym typeface="Canva Sans"/>
              </a:rPr>
              <a:t>    margin-bottom: 20px;</a:t>
            </a:r>
          </a:p>
          <a:p>
            <a:pPr algn="l">
              <a:lnSpc>
                <a:spcPts val="4759"/>
              </a:lnSpc>
            </a:pPr>
            <a:r>
              <a:rPr lang="en-US" sz="3399">
                <a:solidFill>
                  <a:srgbClr val="000000"/>
                </a:solidFill>
                <a:latin typeface="Canva Sans"/>
                <a:ea typeface="Canva Sans"/>
                <a:cs typeface="Canva Sans"/>
                <a:sym typeface="Canva Sans"/>
              </a:rPr>
              <a:t>  }</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*Key CSS Styles*</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 Body and general layout */</a:t>
            </a:r>
          </a:p>
          <a:p>
            <a:pPr algn="l">
              <a:lnSpc>
                <a:spcPts val="4759"/>
              </a:lnSpc>
            </a:pPr>
            <a:r>
              <a:rPr lang="en-US" sz="3399">
                <a:solidFill>
                  <a:srgbClr val="000000"/>
                </a:solidFill>
                <a:latin typeface="Canva Sans"/>
                <a:ea typeface="Canva Sans"/>
                <a:cs typeface="Canva Sans"/>
                <a:sym typeface="Canva Sans"/>
              </a:rPr>
              <a:t>body {</a:t>
            </a:r>
          </a:p>
          <a:p>
            <a:pPr algn="l">
              <a:lnSpc>
                <a:spcPts val="4759"/>
              </a:lnSpc>
            </a:pPr>
            <a:r>
              <a:rPr lang="en-US" sz="3399">
                <a:solidFill>
                  <a:srgbClr val="000000"/>
                </a:solidFill>
                <a:latin typeface="Canva Sans"/>
                <a:ea typeface="Canva Sans"/>
                <a:cs typeface="Canva Sans"/>
                <a:sym typeface="Canva Sans"/>
              </a:rPr>
              <a:t>  font-family: Arial, sans-serif;</a:t>
            </a:r>
          </a:p>
          <a:p>
            <a:pPr algn="l">
              <a:lnSpc>
                <a:spcPts val="4759"/>
              </a:lnSpc>
            </a:pPr>
            <a:r>
              <a:rPr lang="en-US" sz="3399">
                <a:solidFill>
                  <a:srgbClr val="000000"/>
                </a:solidFill>
                <a:latin typeface="Canva Sans"/>
                <a:ea typeface="Canva Sans"/>
                <a:cs typeface="Canva Sans"/>
                <a:sym typeface="Canva Sans"/>
              </a:rPr>
              <a:t>  background-color: burlywood;</a:t>
            </a:r>
          </a:p>
          <a:p>
            <a:pPr algn="l">
              <a:lnSpc>
                <a:spcPts val="4759"/>
              </a:lnSpc>
            </a:pPr>
            <a:r>
              <a:rPr lang="en-US" sz="3399">
                <a:solidFill>
                  <a:srgbClr val="000000"/>
                </a:solidFill>
                <a:latin typeface="Canva Sans"/>
                <a:ea typeface="Canva Sans"/>
                <a:cs typeface="Canva Sans"/>
                <a:sym typeface="Canva Sans"/>
              </a:rPr>
              <a:t>  color: #333;</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Navigation Bar */</a:t>
            </a:r>
          </a:p>
          <a:p>
            <a:pPr algn="l">
              <a:lnSpc>
                <a:spcPts val="4759"/>
              </a:lnSpc>
            </a:pPr>
            <a:r>
              <a:rPr lang="en-US" sz="3399">
                <a:solidFill>
                  <a:srgbClr val="000000"/>
                </a:solidFill>
                <a:latin typeface="Canva Sans"/>
                <a:ea typeface="Canva Sans"/>
                <a:cs typeface="Canva Sans"/>
                <a:sym typeface="Canva Sans"/>
              </a:rPr>
              <a:t>nav {</a:t>
            </a:r>
          </a:p>
          <a:p>
            <a:pPr algn="l">
              <a:lnSpc>
                <a:spcPts val="4759"/>
              </a:lnSpc>
            </a:pPr>
            <a:r>
              <a:rPr lang="en-US" sz="3399">
                <a:solidFill>
                  <a:srgbClr val="000000"/>
                </a:solidFill>
                <a:latin typeface="Canva Sans"/>
                <a:ea typeface="Canva Sans"/>
                <a:cs typeface="Canva Sans"/>
                <a:sym typeface="Canva Sans"/>
              </a:rPr>
              <a:t>  background-color: #333;</a:t>
            </a:r>
          </a:p>
          <a:p>
            <a:pPr algn="l">
              <a:lnSpc>
                <a:spcPts val="4759"/>
              </a:lnSpc>
            </a:pPr>
            <a:r>
              <a:rPr lang="en-US" sz="3399">
                <a:solidFill>
                  <a:srgbClr val="000000"/>
                </a:solidFill>
                <a:latin typeface="Canva Sans"/>
                <a:ea typeface="Canva Sans"/>
                <a:cs typeface="Canva Sans"/>
                <a:sym typeface="Canva Sans"/>
              </a:rPr>
              <a:t>  padding: 10px 0;</a:t>
            </a:r>
          </a:p>
          <a:p>
            <a:pPr algn="l">
              <a:lnSpc>
                <a:spcPts val="4759"/>
              </a:lnSpc>
            </a:pPr>
            <a:r>
              <a:rPr lang="en-US" sz="3399">
                <a:solidFill>
                  <a:srgbClr val="000000"/>
                </a:solidFill>
                <a:latin typeface="Canva Sans"/>
                <a:ea typeface="Canva Sans"/>
                <a:cs typeface="Canva Sans"/>
                <a:sym typeface="Canva Sans"/>
              </a:rPr>
              <a:t>  text-align: left;</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Container for all content */</a:t>
            </a:r>
          </a:p>
          <a:p>
            <a:pPr algn="l">
              <a:lnSpc>
                <a:spcPts val="4759"/>
              </a:lnSpc>
            </a:pPr>
            <a:r>
              <a:rPr lang="en-US" sz="3399">
                <a:solidFill>
                  <a:srgbClr val="000000"/>
                </a:solidFill>
                <a:latin typeface="Canva Sans"/>
                <a:ea typeface="Canva Sans"/>
                <a:cs typeface="Canva Sans"/>
                <a:sym typeface="Canva Sans"/>
              </a:rPr>
              <a:t>.container {</a:t>
            </a:r>
          </a:p>
          <a:p>
            <a:pPr algn="l">
              <a:lnSpc>
                <a:spcPts val="4759"/>
              </a:lnSpc>
            </a:pPr>
            <a:r>
              <a:rPr lang="en-US" sz="3399">
                <a:solidFill>
                  <a:srgbClr val="000000"/>
                </a:solidFill>
                <a:latin typeface="Canva Sans"/>
                <a:ea typeface="Canva Sans"/>
                <a:cs typeface="Canva Sans"/>
                <a:sym typeface="Canva Sans"/>
              </a:rPr>
              <a:t>  display: grid;</a:t>
            </a:r>
          </a:p>
          <a:p>
            <a:pPr algn="l">
              <a:lnSpc>
                <a:spcPts val="4759"/>
              </a:lnSpc>
            </a:pPr>
            <a:r>
              <a:rPr lang="en-US" sz="3399">
                <a:solidFill>
                  <a:srgbClr val="000000"/>
                </a:solidFill>
                <a:latin typeface="Canva Sans"/>
                <a:ea typeface="Canva Sans"/>
                <a:cs typeface="Canva Sans"/>
                <a:sym typeface="Canva Sans"/>
              </a:rPr>
              <a:t>  grid-template-columns: 1fr;</a:t>
            </a:r>
          </a:p>
          <a:p>
            <a:pPr algn="l">
              <a:lnSpc>
                <a:spcPts val="4759"/>
              </a:lnSpc>
            </a:pPr>
            <a:r>
              <a:rPr lang="en-US" sz="3399">
                <a:solidFill>
                  <a:srgbClr val="000000"/>
                </a:solidFill>
                <a:latin typeface="Canva Sans"/>
                <a:ea typeface="Canva Sans"/>
                <a:cs typeface="Canva Sans"/>
                <a:sym typeface="Canva Sans"/>
              </a:rPr>
              <a:t>  grid-gap: 20px;</a:t>
            </a:r>
          </a:p>
          <a:p>
            <a:pPr algn="l">
              <a:lnSpc>
                <a:spcPts val="4759"/>
              </a:lnSpc>
            </a:pPr>
            <a:r>
              <a:rPr lang="en-US" sz="3399">
                <a:solidFill>
                  <a:srgbClr val="000000"/>
                </a:solidFill>
                <a:latin typeface="Canva Sans"/>
                <a:ea typeface="Canva Sans"/>
                <a:cs typeface="Canva Sans"/>
                <a:sym typeface="Canva Sans"/>
              </a:rPr>
              <a:t>  padding: 20px;</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p>
          <a:p>
            <a:pPr algn="l">
              <a:lnSpc>
                <a:spcPts val="4759"/>
              </a:lnSpc>
            </a:pPr>
            <a:r>
              <a:rPr lang="en-US" sz="3399">
                <a:solidFill>
                  <a:srgbClr val="000000"/>
                </a:solidFill>
                <a:latin typeface="Canva Sans"/>
                <a:ea typeface="Canva Sans"/>
                <a:cs typeface="Canva Sans"/>
                <a:sym typeface="Canva Sans"/>
              </a:rPr>
              <a:t>/* Projects Section: Flexbox layout */</a:t>
            </a:r>
          </a:p>
          <a:p>
            <a:pPr algn="l">
              <a:lnSpc>
                <a:spcPts val="4759"/>
              </a:lnSpc>
            </a:pPr>
            <a:r>
              <a:rPr lang="en-US" sz="3399">
                <a:solidFill>
                  <a:srgbClr val="000000"/>
                </a:solidFill>
                <a:latin typeface="Canva Sans"/>
                <a:ea typeface="Canva Sans"/>
                <a:cs typeface="Canva Sans"/>
                <a:sym typeface="Canva Sans"/>
              </a:rPr>
              <a:t>.projects-container {</a:t>
            </a:r>
          </a:p>
          <a:p>
            <a:pPr algn="l">
              <a:lnSpc>
                <a:spcPts val="4759"/>
              </a:lnSpc>
            </a:pPr>
            <a:r>
              <a:rPr lang="en-US" sz="3399">
                <a:solidFill>
                  <a:srgbClr val="000000"/>
                </a:solidFill>
                <a:latin typeface="Canva Sans"/>
                <a:ea typeface="Canva Sans"/>
                <a:cs typeface="Canva Sans"/>
                <a:sym typeface="Canva Sans"/>
              </a:rPr>
              <a:t>  display: flow-root;</a:t>
            </a:r>
          </a:p>
          <a:p>
            <a:pPr algn="l">
              <a:lnSpc>
                <a:spcPts val="4759"/>
              </a:lnSpc>
            </a:pPr>
            <a:r>
              <a:rPr lang="en-US" sz="3399">
                <a:solidFill>
                  <a:srgbClr val="000000"/>
                </a:solidFill>
                <a:latin typeface="Canva Sans"/>
                <a:ea typeface="Canva Sans"/>
                <a:cs typeface="Canva Sans"/>
                <a:sym typeface="Canva Sans"/>
              </a:rPr>
              <a:t>  justify-content: space-evenly;</a:t>
            </a:r>
          </a:p>
          <a:p>
            <a:pPr algn="l">
              <a:lnSpc>
                <a:spcPts val="4759"/>
              </a:lnSpc>
            </a:pPr>
            <a:r>
              <a:rPr lang="en-US" sz="3399">
                <a:solidFill>
                  <a:srgbClr val="000000"/>
                </a:solidFill>
                <a:latin typeface="Canva Sans"/>
                <a:ea typeface="Canva Sans"/>
                <a:cs typeface="Canva Sans"/>
                <a:sym typeface="Canva Sans"/>
              </a:rPr>
              <a:t>  gap: 30px;</a:t>
            </a:r>
          </a:p>
          <a:p>
            <a:pPr algn="l">
              <a:lnSpc>
                <a:spcPts val="4759"/>
              </a:lnSpc>
            </a:pPr>
            <a:r>
              <a:rPr lang="en-US" sz="3399">
                <a:solidFill>
                  <a:srgbClr val="000000"/>
                </a:solidFill>
                <a:latin typeface="Canva Sans"/>
                <a:ea typeface="Canva Sans"/>
                <a:cs typeface="Canva Sans"/>
                <a:sym typeface="Canva Sans"/>
              </a:rPr>
              <a:t>  color: black;</a:t>
            </a:r>
          </a:p>
          <a:p>
            <a:pPr algn="l">
              <a:lnSpc>
                <a:spcPts val="4759"/>
              </a:lnSpc>
            </a:pPr>
            <a:r>
              <a:rPr lang="en-US" sz="3399">
                <a:solidFill>
                  <a:srgbClr val="000000"/>
                </a:solidFill>
                <a:latin typeface="Canva Sans"/>
                <a:ea typeface="Canva Sans"/>
                <a:cs typeface="Canva Sans"/>
                <a:sym typeface="Canva Sans"/>
              </a:rPr>
              <a:t>}</a:t>
            </a:r>
          </a:p>
          <a:p>
            <a:pPr algn="l">
              <a:lnSpc>
                <a:spcPts val="4759"/>
              </a:lnSpc>
            </a:pPr>
            <a:r>
              <a:rPr lang="en-US" sz="3399">
                <a:solidFill>
                  <a:srgbClr val="000000"/>
                </a:solidFill>
                <a:latin typeface="Canva Sans"/>
                <a:ea typeface="Canva Sans"/>
                <a:cs typeface="Canva Sans"/>
                <a:sym typeface="Canva Sans"/>
              </a:rPr>
              <a:t>```</a:t>
            </a:r>
          </a:p>
          <a:p>
            <a:pPr algn="l" marL="0" indent="0" lvl="0">
              <a:lnSpc>
                <a:spcPts val="4759"/>
              </a:lnSpc>
              <a:spcBef>
                <a:spcPct val="0"/>
              </a:spcBef>
            </a:pPr>
          </a:p>
        </p:txBody>
      </p:sp>
      <p:sp>
        <p:nvSpPr>
          <p:cNvPr name="Freeform 3" id="3"/>
          <p:cNvSpPr/>
          <p:nvPr/>
        </p:nvSpPr>
        <p:spPr>
          <a:xfrm flipH="false" flipV="false" rot="0">
            <a:off x="12912371" y="1028700"/>
            <a:ext cx="5375629" cy="4114800"/>
          </a:xfrm>
          <a:custGeom>
            <a:avLst/>
            <a:gdLst/>
            <a:ahLst/>
            <a:cxnLst/>
            <a:rect r="r" b="b" t="t" l="l"/>
            <a:pathLst>
              <a:path h="4114800" w="5375629">
                <a:moveTo>
                  <a:pt x="0" y="0"/>
                </a:moveTo>
                <a:lnTo>
                  <a:pt x="5375629" y="0"/>
                </a:lnTo>
                <a:lnTo>
                  <a:pt x="537562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163423" y="6258622"/>
            <a:ext cx="3497896" cy="3497896"/>
          </a:xfrm>
          <a:custGeom>
            <a:avLst/>
            <a:gdLst/>
            <a:ahLst/>
            <a:cxnLst/>
            <a:rect r="r" b="b" t="t" l="l"/>
            <a:pathLst>
              <a:path h="3497896" w="3497896">
                <a:moveTo>
                  <a:pt x="0" y="0"/>
                </a:moveTo>
                <a:lnTo>
                  <a:pt x="3497896" y="0"/>
                </a:lnTo>
                <a:lnTo>
                  <a:pt x="3497896" y="3497896"/>
                </a:lnTo>
                <a:lnTo>
                  <a:pt x="0" y="3497896"/>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false" flipV="false" rot="0">
            <a:off x="12510636" y="3284181"/>
            <a:ext cx="3672147" cy="5314950"/>
          </a:xfrm>
          <a:custGeom>
            <a:avLst/>
            <a:gdLst/>
            <a:ahLst/>
            <a:cxnLst/>
            <a:rect r="r" b="b" t="t" l="l"/>
            <a:pathLst>
              <a:path h="5314950" w="3672147">
                <a:moveTo>
                  <a:pt x="0" y="0"/>
                </a:moveTo>
                <a:lnTo>
                  <a:pt x="3672147" y="0"/>
                </a:lnTo>
                <a:lnTo>
                  <a:pt x="3672147" y="5314950"/>
                </a:lnTo>
                <a:lnTo>
                  <a:pt x="0" y="53149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83674" y="4727392"/>
            <a:ext cx="3055154" cy="3871739"/>
          </a:xfrm>
          <a:custGeom>
            <a:avLst/>
            <a:gdLst/>
            <a:ahLst/>
            <a:cxnLst/>
            <a:rect r="r" b="b" t="t" l="l"/>
            <a:pathLst>
              <a:path h="3871739" w="3055154">
                <a:moveTo>
                  <a:pt x="0" y="0"/>
                </a:moveTo>
                <a:lnTo>
                  <a:pt x="3055154" y="0"/>
                </a:lnTo>
                <a:lnTo>
                  <a:pt x="3055154" y="3871739"/>
                </a:lnTo>
                <a:lnTo>
                  <a:pt x="0" y="38717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68812" y="459105"/>
            <a:ext cx="9114862" cy="4684395"/>
          </a:xfrm>
          <a:prstGeom prst="rect">
            <a:avLst/>
          </a:prstGeom>
        </p:spPr>
        <p:txBody>
          <a:bodyPr anchor="t" rtlCol="false" tIns="0" lIns="0" bIns="0" rIns="0">
            <a:spAutoFit/>
          </a:bodyPr>
          <a:lstStyle/>
          <a:p>
            <a:pPr algn="r">
              <a:lnSpc>
                <a:spcPts val="4199"/>
              </a:lnSpc>
            </a:pPr>
            <a:r>
              <a:rPr lang="en-US" sz="2799" b="true">
                <a:solidFill>
                  <a:srgbClr val="000000"/>
                </a:solidFill>
                <a:latin typeface="Dosis Medium"/>
                <a:ea typeface="Dosis Medium"/>
                <a:cs typeface="Dosis Medium"/>
                <a:sym typeface="Dosis Medium"/>
              </a:rPr>
              <a:t> EXPLANATION:</a:t>
            </a:r>
          </a:p>
          <a:p>
            <a:pPr algn="r">
              <a:lnSpc>
                <a:spcPts val="4199"/>
              </a:lnSpc>
            </a:pPr>
          </a:p>
          <a:p>
            <a:pPr algn="r" marL="0" indent="0" lvl="0">
              <a:lnSpc>
                <a:spcPts val="4199"/>
              </a:lnSpc>
              <a:spcBef>
                <a:spcPct val="0"/>
              </a:spcBef>
            </a:pPr>
            <a:r>
              <a:rPr lang="en-US" b="true" sz="2799">
                <a:solidFill>
                  <a:srgbClr val="000000"/>
                </a:solidFill>
                <a:latin typeface="Dosis Medium"/>
                <a:ea typeface="Dosis Medium"/>
                <a:cs typeface="Dosis Medium"/>
                <a:sym typeface="Dosis Medium"/>
              </a:rPr>
              <a:t>This digital portfolio is a static website designed to showcase my skills, experience, and projects. It uses HTML for structuring the content and CSS for styling and layout. The website has three main sections: Home, Projects, and About. Each section provides a brief overview of my background, skills, and experience. The website is fully responsive and works well on various devices and screen sizes.</a:t>
            </a:r>
          </a:p>
        </p:txBody>
      </p:sp>
      <p:sp>
        <p:nvSpPr>
          <p:cNvPr name="TextBox 5" id="5"/>
          <p:cNvSpPr txBox="true"/>
          <p:nvPr/>
        </p:nvSpPr>
        <p:spPr>
          <a:xfrm rot="0">
            <a:off x="1590309" y="5991186"/>
            <a:ext cx="7553691" cy="2974659"/>
          </a:xfrm>
          <a:prstGeom prst="rect">
            <a:avLst/>
          </a:prstGeom>
        </p:spPr>
        <p:txBody>
          <a:bodyPr anchor="t" rtlCol="false" tIns="0" lIns="0" bIns="0" rIns="0">
            <a:spAutoFit/>
          </a:bodyPr>
          <a:lstStyle/>
          <a:p>
            <a:pPr algn="r">
              <a:lnSpc>
                <a:spcPts val="4762"/>
              </a:lnSpc>
            </a:pPr>
            <a:r>
              <a:rPr lang="en-US" sz="3174" b="true">
                <a:solidFill>
                  <a:srgbClr val="000000"/>
                </a:solidFill>
                <a:latin typeface="Dosis Medium"/>
                <a:ea typeface="Dosis Medium"/>
                <a:cs typeface="Dosis Medium"/>
                <a:sym typeface="Dosis Medium"/>
              </a:rPr>
              <a:t>T</a:t>
            </a:r>
            <a:r>
              <a:rPr lang="en-US" sz="3174">
                <a:solidFill>
                  <a:srgbClr val="000000"/>
                </a:solidFill>
                <a:latin typeface="Dosis"/>
                <a:ea typeface="Dosis"/>
                <a:cs typeface="Dosis"/>
                <a:sym typeface="Dosis"/>
              </a:rPr>
              <a:t>OOLS AND TECHNOLOGIES:</a:t>
            </a:r>
          </a:p>
          <a:p>
            <a:pPr algn="r">
              <a:lnSpc>
                <a:spcPts val="4762"/>
              </a:lnSpc>
            </a:pPr>
            <a:r>
              <a:rPr lang="en-US" sz="3174">
                <a:solidFill>
                  <a:srgbClr val="000000"/>
                </a:solidFill>
                <a:latin typeface="Dosis"/>
                <a:ea typeface="Dosis"/>
                <a:cs typeface="Dosis"/>
                <a:sym typeface="Dosis"/>
              </a:rPr>
              <a:t>HTML5</a:t>
            </a:r>
          </a:p>
          <a:p>
            <a:pPr algn="r">
              <a:lnSpc>
                <a:spcPts val="4762"/>
              </a:lnSpc>
            </a:pPr>
            <a:r>
              <a:rPr lang="en-US" sz="3174">
                <a:solidFill>
                  <a:srgbClr val="000000"/>
                </a:solidFill>
                <a:latin typeface="Dosis"/>
                <a:ea typeface="Dosis"/>
                <a:cs typeface="Dosis"/>
                <a:sym typeface="Dosis"/>
              </a:rPr>
              <a:t>CSS3</a:t>
            </a:r>
          </a:p>
          <a:p>
            <a:pPr algn="r">
              <a:lnSpc>
                <a:spcPts val="4762"/>
              </a:lnSpc>
            </a:pPr>
            <a:r>
              <a:rPr lang="en-US" sz="3174">
                <a:solidFill>
                  <a:srgbClr val="000000"/>
                </a:solidFill>
                <a:latin typeface="Dosis"/>
                <a:ea typeface="Dosis"/>
                <a:cs typeface="Dosis"/>
                <a:sym typeface="Dosis"/>
              </a:rPr>
              <a:t>Visual Studio Code (code editor)</a:t>
            </a:r>
          </a:p>
          <a:p>
            <a:pPr algn="r" marL="0" indent="0" lvl="0">
              <a:lnSpc>
                <a:spcPts val="4762"/>
              </a:lnSpc>
              <a:spcBef>
                <a:spcPct val="0"/>
              </a:spcBef>
            </a:pPr>
            <a:r>
              <a:rPr lang="en-US" sz="3174">
                <a:solidFill>
                  <a:srgbClr val="000000"/>
                </a:solidFill>
                <a:latin typeface="Dosis"/>
                <a:ea typeface="Dosis"/>
                <a:cs typeface="Dosis"/>
                <a:sym typeface="Dosis"/>
              </a:rPr>
              <a:t>Google Chrome (web browser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EADE"/>
        </a:solidFill>
      </p:bgPr>
    </p:bg>
    <p:spTree>
      <p:nvGrpSpPr>
        <p:cNvPr id="1" name=""/>
        <p:cNvGrpSpPr/>
        <p:nvPr/>
      </p:nvGrpSpPr>
      <p:grpSpPr>
        <a:xfrm>
          <a:off x="0" y="0"/>
          <a:ext cx="0" cy="0"/>
          <a:chOff x="0" y="0"/>
          <a:chExt cx="0" cy="0"/>
        </a:xfrm>
      </p:grpSpPr>
      <p:sp>
        <p:nvSpPr>
          <p:cNvPr name="Freeform 2" id="2"/>
          <p:cNvSpPr/>
          <p:nvPr/>
        </p:nvSpPr>
        <p:spPr>
          <a:xfrm flipH="false" flipV="false" rot="0">
            <a:off x="1441609" y="1688782"/>
            <a:ext cx="15404783" cy="7872417"/>
          </a:xfrm>
          <a:custGeom>
            <a:avLst/>
            <a:gdLst/>
            <a:ahLst/>
            <a:cxnLst/>
            <a:rect r="r" b="b" t="t" l="l"/>
            <a:pathLst>
              <a:path h="7872417" w="15404783">
                <a:moveTo>
                  <a:pt x="0" y="0"/>
                </a:moveTo>
                <a:lnTo>
                  <a:pt x="15404782" y="0"/>
                </a:lnTo>
                <a:lnTo>
                  <a:pt x="15404782" y="7872418"/>
                </a:lnTo>
                <a:lnTo>
                  <a:pt x="0" y="7872418"/>
                </a:lnTo>
                <a:lnTo>
                  <a:pt x="0" y="0"/>
                </a:lnTo>
                <a:close/>
              </a:path>
            </a:pathLst>
          </a:custGeom>
          <a:blipFill>
            <a:blip r:embed="rId2"/>
            <a:stretch>
              <a:fillRect l="0" t="-12998" r="-7736" b="-5587"/>
            </a:stretch>
          </a:blipFill>
        </p:spPr>
      </p:sp>
      <p:sp>
        <p:nvSpPr>
          <p:cNvPr name="TextBox 3" id="3"/>
          <p:cNvSpPr txBox="true"/>
          <p:nvPr/>
        </p:nvSpPr>
        <p:spPr>
          <a:xfrm rot="0">
            <a:off x="5038578" y="432435"/>
            <a:ext cx="10179629" cy="1030605"/>
          </a:xfrm>
          <a:prstGeom prst="rect">
            <a:avLst/>
          </a:prstGeom>
        </p:spPr>
        <p:txBody>
          <a:bodyPr anchor="t" rtlCol="false" tIns="0" lIns="0" bIns="0" rIns="0">
            <a:spAutoFit/>
          </a:bodyPr>
          <a:lstStyle/>
          <a:p>
            <a:pPr algn="l" marL="0" indent="0" lvl="0">
              <a:lnSpc>
                <a:spcPts val="8550"/>
              </a:lnSpc>
              <a:spcBef>
                <a:spcPct val="0"/>
              </a:spcBef>
            </a:pPr>
            <a:r>
              <a:rPr lang="en-US" b="true" sz="5700">
                <a:solidFill>
                  <a:srgbClr val="000000"/>
                </a:solidFill>
                <a:latin typeface="Dosis Medium"/>
                <a:ea typeface="Dosis Medium"/>
                <a:cs typeface="Dosis Medium"/>
                <a:sym typeface="Dosis Medium"/>
              </a:rPr>
              <a:t>Output Result Screenshot: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DAGef_w-U7E</dc:identifier>
  <dcterms:modified xsi:type="dcterms:W3CDTF">2011-08-01T06:04:30Z</dcterms:modified>
  <cp:revision>1</cp:revision>
  <dc:title>Web Development</dc:title>
</cp:coreProperties>
</file>